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37"/>
  </p:notesMasterIdLst>
  <p:handoutMasterIdLst>
    <p:handoutMasterId r:id="rId38"/>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57" r:id="rId29"/>
    <p:sldId id="262" r:id="rId30"/>
    <p:sldId id="264" r:id="rId31"/>
    <p:sldId id="294" r:id="rId32"/>
    <p:sldId id="295" r:id="rId33"/>
    <p:sldId id="266" r:id="rId34"/>
    <p:sldId id="267" r:id="rId35"/>
    <p:sldId id="261" r:id="rId36"/>
  </p:sldIdLst>
  <p:sldSz cx="9144000" cy="6858000" type="screen4x3"/>
  <p:notesSz cx="7104063" cy="10234613"/>
  <p:custDataLst>
    <p:tags r:id="rId3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554" autoAdjust="0"/>
  </p:normalViewPr>
  <p:slideViewPr>
    <p:cSldViewPr>
      <p:cViewPr>
        <p:scale>
          <a:sx n="70" d="100"/>
          <a:sy n="70" d="100"/>
        </p:scale>
        <p:origin x="-414" y="-9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a:t>
            </a:fld>
            <a:endParaRPr lang="el-GR" dirty="0"/>
          </a:p>
        </p:txBody>
      </p:sp>
    </p:spTree>
    <p:extLst>
      <p:ext uri="{BB962C8B-B14F-4D97-AF65-F5344CB8AC3E}">
        <p14:creationId xmlns:p14="http://schemas.microsoft.com/office/powerpoint/2010/main" val="661385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6</a:t>
            </a:fld>
            <a:endParaRPr lang="el-GR" dirty="0"/>
          </a:p>
        </p:txBody>
      </p:sp>
    </p:spTree>
    <p:extLst>
      <p:ext uri="{BB962C8B-B14F-4D97-AF65-F5344CB8AC3E}">
        <p14:creationId xmlns:p14="http://schemas.microsoft.com/office/powerpoint/2010/main" val="3826380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12</a:t>
            </a:fld>
            <a:endParaRPr lang="el-GR" dirty="0"/>
          </a:p>
        </p:txBody>
      </p:sp>
    </p:spTree>
    <p:extLst>
      <p:ext uri="{BB962C8B-B14F-4D97-AF65-F5344CB8AC3E}">
        <p14:creationId xmlns:p14="http://schemas.microsoft.com/office/powerpoint/2010/main" val="442710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dirty="0"/>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Ιστολογία ΙΙ – Κυτταρολογία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n-US" sz="2800" b="1" dirty="0" smtClean="0"/>
              <a:t>9</a:t>
            </a:r>
            <a:r>
              <a:rPr lang="el-GR" sz="2800" dirty="0" smtClean="0"/>
              <a:t>:</a:t>
            </a:r>
            <a:r>
              <a:rPr lang="en-US" sz="2800" dirty="0" smtClean="0"/>
              <a:t> </a:t>
            </a:r>
            <a:r>
              <a:rPr lang="el-GR" sz="2800" dirty="0" smtClean="0"/>
              <a:t>Δέρμα -Εξαρτήματα</a:t>
            </a:r>
            <a:endParaRPr lang="en-US" sz="2800" dirty="0" smtClean="0"/>
          </a:p>
          <a:p>
            <a:pPr>
              <a:spcBef>
                <a:spcPts val="0"/>
              </a:spcBef>
            </a:pPr>
            <a:r>
              <a:rPr lang="el-GR" sz="2400" dirty="0" smtClean="0"/>
              <a:t>Φραγκίσκη Αναγνωστοπούλου Ανθούλη</a:t>
            </a:r>
            <a:endParaRPr lang="el-GR" sz="2400" dirty="0"/>
          </a:p>
          <a:p>
            <a:pPr>
              <a:spcBef>
                <a:spcPts val="0"/>
              </a:spcBef>
            </a:pPr>
            <a:r>
              <a:rPr lang="el-GR" sz="2400" dirty="0"/>
              <a:t>Τμήμα </a:t>
            </a:r>
            <a:r>
              <a:rPr lang="el-GR" sz="2400" dirty="0" smtClean="0"/>
              <a:t>Ιατρικών Εργαστηρίων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normAutofit fontScale="90000"/>
          </a:bodyPr>
          <a:lstStyle/>
          <a:p>
            <a:r>
              <a:rPr lang="el-GR" altLang="el-GR" sz="3200" dirty="0"/>
              <a:t>Ιστολογική εικόνα χορίου δέρματος σε μεγαλύτερη μεγέθυνση (40</a:t>
            </a:r>
            <a:r>
              <a:rPr lang="en-GB" altLang="el-GR" sz="3200" dirty="0"/>
              <a:t>x</a:t>
            </a:r>
            <a:r>
              <a:rPr lang="el-GR" altLang="el-GR" sz="3200" dirty="0"/>
              <a:t>) </a:t>
            </a:r>
            <a:r>
              <a:rPr lang="el-GR" altLang="el-GR" sz="3200" dirty="0" smtClean="0"/>
              <a:t>– Βολβός Τριχοθυλακίου</a:t>
            </a:r>
            <a:r>
              <a:rPr lang="en-GB" altLang="el-GR" sz="3200" dirty="0" smtClean="0"/>
              <a:t> </a:t>
            </a:r>
            <a:endParaRPr lang="el-GR" altLang="el-GR" sz="3200" dirty="0">
              <a:solidFill>
                <a:srgbClr val="FF9900"/>
              </a:solidFill>
            </a:endParaRPr>
          </a:p>
        </p:txBody>
      </p:sp>
      <p:sp>
        <p:nvSpPr>
          <p:cNvPr id="284675" name="Rectangle 3"/>
          <p:cNvSpPr>
            <a:spLocks noGrp="1" noChangeArrowheads="1"/>
          </p:cNvSpPr>
          <p:nvPr>
            <p:ph idx="1"/>
          </p:nvPr>
        </p:nvSpPr>
        <p:spPr/>
        <p:txBody>
          <a:bodyPr>
            <a:normAutofit/>
          </a:bodyPr>
          <a:lstStyle/>
          <a:p>
            <a:pPr marL="0" indent="0">
              <a:buNone/>
            </a:pPr>
            <a:r>
              <a:rPr lang="el-GR" altLang="el-GR" sz="2000" dirty="0" smtClean="0"/>
              <a:t>Παρατηρείται </a:t>
            </a:r>
            <a:r>
              <a:rPr lang="el-GR" altLang="el-GR" sz="2000" dirty="0"/>
              <a:t>ο βολβός ενός τριχοθυλακίου περιβαλλόμενος από ανώμαλο συνδετικό ιστό. Το τελικό άκρο του τριχοθυλακίου (βολβός)  αποτελείται από μία θηλή από συνδετικό ιστό  περικυκλωμένη  από τα κύτταρα της μήτρας της ρίζας της τρίχας. Επισημαίνεται ότι η τρίχα, η οποία έχει χρώμα καφέ και το εσωτερικό έλυτρο της ρίζας προέρχονται από τη μήτρα. Χρώση</a:t>
            </a:r>
            <a:r>
              <a:rPr lang="en-GB" altLang="el-GR" sz="2000" dirty="0"/>
              <a:t>=H&amp;E.</a:t>
            </a:r>
            <a:endParaRPr lang="el-GR" altLang="el-GR" sz="2000" dirty="0"/>
          </a:p>
        </p:txBody>
      </p:sp>
      <p:pic>
        <p:nvPicPr>
          <p:cNvPr id="284678"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2852936"/>
            <a:ext cx="4320480" cy="33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
        <p:nvSpPr>
          <p:cNvPr id="6" name="Rectangle 5"/>
          <p:cNvSpPr/>
          <p:nvPr/>
        </p:nvSpPr>
        <p:spPr>
          <a:xfrm>
            <a:off x="539552" y="6247631"/>
            <a:ext cx="432714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211119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r>
              <a:rPr lang="el-GR" altLang="el-GR" sz="3200" dirty="0" smtClean="0"/>
              <a:t>Κάθετη </a:t>
            </a:r>
            <a:r>
              <a:rPr lang="el-GR" altLang="el-GR" sz="3200" dirty="0"/>
              <a:t>διατομή θυλάκων τριχών</a:t>
            </a:r>
            <a:endParaRPr lang="el-GR" altLang="el-GR" sz="3200" dirty="0">
              <a:solidFill>
                <a:srgbClr val="FF9900"/>
              </a:solidFill>
            </a:endParaRPr>
          </a:p>
        </p:txBody>
      </p:sp>
      <p:sp>
        <p:nvSpPr>
          <p:cNvPr id="283651" name="Rectangle 3"/>
          <p:cNvSpPr>
            <a:spLocks noGrp="1" noChangeArrowheads="1"/>
          </p:cNvSpPr>
          <p:nvPr>
            <p:ph idx="1"/>
          </p:nvPr>
        </p:nvSpPr>
        <p:spPr>
          <a:xfrm>
            <a:off x="457200" y="1196752"/>
            <a:ext cx="8229600" cy="1224136"/>
          </a:xfrm>
        </p:spPr>
        <p:txBody>
          <a:bodyPr>
            <a:normAutofit/>
          </a:bodyPr>
          <a:lstStyle/>
          <a:p>
            <a:pPr marL="0" indent="0">
              <a:buNone/>
            </a:pPr>
            <a:r>
              <a:rPr lang="el-GR" altLang="el-GR" sz="2000" dirty="0" smtClean="0"/>
              <a:t>Στο </a:t>
            </a:r>
            <a:r>
              <a:rPr lang="el-GR" altLang="el-GR" sz="2000" dirty="0"/>
              <a:t>κέντρο των θυλάκων διακρίνεται η τρίχα (Τ) με μία κεντρική πιο ανοικτόχρωμη μοίρα που λέγεται μυελώδης και μία πιο σκουρόχρωμη περιφερική μοίρα που λέγεται φλοιώδης. </a:t>
            </a:r>
            <a:endParaRPr lang="el-GR" altLang="el-GR" sz="2000" dirty="0" smtClean="0"/>
          </a:p>
        </p:txBody>
      </p:sp>
      <p:pic>
        <p:nvPicPr>
          <p:cNvPr id="28365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1251" y="2275532"/>
            <a:ext cx="4750830" cy="374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20412" y="2136661"/>
            <a:ext cx="3823588" cy="4093428"/>
          </a:xfrm>
          <a:prstGeom prst="rect">
            <a:avLst/>
          </a:prstGeom>
        </p:spPr>
        <p:txBody>
          <a:bodyPr wrap="square">
            <a:spAutoFit/>
          </a:bodyPr>
          <a:lstStyle/>
          <a:p>
            <a:pPr marL="0" indent="0">
              <a:buNone/>
            </a:pPr>
            <a:r>
              <a:rPr lang="el-GR" altLang="el-GR" sz="2000" dirty="0">
                <a:latin typeface="+mj-lt"/>
              </a:rPr>
              <a:t>Η τρίχα περιβάλλεται από μία λεπτή ομοιογενή ροζ στιβάδα που αποτελεί το έσω έλυτρο της ρίζας της τρίχας και από πολύστιβο πλακώδες επιθήλιο (Ε) που αποτελεί το έξω έλυτρο της ρίζας της τρίχας. </a:t>
            </a:r>
          </a:p>
          <a:p>
            <a:pPr marL="0" indent="0">
              <a:buNone/>
            </a:pPr>
            <a:r>
              <a:rPr lang="el-GR" altLang="el-GR" sz="2000" dirty="0">
                <a:latin typeface="+mj-lt"/>
              </a:rPr>
              <a:t>Εξωτερικά ο θύλακος της τρίχας περιβάλλεται από συγκεντρικά φερόμενες κολλαγόνες ίνες που αποτελούν το ινώδες έλυτρο (ΙΕ) της τρίχας. (χρώση αιματοξυλίνη-εωσίνη, μεγέθυνση Χ50)</a:t>
            </a:r>
          </a:p>
        </p:txBody>
      </p:sp>
      <p:sp>
        <p:nvSpPr>
          <p:cNvPr id="6" name="Rectangle 5"/>
          <p:cNvSpPr/>
          <p:nvPr/>
        </p:nvSpPr>
        <p:spPr>
          <a:xfrm>
            <a:off x="473032" y="5999256"/>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895654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Autofit/>
          </a:bodyPr>
          <a:lstStyle/>
          <a:p>
            <a:r>
              <a:rPr lang="el-GR" altLang="el-GR" sz="3200" dirty="0"/>
              <a:t>Κάθετη διατομή θυλάκων </a:t>
            </a:r>
            <a:r>
              <a:rPr lang="el-GR" altLang="el-GR" sz="3200" dirty="0" smtClean="0"/>
              <a:t>τριχών </a:t>
            </a:r>
            <a:r>
              <a:rPr lang="el-GR" altLang="el-GR" sz="3200" dirty="0"/>
              <a:t>εικόνας σε μεγαλύτερη μεγέθυνση</a:t>
            </a:r>
            <a:endParaRPr lang="el-GR" altLang="el-GR" sz="3200" dirty="0">
              <a:solidFill>
                <a:srgbClr val="FF9900"/>
              </a:solidFill>
            </a:endParaRPr>
          </a:p>
        </p:txBody>
      </p:sp>
      <p:sp>
        <p:nvSpPr>
          <p:cNvPr id="282627" name="Rectangle 3"/>
          <p:cNvSpPr>
            <a:spLocks noGrp="1" noChangeArrowheads="1"/>
          </p:cNvSpPr>
          <p:nvPr>
            <p:ph idx="1"/>
          </p:nvPr>
        </p:nvSpPr>
        <p:spPr/>
        <p:txBody>
          <a:bodyPr>
            <a:normAutofit/>
          </a:bodyPr>
          <a:lstStyle/>
          <a:p>
            <a:pPr marL="0" indent="0">
              <a:buNone/>
            </a:pPr>
            <a:r>
              <a:rPr lang="el-GR" altLang="el-GR" sz="2000" dirty="0" smtClean="0"/>
              <a:t>Παρατηρείται </a:t>
            </a:r>
            <a:r>
              <a:rPr lang="el-GR" altLang="el-GR" sz="2000" dirty="0"/>
              <a:t>κάθετη διατομή θυλάκου τρίχας με την τρίχα στο κέντρο (Τ) που εμφανίζει μυελώδη και φλοιώδη μοίρα, το έσω έλυτρο της ρίζας της τρίχας (εσ), το έξω έλυτρο της ρίζας της τρίχας (εξ) και το ινώδες έλυτρο (ιε). (χρώση αιματοξυλίνη-εωσίνη, μεγέθυνση Χ100)</a:t>
            </a:r>
          </a:p>
        </p:txBody>
      </p:sp>
      <p:pic>
        <p:nvPicPr>
          <p:cNvPr id="282630"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3077" y="2619798"/>
            <a:ext cx="4656995" cy="3492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6112544"/>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684136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normAutofit/>
          </a:bodyPr>
          <a:lstStyle/>
          <a:p>
            <a:r>
              <a:rPr lang="el-GR" altLang="el-GR" sz="3600" dirty="0" smtClean="0"/>
              <a:t>Σμηγματογόνοι </a:t>
            </a:r>
            <a:r>
              <a:rPr lang="el-GR" altLang="el-GR" sz="3600" dirty="0"/>
              <a:t>αδένες</a:t>
            </a:r>
            <a:endParaRPr lang="el-GR" altLang="el-GR" sz="3600" dirty="0">
              <a:solidFill>
                <a:srgbClr val="FF9900"/>
              </a:solidFill>
            </a:endParaRPr>
          </a:p>
        </p:txBody>
      </p:sp>
      <p:sp>
        <p:nvSpPr>
          <p:cNvPr id="281603" name="Rectangle 3"/>
          <p:cNvSpPr>
            <a:spLocks noGrp="1" noChangeArrowheads="1"/>
          </p:cNvSpPr>
          <p:nvPr>
            <p:ph idx="1"/>
          </p:nvPr>
        </p:nvSpPr>
        <p:spPr>
          <a:xfrm>
            <a:off x="457200" y="1196752"/>
            <a:ext cx="3970784" cy="5040560"/>
          </a:xfrm>
        </p:spPr>
        <p:txBody>
          <a:bodyPr>
            <a:normAutofit/>
          </a:bodyPr>
          <a:lstStyle/>
          <a:p>
            <a:pPr marL="0" indent="0">
              <a:buNone/>
            </a:pPr>
            <a:r>
              <a:rPr lang="el-GR" altLang="el-GR" sz="2000" dirty="0" smtClean="0"/>
              <a:t>Οι </a:t>
            </a:r>
            <a:r>
              <a:rPr lang="el-GR" altLang="el-GR" sz="2000" dirty="0"/>
              <a:t>σμηγματογόνοι αδένες (1) δεν έχουν δικό τους εκφορητικό πόρο και παροχετεύουν το έκκριμά τους στην επιφάνεια του δέρματος με τους θυλάκους των τριχών (2). (χρώση αιματοξυλίνη-εωσίνη, μεγέθυνση Χ100</a:t>
            </a:r>
            <a:r>
              <a:rPr lang="el-GR" altLang="el-GR" sz="2000" dirty="0" smtClean="0"/>
              <a:t>)</a:t>
            </a:r>
            <a:endParaRPr lang="el-GR" altLang="el-GR" sz="2000" dirty="0"/>
          </a:p>
        </p:txBody>
      </p:sp>
      <p:pic>
        <p:nvPicPr>
          <p:cNvPr id="281606"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32040" y="1268760"/>
            <a:ext cx="3449390" cy="459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788286" y="5864995"/>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587519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noAutofit/>
          </a:bodyPr>
          <a:lstStyle/>
          <a:p>
            <a:r>
              <a:rPr lang="el-GR" altLang="el-GR" sz="3200" dirty="0"/>
              <a:t>Ιστολογική εικόνα τμήματος δέρματος σε μικρή μεγέθυνση (10</a:t>
            </a:r>
            <a:r>
              <a:rPr lang="en-GB" altLang="el-GR" sz="3200" dirty="0"/>
              <a:t>x</a:t>
            </a:r>
            <a:r>
              <a:rPr lang="el-GR" altLang="el-GR" sz="3200" dirty="0" smtClean="0"/>
              <a:t>) - Ιδρωτοποιός</a:t>
            </a:r>
            <a:r>
              <a:rPr lang="en-US" altLang="el-GR" sz="3200" dirty="0" smtClean="0"/>
              <a:t> </a:t>
            </a:r>
            <a:r>
              <a:rPr lang="el-GR" altLang="el-GR" sz="3200" dirty="0" smtClean="0"/>
              <a:t>αδένας</a:t>
            </a:r>
            <a:endParaRPr lang="el-GR" altLang="el-GR" sz="3200" b="0" dirty="0">
              <a:solidFill>
                <a:srgbClr val="FF9900"/>
              </a:solidFill>
            </a:endParaRPr>
          </a:p>
        </p:txBody>
      </p:sp>
      <p:sp>
        <p:nvSpPr>
          <p:cNvPr id="280579" name="Rectangle 3"/>
          <p:cNvSpPr>
            <a:spLocks noGrp="1" noChangeArrowheads="1"/>
          </p:cNvSpPr>
          <p:nvPr>
            <p:ph idx="1"/>
          </p:nvPr>
        </p:nvSpPr>
        <p:spPr>
          <a:xfrm>
            <a:off x="457200" y="1196752"/>
            <a:ext cx="8229600" cy="720080"/>
          </a:xfrm>
        </p:spPr>
        <p:txBody>
          <a:bodyPr>
            <a:normAutofit/>
          </a:bodyPr>
          <a:lstStyle/>
          <a:p>
            <a:pPr marL="0" indent="0">
              <a:buNone/>
            </a:pPr>
            <a:r>
              <a:rPr lang="el-GR" altLang="el-GR" sz="2000" dirty="0" smtClean="0"/>
              <a:t>Παρουσιάζει ένα </a:t>
            </a:r>
            <a:r>
              <a:rPr lang="el-GR" altLang="el-GR" sz="2000" dirty="0"/>
              <a:t>εκκριτικό τμήμα ενός ιδρωτοποιού αδένος και τμήμα του εκφορητικού του πόρου. </a:t>
            </a:r>
            <a:endParaRPr lang="el-GR" altLang="el-GR" sz="2000" dirty="0" smtClean="0"/>
          </a:p>
        </p:txBody>
      </p:sp>
      <p:pic>
        <p:nvPicPr>
          <p:cNvPr id="280582"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3" y="1988840"/>
            <a:ext cx="5184576" cy="4027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724128" y="1988840"/>
            <a:ext cx="3312368" cy="4093428"/>
          </a:xfrm>
          <a:prstGeom prst="rect">
            <a:avLst/>
          </a:prstGeom>
        </p:spPr>
        <p:txBody>
          <a:bodyPr wrap="square">
            <a:spAutoFit/>
          </a:bodyPr>
          <a:lstStyle/>
          <a:p>
            <a:pPr marL="0" indent="0">
              <a:buNone/>
            </a:pPr>
            <a:r>
              <a:rPr lang="el-GR" altLang="el-GR" sz="2000" dirty="0">
                <a:latin typeface="+mj-lt"/>
              </a:rPr>
              <a:t>Το εκκριτικό τμήμα, το οποίο είναι ελαφρά χρωματισμένο και βρίσκεται στην υποδερμίδα, αποτελεί ένα πολύ σπειροειδή σωληνώδη αδένα επενδυόμενο από μονόστιβο κυβοειδές επιθήλιο. </a:t>
            </a:r>
          </a:p>
          <a:p>
            <a:pPr marL="0" indent="0">
              <a:buNone/>
            </a:pPr>
            <a:r>
              <a:rPr lang="el-GR" altLang="el-GR" sz="2000" dirty="0">
                <a:latin typeface="+mj-lt"/>
              </a:rPr>
              <a:t>Ο εκφορητικός πόρος, ο οποίος είναι πιο έντονα χρωματισμένος επενδύεται από πολύστιβο κυβοειδές επιθήλιο. Χρώση=</a:t>
            </a:r>
            <a:r>
              <a:rPr lang="en-GB" altLang="el-GR" sz="2000" dirty="0">
                <a:latin typeface="+mj-lt"/>
              </a:rPr>
              <a:t>H</a:t>
            </a:r>
            <a:r>
              <a:rPr lang="el-GR" altLang="el-GR" sz="2000" dirty="0">
                <a:latin typeface="+mj-lt"/>
              </a:rPr>
              <a:t>&amp;</a:t>
            </a:r>
            <a:r>
              <a:rPr lang="en-GB" altLang="el-GR" sz="2000" dirty="0">
                <a:latin typeface="+mj-lt"/>
              </a:rPr>
              <a:t>E</a:t>
            </a:r>
            <a:r>
              <a:rPr lang="el-GR" altLang="el-GR" sz="2000" dirty="0">
                <a:latin typeface="+mj-lt"/>
              </a:rPr>
              <a:t>.</a:t>
            </a:r>
          </a:p>
        </p:txBody>
      </p:sp>
      <p:sp>
        <p:nvSpPr>
          <p:cNvPr id="7" name="Rectangle 6"/>
          <p:cNvSpPr/>
          <p:nvPr/>
        </p:nvSpPr>
        <p:spPr>
          <a:xfrm>
            <a:off x="467544" y="6001724"/>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4220583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noAutofit/>
          </a:bodyPr>
          <a:lstStyle/>
          <a:p>
            <a:r>
              <a:rPr lang="el-GR" altLang="el-GR" sz="3200" dirty="0"/>
              <a:t>Ιστολογική εικόνα τμήματος δέρματος σε </a:t>
            </a:r>
            <a:r>
              <a:rPr lang="el-GR" altLang="el-GR" sz="3200" dirty="0" smtClean="0"/>
              <a:t>μεσαία </a:t>
            </a:r>
            <a:r>
              <a:rPr lang="el-GR" altLang="el-GR" sz="3200" dirty="0"/>
              <a:t>μεγέθυνση </a:t>
            </a:r>
            <a:r>
              <a:rPr lang="el-GR" altLang="el-GR" sz="3200" dirty="0" smtClean="0"/>
              <a:t>(40</a:t>
            </a:r>
            <a:r>
              <a:rPr lang="en-GB" altLang="el-GR" sz="3200" dirty="0"/>
              <a:t>x</a:t>
            </a:r>
            <a:r>
              <a:rPr lang="el-GR" altLang="el-GR" sz="3200" dirty="0"/>
              <a:t>) - Ιδρωτοποιός</a:t>
            </a:r>
            <a:r>
              <a:rPr lang="en-US" altLang="el-GR" sz="3200" dirty="0"/>
              <a:t> </a:t>
            </a:r>
            <a:r>
              <a:rPr lang="el-GR" altLang="el-GR" sz="3200" dirty="0"/>
              <a:t>αδένας</a:t>
            </a:r>
            <a:endParaRPr lang="el-GR" altLang="el-GR" sz="3200" dirty="0">
              <a:solidFill>
                <a:srgbClr val="FF9900"/>
              </a:solidFill>
            </a:endParaRPr>
          </a:p>
        </p:txBody>
      </p:sp>
      <p:sp>
        <p:nvSpPr>
          <p:cNvPr id="279555" name="Rectangle 3"/>
          <p:cNvSpPr>
            <a:spLocks noGrp="1" noChangeArrowheads="1"/>
          </p:cNvSpPr>
          <p:nvPr>
            <p:ph idx="1"/>
          </p:nvPr>
        </p:nvSpPr>
        <p:spPr>
          <a:xfrm>
            <a:off x="457200" y="1196752"/>
            <a:ext cx="8229600" cy="1080120"/>
          </a:xfrm>
        </p:spPr>
        <p:txBody>
          <a:bodyPr>
            <a:normAutofit/>
          </a:bodyPr>
          <a:lstStyle/>
          <a:p>
            <a:pPr marL="0" indent="0">
              <a:buNone/>
            </a:pPr>
            <a:r>
              <a:rPr lang="el-GR" altLang="el-GR" sz="2000" dirty="0" smtClean="0"/>
              <a:t>Παρατηρείται </a:t>
            </a:r>
            <a:r>
              <a:rPr lang="el-GR" altLang="el-GR" sz="2000" dirty="0"/>
              <a:t>το εκκριτικό τμήμα ενός ιδρωτοποιού αδένα και ένα μικρό τμήμα του εκφορητικού πόρου του. Το εκκριτικό τμήμα είναι σωληνώδες και πολύ εσπειραμένο και επενδύεται από απλό κυβοειδές επιθήλιο. </a:t>
            </a:r>
            <a:endParaRPr lang="el-GR" altLang="el-GR" sz="2000" dirty="0" smtClean="0"/>
          </a:p>
        </p:txBody>
      </p:sp>
      <p:pic>
        <p:nvPicPr>
          <p:cNvPr id="279558"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2276872"/>
            <a:ext cx="4426843" cy="342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984330" y="2158845"/>
            <a:ext cx="3745557" cy="2246769"/>
          </a:xfrm>
          <a:prstGeom prst="rect">
            <a:avLst/>
          </a:prstGeom>
        </p:spPr>
        <p:txBody>
          <a:bodyPr wrap="square">
            <a:spAutoFit/>
          </a:bodyPr>
          <a:lstStyle/>
          <a:p>
            <a:pPr marL="0" indent="0">
              <a:buNone/>
            </a:pPr>
            <a:r>
              <a:rPr lang="el-GR" altLang="el-GR" sz="2000" dirty="0">
                <a:latin typeface="+mj-lt"/>
              </a:rPr>
              <a:t>Ο βαθυχρωματικός εκφορητικός πόρος επενδύεται από πολύστιβο κυβοειδές επιθήλιο. </a:t>
            </a:r>
            <a:endParaRPr lang="el-GR" altLang="el-GR" sz="2000" dirty="0" smtClean="0">
              <a:latin typeface="+mj-lt"/>
            </a:endParaRPr>
          </a:p>
          <a:p>
            <a:pPr marL="0" indent="0">
              <a:buNone/>
            </a:pPr>
            <a:r>
              <a:rPr lang="el-GR" altLang="el-GR" sz="2000" dirty="0" smtClean="0">
                <a:latin typeface="+mj-lt"/>
              </a:rPr>
              <a:t>Ο </a:t>
            </a:r>
            <a:r>
              <a:rPr lang="el-GR" altLang="el-GR" sz="2000" dirty="0">
                <a:latin typeface="+mj-lt"/>
              </a:rPr>
              <a:t>αδένας περιβάλλεται από λιποκύτταρα της υποδόριας στιβάδας και κολλαγόνες ίνες. </a:t>
            </a:r>
            <a:endParaRPr lang="el-GR" altLang="el-GR" sz="2000" dirty="0" smtClean="0">
              <a:latin typeface="+mj-lt"/>
            </a:endParaRPr>
          </a:p>
          <a:p>
            <a:pPr marL="0" indent="0">
              <a:buNone/>
            </a:pPr>
            <a:r>
              <a:rPr lang="el-GR" altLang="el-GR" sz="2000" dirty="0" smtClean="0">
                <a:latin typeface="+mj-lt"/>
              </a:rPr>
              <a:t>Χρώση=H&amp;E</a:t>
            </a:r>
            <a:r>
              <a:rPr lang="el-GR" altLang="el-GR" sz="2000" dirty="0">
                <a:latin typeface="+mj-lt"/>
              </a:rPr>
              <a:t>.</a:t>
            </a:r>
          </a:p>
        </p:txBody>
      </p:sp>
      <p:sp>
        <p:nvSpPr>
          <p:cNvPr id="6" name="Rectangle 5"/>
          <p:cNvSpPr/>
          <p:nvPr/>
        </p:nvSpPr>
        <p:spPr>
          <a:xfrm>
            <a:off x="486409" y="5677686"/>
            <a:ext cx="4497921"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617175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0" y="116632"/>
            <a:ext cx="9144000" cy="908720"/>
          </a:xfrm>
        </p:spPr>
        <p:txBody>
          <a:bodyPr>
            <a:normAutofit fontScale="90000"/>
          </a:bodyPr>
          <a:lstStyle/>
          <a:p>
            <a:r>
              <a:rPr lang="el-GR" altLang="el-GR" sz="3200" dirty="0" smtClean="0"/>
              <a:t>Ιστολογική </a:t>
            </a:r>
            <a:r>
              <a:rPr lang="el-GR" altLang="el-GR" sz="3200" dirty="0"/>
              <a:t>εικόνα εγκάρσιας διατομής πόρου ιδρωτοποιού αδένα σε πολύ μεγάλη μεγέθυνση (100</a:t>
            </a:r>
            <a:r>
              <a:rPr lang="en-GB" altLang="el-GR" sz="3200" dirty="0"/>
              <a:t>x</a:t>
            </a:r>
            <a:r>
              <a:rPr lang="el-GR" altLang="el-GR" sz="3200" dirty="0"/>
              <a:t>)</a:t>
            </a:r>
            <a:endParaRPr lang="el-GR" altLang="el-GR" sz="3200" dirty="0">
              <a:solidFill>
                <a:srgbClr val="FF9900"/>
              </a:solidFill>
            </a:endParaRPr>
          </a:p>
        </p:txBody>
      </p:sp>
      <p:sp>
        <p:nvSpPr>
          <p:cNvPr id="278531" name="Rectangle 3"/>
          <p:cNvSpPr>
            <a:spLocks noGrp="1" noChangeArrowheads="1"/>
          </p:cNvSpPr>
          <p:nvPr>
            <p:ph idx="1"/>
          </p:nvPr>
        </p:nvSpPr>
        <p:spPr/>
        <p:txBody>
          <a:bodyPr>
            <a:normAutofit/>
          </a:bodyPr>
          <a:lstStyle/>
          <a:p>
            <a:pPr marL="0" indent="0">
              <a:buNone/>
            </a:pPr>
            <a:r>
              <a:rPr lang="el-GR" altLang="el-GR" sz="2000" dirty="0" smtClean="0"/>
              <a:t>Παρατηρείται </a:t>
            </a:r>
            <a:r>
              <a:rPr lang="el-GR" altLang="el-GR" sz="2000" dirty="0"/>
              <a:t>ο πόρος του ιδρωτοποιού αδένα, επενδυόμενος από πολύστιβο </a:t>
            </a:r>
            <a:r>
              <a:rPr lang="el-GR" altLang="el-GR" sz="2000" dirty="0" smtClean="0"/>
              <a:t>κυβοειδές </a:t>
            </a:r>
            <a:r>
              <a:rPr lang="el-GR" altLang="el-GR" sz="2000" dirty="0"/>
              <a:t>επιθήλιο. Χρώση=H&amp;E.</a:t>
            </a:r>
          </a:p>
        </p:txBody>
      </p:sp>
      <p:pic>
        <p:nvPicPr>
          <p:cNvPr id="27853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988840"/>
            <a:ext cx="5040560" cy="388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39552" y="5884474"/>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904248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normAutofit/>
          </a:bodyPr>
          <a:lstStyle/>
          <a:p>
            <a:r>
              <a:rPr lang="el-GR" altLang="el-GR" sz="3600" dirty="0" smtClean="0"/>
              <a:t>Ιδρωτοποιός αδένας</a:t>
            </a:r>
            <a:endParaRPr lang="el-GR" altLang="el-GR" sz="3600" dirty="0">
              <a:solidFill>
                <a:srgbClr val="FF9900"/>
              </a:solidFill>
            </a:endParaRPr>
          </a:p>
        </p:txBody>
      </p:sp>
      <p:sp>
        <p:nvSpPr>
          <p:cNvPr id="277507" name="Rectangle 3"/>
          <p:cNvSpPr>
            <a:spLocks noGrp="1" noChangeArrowheads="1"/>
          </p:cNvSpPr>
          <p:nvPr>
            <p:ph idx="1"/>
          </p:nvPr>
        </p:nvSpPr>
        <p:spPr>
          <a:xfrm>
            <a:off x="457200" y="1196752"/>
            <a:ext cx="3034680" cy="5040560"/>
          </a:xfrm>
        </p:spPr>
        <p:txBody>
          <a:bodyPr>
            <a:normAutofit/>
          </a:bodyPr>
          <a:lstStyle/>
          <a:p>
            <a:pPr marL="0" indent="0">
              <a:buNone/>
            </a:pPr>
            <a:r>
              <a:rPr lang="el-GR" altLang="el-GR" sz="2000" dirty="0" smtClean="0"/>
              <a:t>Τα </a:t>
            </a:r>
            <a:r>
              <a:rPr lang="el-GR" altLang="el-GR" sz="2000" dirty="0"/>
              <a:t>πολλά σωληνάρια που παρατηρούνται αποτελούν πολλές διατομές ενός ιδρωτοποιού αδένα, ο οποίος είναι απλός σωληνοειδής που υφίσταται πολλές περιελίξεις στο βαθύτερο χόριο του δέρματος. (χρώση αιματοξυλίνη-εωσίνη, μεγέθυνση Χ400)</a:t>
            </a:r>
          </a:p>
        </p:txBody>
      </p:sp>
      <p:pic>
        <p:nvPicPr>
          <p:cNvPr id="277510"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16008" y="1325852"/>
            <a:ext cx="5204464" cy="390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562328" y="5229198"/>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442956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noAutofit/>
          </a:bodyPr>
          <a:lstStyle/>
          <a:p>
            <a:r>
              <a:rPr lang="el-GR" altLang="el-GR" sz="3200" dirty="0"/>
              <a:t>Ιστολογική εικόνα δέρματος σε μεσαία μεγέθυνση (20</a:t>
            </a:r>
            <a:r>
              <a:rPr lang="en-GB" altLang="el-GR" sz="3200" dirty="0"/>
              <a:t>x</a:t>
            </a:r>
            <a:r>
              <a:rPr lang="el-GR" altLang="el-GR" sz="3200" dirty="0" smtClean="0"/>
              <a:t>) - Ανελκτήρας </a:t>
            </a:r>
            <a:r>
              <a:rPr lang="el-GR" altLang="el-GR" sz="3200" dirty="0"/>
              <a:t>των τριχών μυς </a:t>
            </a:r>
            <a:endParaRPr lang="el-GR" altLang="el-GR" sz="3200" dirty="0">
              <a:solidFill>
                <a:srgbClr val="FF9900"/>
              </a:solidFill>
            </a:endParaRPr>
          </a:p>
        </p:txBody>
      </p:sp>
      <p:sp>
        <p:nvSpPr>
          <p:cNvPr id="276483" name="Rectangle 3"/>
          <p:cNvSpPr>
            <a:spLocks noGrp="1" noChangeArrowheads="1"/>
          </p:cNvSpPr>
          <p:nvPr>
            <p:ph idx="1"/>
          </p:nvPr>
        </p:nvSpPr>
        <p:spPr>
          <a:xfrm>
            <a:off x="6012160" y="1196752"/>
            <a:ext cx="2808312" cy="5040560"/>
          </a:xfrm>
        </p:spPr>
        <p:txBody>
          <a:bodyPr>
            <a:normAutofit/>
          </a:bodyPr>
          <a:lstStyle/>
          <a:p>
            <a:pPr marL="0" indent="0">
              <a:buNone/>
            </a:pPr>
            <a:r>
              <a:rPr lang="el-GR" altLang="el-GR" sz="2000" dirty="0" smtClean="0"/>
              <a:t>Εικόνα εμφανίζουσα </a:t>
            </a:r>
            <a:r>
              <a:rPr lang="el-GR" altLang="el-GR" sz="2000" dirty="0"/>
              <a:t>τον ανελκτήρα μυ των τριχών, αποτελούμενο από λεπτές δεσμίδες λείου μυϊκού ιστού. </a:t>
            </a:r>
            <a:endParaRPr lang="el-GR" altLang="el-GR" sz="2000" dirty="0" smtClean="0"/>
          </a:p>
          <a:p>
            <a:pPr marL="0" indent="0">
              <a:buNone/>
            </a:pPr>
            <a:r>
              <a:rPr lang="el-GR" altLang="el-GR" sz="2000" dirty="0" smtClean="0"/>
              <a:t>Στην </a:t>
            </a:r>
            <a:r>
              <a:rPr lang="el-GR" altLang="el-GR" sz="2000" dirty="0"/>
              <a:t>εικόνα εμφανίζεται με λοξή πορεία μεταξύ μίας περιοχής ανώμαλου συνδετικού ιστού (πάνω αριστερά) και των σμηγματογόνων αδένων (δεξιά). </a:t>
            </a:r>
          </a:p>
          <a:p>
            <a:pPr marL="0" indent="0">
              <a:buNone/>
            </a:pPr>
            <a:r>
              <a:rPr lang="el-GR" altLang="el-GR" sz="2000" dirty="0"/>
              <a:t>Χρώση</a:t>
            </a:r>
            <a:r>
              <a:rPr lang="en-GB" altLang="el-GR" sz="2000" dirty="0"/>
              <a:t>= H&amp;E.</a:t>
            </a:r>
            <a:endParaRPr lang="el-GR" altLang="el-GR" sz="2000" dirty="0"/>
          </a:p>
        </p:txBody>
      </p:sp>
      <p:pic>
        <p:nvPicPr>
          <p:cNvPr id="276486"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3" y="1268761"/>
            <a:ext cx="5384750"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15136" y="5426536"/>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281838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noAutofit/>
          </a:bodyPr>
          <a:lstStyle/>
          <a:p>
            <a:r>
              <a:rPr lang="el-GR" altLang="el-GR" sz="3200" dirty="0"/>
              <a:t>Ιστολογική εικόνα δέρματος σε </a:t>
            </a:r>
            <a:r>
              <a:rPr lang="el-GR" altLang="el-GR" sz="3200" dirty="0" smtClean="0"/>
              <a:t>μεγάλη </a:t>
            </a:r>
            <a:r>
              <a:rPr lang="el-GR" altLang="el-GR" sz="3200" dirty="0"/>
              <a:t>μεγέθυνση </a:t>
            </a:r>
            <a:r>
              <a:rPr lang="el-GR" altLang="el-GR" sz="3200" dirty="0" smtClean="0"/>
              <a:t>(40</a:t>
            </a:r>
            <a:r>
              <a:rPr lang="en-GB" altLang="el-GR" sz="3200" dirty="0"/>
              <a:t>x</a:t>
            </a:r>
            <a:r>
              <a:rPr lang="el-GR" altLang="el-GR" sz="3200" dirty="0"/>
              <a:t>) </a:t>
            </a:r>
            <a:r>
              <a:rPr lang="el-GR" altLang="el-GR" sz="3200" dirty="0" smtClean="0"/>
              <a:t>- Ανελκτήρας </a:t>
            </a:r>
            <a:r>
              <a:rPr lang="el-GR" altLang="el-GR" sz="3200" dirty="0"/>
              <a:t>των τριχών μυς </a:t>
            </a:r>
            <a:endParaRPr lang="el-GR" altLang="el-GR" sz="3200" dirty="0">
              <a:solidFill>
                <a:srgbClr val="FF9900"/>
              </a:solidFill>
            </a:endParaRPr>
          </a:p>
        </p:txBody>
      </p:sp>
      <p:sp>
        <p:nvSpPr>
          <p:cNvPr id="275459" name="Rectangle 3"/>
          <p:cNvSpPr>
            <a:spLocks noGrp="1" noChangeArrowheads="1"/>
          </p:cNvSpPr>
          <p:nvPr>
            <p:ph idx="1"/>
          </p:nvPr>
        </p:nvSpPr>
        <p:spPr>
          <a:xfrm>
            <a:off x="457200" y="1196752"/>
            <a:ext cx="2842273" cy="5040560"/>
          </a:xfrm>
        </p:spPr>
        <p:txBody>
          <a:bodyPr>
            <a:normAutofit/>
          </a:bodyPr>
          <a:lstStyle/>
          <a:p>
            <a:pPr marL="0" indent="0">
              <a:buNone/>
            </a:pPr>
            <a:r>
              <a:rPr lang="el-GR" altLang="el-GR" sz="2000" dirty="0" smtClean="0"/>
              <a:t>Παρατηρούνται </a:t>
            </a:r>
            <a:r>
              <a:rPr lang="el-GR" altLang="el-GR" sz="2000" dirty="0"/>
              <a:t>οι λεπτές δεσμίδες του ανελκτήρα μυ των τριχών, μέσα στον πυκνό ανώμαλο κολλαγόνο ιστό, μεταξύ δύο τριχοθυλακίων. Χρώση</a:t>
            </a:r>
            <a:r>
              <a:rPr lang="en-GB" altLang="el-GR" sz="2000" dirty="0"/>
              <a:t>=H&amp;E.</a:t>
            </a:r>
            <a:endParaRPr lang="el-GR" altLang="el-GR" sz="2000" dirty="0"/>
          </a:p>
        </p:txBody>
      </p:sp>
      <p:pic>
        <p:nvPicPr>
          <p:cNvPr id="275462"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99473" y="1289071"/>
            <a:ext cx="5510720" cy="430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03848" y="5569419"/>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3615415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Autofit/>
          </a:bodyPr>
          <a:lstStyle/>
          <a:p>
            <a:r>
              <a:rPr lang="el-GR" altLang="el-GR" sz="3200" dirty="0" smtClean="0"/>
              <a:t>Ιστολογική </a:t>
            </a:r>
            <a:r>
              <a:rPr lang="el-GR" altLang="el-GR" sz="3200" dirty="0"/>
              <a:t>εικόνα δέρματος σε μικρή μεγέθυνση (4</a:t>
            </a:r>
            <a:r>
              <a:rPr lang="en-GB" altLang="el-GR" sz="3200" dirty="0"/>
              <a:t>x</a:t>
            </a:r>
            <a:r>
              <a:rPr lang="el-GR" altLang="el-GR" sz="3200" dirty="0" smtClean="0"/>
              <a:t>) - Λεπτό δέρμα</a:t>
            </a:r>
            <a:endParaRPr lang="el-GR" altLang="el-GR" sz="3200" dirty="0">
              <a:solidFill>
                <a:srgbClr val="FF9900"/>
              </a:solidFill>
            </a:endParaRPr>
          </a:p>
        </p:txBody>
      </p:sp>
      <p:sp>
        <p:nvSpPr>
          <p:cNvPr id="62475" name="Rectangle 11"/>
          <p:cNvSpPr>
            <a:spLocks noGrp="1" noChangeArrowheads="1"/>
          </p:cNvSpPr>
          <p:nvPr>
            <p:ph idx="1"/>
          </p:nvPr>
        </p:nvSpPr>
        <p:spPr>
          <a:xfrm>
            <a:off x="457200" y="1196752"/>
            <a:ext cx="8229600" cy="504056"/>
          </a:xfrm>
        </p:spPr>
        <p:txBody>
          <a:bodyPr>
            <a:normAutofit/>
          </a:bodyPr>
          <a:lstStyle/>
          <a:p>
            <a:pPr marL="0" indent="0">
              <a:buNone/>
            </a:pPr>
            <a:r>
              <a:rPr lang="el-GR" altLang="el-GR" sz="2000" dirty="0" smtClean="0"/>
              <a:t>Παρατηρούνται </a:t>
            </a:r>
            <a:r>
              <a:rPr lang="el-GR" altLang="el-GR" sz="2000" dirty="0"/>
              <a:t>από την επιφάνεια προς τη βάση: </a:t>
            </a:r>
            <a:endParaRPr lang="el-GR" altLang="el-GR" sz="2000" dirty="0" smtClean="0"/>
          </a:p>
        </p:txBody>
      </p:sp>
      <p:pic>
        <p:nvPicPr>
          <p:cNvPr id="62484" name="Picture 2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35896" y="1772816"/>
            <a:ext cx="4934441" cy="381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5536" y="1628800"/>
            <a:ext cx="3024336" cy="3477875"/>
          </a:xfrm>
          <a:prstGeom prst="rect">
            <a:avLst/>
          </a:prstGeom>
        </p:spPr>
        <p:txBody>
          <a:bodyPr wrap="square">
            <a:spAutoFit/>
          </a:bodyPr>
          <a:lstStyle/>
          <a:p>
            <a:pPr marL="457200" indent="-457200">
              <a:buAutoNum type="arabicParenBoth"/>
            </a:pPr>
            <a:r>
              <a:rPr lang="el-GR" altLang="el-GR" sz="2000" dirty="0">
                <a:latin typeface="+mj-lt"/>
              </a:rPr>
              <a:t>μία λεπτή επιδερμίς; </a:t>
            </a:r>
          </a:p>
          <a:p>
            <a:pPr marL="457200" indent="-457200">
              <a:buAutoNum type="arabicParenBoth"/>
            </a:pPr>
            <a:r>
              <a:rPr lang="el-GR" altLang="el-GR" sz="2000" dirty="0">
                <a:latin typeface="+mj-lt"/>
              </a:rPr>
              <a:t>το υποκείμενο χόριο; </a:t>
            </a:r>
          </a:p>
          <a:p>
            <a:pPr marL="457200" indent="-457200">
              <a:buAutoNum type="arabicParenBoth"/>
            </a:pPr>
            <a:r>
              <a:rPr lang="el-GR" altLang="el-GR" sz="2000" dirty="0">
                <a:latin typeface="+mj-lt"/>
              </a:rPr>
              <a:t>η υποδερμίδα (υποδόρια στιβάδα); </a:t>
            </a:r>
          </a:p>
          <a:p>
            <a:pPr marL="457200" indent="-457200">
              <a:buAutoNum type="arabicParenBoth"/>
            </a:pPr>
            <a:r>
              <a:rPr lang="el-GR" altLang="el-GR" sz="2000" dirty="0">
                <a:latin typeface="+mj-lt"/>
              </a:rPr>
              <a:t>σκελετικός μυϊκός ιστός. Αρκετά τριχοθυλάκια εκτείνονται από την επιδερμίδα κάτω μέσα στο χόριο. </a:t>
            </a:r>
          </a:p>
          <a:p>
            <a:pPr marL="0" indent="0">
              <a:buNone/>
            </a:pPr>
            <a:r>
              <a:rPr lang="el-GR" altLang="el-GR" sz="2000" dirty="0">
                <a:latin typeface="+mj-lt"/>
              </a:rPr>
              <a:t>Χρώση</a:t>
            </a:r>
            <a:r>
              <a:rPr lang="en-GB" altLang="el-GR" sz="2000" dirty="0">
                <a:latin typeface="+mj-lt"/>
              </a:rPr>
              <a:t> = H&amp;E. </a:t>
            </a:r>
            <a:endParaRPr lang="el-GR" altLang="el-GR" sz="1050" dirty="0">
              <a:latin typeface="+mj-lt"/>
            </a:endParaRPr>
          </a:p>
        </p:txBody>
      </p:sp>
      <p:sp>
        <p:nvSpPr>
          <p:cNvPr id="6" name="Rectangle 5"/>
          <p:cNvSpPr/>
          <p:nvPr/>
        </p:nvSpPr>
        <p:spPr>
          <a:xfrm>
            <a:off x="3543613" y="5585793"/>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875263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noAutofit/>
          </a:bodyPr>
          <a:lstStyle/>
          <a:p>
            <a:r>
              <a:rPr lang="el-GR" altLang="el-GR" sz="3200" dirty="0"/>
              <a:t>Ιστολογική</a:t>
            </a:r>
            <a:r>
              <a:rPr lang="en-GB" altLang="el-GR" sz="3200" dirty="0"/>
              <a:t> </a:t>
            </a:r>
            <a:r>
              <a:rPr lang="el-GR" altLang="el-GR" sz="3200" dirty="0"/>
              <a:t>εικόνα</a:t>
            </a:r>
            <a:r>
              <a:rPr lang="en-GB" altLang="el-GR" sz="3200" dirty="0"/>
              <a:t> </a:t>
            </a:r>
            <a:r>
              <a:rPr lang="el-GR" altLang="el-GR" sz="3200" dirty="0"/>
              <a:t>δέρματος</a:t>
            </a:r>
            <a:r>
              <a:rPr lang="en-GB" altLang="el-GR" sz="3200" dirty="0"/>
              <a:t> </a:t>
            </a:r>
            <a:r>
              <a:rPr lang="el-GR" altLang="el-GR" sz="3200" dirty="0"/>
              <a:t>σε</a:t>
            </a:r>
            <a:r>
              <a:rPr lang="en-GB" altLang="el-GR" sz="3200" dirty="0"/>
              <a:t> </a:t>
            </a:r>
            <a:r>
              <a:rPr lang="el-GR" altLang="el-GR" sz="3200" dirty="0"/>
              <a:t>μεσαία</a:t>
            </a:r>
            <a:r>
              <a:rPr lang="en-GB" altLang="el-GR" sz="3200" dirty="0"/>
              <a:t> </a:t>
            </a:r>
            <a:r>
              <a:rPr lang="el-GR" altLang="el-GR" sz="3200" dirty="0"/>
              <a:t>μεγέθυνση</a:t>
            </a:r>
            <a:r>
              <a:rPr lang="en-GB" altLang="el-GR" sz="3200" dirty="0"/>
              <a:t> (20x</a:t>
            </a:r>
            <a:r>
              <a:rPr lang="en-GB" altLang="el-GR" sz="3200" dirty="0" smtClean="0"/>
              <a:t>)</a:t>
            </a:r>
            <a:r>
              <a:rPr lang="el-GR" altLang="el-GR" sz="3200" dirty="0" smtClean="0"/>
              <a:t> - </a:t>
            </a:r>
            <a:r>
              <a:rPr lang="el-GR" altLang="el-GR" sz="3200" dirty="0"/>
              <a:t>Σμηγματογόνος</a:t>
            </a:r>
            <a:r>
              <a:rPr lang="en-GB" altLang="el-GR" sz="3200" dirty="0"/>
              <a:t> </a:t>
            </a:r>
            <a:r>
              <a:rPr lang="el-GR" altLang="el-GR" sz="3200" dirty="0"/>
              <a:t>αδένας</a:t>
            </a:r>
            <a:r>
              <a:rPr lang="en-GB" altLang="el-GR" sz="3200" dirty="0"/>
              <a:t> </a:t>
            </a:r>
            <a:endParaRPr lang="el-GR" altLang="el-GR" sz="3200" dirty="0">
              <a:solidFill>
                <a:srgbClr val="FF9900"/>
              </a:solidFill>
            </a:endParaRPr>
          </a:p>
        </p:txBody>
      </p:sp>
      <p:sp>
        <p:nvSpPr>
          <p:cNvPr id="274435" name="Rectangle 3"/>
          <p:cNvSpPr>
            <a:spLocks noGrp="1" noChangeArrowheads="1"/>
          </p:cNvSpPr>
          <p:nvPr>
            <p:ph idx="1"/>
          </p:nvPr>
        </p:nvSpPr>
        <p:spPr/>
        <p:txBody>
          <a:bodyPr>
            <a:normAutofit/>
          </a:bodyPr>
          <a:lstStyle/>
          <a:p>
            <a:pPr marL="0" indent="0">
              <a:buNone/>
            </a:pPr>
            <a:r>
              <a:rPr lang="el-GR" altLang="el-GR" sz="2000" dirty="0" smtClean="0"/>
              <a:t>Εικόνα εμφανίζουσα</a:t>
            </a:r>
            <a:r>
              <a:rPr lang="en-GB" altLang="el-GR" sz="2000" dirty="0" smtClean="0"/>
              <a:t> </a:t>
            </a:r>
            <a:r>
              <a:rPr lang="el-GR" altLang="el-GR" sz="2000" dirty="0"/>
              <a:t>ένα</a:t>
            </a:r>
            <a:r>
              <a:rPr lang="en-GB" altLang="el-GR" sz="2000" dirty="0"/>
              <a:t> </a:t>
            </a:r>
            <a:r>
              <a:rPr lang="el-GR" altLang="el-GR" sz="2000" dirty="0"/>
              <a:t>σμηγματογόνο</a:t>
            </a:r>
            <a:r>
              <a:rPr lang="en-GB" altLang="el-GR" sz="2000" dirty="0"/>
              <a:t> </a:t>
            </a:r>
            <a:r>
              <a:rPr lang="el-GR" altLang="el-GR" sz="2000" dirty="0"/>
              <a:t>αδένα</a:t>
            </a:r>
            <a:r>
              <a:rPr lang="en-GB" altLang="el-GR" sz="2000" dirty="0"/>
              <a:t> </a:t>
            </a:r>
            <a:r>
              <a:rPr lang="el-GR" altLang="el-GR" sz="2000" dirty="0"/>
              <a:t>αποτελούμενο</a:t>
            </a:r>
            <a:r>
              <a:rPr lang="en-GB" altLang="el-GR" sz="2000" dirty="0"/>
              <a:t> </a:t>
            </a:r>
            <a:r>
              <a:rPr lang="el-GR" altLang="el-GR" sz="2000" dirty="0"/>
              <a:t>από</a:t>
            </a:r>
            <a:r>
              <a:rPr lang="en-GB" altLang="el-GR" sz="2000" dirty="0"/>
              <a:t> </a:t>
            </a:r>
            <a:r>
              <a:rPr lang="el-GR" altLang="el-GR" sz="2000" dirty="0"/>
              <a:t>αρκετούς</a:t>
            </a:r>
            <a:r>
              <a:rPr lang="en-GB" altLang="el-GR" sz="2000" dirty="0"/>
              <a:t> </a:t>
            </a:r>
            <a:r>
              <a:rPr lang="el-GR" altLang="el-GR" sz="2000" dirty="0"/>
              <a:t>λοβούς</a:t>
            </a:r>
            <a:r>
              <a:rPr lang="en-GB" altLang="el-GR" sz="2000" dirty="0"/>
              <a:t> </a:t>
            </a:r>
            <a:r>
              <a:rPr lang="el-GR" altLang="el-GR" sz="2000" dirty="0"/>
              <a:t>κυττάρων</a:t>
            </a:r>
            <a:r>
              <a:rPr lang="en-GB" altLang="el-GR" sz="2000" dirty="0"/>
              <a:t> </a:t>
            </a:r>
            <a:r>
              <a:rPr lang="el-GR" altLang="el-GR" sz="2000" dirty="0"/>
              <a:t>πληρουμένων</a:t>
            </a:r>
            <a:r>
              <a:rPr lang="en-GB" altLang="el-GR" sz="2000" dirty="0"/>
              <a:t> </a:t>
            </a:r>
            <a:r>
              <a:rPr lang="el-GR" altLang="el-GR" sz="2000" dirty="0"/>
              <a:t>από</a:t>
            </a:r>
            <a:r>
              <a:rPr lang="en-GB" altLang="el-GR" sz="2000" dirty="0"/>
              <a:t> </a:t>
            </a:r>
            <a:r>
              <a:rPr lang="el-GR" altLang="el-GR" sz="2000" dirty="0"/>
              <a:t>το</a:t>
            </a:r>
            <a:r>
              <a:rPr lang="en-GB" altLang="el-GR" sz="2000" dirty="0"/>
              <a:t> </a:t>
            </a:r>
            <a:r>
              <a:rPr lang="el-GR" altLang="el-GR" sz="2000" dirty="0"/>
              <a:t>ελαιώδες</a:t>
            </a:r>
            <a:r>
              <a:rPr lang="en-GB" altLang="el-GR" sz="2000" dirty="0"/>
              <a:t> </a:t>
            </a:r>
            <a:r>
              <a:rPr lang="el-GR" altLang="el-GR" sz="2000" dirty="0"/>
              <a:t>έκκριμα</a:t>
            </a:r>
            <a:r>
              <a:rPr lang="en-GB" altLang="el-GR" sz="2000" dirty="0"/>
              <a:t>,  </a:t>
            </a:r>
            <a:r>
              <a:rPr lang="el-GR" altLang="el-GR" sz="2000" dirty="0"/>
              <a:t>το</a:t>
            </a:r>
            <a:r>
              <a:rPr lang="en-GB" altLang="el-GR" sz="2000" dirty="0"/>
              <a:t> </a:t>
            </a:r>
            <a:r>
              <a:rPr lang="el-GR" altLang="el-GR" sz="2000" dirty="0"/>
              <a:t>σμήγμα</a:t>
            </a:r>
            <a:r>
              <a:rPr lang="en-GB" altLang="el-GR" sz="2000" dirty="0"/>
              <a:t>. </a:t>
            </a:r>
            <a:endParaRPr lang="el-GR" altLang="el-GR" sz="2000" dirty="0" smtClean="0"/>
          </a:p>
          <a:p>
            <a:pPr marL="0" indent="0">
              <a:buNone/>
            </a:pPr>
            <a:r>
              <a:rPr lang="el-GR" altLang="el-GR" sz="2000" dirty="0" smtClean="0"/>
              <a:t>Ο </a:t>
            </a:r>
            <a:r>
              <a:rPr lang="el-GR" altLang="el-GR" sz="2000" dirty="0"/>
              <a:t>αδένας επικοινωνεί με το τριχοθυλάκιο (δεξιά) διαμέσου του τριχοσμηγματογόνου πόρου. </a:t>
            </a:r>
            <a:endParaRPr lang="el-GR" altLang="el-GR" sz="2000" dirty="0" smtClean="0"/>
          </a:p>
        </p:txBody>
      </p:sp>
      <p:pic>
        <p:nvPicPr>
          <p:cNvPr id="274438"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63888" y="2592915"/>
            <a:ext cx="4572642" cy="356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592915"/>
            <a:ext cx="2934459" cy="3477875"/>
          </a:xfrm>
          <a:prstGeom prst="rect">
            <a:avLst/>
          </a:prstGeom>
        </p:spPr>
        <p:txBody>
          <a:bodyPr wrap="square">
            <a:spAutoFit/>
          </a:bodyPr>
          <a:lstStyle/>
          <a:p>
            <a:pPr marL="0" indent="0">
              <a:buNone/>
            </a:pPr>
            <a:r>
              <a:rPr lang="el-GR" altLang="el-GR" sz="2000" dirty="0">
                <a:latin typeface="+mj-lt"/>
              </a:rPr>
              <a:t>Ο απεκκριτικός πόρος του σμηγματογόνου αδένα επενδύεται από πολύστιβο πλακώδες επιθήλιο που συνέχεται με το εξωτερικό έλυτρο της ρίζας της τρίχας και με την μαλπιγιανή στιβάδα της επιδερμίδας (βασική και ακανθωτή στιβάδα) Χρώση=</a:t>
            </a:r>
            <a:r>
              <a:rPr lang="en-GB" altLang="el-GR" sz="2000" dirty="0">
                <a:latin typeface="+mj-lt"/>
              </a:rPr>
              <a:t>H</a:t>
            </a:r>
            <a:r>
              <a:rPr lang="el-GR" altLang="el-GR" sz="2000" dirty="0">
                <a:latin typeface="+mj-lt"/>
              </a:rPr>
              <a:t>&amp;</a:t>
            </a:r>
            <a:r>
              <a:rPr lang="en-GB" altLang="el-GR" sz="2000" dirty="0">
                <a:latin typeface="+mj-lt"/>
              </a:rPr>
              <a:t>E</a:t>
            </a:r>
            <a:r>
              <a:rPr lang="el-GR" altLang="el-GR" sz="2000" dirty="0">
                <a:latin typeface="+mj-lt"/>
              </a:rPr>
              <a:t>.</a:t>
            </a:r>
          </a:p>
        </p:txBody>
      </p:sp>
      <p:sp>
        <p:nvSpPr>
          <p:cNvPr id="6" name="Rectangle 5"/>
          <p:cNvSpPr/>
          <p:nvPr/>
        </p:nvSpPr>
        <p:spPr>
          <a:xfrm>
            <a:off x="3473945" y="6141701"/>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1903019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normAutofit/>
          </a:bodyPr>
          <a:lstStyle/>
          <a:p>
            <a:r>
              <a:rPr lang="el-GR" altLang="el-GR" sz="3600" dirty="0" smtClean="0"/>
              <a:t>Σμηγματογόνοι </a:t>
            </a:r>
            <a:r>
              <a:rPr lang="el-GR" altLang="el-GR" sz="3600" dirty="0"/>
              <a:t>αδένες</a:t>
            </a:r>
            <a:endParaRPr lang="el-GR" altLang="el-GR" sz="3600" dirty="0">
              <a:solidFill>
                <a:srgbClr val="FF9900"/>
              </a:solidFill>
            </a:endParaRPr>
          </a:p>
        </p:txBody>
      </p:sp>
      <p:sp>
        <p:nvSpPr>
          <p:cNvPr id="273411" name="Rectangle 3"/>
          <p:cNvSpPr>
            <a:spLocks noGrp="1" noChangeArrowheads="1"/>
          </p:cNvSpPr>
          <p:nvPr>
            <p:ph idx="1"/>
          </p:nvPr>
        </p:nvSpPr>
        <p:spPr>
          <a:xfrm>
            <a:off x="6516216" y="1196752"/>
            <a:ext cx="2376264" cy="5040560"/>
          </a:xfrm>
        </p:spPr>
        <p:txBody>
          <a:bodyPr>
            <a:normAutofit/>
          </a:bodyPr>
          <a:lstStyle/>
          <a:p>
            <a:pPr marL="0" indent="0">
              <a:buNone/>
            </a:pPr>
            <a:r>
              <a:rPr lang="el-GR" altLang="el-GR" sz="2000" dirty="0" smtClean="0"/>
              <a:t>Οι </a:t>
            </a:r>
            <a:r>
              <a:rPr lang="el-GR" altLang="el-GR" sz="2000" dirty="0"/>
              <a:t>σμηγματογόνοι αδένες αποτελούνται από μεγάλα κύτταρα με κενοτοπιώδες κυτταρόπλασμα που περιέχει λιποειδή. (χρώση αιματοξυλίνη-εωσίνη, μεγέθυνση Χ400)</a:t>
            </a:r>
          </a:p>
        </p:txBody>
      </p:sp>
      <p:pic>
        <p:nvPicPr>
          <p:cNvPr id="27341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1561" y="1268760"/>
            <a:ext cx="5760640"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80765" y="5568194"/>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17862777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normAutofit/>
          </a:bodyPr>
          <a:lstStyle/>
          <a:p>
            <a:r>
              <a:rPr lang="el-GR" altLang="el-GR" sz="3600" dirty="0" smtClean="0"/>
              <a:t>Ιδρωτοποιοί αδένες</a:t>
            </a:r>
            <a:endParaRPr lang="el-GR" altLang="el-GR" sz="3600" dirty="0">
              <a:solidFill>
                <a:srgbClr val="FF9900"/>
              </a:solidFill>
            </a:endParaRPr>
          </a:p>
        </p:txBody>
      </p:sp>
      <p:sp>
        <p:nvSpPr>
          <p:cNvPr id="272387" name="Rectangle 3"/>
          <p:cNvSpPr>
            <a:spLocks noGrp="1" noChangeArrowheads="1"/>
          </p:cNvSpPr>
          <p:nvPr>
            <p:ph idx="1"/>
          </p:nvPr>
        </p:nvSpPr>
        <p:spPr>
          <a:xfrm>
            <a:off x="457200" y="1196752"/>
            <a:ext cx="3538736" cy="5040560"/>
          </a:xfrm>
        </p:spPr>
        <p:txBody>
          <a:bodyPr>
            <a:normAutofit/>
          </a:bodyPr>
          <a:lstStyle/>
          <a:p>
            <a:pPr marL="0" indent="0">
              <a:buNone/>
            </a:pPr>
            <a:r>
              <a:rPr lang="el-GR" altLang="el-GR" sz="2000" dirty="0" smtClean="0"/>
              <a:t>Οι </a:t>
            </a:r>
            <a:r>
              <a:rPr lang="el-GR" altLang="el-GR" sz="2000" dirty="0"/>
              <a:t>ιδρωτοποιοί (1) είναι αποκρινείς, απλοί εσπειραμένοι σωληνοειδείς αδένες του δέρματος. Βρίσκονται σε βαθύτερα στρώματα του χορίου, κάτω από τους σμηγματογόνους αδένες (2). (χρώση αιματοξυλίνη-εωσίνη, μεγέθυνση Χ100)</a:t>
            </a:r>
          </a:p>
        </p:txBody>
      </p:sp>
      <p:pic>
        <p:nvPicPr>
          <p:cNvPr id="272390"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4008" y="1268759"/>
            <a:ext cx="3720331" cy="496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47915" y="6223299"/>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1837806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noAutofit/>
          </a:bodyPr>
          <a:lstStyle/>
          <a:p>
            <a:r>
              <a:rPr lang="el-GR" altLang="el-GR" sz="3200" dirty="0"/>
              <a:t>Ιστολογική εικόνα της βάσης του μεσεντερίου σε μικρή μεγέθυνση (10</a:t>
            </a:r>
            <a:r>
              <a:rPr lang="en-GB" altLang="el-GR" sz="3200" dirty="0"/>
              <a:t>x</a:t>
            </a:r>
            <a:r>
              <a:rPr lang="el-GR" altLang="el-GR" sz="3200" dirty="0" smtClean="0"/>
              <a:t>) - Σωμάτιο</a:t>
            </a:r>
            <a:r>
              <a:rPr lang="en-GB" altLang="el-GR" sz="3200" dirty="0" smtClean="0"/>
              <a:t> </a:t>
            </a:r>
            <a:r>
              <a:rPr lang="en-GB" altLang="el-GR" sz="3200" dirty="0"/>
              <a:t>Pacini  </a:t>
            </a:r>
            <a:endParaRPr lang="el-GR" altLang="el-GR" sz="3200" dirty="0">
              <a:solidFill>
                <a:srgbClr val="FF9900"/>
              </a:solidFill>
            </a:endParaRPr>
          </a:p>
        </p:txBody>
      </p:sp>
      <p:sp>
        <p:nvSpPr>
          <p:cNvPr id="271363" name="Rectangle 3"/>
          <p:cNvSpPr>
            <a:spLocks noGrp="1" noChangeArrowheads="1"/>
          </p:cNvSpPr>
          <p:nvPr>
            <p:ph idx="1"/>
          </p:nvPr>
        </p:nvSpPr>
        <p:spPr/>
        <p:txBody>
          <a:bodyPr>
            <a:normAutofit/>
          </a:bodyPr>
          <a:lstStyle/>
          <a:p>
            <a:pPr marL="0" indent="0">
              <a:buNone/>
            </a:pPr>
            <a:r>
              <a:rPr lang="el-GR" altLang="el-GR" sz="2000" dirty="0" smtClean="0"/>
              <a:t>Παρατηρείται </a:t>
            </a:r>
            <a:r>
              <a:rPr lang="el-GR" altLang="el-GR" sz="2000" dirty="0"/>
              <a:t>ένας μηχανοϋποδοχέας (αισθητικός υποδοχέας της πίεσης), το σωμάτιο του </a:t>
            </a:r>
            <a:r>
              <a:rPr lang="en-GB" altLang="el-GR" sz="2000" dirty="0"/>
              <a:t>Pacini</a:t>
            </a:r>
            <a:r>
              <a:rPr lang="el-GR" altLang="el-GR" sz="2000" dirty="0"/>
              <a:t>, ένας μεγάλος ωοειδής σχηματισμός. Τα σωμάτια του </a:t>
            </a:r>
            <a:r>
              <a:rPr lang="en-GB" altLang="el-GR" sz="2000" dirty="0"/>
              <a:t>Pacini </a:t>
            </a:r>
            <a:r>
              <a:rPr lang="el-GR" altLang="el-GR" sz="2000" dirty="0"/>
              <a:t>αποτελούνται από εμμύελες νευρικές απολήξεις, περιβαλλόμενες από μία κάψα. Χρώση</a:t>
            </a:r>
            <a:r>
              <a:rPr lang="en-GB" altLang="el-GR" sz="2000" dirty="0"/>
              <a:t>=H&amp;E.</a:t>
            </a:r>
            <a:endParaRPr lang="el-GR" altLang="el-GR" sz="2000" dirty="0"/>
          </a:p>
        </p:txBody>
      </p:sp>
      <p:pic>
        <p:nvPicPr>
          <p:cNvPr id="271367"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7545" y="2564904"/>
            <a:ext cx="4608512" cy="358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5537" y="6120780"/>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41687444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noAutofit/>
          </a:bodyPr>
          <a:lstStyle/>
          <a:p>
            <a:r>
              <a:rPr lang="el-GR" altLang="el-GR" sz="3200" dirty="0"/>
              <a:t>Ιστολογική εικόνα παγκρέατος σε μικρή μεγέθυνση (10x</a:t>
            </a:r>
            <a:r>
              <a:rPr lang="el-GR" altLang="el-GR" sz="3200" dirty="0" smtClean="0"/>
              <a:t>) -</a:t>
            </a:r>
            <a:r>
              <a:rPr lang="el-GR" altLang="el-GR" sz="3200" dirty="0"/>
              <a:t> Σωμάτιο</a:t>
            </a:r>
            <a:r>
              <a:rPr lang="en-GB" altLang="el-GR" sz="3200" dirty="0"/>
              <a:t> Pacini </a:t>
            </a:r>
            <a:endParaRPr lang="el-GR" altLang="el-GR" sz="3200" dirty="0">
              <a:solidFill>
                <a:srgbClr val="FF9900"/>
              </a:solidFill>
            </a:endParaRPr>
          </a:p>
        </p:txBody>
      </p:sp>
      <p:sp>
        <p:nvSpPr>
          <p:cNvPr id="270339" name="Rectangle 3"/>
          <p:cNvSpPr>
            <a:spLocks noGrp="1" noChangeArrowheads="1"/>
          </p:cNvSpPr>
          <p:nvPr>
            <p:ph idx="1"/>
          </p:nvPr>
        </p:nvSpPr>
        <p:spPr>
          <a:xfrm>
            <a:off x="457200" y="1196752"/>
            <a:ext cx="2607802" cy="5040560"/>
          </a:xfrm>
        </p:spPr>
        <p:txBody>
          <a:bodyPr>
            <a:normAutofit/>
          </a:bodyPr>
          <a:lstStyle/>
          <a:p>
            <a:pPr marL="0" indent="0">
              <a:buNone/>
            </a:pPr>
            <a:r>
              <a:rPr lang="el-GR" altLang="el-GR" sz="2000" dirty="0" smtClean="0"/>
              <a:t>Παρατηρείται </a:t>
            </a:r>
            <a:r>
              <a:rPr lang="el-GR" altLang="el-GR" sz="2000" dirty="0"/>
              <a:t>ένας τασεοϋποδοχέας, το σωμάτιο του </a:t>
            </a:r>
            <a:r>
              <a:rPr lang="en-GB" altLang="el-GR" sz="2000" dirty="0"/>
              <a:t>Pacini</a:t>
            </a:r>
            <a:r>
              <a:rPr lang="el-GR" altLang="el-GR" sz="2000" dirty="0"/>
              <a:t> (μεγάλος, ωοειδής σχηματισμός στο κέντρο της εικόνας). </a:t>
            </a:r>
            <a:endParaRPr lang="el-GR" altLang="el-GR" sz="2000" dirty="0" smtClean="0"/>
          </a:p>
          <a:p>
            <a:pPr marL="0" indent="0">
              <a:buNone/>
            </a:pPr>
            <a:r>
              <a:rPr lang="el-GR" altLang="el-GR" sz="2000" dirty="0" smtClean="0"/>
              <a:t>Τα </a:t>
            </a:r>
            <a:r>
              <a:rPr lang="el-GR" altLang="el-GR" sz="2000" dirty="0"/>
              <a:t>σωμάτια του </a:t>
            </a:r>
            <a:r>
              <a:rPr lang="en-GB" altLang="el-GR" sz="2000" dirty="0"/>
              <a:t>Pacini </a:t>
            </a:r>
            <a:r>
              <a:rPr lang="el-GR" altLang="el-GR" sz="2000" dirty="0"/>
              <a:t>αποτελούνται από εμμύελες νευρικές απολήξεις, περιβαλλόμενες από μία κάψα. Χρώση</a:t>
            </a:r>
            <a:r>
              <a:rPr lang="en-GB" altLang="el-GR" sz="2000" dirty="0"/>
              <a:t>=H&amp;E.</a:t>
            </a:r>
            <a:endParaRPr lang="el-GR" altLang="el-GR" sz="2000" dirty="0"/>
          </a:p>
        </p:txBody>
      </p:sp>
      <p:pic>
        <p:nvPicPr>
          <p:cNvPr id="2703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002" y="1340768"/>
            <a:ext cx="5682469"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948828" y="5733256"/>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16054878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noAutofit/>
          </a:bodyPr>
          <a:lstStyle/>
          <a:p>
            <a:r>
              <a:rPr lang="el-GR" altLang="el-GR" sz="3200" dirty="0"/>
              <a:t>Ιστολογική εικόνα δέρματος σε μεγάλη μεγέθυνση (40</a:t>
            </a:r>
            <a:r>
              <a:rPr lang="en-GB" altLang="el-GR" sz="3200" dirty="0"/>
              <a:t>x</a:t>
            </a:r>
            <a:r>
              <a:rPr lang="el-GR" altLang="el-GR" sz="3200" dirty="0" smtClean="0"/>
              <a:t>) - Σωμάτιο</a:t>
            </a:r>
            <a:r>
              <a:rPr lang="en-GB" altLang="el-GR" sz="3200" dirty="0" smtClean="0"/>
              <a:t> </a:t>
            </a:r>
            <a:r>
              <a:rPr lang="el-GR" altLang="el-GR" sz="3200" dirty="0"/>
              <a:t>του</a:t>
            </a:r>
            <a:r>
              <a:rPr lang="en-GB" altLang="el-GR" sz="3200" dirty="0"/>
              <a:t> </a:t>
            </a:r>
            <a:r>
              <a:rPr lang="en-GB" altLang="el-GR" sz="3200" dirty="0" smtClean="0"/>
              <a:t>Meissner's</a:t>
            </a:r>
            <a:endParaRPr lang="el-GR" altLang="el-GR" sz="3200" dirty="0">
              <a:solidFill>
                <a:srgbClr val="FF9900"/>
              </a:solidFill>
            </a:endParaRPr>
          </a:p>
        </p:txBody>
      </p:sp>
      <p:sp>
        <p:nvSpPr>
          <p:cNvPr id="184323" name="Rectangle 3"/>
          <p:cNvSpPr>
            <a:spLocks noGrp="1" noChangeArrowheads="1"/>
          </p:cNvSpPr>
          <p:nvPr>
            <p:ph idx="1"/>
          </p:nvPr>
        </p:nvSpPr>
        <p:spPr>
          <a:xfrm>
            <a:off x="457200" y="1196752"/>
            <a:ext cx="3250704" cy="5040560"/>
          </a:xfrm>
        </p:spPr>
        <p:txBody>
          <a:bodyPr>
            <a:normAutofit/>
          </a:bodyPr>
          <a:lstStyle/>
          <a:p>
            <a:pPr marL="0" indent="0">
              <a:buNone/>
            </a:pPr>
            <a:r>
              <a:rPr lang="el-GR" altLang="el-GR" sz="2000" dirty="0" smtClean="0"/>
              <a:t>Παρουσία </a:t>
            </a:r>
            <a:r>
              <a:rPr lang="el-GR" altLang="el-GR" sz="2000" dirty="0"/>
              <a:t>ενός σωματίου του </a:t>
            </a:r>
            <a:r>
              <a:rPr lang="en-GB" altLang="el-GR" sz="2000" dirty="0"/>
              <a:t>Meissner</a:t>
            </a:r>
            <a:r>
              <a:rPr lang="el-GR" altLang="el-GR" sz="2000" dirty="0"/>
              <a:t>'</a:t>
            </a:r>
            <a:r>
              <a:rPr lang="en-GB" altLang="el-GR" sz="2000" dirty="0"/>
              <a:t>s </a:t>
            </a:r>
            <a:r>
              <a:rPr lang="el-GR" altLang="el-GR" sz="2000" dirty="0"/>
              <a:t>στη θηλή του χορίου, ακριβώς κάτω από τη βασική στιβάδα της επιδερμίδας. </a:t>
            </a:r>
            <a:endParaRPr lang="el-GR" altLang="el-GR" sz="2000" dirty="0" smtClean="0"/>
          </a:p>
          <a:p>
            <a:pPr marL="0" indent="0">
              <a:buNone/>
            </a:pPr>
            <a:r>
              <a:rPr lang="el-GR" altLang="el-GR" sz="2000" dirty="0" smtClean="0"/>
              <a:t>Παρουσία </a:t>
            </a:r>
            <a:r>
              <a:rPr lang="el-GR" altLang="el-GR" sz="2000" dirty="0"/>
              <a:t>οριζοντίως διατεταγμένων τροποποιημένων κυττάρων  </a:t>
            </a:r>
            <a:r>
              <a:rPr lang="en-GB" altLang="el-GR" sz="2000" dirty="0"/>
              <a:t>Schwann</a:t>
            </a:r>
            <a:r>
              <a:rPr lang="el-GR" altLang="el-GR" sz="2000" dirty="0"/>
              <a:t> (κύτταρα που σχηματίζουν το έλυτρο μυελίνης) που σχηματίζουν το σωμάτιο που περιβάλλει μία νευρική απόληξη (μη ορατά στην εικόνα). </a:t>
            </a:r>
            <a:endParaRPr lang="el-GR" altLang="el-GR" sz="2000" dirty="0" smtClean="0"/>
          </a:p>
          <a:p>
            <a:pPr marL="0" indent="0">
              <a:buNone/>
            </a:pPr>
            <a:r>
              <a:rPr lang="el-GR" altLang="el-GR" sz="2000" dirty="0" smtClean="0"/>
              <a:t>Χρώση=</a:t>
            </a:r>
            <a:r>
              <a:rPr lang="en-GB" altLang="el-GR" sz="2000" dirty="0"/>
              <a:t>H</a:t>
            </a:r>
            <a:r>
              <a:rPr lang="el-GR" altLang="el-GR" sz="2000" dirty="0"/>
              <a:t>&amp;</a:t>
            </a:r>
            <a:r>
              <a:rPr lang="en-GB" altLang="el-GR" sz="2000" dirty="0"/>
              <a:t>E</a:t>
            </a:r>
            <a:r>
              <a:rPr lang="el-GR" altLang="el-GR" sz="2000" dirty="0"/>
              <a:t>.</a:t>
            </a:r>
          </a:p>
        </p:txBody>
      </p:sp>
      <p:pic>
        <p:nvPicPr>
          <p:cNvPr id="184328"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07904" y="1328710"/>
            <a:ext cx="4904036" cy="381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654867" y="5170807"/>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3468016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noAutofit/>
          </a:bodyPr>
          <a:lstStyle/>
          <a:p>
            <a:r>
              <a:rPr lang="el-GR" altLang="el-GR" sz="3200" dirty="0"/>
              <a:t>Ιστολογική εικόνα δακτύλου εμβρύου σε μικρή μεγέθυνση (4x</a:t>
            </a:r>
            <a:r>
              <a:rPr lang="el-GR" altLang="el-GR" sz="3200" dirty="0" smtClean="0"/>
              <a:t>) - </a:t>
            </a:r>
            <a:r>
              <a:rPr lang="el-GR" altLang="el-GR" sz="3200" dirty="0"/>
              <a:t>Όνυχας</a:t>
            </a:r>
            <a:r>
              <a:rPr lang="en-GB" altLang="el-GR" sz="3200" dirty="0"/>
              <a:t> </a:t>
            </a:r>
            <a:endParaRPr lang="el-GR" altLang="el-GR" sz="3200" dirty="0">
              <a:solidFill>
                <a:srgbClr val="FF9900"/>
              </a:solidFill>
            </a:endParaRPr>
          </a:p>
        </p:txBody>
      </p:sp>
      <p:sp>
        <p:nvSpPr>
          <p:cNvPr id="292867" name="Rectangle 3"/>
          <p:cNvSpPr>
            <a:spLocks noGrp="1" noChangeArrowheads="1"/>
          </p:cNvSpPr>
          <p:nvPr>
            <p:ph idx="1"/>
          </p:nvPr>
        </p:nvSpPr>
        <p:spPr/>
        <p:txBody>
          <a:bodyPr>
            <a:normAutofit/>
          </a:bodyPr>
          <a:lstStyle/>
          <a:p>
            <a:pPr marL="0" indent="0">
              <a:buNone/>
            </a:pPr>
            <a:r>
              <a:rPr lang="el-GR" altLang="el-GR" sz="2000" dirty="0" smtClean="0"/>
              <a:t>Παρατηρείται </a:t>
            </a:r>
            <a:r>
              <a:rPr lang="el-GR" altLang="el-GR" sz="2000" dirty="0"/>
              <a:t>ένας όνυχας από έντονα κερατινοποιημένα κύτταρα στην πλάκα του όνυχα ευρισκόμενα πάνω στην κοίτη του όνυχα. Η κοίτη του όνυχα βρίσκεται στο χόριο το οποίο συνέχεται με το περιόστεο του αναπτυσσόμενου οστού. Η πτυχή του δέρματος πάνω από τη ρίζα του όνυχα είναι το επωνύχιο.  Χρώση</a:t>
            </a:r>
            <a:r>
              <a:rPr lang="en-GB" altLang="el-GR" sz="2000" dirty="0"/>
              <a:t>=H&amp;E.</a:t>
            </a:r>
            <a:endParaRPr lang="en-US" altLang="el-GR" sz="2000" dirty="0"/>
          </a:p>
        </p:txBody>
      </p:sp>
      <p:pic>
        <p:nvPicPr>
          <p:cNvPr id="292870"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3" y="2852937"/>
            <a:ext cx="4392487" cy="3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87053" y="6248866"/>
            <a:ext cx="4444987"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13044911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noAutofit/>
          </a:bodyPr>
          <a:lstStyle/>
          <a:p>
            <a:r>
              <a:rPr lang="el-GR" altLang="el-GR" sz="3200" dirty="0"/>
              <a:t>Ιστολογική εικόνα δακτύλου εμβρύου σε </a:t>
            </a:r>
            <a:r>
              <a:rPr lang="el-GR" altLang="el-GR" sz="3200" dirty="0" smtClean="0"/>
              <a:t>μεγάλη </a:t>
            </a:r>
            <a:r>
              <a:rPr lang="el-GR" altLang="el-GR" sz="3200" dirty="0"/>
              <a:t>μεγέθυνση (</a:t>
            </a:r>
            <a:r>
              <a:rPr lang="el-GR" altLang="el-GR" sz="3200" dirty="0" smtClean="0"/>
              <a:t>40x</a:t>
            </a:r>
            <a:r>
              <a:rPr lang="el-GR" altLang="el-GR" sz="3200" dirty="0"/>
              <a:t>) - Όνυχας</a:t>
            </a:r>
            <a:r>
              <a:rPr lang="en-GB" altLang="el-GR" sz="3200" dirty="0"/>
              <a:t> </a:t>
            </a:r>
            <a:endParaRPr lang="el-GR" altLang="el-GR" sz="3200" dirty="0">
              <a:solidFill>
                <a:srgbClr val="FF9900"/>
              </a:solidFill>
            </a:endParaRPr>
          </a:p>
        </p:txBody>
      </p:sp>
      <p:sp>
        <p:nvSpPr>
          <p:cNvPr id="293891" name="Rectangle 3"/>
          <p:cNvSpPr>
            <a:spLocks noGrp="1" noChangeArrowheads="1"/>
          </p:cNvSpPr>
          <p:nvPr>
            <p:ph idx="1"/>
          </p:nvPr>
        </p:nvSpPr>
        <p:spPr/>
        <p:txBody>
          <a:bodyPr>
            <a:normAutofit/>
          </a:bodyPr>
          <a:lstStyle/>
          <a:p>
            <a:pPr marL="0" indent="0">
              <a:buNone/>
            </a:pPr>
            <a:r>
              <a:rPr lang="el-GR" altLang="el-GR" sz="2000" dirty="0" smtClean="0"/>
              <a:t>Η </a:t>
            </a:r>
            <a:r>
              <a:rPr lang="el-GR" altLang="el-GR" sz="2000" dirty="0"/>
              <a:t>έντονα κερατινοποιημένη πλάκα του όνυχα του δακτύλου του εμβρύου βρίσκεται πάνω στην περισσότερο έντονα χρωματισμένη κοίτη του όνυχα. </a:t>
            </a:r>
            <a:endParaRPr lang="el-GR" altLang="el-GR" sz="2000" dirty="0" smtClean="0"/>
          </a:p>
          <a:p>
            <a:pPr marL="0" indent="0">
              <a:buNone/>
            </a:pPr>
            <a:r>
              <a:rPr lang="el-GR" altLang="el-GR" sz="2000" dirty="0" smtClean="0"/>
              <a:t>Η </a:t>
            </a:r>
            <a:r>
              <a:rPr lang="el-GR" altLang="el-GR" sz="2000" dirty="0"/>
              <a:t>κοίτη του όνυχα βρίσκεται στο χόριο το οποίο προσκολλάται στο περιόστεο του οστού. </a:t>
            </a:r>
            <a:endParaRPr lang="el-GR" altLang="el-GR" sz="2000" dirty="0" smtClean="0"/>
          </a:p>
        </p:txBody>
      </p:sp>
      <p:pic>
        <p:nvPicPr>
          <p:cNvPr id="29389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6967" y="2659689"/>
            <a:ext cx="4464496" cy="347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052387" y="2606207"/>
            <a:ext cx="3408045" cy="3400931"/>
          </a:xfrm>
          <a:prstGeom prst="rect">
            <a:avLst/>
          </a:prstGeom>
        </p:spPr>
        <p:txBody>
          <a:bodyPr wrap="square">
            <a:spAutoFit/>
          </a:bodyPr>
          <a:lstStyle/>
          <a:p>
            <a:pPr marL="0" indent="0">
              <a:buNone/>
            </a:pPr>
            <a:r>
              <a:rPr lang="el-GR" altLang="el-GR" sz="2000" dirty="0">
                <a:latin typeface="+mj-lt"/>
              </a:rPr>
              <a:t>Το οπίσθιο τμήμα της πλάκας του όνυχα είναι η ρίζα του όνυχα, η οποία βρίσκεται κάτω από μία πτυχή του δέρματος, το επωνύχιο. </a:t>
            </a:r>
            <a:endParaRPr lang="el-GR" altLang="el-GR" sz="2000" dirty="0" smtClean="0">
              <a:latin typeface="+mj-lt"/>
            </a:endParaRPr>
          </a:p>
          <a:p>
            <a:pPr marL="0" indent="0">
              <a:spcBef>
                <a:spcPts val="1800"/>
              </a:spcBef>
              <a:buNone/>
            </a:pPr>
            <a:r>
              <a:rPr lang="el-GR" altLang="el-GR" sz="2000" dirty="0" smtClean="0">
                <a:latin typeface="+mj-lt"/>
              </a:rPr>
              <a:t>Τα </a:t>
            </a:r>
            <a:r>
              <a:rPr lang="el-GR" altLang="el-GR" sz="2000" dirty="0">
                <a:latin typeface="+mj-lt"/>
              </a:rPr>
              <a:t>κύτταρα γύρω από τη ρίζα του όνυχα είναι τα κύτταρα της μήτρας, τα οποία δίνουν γένεση στον όνυχα. Χρώση</a:t>
            </a:r>
            <a:r>
              <a:rPr lang="en-GB" altLang="el-GR" sz="2000" dirty="0">
                <a:latin typeface="+mj-lt"/>
              </a:rPr>
              <a:t>=H&amp;E.</a:t>
            </a:r>
            <a:endParaRPr lang="el-GR" altLang="el-GR" sz="2000" dirty="0">
              <a:latin typeface="+mj-lt"/>
            </a:endParaRPr>
          </a:p>
        </p:txBody>
      </p:sp>
      <p:sp>
        <p:nvSpPr>
          <p:cNvPr id="6" name="Rectangle 5"/>
          <p:cNvSpPr/>
          <p:nvPr/>
        </p:nvSpPr>
        <p:spPr>
          <a:xfrm>
            <a:off x="408148" y="6164982"/>
            <a:ext cx="4481002"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4080349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noAutofit/>
          </a:bodyPr>
          <a:lstStyle/>
          <a:p>
            <a:r>
              <a:rPr lang="el-GR" altLang="el-GR" sz="3200" dirty="0" smtClean="0"/>
              <a:t>Ιστολογική </a:t>
            </a:r>
            <a:r>
              <a:rPr lang="el-GR" altLang="el-GR" sz="3200" dirty="0"/>
              <a:t>εικόνα δέρματος σε μεγάλη μεγέθυνση (40</a:t>
            </a:r>
            <a:r>
              <a:rPr lang="en-GB" altLang="el-GR" sz="3200" dirty="0" smtClean="0"/>
              <a:t>x</a:t>
            </a:r>
            <a:r>
              <a:rPr lang="el-GR" altLang="el-GR" sz="3200" dirty="0" smtClean="0"/>
              <a:t>) - </a:t>
            </a:r>
            <a:r>
              <a:rPr lang="el-GR" altLang="el-GR" sz="3200" dirty="0"/>
              <a:t>Λεπτό δέρμα</a:t>
            </a:r>
            <a:endParaRPr lang="el-GR" altLang="el-GR" sz="3200" dirty="0">
              <a:solidFill>
                <a:srgbClr val="FF9900"/>
              </a:solidFill>
            </a:endParaRPr>
          </a:p>
        </p:txBody>
      </p:sp>
      <p:sp>
        <p:nvSpPr>
          <p:cNvPr id="183299" name="Rectangle 3"/>
          <p:cNvSpPr>
            <a:spLocks noGrp="1" noChangeArrowheads="1"/>
          </p:cNvSpPr>
          <p:nvPr>
            <p:ph idx="1"/>
          </p:nvPr>
        </p:nvSpPr>
        <p:spPr>
          <a:xfrm>
            <a:off x="457200" y="1196752"/>
            <a:ext cx="8229600" cy="2016224"/>
          </a:xfrm>
        </p:spPr>
        <p:txBody>
          <a:bodyPr>
            <a:normAutofit/>
          </a:bodyPr>
          <a:lstStyle/>
          <a:p>
            <a:pPr marL="0" indent="0">
              <a:buNone/>
            </a:pPr>
            <a:r>
              <a:rPr lang="el-GR" altLang="el-GR" sz="2000" dirty="0" smtClean="0"/>
              <a:t>Παρατηρούνται</a:t>
            </a:r>
            <a:r>
              <a:rPr lang="en-GB" altLang="el-GR" sz="2000" dirty="0" smtClean="0"/>
              <a:t> </a:t>
            </a:r>
            <a:r>
              <a:rPr lang="el-GR" altLang="el-GR" sz="2000" dirty="0"/>
              <a:t>η</a:t>
            </a:r>
            <a:r>
              <a:rPr lang="en-GB" altLang="el-GR" sz="2000" dirty="0"/>
              <a:t> </a:t>
            </a:r>
            <a:r>
              <a:rPr lang="el-GR" altLang="el-GR" sz="2000" dirty="0"/>
              <a:t>επιδερμίδα</a:t>
            </a:r>
            <a:r>
              <a:rPr lang="en-GB" altLang="el-GR" sz="2000" dirty="0"/>
              <a:t> </a:t>
            </a:r>
            <a:r>
              <a:rPr lang="el-GR" altLang="el-GR" sz="2000" dirty="0"/>
              <a:t>και</a:t>
            </a:r>
            <a:r>
              <a:rPr lang="en-GB" altLang="el-GR" sz="2000" dirty="0"/>
              <a:t> </a:t>
            </a:r>
            <a:r>
              <a:rPr lang="el-GR" altLang="el-GR" sz="2000" dirty="0"/>
              <a:t>το</a:t>
            </a:r>
            <a:r>
              <a:rPr lang="en-GB" altLang="el-GR" sz="2000" dirty="0"/>
              <a:t> </a:t>
            </a:r>
            <a:r>
              <a:rPr lang="el-GR" altLang="el-GR" sz="2000" dirty="0"/>
              <a:t>υποκείμενο</a:t>
            </a:r>
            <a:r>
              <a:rPr lang="en-GB" altLang="el-GR" sz="2000" dirty="0"/>
              <a:t> </a:t>
            </a:r>
            <a:r>
              <a:rPr lang="el-GR" altLang="el-GR" sz="2000" dirty="0"/>
              <a:t>χόριο</a:t>
            </a:r>
            <a:r>
              <a:rPr lang="en-GB" altLang="el-GR" sz="2000" dirty="0"/>
              <a:t>. </a:t>
            </a:r>
            <a:r>
              <a:rPr lang="el-GR" altLang="el-GR" sz="2000" dirty="0"/>
              <a:t>Από το χόριο-</a:t>
            </a:r>
            <a:r>
              <a:rPr lang="el-GR" altLang="el-GR" sz="2000" dirty="0"/>
              <a:t>επιδερμιδικό</a:t>
            </a:r>
            <a:r>
              <a:rPr lang="el-GR" altLang="el-GR" sz="2000" dirty="0"/>
              <a:t> όριο αρκετές στιβάδες παρατηρούνται: η βασική στιβάδα (πάχος ενός κυττάρου); η ακανθωτή στιβάδα (πάχος 2-3 κυττάρων); η κοκκιώδης στιβάδα (πάχος ενός κυττάρου), η κεράτινη στιβάδα, αποτελούμενη από αρκετές στιβάδες πολύ  αποπεπλατυσμένων, απύρηνων κερατινοποημένων κυττάρων. </a:t>
            </a:r>
            <a:endParaRPr lang="el-GR" altLang="el-GR" sz="2000" dirty="0" smtClean="0"/>
          </a:p>
          <a:p>
            <a:endParaRPr lang="el-GR" altLang="el-GR" sz="2000" dirty="0"/>
          </a:p>
        </p:txBody>
      </p:sp>
      <p:pic>
        <p:nvPicPr>
          <p:cNvPr id="183305" name="Picture 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47331" y="3041134"/>
            <a:ext cx="4322433" cy="334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0908" y="3213340"/>
            <a:ext cx="3816424" cy="3170099"/>
          </a:xfrm>
          <a:prstGeom prst="rect">
            <a:avLst/>
          </a:prstGeom>
        </p:spPr>
        <p:txBody>
          <a:bodyPr wrap="square">
            <a:spAutoFit/>
          </a:bodyPr>
          <a:lstStyle/>
          <a:p>
            <a:pPr marL="0" indent="0">
              <a:buNone/>
            </a:pPr>
            <a:r>
              <a:rPr lang="el-GR" altLang="el-GR" sz="2000" dirty="0">
                <a:latin typeface="+mj-lt"/>
              </a:rPr>
              <a:t>Το</a:t>
            </a:r>
            <a:r>
              <a:rPr lang="en-GB" altLang="el-GR" sz="2000" dirty="0">
                <a:latin typeface="+mj-lt"/>
              </a:rPr>
              <a:t> </a:t>
            </a:r>
            <a:r>
              <a:rPr lang="el-GR" altLang="el-GR" sz="2000" dirty="0">
                <a:latin typeface="+mj-lt"/>
              </a:rPr>
              <a:t>υποκείμενο</a:t>
            </a:r>
            <a:r>
              <a:rPr lang="en-GB" altLang="el-GR" sz="2000" dirty="0">
                <a:latin typeface="+mj-lt"/>
              </a:rPr>
              <a:t> </a:t>
            </a:r>
            <a:r>
              <a:rPr lang="el-GR" altLang="el-GR" sz="2000" dirty="0">
                <a:latin typeface="+mj-lt"/>
              </a:rPr>
              <a:t>χόριο</a:t>
            </a:r>
            <a:r>
              <a:rPr lang="en-GB" altLang="el-GR" sz="2000" dirty="0">
                <a:latin typeface="+mj-lt"/>
              </a:rPr>
              <a:t>, </a:t>
            </a:r>
            <a:r>
              <a:rPr lang="el-GR" altLang="el-GR" sz="2000" dirty="0">
                <a:latin typeface="+mj-lt"/>
              </a:rPr>
              <a:t>αποτελείται</a:t>
            </a:r>
            <a:r>
              <a:rPr lang="en-GB" altLang="el-GR" sz="2000" dirty="0">
                <a:latin typeface="+mj-lt"/>
              </a:rPr>
              <a:t> </a:t>
            </a:r>
            <a:r>
              <a:rPr lang="el-GR" altLang="el-GR" sz="2000" dirty="0">
                <a:latin typeface="+mj-lt"/>
              </a:rPr>
              <a:t>από</a:t>
            </a:r>
            <a:r>
              <a:rPr lang="en-GB" altLang="el-GR" sz="2000" dirty="0">
                <a:latin typeface="+mj-lt"/>
              </a:rPr>
              <a:t> </a:t>
            </a:r>
            <a:r>
              <a:rPr lang="el-GR" altLang="el-GR" sz="2000" dirty="0">
                <a:latin typeface="+mj-lt"/>
              </a:rPr>
              <a:t>πυκνό</a:t>
            </a:r>
            <a:r>
              <a:rPr lang="en-GB" altLang="el-GR" sz="2000" dirty="0">
                <a:latin typeface="+mj-lt"/>
              </a:rPr>
              <a:t> </a:t>
            </a:r>
            <a:r>
              <a:rPr lang="el-GR" altLang="el-GR" sz="2000" dirty="0">
                <a:latin typeface="+mj-lt"/>
              </a:rPr>
              <a:t>κολλαγόνο</a:t>
            </a:r>
            <a:r>
              <a:rPr lang="en-GB" altLang="el-GR" sz="2000" dirty="0">
                <a:latin typeface="+mj-lt"/>
              </a:rPr>
              <a:t> </a:t>
            </a:r>
            <a:r>
              <a:rPr lang="el-GR" altLang="el-GR" sz="2000" dirty="0">
                <a:latin typeface="+mj-lt"/>
              </a:rPr>
              <a:t>συνδετικό</a:t>
            </a:r>
            <a:r>
              <a:rPr lang="en-GB" altLang="el-GR" sz="2000" dirty="0">
                <a:latin typeface="+mj-lt"/>
              </a:rPr>
              <a:t> </a:t>
            </a:r>
            <a:r>
              <a:rPr lang="el-GR" altLang="el-GR" sz="2000" dirty="0">
                <a:latin typeface="+mj-lt"/>
              </a:rPr>
              <a:t>ιστό</a:t>
            </a:r>
            <a:r>
              <a:rPr lang="en-GB" altLang="el-GR" sz="2000" dirty="0">
                <a:latin typeface="+mj-lt"/>
              </a:rPr>
              <a:t>. </a:t>
            </a:r>
            <a:endParaRPr lang="el-GR" altLang="el-GR" sz="2000" dirty="0">
              <a:latin typeface="+mj-lt"/>
            </a:endParaRPr>
          </a:p>
          <a:p>
            <a:pPr marL="0" indent="0">
              <a:buNone/>
            </a:pPr>
            <a:r>
              <a:rPr lang="el-GR" altLang="el-GR" sz="2000" dirty="0">
                <a:latin typeface="+mj-lt"/>
              </a:rPr>
              <a:t>Στο δεξί κάτω άκρο της εικόνας παρατηρείται ένα άκρο του ανελκτήρα μυός των τριχών; το άλλο άκρο του μυ επισυνάπτεται στο από συνδετικό ιστό έξω έλυτρο ενός τριχοθυλακίου. Χρώση = H&amp;E.</a:t>
            </a:r>
          </a:p>
        </p:txBody>
      </p:sp>
      <p:sp>
        <p:nvSpPr>
          <p:cNvPr id="7" name="Rectangle 6"/>
          <p:cNvSpPr/>
          <p:nvPr/>
        </p:nvSpPr>
        <p:spPr>
          <a:xfrm>
            <a:off x="4139952" y="6371291"/>
            <a:ext cx="4429812"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0633976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Φραγκίσκη Αναγνωστοπούλου Ανθούλη </a:t>
            </a:r>
            <a:r>
              <a:rPr lang="el-GR" sz="2000" dirty="0"/>
              <a:t>2014. </a:t>
            </a:r>
            <a:r>
              <a:rPr lang="el-GR" sz="2000" dirty="0" smtClean="0"/>
              <a:t>Φραγκίσκη Αναγνωστοπούλου Ανθούλη. «Ιστολογία ΙΙ – Κυτταρολογία (Θ). </a:t>
            </a:r>
            <a:r>
              <a:rPr lang="el-GR" sz="2000" dirty="0"/>
              <a:t>Ενότητα </a:t>
            </a:r>
            <a:r>
              <a:rPr lang="en-US" sz="2000" dirty="0" smtClean="0"/>
              <a:t>9</a:t>
            </a:r>
            <a:r>
              <a:rPr lang="el-GR" sz="2000" dirty="0" smtClean="0"/>
              <a:t>: </a:t>
            </a:r>
            <a:r>
              <a:rPr lang="el-GR" sz="2000" dirty="0"/>
              <a:t>Δέρμα -</a:t>
            </a:r>
            <a:r>
              <a:rPr lang="el-GR" sz="2000" dirty="0" smtClean="0"/>
              <a:t>Εξαρτήματα».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11621701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10769859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n-US" sz="2000" dirty="0" smtClean="0">
                <a:solidFill>
                  <a:schemeClr val="tx1">
                    <a:lumMod val="75000"/>
                    <a:lumOff val="25000"/>
                  </a:schemeClr>
                </a:solidFill>
                <a:hlinkClick r:id="rId3"/>
              </a:rPr>
              <a:t>Paul </a:t>
            </a:r>
            <a:r>
              <a:rPr lang="en-US" sz="2000" dirty="0">
                <a:solidFill>
                  <a:schemeClr val="tx1">
                    <a:lumMod val="75000"/>
                    <a:lumOff val="25000"/>
                  </a:schemeClr>
                </a:solidFill>
                <a:hlinkClick r:id="rId3"/>
              </a:rPr>
              <a:t>Bell, Barbara Safiejko-Mroczka, Department of Zoology</a:t>
            </a:r>
            <a:r>
              <a:rPr lang="en-US" sz="2000" dirty="0">
                <a:solidFill>
                  <a:schemeClr val="tx1">
                    <a:lumMod val="75000"/>
                    <a:lumOff val="25000"/>
                  </a:schemeClr>
                </a:solidFill>
              </a:rPr>
              <a:t>, University of Oklahoma. All rights reserved</a:t>
            </a:r>
            <a:endParaRPr lang="el-GR" sz="2000" dirty="0">
              <a:solidFill>
                <a:schemeClr val="tx1">
                  <a:lumMod val="75000"/>
                  <a:lumOff val="25000"/>
                </a:schemeClr>
              </a:solidFill>
            </a:endParaRPr>
          </a:p>
          <a:p>
            <a:pPr marL="457200" indent="-457200">
              <a:buFont typeface="+mj-lt"/>
              <a:buAutoNum type="arabicPeriod"/>
            </a:pPr>
            <a:r>
              <a:rPr lang="el-GR" sz="2000" dirty="0" smtClean="0">
                <a:solidFill>
                  <a:schemeClr val="tx1">
                    <a:lumMod val="75000"/>
                    <a:lumOff val="25000"/>
                  </a:schemeClr>
                </a:solidFill>
                <a:hlinkClick r:id="rId4"/>
              </a:rPr>
              <a:t>Εργαστήριο </a:t>
            </a:r>
            <a:r>
              <a:rPr lang="el-GR" sz="2000" dirty="0">
                <a:solidFill>
                  <a:schemeClr val="tx1">
                    <a:lumMod val="75000"/>
                    <a:lumOff val="25000"/>
                  </a:schemeClr>
                </a:solidFill>
                <a:hlinkClick r:id="rId4"/>
              </a:rPr>
              <a:t>Ιστολογίας, Εμβρυολογίας &amp; Ανθρωπολογίας</a:t>
            </a:r>
            <a:r>
              <a:rPr lang="el-GR" sz="2000" dirty="0">
                <a:solidFill>
                  <a:schemeClr val="tx1">
                    <a:lumMod val="75000"/>
                    <a:lumOff val="25000"/>
                  </a:schemeClr>
                </a:solidFill>
              </a:rPr>
              <a:t>, Ιατρικό Τμήμα, Α.Π.Θ</a:t>
            </a:r>
            <a:r>
              <a:rPr lang="el-GR" sz="2000" dirty="0" smtClean="0">
                <a:solidFill>
                  <a:schemeClr val="tx1">
                    <a:lumMod val="75000"/>
                    <a:lumOff val="25000"/>
                  </a:schemeClr>
                </a:solidFill>
              </a:rPr>
              <a:t>.</a:t>
            </a:r>
            <a:r>
              <a:rPr lang="en-US" sz="2000" dirty="0" smtClean="0">
                <a:solidFill>
                  <a:schemeClr val="tx1">
                    <a:lumMod val="75000"/>
                    <a:lumOff val="25000"/>
                  </a:schemeClr>
                </a:solidFill>
              </a:rPr>
              <a:t>, 2004</a:t>
            </a:r>
            <a:endParaRPr lang="el-GR" sz="2000" dirty="0">
              <a:solidFill>
                <a:schemeClr val="tx1">
                  <a:lumMod val="75000"/>
                  <a:lumOff val="25000"/>
                </a:schemeClr>
              </a:solidFill>
            </a:endParaRPr>
          </a:p>
          <a:p>
            <a:pPr marL="457200" indent="-457200">
              <a:buFont typeface="+mj-lt"/>
              <a:buAutoNum type="arabicPeriod"/>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noAutofit/>
          </a:bodyPr>
          <a:lstStyle/>
          <a:p>
            <a:r>
              <a:rPr lang="el-GR" altLang="el-GR" sz="3200" dirty="0"/>
              <a:t>Ιστολογική εικόνα δέρματος σε μεγάλη μεγέθυνση (40</a:t>
            </a:r>
            <a:r>
              <a:rPr lang="en-GB" altLang="el-GR" sz="3200" dirty="0"/>
              <a:t>x</a:t>
            </a:r>
            <a:r>
              <a:rPr lang="el-GR" altLang="el-GR" sz="3200" dirty="0" smtClean="0"/>
              <a:t>) -</a:t>
            </a:r>
            <a:r>
              <a:rPr lang="el-GR" altLang="el-GR" sz="3200" dirty="0"/>
              <a:t> Κοκκία</a:t>
            </a:r>
            <a:r>
              <a:rPr lang="en-GB" altLang="el-GR" sz="3200" dirty="0"/>
              <a:t> </a:t>
            </a:r>
            <a:r>
              <a:rPr lang="el-GR" altLang="el-GR" sz="3200" dirty="0"/>
              <a:t>μελανίνης</a:t>
            </a:r>
            <a:endParaRPr lang="el-GR" altLang="el-GR" sz="3200" dirty="0">
              <a:solidFill>
                <a:srgbClr val="FF9900"/>
              </a:solidFill>
            </a:endParaRPr>
          </a:p>
        </p:txBody>
      </p:sp>
      <p:sp>
        <p:nvSpPr>
          <p:cNvPr id="290819" name="Rectangle 3"/>
          <p:cNvSpPr>
            <a:spLocks noGrp="1" noChangeArrowheads="1"/>
          </p:cNvSpPr>
          <p:nvPr>
            <p:ph idx="1"/>
          </p:nvPr>
        </p:nvSpPr>
        <p:spPr>
          <a:xfrm>
            <a:off x="5748407" y="1124744"/>
            <a:ext cx="2928049" cy="5040560"/>
          </a:xfrm>
        </p:spPr>
        <p:txBody>
          <a:bodyPr>
            <a:normAutofit/>
          </a:bodyPr>
          <a:lstStyle/>
          <a:p>
            <a:pPr marL="0" indent="0">
              <a:buNone/>
            </a:pPr>
            <a:r>
              <a:rPr lang="el-GR" altLang="el-GR" sz="2000" dirty="0" smtClean="0"/>
              <a:t>Παρατηρείται</a:t>
            </a:r>
            <a:r>
              <a:rPr lang="en-GB" altLang="el-GR" sz="2000" dirty="0" smtClean="0"/>
              <a:t> </a:t>
            </a:r>
            <a:r>
              <a:rPr lang="el-GR" altLang="el-GR" sz="2000" dirty="0" smtClean="0"/>
              <a:t>η</a:t>
            </a:r>
            <a:r>
              <a:rPr lang="en-GB" altLang="el-GR" sz="2000" dirty="0" smtClean="0"/>
              <a:t> </a:t>
            </a:r>
            <a:r>
              <a:rPr lang="el-GR" altLang="el-GR" sz="2000" dirty="0" smtClean="0"/>
              <a:t>επιδερμίδα</a:t>
            </a:r>
            <a:r>
              <a:rPr lang="en-GB" altLang="el-GR" sz="2000" dirty="0" smtClean="0"/>
              <a:t> </a:t>
            </a:r>
            <a:r>
              <a:rPr lang="el-GR" altLang="el-GR" sz="2000" dirty="0" smtClean="0"/>
              <a:t>και</a:t>
            </a:r>
            <a:r>
              <a:rPr lang="en-GB" altLang="el-GR" sz="2000" dirty="0" smtClean="0"/>
              <a:t> </a:t>
            </a:r>
            <a:r>
              <a:rPr lang="el-GR" altLang="el-GR" sz="2000" dirty="0" smtClean="0"/>
              <a:t>το</a:t>
            </a:r>
            <a:r>
              <a:rPr lang="en-GB" altLang="el-GR" sz="2000" dirty="0" smtClean="0"/>
              <a:t> </a:t>
            </a:r>
            <a:r>
              <a:rPr lang="el-GR" altLang="el-GR" sz="2000" dirty="0" smtClean="0"/>
              <a:t>υποκείμενο</a:t>
            </a:r>
            <a:r>
              <a:rPr lang="en-GB" altLang="el-GR" sz="2000" dirty="0" smtClean="0"/>
              <a:t> </a:t>
            </a:r>
            <a:r>
              <a:rPr lang="el-GR" altLang="el-GR" sz="2000" dirty="0" smtClean="0"/>
              <a:t>χόριο</a:t>
            </a:r>
            <a:r>
              <a:rPr lang="en-GB" altLang="el-GR" sz="2000" dirty="0" smtClean="0"/>
              <a:t>. </a:t>
            </a:r>
            <a:endParaRPr lang="el-GR" altLang="el-GR" sz="2000" dirty="0" smtClean="0"/>
          </a:p>
          <a:p>
            <a:pPr marL="0" indent="0">
              <a:buNone/>
            </a:pPr>
            <a:r>
              <a:rPr lang="el-GR" altLang="el-GR" sz="2000" dirty="0" smtClean="0"/>
              <a:t>Παρουσία σκούρων καφέ κοκκίων (περιέχοντα μελανίνη), τα οποία είναι συναθροίζονται στη βασική και ακανθωτή στιβάδα. </a:t>
            </a:r>
          </a:p>
          <a:p>
            <a:pPr marL="0" indent="0">
              <a:buNone/>
            </a:pPr>
            <a:r>
              <a:rPr lang="el-GR" altLang="el-GR" sz="2000" dirty="0" smtClean="0"/>
              <a:t>Χρώση= </a:t>
            </a:r>
            <a:r>
              <a:rPr lang="en-GB" altLang="el-GR" sz="2000" dirty="0" smtClean="0"/>
              <a:t>H</a:t>
            </a:r>
            <a:r>
              <a:rPr lang="el-GR" altLang="el-GR" sz="2000" dirty="0" smtClean="0"/>
              <a:t>&amp;</a:t>
            </a:r>
            <a:r>
              <a:rPr lang="en-GB" altLang="el-GR" sz="2000" dirty="0" smtClean="0"/>
              <a:t>E</a:t>
            </a:r>
            <a:r>
              <a:rPr lang="el-GR" altLang="el-GR" sz="2000" dirty="0" smtClean="0"/>
              <a:t>.</a:t>
            </a:r>
            <a:endParaRPr lang="el-GR" altLang="el-GR" sz="2000" dirty="0"/>
          </a:p>
        </p:txBody>
      </p:sp>
      <p:pic>
        <p:nvPicPr>
          <p:cNvPr id="290822"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1" y="1247610"/>
            <a:ext cx="5218609" cy="404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87319" y="5320032"/>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537354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noAutofit/>
          </a:bodyPr>
          <a:lstStyle/>
          <a:p>
            <a:r>
              <a:rPr lang="el-GR" altLang="el-GR" sz="3200" dirty="0" smtClean="0"/>
              <a:t>Ιστολογική </a:t>
            </a:r>
            <a:r>
              <a:rPr lang="el-GR" altLang="el-GR" sz="3200" dirty="0"/>
              <a:t>εικόνα δέρματος σε μικρή μεγέθυνση (4x</a:t>
            </a:r>
            <a:r>
              <a:rPr lang="el-GR" altLang="el-GR" sz="3200" dirty="0" smtClean="0"/>
              <a:t>) - Παχύ δέρμα</a:t>
            </a:r>
            <a:endParaRPr lang="el-GR" altLang="el-GR" sz="3200" dirty="0">
              <a:solidFill>
                <a:srgbClr val="FF9900"/>
              </a:solidFill>
            </a:endParaRPr>
          </a:p>
        </p:txBody>
      </p:sp>
      <p:sp>
        <p:nvSpPr>
          <p:cNvPr id="289795" name="Rectangle 3"/>
          <p:cNvSpPr>
            <a:spLocks noGrp="1" noChangeArrowheads="1"/>
          </p:cNvSpPr>
          <p:nvPr>
            <p:ph idx="1"/>
          </p:nvPr>
        </p:nvSpPr>
        <p:spPr>
          <a:xfrm>
            <a:off x="457200" y="1196752"/>
            <a:ext cx="3610744" cy="2304256"/>
          </a:xfrm>
        </p:spPr>
        <p:txBody>
          <a:bodyPr>
            <a:normAutofit/>
          </a:bodyPr>
          <a:lstStyle/>
          <a:p>
            <a:pPr marL="0" indent="0">
              <a:buNone/>
            </a:pPr>
            <a:r>
              <a:rPr lang="el-GR" altLang="el-GR" sz="2000" dirty="0" smtClean="0"/>
              <a:t>Παρατηρούνται</a:t>
            </a:r>
            <a:r>
              <a:rPr lang="el-GR" altLang="el-GR" sz="2000" dirty="0"/>
              <a:t>: </a:t>
            </a:r>
            <a:endParaRPr lang="el-GR" altLang="el-GR" sz="2000" dirty="0" smtClean="0"/>
          </a:p>
          <a:p>
            <a:pPr marL="457200" indent="-457200">
              <a:buAutoNum type="arabicParenBoth"/>
            </a:pPr>
            <a:r>
              <a:rPr lang="el-GR" altLang="el-GR" sz="2000" dirty="0" smtClean="0"/>
              <a:t>η </a:t>
            </a:r>
            <a:r>
              <a:rPr lang="el-GR" altLang="el-GR" sz="2000" dirty="0"/>
              <a:t>παχιά επιδερμίδα; </a:t>
            </a:r>
            <a:endParaRPr lang="el-GR" altLang="el-GR" sz="2000" dirty="0" smtClean="0"/>
          </a:p>
          <a:p>
            <a:pPr marL="457200" indent="-457200">
              <a:buAutoNum type="arabicParenBoth"/>
            </a:pPr>
            <a:r>
              <a:rPr lang="el-GR" altLang="el-GR" sz="2000" dirty="0" smtClean="0"/>
              <a:t>το </a:t>
            </a:r>
            <a:r>
              <a:rPr lang="el-GR" altLang="el-GR" sz="2000" dirty="0"/>
              <a:t>υποκείμενο χόριο  με τις δερματικές θηλές; και </a:t>
            </a:r>
            <a:endParaRPr lang="el-GR" altLang="el-GR" sz="2000" dirty="0" smtClean="0"/>
          </a:p>
          <a:p>
            <a:pPr marL="457200" indent="-457200">
              <a:buAutoNum type="arabicParenBoth"/>
            </a:pPr>
            <a:r>
              <a:rPr lang="el-GR" altLang="el-GR" sz="2000" dirty="0" smtClean="0"/>
              <a:t>η </a:t>
            </a:r>
            <a:r>
              <a:rPr lang="el-GR" altLang="el-GR" sz="2000" dirty="0"/>
              <a:t>υποδερμίδα (υποδόριος ιστός). </a:t>
            </a:r>
            <a:endParaRPr lang="el-GR" altLang="el-GR" sz="2000" dirty="0" smtClean="0"/>
          </a:p>
        </p:txBody>
      </p:sp>
      <p:pic>
        <p:nvPicPr>
          <p:cNvPr id="289799"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27983" y="1196753"/>
            <a:ext cx="4176465" cy="319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199" y="5553571"/>
            <a:ext cx="8253488" cy="1323439"/>
          </a:xfrm>
          <a:prstGeom prst="rect">
            <a:avLst/>
          </a:prstGeom>
        </p:spPr>
        <p:txBody>
          <a:bodyPr wrap="square">
            <a:spAutoFit/>
          </a:bodyPr>
          <a:lstStyle/>
          <a:p>
            <a:pPr marL="0" indent="0">
              <a:buNone/>
            </a:pPr>
            <a:r>
              <a:rPr lang="el-GR" altLang="el-GR" sz="2000" dirty="0" smtClean="0">
                <a:latin typeface="+mj-lt"/>
              </a:rPr>
              <a:t>Η</a:t>
            </a:r>
            <a:r>
              <a:rPr lang="en-GB" altLang="el-GR" sz="2000" dirty="0" smtClean="0">
                <a:latin typeface="+mj-lt"/>
              </a:rPr>
              <a:t> </a:t>
            </a:r>
            <a:r>
              <a:rPr lang="el-GR" altLang="el-GR" sz="2000" dirty="0">
                <a:latin typeface="+mj-lt"/>
              </a:rPr>
              <a:t>υποδερμίδα</a:t>
            </a:r>
            <a:r>
              <a:rPr lang="en-GB" altLang="el-GR" sz="2000" dirty="0">
                <a:latin typeface="+mj-lt"/>
              </a:rPr>
              <a:t> (</a:t>
            </a:r>
            <a:r>
              <a:rPr lang="el-GR" altLang="el-GR" sz="2000" dirty="0">
                <a:latin typeface="+mj-lt"/>
              </a:rPr>
              <a:t>υποδόρια</a:t>
            </a:r>
            <a:r>
              <a:rPr lang="en-GB" altLang="el-GR" sz="2000" dirty="0">
                <a:latin typeface="+mj-lt"/>
              </a:rPr>
              <a:t> </a:t>
            </a:r>
            <a:r>
              <a:rPr lang="el-GR" altLang="el-GR" sz="2000" dirty="0">
                <a:latin typeface="+mj-lt"/>
              </a:rPr>
              <a:t>στιβάδα</a:t>
            </a:r>
            <a:r>
              <a:rPr lang="en-GB" altLang="el-GR" sz="2000" dirty="0">
                <a:latin typeface="+mj-lt"/>
              </a:rPr>
              <a:t>) </a:t>
            </a:r>
            <a:r>
              <a:rPr lang="el-GR" altLang="el-GR" sz="2000" dirty="0">
                <a:latin typeface="+mj-lt"/>
              </a:rPr>
              <a:t>είναι</a:t>
            </a:r>
            <a:r>
              <a:rPr lang="en-GB" altLang="el-GR" sz="2000" dirty="0">
                <a:latin typeface="+mj-lt"/>
              </a:rPr>
              <a:t> </a:t>
            </a:r>
            <a:r>
              <a:rPr lang="el-GR" altLang="el-GR" sz="2000" dirty="0">
                <a:latin typeface="+mj-lt"/>
              </a:rPr>
              <a:t>κυρίως</a:t>
            </a:r>
            <a:r>
              <a:rPr lang="en-GB" altLang="el-GR" sz="2000" dirty="0">
                <a:latin typeface="+mj-lt"/>
              </a:rPr>
              <a:t> </a:t>
            </a:r>
            <a:r>
              <a:rPr lang="el-GR" altLang="el-GR" sz="2000" dirty="0">
                <a:latin typeface="+mj-lt"/>
              </a:rPr>
              <a:t>λιπώδης</a:t>
            </a:r>
            <a:r>
              <a:rPr lang="en-GB" altLang="el-GR" sz="2000" dirty="0">
                <a:latin typeface="+mj-lt"/>
              </a:rPr>
              <a:t> </a:t>
            </a:r>
            <a:r>
              <a:rPr lang="el-GR" altLang="el-GR" sz="2000" dirty="0">
                <a:latin typeface="+mj-lt"/>
              </a:rPr>
              <a:t>συνδετικός</a:t>
            </a:r>
            <a:r>
              <a:rPr lang="en-GB" altLang="el-GR" sz="2000" dirty="0">
                <a:latin typeface="+mj-lt"/>
              </a:rPr>
              <a:t> </a:t>
            </a:r>
            <a:r>
              <a:rPr lang="el-GR" altLang="el-GR" sz="2000" dirty="0">
                <a:latin typeface="+mj-lt"/>
              </a:rPr>
              <a:t>ιστός</a:t>
            </a:r>
            <a:r>
              <a:rPr lang="en-GB" altLang="el-GR" sz="2000" dirty="0">
                <a:latin typeface="+mj-lt"/>
              </a:rPr>
              <a:t>. </a:t>
            </a:r>
            <a:r>
              <a:rPr lang="el-GR" altLang="el-GR" sz="2000" dirty="0">
                <a:latin typeface="+mj-lt"/>
              </a:rPr>
              <a:t>Παρουσία βαθυχρωματικού πόρου ενός ιδρωτοποιού αδένα στην δικτυωτή στιβάδα. Παρουσία επίσης πολυάριθμων μεγάλων αγγείων διαμέσου της δικτυωτής στιβάδας του χορίου. Χρώση</a:t>
            </a:r>
            <a:r>
              <a:rPr lang="en-GB" altLang="el-GR" sz="2000" dirty="0">
                <a:latin typeface="+mj-lt"/>
              </a:rPr>
              <a:t>= H&amp;E</a:t>
            </a:r>
            <a:r>
              <a:rPr lang="el-GR" altLang="el-GR" sz="2000" dirty="0">
                <a:latin typeface="+mj-lt"/>
              </a:rPr>
              <a:t> </a:t>
            </a:r>
          </a:p>
        </p:txBody>
      </p:sp>
      <p:sp>
        <p:nvSpPr>
          <p:cNvPr id="3" name="Rectangle 2"/>
          <p:cNvSpPr/>
          <p:nvPr/>
        </p:nvSpPr>
        <p:spPr>
          <a:xfrm>
            <a:off x="457200" y="3212976"/>
            <a:ext cx="3600400" cy="1631216"/>
          </a:xfrm>
          <a:prstGeom prst="rect">
            <a:avLst/>
          </a:prstGeom>
        </p:spPr>
        <p:txBody>
          <a:bodyPr wrap="square">
            <a:spAutoFit/>
          </a:bodyPr>
          <a:lstStyle/>
          <a:p>
            <a:pPr marL="0" indent="0">
              <a:buNone/>
            </a:pPr>
            <a:r>
              <a:rPr lang="el-GR" altLang="el-GR" sz="2000" dirty="0">
                <a:latin typeface="+mj-lt"/>
              </a:rPr>
              <a:t>Οι θηλές του χορίου (δερματικές) αποτελούνται από χαλαρό συνδετικό ιστό και αποτελούν τη θηλώδη στιβάδα του χορίου (θηλώδες χόριο). </a:t>
            </a:r>
          </a:p>
        </p:txBody>
      </p:sp>
      <p:sp>
        <p:nvSpPr>
          <p:cNvPr id="4" name="Rectangle 3"/>
          <p:cNvSpPr/>
          <p:nvPr/>
        </p:nvSpPr>
        <p:spPr>
          <a:xfrm>
            <a:off x="457199" y="4844192"/>
            <a:ext cx="8253487" cy="707886"/>
          </a:xfrm>
          <a:prstGeom prst="rect">
            <a:avLst/>
          </a:prstGeom>
        </p:spPr>
        <p:txBody>
          <a:bodyPr wrap="square">
            <a:spAutoFit/>
          </a:bodyPr>
          <a:lstStyle/>
          <a:p>
            <a:pPr marL="0" indent="0">
              <a:buNone/>
            </a:pPr>
            <a:r>
              <a:rPr lang="el-GR" altLang="el-GR" sz="2000" dirty="0">
                <a:latin typeface="+mj-lt"/>
              </a:rPr>
              <a:t>Το εν τω βάθει χόριο αποτελείται από πυκνό ανώμαλο συνδετικό ιστό και σχηματίζει την δικτυωτή στιβάδα. </a:t>
            </a:r>
          </a:p>
        </p:txBody>
      </p:sp>
      <p:sp>
        <p:nvSpPr>
          <p:cNvPr id="8" name="Rectangle 7"/>
          <p:cNvSpPr/>
          <p:nvPr/>
        </p:nvSpPr>
        <p:spPr>
          <a:xfrm>
            <a:off x="4383540" y="4388523"/>
            <a:ext cx="432714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297929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noAutofit/>
          </a:bodyPr>
          <a:lstStyle/>
          <a:p>
            <a:r>
              <a:rPr lang="el-GR" altLang="el-GR" sz="3200" dirty="0"/>
              <a:t>Ιστολογική εικόνα δέρματος σε μεσαία μεγέθυνση (20</a:t>
            </a:r>
            <a:r>
              <a:rPr lang="en-GB" altLang="el-GR" sz="3200" dirty="0"/>
              <a:t>x</a:t>
            </a:r>
            <a:r>
              <a:rPr lang="el-GR" altLang="el-GR" sz="3200" dirty="0" smtClean="0"/>
              <a:t>) - </a:t>
            </a:r>
            <a:r>
              <a:rPr lang="el-GR" altLang="el-GR" sz="3200" dirty="0"/>
              <a:t>Παχύ</a:t>
            </a:r>
            <a:r>
              <a:rPr lang="en-GB" altLang="el-GR" sz="3200" dirty="0"/>
              <a:t> </a:t>
            </a:r>
            <a:r>
              <a:rPr lang="el-GR" altLang="el-GR" sz="3200" dirty="0"/>
              <a:t>δέρμα</a:t>
            </a:r>
            <a:endParaRPr lang="el-GR" altLang="el-GR" sz="3200" dirty="0">
              <a:solidFill>
                <a:srgbClr val="FF9900"/>
              </a:solidFill>
            </a:endParaRPr>
          </a:p>
        </p:txBody>
      </p:sp>
      <p:sp>
        <p:nvSpPr>
          <p:cNvPr id="288771" name="Rectangle 3"/>
          <p:cNvSpPr>
            <a:spLocks noGrp="1" noChangeArrowheads="1"/>
          </p:cNvSpPr>
          <p:nvPr>
            <p:ph idx="1"/>
          </p:nvPr>
        </p:nvSpPr>
        <p:spPr/>
        <p:txBody>
          <a:bodyPr>
            <a:normAutofit/>
          </a:bodyPr>
          <a:lstStyle/>
          <a:p>
            <a:pPr marL="0" indent="0">
              <a:buNone/>
            </a:pPr>
            <a:r>
              <a:rPr lang="el-GR" altLang="el-GR" sz="1900" dirty="0" smtClean="0"/>
              <a:t>Εικόνα παρουσιάζουσα </a:t>
            </a:r>
            <a:r>
              <a:rPr lang="el-GR" altLang="el-GR" sz="1900" dirty="0"/>
              <a:t>την επιδερμίδα και το υποκείμενο χόριο. </a:t>
            </a:r>
            <a:endParaRPr lang="el-GR" altLang="el-GR" sz="1900" dirty="0" smtClean="0"/>
          </a:p>
          <a:p>
            <a:pPr marL="0" indent="0">
              <a:buNone/>
            </a:pPr>
            <a:r>
              <a:rPr lang="el-GR" altLang="el-GR" sz="1900" dirty="0" smtClean="0"/>
              <a:t>Η </a:t>
            </a:r>
            <a:r>
              <a:rPr lang="el-GR" altLang="el-GR" sz="1900" dirty="0"/>
              <a:t>επιδερμίδα αποτελείται από τις παρακάτω στιβάδες: </a:t>
            </a:r>
            <a:endParaRPr lang="el-GR" altLang="el-GR" sz="1900" dirty="0" smtClean="0"/>
          </a:p>
          <a:p>
            <a:pPr marL="457200" indent="-457200">
              <a:buAutoNum type="arabicParenBoth"/>
            </a:pPr>
            <a:r>
              <a:rPr lang="el-GR" altLang="el-GR" sz="1900" dirty="0" smtClean="0"/>
              <a:t>βασική </a:t>
            </a:r>
            <a:r>
              <a:rPr lang="el-GR" altLang="el-GR" sz="1900" dirty="0"/>
              <a:t>στιβάδα (το μεγαλύτερο μέρος της βασικής στιβάδας έχει πάχος ενός κυττάρου); </a:t>
            </a:r>
            <a:endParaRPr lang="el-GR" altLang="el-GR" sz="1900" dirty="0" smtClean="0"/>
          </a:p>
          <a:p>
            <a:pPr marL="457200" indent="-457200">
              <a:buAutoNum type="arabicParenBoth"/>
            </a:pPr>
            <a:r>
              <a:rPr lang="el-GR" altLang="el-GR" sz="1900" dirty="0" smtClean="0"/>
              <a:t>ακανθωτή </a:t>
            </a:r>
            <a:r>
              <a:rPr lang="el-GR" altLang="el-GR" sz="1900" dirty="0"/>
              <a:t>στιβάδα, αποτελούμενη από πολλές στιβάδες κυττάρων; </a:t>
            </a:r>
            <a:endParaRPr lang="el-GR" altLang="el-GR" sz="1900" dirty="0" smtClean="0"/>
          </a:p>
          <a:p>
            <a:pPr marL="457200" indent="-457200">
              <a:buAutoNum type="arabicParenBoth"/>
            </a:pPr>
            <a:r>
              <a:rPr lang="el-GR" altLang="el-GR" sz="1900" dirty="0" smtClean="0"/>
              <a:t>κοκκιώδη </a:t>
            </a:r>
            <a:r>
              <a:rPr lang="el-GR" altLang="el-GR" sz="1900" dirty="0"/>
              <a:t>στιβάδα, μία λεπτή στιβάδα από πολύ βασεοφιλικά κύτταρα; </a:t>
            </a:r>
            <a:endParaRPr lang="el-GR" altLang="el-GR" sz="1900" dirty="0" smtClean="0"/>
          </a:p>
          <a:p>
            <a:pPr marL="457200" indent="-457200">
              <a:buAutoNum type="arabicParenBoth"/>
            </a:pPr>
            <a:r>
              <a:rPr lang="el-GR" altLang="el-GR" sz="1900" dirty="0" smtClean="0"/>
              <a:t>διαυγή </a:t>
            </a:r>
            <a:r>
              <a:rPr lang="el-GR" altLang="el-GR" sz="1900" dirty="0"/>
              <a:t>στιβάδα, μία σχετικά παχιά, ροδαλή στιβάδα; </a:t>
            </a:r>
            <a:endParaRPr lang="el-GR" altLang="el-GR" sz="1900" dirty="0" smtClean="0"/>
          </a:p>
          <a:p>
            <a:pPr marL="457200" indent="-457200">
              <a:buAutoNum type="arabicParenBoth"/>
            </a:pPr>
            <a:r>
              <a:rPr lang="el-GR" altLang="el-GR" sz="1900" dirty="0" smtClean="0"/>
              <a:t>κεράτινη </a:t>
            </a:r>
            <a:r>
              <a:rPr lang="el-GR" altLang="el-GR" sz="1900" dirty="0"/>
              <a:t>στιβάδα, αποτελούμενη από πολλές στιβάδες επίπεδων απύρηνων κυττάρων, έντονα βασεοφιλικών σε αυτή την εικόνα. </a:t>
            </a:r>
            <a:endParaRPr lang="el-GR" altLang="el-GR" sz="1900" dirty="0" smtClean="0"/>
          </a:p>
        </p:txBody>
      </p:sp>
      <p:pic>
        <p:nvPicPr>
          <p:cNvPr id="288774"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580113" y="4241608"/>
            <a:ext cx="2520280" cy="1945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4324213"/>
            <a:ext cx="4896544" cy="2139047"/>
          </a:xfrm>
          <a:prstGeom prst="rect">
            <a:avLst/>
          </a:prstGeom>
        </p:spPr>
        <p:txBody>
          <a:bodyPr wrap="square">
            <a:spAutoFit/>
          </a:bodyPr>
          <a:lstStyle/>
          <a:p>
            <a:pPr marL="0" indent="0">
              <a:buNone/>
            </a:pPr>
            <a:r>
              <a:rPr lang="el-GR" altLang="el-GR" sz="1900" dirty="0">
                <a:latin typeface="+mj-lt"/>
              </a:rPr>
              <a:t>Ο χαλαρός συνδετικός ιστός της θηλώδους στιβάδας του χορίου επεκτείνεται μέσα στην επιδερμίδα ως δακτυλοειδής θηλή. </a:t>
            </a:r>
            <a:endParaRPr lang="el-GR" altLang="el-GR" sz="1900" dirty="0" smtClean="0">
              <a:latin typeface="+mj-lt"/>
            </a:endParaRPr>
          </a:p>
          <a:p>
            <a:pPr marL="0" indent="0">
              <a:buNone/>
            </a:pPr>
            <a:endParaRPr lang="el-GR" altLang="el-GR" sz="1900" dirty="0">
              <a:latin typeface="+mj-lt"/>
            </a:endParaRPr>
          </a:p>
          <a:p>
            <a:pPr marL="0" indent="0">
              <a:buNone/>
            </a:pPr>
            <a:r>
              <a:rPr lang="el-GR" altLang="el-GR" sz="1900" dirty="0" smtClean="0">
                <a:latin typeface="+mj-lt"/>
              </a:rPr>
              <a:t>Κάτω </a:t>
            </a:r>
            <a:r>
              <a:rPr lang="el-GR" altLang="el-GR" sz="1900" dirty="0">
                <a:latin typeface="+mj-lt"/>
              </a:rPr>
              <a:t>βρίσκεται ο πυκνός ανώμαλος συνδετικός ιστός της δικτυωτής στιβάδας του χορίου. Χρώση</a:t>
            </a:r>
            <a:r>
              <a:rPr lang="en-GB" altLang="el-GR" sz="1900" dirty="0">
                <a:latin typeface="+mj-lt"/>
              </a:rPr>
              <a:t>=H&amp;E.</a:t>
            </a:r>
            <a:endParaRPr lang="el-GR" altLang="el-GR" sz="1900" dirty="0">
              <a:latin typeface="+mj-lt"/>
            </a:endParaRPr>
          </a:p>
        </p:txBody>
      </p:sp>
      <p:sp>
        <p:nvSpPr>
          <p:cNvPr id="6" name="Rectangle 5"/>
          <p:cNvSpPr/>
          <p:nvPr/>
        </p:nvSpPr>
        <p:spPr>
          <a:xfrm>
            <a:off x="5470897" y="6211669"/>
            <a:ext cx="2756579" cy="646331"/>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032580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l-GR" altLang="el-GR" sz="3200" dirty="0" smtClean="0"/>
              <a:t>Δέρμα - εξαρτήματα </a:t>
            </a:r>
            <a:endParaRPr lang="el-GR" altLang="el-GR" sz="3200" dirty="0"/>
          </a:p>
        </p:txBody>
      </p:sp>
      <p:sp>
        <p:nvSpPr>
          <p:cNvPr id="287747" name="Rectangle 3"/>
          <p:cNvSpPr>
            <a:spLocks noGrp="1" noChangeArrowheads="1"/>
          </p:cNvSpPr>
          <p:nvPr>
            <p:ph idx="1"/>
          </p:nvPr>
        </p:nvSpPr>
        <p:spPr>
          <a:xfrm>
            <a:off x="457200" y="1196752"/>
            <a:ext cx="3970784" cy="5040560"/>
          </a:xfrm>
        </p:spPr>
        <p:txBody>
          <a:bodyPr>
            <a:normAutofit/>
          </a:bodyPr>
          <a:lstStyle/>
          <a:p>
            <a:pPr marL="0" indent="0">
              <a:buNone/>
            </a:pPr>
            <a:r>
              <a:rPr lang="el-GR" altLang="el-GR" sz="2000" dirty="0" smtClean="0"/>
              <a:t>Παρατηρείται </a:t>
            </a:r>
            <a:r>
              <a:rPr lang="el-GR" altLang="el-GR" sz="2000" dirty="0"/>
              <a:t>τομή δέρματος με το καλυπτήριο επιθήλιο που είναι </a:t>
            </a:r>
            <a:endParaRPr lang="el-GR" altLang="el-GR" sz="2000" dirty="0" smtClean="0"/>
          </a:p>
          <a:p>
            <a:pPr marL="457200" indent="-457200">
              <a:buAutoNum type="arabicParenBoth"/>
            </a:pPr>
            <a:r>
              <a:rPr lang="el-GR" altLang="el-GR" sz="2000" dirty="0" smtClean="0"/>
              <a:t>η </a:t>
            </a:r>
            <a:r>
              <a:rPr lang="el-GR" altLang="el-GR" sz="2000" dirty="0"/>
              <a:t>επιδερμίδα </a:t>
            </a:r>
            <a:endParaRPr lang="el-GR" altLang="el-GR" sz="2000" dirty="0" smtClean="0"/>
          </a:p>
          <a:p>
            <a:pPr marL="457200" indent="-457200">
              <a:buAutoNum type="arabicParenBoth"/>
            </a:pPr>
            <a:r>
              <a:rPr lang="el-GR" altLang="el-GR" sz="2000" dirty="0" smtClean="0"/>
              <a:t>το </a:t>
            </a:r>
            <a:r>
              <a:rPr lang="el-GR" altLang="el-GR" sz="2000" dirty="0"/>
              <a:t>υποκείμενο χόριο με σμηγματογόνους </a:t>
            </a:r>
            <a:r>
              <a:rPr lang="el-GR" altLang="el-GR" sz="2000" dirty="0" smtClean="0"/>
              <a:t>αδένες, </a:t>
            </a:r>
          </a:p>
          <a:p>
            <a:pPr marL="457200" indent="-457200">
              <a:buAutoNum type="arabicParenBoth"/>
            </a:pPr>
            <a:r>
              <a:rPr lang="el-GR" altLang="el-GR" sz="2000" dirty="0" smtClean="0"/>
              <a:t>θύλακες </a:t>
            </a:r>
            <a:r>
              <a:rPr lang="el-GR" altLang="el-GR" sz="2000" dirty="0"/>
              <a:t>τριχών </a:t>
            </a:r>
            <a:r>
              <a:rPr lang="el-GR" altLang="el-GR" sz="2000" dirty="0" smtClean="0"/>
              <a:t>και </a:t>
            </a:r>
          </a:p>
          <a:p>
            <a:pPr marL="457200" indent="-457200">
              <a:buAutoNum type="arabicParenBoth"/>
            </a:pPr>
            <a:r>
              <a:rPr lang="el-GR" altLang="el-GR" sz="2000" dirty="0" smtClean="0"/>
              <a:t>ορθωτήρες μύες. </a:t>
            </a:r>
          </a:p>
          <a:p>
            <a:pPr marL="0" indent="0">
              <a:buNone/>
            </a:pPr>
            <a:r>
              <a:rPr lang="el-GR" altLang="el-GR" sz="2000" dirty="0" smtClean="0"/>
              <a:t>Οι </a:t>
            </a:r>
            <a:r>
              <a:rPr lang="el-GR" altLang="el-GR" sz="2000" dirty="0"/>
              <a:t>σμηγματογόνοι είναι ολοκρινείς, απλοί κυψελοειδείς αδένες. </a:t>
            </a:r>
            <a:endParaRPr lang="el-GR" altLang="el-GR" sz="2000" dirty="0" smtClean="0"/>
          </a:p>
          <a:p>
            <a:pPr marL="0" indent="0">
              <a:buNone/>
            </a:pPr>
            <a:r>
              <a:rPr lang="el-GR" altLang="el-GR" sz="2000" dirty="0" smtClean="0"/>
              <a:t>(</a:t>
            </a:r>
            <a:r>
              <a:rPr lang="el-GR" altLang="el-GR" sz="2000" dirty="0"/>
              <a:t>χρώση αιματοξυλίνη-εωσίνη, μεγέθυνση Χ50</a:t>
            </a:r>
            <a:r>
              <a:rPr lang="el-GR" altLang="el-GR" sz="2000" dirty="0" smtClean="0"/>
              <a:t>)</a:t>
            </a:r>
            <a:endParaRPr lang="el-GR" altLang="el-GR" sz="3600" dirty="0"/>
          </a:p>
        </p:txBody>
      </p:sp>
      <p:pic>
        <p:nvPicPr>
          <p:cNvPr id="287750"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32040" y="1340768"/>
            <a:ext cx="3612170" cy="481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829913" y="6129611"/>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6733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noAutofit/>
          </a:bodyPr>
          <a:lstStyle/>
          <a:p>
            <a:r>
              <a:rPr lang="el-GR" altLang="el-GR" sz="3200" dirty="0"/>
              <a:t>Ιστολογική εικόνα χορίου δέρματος σε μεσαία μεγέθυνση (20</a:t>
            </a:r>
            <a:r>
              <a:rPr lang="en-GB" altLang="el-GR" sz="3200" dirty="0"/>
              <a:t>x</a:t>
            </a:r>
            <a:r>
              <a:rPr lang="el-GR" altLang="el-GR" sz="3200" dirty="0" smtClean="0"/>
              <a:t>) - </a:t>
            </a:r>
            <a:r>
              <a:rPr lang="el-GR" altLang="el-GR" sz="3200" dirty="0"/>
              <a:t>Τριχοθυλάκιο</a:t>
            </a:r>
            <a:r>
              <a:rPr lang="en-GB" altLang="el-GR" sz="3200" dirty="0"/>
              <a:t> </a:t>
            </a:r>
            <a:endParaRPr lang="el-GR" altLang="el-GR" sz="3200" dirty="0">
              <a:solidFill>
                <a:srgbClr val="FF9900"/>
              </a:solidFill>
            </a:endParaRPr>
          </a:p>
        </p:txBody>
      </p:sp>
      <p:sp>
        <p:nvSpPr>
          <p:cNvPr id="286723" name="Rectangle 3"/>
          <p:cNvSpPr>
            <a:spLocks noGrp="1" noChangeArrowheads="1"/>
          </p:cNvSpPr>
          <p:nvPr>
            <p:ph idx="1"/>
          </p:nvPr>
        </p:nvSpPr>
        <p:spPr>
          <a:xfrm>
            <a:off x="457200" y="1196752"/>
            <a:ext cx="8229600" cy="1728192"/>
          </a:xfrm>
        </p:spPr>
        <p:txBody>
          <a:bodyPr>
            <a:normAutofit/>
          </a:bodyPr>
          <a:lstStyle/>
          <a:p>
            <a:pPr marL="0" indent="0">
              <a:buNone/>
            </a:pPr>
            <a:r>
              <a:rPr lang="el-GR" altLang="el-GR" sz="2000" dirty="0" smtClean="0"/>
              <a:t>Εμφανίζει τη </a:t>
            </a:r>
            <a:r>
              <a:rPr lang="el-GR" altLang="el-GR" sz="2000" dirty="0"/>
              <a:t>βάση ενός τριχοθυλακίου περιβαλλομένου από πυκνό ανώμαλο συνδετικό ιστό. Στη βάση του τριχοθυλακίου βρίσκεται ο βολβός, περικλείων την θηλή του χορίου, η οποία περιβάλλεται από τα κύτταρα της μήτρας, που δίνουν γένεση στον μυελό της τρίχας (κορυφαία κύτταρα), φλοιό (πλάγια κύτταρα) και στο περιτρίχιο (περιφερικά κύτταρα). </a:t>
            </a:r>
            <a:endParaRPr lang="el-GR" altLang="el-GR" sz="2000" dirty="0" smtClean="0"/>
          </a:p>
        </p:txBody>
      </p:sp>
      <p:pic>
        <p:nvPicPr>
          <p:cNvPr id="286726"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3840" y="2867932"/>
            <a:ext cx="4427728" cy="34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988592" y="2825113"/>
            <a:ext cx="3900132" cy="3477875"/>
          </a:xfrm>
          <a:prstGeom prst="rect">
            <a:avLst/>
          </a:prstGeom>
        </p:spPr>
        <p:txBody>
          <a:bodyPr wrap="square">
            <a:spAutoFit/>
          </a:bodyPr>
          <a:lstStyle/>
          <a:p>
            <a:pPr marL="0" indent="0">
              <a:buNone/>
            </a:pPr>
            <a:r>
              <a:rPr lang="el-GR" altLang="el-GR" sz="2000" dirty="0">
                <a:latin typeface="+mj-lt"/>
              </a:rPr>
              <a:t>Στην εικόνα αυτή διακρίνονται: το έλυτρο συνδετικού ιστού, το εξωτερικό έλυτρο  της ρίζας της τρίχας (προς τα κάτω προσεκβολή της επιδερμίδας), το εσωτερικό έλυτρο της ρίζας της τρίχας (σχηματίζεται από το βολβό της τρίχας), ο φλοιός της τρίχας και ο μυελός, τα κύτταρα της μήτρας και η δερματική θηλή. </a:t>
            </a:r>
            <a:endParaRPr lang="el-GR" altLang="el-GR" sz="2000" dirty="0" smtClean="0">
              <a:latin typeface="+mj-lt"/>
            </a:endParaRPr>
          </a:p>
          <a:p>
            <a:pPr marL="0" indent="0">
              <a:buNone/>
            </a:pPr>
            <a:r>
              <a:rPr lang="el-GR" altLang="el-GR" sz="2000" dirty="0" smtClean="0">
                <a:latin typeface="+mj-lt"/>
              </a:rPr>
              <a:t>Χρώση</a:t>
            </a:r>
            <a:r>
              <a:rPr lang="en-GB" altLang="el-GR" sz="2000" dirty="0">
                <a:latin typeface="+mj-lt"/>
              </a:rPr>
              <a:t>= H&amp;E.</a:t>
            </a:r>
            <a:endParaRPr lang="el-GR" altLang="el-GR" sz="2000" dirty="0">
              <a:latin typeface="+mj-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49059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noAutofit/>
          </a:bodyPr>
          <a:lstStyle/>
          <a:p>
            <a:r>
              <a:rPr lang="el-GR" altLang="el-GR" sz="3200" dirty="0"/>
              <a:t>Ιστολογική εικόνα χορίου δέρματος σε </a:t>
            </a:r>
            <a:r>
              <a:rPr lang="el-GR" altLang="el-GR" sz="3200" dirty="0" smtClean="0"/>
              <a:t>μεγαλύτερη </a:t>
            </a:r>
            <a:r>
              <a:rPr lang="el-GR" altLang="el-GR" sz="3200" dirty="0"/>
              <a:t>μεγέθυνση </a:t>
            </a:r>
            <a:r>
              <a:rPr lang="el-GR" altLang="el-GR" sz="3200" dirty="0" smtClean="0"/>
              <a:t>(40</a:t>
            </a:r>
            <a:r>
              <a:rPr lang="en-GB" altLang="el-GR" sz="3200" dirty="0"/>
              <a:t>x</a:t>
            </a:r>
            <a:r>
              <a:rPr lang="el-GR" altLang="el-GR" sz="3200" dirty="0"/>
              <a:t>) - Τριχοθυλάκιο</a:t>
            </a:r>
            <a:r>
              <a:rPr lang="en-GB" altLang="el-GR" sz="3200" dirty="0"/>
              <a:t> </a:t>
            </a:r>
            <a:endParaRPr lang="el-GR" altLang="el-GR" sz="3200" dirty="0">
              <a:solidFill>
                <a:srgbClr val="FF9900"/>
              </a:solidFill>
            </a:endParaRPr>
          </a:p>
        </p:txBody>
      </p:sp>
      <p:sp>
        <p:nvSpPr>
          <p:cNvPr id="285699" name="Rectangle 3"/>
          <p:cNvSpPr>
            <a:spLocks noGrp="1" noChangeArrowheads="1"/>
          </p:cNvSpPr>
          <p:nvPr>
            <p:ph idx="1"/>
          </p:nvPr>
        </p:nvSpPr>
        <p:spPr>
          <a:xfrm>
            <a:off x="457200" y="1196752"/>
            <a:ext cx="8229600" cy="792088"/>
          </a:xfrm>
        </p:spPr>
        <p:txBody>
          <a:bodyPr>
            <a:normAutofit/>
          </a:bodyPr>
          <a:lstStyle/>
          <a:p>
            <a:pPr marL="0" indent="0">
              <a:buNone/>
            </a:pPr>
            <a:r>
              <a:rPr lang="el-GR" altLang="el-GR" sz="2000" dirty="0" smtClean="0"/>
              <a:t>Εμφανίζει ένα </a:t>
            </a:r>
            <a:r>
              <a:rPr lang="el-GR" altLang="el-GR" sz="2000" dirty="0"/>
              <a:t>τριχοθυλάκιο περιβαλλόμενο από τον πυκνό ανώμαλο συνδετικό ιστό του χορίου. </a:t>
            </a:r>
            <a:endParaRPr lang="el-GR" altLang="el-GR" sz="2000" dirty="0" smtClean="0"/>
          </a:p>
        </p:txBody>
      </p:sp>
      <p:pic>
        <p:nvPicPr>
          <p:cNvPr id="285702"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3" y="1916833"/>
            <a:ext cx="4536504" cy="352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130379" y="1787794"/>
            <a:ext cx="3672407" cy="3785652"/>
          </a:xfrm>
          <a:prstGeom prst="rect">
            <a:avLst/>
          </a:prstGeom>
        </p:spPr>
        <p:txBody>
          <a:bodyPr wrap="square">
            <a:spAutoFit/>
          </a:bodyPr>
          <a:lstStyle/>
          <a:p>
            <a:pPr marL="0" indent="0">
              <a:buNone/>
            </a:pPr>
            <a:r>
              <a:rPr lang="el-GR" altLang="el-GR" sz="2000" dirty="0">
                <a:latin typeface="+mj-lt"/>
              </a:rPr>
              <a:t>Από την επιφάνεια του τριχοθυλακίου μέχρι το εσωτερικό διακρίνονται οι ακόλουθες στιβάδες: εξωτερικό έλυτρο της ρίζας της τρίχας, εσωτερικό έλυτρο της ρίζας της τρίχας, ο φλοιός και ο μυελός της τρίχας. </a:t>
            </a:r>
          </a:p>
          <a:p>
            <a:pPr marL="0" indent="0">
              <a:buNone/>
            </a:pPr>
            <a:r>
              <a:rPr lang="el-GR" altLang="el-GR" sz="2000" dirty="0" smtClean="0">
                <a:latin typeface="+mj-lt"/>
              </a:rPr>
              <a:t>Ο </a:t>
            </a:r>
            <a:r>
              <a:rPr lang="el-GR" altLang="el-GR" sz="2000" dirty="0">
                <a:latin typeface="+mj-lt"/>
              </a:rPr>
              <a:t>φλοιός και ο μυελός της τρίχας είναι έντονα χρωματισμένοι έντονα βασεόφιλες περιοχές. Χρώση= </a:t>
            </a:r>
            <a:r>
              <a:rPr lang="en-GB" altLang="el-GR" sz="2000" dirty="0">
                <a:latin typeface="+mj-lt"/>
              </a:rPr>
              <a:t>H</a:t>
            </a:r>
            <a:r>
              <a:rPr lang="el-GR" altLang="el-GR" sz="2000" dirty="0">
                <a:latin typeface="+mj-lt"/>
              </a:rPr>
              <a:t>&amp;</a:t>
            </a:r>
            <a:r>
              <a:rPr lang="en-GB" altLang="el-GR" sz="2000" dirty="0">
                <a:latin typeface="+mj-lt"/>
              </a:rPr>
              <a:t>E</a:t>
            </a:r>
            <a:r>
              <a:rPr lang="el-GR" altLang="el-GR" sz="2000" dirty="0">
                <a:latin typeface="+mj-lt"/>
              </a:rPr>
              <a:t>.</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
        <p:nvSpPr>
          <p:cNvPr id="7" name="Rectangle 6"/>
          <p:cNvSpPr/>
          <p:nvPr/>
        </p:nvSpPr>
        <p:spPr>
          <a:xfrm>
            <a:off x="644232" y="5444407"/>
            <a:ext cx="432714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40437397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c686164d6ea56a9c73c6a655f106f904bca1795"/>
</p:tagLst>
</file>

<file path=ppt/theme/theme1.xml><?xml version="1.0" encoding="utf-8"?>
<a:theme xmlns:a="http://schemas.openxmlformats.org/drawingml/2006/main" name="OC_template_updated">
  <a:themeElements>
    <a:clrScheme name="Custom 6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1495</TotalTime>
  <Words>2874</Words>
  <Application>Microsoft Office PowerPoint</Application>
  <PresentationFormat>Προβολή στην οθόνη (4:3)</PresentationFormat>
  <Paragraphs>233</Paragraphs>
  <Slides>35</Slides>
  <Notes>11</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OC_template_updated</vt:lpstr>
      <vt:lpstr>Ιστολογία ΙΙ – Κυτταρολογία (Θ)</vt:lpstr>
      <vt:lpstr>Ιστολογική εικόνα δέρματος σε μικρή μεγέθυνση (4x) - Λεπτό δέρμα</vt:lpstr>
      <vt:lpstr>Ιστολογική εικόνα δέρματος σε μεγάλη μεγέθυνση (40x) - Λεπτό δέρμα</vt:lpstr>
      <vt:lpstr>Ιστολογική εικόνα δέρματος σε μεγάλη μεγέθυνση (40x) - Κοκκία μελανίνης</vt:lpstr>
      <vt:lpstr>Ιστολογική εικόνα δέρματος σε μικρή μεγέθυνση (4x) - Παχύ δέρμα</vt:lpstr>
      <vt:lpstr>Ιστολογική εικόνα δέρματος σε μεσαία μεγέθυνση (20x) - Παχύ δέρμα</vt:lpstr>
      <vt:lpstr>Δέρμα - εξαρτήματα </vt:lpstr>
      <vt:lpstr>Ιστολογική εικόνα χορίου δέρματος σε μεσαία μεγέθυνση (20x) - Τριχοθυλάκιο </vt:lpstr>
      <vt:lpstr>Ιστολογική εικόνα χορίου δέρματος σε μεγαλύτερη μεγέθυνση (40x) - Τριχοθυλάκιο </vt:lpstr>
      <vt:lpstr>Ιστολογική εικόνα χορίου δέρματος σε μεγαλύτερη μεγέθυνση (40x) – Βολβός Τριχοθυλακίου </vt:lpstr>
      <vt:lpstr>Κάθετη διατομή θυλάκων τριχών</vt:lpstr>
      <vt:lpstr>Κάθετη διατομή θυλάκων τριχών εικόνας σε μεγαλύτερη μεγέθυνση</vt:lpstr>
      <vt:lpstr>Σμηγματογόνοι αδένες</vt:lpstr>
      <vt:lpstr>Ιστολογική εικόνα τμήματος δέρματος σε μικρή μεγέθυνση (10x) - Ιδρωτοποιός αδένας</vt:lpstr>
      <vt:lpstr>Ιστολογική εικόνα τμήματος δέρματος σε μεσαία μεγέθυνση (40x) - Ιδρωτοποιός αδένας</vt:lpstr>
      <vt:lpstr>Ιστολογική εικόνα εγκάρσιας διατομής πόρου ιδρωτοποιού αδένα σε πολύ μεγάλη μεγέθυνση (100x)</vt:lpstr>
      <vt:lpstr>Ιδρωτοποιός αδένας</vt:lpstr>
      <vt:lpstr>Ιστολογική εικόνα δέρματος σε μεσαία μεγέθυνση (20x) - Ανελκτήρας των τριχών μυς </vt:lpstr>
      <vt:lpstr>Ιστολογική εικόνα δέρματος σε μεγάλη μεγέθυνση (40x) - Ανελκτήρας των τριχών μυς </vt:lpstr>
      <vt:lpstr>Ιστολογική εικόνα δέρματος σε μεσαία μεγέθυνση (20x) - Σμηγματογόνος αδένας </vt:lpstr>
      <vt:lpstr>Σμηγματογόνοι αδένες</vt:lpstr>
      <vt:lpstr>Ιδρωτοποιοί αδένες</vt:lpstr>
      <vt:lpstr>Ιστολογική εικόνα της βάσης του μεσεντερίου σε μικρή μεγέθυνση (10x) - Σωμάτιο Pacini  </vt:lpstr>
      <vt:lpstr>Ιστολογική εικόνα παγκρέατος σε μικρή μεγέθυνση (10x) - Σωμάτιο Pacini </vt:lpstr>
      <vt:lpstr>Ιστολογική εικόνα δέρματος σε μεγάλη μεγέθυνση (40x) - Σωμάτιο του Meissner's</vt:lpstr>
      <vt:lpstr>Ιστολογική εικόνα δακτύλου εμβρύου σε μικρή μεγέθυνση (4x) - Όνυχας </vt:lpstr>
      <vt:lpstr>Ιστολογική εικόνα δακτύλου εμβρύου σε μεγάλη μεγέθυνση (40x) - Όνυχας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358</cp:revision>
  <dcterms:created xsi:type="dcterms:W3CDTF">2013-03-04T13:35:19Z</dcterms:created>
  <dcterms:modified xsi:type="dcterms:W3CDTF">2015-04-24T10:53:22Z</dcterms:modified>
</cp:coreProperties>
</file>