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6"/>
  </p:notesMasterIdLst>
  <p:handoutMasterIdLst>
    <p:handoutMasterId r:id="rId27"/>
  </p:handoutMasterIdLst>
  <p:sldIdLst>
    <p:sldId id="271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8" r:id="rId22"/>
    <p:sldId id="279" r:id="rId23"/>
    <p:sldId id="276" r:id="rId24"/>
    <p:sldId id="277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872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0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3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6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4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20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9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9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Πλευριτικό και περικάρδιο υγρό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7" b="-1"/>
          <a:stretch/>
        </p:blipFill>
        <p:spPr bwMode="auto">
          <a:xfrm>
            <a:off x="4045866" y="5289847"/>
            <a:ext cx="3348000" cy="7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Γενικά</a:t>
            </a:r>
            <a:br>
              <a:rPr lang="el-GR" dirty="0" smtClean="0"/>
            </a:br>
            <a:r>
              <a:rPr lang="el-GR" sz="3300" b="0" dirty="0" smtClean="0"/>
              <a:t>(περικάρδιο υγρό) 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280920" cy="4896544"/>
          </a:xfrm>
        </p:spPr>
        <p:txBody>
          <a:bodyPr>
            <a:normAutofit/>
          </a:bodyPr>
          <a:lstStyle/>
          <a:p>
            <a:r>
              <a:rPr lang="el-GR" dirty="0" smtClean="0"/>
              <a:t>Περικάρδιο υγρό </a:t>
            </a:r>
            <a:r>
              <a:rPr lang="el-GR" dirty="0">
                <a:sym typeface="Wingdings" panose="05000000000000000000" pitchFamily="2" charset="2"/>
              </a:rPr>
              <a:t> υπερδιήθημα του πλάσματος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/>
              <a:t>20-50</a:t>
            </a:r>
            <a:r>
              <a:rPr lang="en-US" dirty="0"/>
              <a:t>ml </a:t>
            </a:r>
            <a:r>
              <a:rPr lang="el-GR" dirty="0"/>
              <a:t>στον περικάρδιο </a:t>
            </a:r>
            <a:r>
              <a:rPr lang="el-GR" dirty="0" smtClean="0"/>
              <a:t>σάκο.</a:t>
            </a:r>
          </a:p>
          <a:p>
            <a:r>
              <a:rPr lang="el-GR" dirty="0" smtClean="0"/>
              <a:t>Υγρό </a:t>
            </a:r>
            <a:r>
              <a:rPr lang="el-GR" dirty="0"/>
              <a:t>διαυγές με χρώμα </a:t>
            </a:r>
            <a:r>
              <a:rPr lang="el-GR" dirty="0" smtClean="0"/>
              <a:t>αχυρόχρωμο.</a:t>
            </a:r>
          </a:p>
          <a:p>
            <a:r>
              <a:rPr lang="el-GR" dirty="0" smtClean="0"/>
              <a:t>Παράγεται </a:t>
            </a:r>
            <a:r>
              <a:rPr lang="el-GR" dirty="0"/>
              <a:t>συνεχώς και απάγεται από τα λεμφαγγεία που απαντώνται κοντά στη βάση της καρδιάς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χημική </a:t>
            </a:r>
            <a:r>
              <a:rPr lang="el-GR" dirty="0"/>
              <a:t>του σύσταση μοιάζει με αυτή του πλευριτικού υγρού. </a:t>
            </a:r>
            <a:endParaRPr lang="el-GR" dirty="0" smtClean="0"/>
          </a:p>
          <a:p>
            <a:r>
              <a:rPr lang="el-GR" dirty="0" smtClean="0"/>
              <a:t>Αύξηση </a:t>
            </a:r>
            <a:r>
              <a:rPr lang="el-GR" dirty="0"/>
              <a:t>της ποσότητάς του πάνω από 50</a:t>
            </a:r>
            <a:r>
              <a:rPr lang="en-US" dirty="0"/>
              <a:t>ml</a:t>
            </a:r>
            <a:r>
              <a:rPr lang="el-GR" dirty="0"/>
              <a:t> επιφέρει δυσχέρεια στην καρδιακή </a:t>
            </a:r>
            <a:r>
              <a:rPr lang="el-GR" dirty="0" smtClean="0"/>
              <a:t>λειτουργία </a:t>
            </a:r>
            <a:r>
              <a:rPr lang="el-GR" dirty="0" smtClean="0">
                <a:sym typeface="Wingdings" panose="05000000000000000000" pitchFamily="2" charset="2"/>
              </a:rPr>
              <a:t> οξεία αύξηση </a:t>
            </a:r>
            <a:r>
              <a:rPr lang="el-GR" dirty="0"/>
              <a:t>επιφέρει επιπωματισμό της καρδιάς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04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Γενικά</a:t>
            </a:r>
            <a:br>
              <a:rPr lang="el-GR" dirty="0" smtClean="0"/>
            </a:br>
            <a:r>
              <a:rPr lang="el-GR" sz="3300" b="0" dirty="0" smtClean="0"/>
              <a:t>(περικάρδιο υγρό) 2/2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280920" cy="3528392"/>
          </a:xfrm>
        </p:spPr>
        <p:txBody>
          <a:bodyPr>
            <a:normAutofit/>
          </a:bodyPr>
          <a:lstStyle/>
          <a:p>
            <a:r>
              <a:rPr lang="el-GR" dirty="0"/>
              <a:t>Το περικάρδιο υγρό έχει χαρακτηριστικά εξιδρώματος στις περικαρδίτιδες και στο καρδιακό έμφραγμα</a:t>
            </a:r>
            <a:r>
              <a:rPr lang="el-GR" dirty="0" smtClean="0"/>
              <a:t>.</a:t>
            </a:r>
            <a:r>
              <a:rPr lang="en-US" dirty="0"/>
              <a:t> </a:t>
            </a:r>
            <a:r>
              <a:rPr lang="el-GR" dirty="0" smtClean="0"/>
              <a:t>Οι περικαρδίτιδες οφείλονται σε :</a:t>
            </a:r>
          </a:p>
          <a:p>
            <a:pPr lvl="1"/>
            <a:r>
              <a:rPr lang="el-GR" dirty="0"/>
              <a:t>Βακτήρια.</a:t>
            </a:r>
            <a:endParaRPr lang="el-GR" sz="2800" dirty="0"/>
          </a:p>
          <a:p>
            <a:pPr lvl="1"/>
            <a:r>
              <a:rPr lang="el-GR" dirty="0"/>
              <a:t>Ιούς.</a:t>
            </a:r>
            <a:endParaRPr lang="el-GR" sz="2800" dirty="0"/>
          </a:p>
          <a:p>
            <a:pPr lvl="1"/>
            <a:r>
              <a:rPr lang="el-GR" dirty="0"/>
              <a:t>Αμοιβάδες</a:t>
            </a:r>
            <a:r>
              <a:rPr lang="el-GR" dirty="0" smtClean="0"/>
              <a:t>.</a:t>
            </a:r>
          </a:p>
          <a:p>
            <a:pPr lvl="1"/>
            <a:r>
              <a:rPr lang="el-GR" dirty="0">
                <a:solidFill>
                  <a:prstClr val="black"/>
                </a:solidFill>
              </a:rPr>
              <a:t>Ρευματοειδή αρθρίτιδα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716016" y="2715885"/>
            <a:ext cx="4104456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Μυκοβακτηρίδια της φυματίωσης. </a:t>
            </a:r>
            <a:endParaRPr lang="el-GR" sz="2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Ρευματοειδή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πυρετό.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Ερυθηματώδη λύκο.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140678"/>
            <a:ext cx="6780593" cy="1200329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Λήψη: </a:t>
            </a:r>
            <a:r>
              <a:rPr lang="el-GR" sz="2400" dirty="0" smtClean="0">
                <a:latin typeface="+mn-lt"/>
              </a:rPr>
              <a:t>Γίνεται </a:t>
            </a:r>
            <a:r>
              <a:rPr lang="el-GR" sz="2400" dirty="0">
                <a:latin typeface="+mn-lt"/>
              </a:rPr>
              <a:t>από έμπειρο </a:t>
            </a:r>
            <a:r>
              <a:rPr lang="el-GR" sz="2400" dirty="0" smtClean="0">
                <a:latin typeface="+mn-lt"/>
              </a:rPr>
              <a:t>καρδιοχειρουργό, </a:t>
            </a:r>
            <a:r>
              <a:rPr lang="el-GR" sz="2400" dirty="0">
                <a:latin typeface="+mn-lt"/>
              </a:rPr>
              <a:t>σε αποστειρωμένα σωληνάρια που το ένα απαραίτητα περιέχει αντιπηκτικό για τη μέτρηση κυττάρων.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93944" y="2852936"/>
            <a:ext cx="0" cy="1888119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Εργαστηριακές εξετάσεις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smtClean="0"/>
              <a:t>(περικάρδιου υγρού) 1/3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896544"/>
          </a:xfrm>
        </p:spPr>
        <p:txBody>
          <a:bodyPr/>
          <a:lstStyle/>
          <a:p>
            <a:r>
              <a:rPr lang="el-GR" dirty="0" smtClean="0"/>
              <a:t>Εξετάζονται η </a:t>
            </a:r>
            <a:r>
              <a:rPr lang="el-GR" b="1" dirty="0" smtClean="0"/>
              <a:t>όψη</a:t>
            </a:r>
            <a:r>
              <a:rPr lang="el-GR" dirty="0" smtClean="0"/>
              <a:t> και το </a:t>
            </a:r>
            <a:r>
              <a:rPr lang="el-GR" b="1" dirty="0" smtClean="0"/>
              <a:t>χρώμα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Αιματηρό περικάρδιο υγρό ανιχνεύεται σε:</a:t>
            </a:r>
          </a:p>
          <a:p>
            <a:pPr lvl="1"/>
            <a:r>
              <a:rPr lang="el-GR" dirty="0"/>
              <a:t>Ιδιοπαθή αιμορραγική περικαρδίτιδα.</a:t>
            </a:r>
            <a:endParaRPr lang="el-GR" sz="2800" dirty="0"/>
          </a:p>
          <a:p>
            <a:pPr lvl="1"/>
            <a:r>
              <a:rPr lang="el-GR" dirty="0"/>
              <a:t>Διαρροή αίματος από αορτικό ανεύρυσμα.</a:t>
            </a:r>
            <a:endParaRPr lang="el-GR" sz="2800" dirty="0"/>
          </a:p>
          <a:p>
            <a:pPr lvl="1"/>
            <a:r>
              <a:rPr lang="el-GR" dirty="0"/>
              <a:t>Συλλογή υγρού μετά από έμφραγμα.</a:t>
            </a:r>
            <a:endParaRPr lang="el-GR" sz="2800" dirty="0"/>
          </a:p>
          <a:p>
            <a:pPr lvl="1"/>
            <a:r>
              <a:rPr lang="el-GR" dirty="0"/>
              <a:t>Φλεγμονώδεις περικαρδίτιδες</a:t>
            </a:r>
            <a:r>
              <a:rPr lang="el-GR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78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Εργαστηριακές εξετάσεις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smtClean="0"/>
              <a:t>(περικάρδιου υγρού) 2/3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896544"/>
          </a:xfrm>
        </p:spPr>
        <p:txBody>
          <a:bodyPr/>
          <a:lstStyle/>
          <a:p>
            <a:r>
              <a:rPr lang="el-GR" b="1" dirty="0" smtClean="0"/>
              <a:t>Κυτταρολογική και μικροσκοπική εξέταση</a:t>
            </a:r>
          </a:p>
          <a:p>
            <a:pPr lvl="1"/>
            <a:r>
              <a:rPr lang="el-GR" dirty="0"/>
              <a:t>Αύξηση των κυττάρων έχει παρατηρηθεί σε μικροβιακές </a:t>
            </a:r>
            <a:r>
              <a:rPr lang="el-GR" dirty="0" smtClean="0"/>
              <a:t>περικαρδίτιδες.</a:t>
            </a:r>
          </a:p>
          <a:p>
            <a:pPr lvl="1"/>
            <a:r>
              <a:rPr lang="el-GR" dirty="0"/>
              <a:t>Λευκοκυτταρικός τύπος πολυμορφοπυρηνικός έχει παρατηρηθεί σε αύξηση του περικάρδιου υγρού μετά από οξύ έμφραγμα του μυοκαρδίου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Σε </a:t>
            </a:r>
            <a:r>
              <a:rPr lang="el-GR" dirty="0"/>
              <a:t>φυματιώδη περικαρδίτιδα παρατηρείται αύξηση των </a:t>
            </a:r>
            <a:r>
              <a:rPr lang="el-GR" dirty="0" smtClean="0"/>
              <a:t>λεμφοκυττάρων.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42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Εργαστηριακές εξετάσεις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smtClean="0"/>
              <a:t>(περικάρδιου υγρού) 3/3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532440" cy="48965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b="1" dirty="0" smtClean="0"/>
              <a:t>Βιοχημική εξέταση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Λεύκωμα.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Σάκχαρο.</a:t>
            </a:r>
          </a:p>
          <a:p>
            <a:pPr marL="400050">
              <a:spcBef>
                <a:spcPts val="600"/>
              </a:spcBef>
            </a:pPr>
            <a:r>
              <a:rPr lang="el-GR" b="1" dirty="0" smtClean="0"/>
              <a:t>Μικροβιακή εξέταση</a:t>
            </a:r>
          </a:p>
          <a:p>
            <a:pPr marL="542925" lvl="1">
              <a:spcBef>
                <a:spcPts val="600"/>
              </a:spcBef>
            </a:pPr>
            <a:r>
              <a:rPr lang="el-GR" dirty="0" smtClean="0"/>
              <a:t>Το </a:t>
            </a:r>
            <a:r>
              <a:rPr lang="el-GR" dirty="0"/>
              <a:t>περικάρδιο υγρό είναι στείρο μικροβίων κρίνεται απαραίτητη η παρατήρηση άμεσου παρασκευάσματος (νωπού και ξηρού) για την πιθανή ανεύρεση βακτηριδίων</a:t>
            </a:r>
            <a:r>
              <a:rPr lang="el-GR" dirty="0" smtClean="0"/>
              <a:t>.</a:t>
            </a:r>
          </a:p>
          <a:p>
            <a:pPr marL="542925" lvl="1">
              <a:spcBef>
                <a:spcPts val="600"/>
              </a:spcBef>
            </a:pPr>
            <a:r>
              <a:rPr lang="el-GR" dirty="0"/>
              <a:t>Σε </a:t>
            </a:r>
            <a:r>
              <a:rPr lang="el-GR" dirty="0" smtClean="0"/>
              <a:t>υποψία </a:t>
            </a:r>
            <a:r>
              <a:rPr lang="el-GR" dirty="0"/>
              <a:t>περικαρδίτιδας από μυκοβακτηρίδια το περικάρδιο υγρό πριν από την παρατήρησή του σε μικροσκόπιο φυγοκεντρείται 1 ώρα στις 3.500-4.000 στροφές.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24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 smtClean="0"/>
              <a:t> Πλευριτικό και περικάρδιο υγρό».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5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Γενικά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/>
              <a:t>(</a:t>
            </a:r>
            <a:r>
              <a:rPr lang="el-GR" sz="3600" b="0" dirty="0" smtClean="0"/>
              <a:t>Διιδρώματα </a:t>
            </a:r>
            <a:r>
              <a:rPr lang="el-GR" sz="3600" b="0" dirty="0"/>
              <a:t>και </a:t>
            </a:r>
            <a:r>
              <a:rPr lang="el-GR" sz="3600" b="0" dirty="0" smtClean="0"/>
              <a:t>Εξιδρώματα) 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752528"/>
          </a:xfrm>
        </p:spPr>
        <p:txBody>
          <a:bodyPr/>
          <a:lstStyle/>
          <a:p>
            <a:r>
              <a:rPr lang="el-GR" b="1" dirty="0" smtClean="0"/>
              <a:t>Φυσιολογία:</a:t>
            </a:r>
          </a:p>
          <a:p>
            <a:pPr lvl="1"/>
            <a:r>
              <a:rPr lang="el-GR" dirty="0" smtClean="0"/>
              <a:t>Ορώδη υγρά </a:t>
            </a:r>
            <a:r>
              <a:rPr lang="el-GR" dirty="0" smtClean="0">
                <a:sym typeface="Wingdings" panose="05000000000000000000" pitchFamily="2" charset="2"/>
              </a:rPr>
              <a:t> υγρά ανάμεσα </a:t>
            </a:r>
            <a:r>
              <a:rPr lang="el-GR" dirty="0">
                <a:sym typeface="Wingdings" panose="05000000000000000000" pitchFamily="2" charset="2"/>
              </a:rPr>
              <a:t>σε μεμβράνη που καλύπτει το τοίχωμα μίας κοιλότητας από την μία και ένα όργανο από την άλλη</a:t>
            </a:r>
            <a:r>
              <a:rPr lang="el-GR" dirty="0" smtClean="0">
                <a:sym typeface="Wingdings" panose="05000000000000000000" pitchFamily="2" charset="2"/>
              </a:rPr>
              <a:t>. </a:t>
            </a:r>
            <a:r>
              <a:rPr lang="el-GR" dirty="0"/>
              <a:t>Η λειτουργική αποστολή του υγρού είναι </a:t>
            </a:r>
            <a:r>
              <a:rPr lang="el-GR" dirty="0" smtClean="0"/>
              <a:t>διπλή:</a:t>
            </a:r>
          </a:p>
          <a:p>
            <a:pPr lvl="2" indent="-360000">
              <a:buFont typeface="Wingdings" panose="05000000000000000000" pitchFamily="2" charset="2"/>
              <a:buChar char="ü"/>
            </a:pPr>
            <a:r>
              <a:rPr lang="el-GR" dirty="0" smtClean="0"/>
              <a:t>Ως «λιπαντικό».</a:t>
            </a:r>
          </a:p>
          <a:p>
            <a:pPr lvl="2" indent="-360000">
              <a:buFont typeface="Wingdings" panose="05000000000000000000" pitchFamily="2" charset="2"/>
              <a:buChar char="ü"/>
            </a:pPr>
            <a:r>
              <a:rPr lang="el-GR" dirty="0" smtClean="0"/>
              <a:t>Παρέχει </a:t>
            </a:r>
            <a:r>
              <a:rPr lang="el-GR" dirty="0"/>
              <a:t>προφύλαξη από τη συνεχή κίνηση των </a:t>
            </a:r>
            <a:r>
              <a:rPr lang="el-GR" dirty="0" smtClean="0"/>
              <a:t>οργάνων.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5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Γενικά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/>
              <a:t>(</a:t>
            </a:r>
            <a:r>
              <a:rPr lang="el-GR" sz="3600" b="0" dirty="0" smtClean="0"/>
              <a:t>Διιδρώματα </a:t>
            </a:r>
            <a:r>
              <a:rPr lang="el-GR" sz="3600" b="0" dirty="0"/>
              <a:t>και </a:t>
            </a:r>
            <a:r>
              <a:rPr lang="el-GR" sz="3600" b="0" dirty="0" smtClean="0"/>
              <a:t>Εξιδρώματα) </a:t>
            </a:r>
            <a:r>
              <a:rPr lang="el-GR" sz="3600" b="0" dirty="0"/>
              <a:t>2</a:t>
            </a:r>
            <a:r>
              <a:rPr lang="el-GR" sz="3600" b="0" dirty="0" smtClean="0"/>
              <a:t>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2520280"/>
          </a:xfrm>
        </p:spPr>
        <p:txBody>
          <a:bodyPr/>
          <a:lstStyle/>
          <a:p>
            <a:r>
              <a:rPr lang="el-GR" b="1" dirty="0" smtClean="0"/>
              <a:t>Φυσιολογία:</a:t>
            </a:r>
            <a:endParaRPr lang="el-GR" dirty="0"/>
          </a:p>
          <a:p>
            <a:pPr lvl="1"/>
            <a:r>
              <a:rPr lang="el-GR" dirty="0"/>
              <a:t>Η αύξηση της διαπερατότητας των μεμβρανών σε λοιμώξεις, κακοήθειες ή από τραυματισμό επιφέρει αύξηση του όγκου των υγρών και μεταβολή της χημικής και κυτταρικής σύνθεσής του</a:t>
            </a:r>
            <a:r>
              <a:rPr lang="el-GR" dirty="0" smtClean="0"/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643701" y="3933056"/>
            <a:ext cx="1856598" cy="49859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Ορώδη υγρά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38767" y="4979559"/>
            <a:ext cx="1752789" cy="47827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Διιδρώματα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953004" y="4979559"/>
            <a:ext cx="1757469" cy="478272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Εξιδρώματα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Ευθύγραμμο βέλος σύνδεσης 8"/>
          <p:cNvCxnSpPr>
            <a:stCxn id="5" idx="2"/>
            <a:endCxn id="6" idx="0"/>
          </p:cNvCxnSpPr>
          <p:nvPr/>
        </p:nvCxnSpPr>
        <p:spPr>
          <a:xfrm flipH="1">
            <a:off x="3115162" y="4431654"/>
            <a:ext cx="1456838" cy="547905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>
            <a:stCxn id="5" idx="2"/>
            <a:endCxn id="7" idx="0"/>
          </p:cNvCxnSpPr>
          <p:nvPr/>
        </p:nvCxnSpPr>
        <p:spPr>
          <a:xfrm>
            <a:off x="4572000" y="4431654"/>
            <a:ext cx="1259739" cy="547905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Ορθογώνιο 14"/>
          <p:cNvSpPr/>
          <p:nvPr/>
        </p:nvSpPr>
        <p:spPr>
          <a:xfrm>
            <a:off x="2512526" y="5887853"/>
            <a:ext cx="4118948" cy="498598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none">
            <a:spAutoFit/>
          </a:bodyPr>
          <a:lstStyle/>
          <a:p>
            <a:pPr lvl="0" algn="ctr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Φυσιολογικό είναι το διίδρωμα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9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Φυσιολογία και Παθολογία Πλευριτικού </a:t>
            </a:r>
            <a:r>
              <a:rPr lang="el-GR" dirty="0" smtClean="0"/>
              <a:t>Υγρού </a:t>
            </a:r>
            <a:r>
              <a:rPr lang="el-GR" sz="3300" b="0" dirty="0" smtClean="0"/>
              <a:t>1/3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Φυσιολογικά υπάρχει ελάχιστο (1-10</a:t>
            </a:r>
            <a:r>
              <a:rPr lang="en-US" dirty="0" smtClean="0"/>
              <a:t>ml)</a:t>
            </a:r>
          </a:p>
          <a:p>
            <a:r>
              <a:rPr lang="el-GR" dirty="0" smtClean="0"/>
              <a:t>Βρίσκεται ανάμεσα στα πέταλα του υπεζωκότα στην πλευρική κοιλότητα.</a:t>
            </a:r>
          </a:p>
          <a:p>
            <a:r>
              <a:rPr lang="el-GR" dirty="0"/>
              <a:t>Φυσιολογικά το πλευριτικό υγρό είναι υπερδιήθημα του πλάσματος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Όψη διαυγής με κίτρινο χρώμα.</a:t>
            </a:r>
          </a:p>
          <a:p>
            <a:r>
              <a:rPr lang="el-GR" dirty="0" smtClean="0"/>
              <a:t>Ειδικό βάρος &lt;1.016.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9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Φυσιολογία και Παθολογία Πλευριτικού </a:t>
            </a:r>
            <a:r>
              <a:rPr lang="el-GR" dirty="0" smtClean="0"/>
              <a:t>Υγρού </a:t>
            </a:r>
            <a:r>
              <a:rPr lang="el-GR" sz="3300" b="0" dirty="0" smtClean="0"/>
              <a:t>2/3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Η αντίδρασή του είναι ουδέτερη.</a:t>
            </a:r>
          </a:p>
          <a:p>
            <a:r>
              <a:rPr lang="el-GR" dirty="0" smtClean="0"/>
              <a:t>Περιέχει αρκετό λεύκωμα (1-2</a:t>
            </a:r>
            <a:r>
              <a:rPr lang="en-US" dirty="0" smtClean="0"/>
              <a:t>gr/dl</a:t>
            </a:r>
            <a:r>
              <a:rPr lang="el-GR" dirty="0" smtClean="0"/>
              <a:t>) ενώ η γλυκόζη και οι ηλεκτρολύτες έχουν ίδια τιμή με το πλάσμα του ασθενή.</a:t>
            </a:r>
          </a:p>
          <a:p>
            <a:r>
              <a:rPr lang="el-GR" dirty="0" smtClean="0"/>
              <a:t>Δεν </a:t>
            </a:r>
            <a:r>
              <a:rPr lang="el-GR" dirty="0"/>
              <a:t>περιέχει ινωδογόνο και για αυτό δεν πήζει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Έχει </a:t>
            </a:r>
            <a:r>
              <a:rPr lang="el-GR" dirty="0"/>
              <a:t>αρκετά μεσοθηλιακά </a:t>
            </a:r>
            <a:r>
              <a:rPr lang="el-GR" dirty="0" smtClean="0"/>
              <a:t>κύτταρα.</a:t>
            </a:r>
          </a:p>
          <a:p>
            <a:r>
              <a:rPr lang="el-GR" dirty="0" smtClean="0"/>
              <a:t>Λίγα λεμφοκύτταρα.</a:t>
            </a:r>
          </a:p>
          <a:p>
            <a:r>
              <a:rPr lang="el-GR" dirty="0"/>
              <a:t>Το πλευριτικό υγρό όσο και τα κύτταρα απάγονται από τα λεμφαγγεία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2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Φυσιολογία και Παθολογία Πλευριτικού </a:t>
            </a:r>
            <a:r>
              <a:rPr lang="el-GR" dirty="0" smtClean="0"/>
              <a:t>Υγρού </a:t>
            </a:r>
            <a:r>
              <a:rPr lang="el-GR" sz="3300" b="0" dirty="0" smtClean="0"/>
              <a:t>3/3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424936" cy="4752528"/>
          </a:xfrm>
        </p:spPr>
        <p:txBody>
          <a:bodyPr>
            <a:noAutofit/>
          </a:bodyPr>
          <a:lstStyle/>
          <a:p>
            <a:r>
              <a:rPr lang="el-GR" sz="2200" dirty="0"/>
              <a:t>Παθητική αύξησή του συμβαίνει σε ανεπάρκεια της καρδιάς από απόφραξη φλεβικής κυκλοφορίας λόγω πιέσεως από όγκους ή συλλογές γειτονικών οργάνων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Παθητική </a:t>
            </a:r>
            <a:r>
              <a:rPr lang="el-GR" sz="2200" dirty="0"/>
              <a:t>αύξηση σε μείωση της κολλοειδωσμωτικής πίεσης του πλάσματος ως επακόλουθο των μειωμένων λευκωμάτων του </a:t>
            </a:r>
            <a:r>
              <a:rPr lang="el-GR" sz="2200" dirty="0" smtClean="0"/>
              <a:t>αίματος.</a:t>
            </a:r>
          </a:p>
          <a:p>
            <a:r>
              <a:rPr lang="el-GR" sz="2200" dirty="0"/>
              <a:t>Σε παθητική αύξηση το πλευριτικό υγρό χαρακτηρίζεται ως διίδρωμα</a:t>
            </a:r>
            <a:r>
              <a:rPr lang="el-GR" sz="2200" dirty="0" smtClean="0"/>
              <a:t>.</a:t>
            </a:r>
          </a:p>
          <a:p>
            <a:r>
              <a:rPr lang="el-GR" sz="2200" dirty="0"/>
              <a:t>Ενεργητική αύξησή του παρατηρείται σε φλεγμονώδεις, σηπτικές και άσηπτες νόσους και σε </a:t>
            </a:r>
            <a:r>
              <a:rPr lang="el-GR" sz="2200" dirty="0" smtClean="0"/>
              <a:t>κακοήθειες</a:t>
            </a:r>
            <a:r>
              <a:rPr lang="el-GR" sz="2200" dirty="0"/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 </a:t>
            </a:r>
            <a:r>
              <a:rPr lang="el-GR" sz="2200" dirty="0"/>
              <a:t>δεν είναι μόνο υπερδιήθημα πλάσματος αλλά περιέχει πολλά φλεγμονώδη </a:t>
            </a:r>
            <a:r>
              <a:rPr lang="el-GR" sz="2200" dirty="0" smtClean="0"/>
              <a:t>στοιχειά.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90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Τεχνική λήψης </a:t>
            </a:r>
            <a:br>
              <a:rPr lang="el-GR" dirty="0" smtClean="0"/>
            </a:br>
            <a:r>
              <a:rPr lang="el-GR" sz="3300" b="0" dirty="0" smtClean="0"/>
              <a:t>(πλευριτικού υγρού)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896544"/>
          </a:xfrm>
        </p:spPr>
        <p:txBody>
          <a:bodyPr/>
          <a:lstStyle/>
          <a:p>
            <a:r>
              <a:rPr lang="el-GR" dirty="0" smtClean="0"/>
              <a:t>Γίνεται από κλινικό ιατρό.</a:t>
            </a:r>
          </a:p>
          <a:p>
            <a:r>
              <a:rPr lang="el-GR" dirty="0" smtClean="0"/>
              <a:t>Συλλέγεται το </a:t>
            </a:r>
            <a:r>
              <a:rPr lang="el-GR" dirty="0"/>
              <a:t>υ</a:t>
            </a:r>
            <a:r>
              <a:rPr lang="el-GR" dirty="0" smtClean="0"/>
              <a:t>γρό μετά την απόρριψη των πρώτων 5-10</a:t>
            </a:r>
            <a:r>
              <a:rPr lang="en-US" dirty="0" smtClean="0"/>
              <a:t>ml</a:t>
            </a:r>
            <a:r>
              <a:rPr lang="el-GR" dirty="0" smtClean="0"/>
              <a:t> (περιέχουν </a:t>
            </a:r>
            <a:r>
              <a:rPr lang="el-GR" dirty="0"/>
              <a:t>τραυματικό αίμα από τη συλλογή) σε δύο σωληνάρια. </a:t>
            </a:r>
            <a:endParaRPr lang="el-GR" dirty="0" smtClean="0"/>
          </a:p>
          <a:p>
            <a:r>
              <a:rPr lang="el-GR" dirty="0" smtClean="0"/>
              <a:t>Το ένα </a:t>
            </a:r>
            <a:r>
              <a:rPr lang="el-GR" dirty="0"/>
              <a:t>σωληνάριο είναι χωρίς αντιπηκτικό και το άλλο περιέχει ηπαρίνη ή κιτρικούχο νάτριο 4% (2ml σε 20ml υγρού) ή EDTA</a:t>
            </a:r>
            <a:r>
              <a:rPr lang="el-GR" dirty="0" smtClean="0"/>
              <a:t>.</a:t>
            </a:r>
          </a:p>
          <a:p>
            <a:r>
              <a:rPr lang="el-GR" dirty="0"/>
              <a:t>Η τεχνική γίνεται με άσηπτες </a:t>
            </a:r>
            <a:r>
              <a:rPr lang="el-GR" dirty="0" smtClean="0"/>
              <a:t>συνθήκες.</a:t>
            </a:r>
          </a:p>
          <a:p>
            <a:r>
              <a:rPr lang="el-GR" dirty="0" smtClean="0"/>
              <a:t>Τα </a:t>
            </a:r>
            <a:r>
              <a:rPr lang="el-GR" dirty="0"/>
              <a:t>σωληνάρια είναι αποστειρωμένα. 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" name="Picture 9" descr="υλικά λήψης πλευριτικού υγρο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t="25423" r="14694" b="10837"/>
          <a:stretch>
            <a:fillRect/>
          </a:stretch>
        </p:blipFill>
        <p:spPr bwMode="auto">
          <a:xfrm>
            <a:off x="6189567" y="4221088"/>
            <a:ext cx="2925837" cy="18114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4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Εργαστηριακές δοκιμασίες</a:t>
            </a:r>
            <a:br>
              <a:rPr lang="el-GR" dirty="0" smtClean="0"/>
            </a:br>
            <a:r>
              <a:rPr lang="el-GR" sz="3300" b="0" dirty="0" smtClean="0"/>
              <a:t>(πλευρικού υγρού) 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824536"/>
          </a:xfrm>
        </p:spPr>
        <p:txBody>
          <a:bodyPr/>
          <a:lstStyle/>
          <a:p>
            <a:r>
              <a:rPr lang="el-GR" b="1" dirty="0" smtClean="0"/>
              <a:t>Φυσικοί χαρακτήρες</a:t>
            </a:r>
          </a:p>
          <a:p>
            <a:pPr lvl="1"/>
            <a:r>
              <a:rPr lang="el-GR" dirty="0" smtClean="0"/>
              <a:t>Όψη.</a:t>
            </a:r>
          </a:p>
          <a:p>
            <a:pPr lvl="1"/>
            <a:r>
              <a:rPr lang="el-GR" dirty="0" smtClean="0"/>
              <a:t>Χρώμα.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Ειδικό βάρος.</a:t>
            </a:r>
          </a:p>
          <a:p>
            <a:pPr lvl="0">
              <a:buClr>
                <a:srgbClr val="4BACC6">
                  <a:lumMod val="50000"/>
                </a:srgbClr>
              </a:buClr>
            </a:pPr>
            <a:r>
              <a:rPr lang="el-GR" b="1" dirty="0">
                <a:solidFill>
                  <a:prstClr val="black"/>
                </a:solidFill>
              </a:rPr>
              <a:t>Κυτταρολογική εξέταση</a:t>
            </a:r>
          </a:p>
          <a:p>
            <a:pPr lvl="1">
              <a:buClr>
                <a:srgbClr val="4BACC6">
                  <a:lumMod val="50000"/>
                </a:srgbClr>
              </a:buClr>
            </a:pPr>
            <a:r>
              <a:rPr lang="el-GR" dirty="0">
                <a:solidFill>
                  <a:prstClr val="black"/>
                </a:solidFill>
              </a:rPr>
              <a:t>Μέτρηση κυττάρων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95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Εργαστηριακές δοκιμασίες</a:t>
            </a:r>
            <a:br>
              <a:rPr lang="el-GR" dirty="0" smtClean="0"/>
            </a:br>
            <a:r>
              <a:rPr lang="el-GR" sz="3300" b="0" dirty="0" smtClean="0"/>
              <a:t>(πλευρικού υγρού) 2/2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48245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l-GR" b="1" dirty="0" smtClean="0"/>
              <a:t>Βιοχημική εξέταση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Λευκώματα πλευριτικού υγρού.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Σάκχαρο πλευριτικού υγρού.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Λιπίδια πλευριτικού υγρού.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Ένζυμα πλευριτικού υγρού.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Αντίδραση (</a:t>
            </a:r>
            <a:r>
              <a:rPr lang="en-US" dirty="0" smtClean="0"/>
              <a:t>pH</a:t>
            </a:r>
            <a:r>
              <a:rPr lang="el-GR" dirty="0" smtClean="0"/>
              <a:t>) πλευριτικού υγρού.</a:t>
            </a:r>
          </a:p>
          <a:p>
            <a:pPr lvl="1">
              <a:spcBef>
                <a:spcPts val="600"/>
              </a:spcBef>
            </a:pPr>
            <a:r>
              <a:rPr lang="el-GR" dirty="0" smtClean="0"/>
              <a:t>Καρκινικοί δείκτες.</a:t>
            </a:r>
          </a:p>
          <a:p>
            <a:pPr marL="4479925" indent="-285750">
              <a:spcBef>
                <a:spcPts val="0"/>
              </a:spcBef>
            </a:pPr>
            <a:r>
              <a:rPr lang="el-GR" b="1" dirty="0" smtClean="0"/>
              <a:t>Μικροβιολογική εξέταση</a:t>
            </a:r>
          </a:p>
          <a:p>
            <a:pPr marL="4479925" lvl="1">
              <a:spcBef>
                <a:spcPts val="600"/>
              </a:spcBef>
            </a:pPr>
            <a:r>
              <a:rPr lang="el-GR" dirty="0" smtClean="0"/>
              <a:t>Μικροσκοπική εξέταση.</a:t>
            </a:r>
          </a:p>
          <a:p>
            <a:pPr marL="4479925" lvl="1">
              <a:spcBef>
                <a:spcPts val="600"/>
              </a:spcBef>
            </a:pPr>
            <a:r>
              <a:rPr lang="el-GR" dirty="0" smtClean="0"/>
              <a:t>Καλλιέργεια.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114</TotalTime>
  <Words>1248</Words>
  <Application>Microsoft Office PowerPoint</Application>
  <PresentationFormat>Προβολή στην οθόνη (4:3)</PresentationFormat>
  <Paragraphs>169</Paragraphs>
  <Slides>21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Γενικά (Διιδρώματα και Εξιδρώματα) 1/2</vt:lpstr>
      <vt:lpstr>Γενικά (Διιδρώματα και Εξιδρώματα) 2/2</vt:lpstr>
      <vt:lpstr>Φυσιολογία και Παθολογία Πλευριτικού Υγρού 1/3</vt:lpstr>
      <vt:lpstr>Φυσιολογία και Παθολογία Πλευριτικού Υγρού 2/3</vt:lpstr>
      <vt:lpstr>Φυσιολογία και Παθολογία Πλευριτικού Υγρού 3/3</vt:lpstr>
      <vt:lpstr>Τεχνική λήψης  (πλευριτικού υγρού)</vt:lpstr>
      <vt:lpstr>Εργαστηριακές δοκιμασίες (πλευρικού υγρού) 1/2</vt:lpstr>
      <vt:lpstr>Εργαστηριακές δοκιμασίες (πλευρικού υγρού) 2/2</vt:lpstr>
      <vt:lpstr>Γενικά (περικάρδιο υγρό) 1/2</vt:lpstr>
      <vt:lpstr>Γενικά (περικάρδιο υγρό) 2/2</vt:lpstr>
      <vt:lpstr>Εργαστηριακές εξετάσεις (περικάρδιου υγρού) 1/3</vt:lpstr>
      <vt:lpstr>Εργαστηριακές εξετάσεις (περικάρδιου υγρού) 2/3</vt:lpstr>
      <vt:lpstr>Εργαστηριακές εξετάσεις (περικάρδιου υγρού)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18</cp:revision>
  <dcterms:created xsi:type="dcterms:W3CDTF">2014-05-30T10:03:19Z</dcterms:created>
  <dcterms:modified xsi:type="dcterms:W3CDTF">2015-02-27T14:44:33Z</dcterms:modified>
</cp:coreProperties>
</file>