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57" r:id="rId17"/>
    <p:sldId id="262" r:id="rId18"/>
    <p:sldId id="264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63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1E2BF9-3C2D-4B0D-9A2A-C9091C9A383E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κραγιόν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Παρασκευή της μάζας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του κραγιόν </a:t>
            </a:r>
            <a:r>
              <a:rPr lang="el-GR" sz="3000" b="0" dirty="0" smtClean="0">
                <a:solidFill>
                  <a:prstClr val="white"/>
                </a:solidFill>
              </a:rPr>
              <a:t>3/4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536504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l-GR" b="1" dirty="0"/>
              <a:t>Παρασκευή της βάσης </a:t>
            </a:r>
            <a:r>
              <a:rPr lang="en-US" dirty="0"/>
              <a:t>2</a:t>
            </a:r>
            <a:r>
              <a:rPr lang="el-GR" dirty="0"/>
              <a:t>/2</a:t>
            </a:r>
          </a:p>
          <a:p>
            <a:pPr>
              <a:lnSpc>
                <a:spcPct val="112000"/>
              </a:lnSpc>
              <a:spcBef>
                <a:spcPts val="600"/>
              </a:spcBef>
              <a:defRPr/>
            </a:pPr>
            <a:r>
              <a:rPr lang="el-GR" altLang="el-GR" dirty="0" smtClean="0"/>
              <a:t>Ανάδευση </a:t>
            </a:r>
            <a:r>
              <a:rPr lang="el-GR" altLang="el-GR" dirty="0"/>
              <a:t>(γυάλινη ράβδο)</a:t>
            </a:r>
            <a:r>
              <a:rPr lang="en-US" altLang="el-GR" dirty="0"/>
              <a:t>,  </a:t>
            </a:r>
            <a:r>
              <a:rPr lang="el-GR" altLang="el-GR" dirty="0"/>
              <a:t>προσθήκη :</a:t>
            </a:r>
          </a:p>
          <a:p>
            <a:pPr marL="530225">
              <a:lnSpc>
                <a:spcPct val="112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altLang="el-GR" dirty="0"/>
              <a:t>Propyl </a:t>
            </a:r>
            <a:r>
              <a:rPr lang="en-US" altLang="el-GR" dirty="0" smtClean="0"/>
              <a:t>Paraben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530225">
              <a:lnSpc>
                <a:spcPct val="112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l-GR" dirty="0" smtClean="0"/>
              <a:t>ΒΗΤ.</a:t>
            </a:r>
            <a:endParaRPr lang="el-GR" dirty="0"/>
          </a:p>
          <a:p>
            <a:pPr>
              <a:lnSpc>
                <a:spcPct val="112000"/>
              </a:lnSpc>
              <a:spcBef>
                <a:spcPts val="600"/>
              </a:spcBef>
              <a:defRPr/>
            </a:pPr>
            <a:r>
              <a:rPr lang="el-GR" altLang="el-GR" dirty="0"/>
              <a:t>Ανάδευση μέχρι </a:t>
            </a:r>
            <a:r>
              <a:rPr lang="el-GR" altLang="el-GR" dirty="0" smtClean="0"/>
              <a:t>διάλυσης.</a:t>
            </a:r>
            <a:endParaRPr lang="el-GR" altLang="el-GR" dirty="0"/>
          </a:p>
          <a:p>
            <a:pPr>
              <a:lnSpc>
                <a:spcPct val="112000"/>
              </a:lnSpc>
              <a:spcBef>
                <a:spcPts val="600"/>
              </a:spcBef>
              <a:defRPr/>
            </a:pPr>
            <a:r>
              <a:rPr lang="el-GR" altLang="el-GR" dirty="0"/>
              <a:t>Προσθήκη με ανάδευση των:</a:t>
            </a:r>
          </a:p>
          <a:p>
            <a:pPr marL="530225">
              <a:lnSpc>
                <a:spcPct val="112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 err="1"/>
              <a:t>Oleyl</a:t>
            </a:r>
            <a:r>
              <a:rPr lang="en-US" dirty="0"/>
              <a:t> </a:t>
            </a:r>
            <a:r>
              <a:rPr lang="en-US" dirty="0" smtClean="0"/>
              <a:t>alcohol</a:t>
            </a:r>
            <a:r>
              <a:rPr lang="el-GR" dirty="0" smtClean="0"/>
              <a:t>.</a:t>
            </a:r>
            <a:endParaRPr lang="el-GR" altLang="el-GR" dirty="0"/>
          </a:p>
          <a:p>
            <a:pPr marL="530225">
              <a:lnSpc>
                <a:spcPct val="112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/>
              <a:t>ACETULAN 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2000"/>
              </a:lnSpc>
              <a:spcBef>
                <a:spcPts val="600"/>
              </a:spcBef>
              <a:defRPr/>
            </a:pPr>
            <a:r>
              <a:rPr lang="el-GR" altLang="el-GR" dirty="0" smtClean="0"/>
              <a:t>Προσθήκη της υπόλοιπης   ποσότητας των:</a:t>
            </a:r>
            <a:endParaRPr lang="el-GR" altLang="el-GR" dirty="0"/>
          </a:p>
          <a:p>
            <a:pPr marL="530225">
              <a:lnSpc>
                <a:spcPct val="112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 err="1" smtClean="0"/>
              <a:t>Octyldodecanol</a:t>
            </a:r>
            <a:r>
              <a:rPr lang="el-GR" dirty="0" smtClean="0"/>
              <a:t>.</a:t>
            </a:r>
            <a:endParaRPr lang="el-GR" dirty="0"/>
          </a:p>
          <a:p>
            <a:pPr marL="530225">
              <a:lnSpc>
                <a:spcPct val="112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dirty="0"/>
              <a:t>Castor </a:t>
            </a:r>
            <a:r>
              <a:rPr lang="en-US" dirty="0" smtClean="0"/>
              <a:t>oil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2000"/>
              </a:lnSpc>
              <a:spcBef>
                <a:spcPts val="600"/>
              </a:spcBef>
              <a:defRPr/>
            </a:pPr>
            <a:r>
              <a:rPr lang="el-GR" altLang="el-GR" dirty="0"/>
              <a:t>Θερμοκρασία 80±2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72000" y="1412776"/>
            <a:ext cx="0" cy="424847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Παρασκευή της μάζας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του κραγιόν </a:t>
            </a:r>
            <a:r>
              <a:rPr 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l-GR" b="1" dirty="0"/>
              <a:t>Ανάμιξη της διασποράς των χρωμάτων και της βάσης</a:t>
            </a:r>
          </a:p>
          <a:p>
            <a:pPr>
              <a:spcBef>
                <a:spcPts val="900"/>
              </a:spcBef>
              <a:spcAft>
                <a:spcPts val="600"/>
              </a:spcAft>
              <a:defRPr/>
            </a:pPr>
            <a:r>
              <a:rPr lang="el-GR" altLang="el-GR" dirty="0"/>
              <a:t>Μεταφορά της </a:t>
            </a:r>
            <a:r>
              <a:rPr lang="el-GR" altLang="el-GR" b="1" dirty="0"/>
              <a:t>βάσης </a:t>
            </a:r>
            <a:r>
              <a:rPr lang="el-GR" altLang="el-GR" dirty="0"/>
              <a:t>στη </a:t>
            </a:r>
            <a:r>
              <a:rPr lang="el-GR" altLang="el-GR" b="1" dirty="0"/>
              <a:t>διασπορά των χρωμάτων </a:t>
            </a:r>
            <a:r>
              <a:rPr lang="el-GR" altLang="el-GR" dirty="0"/>
              <a:t>(με συνεχή ανάδευση με γουδοχέρι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spcBef>
                <a:spcPts val="900"/>
              </a:spcBef>
              <a:spcAft>
                <a:spcPts val="600"/>
              </a:spcAft>
              <a:defRPr/>
            </a:pPr>
            <a:r>
              <a:rPr lang="el-GR" altLang="el-GR" dirty="0"/>
              <a:t>Ανάδευση 2-3΄, Θερμοκρασία 80±2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, προσθήκη</a:t>
            </a:r>
            <a:r>
              <a:rPr lang="el-GR" altLang="el-GR" dirty="0"/>
              <a:t>:</a:t>
            </a:r>
          </a:p>
          <a:p>
            <a:pPr marL="530225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dirty="0"/>
              <a:t>Flamenco super pearl</a:t>
            </a:r>
            <a:r>
              <a:rPr lang="el-GR" dirty="0"/>
              <a:t> </a:t>
            </a:r>
            <a:r>
              <a:rPr lang="el-GR" dirty="0" smtClean="0"/>
              <a:t>100.</a:t>
            </a:r>
            <a:endParaRPr lang="en-US" dirty="0"/>
          </a:p>
          <a:p>
            <a:pPr marL="530225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dirty="0"/>
              <a:t>Flamenco</a:t>
            </a:r>
            <a:r>
              <a:rPr lang="el-GR" dirty="0"/>
              <a:t> </a:t>
            </a:r>
            <a:r>
              <a:rPr lang="en-US" dirty="0"/>
              <a:t>gold </a:t>
            </a:r>
            <a:r>
              <a:rPr lang="en-US" dirty="0" smtClean="0"/>
              <a:t>100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l-GR" altLang="el-GR" dirty="0"/>
              <a:t>Ανάδευση </a:t>
            </a:r>
            <a:r>
              <a:rPr lang="en-US" altLang="el-GR" dirty="0"/>
              <a:t> </a:t>
            </a:r>
            <a:r>
              <a:rPr lang="el-GR" altLang="el-GR" dirty="0"/>
              <a:t>χωρίς </a:t>
            </a:r>
            <a:r>
              <a:rPr lang="el-GR" altLang="el-GR" dirty="0" smtClean="0"/>
              <a:t>τρίψιμο.</a:t>
            </a:r>
            <a:endParaRPr lang="el-GR" altLang="el-GR" dirty="0"/>
          </a:p>
          <a:p>
            <a:pPr>
              <a:spcBef>
                <a:spcPts val="900"/>
              </a:spcBef>
              <a:defRPr/>
            </a:pPr>
            <a:r>
              <a:rPr lang="el-GR" altLang="el-GR" dirty="0"/>
              <a:t>Εξαγωγή από ατμόλουτρο, προσθήκη</a:t>
            </a:r>
            <a:r>
              <a:rPr lang="en-US" altLang="el-GR" dirty="0"/>
              <a:t> (</a:t>
            </a:r>
            <a:r>
              <a:rPr lang="el-GR" altLang="el-GR" dirty="0"/>
              <a:t>απευθείας ζύγιση</a:t>
            </a:r>
            <a:r>
              <a:rPr lang="en-US" altLang="el-GR" dirty="0"/>
              <a:t>)</a:t>
            </a:r>
            <a:r>
              <a:rPr lang="el-GR" altLang="el-GR" dirty="0"/>
              <a:t>:</a:t>
            </a:r>
          </a:p>
          <a:p>
            <a:pPr marL="530225">
              <a:spcBef>
                <a:spcPts val="900"/>
              </a:spcBef>
              <a:buFont typeface="Courier New" pitchFamily="49" charset="0"/>
              <a:buChar char="o"/>
              <a:defRPr/>
            </a:pPr>
            <a:r>
              <a:rPr lang="en-US" altLang="el-GR" dirty="0" smtClean="0"/>
              <a:t>Perfume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spcBef>
                <a:spcPts val="900"/>
              </a:spcBef>
              <a:defRPr/>
            </a:pPr>
            <a:r>
              <a:rPr lang="el-GR" altLang="el-GR" dirty="0"/>
              <a:t>Ήπια ανάδευση (γουδοχέρι</a:t>
            </a:r>
            <a:r>
              <a:rPr lang="el-GR" alt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9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229225"/>
            <a:ext cx="164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797425"/>
            <a:ext cx="714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Διαμόρφωση της μάζας του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κραγιόν </a:t>
            </a:r>
            <a:r>
              <a:rPr lang="el-GR" dirty="0"/>
              <a:t>σε </a:t>
            </a:r>
            <a:r>
              <a:rPr lang="el-GR" dirty="0" smtClean="0"/>
              <a:t>ραβδία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328592"/>
          </a:xfrm>
        </p:spPr>
        <p:txBody>
          <a:bodyPr/>
          <a:lstStyle/>
          <a:p>
            <a:r>
              <a:rPr lang="el-GR" dirty="0"/>
              <a:t>Καθαρισμός του καλουπιού με μυριστικό </a:t>
            </a:r>
            <a:r>
              <a:rPr lang="el-GR" dirty="0" err="1" smtClean="0"/>
              <a:t>ισοπροπυλεστέρα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Συναρμολόγηση.</a:t>
            </a:r>
            <a:endParaRPr lang="el-GR" dirty="0"/>
          </a:p>
          <a:p>
            <a:r>
              <a:rPr lang="el-GR" dirty="0"/>
              <a:t>Τοποθέτηση σε κλίβανο </a:t>
            </a:r>
            <a:r>
              <a:rPr lang="el-GR" dirty="0" smtClean="0"/>
              <a:t>40-45</a:t>
            </a:r>
            <a:r>
              <a:rPr lang="el-GR" baseline="30000" dirty="0" smtClean="0"/>
              <a:t>o</a:t>
            </a:r>
            <a:r>
              <a:rPr lang="el-GR" dirty="0" smtClean="0"/>
              <a:t> </a:t>
            </a:r>
            <a:r>
              <a:rPr lang="el-GR" dirty="0"/>
              <a:t>C, ~30</a:t>
            </a:r>
            <a:r>
              <a:rPr lang="el-GR" dirty="0" smtClean="0"/>
              <a:t>΄.</a:t>
            </a:r>
            <a:endParaRPr lang="el-GR" dirty="0"/>
          </a:p>
          <a:p>
            <a:r>
              <a:rPr lang="el-GR" dirty="0"/>
              <a:t>Εξαγωγή από τον </a:t>
            </a:r>
            <a:r>
              <a:rPr lang="el-GR" dirty="0" smtClean="0"/>
              <a:t>κλίβανο.</a:t>
            </a:r>
            <a:endParaRPr lang="el-GR" dirty="0"/>
          </a:p>
          <a:p>
            <a:r>
              <a:rPr lang="el-GR" dirty="0" smtClean="0"/>
              <a:t>Προσθήκη </a:t>
            </a:r>
            <a:r>
              <a:rPr lang="el-GR" dirty="0"/>
              <a:t>σε αυτό της μάζας του προϊόντος (</a:t>
            </a:r>
            <a:r>
              <a:rPr lang="el-GR" dirty="0" smtClean="0"/>
              <a:t>80±2</a:t>
            </a:r>
            <a:r>
              <a:rPr lang="el-GR" baseline="30000" dirty="0" smtClean="0"/>
              <a:t>o</a:t>
            </a:r>
            <a:r>
              <a:rPr lang="el-GR" dirty="0" smtClean="0"/>
              <a:t> </a:t>
            </a:r>
            <a:r>
              <a:rPr lang="el-GR" dirty="0"/>
              <a:t>C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Ψύξη στο περιβάλλον 2-3</a:t>
            </a:r>
            <a:r>
              <a:rPr lang="el-GR" dirty="0" smtClean="0"/>
              <a:t>΄.</a:t>
            </a:r>
            <a:endParaRPr lang="el-GR" dirty="0"/>
          </a:p>
          <a:p>
            <a:r>
              <a:rPr lang="el-GR" dirty="0"/>
              <a:t>Τοποθέτηση στο ψυγείο για ~30</a:t>
            </a:r>
            <a:r>
              <a:rPr lang="el-GR" dirty="0" smtClean="0"/>
              <a:t>΄.</a:t>
            </a:r>
            <a:endParaRPr lang="el-GR" dirty="0"/>
          </a:p>
          <a:p>
            <a:r>
              <a:rPr lang="el-GR" dirty="0"/>
              <a:t>Εξαγωγή από το </a:t>
            </a:r>
            <a:r>
              <a:rPr lang="el-GR" dirty="0" smtClean="0"/>
              <a:t>ψυγείο.</a:t>
            </a:r>
            <a:endParaRPr lang="el-GR" dirty="0"/>
          </a:p>
          <a:p>
            <a:r>
              <a:rPr lang="el-GR" dirty="0"/>
              <a:t>Άνοιγμα του </a:t>
            </a:r>
            <a:r>
              <a:rPr lang="el-GR" dirty="0" smtClean="0"/>
              <a:t>καλουπιού.</a:t>
            </a:r>
            <a:endParaRPr lang="el-GR" dirty="0"/>
          </a:p>
          <a:p>
            <a:r>
              <a:rPr lang="el-GR" dirty="0"/>
              <a:t>Παραλαβή των ραβδίων, </a:t>
            </a:r>
            <a:r>
              <a:rPr lang="el-GR" dirty="0" smtClean="0"/>
              <a:t>θ. περιβάλλοντος.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2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Παρασκευή κραγιόν».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altLang="el-GR" b="1" dirty="0"/>
              <a:t>Κραγιόν</a:t>
            </a:r>
            <a:r>
              <a:rPr lang="el-GR" altLang="el-GR" dirty="0"/>
              <a:t>: το καλλυντικό προϊόν που εφαρμόζεται στα </a:t>
            </a:r>
            <a:r>
              <a:rPr lang="el-GR" altLang="el-GR" dirty="0" smtClean="0"/>
              <a:t>χείλια.</a:t>
            </a:r>
            <a:endParaRPr lang="el-GR" altLang="el-GR" dirty="0"/>
          </a:p>
          <a:p>
            <a:pPr lvl="1" indent="-342900" algn="just">
              <a:defRPr/>
            </a:pPr>
            <a:r>
              <a:rPr lang="el-GR" altLang="el-GR" dirty="0" smtClean="0">
                <a:sym typeface="Wingdings" pitchFamily="2" charset="2"/>
              </a:rPr>
              <a:t> Χ</a:t>
            </a:r>
            <a:r>
              <a:rPr lang="el-GR" altLang="el-GR" dirty="0" smtClean="0"/>
              <a:t>ρώμα </a:t>
            </a:r>
            <a:r>
              <a:rPr lang="el-GR" altLang="el-GR" dirty="0"/>
              <a:t>(επικάλυψη ή και βάψιμο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lvl="1" indent="-342900" algn="just">
              <a:defRPr/>
            </a:pPr>
            <a:r>
              <a:rPr lang="el-GR" altLang="el-GR" dirty="0"/>
              <a:t>Προστασία από εξωτερικές </a:t>
            </a:r>
            <a:r>
              <a:rPr lang="el-GR" altLang="el-GR" dirty="0" smtClean="0"/>
              <a:t>επιδράσεις.</a:t>
            </a:r>
            <a:endParaRPr lang="el-GR" altLang="el-GR" b="1" dirty="0"/>
          </a:p>
          <a:p>
            <a:pPr algn="just">
              <a:defRPr/>
            </a:pPr>
            <a:r>
              <a:rPr lang="el-GR" altLang="el-GR" dirty="0" smtClean="0"/>
              <a:t>Αποτελείται </a:t>
            </a:r>
            <a:r>
              <a:rPr lang="el-GR" altLang="el-GR" dirty="0"/>
              <a:t>από χρώματα σε μια λιπαρή </a:t>
            </a:r>
            <a:r>
              <a:rPr lang="el-GR" altLang="el-GR" dirty="0" smtClean="0"/>
              <a:t>φάση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algn="just">
              <a:defRPr/>
            </a:pPr>
            <a:r>
              <a:rPr lang="el-GR" altLang="el-GR" dirty="0" smtClean="0"/>
              <a:t>Είδη χρωμάτων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746125" lvl="1" algn="just">
              <a:defRPr/>
            </a:pPr>
            <a:r>
              <a:rPr lang="el-GR" altLang="el-GR" dirty="0"/>
              <a:t>Βάφουσες χρωστικές ύλες (</a:t>
            </a:r>
            <a:r>
              <a:rPr lang="el-GR" altLang="el-GR" dirty="0" err="1"/>
              <a:t>βρωμοξέα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 marL="746125" lvl="1" algn="just">
              <a:defRPr/>
            </a:pPr>
            <a:r>
              <a:rPr lang="el-GR" altLang="el-GR" dirty="0" err="1"/>
              <a:t>Λάκες</a:t>
            </a:r>
            <a:r>
              <a:rPr lang="el-GR" altLang="el-GR" dirty="0"/>
              <a:t> και </a:t>
            </a:r>
            <a:r>
              <a:rPr lang="el-GR" altLang="el-GR" dirty="0" err="1" smtClean="0"/>
              <a:t>πιγμέντα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746125" lvl="1" algn="just">
              <a:defRPr/>
            </a:pPr>
            <a:r>
              <a:rPr lang="el-GR" altLang="el-GR" dirty="0"/>
              <a:t>Μαργαρώδη </a:t>
            </a:r>
            <a:r>
              <a:rPr lang="el-GR" altLang="el-GR" dirty="0" err="1" smtClean="0"/>
              <a:t>πιγμέντα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Γενικά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Ιδιότητες βάσης </a:t>
            </a:r>
            <a:r>
              <a:rPr lang="el-GR" dirty="0" smtClean="0"/>
              <a:t>κραγιόν</a:t>
            </a:r>
            <a:r>
              <a:rPr lang="en-US" dirty="0" smtClean="0"/>
              <a:t>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Γυαλιστερή, απαλή </a:t>
            </a:r>
            <a:r>
              <a:rPr lang="el-GR" dirty="0" smtClean="0"/>
              <a:t>επιφάνεια.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Να μαλακώνει κατά την εφαρμογή χωρίς να παραμορφώνεται </a:t>
            </a:r>
            <a:r>
              <a:rPr lang="el-GR" dirty="0" smtClean="0"/>
              <a:t>/ σπάζει.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Υδρόφοβο μαλακτικό </a:t>
            </a:r>
            <a:r>
              <a:rPr lang="el-GR" dirty="0" smtClean="0"/>
              <a:t>στρώμα.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4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βάσης </a:t>
            </a:r>
            <a:r>
              <a:rPr lang="el-GR" sz="3000" b="0" dirty="0"/>
              <a:t>1/2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 smtClean="0"/>
              <a:t>ACETULAN</a:t>
            </a:r>
            <a:r>
              <a:rPr lang="en-US" dirty="0" smtClean="0"/>
              <a:t> </a:t>
            </a:r>
            <a:r>
              <a:rPr lang="el-GR" dirty="0"/>
              <a:t>(</a:t>
            </a:r>
            <a:r>
              <a:rPr lang="en-US" dirty="0" err="1"/>
              <a:t>Cetyl</a:t>
            </a:r>
            <a:r>
              <a:rPr lang="en-US" dirty="0"/>
              <a:t> acetate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n-US" dirty="0"/>
              <a:t>acetylated lanolin alcohol</a:t>
            </a:r>
            <a:r>
              <a:rPr lang="el-GR" dirty="0"/>
              <a:t>)</a:t>
            </a:r>
            <a:r>
              <a:rPr lang="en-US" altLang="el-GR" dirty="0"/>
              <a:t>*</a:t>
            </a:r>
            <a:r>
              <a:rPr lang="el-GR" dirty="0"/>
              <a:t>  βελτιώνει την ικανότητα απλώματος, ↓ αίσθηση λιπαρότητας, </a:t>
            </a:r>
            <a:r>
              <a:rPr lang="el-GR" dirty="0" smtClean="0"/>
              <a:t>μη </a:t>
            </a:r>
            <a:r>
              <a:rPr lang="el-GR" dirty="0"/>
              <a:t>κολλώδες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μη λιπαρό </a:t>
            </a:r>
            <a:r>
              <a:rPr lang="el-GR" dirty="0" err="1" smtClean="0"/>
              <a:t>υμένιο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n-US" b="1" dirty="0" err="1"/>
              <a:t>Aristowax</a:t>
            </a:r>
            <a:r>
              <a:rPr lang="en-US" b="1" dirty="0"/>
              <a:t> </a:t>
            </a:r>
            <a:r>
              <a:rPr lang="el-GR" dirty="0"/>
              <a:t>↑ ιξώδες,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γυαλάδα (ραβδία κραγιόν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/>
              <a:t>White bees wax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dirty="0" err="1"/>
              <a:t>cera</a:t>
            </a:r>
            <a:r>
              <a:rPr lang="en-US" dirty="0"/>
              <a:t> alba</a:t>
            </a:r>
            <a:r>
              <a:rPr lang="el-GR" dirty="0"/>
              <a:t>)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σκλήρυνση, ελαστικότητα, αποκόλληση από </a:t>
            </a:r>
            <a:r>
              <a:rPr lang="el-GR" dirty="0" smtClean="0"/>
              <a:t>καλούπια.</a:t>
            </a:r>
            <a:endParaRPr lang="el-GR" dirty="0"/>
          </a:p>
          <a:p>
            <a:pPr>
              <a:defRPr/>
            </a:pPr>
            <a:r>
              <a:rPr lang="en-US" b="1" dirty="0"/>
              <a:t>Carnauba wax </a:t>
            </a:r>
            <a:r>
              <a:rPr lang="el-GR" dirty="0"/>
              <a:t>↑ ιξώδες,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γυαλάδα, σκληρότητα, ακαμψία (ραβδία κραγιόν), </a:t>
            </a:r>
            <a:r>
              <a:rPr lang="el-GR" dirty="0" err="1"/>
              <a:t>υδατοαπωθητικές</a:t>
            </a:r>
            <a:r>
              <a:rPr lang="el-GR" dirty="0"/>
              <a:t> </a:t>
            </a:r>
            <a:r>
              <a:rPr lang="el-GR" dirty="0" smtClean="0"/>
              <a:t>ιδιότητες.</a:t>
            </a:r>
            <a:endParaRPr lang="el-GR" dirty="0"/>
          </a:p>
          <a:p>
            <a:pPr>
              <a:defRPr/>
            </a:pPr>
            <a:r>
              <a:rPr lang="en-US" b="1" dirty="0" err="1"/>
              <a:t>Candelilla</a:t>
            </a:r>
            <a:r>
              <a:rPr lang="en-US" b="1" dirty="0"/>
              <a:t> wax </a:t>
            </a:r>
            <a:r>
              <a:rPr lang="el-GR" dirty="0" smtClean="0">
                <a:sym typeface="Wingdings"/>
              </a:rPr>
              <a:t> </a:t>
            </a:r>
            <a:r>
              <a:rPr lang="el-GR" dirty="0" smtClean="0"/>
              <a:t>υδρόφοβο </a:t>
            </a:r>
            <a:r>
              <a:rPr lang="el-GR" dirty="0"/>
              <a:t>και λεπτό </a:t>
            </a:r>
            <a:r>
              <a:rPr lang="el-GR" dirty="0" smtClean="0"/>
              <a:t>στρώμα.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1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Συστατικά βάσης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err="1"/>
              <a:t>Paraffinum</a:t>
            </a:r>
            <a:r>
              <a:rPr lang="en-US" b="1" dirty="0"/>
              <a:t> </a:t>
            </a:r>
            <a:r>
              <a:rPr lang="en-US" b="1" dirty="0" err="1"/>
              <a:t>liquidum</a:t>
            </a:r>
            <a:r>
              <a:rPr lang="en-US" b="1" dirty="0"/>
              <a:t> </a:t>
            </a:r>
            <a:r>
              <a:rPr lang="el-GR" dirty="0"/>
              <a:t>λιπαντικό</a:t>
            </a:r>
            <a:r>
              <a:rPr lang="en-US" dirty="0"/>
              <a:t>, </a:t>
            </a:r>
            <a:r>
              <a:rPr lang="el-GR" dirty="0"/>
              <a:t>μαλακτικό</a:t>
            </a:r>
            <a:r>
              <a:rPr lang="en-US" dirty="0"/>
              <a:t>, </a:t>
            </a:r>
            <a:r>
              <a:rPr lang="el-GR" dirty="0"/>
              <a:t>αποφρακτικό </a:t>
            </a:r>
            <a:r>
              <a:rPr lang="el-GR" dirty="0" err="1"/>
              <a:t>υμένιο</a:t>
            </a:r>
            <a:r>
              <a:rPr lang="en-US" dirty="0"/>
              <a:t> (↓ </a:t>
            </a:r>
            <a:r>
              <a:rPr lang="el-GR" dirty="0"/>
              <a:t>απώλεια ύδατος</a:t>
            </a:r>
            <a:r>
              <a:rPr lang="en-US" dirty="0"/>
              <a:t>→ </a:t>
            </a:r>
            <a:r>
              <a:rPr lang="el-GR" dirty="0"/>
              <a:t>ενυδάτωση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n-US" b="1" dirty="0" err="1"/>
              <a:t>Ozokerite</a:t>
            </a:r>
            <a:r>
              <a:rPr lang="en-US" dirty="0"/>
              <a:t> </a:t>
            </a:r>
            <a:r>
              <a:rPr lang="el-GR" dirty="0"/>
              <a:t>↑ ιξώδες,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αντοχή, θερμική σταθερότητα στα ραβδία κραγιόν και </a:t>
            </a:r>
            <a:r>
              <a:rPr lang="el-GR" dirty="0" err="1"/>
              <a:t>μέικ</a:t>
            </a:r>
            <a:r>
              <a:rPr lang="el-GR" dirty="0"/>
              <a:t> </a:t>
            </a:r>
            <a:r>
              <a:rPr lang="el-GR" dirty="0" smtClean="0"/>
              <a:t>απ.</a:t>
            </a:r>
            <a:endParaRPr lang="el-GR" b="1" dirty="0"/>
          </a:p>
          <a:p>
            <a:pPr algn="just" eaLnBrk="0" hangingPunct="0">
              <a:defRPr/>
            </a:pPr>
            <a:r>
              <a:rPr lang="en-US" b="1" dirty="0"/>
              <a:t>Isopropyl </a:t>
            </a:r>
            <a:r>
              <a:rPr lang="en-US" b="1" dirty="0" err="1"/>
              <a:t>lanolate</a:t>
            </a:r>
            <a:r>
              <a:rPr lang="en-US" b="1" dirty="0"/>
              <a:t> </a:t>
            </a:r>
            <a:r>
              <a:rPr lang="el-GR" dirty="0"/>
              <a:t>→ διαβροχή και διασπορά των </a:t>
            </a:r>
            <a:r>
              <a:rPr lang="el-GR" dirty="0" err="1"/>
              <a:t>πιγμέντων</a:t>
            </a:r>
            <a:r>
              <a:rPr lang="el-GR" dirty="0"/>
              <a:t>, εφαρμογή, ανάμιξη συστατικών (ΜΟΝΟ στα ανεξίτηλα κραγιόν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 err="1"/>
              <a:t>Oleyl</a:t>
            </a:r>
            <a:r>
              <a:rPr lang="en-US" b="1" dirty="0"/>
              <a:t> alcohol </a:t>
            </a:r>
            <a:r>
              <a:rPr lang="el-GR" dirty="0">
                <a:sym typeface="Wingdings"/>
              </a:rPr>
              <a:t></a:t>
            </a:r>
            <a:r>
              <a:rPr lang="el-GR" dirty="0"/>
              <a:t> στιλπνότητα, διαλύτης βαφουσών χρωστικών υλών και ↓ ίδρωμα (ΜΟΝΟ στα </a:t>
            </a:r>
            <a:r>
              <a:rPr lang="el-GR" dirty="0" err="1"/>
              <a:t>επικαλλυπτικά</a:t>
            </a:r>
            <a:r>
              <a:rPr lang="el-GR" dirty="0"/>
              <a:t> κραγιόν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/>
              <a:t>SOLULAN PB</a:t>
            </a:r>
            <a:r>
              <a:rPr lang="el-GR" b="1" dirty="0"/>
              <a:t> -2 </a:t>
            </a:r>
            <a:r>
              <a:rPr lang="el-GR" dirty="0"/>
              <a:t>↑ στιλπνότητα και </a:t>
            </a:r>
            <a:r>
              <a:rPr lang="el-GR" dirty="0" err="1"/>
              <a:t>προσκολλητική</a:t>
            </a:r>
            <a:r>
              <a:rPr lang="el-GR" dirty="0"/>
              <a:t> ικανότητα του στρώματος (ΜΟΝΟ στα </a:t>
            </a:r>
            <a:r>
              <a:rPr lang="el-GR" dirty="0" err="1"/>
              <a:t>επικαλλυπτικά</a:t>
            </a:r>
            <a:r>
              <a:rPr lang="el-GR" dirty="0"/>
              <a:t> κραγιόν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4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Αποχρώσεις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defRPr/>
            </a:pPr>
            <a:r>
              <a:rPr lang="el-GR" b="1" dirty="0"/>
              <a:t>Βάση</a:t>
            </a:r>
          </a:p>
          <a:p>
            <a:pPr>
              <a:spcBef>
                <a:spcPts val="900"/>
              </a:spcBef>
              <a:defRPr/>
            </a:pPr>
            <a:r>
              <a:rPr lang="en-US" b="1" dirty="0" err="1"/>
              <a:t>Octyldodecanol</a:t>
            </a:r>
            <a:r>
              <a:rPr lang="el-GR" b="1" dirty="0"/>
              <a:t> </a:t>
            </a:r>
            <a:r>
              <a:rPr lang="el-GR" dirty="0" smtClean="0"/>
              <a:t>μαλακτικό</a:t>
            </a:r>
            <a:r>
              <a:rPr lang="el-GR" dirty="0"/>
              <a:t>, λιπαντικό, βελτιώνει την ικανότητα απλώματος, πορώδες </a:t>
            </a:r>
            <a:r>
              <a:rPr lang="el-GR" dirty="0" err="1"/>
              <a:t>υμένιο</a:t>
            </a:r>
            <a:r>
              <a:rPr lang="el-GR" dirty="0"/>
              <a:t> (αναπνοή και εφίδρωση του δέρματος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n-US" b="1" dirty="0"/>
              <a:t>Castor oil </a:t>
            </a:r>
            <a:r>
              <a:rPr lang="el-GR" dirty="0" err="1"/>
              <a:t>εναιωρηματικό</a:t>
            </a:r>
            <a:r>
              <a:rPr lang="el-GR" dirty="0"/>
              <a:t> </a:t>
            </a:r>
            <a:r>
              <a:rPr lang="el-GR" dirty="0" err="1"/>
              <a:t>πιγμέντων</a:t>
            </a:r>
            <a:r>
              <a:rPr lang="el-GR" dirty="0"/>
              <a:t> και </a:t>
            </a:r>
            <a:r>
              <a:rPr lang="el-GR" dirty="0" err="1"/>
              <a:t>λακών</a:t>
            </a:r>
            <a:r>
              <a:rPr lang="el-GR" dirty="0"/>
              <a:t>, διαλύτης βαφουσών χρωστικών υλών, γυαλάδα, </a:t>
            </a:r>
            <a:r>
              <a:rPr lang="el-GR" dirty="0" smtClean="0"/>
              <a:t>μαλακτικότητα.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n-US" b="1" dirty="0"/>
              <a:t>Titanium dioxide </a:t>
            </a:r>
            <a:r>
              <a:rPr lang="el-GR" dirty="0"/>
              <a:t>→ λευκότητα, </a:t>
            </a:r>
            <a:r>
              <a:rPr lang="el-GR" dirty="0" err="1"/>
              <a:t>καλυπτικότητα</a:t>
            </a:r>
            <a:r>
              <a:rPr lang="el-GR" dirty="0"/>
              <a:t> (</a:t>
            </a:r>
            <a:r>
              <a:rPr lang="el-GR" dirty="0" err="1"/>
              <a:t>επικαλλυπτικά</a:t>
            </a:r>
            <a:r>
              <a:rPr lang="el-GR" dirty="0"/>
              <a:t> κραγιόν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n-US" b="1" dirty="0"/>
              <a:t>Flamenco super pearl</a:t>
            </a:r>
            <a:r>
              <a:rPr lang="el-GR" dirty="0"/>
              <a:t> </a:t>
            </a:r>
            <a:r>
              <a:rPr lang="el-GR" b="1" dirty="0"/>
              <a:t>100</a:t>
            </a:r>
            <a:r>
              <a:rPr lang="el-GR" dirty="0"/>
              <a:t>,</a:t>
            </a:r>
            <a:r>
              <a:rPr lang="en-US" b="1" dirty="0"/>
              <a:t> Flamenco</a:t>
            </a:r>
            <a:r>
              <a:rPr lang="el-GR" b="1" dirty="0"/>
              <a:t> </a:t>
            </a:r>
            <a:r>
              <a:rPr lang="en-US" b="1" dirty="0"/>
              <a:t>gold 100</a:t>
            </a:r>
            <a:r>
              <a:rPr lang="el-GR" dirty="0"/>
              <a:t> αδιαφάνεια, </a:t>
            </a:r>
            <a:r>
              <a:rPr lang="el-GR" dirty="0" err="1"/>
              <a:t>περλέ</a:t>
            </a:r>
            <a:r>
              <a:rPr lang="el-GR" dirty="0"/>
              <a:t> </a:t>
            </a:r>
            <a:r>
              <a:rPr lang="el-GR" dirty="0" smtClean="0"/>
              <a:t>εμφάνιση.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l-GR" dirty="0"/>
              <a:t> </a:t>
            </a:r>
            <a:r>
              <a:rPr lang="en-US" b="1" dirty="0" smtClean="0"/>
              <a:t>Perfume</a:t>
            </a:r>
            <a:r>
              <a:rPr lang="el-GR" b="1" dirty="0" smtClean="0"/>
              <a:t>.</a:t>
            </a:r>
            <a:endParaRPr lang="en-US" b="1" dirty="0"/>
          </a:p>
          <a:p>
            <a:pPr>
              <a:spcBef>
                <a:spcPts val="900"/>
              </a:spcBef>
              <a:defRPr/>
            </a:pPr>
            <a:r>
              <a:rPr lang="en-US" b="1" dirty="0" err="1" smtClean="0"/>
              <a:t>Colour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36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2400" b="1" dirty="0"/>
              <a:t>Propyl Paraben</a:t>
            </a:r>
            <a:r>
              <a:rPr lang="el-GR" altLang="el-GR" sz="2400" b="1" dirty="0"/>
              <a:t> </a:t>
            </a:r>
            <a:r>
              <a:rPr lang="el-GR" altLang="el-GR" sz="2400" dirty="0" err="1" smtClean="0"/>
              <a:t>αντιμικροβιακό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>
              <a:lnSpc>
                <a:spcPct val="150000"/>
              </a:lnSpc>
              <a:defRPr/>
            </a:pPr>
            <a:r>
              <a:rPr lang="el-GR" sz="2400" b="1" dirty="0"/>
              <a:t>ΒΗΤ</a:t>
            </a:r>
            <a:r>
              <a:rPr lang="el-GR" sz="2400" dirty="0"/>
              <a:t> </a:t>
            </a:r>
            <a:r>
              <a:rPr lang="el-GR" sz="2400" dirty="0" smtClean="0"/>
              <a:t>αντιοξειδωτικό.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4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της μάζας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κραγιόν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altLang="el-GR" sz="2400" b="1" dirty="0"/>
              <a:t>Παρασκευή της διασποράς των χρωμάτων</a:t>
            </a:r>
            <a:endParaRPr lang="el-GR" altLang="el-GR" sz="2400" dirty="0"/>
          </a:p>
          <a:p>
            <a:pPr>
              <a:defRPr/>
            </a:pPr>
            <a:r>
              <a:rPr lang="el-GR" altLang="el-GR" sz="2400" dirty="0"/>
              <a:t>Ζύγιση σε γουδί πορσελάνης </a:t>
            </a:r>
            <a:r>
              <a:rPr lang="el-GR" altLang="el-GR" sz="2400" b="1" dirty="0"/>
              <a:t>όλων </a:t>
            </a:r>
            <a:r>
              <a:rPr lang="el-GR" altLang="el-GR" sz="2400" dirty="0"/>
              <a:t>των χρωμάτων  </a:t>
            </a:r>
            <a:r>
              <a:rPr lang="el-GR" altLang="el-GR" sz="2400" b="1" dirty="0"/>
              <a:t>εκτός των </a:t>
            </a:r>
            <a:r>
              <a:rPr lang="el-GR" altLang="el-GR" sz="2400" b="1" dirty="0" err="1"/>
              <a:t>μαργαρώδων</a:t>
            </a:r>
            <a:r>
              <a:rPr lang="el-GR" altLang="el-GR" sz="2400" b="1" dirty="0"/>
              <a:t> </a:t>
            </a:r>
            <a:r>
              <a:rPr lang="el-GR" altLang="el-GR" sz="2400" b="1" dirty="0" err="1"/>
              <a:t>πιγμέντων</a:t>
            </a:r>
            <a:r>
              <a:rPr lang="el-GR" altLang="el-GR" sz="2400" b="1" dirty="0"/>
              <a:t> </a:t>
            </a:r>
            <a:r>
              <a:rPr lang="el-GR" altLang="el-GR" sz="2400" dirty="0"/>
              <a:t>και προσθήκη των:</a:t>
            </a:r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sz="2400" dirty="0" err="1" smtClean="0"/>
              <a:t>Octyldodecanol</a:t>
            </a:r>
            <a:r>
              <a:rPr lang="el-GR" sz="2400" dirty="0" smtClean="0"/>
              <a:t>.</a:t>
            </a:r>
            <a:endParaRPr lang="el-GR" sz="2400" dirty="0"/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sz="2400" dirty="0"/>
              <a:t>Castor </a:t>
            </a:r>
            <a:r>
              <a:rPr lang="en-US" sz="2400" dirty="0" smtClean="0"/>
              <a:t>oil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defRPr/>
            </a:pPr>
            <a:r>
              <a:rPr lang="el-GR" sz="2400" dirty="0"/>
              <a:t>Τρίψιμο μέχρι πλήρους  </a:t>
            </a:r>
            <a:r>
              <a:rPr lang="el-GR" sz="2400" dirty="0" smtClean="0"/>
              <a:t>κονιοποίησης.</a:t>
            </a:r>
            <a:endParaRPr lang="el-GR" sz="2400" dirty="0"/>
          </a:p>
          <a:p>
            <a:pPr>
              <a:defRPr/>
            </a:pPr>
            <a:r>
              <a:rPr lang="el-GR" altLang="el-GR" sz="2400" dirty="0"/>
              <a:t>Γουδί στο ατμόλουτρο, 70</a:t>
            </a:r>
            <a:r>
              <a:rPr lang="en-US" altLang="el-GR" sz="2400" baseline="38000" dirty="0"/>
              <a:t>o</a:t>
            </a:r>
            <a:r>
              <a:rPr lang="en-US" altLang="el-GR" sz="2400" dirty="0"/>
              <a:t> 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9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Παρασκευή της μάζας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του κραγιόν </a:t>
            </a:r>
            <a:r>
              <a:rPr lang="el-GR" sz="30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900"/>
              </a:spcBef>
              <a:spcAft>
                <a:spcPts val="600"/>
              </a:spcAft>
              <a:buNone/>
              <a:defRPr/>
            </a:pPr>
            <a:r>
              <a:rPr lang="el-GR" b="1" dirty="0"/>
              <a:t>Παρασκευή της βάσης </a:t>
            </a:r>
            <a:r>
              <a:rPr lang="el-GR" dirty="0"/>
              <a:t>1/2</a:t>
            </a:r>
          </a:p>
          <a:p>
            <a:pPr>
              <a:spcBef>
                <a:spcPts val="900"/>
              </a:spcBef>
              <a:spcAft>
                <a:spcPts val="600"/>
              </a:spcAft>
              <a:defRPr/>
            </a:pPr>
            <a:r>
              <a:rPr lang="el-GR" altLang="el-GR" dirty="0"/>
              <a:t>Ζύγιση σε ποτήρι ζέσεως </a:t>
            </a:r>
            <a:r>
              <a:rPr lang="el-GR" altLang="el-GR" dirty="0" smtClean="0"/>
              <a:t>των</a:t>
            </a:r>
            <a:r>
              <a:rPr lang="el-GR" altLang="el-GR" dirty="0"/>
              <a:t>:</a:t>
            </a:r>
          </a:p>
          <a:p>
            <a:pPr lvl="1" indent="-387350">
              <a:spcBef>
                <a:spcPts val="900"/>
              </a:spcBef>
              <a:defRPr/>
            </a:pPr>
            <a:r>
              <a:rPr lang="en-US" dirty="0" err="1" smtClean="0"/>
              <a:t>Ozokerite</a:t>
            </a:r>
            <a:r>
              <a:rPr lang="el-GR" dirty="0" smtClean="0"/>
              <a:t>.</a:t>
            </a:r>
            <a:endParaRPr lang="el-GR" dirty="0"/>
          </a:p>
          <a:p>
            <a:pPr lvl="1" indent="-387350">
              <a:spcBef>
                <a:spcPts val="900"/>
              </a:spcBef>
              <a:defRPr/>
            </a:pPr>
            <a:r>
              <a:rPr lang="en-US" dirty="0" err="1" smtClean="0"/>
              <a:t>Aristowax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spcBef>
                <a:spcPts val="900"/>
              </a:spcBef>
              <a:defRPr/>
            </a:pPr>
            <a:r>
              <a:rPr lang="en-US" dirty="0"/>
              <a:t>White bees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l-GR" dirty="0"/>
          </a:p>
          <a:p>
            <a:pPr lvl="1" indent="-387350">
              <a:spcBef>
                <a:spcPts val="900"/>
              </a:spcBef>
              <a:defRPr/>
            </a:pPr>
            <a:r>
              <a:rPr lang="en-US" dirty="0"/>
              <a:t>Carnauba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spcBef>
                <a:spcPts val="900"/>
              </a:spcBef>
              <a:defRPr/>
            </a:pPr>
            <a:r>
              <a:rPr lang="en-US" dirty="0" err="1"/>
              <a:t>Candelilla</a:t>
            </a:r>
            <a:r>
              <a:rPr lang="en-US" dirty="0"/>
              <a:t> </a:t>
            </a:r>
            <a:r>
              <a:rPr lang="en-US" dirty="0" smtClean="0"/>
              <a:t>wax</a:t>
            </a:r>
            <a:r>
              <a:rPr lang="el-GR" dirty="0" smtClean="0"/>
              <a:t>.</a:t>
            </a:r>
            <a:endParaRPr lang="el-GR" dirty="0"/>
          </a:p>
          <a:p>
            <a:pPr lvl="1" indent="-387350">
              <a:spcBef>
                <a:spcPts val="900"/>
              </a:spcBef>
              <a:defRPr/>
            </a:pPr>
            <a:r>
              <a:rPr lang="en-US" dirty="0"/>
              <a:t>SOLULAN PB</a:t>
            </a:r>
            <a:r>
              <a:rPr lang="el-GR" dirty="0"/>
              <a:t> -</a:t>
            </a:r>
            <a:r>
              <a:rPr lang="el-GR" dirty="0" smtClean="0"/>
              <a:t>2.</a:t>
            </a:r>
            <a:endParaRPr lang="en-US" dirty="0"/>
          </a:p>
          <a:p>
            <a:pPr lvl="1" indent="-387350">
              <a:spcBef>
                <a:spcPts val="900"/>
              </a:spcBef>
              <a:defRPr/>
            </a:pPr>
            <a:r>
              <a:rPr lang="en-US" dirty="0"/>
              <a:t>Isopropyl </a:t>
            </a:r>
            <a:r>
              <a:rPr lang="en-US" dirty="0" err="1" smtClean="0"/>
              <a:t>lanolate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spcBef>
                <a:spcPts val="900"/>
              </a:spcBef>
              <a:defRPr/>
            </a:pPr>
            <a:r>
              <a:rPr lang="en-US" dirty="0" err="1"/>
              <a:t>Paraffinum</a:t>
            </a:r>
            <a:r>
              <a:rPr lang="en-US" dirty="0"/>
              <a:t> </a:t>
            </a:r>
            <a:r>
              <a:rPr lang="en-US" dirty="0" err="1" smtClean="0"/>
              <a:t>liquidum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900"/>
              </a:spcBef>
              <a:defRPr/>
            </a:pPr>
            <a:r>
              <a:rPr lang="el-GR" altLang="el-GR" dirty="0"/>
              <a:t>Ποτήρι στο ατμόλουτρο, </a:t>
            </a:r>
            <a:r>
              <a:rPr lang="el-GR" altLang="el-GR" dirty="0" smtClean="0"/>
              <a:t>85 ± 5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412776"/>
            <a:ext cx="0" cy="4968552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</TotalTime>
  <Words>1221</Words>
  <Application>Microsoft Office PowerPoint</Application>
  <PresentationFormat>Προβολή στην οθόνη (4:3)</PresentationFormat>
  <Paragraphs>172</Paragraphs>
  <Slides>20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template</vt:lpstr>
      <vt:lpstr>1_exo-opistho_simeiomata</vt:lpstr>
      <vt:lpstr>OC_template_updated</vt:lpstr>
      <vt:lpstr>Κοσμητολογία ΙΙI (Ε)</vt:lpstr>
      <vt:lpstr>Γενικά 1/2</vt:lpstr>
      <vt:lpstr>Γενικά 2/2</vt:lpstr>
      <vt:lpstr>Συστατικά βάσης 1/2</vt:lpstr>
      <vt:lpstr>Συστατικά βάσης 2/2</vt:lpstr>
      <vt:lpstr>Αποχρώσεις</vt:lpstr>
      <vt:lpstr>Συντηρητικά</vt:lpstr>
      <vt:lpstr>Παρασκευή της μάζας  του κραγιόν 1/4</vt:lpstr>
      <vt:lpstr>Παρασκευή της μάζας  του κραγιόν 2/4</vt:lpstr>
      <vt:lpstr>Παρασκευή της μάζας  του κραγιόν 3/4</vt:lpstr>
      <vt:lpstr>Παρασκευή της μάζας  του κραγιόν 4/4</vt:lpstr>
      <vt:lpstr>Διαμόρφωση της μάζας του  κραγιόν σε ραβδία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13</cp:revision>
  <dcterms:created xsi:type="dcterms:W3CDTF">2015-05-07T07:13:16Z</dcterms:created>
  <dcterms:modified xsi:type="dcterms:W3CDTF">2015-05-11T06:02:47Z</dcterms:modified>
</cp:coreProperties>
</file>