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64"/>
  </p:notesMasterIdLst>
  <p:handoutMasterIdLst>
    <p:handoutMasterId r:id="rId65"/>
  </p:handoutMasterIdLst>
  <p:sldIdLst>
    <p:sldId id="268" r:id="rId3"/>
    <p:sldId id="334" r:id="rId4"/>
    <p:sldId id="335" r:id="rId5"/>
    <p:sldId id="336" r:id="rId6"/>
    <p:sldId id="337" r:id="rId7"/>
    <p:sldId id="338" r:id="rId8"/>
    <p:sldId id="339" r:id="rId9"/>
    <p:sldId id="340" r:id="rId10"/>
    <p:sldId id="341" r:id="rId11"/>
    <p:sldId id="342" r:id="rId12"/>
    <p:sldId id="343" r:id="rId13"/>
    <p:sldId id="344" r:id="rId14"/>
    <p:sldId id="345"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63" r:id="rId33"/>
    <p:sldId id="364" r:id="rId34"/>
    <p:sldId id="365" r:id="rId35"/>
    <p:sldId id="366" r:id="rId36"/>
    <p:sldId id="367" r:id="rId37"/>
    <p:sldId id="368" r:id="rId38"/>
    <p:sldId id="369" r:id="rId39"/>
    <p:sldId id="370" r:id="rId40"/>
    <p:sldId id="371" r:id="rId41"/>
    <p:sldId id="372" r:id="rId42"/>
    <p:sldId id="373" r:id="rId43"/>
    <p:sldId id="374" r:id="rId44"/>
    <p:sldId id="375" r:id="rId45"/>
    <p:sldId id="376" r:id="rId46"/>
    <p:sldId id="377" r:id="rId47"/>
    <p:sldId id="378" r:id="rId48"/>
    <p:sldId id="379" r:id="rId49"/>
    <p:sldId id="380" r:id="rId50"/>
    <p:sldId id="381" r:id="rId51"/>
    <p:sldId id="382" r:id="rId52"/>
    <p:sldId id="383" r:id="rId53"/>
    <p:sldId id="386" r:id="rId54"/>
    <p:sldId id="387" r:id="rId55"/>
    <p:sldId id="388" r:id="rId56"/>
    <p:sldId id="291" r:id="rId57"/>
    <p:sldId id="292" r:id="rId58"/>
    <p:sldId id="293" r:id="rId59"/>
    <p:sldId id="389" r:id="rId60"/>
    <p:sldId id="390" r:id="rId61"/>
    <p:sldId id="295" r:id="rId62"/>
    <p:sldId id="296" r:id="rId63"/>
  </p:sldIdLst>
  <p:sldSz cx="9144000" cy="6858000" type="screen4x3"/>
  <p:notesSz cx="7104063" cy="10234613"/>
  <p:custDataLst>
    <p:tags r:id="rId6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gs" Target="tags/tag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54</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55</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56</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57</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59</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58" indent="-185758">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691707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08770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24838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06733960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2622072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936831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0214086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405156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685287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5317181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110351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rcm.org.uk/" TargetMode="External"/><Relationship Id="rId2" Type="http://schemas.openxmlformats.org/officeDocument/2006/relationships/hyperlink" Target="http://www.nmc-uk.org.uk/"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4000" b="1" dirty="0" smtClean="0">
                <a:solidFill>
                  <a:schemeClr val="tx1"/>
                </a:solidFill>
                <a:latin typeface="+mn-lt"/>
              </a:rPr>
              <a:t>Κοινοτική Μαιευτική- Γυναικολογική Φροντίδα – Αγωγή Υγείας (Θ)</a:t>
            </a:r>
            <a:endParaRPr lang="el-GR" sz="4000" b="1" dirty="0">
              <a:solidFill>
                <a:schemeClr val="tx1"/>
              </a:solidFill>
              <a:latin typeface="+mn-lt"/>
            </a:endParaRPr>
          </a:p>
        </p:txBody>
      </p:sp>
      <p:sp>
        <p:nvSpPr>
          <p:cNvPr id="3" name="Υπότιτλος 2"/>
          <p:cNvSpPr>
            <a:spLocks noGrp="1"/>
          </p:cNvSpPr>
          <p:nvPr>
            <p:ph type="subTitle" idx="1"/>
          </p:nvPr>
        </p:nvSpPr>
        <p:spPr>
          <a:xfrm>
            <a:off x="359532" y="3284984"/>
            <a:ext cx="8424936" cy="1752600"/>
          </a:xfrm>
        </p:spPr>
        <p:txBody>
          <a:bodyPr>
            <a:normAutofit fontScale="70000" lnSpcReduction="20000"/>
          </a:bodyPr>
          <a:lstStyle/>
          <a:p>
            <a:r>
              <a:rPr lang="el-GR" sz="4000" b="1" dirty="0" smtClean="0">
                <a:solidFill>
                  <a:schemeClr val="tx1"/>
                </a:solidFill>
              </a:rPr>
              <a:t>Ενότητα 9</a:t>
            </a:r>
            <a:r>
              <a:rPr lang="el-GR" sz="4000" dirty="0" smtClean="0">
                <a:solidFill>
                  <a:schemeClr val="tx1"/>
                </a:solidFill>
              </a:rPr>
              <a:t>: Τοκετός στο σπίτι</a:t>
            </a:r>
            <a:endParaRPr lang="en-US" sz="4000" dirty="0" smtClean="0">
              <a:solidFill>
                <a:schemeClr val="tx1"/>
              </a:solidFill>
            </a:endParaRPr>
          </a:p>
          <a:p>
            <a:endParaRPr lang="en-US" sz="2400" dirty="0" smtClean="0">
              <a:solidFill>
                <a:schemeClr val="tx1"/>
              </a:solidFill>
            </a:endParaRPr>
          </a:p>
          <a:p>
            <a:r>
              <a:rPr lang="el-GR" dirty="0" smtClean="0"/>
              <a:t>Ελευθερία </a:t>
            </a:r>
            <a:r>
              <a:rPr lang="el-GR" dirty="0" err="1" smtClean="0"/>
              <a:t>Δημοπούλου</a:t>
            </a:r>
            <a:endParaRPr lang="el-GR" dirty="0" smtClean="0">
              <a:solidFill>
                <a:schemeClr val="tx1"/>
              </a:solidFill>
            </a:endParaRPr>
          </a:p>
          <a:p>
            <a:r>
              <a:rPr lang="el-GR" dirty="0" smtClean="0">
                <a:solidFill>
                  <a:schemeClr val="tx1"/>
                </a:solidFill>
              </a:rPr>
              <a:t>Ανεξάρτητη μαία για το φυσικό τοκετό – Πρόεδρος του Σωματείου «</a:t>
            </a:r>
            <a:r>
              <a:rPr lang="el-GR" dirty="0" err="1" smtClean="0">
                <a:solidFill>
                  <a:schemeClr val="tx1"/>
                </a:solidFill>
              </a:rPr>
              <a:t>Ευτοκία</a:t>
            </a:r>
            <a:r>
              <a:rPr lang="el-GR" dirty="0" smtClean="0">
                <a:solidFill>
                  <a:schemeClr val="tx1"/>
                </a:solidFill>
              </a:rPr>
              <a:t>» </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949936771"/>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2"/>
          <p:cNvPicPr/>
          <p:nvPr/>
        </p:nvPicPr>
        <p:blipFill>
          <a:blip r:embed="rId6">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2616686583"/>
              </p:ext>
            </p:extLst>
          </p:nvPr>
        </p:nvGraphicFramePr>
        <p:xfrm>
          <a:off x="491433" y="5590243"/>
          <a:ext cx="923195" cy="863093"/>
        </p:xfrm>
        <a:graphic>
          <a:graphicData uri="http://schemas.openxmlformats.org/presentationml/2006/ole">
            <mc:AlternateContent xmlns:mc="http://schemas.openxmlformats.org/markup-compatibility/2006">
              <mc:Choice xmlns:v="urn:schemas-microsoft-com:vml" Requires="v">
                <p:oleObj spid="_x0000_s56339" name="Φωτογραφία του Photo Editor" r:id="rId8" imgW="5915851" imgH="5361905" progId="">
                  <p:embed/>
                </p:oleObj>
              </mc:Choice>
              <mc:Fallback>
                <p:oleObj name="Φωτογραφία του Photo Editor" r:id="rId8" imgW="5915851" imgH="5361905" progId="">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1433" y="5590243"/>
                        <a:ext cx="923195" cy="86309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91061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Σκοπός</a:t>
            </a:r>
            <a:endParaRPr lang="el-GR" dirty="0"/>
          </a:p>
        </p:txBody>
      </p:sp>
      <p:sp>
        <p:nvSpPr>
          <p:cNvPr id="22529" name="Rectangle 3"/>
          <p:cNvSpPr>
            <a:spLocks noGrp="1"/>
          </p:cNvSpPr>
          <p:nvPr>
            <p:ph idx="1"/>
          </p:nvPr>
        </p:nvSpPr>
        <p:spPr>
          <a:xfrm>
            <a:off x="457200" y="1988840"/>
            <a:ext cx="8229600" cy="1584176"/>
          </a:xfrm>
          <a:solidFill>
            <a:schemeClr val="accent2">
              <a:lumMod val="20000"/>
              <a:lumOff val="80000"/>
            </a:schemeClr>
          </a:solidFill>
          <a:ln>
            <a:solidFill>
              <a:schemeClr val="tx1"/>
            </a:solidFill>
          </a:ln>
        </p:spPr>
        <p:txBody>
          <a:bodyPr>
            <a:normAutofit/>
          </a:bodyPr>
          <a:lstStyle/>
          <a:p>
            <a:pPr marL="0" indent="0" algn="ctr">
              <a:lnSpc>
                <a:spcPct val="150000"/>
              </a:lnSpc>
              <a:buClr>
                <a:srgbClr val="4E1610"/>
              </a:buClr>
              <a:buNone/>
            </a:pPr>
            <a:r>
              <a:rPr lang="el-GR" altLang="el-GR" sz="2800" dirty="0" smtClean="0">
                <a:solidFill>
                  <a:srgbClr val="0D0D0D"/>
                </a:solidFill>
                <a:cs typeface="Arial" pitchFamily="34" charset="0"/>
              </a:rPr>
              <a:t>Να </a:t>
            </a:r>
            <a:r>
              <a:rPr lang="el-GR" altLang="el-GR" sz="2800" dirty="0">
                <a:solidFill>
                  <a:srgbClr val="0D0D0D"/>
                </a:solidFill>
                <a:cs typeface="Arial" pitchFamily="34" charset="0"/>
              </a:rPr>
              <a:t>πραγματοποιηθεί η γέννηση ενός υγιούς νεογνού χωρίς  να τίθεται σε </a:t>
            </a:r>
            <a:r>
              <a:rPr lang="el-GR" altLang="el-GR" sz="2800" dirty="0" smtClean="0">
                <a:solidFill>
                  <a:srgbClr val="0D0D0D"/>
                </a:solidFill>
                <a:cs typeface="Arial" pitchFamily="34" charset="0"/>
              </a:rPr>
              <a:t>κίνδυνο η </a:t>
            </a:r>
            <a:r>
              <a:rPr lang="el-GR" altLang="el-GR" sz="2800" dirty="0">
                <a:solidFill>
                  <a:srgbClr val="0D0D0D"/>
                </a:solidFill>
                <a:cs typeface="Arial" pitchFamily="34" charset="0"/>
              </a:rPr>
              <a:t>υγεία της μητέρας.</a:t>
            </a:r>
          </a:p>
          <a:p>
            <a:pPr>
              <a:lnSpc>
                <a:spcPct val="80000"/>
              </a:lnSpc>
              <a:buFont typeface="Wingdings 2" pitchFamily="18" charset="2"/>
              <a:buNone/>
            </a:pPr>
            <a:endParaRPr lang="el-GR" altLang="el-GR" sz="29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3072240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Όραμα</a:t>
            </a:r>
          </a:p>
        </p:txBody>
      </p:sp>
      <p:sp>
        <p:nvSpPr>
          <p:cNvPr id="23553" name="Content Placeholder 2"/>
          <p:cNvSpPr>
            <a:spLocks noGrp="1"/>
          </p:cNvSpPr>
          <p:nvPr>
            <p:ph idx="1"/>
          </p:nvPr>
        </p:nvSpPr>
        <p:spPr/>
        <p:txBody>
          <a:bodyPr>
            <a:noAutofit/>
          </a:bodyPr>
          <a:lstStyle/>
          <a:p>
            <a:pPr>
              <a:buClr>
                <a:srgbClr val="4E1610"/>
              </a:buClr>
              <a:buFont typeface="Wingdings" pitchFamily="2" charset="2"/>
              <a:buChar char="§"/>
            </a:pPr>
            <a:r>
              <a:rPr lang="el-GR" altLang="el-GR" sz="2400" b="1" dirty="0" smtClean="0">
                <a:solidFill>
                  <a:srgbClr val="742217"/>
                </a:solidFill>
              </a:rPr>
              <a:t>Η Παγκόσμια Συνομοσπονδία Μαιών </a:t>
            </a:r>
            <a:r>
              <a:rPr lang="en-US" altLang="el-GR" sz="2400" b="1" dirty="0" smtClean="0">
                <a:solidFill>
                  <a:srgbClr val="742217"/>
                </a:solidFill>
              </a:rPr>
              <a:t>(ICM) </a:t>
            </a:r>
            <a:r>
              <a:rPr lang="el-GR" altLang="el-GR" sz="2400" dirty="0" smtClean="0"/>
              <a:t>πιστεύει ότι αποτελεί δικαίωμα της κάθε γυναίκας να γεννήσει στο σπίτι της και να ληφθούν όλα τα απαραίτητα μέτρα, προκειμένου ο τοκετός στο σπίτι να αποτελεί έγκυρη και ασφαλή επιλογή.</a:t>
            </a:r>
          </a:p>
          <a:p>
            <a:pPr>
              <a:buClr>
                <a:srgbClr val="4E1610"/>
              </a:buClr>
              <a:buFont typeface="Wingdings" pitchFamily="2" charset="2"/>
              <a:buChar char="§"/>
            </a:pPr>
            <a:r>
              <a:rPr lang="el-GR" altLang="el-GR" sz="2400" b="1" dirty="0" smtClean="0">
                <a:solidFill>
                  <a:srgbClr val="742217"/>
                </a:solidFill>
              </a:rPr>
              <a:t>Η </a:t>
            </a:r>
            <a:r>
              <a:rPr lang="en-US" altLang="el-GR" sz="2400" b="1" dirty="0" smtClean="0">
                <a:solidFill>
                  <a:srgbClr val="742217"/>
                </a:solidFill>
              </a:rPr>
              <a:t>ICM </a:t>
            </a:r>
            <a:r>
              <a:rPr lang="el-GR" altLang="el-GR" sz="2400" dirty="0" smtClean="0"/>
              <a:t>υποστηρίζει το δικαίωμα της κάθε γυναίκας να αποφασίζει μετά από ενημέρωση να γεννήσει στο σπίτι με μαία.</a:t>
            </a:r>
          </a:p>
          <a:p>
            <a:pPr>
              <a:buClr>
                <a:srgbClr val="4E1610"/>
              </a:buClr>
              <a:buFont typeface="Wingdings" pitchFamily="2" charset="2"/>
              <a:buChar char="§"/>
            </a:pPr>
            <a:r>
              <a:rPr lang="el-GR" altLang="el-GR" sz="2400" b="1" dirty="0" smtClean="0">
                <a:solidFill>
                  <a:srgbClr val="742217"/>
                </a:solidFill>
              </a:rPr>
              <a:t>Η Μαία </a:t>
            </a:r>
            <a:r>
              <a:rPr lang="el-GR" altLang="el-GR" sz="2400" dirty="0" smtClean="0"/>
              <a:t>που προσφέρει τις επαγγελματικές της υπηρεσίες στις γυναίκες που γεννούν στο σπίτι θα πρέπει να έχει την δυνατότητα να παρέχει τις υπηρεσίες αυτές στα πλαίσια του Εθνικού Συστήματος Υγείας, να έχει πρόσβαση σε ασφάλεια αστικής ευθύνης και να μπορεί να </a:t>
            </a:r>
            <a:r>
              <a:rPr lang="el-GR" altLang="el-GR" sz="2400" dirty="0" err="1" smtClean="0"/>
              <a:t>αμοίβεται</a:t>
            </a:r>
            <a:r>
              <a:rPr lang="el-GR" altLang="el-GR" sz="2400" dirty="0" smtClean="0"/>
              <a:t>.</a:t>
            </a:r>
          </a:p>
          <a:p>
            <a:pPr algn="r">
              <a:buClr>
                <a:srgbClr val="4E1610"/>
              </a:buClr>
              <a:buFont typeface="Wingdings 2" pitchFamily="18" charset="2"/>
              <a:buNone/>
            </a:pPr>
            <a:r>
              <a:rPr lang="el-GR" altLang="el-GR" sz="1800" dirty="0" smtClean="0"/>
              <a:t>(</a:t>
            </a:r>
            <a:r>
              <a:rPr lang="en-US" altLang="el-GR" sz="1800" dirty="0" smtClean="0"/>
              <a:t>Janssen et al 2009, Hutton et al 2009, WHO 2005, WHO 1996, UNFPA/ICM 2008)</a:t>
            </a:r>
            <a:endParaRPr lang="el-GR" altLang="el-GR" sz="18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456708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sz="2800" dirty="0"/>
              <a:t>Επίσημοι επιστημονικοί φορείς που έχουν εκδώσει αποφάσεις για την υποστήριξή τους στον τοκετό στο </a:t>
            </a:r>
            <a:r>
              <a:rPr lang="el-GR" sz="2800" dirty="0" smtClean="0"/>
              <a:t>σπίτι</a:t>
            </a:r>
            <a:endParaRPr lang="el-GR" sz="2800" dirty="0"/>
          </a:p>
        </p:txBody>
      </p:sp>
      <p:sp>
        <p:nvSpPr>
          <p:cNvPr id="24577" name="Content Placeholder 2"/>
          <p:cNvSpPr>
            <a:spLocks noGrp="1"/>
          </p:cNvSpPr>
          <p:nvPr>
            <p:ph idx="1"/>
          </p:nvPr>
        </p:nvSpPr>
        <p:spPr>
          <a:xfrm>
            <a:off x="457200" y="1196752"/>
            <a:ext cx="8229600" cy="5976664"/>
          </a:xfrm>
        </p:spPr>
        <p:txBody>
          <a:bodyPr>
            <a:noAutofit/>
          </a:bodyPr>
          <a:lstStyle/>
          <a:p>
            <a:pPr>
              <a:buClr>
                <a:srgbClr val="742217"/>
              </a:buClr>
              <a:buFont typeface="Wingdings" pitchFamily="2" charset="2"/>
              <a:buChar char="§"/>
            </a:pPr>
            <a:r>
              <a:rPr lang="en-US" altLang="el-GR" sz="2300" b="1" dirty="0" smtClean="0">
                <a:solidFill>
                  <a:srgbClr val="820000"/>
                </a:solidFill>
              </a:rPr>
              <a:t>FIGO</a:t>
            </a:r>
            <a:r>
              <a:rPr lang="el-GR" altLang="el-GR" sz="2300" b="1" dirty="0" smtClean="0">
                <a:solidFill>
                  <a:srgbClr val="820000"/>
                </a:solidFill>
              </a:rPr>
              <a:t> 1992: </a:t>
            </a:r>
            <a:r>
              <a:rPr lang="el-GR" altLang="el-GR" sz="2300" dirty="0" smtClean="0"/>
              <a:t>«Κάθε γυναίκα θα πρέπει να μπορεί να γεννήσει εκεί που νοιώθει ασφάλεια».</a:t>
            </a:r>
          </a:p>
          <a:p>
            <a:pPr>
              <a:buClr>
                <a:srgbClr val="742217"/>
              </a:buClr>
              <a:buFont typeface="Wingdings" pitchFamily="2" charset="2"/>
              <a:buChar char="§"/>
            </a:pPr>
            <a:r>
              <a:rPr lang="en-US" altLang="el-GR" sz="2300" b="1" dirty="0" smtClean="0">
                <a:solidFill>
                  <a:srgbClr val="820000"/>
                </a:solidFill>
              </a:rPr>
              <a:t>ICM</a:t>
            </a:r>
            <a:r>
              <a:rPr lang="el-GR" altLang="el-GR" sz="2300" b="1" dirty="0" smtClean="0">
                <a:solidFill>
                  <a:srgbClr val="820000"/>
                </a:solidFill>
              </a:rPr>
              <a:t>: </a:t>
            </a:r>
            <a:r>
              <a:rPr lang="el-GR" altLang="el-GR" sz="2300" dirty="0" smtClean="0">
                <a:solidFill>
                  <a:schemeClr val="tx1">
                    <a:lumMod val="75000"/>
                    <a:lumOff val="25000"/>
                  </a:schemeClr>
                </a:solidFill>
              </a:rPr>
              <a:t>Κάθε γυναίκα έχει το δικαίωμα να γεννήσει στο σπίτι της ως μια έγκυρη και ασφαλής επιλογή.</a:t>
            </a:r>
          </a:p>
          <a:p>
            <a:pPr>
              <a:buClr>
                <a:srgbClr val="742217"/>
              </a:buClr>
              <a:buFont typeface="Wingdings" pitchFamily="2" charset="2"/>
              <a:buChar char="§"/>
            </a:pPr>
            <a:r>
              <a:rPr lang="en-US" altLang="el-GR" sz="2300" b="1" dirty="0" smtClean="0">
                <a:solidFill>
                  <a:srgbClr val="820000"/>
                </a:solidFill>
              </a:rPr>
              <a:t>NICE</a:t>
            </a:r>
            <a:r>
              <a:rPr lang="el-GR" altLang="el-GR" sz="2300" b="1" dirty="0" smtClean="0">
                <a:solidFill>
                  <a:srgbClr val="820000"/>
                </a:solidFill>
              </a:rPr>
              <a:t>: </a:t>
            </a:r>
            <a:r>
              <a:rPr lang="el-GR" altLang="el-GR" sz="2300" dirty="0" smtClean="0"/>
              <a:t>Στις γυναίκες πρέπει να προσφέρεται η επιλογή να γεννήσουν στο σπίτι με </a:t>
            </a:r>
            <a:r>
              <a:rPr lang="el-GR" altLang="el-GR" sz="2300" b="1" dirty="0" smtClean="0"/>
              <a:t>ασφάλεια.</a:t>
            </a:r>
          </a:p>
          <a:p>
            <a:pPr>
              <a:buClr>
                <a:srgbClr val="742217"/>
              </a:buClr>
              <a:buFont typeface="Wingdings" pitchFamily="2" charset="2"/>
              <a:buChar char="§"/>
            </a:pPr>
            <a:r>
              <a:rPr lang="en-US" altLang="el-GR" sz="2300" b="1" dirty="0" smtClean="0">
                <a:solidFill>
                  <a:srgbClr val="820000"/>
                </a:solidFill>
              </a:rPr>
              <a:t>RCOG, RCM</a:t>
            </a:r>
            <a:r>
              <a:rPr lang="el-GR" altLang="el-GR" sz="2300" b="1" dirty="0" smtClean="0">
                <a:solidFill>
                  <a:srgbClr val="820000"/>
                </a:solidFill>
              </a:rPr>
              <a:t>:</a:t>
            </a:r>
            <a:r>
              <a:rPr lang="en-US" altLang="el-GR" sz="2300" b="1" dirty="0" smtClean="0">
                <a:solidFill>
                  <a:srgbClr val="820000"/>
                </a:solidFill>
              </a:rPr>
              <a:t> </a:t>
            </a:r>
            <a:r>
              <a:rPr lang="el-GR" altLang="el-GR" sz="2300" dirty="0" smtClean="0">
                <a:solidFill>
                  <a:schemeClr val="tx1">
                    <a:lumMod val="75000"/>
                    <a:lumOff val="25000"/>
                  </a:schemeClr>
                </a:solidFill>
              </a:rPr>
              <a:t>Στηρίζουν τον τοκετό στο σπίτι και πιστεύουν ότι μπορεί να προσφέρει σημαντικά </a:t>
            </a:r>
            <a:r>
              <a:rPr lang="el-GR" altLang="el-GR" sz="2300" dirty="0" err="1" smtClean="0">
                <a:solidFill>
                  <a:schemeClr val="tx1">
                    <a:lumMod val="75000"/>
                    <a:lumOff val="25000"/>
                  </a:schemeClr>
                </a:solidFill>
              </a:rPr>
              <a:t>ωφέλη</a:t>
            </a:r>
            <a:r>
              <a:rPr lang="el-GR" altLang="el-GR" sz="2300" dirty="0" smtClean="0">
                <a:solidFill>
                  <a:schemeClr val="tx1">
                    <a:lumMod val="75000"/>
                    <a:lumOff val="25000"/>
                  </a:schemeClr>
                </a:solidFill>
              </a:rPr>
              <a:t> για τις μητέρες και τις οικογένειες τους υπό την προϋπόθεση να είναι χαμηλού κινδύνου και να υποστηρίζονται από έμπειρη και καλά εκπαιδευμένη μαία. (2007)</a:t>
            </a:r>
          </a:p>
          <a:p>
            <a:pPr>
              <a:buClr>
                <a:srgbClr val="742217"/>
              </a:buClr>
              <a:buFont typeface="Wingdings" pitchFamily="2" charset="2"/>
              <a:buChar char="§"/>
            </a:pPr>
            <a:r>
              <a:rPr lang="en-US" altLang="el-GR" sz="2300" b="1" dirty="0" smtClean="0">
                <a:solidFill>
                  <a:srgbClr val="820000"/>
                </a:solidFill>
              </a:rPr>
              <a:t>CBC</a:t>
            </a:r>
            <a:r>
              <a:rPr lang="el-GR" altLang="el-GR" sz="2300" b="1" dirty="0" smtClean="0">
                <a:solidFill>
                  <a:srgbClr val="820000"/>
                </a:solidFill>
              </a:rPr>
              <a:t>: </a:t>
            </a:r>
            <a:r>
              <a:rPr lang="el-GR" altLang="el-GR" sz="2300" dirty="0" smtClean="0"/>
              <a:t>Ενώ δε λαμβάνει θέση για τον τοκετό στο σπίτι, κάνει έκκληση για περισσότερες έρευνες και θεωρεί ότι την απόφαση για το που θα γεννήσει πρέπει να την πάρει η γυναίκα (</a:t>
            </a:r>
            <a:r>
              <a:rPr lang="en-US" altLang="el-GR" sz="2300" dirty="0" smtClean="0"/>
              <a:t>SOCGC 2003)</a:t>
            </a:r>
            <a:r>
              <a:rPr lang="el-GR" altLang="el-GR" sz="2300" dirty="0" smtClean="0"/>
              <a:t>.</a:t>
            </a:r>
          </a:p>
          <a:p>
            <a:pPr algn="r">
              <a:buFont typeface="Wingdings 2" pitchFamily="18" charset="2"/>
              <a:buNone/>
            </a:pPr>
            <a:endParaRPr lang="el-GR" altLang="el-GR" sz="2300" dirty="0" smtClean="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36148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ACOG</a:t>
            </a:r>
            <a:endParaRPr lang="el-GR" dirty="0"/>
          </a:p>
        </p:txBody>
      </p:sp>
      <p:sp>
        <p:nvSpPr>
          <p:cNvPr id="25601" name="Content Placeholder 2"/>
          <p:cNvSpPr>
            <a:spLocks noGrp="1"/>
          </p:cNvSpPr>
          <p:nvPr>
            <p:ph idx="1"/>
          </p:nvPr>
        </p:nvSpPr>
        <p:spPr/>
        <p:txBody>
          <a:bodyPr>
            <a:noAutofit/>
          </a:bodyPr>
          <a:lstStyle/>
          <a:p>
            <a:pPr>
              <a:spcBef>
                <a:spcPts val="0"/>
              </a:spcBef>
            </a:pPr>
            <a:r>
              <a:rPr lang="el-GR" altLang="el-GR" sz="2300" b="1" dirty="0" smtClean="0">
                <a:solidFill>
                  <a:srgbClr val="820000"/>
                </a:solidFill>
              </a:rPr>
              <a:t>Υποστηρίζει</a:t>
            </a:r>
            <a:r>
              <a:rPr lang="el-GR" altLang="el-GR" sz="2300" dirty="0" smtClean="0">
                <a:solidFill>
                  <a:srgbClr val="820000"/>
                </a:solidFill>
              </a:rPr>
              <a:t> </a:t>
            </a:r>
          </a:p>
          <a:p>
            <a:pPr marL="354013" indent="0">
              <a:spcBef>
                <a:spcPts val="0"/>
              </a:spcBef>
              <a:buNone/>
            </a:pPr>
            <a:r>
              <a:rPr lang="el-GR" altLang="el-GR" sz="2300" dirty="0" smtClean="0">
                <a:solidFill>
                  <a:schemeClr val="tx1">
                    <a:lumMod val="75000"/>
                    <a:lumOff val="25000"/>
                  </a:schemeClr>
                </a:solidFill>
              </a:rPr>
              <a:t>ότι ο τοκετός είναι ένα φυσιολογικό γεγονός, αλλά δεν πιστεύει  ότι η εμπειρία της μητέρας από την επιλογή της για τον τοκετό και τον έλεγχο σε όλη την διάρκεια του τοκετού, μπορεί να έχει ουσιαστική και θετική επίδραση για την ίδια και το παιδί της.</a:t>
            </a:r>
          </a:p>
          <a:p>
            <a:pPr>
              <a:spcBef>
                <a:spcPts val="1200"/>
              </a:spcBef>
            </a:pPr>
            <a:r>
              <a:rPr lang="el-GR" altLang="el-GR" sz="2300" b="1" dirty="0" smtClean="0"/>
              <a:t>Πιστεύει</a:t>
            </a:r>
            <a:r>
              <a:rPr lang="el-GR" altLang="el-GR" sz="2300" u="sng" dirty="0" smtClean="0"/>
              <a:t> </a:t>
            </a:r>
          </a:p>
          <a:p>
            <a:pPr marL="354013" indent="0">
              <a:spcBef>
                <a:spcPts val="0"/>
              </a:spcBef>
              <a:buNone/>
            </a:pPr>
            <a:r>
              <a:rPr lang="el-GR" altLang="el-GR" sz="2300" dirty="0" smtClean="0"/>
              <a:t>ότι το ασφαλέστερο μέρος για να γεννήσει η γυναίκα είναι το νοσοκομείο ή το κέντρο φυσικού τοκετού μέσα στο νοσοκομείο.</a:t>
            </a:r>
          </a:p>
          <a:p>
            <a:pPr>
              <a:spcBef>
                <a:spcPts val="1200"/>
              </a:spcBef>
            </a:pPr>
            <a:r>
              <a:rPr lang="el-GR" altLang="el-GR" sz="2300" b="1" dirty="0" smtClean="0">
                <a:solidFill>
                  <a:srgbClr val="742217"/>
                </a:solidFill>
              </a:rPr>
              <a:t>Δεν υποστηρίζει </a:t>
            </a:r>
          </a:p>
          <a:p>
            <a:pPr marL="354013" indent="0">
              <a:spcBef>
                <a:spcPts val="0"/>
              </a:spcBef>
              <a:buNone/>
            </a:pPr>
            <a:r>
              <a:rPr lang="el-GR" altLang="el-GR" sz="2300" dirty="0" smtClean="0">
                <a:solidFill>
                  <a:schemeClr val="tx1">
                    <a:lumMod val="75000"/>
                    <a:lumOff val="25000"/>
                  </a:schemeClr>
                </a:solidFill>
              </a:rPr>
              <a:t>την γυναίκα και την Μαία που θέλουν να γεννήσουν στο σπίτι.</a:t>
            </a:r>
          </a:p>
          <a:p>
            <a:pPr>
              <a:buFont typeface="Wingdings 2" pitchFamily="18" charset="2"/>
              <a:buNone/>
            </a:pPr>
            <a:endParaRPr lang="el-GR" altLang="el-GR" sz="2300" b="1" dirty="0" smtClean="0">
              <a:solidFill>
                <a:srgbClr val="7C6B4D"/>
              </a:solidFill>
            </a:endParaRPr>
          </a:p>
          <a:p>
            <a:pPr algn="ctr">
              <a:buFont typeface="Wingdings 2" pitchFamily="18" charset="2"/>
              <a:buNone/>
            </a:pPr>
            <a:r>
              <a:rPr lang="el-GR" altLang="el-GR" sz="2300" dirty="0" smtClean="0"/>
              <a:t>    Τη θέση αυτή τη στηρίζει στο ότι μπορεί να προκύψουν επιπλοκές χωρίς καμία ή σχεδόν καμία προειδοποίηση και τα νοσοκομεία έχουν την υποδομή να τις αντιμετωπίσουν.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4184242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Υποχρεώσεις λόγω Ε.Ε.</a:t>
            </a:r>
            <a:endParaRPr lang="el-GR" dirty="0"/>
          </a:p>
        </p:txBody>
      </p:sp>
      <p:sp>
        <p:nvSpPr>
          <p:cNvPr id="3" name="Content Placeholder 2"/>
          <p:cNvSpPr>
            <a:spLocks noGrp="1"/>
          </p:cNvSpPr>
          <p:nvPr>
            <p:ph idx="1"/>
          </p:nvPr>
        </p:nvSpPr>
        <p:spPr/>
        <p:txBody>
          <a:bodyPr>
            <a:normAutofit/>
          </a:bodyPr>
          <a:lstStyle/>
          <a:p>
            <a:pPr marL="0" indent="0">
              <a:spcAft>
                <a:spcPts val="600"/>
              </a:spcAft>
              <a:buNone/>
            </a:pPr>
            <a:r>
              <a:rPr lang="el-GR" sz="2400" dirty="0" smtClean="0"/>
              <a:t>Μεταξύ </a:t>
            </a:r>
            <a:r>
              <a:rPr lang="el-GR" sz="2400" dirty="0"/>
              <a:t>αυτών που έχει υποχρέωση η Ελλάδα σαν κράτος μέλος </a:t>
            </a:r>
            <a:r>
              <a:rPr lang="el-GR" sz="2400" dirty="0" smtClean="0"/>
              <a:t>της Ευρωπαϊκής Ένωσης να διασφαλίσουν  στις γυναίκες είναι</a:t>
            </a:r>
            <a:r>
              <a:rPr lang="en-US" sz="2400" dirty="0" smtClean="0"/>
              <a:t>:</a:t>
            </a:r>
            <a:endParaRPr lang="el-GR" sz="2400" dirty="0" smtClean="0"/>
          </a:p>
          <a:p>
            <a:pPr>
              <a:spcAft>
                <a:spcPts val="600"/>
              </a:spcAft>
            </a:pPr>
            <a:r>
              <a:rPr lang="el-GR" sz="2400" dirty="0"/>
              <a:t>Ελεύθερη επιλογή του τόπου του τοκετού και της εφαρμοστέας μεθόδου στάσης κατά τον τοκετό, καθώς και του θηλασμού και του είδους της διατροφής του βρέφους.</a:t>
            </a:r>
          </a:p>
          <a:p>
            <a:pPr>
              <a:spcAft>
                <a:spcPts val="600"/>
              </a:spcAft>
            </a:pPr>
            <a:r>
              <a:rPr lang="el-GR" sz="2400" dirty="0" smtClean="0"/>
              <a:t>Δικαίωμα </a:t>
            </a:r>
            <a:r>
              <a:rPr lang="el-GR" sz="2400" dirty="0"/>
              <a:t>της επιτόκου, να έχει σωστή, ολοκληρωμένη και τεκμηριωμένη ενημέρωση    σχετικά με τις επιλογές και τα πιθανά αποτελέσματα αυτών.</a:t>
            </a:r>
          </a:p>
          <a:p>
            <a:pPr marL="0" indent="0">
              <a:spcAft>
                <a:spcPts val="600"/>
              </a:spcAft>
              <a:buNone/>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183650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Ασφάλεια</a:t>
            </a:r>
          </a:p>
        </p:txBody>
      </p:sp>
      <p:sp>
        <p:nvSpPr>
          <p:cNvPr id="27649" name="Content Placeholder 2"/>
          <p:cNvSpPr>
            <a:spLocks noGrp="1"/>
          </p:cNvSpPr>
          <p:nvPr>
            <p:ph idx="1"/>
          </p:nvPr>
        </p:nvSpPr>
        <p:spPr/>
        <p:txBody>
          <a:bodyPr>
            <a:noAutofit/>
          </a:bodyPr>
          <a:lstStyle/>
          <a:p>
            <a:pPr>
              <a:buClr>
                <a:srgbClr val="4E1610"/>
              </a:buClr>
              <a:buFont typeface="Wingdings" pitchFamily="2" charset="2"/>
              <a:buChar char="§"/>
            </a:pPr>
            <a:r>
              <a:rPr lang="el-GR" altLang="el-GR" sz="2200" dirty="0" smtClean="0"/>
              <a:t>Μελέτη του 2009 στην Ολλανδία  σε 529.688 γυναίκες χαμηλού κινδύνου που γέννησαν στο σπίτι (60.7%)  και στο νοσοκομείο (30.8%)</a:t>
            </a:r>
            <a:r>
              <a:rPr lang="en-US" altLang="el-GR" sz="2200" dirty="0" smtClean="0"/>
              <a:t> </a:t>
            </a:r>
            <a:r>
              <a:rPr lang="el-GR" altLang="el-GR" sz="2200" dirty="0" smtClean="0"/>
              <a:t> με μαίες.</a:t>
            </a:r>
          </a:p>
          <a:p>
            <a:pPr marL="354013" indent="0">
              <a:buClr>
                <a:srgbClr val="4E1610"/>
              </a:buClr>
              <a:buFont typeface="Wingdings 2" pitchFamily="18" charset="2"/>
              <a:buNone/>
            </a:pPr>
            <a:r>
              <a:rPr lang="el-GR" altLang="el-GR" sz="2200" b="1" dirty="0" smtClean="0">
                <a:solidFill>
                  <a:srgbClr val="820000"/>
                </a:solidFill>
              </a:rPr>
              <a:t>Συμπέρασμα: </a:t>
            </a:r>
            <a:r>
              <a:rPr lang="el-GR" altLang="el-GR" sz="2200" dirty="0" smtClean="0"/>
              <a:t>Δεν υπάρχουν στατιστικά σημαντικές διαφορές ανάμεσα στον προγραμματισμένο τοκετό στο σπίτι και στον προγραμματισμένο τοκετό στο νοσοκομείο όσο αφορά  την </a:t>
            </a:r>
            <a:r>
              <a:rPr lang="el-GR" altLang="el-GR" sz="2200" dirty="0" err="1" smtClean="0"/>
              <a:t>περιγεννητική</a:t>
            </a:r>
            <a:r>
              <a:rPr lang="el-GR" altLang="el-GR" sz="2200" dirty="0" smtClean="0"/>
              <a:t> θνησιμότητα (</a:t>
            </a:r>
            <a:r>
              <a:rPr lang="en-US" altLang="el-GR" sz="2200" dirty="0" err="1" smtClean="0"/>
              <a:t>Jonge</a:t>
            </a:r>
            <a:r>
              <a:rPr lang="en-US" altLang="el-GR" sz="2200" dirty="0" smtClean="0"/>
              <a:t> et al 2009).</a:t>
            </a:r>
            <a:endParaRPr lang="el-GR" altLang="el-GR" sz="2200" dirty="0" smtClean="0"/>
          </a:p>
          <a:p>
            <a:pPr>
              <a:spcBef>
                <a:spcPts val="1800"/>
              </a:spcBef>
              <a:buClr>
                <a:srgbClr val="4E1610"/>
              </a:buClr>
              <a:buFont typeface="Wingdings" pitchFamily="2" charset="2"/>
              <a:buChar char="§"/>
            </a:pPr>
            <a:r>
              <a:rPr lang="el-GR" altLang="el-GR" sz="2200" dirty="0" smtClean="0"/>
              <a:t>Πρόσφατη </a:t>
            </a:r>
            <a:r>
              <a:rPr lang="el-GR" altLang="el-GR" sz="2200" dirty="0" err="1" smtClean="0"/>
              <a:t>μετανάλυση</a:t>
            </a:r>
            <a:r>
              <a:rPr lang="el-GR" altLang="el-GR" sz="2200" dirty="0" smtClean="0"/>
              <a:t> για την ασφάλεια του τοκετού στο σπίτι</a:t>
            </a:r>
            <a:r>
              <a:rPr lang="en-US" altLang="el-GR" sz="2200" dirty="0" smtClean="0"/>
              <a:t> </a:t>
            </a:r>
            <a:r>
              <a:rPr lang="el-GR" altLang="el-GR" sz="2200" dirty="0" smtClean="0"/>
              <a:t>σε σύγκριση με τον τοκετό στο νοσοκομείο</a:t>
            </a:r>
            <a:r>
              <a:rPr lang="en-US" altLang="el-GR" sz="2200" dirty="0" smtClean="0"/>
              <a:t> (</a:t>
            </a:r>
            <a:r>
              <a:rPr lang="el-GR" altLang="el-GR" sz="2200" dirty="0" smtClean="0"/>
              <a:t>Ο</a:t>
            </a:r>
            <a:r>
              <a:rPr lang="en-US" altLang="el-GR" sz="2200" dirty="0" err="1" smtClean="0"/>
              <a:t>lsen</a:t>
            </a:r>
            <a:r>
              <a:rPr lang="en-US" altLang="el-GR" sz="2200" dirty="0" smtClean="0"/>
              <a:t> </a:t>
            </a:r>
            <a:r>
              <a:rPr lang="el-GR" altLang="el-GR" sz="2200" dirty="0" smtClean="0"/>
              <a:t>&amp; </a:t>
            </a:r>
            <a:r>
              <a:rPr lang="en-US" altLang="el-GR" sz="2200" dirty="0" smtClean="0"/>
              <a:t>Clausen  2012) Cochrane Collaboration</a:t>
            </a:r>
            <a:endParaRPr lang="el-GR" altLang="el-GR" sz="2200" dirty="0" smtClean="0"/>
          </a:p>
          <a:p>
            <a:pPr marL="354013" indent="0">
              <a:buClr>
                <a:srgbClr val="4E1610"/>
              </a:buClr>
              <a:buFont typeface="Wingdings 2" pitchFamily="18" charset="2"/>
              <a:buNone/>
            </a:pPr>
            <a:r>
              <a:rPr lang="el-GR" altLang="el-GR" sz="2200" b="1" dirty="0" smtClean="0">
                <a:solidFill>
                  <a:srgbClr val="820000"/>
                </a:solidFill>
              </a:rPr>
              <a:t>Συμπέρασμα: </a:t>
            </a:r>
            <a:r>
              <a:rPr lang="el-GR" altLang="el-GR" sz="2200" dirty="0" smtClean="0"/>
              <a:t>Οι μελέτες τεκμηριώνουν ότι ο προγραμματισμένος τοκετός στο νοσοκομείο  δεν είναι ασφαλέστερος από τον προγραμματισμένο τοκετό στο σπίτι υπό την προϋπόθεση ότι εκτελεί τον τοκετό εκπαιδευμένη μαία  που έχει την επιλογή να παραπέμψει σε συνεργάσιμο ιατρικό προσωπικό.</a:t>
            </a:r>
          </a:p>
          <a:p>
            <a:pPr>
              <a:buFont typeface="Wingdings 2" pitchFamily="18" charset="2"/>
              <a:buNone/>
            </a:pPr>
            <a:endParaRPr lang="el-GR" altLang="el-GR" sz="2200" dirty="0" smtClean="0"/>
          </a:p>
          <a:p>
            <a:pPr>
              <a:buFont typeface="Wingdings 2" pitchFamily="18" charset="2"/>
              <a:buNone/>
            </a:pP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3370712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Έρευνες</a:t>
            </a:r>
            <a:endParaRPr lang="el-GR" dirty="0"/>
          </a:p>
        </p:txBody>
      </p:sp>
      <p:sp>
        <p:nvSpPr>
          <p:cNvPr id="28673" name="Content Placeholder 2"/>
          <p:cNvSpPr>
            <a:spLocks noGrp="1"/>
          </p:cNvSpPr>
          <p:nvPr>
            <p:ph idx="1"/>
          </p:nvPr>
        </p:nvSpPr>
        <p:spPr/>
        <p:txBody>
          <a:bodyPr>
            <a:noAutofit/>
          </a:bodyPr>
          <a:lstStyle/>
          <a:p>
            <a:pPr>
              <a:buClr>
                <a:srgbClr val="4E1610"/>
              </a:buClr>
              <a:buFont typeface="Wingdings" pitchFamily="2" charset="2"/>
              <a:buChar char="§"/>
            </a:pPr>
            <a:r>
              <a:rPr lang="el-GR" altLang="el-GR" sz="2400" b="1" dirty="0" smtClean="0">
                <a:solidFill>
                  <a:srgbClr val="742217"/>
                </a:solidFill>
              </a:rPr>
              <a:t>Έρευνα του </a:t>
            </a:r>
            <a:r>
              <a:rPr lang="en-US" altLang="el-GR" sz="2400" b="1" dirty="0" smtClean="0">
                <a:solidFill>
                  <a:srgbClr val="742217"/>
                </a:solidFill>
              </a:rPr>
              <a:t>2012</a:t>
            </a:r>
            <a:r>
              <a:rPr lang="el-GR" altLang="el-GR" sz="2400" b="1" dirty="0" smtClean="0">
                <a:solidFill>
                  <a:srgbClr val="742217"/>
                </a:solidFill>
              </a:rPr>
              <a:t> στο Ηνωμένο Βασίλειο </a:t>
            </a:r>
            <a:r>
              <a:rPr lang="el-GR" altLang="el-GR" sz="2400" dirty="0" smtClean="0"/>
              <a:t>εξετάστηκαν 500.000 χαμηλού κινδύνου προγραμματισμένοι τοκετοί, που έγιναν από Μαίες στο σπίτι και νοσοκομείο.</a:t>
            </a:r>
          </a:p>
          <a:p>
            <a:pPr indent="11113">
              <a:buClr>
                <a:srgbClr val="4E1610"/>
              </a:buClr>
              <a:buFont typeface="Wingdings 2" pitchFamily="18" charset="2"/>
              <a:buNone/>
            </a:pPr>
            <a:r>
              <a:rPr lang="el-GR" altLang="el-GR" sz="2400" b="1" dirty="0" smtClean="0">
                <a:solidFill>
                  <a:srgbClr val="820000"/>
                </a:solidFill>
              </a:rPr>
              <a:t>Συμπέρασμα: </a:t>
            </a:r>
            <a:r>
              <a:rPr lang="el-GR" altLang="el-GR" sz="2400" dirty="0" smtClean="0"/>
              <a:t>Ο κίνδυνος για αιμορραγία μετά τον τοκετό είναι αυξημένος για τις γυναίκες που έχουν επιλέξει προγραμματισμένο τοκετό στο νοσοκομείο. (</a:t>
            </a:r>
            <a:r>
              <a:rPr lang="en-US" altLang="el-GR" sz="2400" dirty="0" err="1" smtClean="0"/>
              <a:t>Nove</a:t>
            </a:r>
            <a:r>
              <a:rPr lang="en-US" altLang="el-GR" sz="2400" dirty="0" smtClean="0"/>
              <a:t> et al 2012).</a:t>
            </a:r>
            <a:endParaRPr lang="el-GR" altLang="el-GR" sz="2400" dirty="0" smtClean="0"/>
          </a:p>
          <a:p>
            <a:pPr>
              <a:buClr>
                <a:srgbClr val="4E1610"/>
              </a:buClr>
              <a:buFont typeface="Wingdings" pitchFamily="2" charset="2"/>
              <a:buChar char="§"/>
            </a:pPr>
            <a:r>
              <a:rPr lang="el-GR" altLang="el-GR" sz="2400" b="1" dirty="0" smtClean="0">
                <a:solidFill>
                  <a:srgbClr val="742217"/>
                </a:solidFill>
              </a:rPr>
              <a:t>Έρευνα του 2005 στην </a:t>
            </a:r>
            <a:r>
              <a:rPr lang="el-GR" altLang="el-GR" sz="2400" b="1" dirty="0" err="1" smtClean="0">
                <a:solidFill>
                  <a:srgbClr val="742217"/>
                </a:solidFill>
              </a:rPr>
              <a:t>Β.Αμερική</a:t>
            </a:r>
            <a:r>
              <a:rPr lang="el-GR" altLang="el-GR" sz="2400" dirty="0" smtClean="0"/>
              <a:t>, εξετάστηκαν 5.418 γυναίκες χαμηλού κινδύνου που γέννησαν με πιστοποιημένες μαίες στο σπίτι και στο νοσοκομείο.</a:t>
            </a:r>
          </a:p>
          <a:p>
            <a:pPr marL="354013" indent="0">
              <a:buClr>
                <a:srgbClr val="4E1610"/>
              </a:buClr>
              <a:buFont typeface="Wingdings 2" pitchFamily="18" charset="2"/>
              <a:buNone/>
            </a:pPr>
            <a:r>
              <a:rPr lang="el-GR" altLang="el-GR" sz="2400" b="1" dirty="0" smtClean="0">
                <a:solidFill>
                  <a:srgbClr val="742217"/>
                </a:solidFill>
              </a:rPr>
              <a:t>Συμπέρασμα:</a:t>
            </a:r>
            <a:r>
              <a:rPr lang="el-GR" altLang="el-GR" sz="2400" b="1" dirty="0" smtClean="0">
                <a:solidFill>
                  <a:srgbClr val="7C6B4D"/>
                </a:solidFill>
              </a:rPr>
              <a:t> </a:t>
            </a:r>
            <a:r>
              <a:rPr lang="el-GR" altLang="el-GR" sz="2400" dirty="0" smtClean="0"/>
              <a:t>Οι τοκετού χαμηλού κινδύνου στο σπίτι με πιστοποιημένη μαία είχαν το ίδιο ποσοστό </a:t>
            </a:r>
            <a:r>
              <a:rPr lang="el-GR" altLang="el-GR" sz="2400" dirty="0" err="1" smtClean="0"/>
              <a:t>περιγεννητικής</a:t>
            </a:r>
            <a:r>
              <a:rPr lang="el-GR" altLang="el-GR" sz="2400" dirty="0" smtClean="0"/>
              <a:t> θνησιμότητας με τους τοκετούς στο νοσοκομείο και μειωμένα ποσοστά ιατρικών παρεμβάσεων</a:t>
            </a:r>
            <a:r>
              <a:rPr lang="en-US" altLang="el-GR" sz="2400" dirty="0" smtClean="0"/>
              <a:t> </a:t>
            </a:r>
            <a:r>
              <a:rPr lang="el-GR" altLang="el-GR" sz="2400" dirty="0" smtClean="0"/>
              <a:t>(</a:t>
            </a:r>
            <a:r>
              <a:rPr lang="en-US" altLang="el-GR" sz="2400" dirty="0" smtClean="0"/>
              <a:t>Kenneth  et al 2005)</a:t>
            </a:r>
            <a:r>
              <a:rPr lang="el-GR" altLang="el-GR" sz="2400" dirty="0" smtClean="0"/>
              <a:t>.</a:t>
            </a:r>
          </a:p>
          <a:p>
            <a:pPr>
              <a:buFont typeface="Wingdings 2" pitchFamily="18" charset="2"/>
              <a:buNone/>
            </a:pPr>
            <a:endParaRPr lang="el-GR" altLang="el-GR" sz="2400" dirty="0" smtClean="0">
              <a:solidFill>
                <a:srgbClr val="A28E6A"/>
              </a:solidFill>
            </a:endParaRPr>
          </a:p>
          <a:p>
            <a:pPr>
              <a:buFont typeface="Wingdings 2" pitchFamily="18" charset="2"/>
              <a:buNone/>
            </a:pPr>
            <a:endParaRPr lang="el-GR" altLang="el-GR" sz="2400" dirty="0" smtClean="0"/>
          </a:p>
          <a:p>
            <a:pPr>
              <a:buFont typeface="Wingdings 2" pitchFamily="18" charset="2"/>
              <a:buNone/>
            </a:pPr>
            <a:endParaRPr lang="el-GR" altLang="el-GR" sz="2400" dirty="0" smtClean="0"/>
          </a:p>
          <a:p>
            <a:pPr>
              <a:buFont typeface="Wingdings 2" pitchFamily="18" charset="2"/>
              <a:buNone/>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0581188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Έρευνα</a:t>
            </a:r>
            <a:endParaRPr lang="el-GR" dirty="0"/>
          </a:p>
        </p:txBody>
      </p:sp>
      <p:sp>
        <p:nvSpPr>
          <p:cNvPr id="29697" name="Content Placeholder 2"/>
          <p:cNvSpPr>
            <a:spLocks noGrp="1"/>
          </p:cNvSpPr>
          <p:nvPr>
            <p:ph idx="1"/>
          </p:nvPr>
        </p:nvSpPr>
        <p:spPr/>
        <p:txBody>
          <a:bodyPr>
            <a:noAutofit/>
          </a:bodyPr>
          <a:lstStyle/>
          <a:p>
            <a:pPr>
              <a:lnSpc>
                <a:spcPct val="90000"/>
              </a:lnSpc>
              <a:buClr>
                <a:srgbClr val="4E1610"/>
              </a:buClr>
              <a:buFont typeface="Wingdings" pitchFamily="2" charset="2"/>
              <a:buChar char="§"/>
            </a:pPr>
            <a:r>
              <a:rPr lang="el-GR" altLang="el-GR" sz="2400" dirty="0" smtClean="0"/>
              <a:t>Έρευνα του 2000-2004 στις ΗΠΑ, εξετάστηκαν 1.237,129 γυναίκες που γέννησαν στο σπίτι </a:t>
            </a:r>
            <a:r>
              <a:rPr lang="el-GR" altLang="el-GR" sz="2400" dirty="0" err="1" smtClean="0"/>
              <a:t>απο</a:t>
            </a:r>
            <a:r>
              <a:rPr lang="el-GR" altLang="el-GR" sz="2400" dirty="0" smtClean="0"/>
              <a:t> </a:t>
            </a:r>
            <a:r>
              <a:rPr lang="en-US" altLang="el-GR" sz="2400" dirty="0" smtClean="0"/>
              <a:t>CNMS </a:t>
            </a:r>
            <a:r>
              <a:rPr lang="el-GR" altLang="el-GR" sz="2400" dirty="0" smtClean="0"/>
              <a:t>Μαίες, στο σπίτι από </a:t>
            </a:r>
            <a:r>
              <a:rPr lang="en-US" altLang="el-GR" sz="2400" dirty="0" smtClean="0"/>
              <a:t>CO </a:t>
            </a:r>
            <a:r>
              <a:rPr lang="el-GR" altLang="el-GR" sz="2400" dirty="0" smtClean="0"/>
              <a:t>Μαία, στο </a:t>
            </a:r>
            <a:r>
              <a:rPr lang="el-GR" altLang="el-GR" sz="2400" dirty="0" err="1" smtClean="0"/>
              <a:t>νοσ</a:t>
            </a:r>
            <a:r>
              <a:rPr lang="el-GR" altLang="el-GR" sz="2400" dirty="0" smtClean="0"/>
              <a:t>/</a:t>
            </a:r>
            <a:r>
              <a:rPr lang="el-GR" altLang="el-GR" sz="2400" dirty="0" err="1" smtClean="0"/>
              <a:t>μείο</a:t>
            </a:r>
            <a:r>
              <a:rPr lang="en-US" altLang="el-GR" sz="2400" dirty="0" smtClean="0"/>
              <a:t> </a:t>
            </a:r>
            <a:r>
              <a:rPr lang="el-GR" altLang="el-GR" sz="2400" dirty="0" smtClean="0"/>
              <a:t>από </a:t>
            </a:r>
            <a:r>
              <a:rPr lang="en-US" altLang="el-GR" sz="2400" dirty="0" smtClean="0"/>
              <a:t>CNMS</a:t>
            </a:r>
            <a:r>
              <a:rPr lang="el-GR" altLang="el-GR" sz="2400" dirty="0" smtClean="0"/>
              <a:t> Μαίες και στο ΚΦΤ από </a:t>
            </a:r>
            <a:r>
              <a:rPr lang="en-US" altLang="el-GR" sz="2400" dirty="0" smtClean="0"/>
              <a:t>CNMS </a:t>
            </a:r>
            <a:r>
              <a:rPr lang="el-GR" altLang="el-GR" sz="2400" dirty="0" smtClean="0"/>
              <a:t>Μαίες.</a:t>
            </a:r>
          </a:p>
          <a:p>
            <a:pPr>
              <a:lnSpc>
                <a:spcPct val="90000"/>
              </a:lnSpc>
              <a:buClr>
                <a:srgbClr val="4E1610"/>
              </a:buClr>
              <a:buFont typeface="Wingdings 2" pitchFamily="18" charset="2"/>
              <a:buNone/>
            </a:pPr>
            <a:r>
              <a:rPr lang="el-GR" altLang="el-GR" sz="2400" dirty="0" smtClean="0"/>
              <a:t>    </a:t>
            </a:r>
            <a:r>
              <a:rPr lang="el-GR" altLang="el-GR" sz="2400" dirty="0" smtClean="0">
                <a:solidFill>
                  <a:srgbClr val="4E1610"/>
                </a:solidFill>
              </a:rPr>
              <a:t> </a:t>
            </a:r>
            <a:r>
              <a:rPr lang="el-GR" altLang="el-GR" sz="2400" b="1" dirty="0" smtClean="0">
                <a:solidFill>
                  <a:srgbClr val="4E1610"/>
                </a:solidFill>
              </a:rPr>
              <a:t>Συμπέρασμα  η νεογνική θνησιμότητα: </a:t>
            </a:r>
          </a:p>
          <a:p>
            <a:pPr>
              <a:lnSpc>
                <a:spcPct val="90000"/>
              </a:lnSpc>
              <a:buClr>
                <a:srgbClr val="4E1610"/>
              </a:buClr>
              <a:buFont typeface="Wingdings 2" pitchFamily="18" charset="2"/>
              <a:buNone/>
            </a:pPr>
            <a:r>
              <a:rPr lang="el-GR" altLang="el-GR" sz="2400" dirty="0" smtClean="0">
                <a:solidFill>
                  <a:srgbClr val="4E1610"/>
                </a:solidFill>
              </a:rPr>
              <a:t>     </a:t>
            </a:r>
            <a:r>
              <a:rPr lang="el-GR" altLang="el-GR" sz="2400" b="1" dirty="0" err="1" smtClean="0">
                <a:solidFill>
                  <a:srgbClr val="4E1610"/>
                </a:solidFill>
              </a:rPr>
              <a:t>Νοσ</a:t>
            </a:r>
            <a:r>
              <a:rPr lang="el-GR" altLang="el-GR" sz="2400" b="1" dirty="0" smtClean="0">
                <a:solidFill>
                  <a:srgbClr val="4E1610"/>
                </a:solidFill>
              </a:rPr>
              <a:t>/</a:t>
            </a:r>
            <a:r>
              <a:rPr lang="el-GR" altLang="el-GR" sz="2400" b="1" dirty="0" err="1" smtClean="0">
                <a:solidFill>
                  <a:srgbClr val="4E1610"/>
                </a:solidFill>
              </a:rPr>
              <a:t>μείο</a:t>
            </a:r>
            <a:r>
              <a:rPr lang="el-GR" altLang="el-GR" sz="2400" b="1" dirty="0" smtClean="0">
                <a:solidFill>
                  <a:srgbClr val="4E1610"/>
                </a:solidFill>
              </a:rPr>
              <a:t> </a:t>
            </a:r>
            <a:r>
              <a:rPr lang="en-US" altLang="el-GR" sz="2400" b="1" dirty="0" smtClean="0">
                <a:solidFill>
                  <a:srgbClr val="4E1610"/>
                </a:solidFill>
              </a:rPr>
              <a:t>CNMS</a:t>
            </a:r>
            <a:r>
              <a:rPr lang="el-GR" altLang="el-GR" sz="2400" b="1" dirty="0" smtClean="0">
                <a:solidFill>
                  <a:srgbClr val="4E1610"/>
                </a:solidFill>
              </a:rPr>
              <a:t>      Σπίτι </a:t>
            </a:r>
            <a:r>
              <a:rPr lang="en-US" altLang="el-GR" sz="2400" b="1" dirty="0" smtClean="0">
                <a:solidFill>
                  <a:srgbClr val="4E1610"/>
                </a:solidFill>
              </a:rPr>
              <a:t>CNMS</a:t>
            </a:r>
            <a:r>
              <a:rPr lang="el-GR" altLang="el-GR" sz="2400" b="1" dirty="0" smtClean="0">
                <a:solidFill>
                  <a:srgbClr val="4E1610"/>
                </a:solidFill>
              </a:rPr>
              <a:t>        Σπίτι </a:t>
            </a:r>
            <a:r>
              <a:rPr lang="en-US" altLang="el-GR" sz="2400" b="1" dirty="0" smtClean="0">
                <a:solidFill>
                  <a:srgbClr val="4E1610"/>
                </a:solidFill>
              </a:rPr>
              <a:t>CO</a:t>
            </a:r>
            <a:endParaRPr lang="el-GR" altLang="el-GR" sz="2400" b="1" dirty="0" smtClean="0">
              <a:solidFill>
                <a:srgbClr val="4E1610"/>
              </a:solidFill>
            </a:endParaRPr>
          </a:p>
          <a:p>
            <a:pPr>
              <a:lnSpc>
                <a:spcPct val="90000"/>
              </a:lnSpc>
              <a:buClr>
                <a:srgbClr val="4E1610"/>
              </a:buClr>
              <a:buFont typeface="Wingdings 2" pitchFamily="18" charset="2"/>
              <a:buNone/>
            </a:pPr>
            <a:r>
              <a:rPr lang="el-GR" altLang="el-GR" sz="2400" b="1" dirty="0" smtClean="0">
                <a:solidFill>
                  <a:srgbClr val="4E1610"/>
                </a:solidFill>
              </a:rPr>
              <a:t>             0,5 %0                    1 %0                  1,8 %0</a:t>
            </a:r>
            <a:endParaRPr lang="en-US" altLang="el-GR" sz="2400" b="1" dirty="0" smtClean="0">
              <a:solidFill>
                <a:srgbClr val="4E1610"/>
              </a:solidFill>
            </a:endParaRPr>
          </a:p>
          <a:p>
            <a:pPr>
              <a:lnSpc>
                <a:spcPct val="90000"/>
              </a:lnSpc>
              <a:buClr>
                <a:srgbClr val="4E1610"/>
              </a:buClr>
              <a:buFont typeface="Wingdings" pitchFamily="2" charset="2"/>
              <a:buChar char="§"/>
            </a:pPr>
            <a:r>
              <a:rPr lang="el-GR" altLang="el-GR" sz="2400" dirty="0" smtClean="0"/>
              <a:t>Την έρευνα αυτή την έχουν αμφισβητήσει αρκετοί ερευνητές διότι δεν έχει συμπεριλάβει τις ίδιες παραμέτρους π.χ. δεν ήταν όλες οι κυήσεις χαμηλού κινδύνου, το 94% στο νοσοκομείο, το 2% στο ΚΦΤ και το 4%στο σπίτι, ένα μεγάλο ποσοστό θανάτων στο σπίτι οφειλόταν σε συγγενείς ανωμαλίες του εμβρύου 49% (</a:t>
            </a:r>
            <a:r>
              <a:rPr lang="en-US" altLang="el-GR" sz="2400" dirty="0" smtClean="0"/>
              <a:t>Wax </a:t>
            </a:r>
            <a:r>
              <a:rPr lang="el-GR" altLang="el-GR" sz="2400" dirty="0" smtClean="0"/>
              <a:t> </a:t>
            </a:r>
            <a:r>
              <a:rPr lang="en-US" altLang="el-GR" sz="2400" dirty="0" smtClean="0"/>
              <a:t>et al 2009, Janssen et al 2009,  Hutton et al</a:t>
            </a:r>
            <a:r>
              <a:rPr lang="el-GR" altLang="el-GR" sz="2400" dirty="0" smtClean="0"/>
              <a:t> 2006).</a:t>
            </a:r>
          </a:p>
          <a:p>
            <a:pPr>
              <a:lnSpc>
                <a:spcPct val="90000"/>
              </a:lnSpc>
              <a:buClr>
                <a:srgbClr val="4E1610"/>
              </a:buClr>
              <a:buFont typeface="Wingdings 2" pitchFamily="18" charset="2"/>
              <a:buNone/>
            </a:pPr>
            <a:r>
              <a:rPr lang="el-GR" altLang="el-GR" sz="2400" dirty="0" smtClean="0">
                <a:solidFill>
                  <a:srgbClr val="534733"/>
                </a:solidFill>
              </a:rPr>
              <a:t>                                                                          </a:t>
            </a:r>
          </a:p>
          <a:p>
            <a:pPr>
              <a:lnSpc>
                <a:spcPct val="90000"/>
              </a:lnSpc>
              <a:buFont typeface="Wingdings 2" pitchFamily="18" charset="2"/>
              <a:buNone/>
            </a:pPr>
            <a:endParaRPr lang="el-GR" altLang="el-GR" sz="2400" b="1" dirty="0" smtClean="0"/>
          </a:p>
          <a:p>
            <a:pPr algn="r">
              <a:lnSpc>
                <a:spcPct val="90000"/>
              </a:lnSpc>
              <a:buFont typeface="Wingdings 2" pitchFamily="18" charset="2"/>
              <a:buNone/>
            </a:pPr>
            <a:r>
              <a:rPr lang="el-GR" altLang="el-GR" sz="2400" b="1" dirty="0" smtClean="0"/>
              <a:t>                                                                                                                                                                                  </a:t>
            </a:r>
            <a:endParaRPr lang="en-US" altLang="el-GR" sz="2400" b="1" dirty="0" smtClean="0"/>
          </a:p>
          <a:p>
            <a:pPr>
              <a:lnSpc>
                <a:spcPct val="90000"/>
              </a:lnSpc>
              <a:buFont typeface="Wingdings 2" pitchFamily="18" charset="2"/>
              <a:buNone/>
            </a:pPr>
            <a:endParaRPr lang="en-US" altLang="el-GR" sz="2400" dirty="0" smtClean="0"/>
          </a:p>
          <a:p>
            <a:pPr>
              <a:lnSpc>
                <a:spcPct val="90000"/>
              </a:lnSpc>
              <a:buFont typeface="Wingdings 2" pitchFamily="18" charset="2"/>
              <a:buNone/>
            </a:pPr>
            <a:endParaRPr lang="en-US" altLang="el-GR" sz="2400" dirty="0" smtClean="0"/>
          </a:p>
          <a:p>
            <a:pPr>
              <a:lnSpc>
                <a:spcPct val="90000"/>
              </a:lnSpc>
              <a:buFont typeface="Wingdings 2" pitchFamily="18" charset="2"/>
              <a:buNone/>
            </a:pPr>
            <a:endParaRPr lang="el-GR" altLang="el-GR" sz="2400" dirty="0" smtClean="0"/>
          </a:p>
          <a:p>
            <a:pPr>
              <a:lnSpc>
                <a:spcPct val="90000"/>
              </a:lnSpc>
              <a:buFont typeface="Wingdings 2" pitchFamily="18" charset="2"/>
              <a:buNone/>
            </a:pPr>
            <a:endParaRPr lang="el-GR" altLang="el-GR" sz="2400" dirty="0" smtClean="0"/>
          </a:p>
          <a:p>
            <a:pPr>
              <a:lnSpc>
                <a:spcPct val="90000"/>
              </a:lnSpc>
              <a:buFont typeface="Wingdings 2" pitchFamily="18" charset="2"/>
              <a:buNone/>
            </a:pPr>
            <a:endParaRPr lang="el-GR" altLang="el-GR" sz="2400" dirty="0" smtClean="0"/>
          </a:p>
          <a:p>
            <a:pPr>
              <a:lnSpc>
                <a:spcPct val="90000"/>
              </a:lnSpc>
              <a:buFont typeface="Wingdings 2" pitchFamily="18" charset="2"/>
              <a:buNone/>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41991469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Μελέτες</a:t>
            </a:r>
            <a:endParaRPr lang="el-GR" dirty="0"/>
          </a:p>
        </p:txBody>
      </p:sp>
      <p:sp>
        <p:nvSpPr>
          <p:cNvPr id="30721" name="Content Placeholder 2"/>
          <p:cNvSpPr>
            <a:spLocks noGrp="1"/>
          </p:cNvSpPr>
          <p:nvPr>
            <p:ph idx="1"/>
          </p:nvPr>
        </p:nvSpPr>
        <p:spPr/>
        <p:txBody>
          <a:bodyPr>
            <a:normAutofit lnSpcReduction="10000"/>
          </a:bodyPr>
          <a:lstStyle/>
          <a:p>
            <a:pPr>
              <a:buFont typeface="Wingdings 2" pitchFamily="18" charset="2"/>
              <a:buNone/>
            </a:pPr>
            <a:endParaRPr lang="el-GR" altLang="el-GR" sz="1900" dirty="0" smtClean="0">
              <a:latin typeface="Calibri" pitchFamily="34" charset="0"/>
            </a:endParaRPr>
          </a:p>
          <a:p>
            <a:pPr>
              <a:buFont typeface="Wingdings 2" pitchFamily="18" charset="2"/>
              <a:buNone/>
            </a:pPr>
            <a:r>
              <a:rPr lang="el-GR" altLang="el-GR" sz="1900" dirty="0" smtClean="0">
                <a:latin typeface="Calibri" pitchFamily="34" charset="0"/>
              </a:rPr>
              <a:t>    </a:t>
            </a:r>
            <a:endParaRPr lang="el-GR" altLang="el-GR" sz="1800" dirty="0" smtClean="0">
              <a:solidFill>
                <a:srgbClr val="7C6B4D"/>
              </a:solidFill>
              <a:latin typeface="Calibri" pitchFamily="34" charset="0"/>
            </a:endParaRPr>
          </a:p>
          <a:p>
            <a:pPr algn="ctr">
              <a:buFont typeface="Wingdings 2" pitchFamily="18" charset="2"/>
              <a:buNone/>
            </a:pPr>
            <a:r>
              <a:rPr lang="en-US" altLang="el-GR" sz="1800" dirty="0" smtClean="0">
                <a:solidFill>
                  <a:srgbClr val="534733"/>
                </a:solidFill>
              </a:rPr>
              <a:t>   </a:t>
            </a:r>
            <a:endParaRPr lang="el-GR" altLang="el-GR" sz="1800" dirty="0" smtClean="0">
              <a:solidFill>
                <a:srgbClr val="534733"/>
              </a:solidFill>
            </a:endParaRPr>
          </a:p>
          <a:p>
            <a:r>
              <a:rPr lang="el-GR" altLang="el-GR" sz="2400" dirty="0" smtClean="0"/>
              <a:t>Ένας αυξανόμενος αριθμός μελετών παγκοσμίως τεκμηριώνει ότι ο τοκετός στο σπίτι είναι το ίδιο ασφαλής με τον τοκετό το νοσοκομείο</a:t>
            </a:r>
            <a:r>
              <a:rPr lang="en-US" altLang="el-GR" sz="2400" dirty="0" smtClean="0"/>
              <a:t>,</a:t>
            </a:r>
            <a:r>
              <a:rPr lang="el-GR" altLang="el-GR" sz="2400" dirty="0" smtClean="0"/>
              <a:t> υπό την προϋπόθεση να είναι χαμηλού κινδύνου και να υποστηρίζεται από έμπειρη και καλά εκπαιδευμένη μαία. </a:t>
            </a:r>
          </a:p>
          <a:p>
            <a:pPr>
              <a:buFont typeface="Wingdings 2" pitchFamily="18" charset="2"/>
              <a:buNone/>
            </a:pPr>
            <a:endParaRPr lang="en-US" altLang="el-GR" sz="1800" dirty="0" smtClean="0">
              <a:solidFill>
                <a:srgbClr val="742217"/>
              </a:solidFill>
            </a:endParaRPr>
          </a:p>
          <a:p>
            <a:pPr>
              <a:buFont typeface="Wingdings 2" pitchFamily="18" charset="2"/>
              <a:buNone/>
            </a:pPr>
            <a:r>
              <a:rPr lang="en-US" altLang="el-GR" sz="1600" dirty="0" smtClean="0">
                <a:solidFill>
                  <a:srgbClr val="A28E6A"/>
                </a:solidFill>
              </a:rPr>
              <a:t> </a:t>
            </a:r>
            <a:r>
              <a:rPr lang="en-US" altLang="el-GR" sz="1600" dirty="0" smtClean="0">
                <a:solidFill>
                  <a:srgbClr val="7C6B4D"/>
                </a:solidFill>
              </a:rPr>
              <a:t>  </a:t>
            </a:r>
            <a:endParaRPr lang="el-GR" altLang="el-GR" sz="1600" dirty="0" smtClean="0">
              <a:solidFill>
                <a:srgbClr val="7C6B4D"/>
              </a:solidFill>
            </a:endParaRPr>
          </a:p>
          <a:p>
            <a:pPr>
              <a:buFont typeface="Wingdings 2" pitchFamily="18" charset="2"/>
              <a:buNone/>
            </a:pPr>
            <a:endParaRPr lang="el-GR" altLang="el-GR" sz="1600" dirty="0" smtClean="0">
              <a:solidFill>
                <a:srgbClr val="7C6B4D"/>
              </a:solidFill>
            </a:endParaRPr>
          </a:p>
          <a:p>
            <a:pPr marL="354013" indent="0">
              <a:buFont typeface="Wingdings 2" pitchFamily="18" charset="2"/>
              <a:buNone/>
            </a:pPr>
            <a:r>
              <a:rPr lang="el-GR" altLang="el-GR" sz="2000" dirty="0" smtClean="0">
                <a:solidFill>
                  <a:schemeClr val="tx1">
                    <a:lumMod val="75000"/>
                    <a:lumOff val="25000"/>
                  </a:schemeClr>
                </a:solidFill>
              </a:rPr>
              <a:t>(</a:t>
            </a:r>
            <a:r>
              <a:rPr lang="el-GR" altLang="el-GR" sz="2000" dirty="0" err="1" smtClean="0">
                <a:solidFill>
                  <a:schemeClr val="tx1">
                    <a:lumMod val="75000"/>
                    <a:lumOff val="25000"/>
                  </a:schemeClr>
                </a:solidFill>
              </a:rPr>
              <a:t>Johnson</a:t>
            </a:r>
            <a:r>
              <a:rPr lang="el-GR" altLang="el-GR" sz="2000" dirty="0" smtClean="0">
                <a:solidFill>
                  <a:schemeClr val="tx1">
                    <a:lumMod val="75000"/>
                    <a:lumOff val="25000"/>
                  </a:schemeClr>
                </a:solidFill>
              </a:rPr>
              <a:t> &amp; </a:t>
            </a:r>
            <a:r>
              <a:rPr lang="el-GR" altLang="el-GR" sz="2000" dirty="0" err="1" smtClean="0">
                <a:solidFill>
                  <a:schemeClr val="tx1">
                    <a:lumMod val="75000"/>
                    <a:lumOff val="25000"/>
                  </a:schemeClr>
                </a:solidFill>
              </a:rPr>
              <a:t>Daviss</a:t>
            </a:r>
            <a:r>
              <a:rPr lang="el-GR" altLang="el-GR" sz="2000" dirty="0" smtClean="0">
                <a:solidFill>
                  <a:schemeClr val="tx1">
                    <a:lumMod val="75000"/>
                    <a:lumOff val="25000"/>
                  </a:schemeClr>
                </a:solidFill>
              </a:rPr>
              <a:t> 2007, </a:t>
            </a:r>
            <a:r>
              <a:rPr lang="el-GR" altLang="el-GR" sz="2000" dirty="0" err="1" smtClean="0">
                <a:solidFill>
                  <a:schemeClr val="tx1">
                    <a:lumMod val="75000"/>
                    <a:lumOff val="25000"/>
                  </a:schemeClr>
                </a:solidFill>
              </a:rPr>
              <a:t>Springer</a:t>
            </a:r>
            <a:r>
              <a:rPr lang="el-GR" altLang="el-GR" sz="2000" dirty="0" smtClean="0">
                <a:solidFill>
                  <a:schemeClr val="tx1">
                    <a:lumMod val="75000"/>
                    <a:lumOff val="25000"/>
                  </a:schemeClr>
                </a:solidFill>
              </a:rPr>
              <a:t> 1996, </a:t>
            </a:r>
            <a:r>
              <a:rPr lang="el-GR" altLang="el-GR" sz="2000" dirty="0" err="1" smtClean="0">
                <a:solidFill>
                  <a:schemeClr val="tx1">
                    <a:lumMod val="75000"/>
                    <a:lumOff val="25000"/>
                  </a:schemeClr>
                </a:solidFill>
              </a:rPr>
              <a:t>Olsen</a:t>
            </a:r>
            <a:r>
              <a:rPr lang="el-GR" altLang="el-GR" sz="2000" dirty="0" smtClean="0">
                <a:solidFill>
                  <a:schemeClr val="tx1">
                    <a:lumMod val="75000"/>
                    <a:lumOff val="25000"/>
                  </a:schemeClr>
                </a:solidFill>
              </a:rPr>
              <a:t> 1997, </a:t>
            </a:r>
            <a:r>
              <a:rPr lang="el-GR" altLang="el-GR" sz="2000" dirty="0" err="1" smtClean="0">
                <a:solidFill>
                  <a:schemeClr val="tx1">
                    <a:lumMod val="75000"/>
                    <a:lumOff val="25000"/>
                  </a:schemeClr>
                </a:solidFill>
              </a:rPr>
              <a:t>Macfarlane</a:t>
            </a:r>
            <a:r>
              <a:rPr lang="el-GR" altLang="el-GR" sz="2000" dirty="0" smtClean="0">
                <a:solidFill>
                  <a:schemeClr val="tx1">
                    <a:lumMod val="75000"/>
                    <a:lumOff val="25000"/>
                  </a:schemeClr>
                </a:solidFill>
              </a:rPr>
              <a:t> </a:t>
            </a:r>
            <a:r>
              <a:rPr lang="el-GR" altLang="el-GR" sz="2000" dirty="0" err="1" smtClean="0">
                <a:solidFill>
                  <a:schemeClr val="tx1">
                    <a:lumMod val="75000"/>
                    <a:lumOff val="25000"/>
                  </a:schemeClr>
                </a:solidFill>
              </a:rPr>
              <a:t>et</a:t>
            </a:r>
            <a:r>
              <a:rPr lang="el-GR" altLang="el-GR" sz="2000" dirty="0" smtClean="0">
                <a:solidFill>
                  <a:schemeClr val="tx1">
                    <a:lumMod val="75000"/>
                    <a:lumOff val="25000"/>
                  </a:schemeClr>
                </a:solidFill>
              </a:rPr>
              <a:t> </a:t>
            </a:r>
            <a:r>
              <a:rPr lang="el-GR" altLang="el-GR" sz="2000" dirty="0" err="1" smtClean="0">
                <a:solidFill>
                  <a:schemeClr val="tx1">
                    <a:lumMod val="75000"/>
                    <a:lumOff val="25000"/>
                  </a:schemeClr>
                </a:solidFill>
              </a:rPr>
              <a:t>al</a:t>
            </a:r>
            <a:r>
              <a:rPr lang="el-GR" altLang="el-GR" sz="2000" dirty="0" smtClean="0">
                <a:solidFill>
                  <a:schemeClr val="tx1">
                    <a:lumMod val="75000"/>
                    <a:lumOff val="25000"/>
                  </a:schemeClr>
                </a:solidFill>
              </a:rPr>
              <a:t> 2000, </a:t>
            </a:r>
            <a:r>
              <a:rPr lang="el-GR" altLang="el-GR" sz="2000" dirty="0" err="1" smtClean="0">
                <a:solidFill>
                  <a:schemeClr val="tx1">
                    <a:lumMod val="75000"/>
                    <a:lumOff val="25000"/>
                  </a:schemeClr>
                </a:solidFill>
              </a:rPr>
              <a:t>Campbell</a:t>
            </a:r>
            <a:r>
              <a:rPr lang="el-GR" altLang="el-GR" sz="2000" dirty="0" smtClean="0">
                <a:solidFill>
                  <a:schemeClr val="tx1">
                    <a:lumMod val="75000"/>
                    <a:lumOff val="25000"/>
                  </a:schemeClr>
                </a:solidFill>
              </a:rPr>
              <a:t> &amp; </a:t>
            </a:r>
            <a:r>
              <a:rPr lang="el-GR" altLang="el-GR" sz="2000" dirty="0" err="1" smtClean="0">
                <a:solidFill>
                  <a:schemeClr val="tx1">
                    <a:lumMod val="75000"/>
                    <a:lumOff val="25000"/>
                  </a:schemeClr>
                </a:solidFill>
              </a:rPr>
              <a:t>Macfarlane</a:t>
            </a:r>
            <a:r>
              <a:rPr lang="el-GR" altLang="el-GR" sz="2000" dirty="0" smtClean="0">
                <a:solidFill>
                  <a:schemeClr val="tx1">
                    <a:lumMod val="75000"/>
                    <a:lumOff val="25000"/>
                  </a:schemeClr>
                </a:solidFill>
              </a:rPr>
              <a:t> 1994, NRPM </a:t>
            </a:r>
            <a:r>
              <a:rPr lang="el-GR" altLang="el-GR" sz="2000" dirty="0" err="1" smtClean="0">
                <a:solidFill>
                  <a:schemeClr val="tx1">
                    <a:lumMod val="75000"/>
                    <a:lumOff val="25000"/>
                  </a:schemeClr>
                </a:solidFill>
              </a:rPr>
              <a:t>Survey</a:t>
            </a:r>
            <a:r>
              <a:rPr lang="el-GR" altLang="el-GR" sz="2000" dirty="0" smtClean="0">
                <a:solidFill>
                  <a:schemeClr val="tx1">
                    <a:lumMod val="75000"/>
                    <a:lumOff val="25000"/>
                  </a:schemeClr>
                </a:solidFill>
              </a:rPr>
              <a:t> </a:t>
            </a:r>
            <a:r>
              <a:rPr lang="el-GR" altLang="el-GR" sz="2000" dirty="0" err="1" smtClean="0">
                <a:solidFill>
                  <a:schemeClr val="tx1">
                    <a:lumMod val="75000"/>
                    <a:lumOff val="25000"/>
                  </a:schemeClr>
                </a:solidFill>
              </a:rPr>
              <a:t>Coordinating</a:t>
            </a:r>
            <a:r>
              <a:rPr lang="el-GR" altLang="el-GR" sz="2000" dirty="0" smtClean="0">
                <a:solidFill>
                  <a:schemeClr val="tx1">
                    <a:lumMod val="75000"/>
                    <a:lumOff val="25000"/>
                  </a:schemeClr>
                </a:solidFill>
              </a:rPr>
              <a:t> </a:t>
            </a:r>
            <a:r>
              <a:rPr lang="el-GR" altLang="el-GR" sz="2000" dirty="0" err="1" smtClean="0">
                <a:solidFill>
                  <a:schemeClr val="tx1">
                    <a:lumMod val="75000"/>
                    <a:lumOff val="25000"/>
                  </a:schemeClr>
                </a:solidFill>
              </a:rPr>
              <a:t>Group</a:t>
            </a:r>
            <a:r>
              <a:rPr lang="el-GR" altLang="el-GR" sz="2000" dirty="0" smtClean="0">
                <a:solidFill>
                  <a:schemeClr val="tx1">
                    <a:lumMod val="75000"/>
                    <a:lumOff val="25000"/>
                  </a:schemeClr>
                </a:solidFill>
              </a:rPr>
              <a:t> 1996, </a:t>
            </a:r>
            <a:r>
              <a:rPr lang="en-US" altLang="el-GR" sz="2000" dirty="0" smtClean="0">
                <a:solidFill>
                  <a:schemeClr val="tx1">
                    <a:lumMod val="75000"/>
                    <a:lumOff val="25000"/>
                  </a:schemeClr>
                </a:solidFill>
              </a:rPr>
              <a:t>Ackermann-</a:t>
            </a:r>
            <a:r>
              <a:rPr lang="en-US" altLang="el-GR" sz="2000" dirty="0" err="1" smtClean="0">
                <a:solidFill>
                  <a:schemeClr val="tx1">
                    <a:lumMod val="75000"/>
                    <a:lumOff val="25000"/>
                  </a:schemeClr>
                </a:solidFill>
              </a:rPr>
              <a:t>Liebrich</a:t>
            </a:r>
            <a:r>
              <a:rPr lang="en-US" altLang="el-GR" sz="2000" dirty="0" smtClean="0">
                <a:solidFill>
                  <a:schemeClr val="tx1">
                    <a:lumMod val="75000"/>
                    <a:lumOff val="25000"/>
                  </a:schemeClr>
                </a:solidFill>
              </a:rPr>
              <a:t> et al 1996, </a:t>
            </a:r>
            <a:r>
              <a:rPr lang="en-US" altLang="el-GR" sz="2000" dirty="0" err="1" smtClean="0">
                <a:solidFill>
                  <a:schemeClr val="tx1">
                    <a:lumMod val="75000"/>
                    <a:lumOff val="25000"/>
                  </a:schemeClr>
                </a:solidFill>
              </a:rPr>
              <a:t>Wiegers</a:t>
            </a:r>
            <a:r>
              <a:rPr lang="en-US" altLang="el-GR" sz="2000" dirty="0" smtClean="0">
                <a:solidFill>
                  <a:schemeClr val="tx1">
                    <a:lumMod val="75000"/>
                    <a:lumOff val="25000"/>
                  </a:schemeClr>
                </a:solidFill>
              </a:rPr>
              <a:t> et al 1996, Murphy &amp; Fullerton 1998, Janssen et al 2002</a:t>
            </a:r>
            <a:r>
              <a:rPr lang="el-GR" altLang="el-GR" sz="2000" dirty="0" smtClean="0">
                <a:solidFill>
                  <a:schemeClr val="tx1">
                    <a:lumMod val="75000"/>
                    <a:lumOff val="25000"/>
                  </a:schemeClr>
                </a:solidFill>
              </a:rPr>
              <a:t>). </a:t>
            </a:r>
          </a:p>
          <a:p>
            <a:pPr>
              <a:buFont typeface="Wingdings 2" pitchFamily="18" charset="2"/>
              <a:buNone/>
            </a:pPr>
            <a:endParaRPr lang="el-GR" altLang="el-GR" sz="1900" dirty="0" smtClean="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6541831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Παρεμβάσεις κατά τον τοκετό &amp; ικανοποίηση των </a:t>
            </a:r>
            <a:r>
              <a:rPr lang="el-GR" dirty="0" smtClean="0"/>
              <a:t>γυναικών</a:t>
            </a:r>
            <a:endParaRPr lang="el-GR" dirty="0"/>
          </a:p>
        </p:txBody>
      </p:sp>
      <p:sp>
        <p:nvSpPr>
          <p:cNvPr id="31745" name="Content Placeholder 2"/>
          <p:cNvSpPr>
            <a:spLocks noGrp="1"/>
          </p:cNvSpPr>
          <p:nvPr>
            <p:ph idx="1"/>
          </p:nvPr>
        </p:nvSpPr>
        <p:spPr/>
        <p:txBody>
          <a:bodyPr>
            <a:normAutofit/>
          </a:bodyPr>
          <a:lstStyle/>
          <a:p>
            <a:pPr>
              <a:buClr>
                <a:srgbClr val="4E1610"/>
              </a:buClr>
              <a:buSzPct val="90000"/>
              <a:buFont typeface="Wingdings" panose="05000000000000000000" pitchFamily="2" charset="2"/>
              <a:buChar char="§"/>
            </a:pPr>
            <a:r>
              <a:rPr lang="el-GR" altLang="el-GR" sz="2400" dirty="0" smtClean="0"/>
              <a:t>Στο νοσοκομειακό περιβάλλον αυξάνονται οι </a:t>
            </a:r>
            <a:r>
              <a:rPr lang="el-GR" altLang="el-GR" sz="2400" b="1" dirty="0" smtClean="0"/>
              <a:t>μη απαραίτητες </a:t>
            </a:r>
            <a:r>
              <a:rPr lang="el-GR" altLang="el-GR" sz="2400" dirty="0" smtClean="0"/>
              <a:t>ιατρικές παρεμβάσεις κατά τον τοκετό και το ποσοστό των Καισαρικών Τομών (</a:t>
            </a:r>
            <a:r>
              <a:rPr lang="el-GR" altLang="el-GR" sz="2400" dirty="0" err="1" smtClean="0"/>
              <a:t>Arabin</a:t>
            </a:r>
            <a:r>
              <a:rPr lang="el-GR" altLang="el-GR" sz="2400" dirty="0" smtClean="0"/>
              <a:t> </a:t>
            </a:r>
            <a:r>
              <a:rPr lang="en-US" altLang="el-GR" sz="2400" dirty="0" smtClean="0"/>
              <a:t>et al 2012</a:t>
            </a:r>
            <a:r>
              <a:rPr lang="el-GR" altLang="el-GR" sz="2400" dirty="0" smtClean="0"/>
              <a:t>,</a:t>
            </a:r>
            <a:r>
              <a:rPr lang="en-US" altLang="el-GR" sz="2400" dirty="0" smtClean="0"/>
              <a:t> </a:t>
            </a:r>
            <a:r>
              <a:rPr lang="en-US" altLang="el-GR" sz="2400" dirty="0" err="1" smtClean="0"/>
              <a:t>Blanchette</a:t>
            </a:r>
            <a:r>
              <a:rPr lang="en-US" altLang="el-GR" sz="2400" dirty="0" smtClean="0"/>
              <a:t> 2011, Birthplace in England 2011). </a:t>
            </a:r>
            <a:endParaRPr lang="el-GR" altLang="el-GR" sz="2400" dirty="0" smtClean="0"/>
          </a:p>
          <a:p>
            <a:pPr>
              <a:buClr>
                <a:srgbClr val="4E1610"/>
              </a:buClr>
              <a:buFont typeface="Wingdings" panose="05000000000000000000" pitchFamily="2" charset="2"/>
              <a:buChar char="§"/>
            </a:pPr>
            <a:r>
              <a:rPr lang="el-GR" altLang="el-GR" sz="2400" dirty="0" smtClean="0"/>
              <a:t>Ο προγραμματισμένος τοκετός στο σπίτι μειώνει τις παρεμβάσεις κατά τον τοκετό (πχ ποσοστά προκλήσεων τοκετού, </a:t>
            </a:r>
            <a:r>
              <a:rPr lang="el-GR" altLang="el-GR" sz="2400" dirty="0" err="1" smtClean="0"/>
              <a:t>περινεοτομών</a:t>
            </a:r>
            <a:r>
              <a:rPr lang="el-GR" altLang="el-GR" sz="2400" dirty="0" smtClean="0"/>
              <a:t> κ.α.), οι γυναίκες εκφράζουν μεγαλύτερη ικανοποίηση αναφορικά με την εμπειρία του τοκετού και μεγαλύτερη αυτοπεποίθηση (</a:t>
            </a:r>
            <a:r>
              <a:rPr lang="el-GR" altLang="el-GR" sz="2400" dirty="0" err="1" smtClean="0"/>
              <a:t>Wiegers</a:t>
            </a:r>
            <a:r>
              <a:rPr lang="el-GR" altLang="el-GR" sz="2400" dirty="0" smtClean="0"/>
              <a:t> </a:t>
            </a:r>
            <a:r>
              <a:rPr lang="el-GR" altLang="el-GR" sz="2400" dirty="0" err="1" smtClean="0"/>
              <a:t>et</a:t>
            </a:r>
            <a:r>
              <a:rPr lang="el-GR" altLang="el-GR" sz="2400" dirty="0" smtClean="0"/>
              <a:t> </a:t>
            </a:r>
            <a:r>
              <a:rPr lang="el-GR" altLang="el-GR" sz="2400" dirty="0" err="1" smtClean="0"/>
              <a:t>al</a:t>
            </a:r>
            <a:r>
              <a:rPr lang="el-GR" altLang="el-GR" sz="2400" dirty="0" smtClean="0"/>
              <a:t> 1996, </a:t>
            </a:r>
            <a:r>
              <a:rPr lang="el-GR" altLang="el-GR" sz="2400" dirty="0" err="1" smtClean="0"/>
              <a:t>Edwards</a:t>
            </a:r>
            <a:r>
              <a:rPr lang="el-GR" altLang="el-GR" sz="2400" dirty="0" smtClean="0"/>
              <a:t> 1994,  NRPM </a:t>
            </a:r>
            <a:r>
              <a:rPr lang="el-GR" altLang="el-GR" sz="2400" dirty="0" err="1" smtClean="0"/>
              <a:t>Survey</a:t>
            </a:r>
            <a:r>
              <a:rPr lang="el-GR" altLang="el-GR" sz="2400" dirty="0" smtClean="0"/>
              <a:t> </a:t>
            </a:r>
            <a:r>
              <a:rPr lang="el-GR" altLang="el-GR" sz="2400" dirty="0" err="1" smtClean="0"/>
              <a:t>Coordinating</a:t>
            </a:r>
            <a:r>
              <a:rPr lang="el-GR" altLang="el-GR" sz="2400" dirty="0" smtClean="0"/>
              <a:t> </a:t>
            </a:r>
            <a:r>
              <a:rPr lang="el-GR" altLang="el-GR" sz="2400" dirty="0" err="1" smtClean="0"/>
              <a:t>Group</a:t>
            </a:r>
            <a:r>
              <a:rPr lang="el-GR" altLang="el-GR" sz="2400" dirty="0" smtClean="0"/>
              <a:t> 1996, CESDI 1998, </a:t>
            </a:r>
            <a:r>
              <a:rPr lang="en-US" altLang="el-GR" sz="2400" dirty="0" err="1" smtClean="0"/>
              <a:t>Viisainen</a:t>
            </a:r>
            <a:r>
              <a:rPr lang="en-US" altLang="el-GR" sz="2400" dirty="0" smtClean="0"/>
              <a:t> 2002, Andrews 2003, </a:t>
            </a:r>
            <a:r>
              <a:rPr lang="en-US" altLang="el-GR" sz="2400" dirty="0" err="1" smtClean="0"/>
              <a:t>Munday</a:t>
            </a:r>
            <a:r>
              <a:rPr lang="en-US" altLang="el-GR" sz="2400" dirty="0" smtClean="0"/>
              <a:t> 2004, O</a:t>
            </a:r>
            <a:r>
              <a:rPr lang="en-US" altLang="en-US" sz="2400" dirty="0" smtClean="0"/>
              <a:t>’</a:t>
            </a:r>
            <a:r>
              <a:rPr lang="en-US" altLang="el-GR" sz="2400" dirty="0" smtClean="0"/>
              <a:t>Brien 1978, </a:t>
            </a:r>
            <a:r>
              <a:rPr lang="en-US" altLang="el-GR" sz="2400" dirty="0" err="1" smtClean="0"/>
              <a:t>Goldthorp</a:t>
            </a:r>
            <a:r>
              <a:rPr lang="en-US" altLang="el-GR" sz="2400" dirty="0" smtClean="0"/>
              <a:t> &amp; Richman 1974,</a:t>
            </a:r>
            <a:r>
              <a:rPr lang="el-GR" altLang="el-GR" sz="2400" dirty="0" smtClean="0"/>
              <a:t> </a:t>
            </a:r>
            <a:r>
              <a:rPr lang="en-US" altLang="el-GR" sz="2400" dirty="0" smtClean="0"/>
              <a:t> </a:t>
            </a:r>
            <a:r>
              <a:rPr lang="en-US" altLang="el-GR" sz="2400" dirty="0" err="1" smtClean="0"/>
              <a:t>Alment</a:t>
            </a:r>
            <a:r>
              <a:rPr lang="en-US" altLang="el-GR" sz="2400" dirty="0" smtClean="0"/>
              <a:t> et al 1967, </a:t>
            </a:r>
            <a:r>
              <a:rPr lang="en-US" altLang="el-GR" sz="2400" dirty="0" err="1" smtClean="0"/>
              <a:t>Paddison</a:t>
            </a:r>
            <a:r>
              <a:rPr lang="en-US" altLang="el-GR" sz="2400" dirty="0" smtClean="0"/>
              <a:t> 2005). </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7554721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2348880"/>
            <a:ext cx="7772400" cy="2664296"/>
          </a:xfrm>
        </p:spPr>
        <p:txBody>
          <a:bodyPr>
            <a:noAutofit/>
          </a:bodyPr>
          <a:lstStyle/>
          <a:p>
            <a:r>
              <a:rPr lang="en-US" altLang="el-GR" sz="2800" b="0" dirty="0">
                <a:latin typeface="+mn-lt"/>
              </a:rPr>
              <a:t/>
            </a:r>
            <a:br>
              <a:rPr lang="en-US" altLang="el-GR" sz="2800" b="0" dirty="0">
                <a:latin typeface="+mn-lt"/>
              </a:rPr>
            </a:br>
            <a:r>
              <a:rPr lang="el-GR" altLang="el-GR" sz="2800" b="0" dirty="0">
                <a:latin typeface="+mn-lt"/>
              </a:rPr>
              <a:t/>
            </a:r>
            <a:br>
              <a:rPr lang="el-GR" altLang="el-GR" sz="2800" b="0" dirty="0">
                <a:latin typeface="+mn-lt"/>
              </a:rPr>
            </a:br>
            <a:r>
              <a:rPr lang="el-GR" altLang="el-GR" sz="2800" b="0" dirty="0">
                <a:latin typeface="+mn-lt"/>
              </a:rPr>
              <a:t> </a:t>
            </a:r>
            <a:br>
              <a:rPr lang="el-GR" altLang="el-GR" sz="2800" b="0" dirty="0">
                <a:latin typeface="+mn-lt"/>
              </a:rPr>
            </a:br>
            <a:r>
              <a:rPr lang="el-GR" altLang="el-GR" sz="2800" b="0" dirty="0">
                <a:latin typeface="+mn-lt"/>
              </a:rPr>
              <a:t>    </a:t>
            </a:r>
            <a:r>
              <a:rPr lang="el-GR" altLang="el-GR" sz="2800" b="0" dirty="0" smtClean="0">
                <a:latin typeface="+mn-lt"/>
              </a:rPr>
              <a:t>«Ο </a:t>
            </a:r>
            <a:r>
              <a:rPr lang="el-GR" altLang="el-GR" sz="2800" b="0" dirty="0">
                <a:latin typeface="+mn-lt"/>
              </a:rPr>
              <a:t>εξανθρωπισμός της γέννησης δεν αποτελεί μια ρομαντική επιστροφή</a:t>
            </a:r>
            <a:br>
              <a:rPr lang="el-GR" altLang="el-GR" sz="2800" b="0" dirty="0">
                <a:latin typeface="+mn-lt"/>
              </a:rPr>
            </a:br>
            <a:r>
              <a:rPr lang="el-GR" altLang="el-GR" sz="2800" b="0" dirty="0">
                <a:latin typeface="+mn-lt"/>
              </a:rPr>
              <a:t> στο παρελθόν, ούτε υποτίμηση της τεχνολογίας. </a:t>
            </a:r>
            <a:br>
              <a:rPr lang="el-GR" altLang="el-GR" sz="2800" b="0" dirty="0">
                <a:latin typeface="+mn-lt"/>
              </a:rPr>
            </a:br>
            <a:r>
              <a:rPr lang="el-GR" altLang="el-GR" sz="2800" b="0" dirty="0">
                <a:latin typeface="+mn-lt"/>
              </a:rPr>
              <a:t>Αλλά απεναντίας προσφέρει μια οικολογική, βιώσιμη πορεία προς το </a:t>
            </a:r>
            <a:r>
              <a:rPr lang="el-GR" altLang="el-GR" sz="2800" b="0" dirty="0" smtClean="0">
                <a:latin typeface="+mn-lt"/>
              </a:rPr>
              <a:t>μέλλον»</a:t>
            </a:r>
            <a:r>
              <a:rPr lang="el-GR" altLang="el-GR" sz="2800" b="0" dirty="0"/>
              <a:t>.</a:t>
            </a:r>
            <a:r>
              <a:rPr lang="el-GR" altLang="el-GR" sz="2800" b="0" dirty="0">
                <a:latin typeface="+mn-lt"/>
              </a:rPr>
              <a:t/>
            </a:r>
            <a:br>
              <a:rPr lang="el-GR" altLang="el-GR" sz="2800" b="0" dirty="0">
                <a:latin typeface="+mn-lt"/>
              </a:rPr>
            </a:br>
            <a:r>
              <a:rPr lang="el-GR" altLang="el-GR" sz="2800" b="0" dirty="0">
                <a:latin typeface="+mn-lt"/>
              </a:rPr>
              <a:t/>
            </a:r>
            <a:br>
              <a:rPr lang="el-GR" altLang="el-GR" sz="2800" b="0" dirty="0">
                <a:latin typeface="+mn-lt"/>
              </a:rPr>
            </a:br>
            <a:r>
              <a:rPr lang="el-GR" altLang="el-GR" sz="2800" b="0" dirty="0">
                <a:latin typeface="+mn-lt"/>
              </a:rPr>
              <a:t/>
            </a:r>
            <a:br>
              <a:rPr lang="el-GR" altLang="el-GR" sz="2800" b="0" dirty="0">
                <a:latin typeface="+mn-lt"/>
              </a:rPr>
            </a:br>
            <a:r>
              <a:rPr lang="el-GR" altLang="el-GR" sz="2800" b="0" dirty="0">
                <a:latin typeface="+mn-lt"/>
              </a:rPr>
              <a:t/>
            </a:r>
            <a:br>
              <a:rPr lang="el-GR" altLang="el-GR" sz="2800" b="0" dirty="0">
                <a:latin typeface="+mn-lt"/>
              </a:rPr>
            </a:br>
            <a:r>
              <a:rPr lang="el-GR" altLang="el-GR" sz="2800" b="0" dirty="0">
                <a:latin typeface="+mn-lt"/>
              </a:rPr>
              <a:t/>
            </a:r>
            <a:br>
              <a:rPr lang="el-GR" altLang="el-GR" sz="2800" b="0" dirty="0">
                <a:latin typeface="+mn-lt"/>
              </a:rPr>
            </a:br>
            <a:r>
              <a:rPr lang="el-GR" altLang="el-GR" sz="2800" b="0" dirty="0">
                <a:latin typeface="+mn-lt"/>
              </a:rPr>
              <a:t/>
            </a:r>
            <a:br>
              <a:rPr lang="el-GR" altLang="el-GR" sz="2800" b="0" dirty="0">
                <a:latin typeface="+mn-lt"/>
              </a:rPr>
            </a:br>
            <a:endParaRPr lang="el-GR" sz="2800" b="0" dirty="0">
              <a:latin typeface="+mn-lt"/>
            </a:endParaRPr>
          </a:p>
        </p:txBody>
      </p:sp>
      <p:sp>
        <p:nvSpPr>
          <p:cNvPr id="4" name="Subtitle 3"/>
          <p:cNvSpPr>
            <a:spLocks noGrp="1"/>
          </p:cNvSpPr>
          <p:nvPr>
            <p:ph type="subTitle" idx="1"/>
          </p:nvPr>
        </p:nvSpPr>
        <p:spPr>
          <a:xfrm>
            <a:off x="1331640" y="4509120"/>
            <a:ext cx="6400800" cy="1752600"/>
          </a:xfrm>
        </p:spPr>
        <p:txBody>
          <a:bodyPr>
            <a:normAutofit/>
          </a:bodyPr>
          <a:lstStyle/>
          <a:p>
            <a:r>
              <a:rPr lang="en-US" altLang="el-GR" sz="2400" dirty="0">
                <a:solidFill>
                  <a:schemeClr val="tx1">
                    <a:lumMod val="75000"/>
                    <a:lumOff val="25000"/>
                  </a:schemeClr>
                </a:solidFill>
              </a:rPr>
              <a:t>Ricardo Herbert Jones(</a:t>
            </a:r>
            <a:r>
              <a:rPr lang="el-GR" altLang="el-GR" sz="2400" dirty="0">
                <a:solidFill>
                  <a:schemeClr val="tx1">
                    <a:lumMod val="75000"/>
                    <a:lumOff val="25000"/>
                  </a:schemeClr>
                </a:solidFill>
              </a:rPr>
              <a:t>Μαιευτήρας</a:t>
            </a:r>
            <a:r>
              <a:rPr lang="el-GR" altLang="el-GR" sz="2400" dirty="0" smtClean="0">
                <a:solidFill>
                  <a:schemeClr val="tx1">
                    <a:lumMod val="75000"/>
                    <a:lumOff val="25000"/>
                  </a:schemeClr>
                </a:solidFill>
              </a:rPr>
              <a:t>)</a:t>
            </a:r>
            <a:endParaRPr lang="el-GR" sz="2400" dirty="0">
              <a:solidFill>
                <a:schemeClr val="tx1">
                  <a:lumMod val="75000"/>
                  <a:lumOff val="25000"/>
                </a:schemeClr>
              </a:solidFill>
            </a:endParaRPr>
          </a:p>
        </p:txBody>
      </p:sp>
    </p:spTree>
    <p:extLst>
      <p:ext uri="{BB962C8B-B14F-4D97-AF65-F5344CB8AC3E}">
        <p14:creationId xmlns:p14="http://schemas.microsoft.com/office/powerpoint/2010/main" val="24763683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Ποσοστά</a:t>
            </a:r>
            <a:endParaRPr lang="el-GR" dirty="0"/>
          </a:p>
        </p:txBody>
      </p:sp>
      <p:sp>
        <p:nvSpPr>
          <p:cNvPr id="32769" name="Content Placeholder 2"/>
          <p:cNvSpPr>
            <a:spLocks noGrp="1"/>
          </p:cNvSpPr>
          <p:nvPr>
            <p:ph idx="1"/>
          </p:nvPr>
        </p:nvSpPr>
        <p:spPr>
          <a:xfrm>
            <a:off x="457200" y="1196752"/>
            <a:ext cx="8507288" cy="5661248"/>
          </a:xfrm>
        </p:spPr>
        <p:txBody>
          <a:bodyPr>
            <a:noAutofit/>
          </a:bodyPr>
          <a:lstStyle/>
          <a:p>
            <a:pPr>
              <a:spcBef>
                <a:spcPts val="600"/>
              </a:spcBef>
              <a:spcAft>
                <a:spcPts val="300"/>
              </a:spcAft>
              <a:buClr>
                <a:srgbClr val="4E1610"/>
              </a:buClr>
              <a:buFont typeface="Wingdings" pitchFamily="2" charset="2"/>
              <a:buChar char="§"/>
            </a:pPr>
            <a:r>
              <a:rPr lang="el-GR" altLang="el-GR" sz="2400" dirty="0" smtClean="0"/>
              <a:t>Τα ποσοστά των παρεμβάσεων είναι </a:t>
            </a:r>
            <a:r>
              <a:rPr lang="el-GR" altLang="el-GR" sz="2400" dirty="0" err="1" smtClean="0"/>
              <a:t>χαμηλότερα(πρόκληση</a:t>
            </a:r>
            <a:r>
              <a:rPr lang="el-GR" altLang="el-GR" sz="2400" dirty="0" smtClean="0"/>
              <a:t> τοκετού, </a:t>
            </a:r>
            <a:r>
              <a:rPr lang="el-GR" altLang="el-GR" sz="2400" dirty="0" err="1" smtClean="0"/>
              <a:t>περινεοτομή</a:t>
            </a:r>
            <a:r>
              <a:rPr lang="el-GR" altLang="el-GR" sz="2400" dirty="0" smtClean="0"/>
              <a:t>, </a:t>
            </a:r>
            <a:r>
              <a:rPr lang="el-GR" altLang="el-GR" sz="2400" dirty="0" err="1" smtClean="0"/>
              <a:t>εμβρυουλκία</a:t>
            </a:r>
            <a:r>
              <a:rPr lang="el-GR" altLang="el-GR" sz="2400" dirty="0" smtClean="0"/>
              <a:t>, καισαρική </a:t>
            </a:r>
            <a:r>
              <a:rPr lang="el-GR" altLang="el-GR" sz="2400" dirty="0" err="1" smtClean="0"/>
              <a:t>τομη</a:t>
            </a:r>
            <a:r>
              <a:rPr lang="el-GR" altLang="el-GR" sz="2400" dirty="0" smtClean="0"/>
              <a:t>), </a:t>
            </a:r>
            <a:r>
              <a:rPr lang="en-US" altLang="el-GR" sz="2400" dirty="0" smtClean="0"/>
              <a:t>Ackerman – </a:t>
            </a:r>
            <a:r>
              <a:rPr lang="en-US" altLang="el-GR" sz="2400" dirty="0" err="1" smtClean="0"/>
              <a:t>Liebrich</a:t>
            </a:r>
            <a:r>
              <a:rPr lang="en-US" altLang="el-GR" sz="2400" dirty="0" smtClean="0"/>
              <a:t> et al 1996, Homer 2001, van der </a:t>
            </a:r>
            <a:r>
              <a:rPr lang="en-US" altLang="el-GR" sz="2400" dirty="0" err="1" smtClean="0"/>
              <a:t>Hulst</a:t>
            </a:r>
            <a:r>
              <a:rPr lang="en-US" altLang="el-GR" sz="2400" dirty="0" smtClean="0"/>
              <a:t> et al 2004, Johnson &amp; Davis 2005, </a:t>
            </a:r>
            <a:r>
              <a:rPr lang="en-US" altLang="el-GR" sz="2400" dirty="0" err="1" smtClean="0"/>
              <a:t>Blanchette</a:t>
            </a:r>
            <a:r>
              <a:rPr lang="en-US" altLang="el-GR" sz="2400" dirty="0" smtClean="0"/>
              <a:t> 2011, </a:t>
            </a:r>
            <a:r>
              <a:rPr lang="en-US" altLang="el-GR" sz="2400" dirty="0" err="1" smtClean="0"/>
              <a:t>Arabin</a:t>
            </a:r>
            <a:r>
              <a:rPr lang="en-US" altLang="el-GR" sz="2400" dirty="0" smtClean="0"/>
              <a:t> et al 2012.</a:t>
            </a:r>
            <a:r>
              <a:rPr lang="el-GR" altLang="el-GR" sz="2400" dirty="0" smtClean="0"/>
              <a:t>  </a:t>
            </a:r>
            <a:endParaRPr lang="en-US" altLang="el-GR" sz="2400" dirty="0" smtClean="0"/>
          </a:p>
          <a:p>
            <a:pPr>
              <a:spcBef>
                <a:spcPts val="600"/>
              </a:spcBef>
              <a:spcAft>
                <a:spcPts val="300"/>
              </a:spcAft>
              <a:buClr>
                <a:srgbClr val="4E1610"/>
              </a:buClr>
              <a:buFont typeface="Wingdings 2" pitchFamily="18" charset="2"/>
              <a:buNone/>
            </a:pPr>
            <a:r>
              <a:rPr lang="el-GR" altLang="el-GR" sz="2400" dirty="0" smtClean="0"/>
              <a:t>     Οι παρεμβάσεις αυτές αυξάνουν το κόστος και την θνησιμότητα. (Αυστραλία </a:t>
            </a:r>
            <a:r>
              <a:rPr lang="en-US" altLang="el-GR" sz="2400" dirty="0" smtClean="0"/>
              <a:t>Roberts</a:t>
            </a:r>
            <a:r>
              <a:rPr lang="el-GR" altLang="el-GR" sz="2400" dirty="0" smtClean="0"/>
              <a:t> </a:t>
            </a:r>
            <a:r>
              <a:rPr lang="en-US" altLang="el-GR" sz="2400" dirty="0" smtClean="0"/>
              <a:t>et al </a:t>
            </a:r>
            <a:r>
              <a:rPr lang="el-GR" altLang="el-GR" sz="2400" dirty="0" smtClean="0"/>
              <a:t> </a:t>
            </a:r>
            <a:r>
              <a:rPr lang="en-US" altLang="el-GR" sz="2400" dirty="0" smtClean="0"/>
              <a:t>2000, Tracey &amp; Tracey 2003).</a:t>
            </a:r>
            <a:endParaRPr lang="el-GR" altLang="el-GR" sz="2400" dirty="0" smtClean="0"/>
          </a:p>
          <a:p>
            <a:pPr>
              <a:spcBef>
                <a:spcPts val="600"/>
              </a:spcBef>
              <a:spcAft>
                <a:spcPts val="300"/>
              </a:spcAft>
              <a:buClr>
                <a:srgbClr val="4E1610"/>
              </a:buClr>
              <a:buFont typeface="Wingdings" pitchFamily="2" charset="2"/>
              <a:buChar char="§"/>
            </a:pPr>
            <a:r>
              <a:rPr lang="el-GR" altLang="el-GR" sz="2400" dirty="0" smtClean="0"/>
              <a:t>Τα ποσοστά του κολπικού τοκετού είναι υψηλότερα όταν υγιείς γυναίκες με μια φυσιολογική εγκυμοσύνη γεννούν στον οικείο χώρο του σπιτιού τους με την στήριξη μιας έμπειρης μαίας (</a:t>
            </a:r>
            <a:r>
              <a:rPr lang="en-US" altLang="el-GR" sz="2400" dirty="0" err="1" smtClean="0"/>
              <a:t>Campell</a:t>
            </a:r>
            <a:r>
              <a:rPr lang="en-US" altLang="el-GR" sz="2400" dirty="0" smtClean="0"/>
              <a:t> &amp; Macfarlane 1987, Tyson 1991, Ackerman- </a:t>
            </a:r>
            <a:r>
              <a:rPr lang="en-US" altLang="el-GR" sz="2400" dirty="0" err="1" smtClean="0"/>
              <a:t>Liebrich</a:t>
            </a:r>
            <a:r>
              <a:rPr lang="en-US" altLang="el-GR" sz="2400" dirty="0" smtClean="0"/>
              <a:t> et al 1996, De </a:t>
            </a:r>
            <a:r>
              <a:rPr lang="en-US" altLang="el-GR" sz="2400" dirty="0" err="1" smtClean="0"/>
              <a:t>vries</a:t>
            </a:r>
            <a:r>
              <a:rPr lang="en-US" altLang="el-GR" sz="2400" dirty="0" smtClean="0"/>
              <a:t> 1996, </a:t>
            </a:r>
            <a:r>
              <a:rPr lang="en-US" altLang="el-GR" sz="2400" dirty="0" err="1" smtClean="0"/>
              <a:t>Nothern</a:t>
            </a:r>
            <a:r>
              <a:rPr lang="en-US" altLang="el-GR" sz="2400" dirty="0" smtClean="0"/>
              <a:t> Region </a:t>
            </a:r>
            <a:r>
              <a:rPr lang="en-US" altLang="el-GR" sz="2400" dirty="0" err="1" smtClean="0"/>
              <a:t>Perrinatal</a:t>
            </a:r>
            <a:r>
              <a:rPr lang="en-US" altLang="el-GR" sz="2400" dirty="0" smtClean="0"/>
              <a:t> Mortality Survey Coordinating Group 1996, WHO 1999, New </a:t>
            </a:r>
            <a:r>
              <a:rPr lang="en-US" altLang="el-GR" sz="2400" dirty="0" err="1" smtClean="0"/>
              <a:t>Zeland</a:t>
            </a:r>
            <a:r>
              <a:rPr lang="en-US" altLang="el-GR" sz="2400" dirty="0" smtClean="0"/>
              <a:t> Ministry of Health 2001).</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17611031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Τι προσφέρει ο τοκετός στο σπίτι</a:t>
            </a:r>
            <a:endParaRPr lang="el-GR" dirty="0"/>
          </a:p>
        </p:txBody>
      </p:sp>
      <p:sp>
        <p:nvSpPr>
          <p:cNvPr id="33793" name="Content Placeholder 2"/>
          <p:cNvSpPr>
            <a:spLocks noGrp="1"/>
          </p:cNvSpPr>
          <p:nvPr>
            <p:ph idx="1"/>
          </p:nvPr>
        </p:nvSpPr>
        <p:spPr>
          <a:xfrm>
            <a:off x="457200" y="1196752"/>
            <a:ext cx="8229600" cy="5661248"/>
          </a:xfrm>
        </p:spPr>
        <p:txBody>
          <a:bodyPr>
            <a:normAutofit/>
          </a:bodyPr>
          <a:lstStyle/>
          <a:p>
            <a:pPr>
              <a:lnSpc>
                <a:spcPct val="110000"/>
              </a:lnSpc>
              <a:buClr>
                <a:srgbClr val="4E1610"/>
              </a:buClr>
              <a:buFont typeface="Wingdings" pitchFamily="2" charset="2"/>
              <a:buChar char="§"/>
            </a:pPr>
            <a:r>
              <a:rPr lang="el-GR" altLang="el-GR" sz="2400" dirty="0" smtClean="0"/>
              <a:t>Ο τοκετός στο σπίτι προσφέρει: μεγαλύτερη ικανοποίηση και αυτοπεποίθηση, γι</a:t>
            </a:r>
            <a:r>
              <a:rPr lang="ja-JP" altLang="el-GR" sz="2400" dirty="0" smtClean="0"/>
              <a:t>’</a:t>
            </a:r>
            <a:r>
              <a:rPr lang="el-GR" altLang="ja-JP" sz="2400" dirty="0" smtClean="0"/>
              <a:t>αυτό σε επόμενο τοκετό επιλέγεται ξανά.</a:t>
            </a:r>
          </a:p>
          <a:p>
            <a:pPr>
              <a:lnSpc>
                <a:spcPct val="110000"/>
              </a:lnSpc>
              <a:buClr>
                <a:srgbClr val="4E1610"/>
              </a:buClr>
              <a:buFont typeface="Wingdings 2" pitchFamily="18" charset="2"/>
              <a:buNone/>
            </a:pPr>
            <a:r>
              <a:rPr lang="el-GR" altLang="el-GR" sz="2400" dirty="0" smtClean="0"/>
              <a:t>     Οι γυναίκες που έχουν γεννήσει στο σπίτι και στο μαιευτήριο, συνήθως εκφράζουν μεγαλύτερη ικανοποίηση για την πρώτη τους επιλογή (</a:t>
            </a:r>
            <a:r>
              <a:rPr lang="en-US" altLang="el-GR" sz="2400" dirty="0" smtClean="0"/>
              <a:t>Davies et al 1996, </a:t>
            </a:r>
            <a:r>
              <a:rPr lang="en-US" altLang="el-GR" sz="2400" dirty="0" err="1" smtClean="0"/>
              <a:t>Wiegers</a:t>
            </a:r>
            <a:r>
              <a:rPr lang="en-US" altLang="el-GR" sz="2400" dirty="0" smtClean="0"/>
              <a:t> et al 1996, Edwards 1994, NRPM Survey Coordinating Group 1996, CESDI 1998, </a:t>
            </a:r>
            <a:r>
              <a:rPr lang="en-US" altLang="el-GR" sz="2400" dirty="0" err="1" smtClean="0"/>
              <a:t>Viisainen</a:t>
            </a:r>
            <a:r>
              <a:rPr lang="en-US" altLang="el-GR" sz="2400" dirty="0" smtClean="0"/>
              <a:t> 2002, Andrews 2003, </a:t>
            </a:r>
            <a:r>
              <a:rPr lang="en-US" altLang="el-GR" sz="2400" dirty="0" err="1" smtClean="0"/>
              <a:t>Munday</a:t>
            </a:r>
            <a:r>
              <a:rPr lang="en-US" altLang="el-GR" sz="2400" dirty="0" smtClean="0"/>
              <a:t> 2004, </a:t>
            </a:r>
            <a:r>
              <a:rPr lang="en-US" altLang="el-GR" sz="2400" dirty="0" err="1" smtClean="0"/>
              <a:t>Padisson</a:t>
            </a:r>
            <a:r>
              <a:rPr lang="en-US" altLang="el-GR" sz="2400" dirty="0" smtClean="0"/>
              <a:t> 2005).</a:t>
            </a:r>
            <a:endParaRPr lang="el-GR" altLang="el-GR" sz="2400" dirty="0" smtClean="0"/>
          </a:p>
          <a:p>
            <a:pPr>
              <a:lnSpc>
                <a:spcPct val="110000"/>
              </a:lnSpc>
              <a:spcBef>
                <a:spcPts val="1200"/>
              </a:spcBef>
              <a:buClr>
                <a:srgbClr val="4E1610"/>
              </a:buClr>
              <a:buFont typeface="Wingdings" pitchFamily="2" charset="2"/>
              <a:buChar char="§"/>
            </a:pPr>
            <a:r>
              <a:rPr lang="el-GR" altLang="el-GR" sz="2400" dirty="0" smtClean="0"/>
              <a:t>Επιπλέον, οικονομική ανάλυση ανέδειξε ότι ένας φυσιολογικός τοκετός χωρίς επιπλοκές στο νοσοκομείο στις ΗΠΑ κοστίζει κατά μέσο όρο 3 φορές περισσότερο από τον ίδιο τοκετό εάν διεξαχθεί στο σπίτι από μαία/</a:t>
            </a:r>
            <a:r>
              <a:rPr lang="el-GR" altLang="el-GR" sz="2400" dirty="0" err="1" smtClean="0"/>
              <a:t>μαιευτή</a:t>
            </a:r>
            <a:r>
              <a:rPr lang="el-GR" altLang="el-GR" sz="2400" dirty="0" smtClean="0"/>
              <a:t> (</a:t>
            </a:r>
            <a:r>
              <a:rPr lang="el-GR" altLang="el-GR" sz="2400" dirty="0" err="1" smtClean="0"/>
              <a:t>Anderson</a:t>
            </a:r>
            <a:r>
              <a:rPr lang="el-GR" altLang="el-GR" sz="2400" dirty="0" smtClean="0"/>
              <a:t> &amp; </a:t>
            </a:r>
            <a:r>
              <a:rPr lang="el-GR" altLang="el-GR" sz="2400" dirty="0" err="1" smtClean="0"/>
              <a:t>Anderson</a:t>
            </a:r>
            <a:r>
              <a:rPr lang="el-GR" altLang="el-GR" sz="2400" dirty="0" smtClean="0"/>
              <a:t> 1999, </a:t>
            </a:r>
            <a:r>
              <a:rPr lang="el-GR" altLang="el-GR" sz="2400" dirty="0" err="1" smtClean="0"/>
              <a:t>Perkins</a:t>
            </a:r>
            <a:r>
              <a:rPr lang="el-GR" altLang="el-GR" sz="2400" dirty="0" smtClean="0"/>
              <a:t> 2004). </a:t>
            </a:r>
          </a:p>
          <a:p>
            <a:endParaRPr lang="el-GR" altLang="el-GR" sz="2000" dirty="0" smtClean="0">
              <a:solidFill>
                <a:srgbClr val="956251"/>
              </a:solidFill>
              <a:latin typeface="Calibri" pitchFamily="34" charset="0"/>
            </a:endParaRPr>
          </a:p>
          <a:p>
            <a:pPr>
              <a:buFont typeface="Wingdings 2" pitchFamily="18" charset="2"/>
              <a:buNone/>
            </a:pPr>
            <a:endParaRPr lang="el-GR" altLang="el-GR" sz="1400" dirty="0" smtClean="0">
              <a:solidFill>
                <a:srgbClr val="956251"/>
              </a:solidFill>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25975830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Μεταφορά στο </a:t>
            </a:r>
            <a:r>
              <a:rPr lang="el-GR" dirty="0" smtClean="0"/>
              <a:t>νοσοκομείο</a:t>
            </a:r>
            <a:endParaRPr lang="el-GR" dirty="0"/>
          </a:p>
        </p:txBody>
      </p:sp>
      <p:sp>
        <p:nvSpPr>
          <p:cNvPr id="34817" name="Content Placeholder 2"/>
          <p:cNvSpPr>
            <a:spLocks noGrp="1"/>
          </p:cNvSpPr>
          <p:nvPr>
            <p:ph idx="1"/>
          </p:nvPr>
        </p:nvSpPr>
        <p:spPr>
          <a:xfrm>
            <a:off x="457200" y="1196752"/>
            <a:ext cx="8435280" cy="5661248"/>
          </a:xfrm>
        </p:spPr>
        <p:txBody>
          <a:bodyPr>
            <a:noAutofit/>
          </a:bodyPr>
          <a:lstStyle/>
          <a:p>
            <a:pPr>
              <a:buClr>
                <a:srgbClr val="4E1610"/>
              </a:buClr>
              <a:buFont typeface="Wingdings" pitchFamily="2" charset="2"/>
              <a:buChar char="§"/>
            </a:pPr>
            <a:r>
              <a:rPr lang="el-GR" altLang="el-GR" sz="2400" dirty="0" smtClean="0"/>
              <a:t>Ένα ποσοστό γυναικών που έχει προγραμματίσει τοκετό στο σπίτι, μεταφέρεται στο νοσοκομείο με κύριες αιτίες την αργή εξέλιξη του τοκετού, την ανάγκη χρήσης αναλγησίας που δεν μπορεί να πραγματοποιηθεί στο σπίτι όπως </a:t>
            </a:r>
            <a:r>
              <a:rPr lang="el-GR" altLang="el-GR" sz="2400" dirty="0" err="1" smtClean="0"/>
              <a:t>επισκληρίδιος</a:t>
            </a:r>
            <a:r>
              <a:rPr lang="el-GR" altLang="el-GR" sz="2400" dirty="0" smtClean="0"/>
              <a:t> (</a:t>
            </a:r>
            <a:r>
              <a:rPr lang="el-GR" altLang="el-GR" sz="2400" dirty="0" err="1" smtClean="0"/>
              <a:t>Campbell</a:t>
            </a:r>
            <a:r>
              <a:rPr lang="el-GR" altLang="el-GR" sz="2400" dirty="0" smtClean="0"/>
              <a:t> &amp; </a:t>
            </a:r>
            <a:r>
              <a:rPr lang="el-GR" altLang="el-GR" sz="2400" dirty="0" err="1" smtClean="0"/>
              <a:t>Macfarlane</a:t>
            </a:r>
            <a:r>
              <a:rPr lang="el-GR" altLang="el-GR" sz="2400" dirty="0" smtClean="0"/>
              <a:t> 1994, </a:t>
            </a:r>
            <a:r>
              <a:rPr lang="en-US" altLang="el-GR" sz="2400" dirty="0" smtClean="0"/>
              <a:t>Chamberlain et al 1997, NCT 2001, </a:t>
            </a:r>
            <a:r>
              <a:rPr lang="el-GR" altLang="el-GR" sz="2400" dirty="0" smtClean="0"/>
              <a:t>CESDI 1998). </a:t>
            </a:r>
          </a:p>
          <a:p>
            <a:pPr>
              <a:buClr>
                <a:srgbClr val="4E1610"/>
              </a:buClr>
              <a:buFont typeface="Wingdings" pitchFamily="2" charset="2"/>
              <a:buChar char="§"/>
            </a:pPr>
            <a:r>
              <a:rPr lang="el-GR" altLang="el-GR" sz="2400" dirty="0" smtClean="0"/>
              <a:t>Οι γυναίκες θα πρέπει να ενημερώνονται και να διασφαλίζονται  για το ενδεχόμενο μεταφοράς τους στο νοσοκομείο (RCOG &amp; RCM 2007). </a:t>
            </a:r>
          </a:p>
          <a:p>
            <a:pPr>
              <a:buClr>
                <a:srgbClr val="4E1610"/>
              </a:buClr>
              <a:buFont typeface="Wingdings" pitchFamily="2" charset="2"/>
              <a:buChar char="§"/>
            </a:pPr>
            <a:r>
              <a:rPr lang="el-GR" altLang="el-GR" sz="2400" dirty="0" smtClean="0"/>
              <a:t>Είναι σημαντικό να έχουν ληφθεί σε τοπικό επίπεδο όλα τα κατάλληλα μέτρα προκειμένου σε περιπτώσεις επείγοντος οι μαίες/</a:t>
            </a:r>
            <a:r>
              <a:rPr lang="el-GR" altLang="el-GR" sz="2400" dirty="0" err="1" smtClean="0"/>
              <a:t>τές</a:t>
            </a:r>
            <a:r>
              <a:rPr lang="el-GR" altLang="el-GR" sz="2400" dirty="0" smtClean="0"/>
              <a:t> να παραπέμπουν άμεσα στον πιο έμπειρο μαιευτήρα/γυναικολόγο ή παιδίατρο/</a:t>
            </a:r>
            <a:r>
              <a:rPr lang="el-GR" altLang="el-GR" sz="2400" dirty="0" err="1" smtClean="0"/>
              <a:t>νεογνολόγο</a:t>
            </a:r>
            <a:r>
              <a:rPr lang="el-GR" altLang="el-GR" sz="2400" dirty="0" smtClean="0"/>
              <a:t>  του κοντινού νοσοκομείου σε 24ώρη βάση (RCOG &amp; RCM 2007).</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1889783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Βασικές αρχές για τους επαγγελματίες υγείας</a:t>
            </a:r>
          </a:p>
        </p:txBody>
      </p:sp>
      <p:sp>
        <p:nvSpPr>
          <p:cNvPr id="32771" name="Rectangle 3"/>
          <p:cNvSpPr>
            <a:spLocks noGrp="1"/>
          </p:cNvSpPr>
          <p:nvPr>
            <p:ph idx="1"/>
          </p:nvPr>
        </p:nvSpPr>
        <p:spPr/>
        <p:txBody>
          <a:bodyPr>
            <a:normAutofit/>
          </a:bodyPr>
          <a:lstStyle/>
          <a:p>
            <a:pPr>
              <a:buClr>
                <a:srgbClr val="4E1610"/>
              </a:buClr>
              <a:buFont typeface="Wingdings" pitchFamily="2" charset="2"/>
              <a:buChar char="§"/>
            </a:pPr>
            <a:r>
              <a:rPr lang="el-GR" altLang="el-GR" sz="2400" dirty="0" smtClean="0"/>
              <a:t>Η γυναίκα το μωρό και η οικογένεια της αποτελούν το κέντρο όλων των διαδικασιών και συζητήσεων.</a:t>
            </a:r>
          </a:p>
          <a:p>
            <a:pPr>
              <a:buClr>
                <a:srgbClr val="4E1610"/>
              </a:buClr>
              <a:buFont typeface="Wingdings" pitchFamily="2" charset="2"/>
              <a:buChar char="§"/>
            </a:pPr>
            <a:r>
              <a:rPr lang="el-GR" altLang="el-GR" sz="2400" dirty="0" smtClean="0"/>
              <a:t>Η γυναίκα πρέπει να έχει συνεχόμενη φροντίδα.</a:t>
            </a:r>
          </a:p>
          <a:p>
            <a:pPr>
              <a:buClr>
                <a:srgbClr val="4E1610"/>
              </a:buClr>
              <a:buFont typeface="Wingdings" pitchFamily="2" charset="2"/>
              <a:buChar char="§"/>
            </a:pPr>
            <a:r>
              <a:rPr lang="el-GR" altLang="el-GR" sz="2400" dirty="0" smtClean="0"/>
              <a:t>Η γυναίκα δικαιούται ορθή και ολοκληρωμένη ενημέρωση σχετικά με τις επιλογές και τα πιθανά αποτελέσματα αυτών των επιλογών.</a:t>
            </a:r>
          </a:p>
          <a:p>
            <a:pPr>
              <a:buClr>
                <a:srgbClr val="4E1610"/>
              </a:buClr>
              <a:buFont typeface="Wingdings" pitchFamily="2" charset="2"/>
              <a:buChar char="§"/>
            </a:pPr>
            <a:r>
              <a:rPr lang="el-GR" altLang="el-GR" sz="2400" dirty="0" smtClean="0"/>
              <a:t>Η γυναίκα έχει δικαίωμα να αρνηθεί μαιευτική φροντίδα.</a:t>
            </a:r>
          </a:p>
          <a:p>
            <a:pPr>
              <a:buClr>
                <a:srgbClr val="4E1610"/>
              </a:buClr>
              <a:buFont typeface="Wingdings" pitchFamily="2" charset="2"/>
              <a:buChar char="§"/>
            </a:pPr>
            <a:r>
              <a:rPr lang="el-GR" altLang="el-GR" sz="2400" dirty="0" smtClean="0"/>
              <a:t>Οι επαγγελματίες υγείας έχουν ευθύνη να καταγράφουν τις αποφάσεις τους για όλη την διάρκεια παροχής φροντίδας.</a:t>
            </a:r>
          </a:p>
          <a:p>
            <a:pPr>
              <a:buClr>
                <a:srgbClr val="4E1610"/>
              </a:buClr>
              <a:buFont typeface="Wingdings" pitchFamily="2" charset="2"/>
              <a:buChar char="§"/>
            </a:pPr>
            <a:r>
              <a:rPr lang="el-GR" altLang="el-GR" sz="2400" dirty="0" smtClean="0"/>
              <a:t>Όταν η κατάσταση της γυναίκας απαιτεί την συνεργασία διαφόρων επαγγελματιών υγείας, πρέπει η γυναίκα να ενημερώνεται για την μεταξύ τους επικοινωνία.</a:t>
            </a:r>
          </a:p>
          <a:p>
            <a:pPr>
              <a:buFont typeface="Wingdings 2" pitchFamily="18" charset="2"/>
              <a:buNone/>
            </a:pPr>
            <a:endParaRPr lang="el-GR" altLang="el-GR" sz="4400" dirty="0" smtClean="0">
              <a:effectLst>
                <a:outerShdw blurRad="38100" dist="38100" dir="2700000" algn="tl">
                  <a:srgbClr val="FFFFFF"/>
                </a:outerShdw>
              </a:effectLs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3296608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Προϋποθέσεις </a:t>
            </a:r>
            <a:r>
              <a:rPr lang="el-GR" sz="3200" b="0" dirty="0">
                <a:solidFill>
                  <a:prstClr val="black"/>
                </a:solidFill>
              </a:rPr>
              <a:t>(1/2)</a:t>
            </a:r>
            <a:r>
              <a:rPr lang="el-GR" dirty="0" smtClean="0"/>
              <a:t> </a:t>
            </a:r>
            <a:endParaRPr lang="el-GR" dirty="0"/>
          </a:p>
        </p:txBody>
      </p:sp>
      <p:sp>
        <p:nvSpPr>
          <p:cNvPr id="36865" name="Rectangle 3"/>
          <p:cNvSpPr>
            <a:spLocks noGrp="1"/>
          </p:cNvSpPr>
          <p:nvPr>
            <p:ph idx="1"/>
          </p:nvPr>
        </p:nvSpPr>
        <p:spPr/>
        <p:txBody>
          <a:bodyPr>
            <a:normAutofit/>
          </a:bodyPr>
          <a:lstStyle/>
          <a:p>
            <a:pPr>
              <a:buClr>
                <a:srgbClr val="4E1610"/>
              </a:buClr>
              <a:buFont typeface="Wingdings" pitchFamily="2" charset="2"/>
              <a:buChar char="§"/>
            </a:pPr>
            <a:r>
              <a:rPr lang="el-GR" altLang="el-GR" sz="2400" dirty="0" smtClean="0"/>
              <a:t>Παρουσία δύο μαιών εκ των οποίων η μία να έχει εμπειρία στον τοκετό στο σπίτι &gt; 2 χρόνια.</a:t>
            </a:r>
            <a:endParaRPr lang="en-US" altLang="el-GR" sz="2400" dirty="0" smtClean="0"/>
          </a:p>
          <a:p>
            <a:pPr>
              <a:buClr>
                <a:srgbClr val="4E1610"/>
              </a:buClr>
              <a:buFont typeface="Wingdings" pitchFamily="2" charset="2"/>
              <a:buChar char="§"/>
            </a:pPr>
            <a:r>
              <a:rPr lang="el-GR" altLang="el-GR" sz="2400" dirty="0" smtClean="0"/>
              <a:t>Η έγκυος να πληροί τις προϋποθέσεις για φυσιολογικό τοκετό (κύηση χαμηλού κινδύνου).</a:t>
            </a:r>
            <a:endParaRPr lang="en-US" altLang="el-GR" sz="2400" dirty="0" smtClean="0"/>
          </a:p>
          <a:p>
            <a:pPr>
              <a:buClr>
                <a:srgbClr val="4E1610"/>
              </a:buClr>
              <a:buFont typeface="Wingdings" pitchFamily="2" charset="2"/>
              <a:buChar char="§"/>
            </a:pPr>
            <a:r>
              <a:rPr lang="el-GR" altLang="el-GR" sz="2400" dirty="0" smtClean="0"/>
              <a:t>Οι μαίες οφείλουν να ενημερώνουν εγγράφως την γυναίκα: για τις προϋποθέσεις </a:t>
            </a:r>
            <a:r>
              <a:rPr lang="en-US" altLang="el-GR" sz="2400" dirty="0" smtClean="0"/>
              <a:t> </a:t>
            </a:r>
            <a:r>
              <a:rPr lang="el-GR" altLang="el-GR" sz="2400" dirty="0" smtClean="0"/>
              <a:t>που ρέπει να πληροί ο τοκετός στο σπίτι, για τους παράγοντες κινδύνου, τους λόγους πιθανής μεταφοράς στο νοσοκομείο.</a:t>
            </a:r>
          </a:p>
          <a:p>
            <a:pPr>
              <a:buClr>
                <a:srgbClr val="4E1610"/>
              </a:buClr>
              <a:buFont typeface="Wingdings" pitchFamily="2" charset="2"/>
              <a:buChar char="§"/>
            </a:pPr>
            <a:r>
              <a:rPr lang="el-GR" altLang="el-GR" sz="2400" dirty="0" smtClean="0"/>
              <a:t>Να ενθαρρύνουν την έγκυο να συμμετέχει σε ομάδες προετοιμασίας.</a:t>
            </a:r>
            <a:endParaRPr lang="el-GR" altLang="el-GR" sz="4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4268732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Προϋποθέσεις </a:t>
            </a:r>
            <a:r>
              <a:rPr lang="el-GR" sz="3200" b="0" dirty="0" smtClean="0">
                <a:solidFill>
                  <a:prstClr val="black"/>
                </a:solidFill>
              </a:rPr>
              <a:t>(2/2</a:t>
            </a:r>
            <a:r>
              <a:rPr lang="el-GR" sz="3200" b="0" dirty="0">
                <a:solidFill>
                  <a:prstClr val="black"/>
                </a:solidFill>
              </a:rPr>
              <a:t>)</a:t>
            </a:r>
            <a:endParaRPr lang="el-GR" dirty="0"/>
          </a:p>
        </p:txBody>
      </p:sp>
      <p:sp>
        <p:nvSpPr>
          <p:cNvPr id="37889" name="Rectangle 3"/>
          <p:cNvSpPr>
            <a:spLocks noGrp="1"/>
          </p:cNvSpPr>
          <p:nvPr>
            <p:ph idx="1"/>
          </p:nvPr>
        </p:nvSpPr>
        <p:spPr/>
        <p:txBody>
          <a:bodyPr>
            <a:normAutofit/>
          </a:bodyPr>
          <a:lstStyle/>
          <a:p>
            <a:pPr>
              <a:buClr>
                <a:srgbClr val="4E1610"/>
              </a:buClr>
              <a:buFont typeface="Wingdings" pitchFamily="2" charset="2"/>
              <a:buChar char="§"/>
            </a:pPr>
            <a:r>
              <a:rPr lang="el-GR" altLang="el-GR" sz="2400" dirty="0" smtClean="0"/>
              <a:t>Σε κάθε επίσκεψη ελέγχεται το ιστορικό για επιβεβαίωση της κύησης σε χαμηλού κινδύνου.</a:t>
            </a:r>
            <a:endParaRPr lang="en-US" altLang="el-GR" sz="2400" dirty="0" smtClean="0"/>
          </a:p>
          <a:p>
            <a:pPr>
              <a:buClr>
                <a:srgbClr val="4E1610"/>
              </a:buClr>
              <a:buFont typeface="Wingdings" pitchFamily="2" charset="2"/>
              <a:buChar char="§"/>
            </a:pPr>
            <a:r>
              <a:rPr lang="el-GR" altLang="el-GR" sz="2400" dirty="0" smtClean="0"/>
              <a:t>Να γνωρίσει και να ενημερωθεί από άλλες γυναίκες που έχουν γεννήσει στο σπίτι.</a:t>
            </a:r>
          </a:p>
          <a:p>
            <a:pPr>
              <a:buClr>
                <a:srgbClr val="4E1610"/>
              </a:buClr>
              <a:buFont typeface="Wingdings" pitchFamily="2" charset="2"/>
              <a:buChar char="§"/>
            </a:pPr>
            <a:r>
              <a:rPr lang="el-GR" altLang="el-GR" sz="2400" dirty="0" smtClean="0"/>
              <a:t>Την απόφαση για τον τοκετό στο σπίτι πρέπει να την έχει πάρει η έγκυος γυναίκα το αργότερο μέχρι την 16</a:t>
            </a:r>
            <a:r>
              <a:rPr lang="en-US" altLang="el-GR" sz="2400" dirty="0" smtClean="0"/>
              <a:t>w</a:t>
            </a:r>
            <a:r>
              <a:rPr lang="el-GR" altLang="el-GR" sz="2400" dirty="0" smtClean="0"/>
              <a:t> εβδομάδα της κύησης.</a:t>
            </a:r>
            <a:endParaRPr lang="en-US" altLang="el-GR" sz="2400" dirty="0" smtClean="0"/>
          </a:p>
          <a:p>
            <a:pPr>
              <a:buClr>
                <a:srgbClr val="4E1610"/>
              </a:buClr>
              <a:buFont typeface="Wingdings" pitchFamily="2" charset="2"/>
              <a:buChar char="§"/>
            </a:pPr>
            <a:r>
              <a:rPr lang="el-GR" altLang="el-GR" sz="2400" dirty="0" smtClean="0"/>
              <a:t>Αν ο χώρος και η τοποθεσία του σπιτιού πληροί τις προϋποθέσεις για τοκετό στο σπίτι.</a:t>
            </a:r>
          </a:p>
          <a:p>
            <a:pPr>
              <a:buClr>
                <a:srgbClr val="4E1610"/>
              </a:buClr>
              <a:buFont typeface="Wingdings" pitchFamily="2" charset="2"/>
              <a:buChar char="§"/>
            </a:pPr>
            <a:r>
              <a:rPr lang="el-GR" altLang="el-GR" sz="2400" dirty="0" smtClean="0"/>
              <a:t>Να συζητήσουν το πλάνο τοκετού.</a:t>
            </a:r>
            <a:endParaRPr lang="en-US" altLang="el-GR" sz="2400" dirty="0" smtClean="0"/>
          </a:p>
          <a:p>
            <a:pPr>
              <a:buClr>
                <a:srgbClr val="4E1610"/>
              </a:buClr>
              <a:buFont typeface="Wingdings" pitchFamily="2" charset="2"/>
              <a:buChar char="§"/>
            </a:pPr>
            <a:r>
              <a:rPr lang="el-GR" altLang="el-GR" sz="2400" dirty="0" smtClean="0"/>
              <a:t>Να δώσουν στην έγκυο την λίστα με ότι χρειάζεται να έχει για τον τοκετό στο σπίτι.</a:t>
            </a:r>
          </a:p>
          <a:p>
            <a:pPr>
              <a:lnSpc>
                <a:spcPct val="80000"/>
              </a:lnSpc>
            </a:pPr>
            <a:endParaRPr lang="el-GR" altLang="el-GR" sz="40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38679055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Απόλυτες αντενδείξεις</a:t>
            </a:r>
            <a:endParaRPr lang="el-GR" dirty="0"/>
          </a:p>
        </p:txBody>
      </p:sp>
      <p:sp>
        <p:nvSpPr>
          <p:cNvPr id="38913" name="Rectangle 8"/>
          <p:cNvSpPr>
            <a:spLocks noGrp="1"/>
          </p:cNvSpPr>
          <p:nvPr>
            <p:ph idx="1"/>
          </p:nvPr>
        </p:nvSpPr>
        <p:spPr>
          <a:xfrm>
            <a:off x="395536" y="1124744"/>
            <a:ext cx="3682752" cy="5040560"/>
          </a:xfrm>
        </p:spPr>
        <p:txBody>
          <a:bodyPr>
            <a:normAutofit/>
          </a:bodyPr>
          <a:lstStyle/>
          <a:p>
            <a:pPr>
              <a:lnSpc>
                <a:spcPct val="90000"/>
              </a:lnSpc>
              <a:buFont typeface="Wingdings 2" pitchFamily="18" charset="2"/>
              <a:buNone/>
            </a:pPr>
            <a:r>
              <a:rPr lang="el-GR" altLang="el-GR" sz="2400" dirty="0" smtClean="0"/>
              <a:t>Καρδιαγγειακό σύστημα</a:t>
            </a:r>
          </a:p>
          <a:p>
            <a:pPr>
              <a:lnSpc>
                <a:spcPct val="90000"/>
              </a:lnSpc>
              <a:buFont typeface="Wingdings 2" pitchFamily="18" charset="2"/>
              <a:buNone/>
            </a:pPr>
            <a:endParaRPr lang="el-GR" altLang="el-GR" sz="2400" dirty="0" smtClean="0"/>
          </a:p>
          <a:p>
            <a:pPr>
              <a:lnSpc>
                <a:spcPct val="90000"/>
              </a:lnSpc>
              <a:buFont typeface="Wingdings 2" pitchFamily="18" charset="2"/>
              <a:buNone/>
            </a:pPr>
            <a:endParaRPr lang="el-GR" altLang="el-GR" sz="2400" dirty="0" smtClean="0"/>
          </a:p>
          <a:p>
            <a:pPr>
              <a:lnSpc>
                <a:spcPct val="90000"/>
              </a:lnSpc>
              <a:buFont typeface="Wingdings 2" pitchFamily="18" charset="2"/>
              <a:buNone/>
            </a:pPr>
            <a:r>
              <a:rPr lang="el-GR" altLang="el-GR" sz="2400" dirty="0" smtClean="0"/>
              <a:t>Αναπνευστικό σύστημα </a:t>
            </a:r>
          </a:p>
          <a:p>
            <a:pPr>
              <a:lnSpc>
                <a:spcPct val="90000"/>
              </a:lnSpc>
              <a:buFont typeface="Wingdings 2" pitchFamily="18" charset="2"/>
              <a:buNone/>
            </a:pPr>
            <a:endParaRPr lang="el-GR" altLang="el-GR" sz="2400" dirty="0" smtClean="0"/>
          </a:p>
          <a:p>
            <a:pPr>
              <a:lnSpc>
                <a:spcPct val="90000"/>
              </a:lnSpc>
              <a:buFont typeface="Wingdings 2" pitchFamily="18" charset="2"/>
              <a:buNone/>
            </a:pPr>
            <a:endParaRPr lang="el-GR" altLang="el-GR" sz="2400" dirty="0" smtClean="0"/>
          </a:p>
          <a:p>
            <a:pPr>
              <a:lnSpc>
                <a:spcPct val="90000"/>
              </a:lnSpc>
              <a:buFont typeface="Wingdings 2" pitchFamily="18" charset="2"/>
              <a:buNone/>
            </a:pPr>
            <a:r>
              <a:rPr lang="el-GR" altLang="el-GR" sz="2400" dirty="0" smtClean="0"/>
              <a:t>Αιματολογικό σύστημα</a:t>
            </a:r>
          </a:p>
          <a:p>
            <a:pPr>
              <a:lnSpc>
                <a:spcPct val="90000"/>
              </a:lnSpc>
            </a:pPr>
            <a:endParaRPr lang="el-GR" altLang="el-GR" sz="2400" dirty="0" smtClean="0"/>
          </a:p>
        </p:txBody>
      </p:sp>
      <p:sp>
        <p:nvSpPr>
          <p:cNvPr id="38914" name="Rectangle 9"/>
          <p:cNvSpPr>
            <a:spLocks noGrp="1"/>
          </p:cNvSpPr>
          <p:nvPr>
            <p:ph type="body" sz="half" idx="4294967295"/>
          </p:nvPr>
        </p:nvSpPr>
        <p:spPr>
          <a:xfrm>
            <a:off x="3779912" y="1124744"/>
            <a:ext cx="5364088" cy="5733256"/>
          </a:xfrm>
        </p:spPr>
        <p:txBody>
          <a:bodyPr>
            <a:noAutofit/>
          </a:bodyPr>
          <a:lstStyle/>
          <a:p>
            <a:pPr>
              <a:lnSpc>
                <a:spcPct val="90000"/>
              </a:lnSpc>
              <a:buClr>
                <a:srgbClr val="4E1610"/>
              </a:buClr>
              <a:buFont typeface="Wingdings" pitchFamily="2" charset="2"/>
              <a:buChar char="§"/>
            </a:pPr>
            <a:r>
              <a:rPr lang="el-GR" altLang="el-GR" sz="2200" dirty="0" smtClean="0"/>
              <a:t>Καρδιολογικές παθήσεις</a:t>
            </a:r>
          </a:p>
          <a:p>
            <a:pPr>
              <a:lnSpc>
                <a:spcPct val="90000"/>
              </a:lnSpc>
              <a:buClr>
                <a:srgbClr val="4E1610"/>
              </a:buClr>
              <a:buFont typeface="Wingdings" pitchFamily="2" charset="2"/>
              <a:buChar char="§"/>
            </a:pPr>
            <a:r>
              <a:rPr lang="el-GR" altLang="el-GR" sz="2200" dirty="0" smtClean="0"/>
              <a:t>Υπέρταση</a:t>
            </a:r>
          </a:p>
          <a:p>
            <a:pPr>
              <a:lnSpc>
                <a:spcPct val="90000"/>
              </a:lnSpc>
              <a:buClr>
                <a:srgbClr val="4E1610"/>
              </a:buClr>
              <a:buFont typeface="Wingdings" pitchFamily="2" charset="2"/>
              <a:buChar char="§"/>
            </a:pPr>
            <a:endParaRPr lang="el-GR" altLang="el-GR" sz="2200" dirty="0" smtClean="0"/>
          </a:p>
          <a:p>
            <a:pPr>
              <a:spcBef>
                <a:spcPts val="1200"/>
              </a:spcBef>
              <a:buClr>
                <a:srgbClr val="4E1610"/>
              </a:buClr>
              <a:buFont typeface="Wingdings" pitchFamily="2" charset="2"/>
              <a:buChar char="§"/>
            </a:pPr>
            <a:r>
              <a:rPr lang="el-GR" altLang="el-GR" sz="2200" dirty="0" smtClean="0"/>
              <a:t>Άσθμα (υπό θεραπεία)</a:t>
            </a:r>
          </a:p>
          <a:p>
            <a:pPr>
              <a:lnSpc>
                <a:spcPct val="90000"/>
              </a:lnSpc>
              <a:buClr>
                <a:srgbClr val="4E1610"/>
              </a:buClr>
              <a:buFont typeface="Wingdings" pitchFamily="2" charset="2"/>
              <a:buChar char="§"/>
            </a:pPr>
            <a:r>
              <a:rPr lang="el-GR" altLang="el-GR" sz="2200" dirty="0" smtClean="0"/>
              <a:t>Κυστική </a:t>
            </a:r>
            <a:r>
              <a:rPr lang="el-GR" altLang="el-GR" sz="2200" dirty="0" err="1" smtClean="0"/>
              <a:t>ίνωση</a:t>
            </a:r>
            <a:endParaRPr lang="el-GR" altLang="el-GR" sz="2200" dirty="0" smtClean="0"/>
          </a:p>
          <a:p>
            <a:pPr>
              <a:lnSpc>
                <a:spcPct val="90000"/>
              </a:lnSpc>
              <a:buClr>
                <a:srgbClr val="4E1610"/>
              </a:buClr>
              <a:buFont typeface="Wingdings" pitchFamily="2" charset="2"/>
              <a:buChar char="§"/>
            </a:pPr>
            <a:endParaRPr lang="el-GR" altLang="el-GR" sz="2200" dirty="0" smtClean="0"/>
          </a:p>
          <a:p>
            <a:pPr>
              <a:spcBef>
                <a:spcPts val="1200"/>
              </a:spcBef>
              <a:buClr>
                <a:srgbClr val="4E1610"/>
              </a:buClr>
              <a:buFont typeface="Wingdings" pitchFamily="2" charset="2"/>
              <a:buChar char="§"/>
            </a:pPr>
            <a:r>
              <a:rPr lang="el-GR" altLang="el-GR" sz="2200" dirty="0" smtClean="0"/>
              <a:t>Αιμοσφαιρινοπάθειες (μεσογειακή αναιμία)</a:t>
            </a:r>
          </a:p>
          <a:p>
            <a:pPr>
              <a:lnSpc>
                <a:spcPct val="90000"/>
              </a:lnSpc>
              <a:buClr>
                <a:srgbClr val="4E1610"/>
              </a:buClr>
              <a:buFont typeface="Wingdings" pitchFamily="2" charset="2"/>
              <a:buChar char="§"/>
            </a:pPr>
            <a:r>
              <a:rPr lang="el-GR" altLang="el-GR" sz="2200" dirty="0" smtClean="0"/>
              <a:t>Ιστορικό </a:t>
            </a:r>
            <a:r>
              <a:rPr lang="el-GR" altLang="el-GR" sz="2200" dirty="0" err="1" smtClean="0"/>
              <a:t>θρομβοεμβολικών</a:t>
            </a:r>
            <a:r>
              <a:rPr lang="el-GR" altLang="el-GR" sz="2200" dirty="0" smtClean="0"/>
              <a:t> επεισοδίων</a:t>
            </a:r>
          </a:p>
          <a:p>
            <a:pPr>
              <a:lnSpc>
                <a:spcPct val="90000"/>
              </a:lnSpc>
              <a:buClr>
                <a:srgbClr val="4E1610"/>
              </a:buClr>
              <a:buFont typeface="Wingdings" pitchFamily="2" charset="2"/>
              <a:buChar char="§"/>
            </a:pPr>
            <a:r>
              <a:rPr lang="el-GR" altLang="el-GR" sz="2200" dirty="0" err="1" smtClean="0"/>
              <a:t>Θρομβοκυτοπενία</a:t>
            </a:r>
            <a:r>
              <a:rPr lang="el-GR" altLang="el-GR" sz="2200" dirty="0" smtClean="0"/>
              <a:t> (διαταραχή πηκτικότητας, αιμοπετάλια &lt;100000 ) </a:t>
            </a:r>
          </a:p>
          <a:p>
            <a:pPr>
              <a:lnSpc>
                <a:spcPct val="90000"/>
              </a:lnSpc>
              <a:buClr>
                <a:srgbClr val="4E1610"/>
              </a:buClr>
              <a:buFont typeface="Wingdings" pitchFamily="2" charset="2"/>
              <a:buChar char="§"/>
            </a:pPr>
            <a:r>
              <a:rPr lang="el-GR" altLang="el-GR" sz="2200" dirty="0" smtClean="0"/>
              <a:t>Νόσος </a:t>
            </a:r>
            <a:r>
              <a:rPr lang="en-US" altLang="el-GR" sz="2200" dirty="0" smtClean="0"/>
              <a:t>Von </a:t>
            </a:r>
            <a:r>
              <a:rPr lang="en-US" altLang="el-GR" sz="2200" dirty="0" err="1" smtClean="0"/>
              <a:t>Willebrand</a:t>
            </a:r>
            <a:endParaRPr lang="el-GR" altLang="el-GR" sz="2200" dirty="0" smtClean="0"/>
          </a:p>
          <a:p>
            <a:pPr>
              <a:lnSpc>
                <a:spcPct val="90000"/>
              </a:lnSpc>
              <a:buClr>
                <a:srgbClr val="4E1610"/>
              </a:buClr>
              <a:buFont typeface="Wingdings" pitchFamily="2" charset="2"/>
              <a:buChar char="§"/>
            </a:pPr>
            <a:r>
              <a:rPr lang="el-GR" altLang="el-GR" sz="2200" dirty="0" smtClean="0"/>
              <a:t>Αιμορραγικές διαταραχές</a:t>
            </a:r>
          </a:p>
          <a:p>
            <a:pPr>
              <a:lnSpc>
                <a:spcPct val="90000"/>
              </a:lnSpc>
              <a:buClr>
                <a:srgbClr val="4E1610"/>
              </a:buClr>
              <a:buFont typeface="Wingdings" pitchFamily="2" charset="2"/>
              <a:buChar char="§"/>
            </a:pPr>
            <a:r>
              <a:rPr lang="el-GR" altLang="el-GR" sz="2200" dirty="0" smtClean="0"/>
              <a:t>Κίνδυνος </a:t>
            </a:r>
            <a:r>
              <a:rPr lang="el-GR" altLang="el-GR" sz="2200" dirty="0" err="1" smtClean="0"/>
              <a:t>αιμόλυσης</a:t>
            </a:r>
            <a:r>
              <a:rPr lang="el-GR" altLang="el-GR" sz="2200" dirty="0" smtClean="0"/>
              <a:t> νεογνού </a:t>
            </a:r>
          </a:p>
          <a:p>
            <a:pPr>
              <a:lnSpc>
                <a:spcPct val="90000"/>
              </a:lnSpc>
              <a:buFont typeface="Wingdings 2" pitchFamily="18" charset="2"/>
              <a:buNone/>
            </a:pP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16372197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Μολυσματικοί παράγοντες </a:t>
            </a:r>
          </a:p>
        </p:txBody>
      </p:sp>
      <p:sp>
        <p:nvSpPr>
          <p:cNvPr id="3" name="Content Placeholder 2"/>
          <p:cNvSpPr>
            <a:spLocks noGrp="1"/>
          </p:cNvSpPr>
          <p:nvPr>
            <p:ph idx="1"/>
          </p:nvPr>
        </p:nvSpPr>
        <p:spPr>
          <a:xfrm>
            <a:off x="457200" y="1196752"/>
            <a:ext cx="8003232" cy="5040560"/>
          </a:xfrm>
        </p:spPr>
        <p:txBody>
          <a:bodyPr>
            <a:normAutofit/>
          </a:bodyPr>
          <a:lstStyle/>
          <a:p>
            <a:pPr>
              <a:buClr>
                <a:srgbClr val="4E1610"/>
              </a:buClr>
              <a:buFont typeface="Wingdings" pitchFamily="2" charset="2"/>
              <a:buChar char="§"/>
            </a:pPr>
            <a:r>
              <a:rPr lang="el-GR" altLang="el-GR" sz="2400" dirty="0"/>
              <a:t>Β αιμολυτικός στρεπτόκοκκος χωρίς </a:t>
            </a:r>
            <a:r>
              <a:rPr lang="el-GR" altLang="el-GR" sz="2400" dirty="0" smtClean="0"/>
              <a:t>θεραπεία</a:t>
            </a:r>
            <a:r>
              <a:rPr lang="en-US" altLang="el-GR" sz="2400" dirty="0" smtClean="0"/>
              <a:t>.</a:t>
            </a:r>
            <a:endParaRPr lang="el-GR" altLang="el-GR" sz="2400" dirty="0"/>
          </a:p>
          <a:p>
            <a:pPr>
              <a:buClr>
                <a:srgbClr val="4E1610"/>
              </a:buClr>
              <a:buFont typeface="Wingdings" pitchFamily="2" charset="2"/>
              <a:buChar char="§"/>
            </a:pPr>
            <a:endParaRPr lang="el-GR" altLang="el-GR" sz="2400" dirty="0"/>
          </a:p>
          <a:p>
            <a:pPr>
              <a:buClr>
                <a:srgbClr val="4E1610"/>
              </a:buClr>
              <a:buFont typeface="Wingdings" pitchFamily="2" charset="2"/>
              <a:buChar char="§"/>
            </a:pPr>
            <a:r>
              <a:rPr lang="el-GR" altLang="el-GR" sz="2400" dirty="0"/>
              <a:t>Ηπατίτιδα </a:t>
            </a:r>
            <a:r>
              <a:rPr lang="en-US" altLang="el-GR" sz="2400" dirty="0"/>
              <a:t>B </a:t>
            </a:r>
            <a:r>
              <a:rPr lang="el-GR" altLang="el-GR" sz="2400" dirty="0"/>
              <a:t>/</a:t>
            </a:r>
            <a:r>
              <a:rPr lang="en-US" altLang="el-GR" sz="2400" dirty="0"/>
              <a:t>C</a:t>
            </a:r>
            <a:r>
              <a:rPr lang="el-GR" altLang="el-GR" sz="2400" dirty="0"/>
              <a:t> με παθολογικές ηπατικές </a:t>
            </a:r>
            <a:r>
              <a:rPr lang="el-GR" altLang="el-GR" sz="2400" dirty="0" smtClean="0"/>
              <a:t>εξετάσεις</a:t>
            </a:r>
            <a:r>
              <a:rPr lang="en-US" altLang="el-GR" sz="2400" dirty="0" smtClean="0"/>
              <a:t>.</a:t>
            </a:r>
            <a:endParaRPr lang="el-GR" altLang="el-GR" sz="2400" dirty="0"/>
          </a:p>
          <a:p>
            <a:pPr>
              <a:buClr>
                <a:srgbClr val="4E1610"/>
              </a:buClr>
              <a:buFont typeface="Wingdings" pitchFamily="2" charset="2"/>
              <a:buChar char="§"/>
            </a:pPr>
            <a:endParaRPr lang="el-GR" altLang="el-GR" sz="2400" dirty="0"/>
          </a:p>
          <a:p>
            <a:pPr>
              <a:buClr>
                <a:srgbClr val="4E1610"/>
              </a:buClr>
              <a:buFont typeface="Wingdings" pitchFamily="2" charset="2"/>
              <a:buChar char="§"/>
            </a:pPr>
            <a:r>
              <a:rPr lang="en-US" altLang="el-GR" sz="2400" dirty="0"/>
              <a:t>HIV</a:t>
            </a:r>
            <a:r>
              <a:rPr lang="el-GR" altLang="el-GR" sz="2400" dirty="0"/>
              <a:t> φορέας ή </a:t>
            </a:r>
            <a:r>
              <a:rPr lang="el-GR" altLang="el-GR" sz="2400" dirty="0" smtClean="0"/>
              <a:t>νόσος</a:t>
            </a:r>
            <a:r>
              <a:rPr lang="en-US" altLang="el-GR" sz="2400" dirty="0" smtClean="0"/>
              <a:t>.</a:t>
            </a:r>
            <a:endParaRPr lang="el-GR" altLang="el-GR" sz="2400" dirty="0"/>
          </a:p>
          <a:p>
            <a:pPr>
              <a:buClr>
                <a:srgbClr val="4E1610"/>
              </a:buClr>
              <a:buFont typeface="Wingdings" pitchFamily="2" charset="2"/>
              <a:buChar char="§"/>
            </a:pPr>
            <a:endParaRPr lang="el-GR" altLang="el-GR" sz="2400" dirty="0"/>
          </a:p>
          <a:p>
            <a:pPr>
              <a:buClr>
                <a:srgbClr val="4E1610"/>
              </a:buClr>
              <a:buFont typeface="Wingdings" pitchFamily="2" charset="2"/>
              <a:buChar char="§"/>
            </a:pPr>
            <a:r>
              <a:rPr lang="el-GR" altLang="el-GR" sz="2400" dirty="0"/>
              <a:t>Ενεργή λοίμωξη τοξοπλάσμωσης χωρίς </a:t>
            </a:r>
            <a:r>
              <a:rPr lang="el-GR" altLang="el-GR" sz="2400" dirty="0" smtClean="0"/>
              <a:t>θεραπεία</a:t>
            </a:r>
            <a:r>
              <a:rPr lang="en-US" altLang="el-GR" sz="2400" dirty="0" smtClean="0"/>
              <a:t>.</a:t>
            </a:r>
            <a:endParaRPr lang="el-GR" altLang="el-GR" sz="2400" dirty="0"/>
          </a:p>
          <a:p>
            <a:pPr>
              <a:buClr>
                <a:srgbClr val="4E1610"/>
              </a:buClr>
              <a:buFont typeface="Wingdings" pitchFamily="2" charset="2"/>
              <a:buChar char="§"/>
            </a:pPr>
            <a:endParaRPr lang="el-GR" altLang="el-GR" sz="2400" dirty="0"/>
          </a:p>
          <a:p>
            <a:pPr>
              <a:buClr>
                <a:srgbClr val="4E1610"/>
              </a:buClr>
              <a:buFont typeface="Wingdings" pitchFamily="2" charset="2"/>
              <a:buChar char="§"/>
            </a:pPr>
            <a:r>
              <a:rPr lang="el-GR" altLang="el-GR" sz="2400" dirty="0"/>
              <a:t>Ενεργή λοίμωξη ερυθράς ή </a:t>
            </a:r>
            <a:r>
              <a:rPr lang="el-GR" altLang="el-GR" sz="2400" dirty="0" err="1"/>
              <a:t>έρπη</a:t>
            </a:r>
            <a:r>
              <a:rPr lang="el-GR" altLang="el-GR" sz="2400" dirty="0"/>
              <a:t> γεννητικών </a:t>
            </a:r>
            <a:r>
              <a:rPr lang="el-GR" altLang="el-GR" sz="2400" dirty="0" smtClean="0"/>
              <a:t>οργάνων</a:t>
            </a:r>
            <a:r>
              <a:rPr lang="en-US" altLang="el-GR" sz="2400" dirty="0" smtClean="0"/>
              <a:t>.</a:t>
            </a:r>
            <a:endParaRPr lang="el-GR" altLang="el-GR" sz="2400" dirty="0"/>
          </a:p>
          <a:p>
            <a:pPr>
              <a:buClr>
                <a:srgbClr val="4E1610"/>
              </a:buClr>
              <a:buFont typeface="Wingdings" pitchFamily="2" charset="2"/>
              <a:buChar char="§"/>
            </a:pPr>
            <a:endParaRPr lang="el-GR" altLang="el-GR" sz="2400" dirty="0"/>
          </a:p>
          <a:p>
            <a:pPr>
              <a:buClr>
                <a:srgbClr val="4E1610"/>
              </a:buClr>
              <a:buFont typeface="Wingdings" pitchFamily="2" charset="2"/>
              <a:buChar char="§"/>
            </a:pPr>
            <a:r>
              <a:rPr lang="el-GR" altLang="el-GR" sz="2400" dirty="0"/>
              <a:t>Ενεργή λοίμωξη </a:t>
            </a:r>
            <a:r>
              <a:rPr lang="el-GR" altLang="el-GR" sz="2400" dirty="0" smtClean="0"/>
              <a:t>φυματίωσης</a:t>
            </a:r>
            <a:r>
              <a:rPr lang="en-US" altLang="el-GR" sz="2400" dirty="0" smtClean="0"/>
              <a:t>.</a:t>
            </a:r>
            <a:endParaRPr lang="el-GR" altLang="el-GR" sz="2400" dirty="0"/>
          </a:p>
          <a:p>
            <a:pPr>
              <a:buFont typeface="Wingdings 2" pitchFamily="18" charset="2"/>
              <a:buNone/>
            </a:pPr>
            <a:endParaRPr lang="el-GR" altLang="el-GR" sz="2400" dirty="0"/>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23035734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Συστήματα </a:t>
            </a:r>
            <a:r>
              <a:rPr lang="el-GR" sz="3200" b="0" dirty="0">
                <a:solidFill>
                  <a:prstClr val="black"/>
                </a:solidFill>
              </a:rPr>
              <a:t>(</a:t>
            </a:r>
            <a:r>
              <a:rPr lang="el-GR" sz="3200" b="0" dirty="0" smtClean="0">
                <a:solidFill>
                  <a:prstClr val="black"/>
                </a:solidFill>
              </a:rPr>
              <a:t>1/3)</a:t>
            </a:r>
            <a:r>
              <a:rPr lang="el-GR" dirty="0" smtClean="0"/>
              <a:t> </a:t>
            </a:r>
            <a:endParaRPr lang="el-GR" dirty="0"/>
          </a:p>
        </p:txBody>
      </p:sp>
      <p:sp>
        <p:nvSpPr>
          <p:cNvPr id="40961" name="Rectangle 3"/>
          <p:cNvSpPr>
            <a:spLocks noGrp="1"/>
          </p:cNvSpPr>
          <p:nvPr>
            <p:ph idx="1"/>
          </p:nvPr>
        </p:nvSpPr>
        <p:spPr>
          <a:xfrm>
            <a:off x="457200" y="1196752"/>
            <a:ext cx="3898776" cy="5040560"/>
          </a:xfrm>
        </p:spPr>
        <p:txBody>
          <a:bodyPr>
            <a:normAutofit/>
          </a:bodyPr>
          <a:lstStyle/>
          <a:p>
            <a:pPr>
              <a:buFont typeface="Wingdings 2" pitchFamily="18" charset="2"/>
              <a:buNone/>
            </a:pPr>
            <a:r>
              <a:rPr lang="el-GR" altLang="el-GR" sz="2400" b="1" dirty="0" smtClean="0"/>
              <a:t>Ανοσοποιητικό σύστημα </a:t>
            </a:r>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r>
              <a:rPr lang="el-GR" altLang="el-GR" sz="2400" b="1" dirty="0" smtClean="0"/>
              <a:t>Ενδοκρινολογικό σύστημα </a:t>
            </a:r>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r>
              <a:rPr lang="el-GR" altLang="el-GR" sz="2400" b="1" dirty="0" smtClean="0"/>
              <a:t>Νεφρολογικό σύστημα </a:t>
            </a:r>
          </a:p>
          <a:p>
            <a:pPr>
              <a:buFont typeface="Wingdings 2" pitchFamily="18" charset="2"/>
              <a:buNone/>
            </a:pPr>
            <a:endParaRPr lang="el-GR" altLang="el-GR" sz="2400" dirty="0" smtClean="0"/>
          </a:p>
          <a:p>
            <a:endParaRPr lang="el-GR" altLang="el-GR" sz="2400" dirty="0" smtClean="0"/>
          </a:p>
          <a:p>
            <a:pPr eaLnBrk="1" hangingPunct="1"/>
            <a:endParaRPr lang="el-GR" altLang="el-GR" sz="2400" dirty="0" smtClean="0"/>
          </a:p>
        </p:txBody>
      </p:sp>
      <p:sp>
        <p:nvSpPr>
          <p:cNvPr id="40962" name="Rectangle 8"/>
          <p:cNvSpPr>
            <a:spLocks noGrp="1"/>
          </p:cNvSpPr>
          <p:nvPr>
            <p:ph type="body" sz="half" idx="4294967295"/>
          </p:nvPr>
        </p:nvSpPr>
        <p:spPr>
          <a:xfrm>
            <a:off x="4355976" y="1196752"/>
            <a:ext cx="4191000" cy="4598988"/>
          </a:xfrm>
        </p:spPr>
        <p:txBody>
          <a:bodyPr>
            <a:noAutofit/>
          </a:bodyPr>
          <a:lstStyle/>
          <a:p>
            <a:pPr>
              <a:buClr>
                <a:srgbClr val="4E1610"/>
              </a:buClr>
              <a:buFont typeface="Wingdings" pitchFamily="2" charset="2"/>
              <a:buChar char="§"/>
            </a:pPr>
            <a:r>
              <a:rPr lang="el-GR" altLang="el-GR" sz="2400" dirty="0" err="1" smtClean="0"/>
              <a:t>Ερυθυματώδης</a:t>
            </a:r>
            <a:r>
              <a:rPr lang="el-GR" altLang="el-GR" sz="2400" dirty="0" smtClean="0"/>
              <a:t> λύκος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Σκληροδερμία</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Υπερθυρεοειδισμός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Σακχαρώδης διαβήτης</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Νεφρολογικές παθήσεις που απαιτούν θεραπεία από νεφρολόγο</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17011269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Συστήματα </a:t>
            </a:r>
            <a:r>
              <a:rPr lang="el-GR" sz="3200" b="0" dirty="0" smtClean="0">
                <a:solidFill>
                  <a:prstClr val="black"/>
                </a:solidFill>
              </a:rPr>
              <a:t>(2/3)</a:t>
            </a:r>
            <a:endParaRPr lang="el-GR" dirty="0"/>
          </a:p>
        </p:txBody>
      </p:sp>
      <p:sp>
        <p:nvSpPr>
          <p:cNvPr id="41985" name="Rectangle 3"/>
          <p:cNvSpPr>
            <a:spLocks noGrp="1"/>
          </p:cNvSpPr>
          <p:nvPr>
            <p:ph idx="1"/>
          </p:nvPr>
        </p:nvSpPr>
        <p:spPr>
          <a:xfrm>
            <a:off x="457200" y="1196752"/>
            <a:ext cx="3970784" cy="5040560"/>
          </a:xfrm>
        </p:spPr>
        <p:txBody>
          <a:bodyPr>
            <a:normAutofit/>
          </a:bodyPr>
          <a:lstStyle/>
          <a:p>
            <a:pPr>
              <a:buFont typeface="Wingdings 2" pitchFamily="18" charset="2"/>
              <a:buNone/>
            </a:pPr>
            <a:r>
              <a:rPr lang="el-GR" altLang="el-GR" sz="2400" b="1" dirty="0" smtClean="0"/>
              <a:t>Νευρολογικό σύστημα </a:t>
            </a:r>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r>
              <a:rPr lang="el-GR" altLang="el-GR" sz="2400" b="1" dirty="0" err="1" smtClean="0"/>
              <a:t>Γαστροοισοφαγικό</a:t>
            </a:r>
            <a:r>
              <a:rPr lang="el-GR" altLang="el-GR" sz="2400" b="1" dirty="0" smtClean="0"/>
              <a:t> σύστημα </a:t>
            </a:r>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r>
              <a:rPr lang="el-GR" altLang="el-GR" sz="2400" b="1" dirty="0" smtClean="0"/>
              <a:t>Ψυχιατρικό σύστημα </a:t>
            </a:r>
          </a:p>
        </p:txBody>
      </p:sp>
      <p:sp>
        <p:nvSpPr>
          <p:cNvPr id="41986" name="Rectangle 8"/>
          <p:cNvSpPr>
            <a:spLocks noGrp="1"/>
          </p:cNvSpPr>
          <p:nvPr>
            <p:ph type="body" sz="half" idx="4294967295"/>
          </p:nvPr>
        </p:nvSpPr>
        <p:spPr>
          <a:xfrm>
            <a:off x="4788024" y="1196752"/>
            <a:ext cx="3867472" cy="4598988"/>
          </a:xfrm>
        </p:spPr>
        <p:txBody>
          <a:bodyPr>
            <a:noAutofit/>
          </a:bodyPr>
          <a:lstStyle/>
          <a:p>
            <a:pPr>
              <a:spcBef>
                <a:spcPts val="600"/>
              </a:spcBef>
              <a:buClr>
                <a:srgbClr val="4E1610"/>
              </a:buClr>
              <a:buFont typeface="Wingdings" pitchFamily="2" charset="2"/>
              <a:buChar char="§"/>
            </a:pPr>
            <a:r>
              <a:rPr lang="el-GR" altLang="el-GR" sz="2400" dirty="0" smtClean="0"/>
              <a:t>Επιληψία</a:t>
            </a:r>
            <a:r>
              <a:rPr lang="en-US" altLang="el-GR" sz="2400" dirty="0" smtClean="0"/>
              <a:t>.</a:t>
            </a:r>
            <a:endParaRPr lang="el-GR" altLang="el-GR" sz="2400" dirty="0" smtClean="0"/>
          </a:p>
          <a:p>
            <a:pPr>
              <a:spcBef>
                <a:spcPts val="600"/>
              </a:spcBef>
              <a:buClr>
                <a:srgbClr val="4E1610"/>
              </a:buClr>
              <a:buFont typeface="Wingdings" pitchFamily="2" charset="2"/>
              <a:buChar char="§"/>
            </a:pPr>
            <a:r>
              <a:rPr lang="el-GR" altLang="el-GR" sz="2400" dirty="0" smtClean="0"/>
              <a:t>Μυασθένεια</a:t>
            </a:r>
            <a:r>
              <a:rPr lang="en-US" altLang="el-GR" sz="2400" dirty="0" smtClean="0"/>
              <a:t>.</a:t>
            </a:r>
            <a:endParaRPr lang="el-GR" altLang="el-GR" sz="2400" dirty="0" smtClean="0"/>
          </a:p>
          <a:p>
            <a:pPr>
              <a:spcBef>
                <a:spcPts val="600"/>
              </a:spcBef>
              <a:buClr>
                <a:srgbClr val="4E1610"/>
              </a:buClr>
              <a:buFont typeface="Wingdings" pitchFamily="2" charset="2"/>
              <a:buChar char="§"/>
            </a:pPr>
            <a:r>
              <a:rPr lang="el-GR" altLang="el-GR" sz="2400" dirty="0" smtClean="0"/>
              <a:t>Ιστορικό εγκεφαλικού επεισοδίου</a:t>
            </a:r>
            <a:r>
              <a:rPr lang="en-US" altLang="el-GR" sz="2400" dirty="0" smtClean="0"/>
              <a:t>.</a:t>
            </a:r>
            <a:endParaRPr lang="el-GR" altLang="el-GR" sz="2400" dirty="0" smtClean="0"/>
          </a:p>
          <a:p>
            <a:pPr>
              <a:spcBef>
                <a:spcPts val="600"/>
              </a:spcBef>
              <a:buClr>
                <a:srgbClr val="4E1610"/>
              </a:buClr>
              <a:buFont typeface="Wingdings 2" pitchFamily="18" charset="2"/>
              <a:buNone/>
            </a:pPr>
            <a:endParaRPr lang="el-GR" altLang="el-GR" sz="2400" dirty="0" smtClean="0"/>
          </a:p>
          <a:p>
            <a:pPr>
              <a:spcBef>
                <a:spcPts val="600"/>
              </a:spcBef>
              <a:buClr>
                <a:srgbClr val="4E1610"/>
              </a:buClr>
              <a:buFont typeface="Wingdings" pitchFamily="2" charset="2"/>
              <a:buChar char="§"/>
            </a:pPr>
            <a:r>
              <a:rPr lang="el-GR" altLang="el-GR" sz="2400" dirty="0" smtClean="0"/>
              <a:t>Παθήσεις συκωτιού</a:t>
            </a:r>
            <a:r>
              <a:rPr lang="en-US" altLang="el-GR" sz="2400" dirty="0" smtClean="0"/>
              <a:t>.</a:t>
            </a:r>
            <a:endParaRPr lang="el-GR" altLang="el-GR" sz="2400" dirty="0" smtClean="0"/>
          </a:p>
          <a:p>
            <a:pPr>
              <a:spcBef>
                <a:spcPts val="600"/>
              </a:spcBef>
              <a:buClr>
                <a:srgbClr val="4E1610"/>
              </a:buClr>
              <a:buFont typeface="Wingdings" pitchFamily="2" charset="2"/>
              <a:buChar char="§"/>
            </a:pPr>
            <a:endParaRPr lang="el-GR" altLang="el-GR" sz="2400" dirty="0" smtClean="0"/>
          </a:p>
          <a:p>
            <a:pPr>
              <a:spcBef>
                <a:spcPts val="600"/>
              </a:spcBef>
              <a:buClr>
                <a:srgbClr val="4E1610"/>
              </a:buClr>
              <a:buFont typeface="Wingdings" pitchFamily="2" charset="2"/>
              <a:buChar char="§"/>
            </a:pPr>
            <a:endParaRPr lang="el-GR" altLang="el-GR" sz="2400" dirty="0" smtClean="0"/>
          </a:p>
          <a:p>
            <a:pPr>
              <a:spcBef>
                <a:spcPts val="600"/>
              </a:spcBef>
              <a:buClr>
                <a:srgbClr val="4E1610"/>
              </a:buClr>
              <a:buFont typeface="Wingdings" pitchFamily="2" charset="2"/>
              <a:buChar char="§"/>
            </a:pPr>
            <a:r>
              <a:rPr lang="el-GR" altLang="el-GR" sz="2400" dirty="0" smtClean="0"/>
              <a:t>Ψυχιατρικές διαταραχές</a:t>
            </a:r>
            <a:r>
              <a:rPr lang="en-US" altLang="el-GR" sz="2400" dirty="0" smtClean="0"/>
              <a:t>.</a:t>
            </a:r>
            <a:endParaRPr lang="el-GR" altLang="el-GR" sz="2400" dirty="0" smtClean="0"/>
          </a:p>
          <a:p>
            <a:pPr>
              <a:spcBef>
                <a:spcPts val="600"/>
              </a:spcBef>
              <a:buFont typeface="Symbol" pitchFamily="18" charset="2"/>
              <a:buNone/>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2492030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Γέννα</a:t>
            </a:r>
            <a:endParaRPr lang="el-GR" dirty="0"/>
          </a:p>
        </p:txBody>
      </p:sp>
      <p:sp>
        <p:nvSpPr>
          <p:cNvPr id="15361" name="2 - Θέση περιεχομένου"/>
          <p:cNvSpPr>
            <a:spLocks noGrp="1"/>
          </p:cNvSpPr>
          <p:nvPr>
            <p:ph idx="1"/>
          </p:nvPr>
        </p:nvSpPr>
        <p:spPr/>
        <p:txBody>
          <a:bodyPr>
            <a:noAutofit/>
          </a:bodyPr>
          <a:lstStyle/>
          <a:p>
            <a:pPr>
              <a:spcBef>
                <a:spcPts val="1200"/>
              </a:spcBef>
              <a:buClr>
                <a:srgbClr val="4E1610"/>
              </a:buClr>
              <a:buFont typeface="Wingdings" pitchFamily="2" charset="2"/>
              <a:buChar char="§"/>
            </a:pPr>
            <a:r>
              <a:rPr lang="el-GR" altLang="el-GR" sz="2400" dirty="0" smtClean="0"/>
              <a:t>Κάθε γυναίκα που το επιθυμεί και η πορεία της εγκυμοσύνης της είναι φυσιολογική έχει δικαίωμα να ζητήσει να γεννήσει στο σπίτι της.</a:t>
            </a:r>
          </a:p>
          <a:p>
            <a:pPr>
              <a:spcBef>
                <a:spcPts val="1200"/>
              </a:spcBef>
              <a:buClr>
                <a:srgbClr val="4E1610"/>
              </a:buClr>
              <a:buFont typeface="Wingdings" pitchFamily="2" charset="2"/>
              <a:buChar char="§"/>
            </a:pPr>
            <a:r>
              <a:rPr lang="el-GR" altLang="el-GR" sz="2400" dirty="0" smtClean="0"/>
              <a:t>Να μην ξεχνάμε ότι και εμείς οι άνθρωποι είμαστε θηλαστικά και όπως τα θηλαστικά απομονώνονται και κρύβονται για να γεννήσουν, έτσι και εμείς χρειαζόμαστε ένα ιδιωτικό χώρο, όπου μπορεί να εξελιχθεί ανεμπόδιστα η λεπτή και πολύπλοκη λειτουργία της γέννησης.</a:t>
            </a:r>
            <a:endParaRPr lang="el-GR" altLang="el-GR" sz="2400" dirty="0"/>
          </a:p>
          <a:p>
            <a:pPr>
              <a:spcBef>
                <a:spcPts val="1200"/>
              </a:spcBef>
              <a:buClr>
                <a:srgbClr val="4E1610"/>
              </a:buClr>
              <a:buFont typeface="Wingdings" pitchFamily="2" charset="2"/>
              <a:buChar char="§"/>
            </a:pPr>
            <a:r>
              <a:rPr lang="el-GR" altLang="el-GR" sz="2400" dirty="0" smtClean="0"/>
              <a:t>Όλοι γνωρίζουμε ότι εμείς οι γυναίκες γεννάμε με επιτυχία σ</a:t>
            </a:r>
            <a:r>
              <a:rPr lang="ja-JP" altLang="el-GR" sz="2400" dirty="0" smtClean="0"/>
              <a:t>’</a:t>
            </a:r>
            <a:r>
              <a:rPr lang="el-GR" altLang="ja-JP" sz="2400" dirty="0" smtClean="0"/>
              <a:t> αυτόν τον πλανήτη εδώ και εκατομμύρια χρόνια. Το σώμα της γυναίκας είναι φτιαγμένο έτσι ώστε να γεννά, να παράγει ΖΩΗ!!</a:t>
            </a:r>
            <a:r>
              <a:rPr lang="el-GR" altLang="ja-JP" sz="2400" dirty="0" smtClean="0">
                <a:solidFill>
                  <a:schemeClr val="tx1">
                    <a:lumMod val="75000"/>
                    <a:lumOff val="25000"/>
                  </a:schemeClr>
                </a:solidFill>
              </a:rPr>
              <a:t/>
            </a:r>
            <a:br>
              <a:rPr lang="el-GR" altLang="ja-JP" sz="2400" dirty="0" smtClean="0">
                <a:solidFill>
                  <a:schemeClr val="tx1">
                    <a:lumMod val="75000"/>
                    <a:lumOff val="25000"/>
                  </a:schemeClr>
                </a:solidFill>
              </a:rPr>
            </a:br>
            <a:endParaRPr lang="el-GR" altLang="ja-JP" sz="2400" dirty="0" smtClean="0">
              <a:solidFill>
                <a:schemeClr val="tx1">
                  <a:lumMod val="75000"/>
                  <a:lumOff val="25000"/>
                </a:schemeClr>
              </a:solidFill>
            </a:endParaRPr>
          </a:p>
          <a:p>
            <a:pPr eaLnBrk="1" hangingPunct="1"/>
            <a:endParaRPr lang="el-GR" altLang="el-GR" sz="2400" dirty="0" smtClean="0">
              <a:solidFill>
                <a:schemeClr val="tx1">
                  <a:lumMod val="75000"/>
                  <a:lumOff val="25000"/>
                </a:schemeClr>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1621511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Συστήματα </a:t>
            </a:r>
            <a:r>
              <a:rPr lang="el-GR" sz="3200" b="0" dirty="0" smtClean="0">
                <a:solidFill>
                  <a:prstClr val="black"/>
                </a:solidFill>
              </a:rPr>
              <a:t>(3/3)</a:t>
            </a:r>
            <a:endParaRPr lang="el-GR" dirty="0"/>
          </a:p>
        </p:txBody>
      </p:sp>
      <p:sp>
        <p:nvSpPr>
          <p:cNvPr id="43009" name="Rectangle 8"/>
          <p:cNvSpPr>
            <a:spLocks noGrp="1"/>
          </p:cNvSpPr>
          <p:nvPr>
            <p:ph idx="1"/>
          </p:nvPr>
        </p:nvSpPr>
        <p:spPr>
          <a:xfrm>
            <a:off x="457200" y="1196752"/>
            <a:ext cx="3682752" cy="5040560"/>
          </a:xfrm>
        </p:spPr>
        <p:txBody>
          <a:bodyPr>
            <a:normAutofit/>
          </a:bodyPr>
          <a:lstStyle/>
          <a:p>
            <a:pPr>
              <a:buFont typeface="Wingdings 2" pitchFamily="18" charset="2"/>
              <a:buNone/>
            </a:pPr>
            <a:r>
              <a:rPr lang="el-GR" altLang="el-GR" sz="2400" b="1" dirty="0" smtClean="0"/>
              <a:t>Ενδοκρινολογικά</a:t>
            </a:r>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r>
              <a:rPr lang="el-GR" altLang="el-GR" sz="2400" b="1" dirty="0" smtClean="0"/>
              <a:t>Σκελετικά/ Νευρολογικά</a:t>
            </a:r>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endParaRPr lang="el-GR" altLang="el-GR" sz="2400" b="1" dirty="0" smtClean="0"/>
          </a:p>
          <a:p>
            <a:pPr>
              <a:buFont typeface="Wingdings 2" pitchFamily="18" charset="2"/>
              <a:buNone/>
            </a:pPr>
            <a:r>
              <a:rPr lang="el-GR" altLang="el-GR" sz="2400" b="1" dirty="0" smtClean="0"/>
              <a:t> </a:t>
            </a:r>
          </a:p>
          <a:p>
            <a:pPr>
              <a:buFont typeface="Wingdings 2" pitchFamily="18" charset="2"/>
              <a:buNone/>
            </a:pPr>
            <a:r>
              <a:rPr lang="el-GR" altLang="el-GR" sz="2400" b="1" dirty="0" smtClean="0"/>
              <a:t>Γαστροοισοφαγικά </a:t>
            </a:r>
          </a:p>
          <a:p>
            <a:endParaRPr lang="el-GR" altLang="el-GR" sz="2400" dirty="0" smtClean="0"/>
          </a:p>
        </p:txBody>
      </p:sp>
      <p:sp>
        <p:nvSpPr>
          <p:cNvPr id="43010" name="Rectangle 9"/>
          <p:cNvSpPr>
            <a:spLocks noGrp="1"/>
          </p:cNvSpPr>
          <p:nvPr>
            <p:ph type="body" sz="half" idx="4294967295"/>
          </p:nvPr>
        </p:nvSpPr>
        <p:spPr>
          <a:xfrm>
            <a:off x="4427984" y="1196752"/>
            <a:ext cx="4191000" cy="5589240"/>
          </a:xfrm>
        </p:spPr>
        <p:txBody>
          <a:bodyPr>
            <a:noAutofit/>
          </a:bodyPr>
          <a:lstStyle/>
          <a:p>
            <a:pPr>
              <a:buClr>
                <a:srgbClr val="4E1610"/>
              </a:buClr>
              <a:buFont typeface="Wingdings" pitchFamily="2" charset="2"/>
              <a:buChar char="§"/>
            </a:pPr>
            <a:r>
              <a:rPr lang="el-GR" altLang="el-GR" sz="2400" dirty="0" smtClean="0"/>
              <a:t>Ασταθής υποθυρεοειδισμός που χρίζει θεραπεία</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spcBef>
                <a:spcPts val="1200"/>
              </a:spcBef>
              <a:buClr>
                <a:srgbClr val="4E1610"/>
              </a:buClr>
              <a:buFont typeface="Wingdings" pitchFamily="2" charset="2"/>
              <a:buChar char="§"/>
            </a:pPr>
            <a:r>
              <a:rPr lang="el-GR" altLang="el-GR" sz="2400" dirty="0" smtClean="0"/>
              <a:t>Σκελετικές ανωμαλίες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Προηγούμενο κάταγμα λεκάνης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Νευρολογικές διαταραχές</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spcBef>
                <a:spcPts val="1200"/>
              </a:spcBef>
              <a:buClr>
                <a:srgbClr val="4E1610"/>
              </a:buClr>
              <a:buFont typeface="Wingdings" pitchFamily="2" charset="2"/>
              <a:buChar char="§"/>
            </a:pPr>
            <a:r>
              <a:rPr lang="el-GR" altLang="el-GR" sz="2400" dirty="0" smtClean="0"/>
              <a:t>Νόσος του </a:t>
            </a:r>
            <a:r>
              <a:rPr lang="en-US" altLang="el-GR" sz="2400" dirty="0" err="1" smtClean="0"/>
              <a:t>Crohns</a:t>
            </a:r>
            <a:r>
              <a:rPr lang="en-US" altLang="el-GR" sz="2400" dirty="0"/>
              <a:t>.</a:t>
            </a:r>
            <a:endParaRPr lang="el-GR" altLang="el-GR" sz="2400" dirty="0" smtClean="0"/>
          </a:p>
          <a:p>
            <a:pPr>
              <a:buClr>
                <a:srgbClr val="4E1610"/>
              </a:buClr>
              <a:buFont typeface="Wingdings" pitchFamily="2" charset="2"/>
              <a:buChar char="§"/>
            </a:pPr>
            <a:r>
              <a:rPr lang="el-GR" altLang="el-GR" sz="2400" dirty="0" smtClean="0"/>
              <a:t>Ελκώδης κολίτιδα</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6031577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Μολυσματικοί παράγοντες </a:t>
            </a:r>
          </a:p>
        </p:txBody>
      </p:sp>
      <p:sp>
        <p:nvSpPr>
          <p:cNvPr id="44033" name="Rectangle 3"/>
          <p:cNvSpPr>
            <a:spLocks noGrp="1"/>
          </p:cNvSpPr>
          <p:nvPr>
            <p:ph idx="1"/>
          </p:nvPr>
        </p:nvSpPr>
        <p:spPr/>
        <p:txBody>
          <a:bodyPr>
            <a:normAutofit/>
          </a:bodyPr>
          <a:lstStyle/>
          <a:p>
            <a:pPr>
              <a:buClr>
                <a:srgbClr val="4E1610"/>
              </a:buClr>
              <a:buFont typeface="Wingdings" pitchFamily="2" charset="2"/>
              <a:buChar char="§"/>
            </a:pPr>
            <a:r>
              <a:rPr lang="el-GR" altLang="el-GR" sz="2800" dirty="0" smtClean="0"/>
              <a:t>Β </a:t>
            </a:r>
            <a:r>
              <a:rPr lang="el-GR" altLang="el-GR" sz="2800" dirty="0"/>
              <a:t>αιμολυτικός στρεπτόκοκκος χωρίς </a:t>
            </a:r>
            <a:r>
              <a:rPr lang="el-GR" altLang="el-GR" sz="2800" dirty="0" smtClean="0"/>
              <a:t>θεραπεία</a:t>
            </a:r>
            <a:r>
              <a:rPr lang="en-US" altLang="el-GR" sz="2800" dirty="0" smtClean="0"/>
              <a:t>.</a:t>
            </a:r>
            <a:endParaRPr lang="el-GR" altLang="el-GR" sz="2800" dirty="0"/>
          </a:p>
          <a:p>
            <a:pPr>
              <a:buClr>
                <a:srgbClr val="4E1610"/>
              </a:buClr>
              <a:buFont typeface="Wingdings" pitchFamily="2" charset="2"/>
              <a:buChar char="§"/>
            </a:pPr>
            <a:r>
              <a:rPr lang="el-GR" altLang="el-GR" sz="2800" dirty="0"/>
              <a:t>Ηπατίτιδα </a:t>
            </a:r>
            <a:r>
              <a:rPr lang="en-US" altLang="el-GR" sz="2800" dirty="0"/>
              <a:t>B </a:t>
            </a:r>
            <a:r>
              <a:rPr lang="el-GR" altLang="el-GR" sz="2800" dirty="0"/>
              <a:t>/</a:t>
            </a:r>
            <a:r>
              <a:rPr lang="en-US" altLang="el-GR" sz="2800" dirty="0"/>
              <a:t>C</a:t>
            </a:r>
            <a:r>
              <a:rPr lang="el-GR" altLang="el-GR" sz="2800" dirty="0"/>
              <a:t> με παθολογικές ηπατικές </a:t>
            </a:r>
            <a:r>
              <a:rPr lang="el-GR" altLang="el-GR" sz="2800" dirty="0" smtClean="0"/>
              <a:t>εξετάσεις</a:t>
            </a:r>
            <a:r>
              <a:rPr lang="en-US" altLang="el-GR" sz="2800" dirty="0" smtClean="0"/>
              <a:t>.</a:t>
            </a:r>
            <a:endParaRPr lang="el-GR" altLang="el-GR" sz="2800" dirty="0"/>
          </a:p>
          <a:p>
            <a:pPr>
              <a:buClr>
                <a:srgbClr val="4E1610"/>
              </a:buClr>
              <a:buFont typeface="Wingdings" pitchFamily="2" charset="2"/>
              <a:buChar char="§"/>
            </a:pPr>
            <a:r>
              <a:rPr lang="en-US" altLang="el-GR" sz="2800" dirty="0"/>
              <a:t>HIV</a:t>
            </a:r>
            <a:r>
              <a:rPr lang="el-GR" altLang="el-GR" sz="2800" dirty="0"/>
              <a:t> φορέας ή </a:t>
            </a:r>
            <a:r>
              <a:rPr lang="el-GR" altLang="el-GR" sz="2800" dirty="0" smtClean="0"/>
              <a:t>νόσος</a:t>
            </a:r>
            <a:r>
              <a:rPr lang="en-US" altLang="el-GR" sz="2800" dirty="0" smtClean="0"/>
              <a:t>.</a:t>
            </a:r>
            <a:endParaRPr lang="el-GR" altLang="el-GR" sz="2800" dirty="0"/>
          </a:p>
          <a:p>
            <a:pPr>
              <a:buClr>
                <a:srgbClr val="4E1610"/>
              </a:buClr>
              <a:buFont typeface="Wingdings" pitchFamily="2" charset="2"/>
              <a:buChar char="§"/>
            </a:pPr>
            <a:r>
              <a:rPr lang="el-GR" altLang="el-GR" sz="2800" dirty="0"/>
              <a:t>Ενεργή λοίμωξη τοξοπλάσμωσης χωρίς </a:t>
            </a:r>
            <a:r>
              <a:rPr lang="el-GR" altLang="el-GR" sz="2800" dirty="0" smtClean="0"/>
              <a:t>θεραπεία</a:t>
            </a:r>
            <a:r>
              <a:rPr lang="en-US" altLang="el-GR" sz="2800" dirty="0" smtClean="0"/>
              <a:t>.</a:t>
            </a:r>
            <a:endParaRPr lang="el-GR" altLang="el-GR" sz="2800" dirty="0"/>
          </a:p>
          <a:p>
            <a:pPr>
              <a:buClr>
                <a:srgbClr val="4E1610"/>
              </a:buClr>
              <a:buFont typeface="Wingdings" pitchFamily="2" charset="2"/>
              <a:buChar char="§"/>
            </a:pPr>
            <a:r>
              <a:rPr lang="el-GR" altLang="el-GR" sz="2800" dirty="0"/>
              <a:t>Ενεργή λοίμωξη ερυθράς ή </a:t>
            </a:r>
            <a:r>
              <a:rPr lang="el-GR" altLang="el-GR" sz="2800" dirty="0" err="1"/>
              <a:t>έρπη</a:t>
            </a:r>
            <a:r>
              <a:rPr lang="el-GR" altLang="el-GR" sz="2800" dirty="0"/>
              <a:t> </a:t>
            </a:r>
            <a:r>
              <a:rPr lang="el-GR" altLang="el-GR" sz="2800" dirty="0" smtClean="0"/>
              <a:t>γεννητικών</a:t>
            </a:r>
            <a:r>
              <a:rPr lang="en-US" altLang="el-GR" sz="2800" dirty="0" smtClean="0"/>
              <a:t> </a:t>
            </a:r>
            <a:r>
              <a:rPr lang="el-GR" altLang="el-GR" sz="2800" dirty="0" smtClean="0"/>
              <a:t>οργάνων</a:t>
            </a:r>
            <a:r>
              <a:rPr lang="en-US" altLang="el-GR" sz="2800" dirty="0" smtClean="0"/>
              <a:t>.</a:t>
            </a:r>
            <a:endParaRPr lang="el-GR" altLang="el-GR" sz="2800" dirty="0"/>
          </a:p>
          <a:p>
            <a:pPr>
              <a:buClr>
                <a:srgbClr val="4E1610"/>
              </a:buClr>
              <a:buFont typeface="Wingdings" pitchFamily="2" charset="2"/>
              <a:buChar char="§"/>
            </a:pPr>
            <a:r>
              <a:rPr lang="el-GR" altLang="el-GR" sz="2800" dirty="0"/>
              <a:t>Ενεργή λοίμωξη </a:t>
            </a:r>
            <a:r>
              <a:rPr lang="el-GR" altLang="el-GR" sz="2800" dirty="0" smtClean="0"/>
              <a:t>φυματίωσης</a:t>
            </a:r>
            <a:r>
              <a:rPr lang="en-US" altLang="el-GR" sz="2800" dirty="0" smtClean="0"/>
              <a:t>.</a:t>
            </a:r>
            <a:endParaRPr lang="el-GR" altLang="el-GR" sz="2800" dirty="0"/>
          </a:p>
          <a:p>
            <a:endParaRPr lang="el-GR" altLang="el-GR" sz="28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11612685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Συστήματα </a:t>
            </a:r>
            <a:r>
              <a:rPr lang="el-GR" sz="3200" b="0" dirty="0">
                <a:solidFill>
                  <a:prstClr val="black"/>
                </a:solidFill>
              </a:rPr>
              <a:t>(</a:t>
            </a:r>
            <a:r>
              <a:rPr lang="el-GR" sz="3200" b="0" dirty="0" smtClean="0">
                <a:solidFill>
                  <a:prstClr val="black"/>
                </a:solidFill>
              </a:rPr>
              <a:t>1/2)</a:t>
            </a:r>
            <a:r>
              <a:rPr lang="el-GR" dirty="0" smtClean="0">
                <a:solidFill>
                  <a:prstClr val="black"/>
                </a:solidFill>
              </a:rPr>
              <a:t> </a:t>
            </a:r>
            <a:endParaRPr lang="el-GR" dirty="0"/>
          </a:p>
        </p:txBody>
      </p:sp>
      <p:sp>
        <p:nvSpPr>
          <p:cNvPr id="45057" name="Rectangle 3"/>
          <p:cNvSpPr>
            <a:spLocks noGrp="1"/>
          </p:cNvSpPr>
          <p:nvPr>
            <p:ph idx="1"/>
          </p:nvPr>
        </p:nvSpPr>
        <p:spPr>
          <a:xfrm>
            <a:off x="457200" y="1196752"/>
            <a:ext cx="4114800" cy="5040560"/>
          </a:xfrm>
        </p:spPr>
        <p:txBody>
          <a:bodyPr>
            <a:normAutofit/>
          </a:bodyPr>
          <a:lstStyle/>
          <a:p>
            <a:pPr>
              <a:lnSpc>
                <a:spcPct val="90000"/>
              </a:lnSpc>
              <a:buFont typeface="Wingdings 2" pitchFamily="18" charset="2"/>
              <a:buNone/>
            </a:pPr>
            <a:r>
              <a:rPr lang="el-GR" altLang="el-GR" sz="2400" b="1" dirty="0" smtClean="0"/>
              <a:t>Ανοσοποιητικό σύστημα </a:t>
            </a:r>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spcBef>
                <a:spcPts val="1200"/>
              </a:spcBef>
              <a:buFont typeface="Wingdings 2" pitchFamily="18" charset="2"/>
              <a:buNone/>
            </a:pPr>
            <a:r>
              <a:rPr lang="el-GR" altLang="el-GR" sz="2400" b="1" dirty="0" smtClean="0"/>
              <a:t>Ενδοκρινολογικό σύστημα</a:t>
            </a:r>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spcBef>
                <a:spcPts val="1200"/>
              </a:spcBef>
              <a:buFont typeface="Wingdings 2" pitchFamily="18" charset="2"/>
              <a:buNone/>
            </a:pPr>
            <a:r>
              <a:rPr lang="el-GR" altLang="el-GR" sz="2400" b="1" dirty="0" smtClean="0"/>
              <a:t>Νευρολογικό σύστημα </a:t>
            </a:r>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p:txBody>
      </p:sp>
      <p:sp>
        <p:nvSpPr>
          <p:cNvPr id="45058" name="Rectangle 8"/>
          <p:cNvSpPr>
            <a:spLocks noGrp="1"/>
          </p:cNvSpPr>
          <p:nvPr>
            <p:ph type="body" sz="half" idx="4294967295"/>
          </p:nvPr>
        </p:nvSpPr>
        <p:spPr>
          <a:xfrm>
            <a:off x="4499992" y="1188000"/>
            <a:ext cx="4191000" cy="4598988"/>
          </a:xfrm>
        </p:spPr>
        <p:txBody>
          <a:bodyPr>
            <a:noAutofit/>
          </a:bodyPr>
          <a:lstStyle/>
          <a:p>
            <a:pPr>
              <a:buClr>
                <a:srgbClr val="4E1610"/>
              </a:buClr>
              <a:buFont typeface="Wingdings" pitchFamily="2" charset="2"/>
              <a:buChar char="§"/>
            </a:pPr>
            <a:r>
              <a:rPr lang="el-GR" altLang="el-GR" sz="2400" dirty="0" err="1" smtClean="0"/>
              <a:t>Ερυθυματώδης</a:t>
            </a:r>
            <a:r>
              <a:rPr lang="el-GR" altLang="el-GR" sz="2400" dirty="0" smtClean="0"/>
              <a:t> λύκος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Σκληροδερμία</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Υπερθυρεοειδισμός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Σακχαρώδης διαβήτης</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Επιληψία</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Μυασθένεια</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Ιστορικό εγκεφαλικού επεισοδίου</a:t>
            </a:r>
            <a:r>
              <a:rPr lang="en-US" altLang="el-GR" sz="2400" dirty="0" smtClean="0"/>
              <a:t>.</a:t>
            </a: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317906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Συστήματα </a:t>
            </a:r>
            <a:r>
              <a:rPr lang="el-GR" sz="3200" b="0" dirty="0" smtClean="0">
                <a:solidFill>
                  <a:prstClr val="black"/>
                </a:solidFill>
              </a:rPr>
              <a:t>(2/2)</a:t>
            </a:r>
            <a:r>
              <a:rPr lang="el-GR" dirty="0" smtClean="0">
                <a:solidFill>
                  <a:prstClr val="black"/>
                </a:solidFill>
              </a:rPr>
              <a:t> </a:t>
            </a:r>
            <a:endParaRPr lang="el-GR" dirty="0"/>
          </a:p>
        </p:txBody>
      </p:sp>
      <p:sp>
        <p:nvSpPr>
          <p:cNvPr id="46081" name="Rectangle 10"/>
          <p:cNvSpPr>
            <a:spLocks noGrp="1"/>
          </p:cNvSpPr>
          <p:nvPr>
            <p:ph idx="1"/>
          </p:nvPr>
        </p:nvSpPr>
        <p:spPr>
          <a:xfrm>
            <a:off x="457200" y="1196752"/>
            <a:ext cx="4114800" cy="5040560"/>
          </a:xfrm>
        </p:spPr>
        <p:txBody>
          <a:bodyPr>
            <a:normAutofit/>
          </a:bodyPr>
          <a:lstStyle/>
          <a:p>
            <a:pPr>
              <a:buFont typeface="Wingdings 2" pitchFamily="18" charset="2"/>
              <a:buNone/>
            </a:pPr>
            <a:r>
              <a:rPr lang="el-GR" altLang="el-GR" sz="2400" b="1" dirty="0" err="1" smtClean="0"/>
              <a:t>Γαστροοισοφαγικό</a:t>
            </a:r>
            <a:r>
              <a:rPr lang="el-GR" altLang="el-GR" sz="2400" b="1" dirty="0" smtClean="0"/>
              <a:t> </a:t>
            </a:r>
          </a:p>
          <a:p>
            <a:endParaRPr lang="el-GR" altLang="el-GR" sz="2400" b="1" dirty="0" smtClean="0"/>
          </a:p>
          <a:p>
            <a:endParaRPr lang="el-GR" altLang="el-GR" sz="2400" b="1" dirty="0" smtClean="0"/>
          </a:p>
          <a:p>
            <a:pPr>
              <a:buFont typeface="Wingdings 2" pitchFamily="18" charset="2"/>
              <a:buNone/>
            </a:pPr>
            <a:r>
              <a:rPr lang="el-GR" altLang="el-GR" sz="2400" b="1" dirty="0" smtClean="0"/>
              <a:t>Ψυχιατρικό</a:t>
            </a:r>
          </a:p>
          <a:p>
            <a:endParaRPr lang="el-GR" altLang="el-GR" sz="2400" dirty="0" smtClean="0"/>
          </a:p>
          <a:p>
            <a:endParaRPr lang="el-GR" altLang="el-GR" sz="2400" dirty="0" smtClean="0"/>
          </a:p>
        </p:txBody>
      </p:sp>
      <p:sp>
        <p:nvSpPr>
          <p:cNvPr id="46082" name="Rectangle 11"/>
          <p:cNvSpPr>
            <a:spLocks noGrp="1"/>
          </p:cNvSpPr>
          <p:nvPr>
            <p:ph type="body" sz="half" idx="4294967295"/>
          </p:nvPr>
        </p:nvSpPr>
        <p:spPr>
          <a:xfrm>
            <a:off x="4427984" y="1196752"/>
            <a:ext cx="4191000" cy="4598988"/>
          </a:xfrm>
        </p:spPr>
        <p:txBody>
          <a:bodyPr>
            <a:normAutofit/>
          </a:bodyPr>
          <a:lstStyle/>
          <a:p>
            <a:pPr>
              <a:buClr>
                <a:srgbClr val="4E1610"/>
              </a:buClr>
              <a:buFont typeface="Wingdings" pitchFamily="2" charset="2"/>
              <a:buChar char="§"/>
            </a:pPr>
            <a:r>
              <a:rPr lang="el-GR" altLang="el-GR" sz="2400" dirty="0" smtClean="0">
                <a:solidFill>
                  <a:srgbClr val="534733"/>
                </a:solidFill>
              </a:rPr>
              <a:t>Παθήσεις συκωτιού</a:t>
            </a:r>
            <a:r>
              <a:rPr lang="en-US" altLang="el-GR" sz="2400" dirty="0" smtClean="0">
                <a:solidFill>
                  <a:srgbClr val="534733"/>
                </a:solidFill>
              </a:rPr>
              <a:t>.</a:t>
            </a:r>
            <a:endParaRPr lang="el-GR" altLang="el-GR" sz="2400" dirty="0" smtClean="0">
              <a:solidFill>
                <a:srgbClr val="534733"/>
              </a:solidFill>
            </a:endParaRPr>
          </a:p>
          <a:p>
            <a:pPr>
              <a:buClr>
                <a:srgbClr val="4E1610"/>
              </a:buClr>
              <a:buFont typeface="Wingdings" pitchFamily="2" charset="2"/>
              <a:buChar char="§"/>
            </a:pPr>
            <a:endParaRPr lang="el-GR" altLang="el-GR" sz="2400" dirty="0" smtClean="0">
              <a:solidFill>
                <a:srgbClr val="534733"/>
              </a:solidFill>
            </a:endParaRPr>
          </a:p>
          <a:p>
            <a:pPr>
              <a:buClr>
                <a:srgbClr val="4E1610"/>
              </a:buClr>
              <a:buFont typeface="Wingdings" pitchFamily="2" charset="2"/>
              <a:buChar char="§"/>
            </a:pPr>
            <a:endParaRPr lang="el-GR" altLang="el-GR" sz="2400" dirty="0" smtClean="0">
              <a:solidFill>
                <a:srgbClr val="534733"/>
              </a:solidFill>
            </a:endParaRPr>
          </a:p>
          <a:p>
            <a:pPr>
              <a:buClr>
                <a:srgbClr val="4E1610"/>
              </a:buClr>
              <a:buFont typeface="Wingdings" pitchFamily="2" charset="2"/>
              <a:buChar char="§"/>
            </a:pPr>
            <a:endParaRPr lang="el-GR" altLang="el-GR" sz="2400" dirty="0" smtClean="0">
              <a:solidFill>
                <a:srgbClr val="534733"/>
              </a:solidFill>
            </a:endParaRPr>
          </a:p>
          <a:p>
            <a:pPr>
              <a:buClr>
                <a:srgbClr val="4E1610"/>
              </a:buClr>
              <a:buFont typeface="Wingdings" pitchFamily="2" charset="2"/>
              <a:buChar char="§"/>
            </a:pPr>
            <a:r>
              <a:rPr lang="el-GR" altLang="el-GR" sz="2400" dirty="0" smtClean="0">
                <a:solidFill>
                  <a:srgbClr val="534733"/>
                </a:solidFill>
              </a:rPr>
              <a:t>Ψυχιατρικές διαταραχές</a:t>
            </a:r>
            <a:r>
              <a:rPr lang="en-US" altLang="el-GR" sz="2400" dirty="0" smtClean="0">
                <a:solidFill>
                  <a:srgbClr val="534733"/>
                </a:solidFill>
              </a:rPr>
              <a:t>.</a:t>
            </a:r>
            <a:endParaRPr lang="el-GR" altLang="el-GR" sz="2400" dirty="0" smtClean="0">
              <a:solidFill>
                <a:srgbClr val="534733"/>
              </a:solidFill>
            </a:endParaRPr>
          </a:p>
          <a:p>
            <a:pPr>
              <a:buClr>
                <a:srgbClr val="4E1610"/>
              </a:buClr>
              <a:buFont typeface="Wingdings" pitchFamily="2" charset="2"/>
              <a:buChar char="§"/>
            </a:pPr>
            <a:endParaRPr lang="el-GR" altLang="el-GR" sz="2400" dirty="0" smtClean="0">
              <a:solidFill>
                <a:srgbClr val="534733"/>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618463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Απόλυτες αντενδείξεις</a:t>
            </a:r>
            <a:endParaRPr lang="el-GR" dirty="0"/>
          </a:p>
        </p:txBody>
      </p:sp>
      <p:sp>
        <p:nvSpPr>
          <p:cNvPr id="47105" name="Rectangle 3"/>
          <p:cNvSpPr>
            <a:spLocks noGrp="1"/>
          </p:cNvSpPr>
          <p:nvPr>
            <p:ph idx="1"/>
          </p:nvPr>
        </p:nvSpPr>
        <p:spPr>
          <a:xfrm>
            <a:off x="457200" y="1196752"/>
            <a:ext cx="4042792" cy="5040560"/>
          </a:xfrm>
        </p:spPr>
        <p:txBody>
          <a:bodyPr>
            <a:normAutofit/>
          </a:bodyPr>
          <a:lstStyle/>
          <a:p>
            <a:pPr>
              <a:lnSpc>
                <a:spcPct val="90000"/>
              </a:lnSpc>
              <a:buFont typeface="Wingdings 2" pitchFamily="18" charset="2"/>
              <a:buNone/>
            </a:pPr>
            <a:r>
              <a:rPr lang="el-GR" altLang="el-GR" sz="2400" b="1" dirty="0" smtClean="0"/>
              <a:t>Μαιευτικό  ιστορικό </a:t>
            </a:r>
          </a:p>
          <a:p>
            <a:pPr>
              <a:lnSpc>
                <a:spcPct val="90000"/>
              </a:lnSpc>
            </a:pPr>
            <a:endParaRPr lang="el-GR" altLang="el-GR" sz="2400" b="1" dirty="0" smtClean="0"/>
          </a:p>
          <a:p>
            <a:pPr>
              <a:lnSpc>
                <a:spcPct val="90000"/>
              </a:lnSpc>
            </a:pPr>
            <a:endParaRPr lang="el-GR" altLang="el-GR" sz="2400" b="1" dirty="0" smtClean="0"/>
          </a:p>
          <a:p>
            <a:pPr>
              <a:lnSpc>
                <a:spcPct val="90000"/>
              </a:lnSpc>
            </a:pPr>
            <a:endParaRPr lang="el-GR" altLang="el-GR" sz="2400" b="1" dirty="0" smtClean="0"/>
          </a:p>
          <a:p>
            <a:pPr>
              <a:lnSpc>
                <a:spcPct val="90000"/>
              </a:lnSpc>
            </a:pPr>
            <a:endParaRPr lang="el-GR" altLang="el-GR" sz="2400" b="1" dirty="0" smtClean="0"/>
          </a:p>
          <a:p>
            <a:pPr>
              <a:lnSpc>
                <a:spcPct val="90000"/>
              </a:lnSpc>
            </a:pPr>
            <a:endParaRPr lang="el-GR" altLang="el-GR" sz="2400" b="1" dirty="0" smtClean="0"/>
          </a:p>
          <a:p>
            <a:pPr>
              <a:lnSpc>
                <a:spcPct val="90000"/>
              </a:lnSpc>
            </a:pPr>
            <a:endParaRPr lang="el-GR" altLang="el-GR" sz="2400" b="1" dirty="0" smtClean="0"/>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a:p>
          <a:p>
            <a:pPr>
              <a:lnSpc>
                <a:spcPct val="90000"/>
              </a:lnSpc>
              <a:buFont typeface="Wingdings 2" pitchFamily="18" charset="2"/>
              <a:buNone/>
            </a:pPr>
            <a:endParaRPr lang="el-GR" altLang="el-GR" sz="2400" b="1" dirty="0" smtClean="0"/>
          </a:p>
          <a:p>
            <a:pPr>
              <a:lnSpc>
                <a:spcPct val="90000"/>
              </a:lnSpc>
              <a:spcBef>
                <a:spcPts val="1800"/>
              </a:spcBef>
              <a:buFont typeface="Wingdings 2" pitchFamily="18" charset="2"/>
              <a:buNone/>
            </a:pPr>
            <a:r>
              <a:rPr lang="el-GR" altLang="el-GR" sz="2400" b="1" dirty="0" smtClean="0"/>
              <a:t>Γυναικολογικό ιστορικό</a:t>
            </a:r>
          </a:p>
          <a:p>
            <a:pPr>
              <a:lnSpc>
                <a:spcPct val="90000"/>
              </a:lnSpc>
            </a:pPr>
            <a:endParaRPr lang="el-GR" altLang="el-GR" sz="2400" dirty="0" smtClean="0"/>
          </a:p>
          <a:p>
            <a:pPr eaLnBrk="1" hangingPunct="1">
              <a:lnSpc>
                <a:spcPct val="90000"/>
              </a:lnSpc>
              <a:buFont typeface="Wingdings 2" pitchFamily="18" charset="2"/>
              <a:buNone/>
            </a:pPr>
            <a:endParaRPr lang="el-GR" altLang="el-GR" sz="2400" dirty="0" smtClean="0"/>
          </a:p>
          <a:p>
            <a:pPr>
              <a:lnSpc>
                <a:spcPct val="90000"/>
              </a:lnSpc>
              <a:buFont typeface="Wingdings 2" pitchFamily="18" charset="2"/>
              <a:buNone/>
            </a:pPr>
            <a:endParaRPr lang="el-GR" altLang="el-GR" sz="2400" dirty="0" smtClean="0"/>
          </a:p>
        </p:txBody>
      </p:sp>
      <p:sp>
        <p:nvSpPr>
          <p:cNvPr id="47106" name="Rectangle 8"/>
          <p:cNvSpPr>
            <a:spLocks noGrp="1"/>
          </p:cNvSpPr>
          <p:nvPr>
            <p:ph type="body" sz="half" idx="4294967295"/>
          </p:nvPr>
        </p:nvSpPr>
        <p:spPr>
          <a:xfrm>
            <a:off x="4343400" y="1170432"/>
            <a:ext cx="4191000" cy="5426920"/>
          </a:xfrm>
        </p:spPr>
        <p:txBody>
          <a:bodyPr>
            <a:noAutofit/>
          </a:bodyPr>
          <a:lstStyle/>
          <a:p>
            <a:pPr>
              <a:lnSpc>
                <a:spcPct val="90000"/>
              </a:lnSpc>
              <a:buClr>
                <a:srgbClr val="4E1610"/>
              </a:buClr>
              <a:buFont typeface="Wingdings" pitchFamily="2" charset="2"/>
              <a:buChar char="§"/>
            </a:pPr>
            <a:r>
              <a:rPr lang="el-GR" altLang="el-GR" sz="2400" dirty="0" err="1" smtClean="0"/>
              <a:t>Προεκλαμψία</a:t>
            </a:r>
            <a:r>
              <a:rPr lang="el-GR" altLang="el-GR" sz="2400" dirty="0" smtClean="0"/>
              <a:t> –Εκλαμψία</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Αποκόλληση πλακούντα – Κατακράτηση πλακούντα</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Ρήξη μήτρας</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Δυστοκία ώμων</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Καισαρική τομή</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Αιμορραγία τρίτου σταδίου – Μετάγγιση αίματος</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Ενδομήτριος θάνατος – Νεογνικός θάνατος</a:t>
            </a:r>
            <a:r>
              <a:rPr lang="en-US" altLang="el-GR" sz="2400" dirty="0" smtClean="0"/>
              <a:t>.</a:t>
            </a:r>
            <a:endParaRPr lang="el-GR" altLang="el-GR" sz="2400" dirty="0" smtClean="0"/>
          </a:p>
          <a:p>
            <a:pPr>
              <a:lnSpc>
                <a:spcPct val="90000"/>
              </a:lnSpc>
              <a:buClr>
                <a:srgbClr val="4E1610"/>
              </a:buClr>
              <a:buFont typeface="Wingdings" pitchFamily="2" charset="2"/>
              <a:buChar char="§"/>
            </a:pPr>
            <a:endParaRPr lang="el-GR" altLang="el-GR" sz="2400" dirty="0" smtClean="0"/>
          </a:p>
          <a:p>
            <a:pPr>
              <a:lnSpc>
                <a:spcPct val="90000"/>
              </a:lnSpc>
              <a:buClr>
                <a:srgbClr val="4E1610"/>
              </a:buClr>
              <a:buFont typeface="Wingdings" pitchFamily="2" charset="2"/>
              <a:buChar char="§"/>
            </a:pPr>
            <a:r>
              <a:rPr lang="el-GR" altLang="el-GR" sz="2400" dirty="0" smtClean="0"/>
              <a:t>Αφαίρεση πολλαπλών  ινομυωμάτων μήτρας</a:t>
            </a:r>
            <a:r>
              <a:rPr lang="en-US" altLang="el-GR" sz="2400" dirty="0" smtClean="0"/>
              <a:t>.</a:t>
            </a:r>
            <a:endParaRPr lang="el-GR" altLang="el-GR" sz="2400" dirty="0" smtClean="0"/>
          </a:p>
          <a:p>
            <a:pPr>
              <a:lnSpc>
                <a:spcPct val="90000"/>
              </a:lnSpc>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17475133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Παρούσα </a:t>
            </a:r>
            <a:r>
              <a:rPr lang="el-GR" dirty="0" smtClean="0"/>
              <a:t>κύηση </a:t>
            </a:r>
            <a:r>
              <a:rPr lang="el-GR" sz="3200" b="0" dirty="0">
                <a:solidFill>
                  <a:prstClr val="black"/>
                </a:solidFill>
              </a:rPr>
              <a:t>(</a:t>
            </a:r>
            <a:r>
              <a:rPr lang="el-GR" sz="3200" b="0" dirty="0" smtClean="0">
                <a:solidFill>
                  <a:prstClr val="black"/>
                </a:solidFill>
              </a:rPr>
              <a:t>1/2)</a:t>
            </a:r>
            <a:r>
              <a:rPr lang="el-GR" dirty="0" smtClean="0">
                <a:solidFill>
                  <a:prstClr val="black"/>
                </a:solidFill>
              </a:rPr>
              <a:t> </a:t>
            </a:r>
            <a:r>
              <a:rPr lang="el-GR" dirty="0" smtClean="0"/>
              <a:t> </a:t>
            </a:r>
            <a:endParaRPr lang="el-GR" dirty="0"/>
          </a:p>
        </p:txBody>
      </p:sp>
      <p:sp>
        <p:nvSpPr>
          <p:cNvPr id="48129" name="Rectangle 3"/>
          <p:cNvSpPr>
            <a:spLocks noGrp="1"/>
          </p:cNvSpPr>
          <p:nvPr>
            <p:ph idx="1"/>
          </p:nvPr>
        </p:nvSpPr>
        <p:spPr/>
        <p:txBody>
          <a:bodyPr>
            <a:normAutofit lnSpcReduction="10000"/>
          </a:bodyPr>
          <a:lstStyle/>
          <a:p>
            <a:pPr>
              <a:spcBef>
                <a:spcPts val="1200"/>
              </a:spcBef>
              <a:buClr>
                <a:srgbClr val="4E1610"/>
              </a:buClr>
              <a:buFont typeface="Wingdings" pitchFamily="2" charset="2"/>
              <a:buChar char="§"/>
            </a:pPr>
            <a:r>
              <a:rPr lang="el-GR" altLang="el-GR" sz="2400" dirty="0" err="1" smtClean="0"/>
              <a:t>Πολύδημη</a:t>
            </a:r>
            <a:r>
              <a:rPr lang="el-GR" altLang="el-GR" sz="2400" dirty="0" smtClean="0"/>
              <a:t> κύηση</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a:t>Ανώμαλες προβολές – Ισχιακή </a:t>
            </a:r>
            <a:r>
              <a:rPr lang="el-GR" altLang="el-GR" sz="2400" dirty="0" smtClean="0"/>
              <a:t>προβολή</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a:t>Σακχαρώδης </a:t>
            </a:r>
            <a:r>
              <a:rPr lang="el-GR" altLang="el-GR" sz="2400" dirty="0" smtClean="0"/>
              <a:t>διαβήτης</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err="1"/>
              <a:t>Προεκλαμψία</a:t>
            </a:r>
            <a:r>
              <a:rPr lang="el-GR" altLang="el-GR" sz="2400" dirty="0"/>
              <a:t> – </a:t>
            </a:r>
            <a:r>
              <a:rPr lang="el-GR" altLang="el-GR" sz="2400" dirty="0" smtClean="0"/>
              <a:t>Υπέρταση</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a:t>Προδρομικός </a:t>
            </a:r>
            <a:r>
              <a:rPr lang="el-GR" altLang="el-GR" sz="2400" dirty="0" smtClean="0"/>
              <a:t>πλακούντας</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a:t>Αποκόλληση </a:t>
            </a:r>
            <a:r>
              <a:rPr lang="el-GR" altLang="el-GR" sz="2400" dirty="0" smtClean="0"/>
              <a:t>πλακούντα</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a:t>Επιβεβαιωμένος ενδομήτριος </a:t>
            </a:r>
            <a:r>
              <a:rPr lang="el-GR" altLang="el-GR" sz="2400" dirty="0" smtClean="0"/>
              <a:t>θάνατος</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a:t>Πρόωρος τοκετός (τοκετός πριν από τις 37</a:t>
            </a:r>
            <a:r>
              <a:rPr lang="en-US" altLang="el-GR" sz="2400" dirty="0"/>
              <a:t>w</a:t>
            </a:r>
            <a:r>
              <a:rPr lang="el-GR" altLang="el-GR" sz="2400" dirty="0" smtClean="0"/>
              <a:t>)</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a:t>Αναιμία (αιματοκρίτης &gt; 30 &amp; αιμοσφαιρίνη &gt;8,5</a:t>
            </a:r>
            <a:r>
              <a:rPr lang="el-GR" altLang="el-GR" sz="2400" dirty="0" smtClean="0"/>
              <a:t>)</a:t>
            </a:r>
            <a:r>
              <a:rPr lang="en-US" altLang="el-GR" sz="2400" dirty="0" smtClean="0"/>
              <a:t>.</a:t>
            </a:r>
            <a:endParaRPr lang="el-GR" altLang="el-GR" sz="2400" dirty="0"/>
          </a:p>
          <a:p>
            <a:pPr>
              <a:spcBef>
                <a:spcPts val="1200"/>
              </a:spcBef>
              <a:buClr>
                <a:srgbClr val="4E1610"/>
              </a:buClr>
              <a:buFont typeface="Wingdings" pitchFamily="2" charset="2"/>
              <a:buChar char="§"/>
            </a:pPr>
            <a:r>
              <a:rPr lang="el-GR" altLang="el-GR" sz="2400" dirty="0"/>
              <a:t>Πρόωρη ρήξη υμένων (πριν από τις 37</a:t>
            </a:r>
            <a:r>
              <a:rPr lang="en-US" altLang="el-GR" sz="2400" dirty="0"/>
              <a:t>w</a:t>
            </a:r>
            <a:r>
              <a:rPr lang="el-GR" altLang="el-GR" sz="2400" dirty="0" smtClean="0"/>
              <a:t>)</a:t>
            </a:r>
            <a:r>
              <a:rPr lang="en-US" altLang="el-GR" sz="2400" dirty="0" smtClean="0"/>
              <a:t>.</a:t>
            </a:r>
            <a:endParaRPr lang="el-GR" altLang="el-GR" sz="2400" dirty="0"/>
          </a:p>
          <a:p>
            <a:pPr>
              <a:spcBef>
                <a:spcPts val="1200"/>
              </a:spcBef>
              <a:buFont typeface="Wingdings 2" pitchFamily="18" charset="2"/>
              <a:buNone/>
            </a:pPr>
            <a:endParaRPr lang="el-GR" altLang="el-GR" sz="2400" dirty="0"/>
          </a:p>
          <a:p>
            <a:pPr>
              <a:spcBef>
                <a:spcPts val="1200"/>
              </a:spcBef>
              <a:buFont typeface="Wingdings 2" pitchFamily="18" charset="2"/>
              <a:buNone/>
            </a:pPr>
            <a:endParaRPr lang="el-GR" altLang="el-GR" sz="24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14295102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Παρούσα </a:t>
            </a:r>
            <a:r>
              <a:rPr lang="el-GR" dirty="0" smtClean="0"/>
              <a:t>κύηση </a:t>
            </a:r>
            <a:r>
              <a:rPr lang="el-GR" sz="3200" b="0" dirty="0" smtClean="0">
                <a:solidFill>
                  <a:prstClr val="black"/>
                </a:solidFill>
              </a:rPr>
              <a:t>(2/2)</a:t>
            </a:r>
            <a:r>
              <a:rPr lang="el-GR" dirty="0" smtClean="0">
                <a:solidFill>
                  <a:prstClr val="black"/>
                </a:solidFill>
              </a:rPr>
              <a:t> </a:t>
            </a:r>
            <a:endParaRPr lang="el-GR" dirty="0"/>
          </a:p>
        </p:txBody>
      </p:sp>
      <p:sp>
        <p:nvSpPr>
          <p:cNvPr id="49153" name="Rectangle 8"/>
          <p:cNvSpPr>
            <a:spLocks noGrp="1"/>
          </p:cNvSpPr>
          <p:nvPr>
            <p:ph idx="1"/>
          </p:nvPr>
        </p:nvSpPr>
        <p:spPr/>
        <p:txBody>
          <a:bodyPr>
            <a:normAutofit/>
          </a:bodyPr>
          <a:lstStyle/>
          <a:p>
            <a:pPr>
              <a:spcAft>
                <a:spcPts val="600"/>
              </a:spcAft>
              <a:buClr>
                <a:srgbClr val="4E1610"/>
              </a:buClr>
              <a:buFont typeface="Wingdings" pitchFamily="2" charset="2"/>
              <a:buChar char="§"/>
            </a:pPr>
            <a:r>
              <a:rPr lang="el-GR" altLang="el-GR" sz="2400" dirty="0" smtClean="0"/>
              <a:t>Υπολειπόμενη </a:t>
            </a:r>
            <a:r>
              <a:rPr lang="el-GR" altLang="el-GR" sz="2400" dirty="0"/>
              <a:t>ανάπτυξη του </a:t>
            </a:r>
            <a:r>
              <a:rPr lang="el-GR" altLang="el-GR" sz="2400" dirty="0" smtClean="0"/>
              <a:t>εμβρύου</a:t>
            </a:r>
            <a:r>
              <a:rPr lang="en-US" altLang="el-GR" sz="2400" dirty="0" smtClean="0"/>
              <a:t>.</a:t>
            </a:r>
            <a:endParaRPr lang="el-GR" altLang="el-GR" sz="2400" dirty="0"/>
          </a:p>
          <a:p>
            <a:pPr>
              <a:spcAft>
                <a:spcPts val="600"/>
              </a:spcAft>
              <a:buClr>
                <a:srgbClr val="4E1610"/>
              </a:buClr>
              <a:buFont typeface="Wingdings" pitchFamily="2" charset="2"/>
              <a:buChar char="§"/>
            </a:pPr>
            <a:r>
              <a:rPr lang="el-GR" altLang="el-GR" sz="2400" dirty="0"/>
              <a:t>Παθολογικό </a:t>
            </a:r>
            <a:r>
              <a:rPr lang="en-US" altLang="el-GR" sz="2400" dirty="0"/>
              <a:t>NST </a:t>
            </a:r>
            <a:r>
              <a:rPr lang="el-GR" altLang="el-GR" sz="2400" dirty="0"/>
              <a:t>/ </a:t>
            </a:r>
            <a:r>
              <a:rPr lang="en-US" altLang="el-GR" sz="2400" dirty="0" smtClean="0"/>
              <a:t>DOPPLER.</a:t>
            </a:r>
            <a:endParaRPr lang="el-GR" altLang="el-GR" sz="2400" dirty="0"/>
          </a:p>
          <a:p>
            <a:pPr>
              <a:spcAft>
                <a:spcPts val="600"/>
              </a:spcAft>
              <a:buClr>
                <a:srgbClr val="4E1610"/>
              </a:buClr>
              <a:buFont typeface="Wingdings" pitchFamily="2" charset="2"/>
              <a:buChar char="§"/>
            </a:pPr>
            <a:r>
              <a:rPr lang="el-GR" altLang="el-GR" sz="2400" dirty="0" err="1"/>
              <a:t>Ολιγάμνιο</a:t>
            </a:r>
            <a:r>
              <a:rPr lang="el-GR" altLang="el-GR" sz="2400" dirty="0"/>
              <a:t> – </a:t>
            </a:r>
            <a:r>
              <a:rPr lang="el-GR" altLang="el-GR" sz="2400" dirty="0" err="1" smtClean="0"/>
              <a:t>Πολυδράμνιο</a:t>
            </a:r>
            <a:r>
              <a:rPr lang="en-US" altLang="el-GR" sz="2400" dirty="0" smtClean="0"/>
              <a:t>.</a:t>
            </a:r>
            <a:endParaRPr lang="el-GR" altLang="el-GR" sz="2400" dirty="0"/>
          </a:p>
          <a:p>
            <a:pPr>
              <a:spcAft>
                <a:spcPts val="600"/>
              </a:spcAft>
              <a:buClr>
                <a:srgbClr val="4E1610"/>
              </a:buClr>
              <a:buFont typeface="Wingdings" pitchFamily="2" charset="2"/>
              <a:buChar char="§"/>
            </a:pPr>
            <a:r>
              <a:rPr lang="el-GR" altLang="el-GR" sz="2400" dirty="0"/>
              <a:t>Εξάρτηση από ουσίες και </a:t>
            </a:r>
            <a:r>
              <a:rPr lang="el-GR" altLang="el-GR" sz="2400" dirty="0" smtClean="0"/>
              <a:t>αλκοόλ</a:t>
            </a:r>
            <a:r>
              <a:rPr lang="en-US" altLang="el-GR" sz="2400" dirty="0" smtClean="0"/>
              <a:t>.</a:t>
            </a:r>
            <a:endParaRPr lang="el-GR" altLang="el-GR" sz="2400" dirty="0"/>
          </a:p>
          <a:p>
            <a:pPr>
              <a:spcAft>
                <a:spcPts val="600"/>
              </a:spcAft>
              <a:buClr>
                <a:srgbClr val="4E1610"/>
              </a:buClr>
              <a:buFont typeface="Wingdings" pitchFamily="2" charset="2"/>
              <a:buChar char="§"/>
            </a:pPr>
            <a:r>
              <a:rPr lang="el-GR" altLang="el-GR" sz="2400" dirty="0"/>
              <a:t>Πρόκληση </a:t>
            </a:r>
            <a:r>
              <a:rPr lang="el-GR" altLang="el-GR" sz="2400" dirty="0" smtClean="0"/>
              <a:t>τοκετού</a:t>
            </a:r>
            <a:r>
              <a:rPr lang="en-US" altLang="el-GR" sz="2400" dirty="0" smtClean="0"/>
              <a:t>.</a:t>
            </a:r>
            <a:endParaRPr lang="el-GR" altLang="el-GR" sz="2400" dirty="0"/>
          </a:p>
          <a:p>
            <a:pPr>
              <a:spcAft>
                <a:spcPts val="600"/>
              </a:spcAft>
              <a:buClr>
                <a:srgbClr val="4E1610"/>
              </a:buClr>
              <a:buFont typeface="Wingdings" pitchFamily="2" charset="2"/>
              <a:buChar char="§"/>
            </a:pPr>
            <a:r>
              <a:rPr lang="el-GR" altLang="el-GR" sz="2400" dirty="0" smtClean="0"/>
              <a:t>Αιμορραγία</a:t>
            </a:r>
            <a:r>
              <a:rPr lang="en-US" altLang="el-GR" sz="2400" dirty="0" smtClean="0"/>
              <a:t>.</a:t>
            </a:r>
            <a:endParaRPr lang="el-GR" altLang="el-GR" sz="2400" dirty="0"/>
          </a:p>
          <a:p>
            <a:pPr>
              <a:spcAft>
                <a:spcPts val="600"/>
              </a:spcAft>
            </a:pPr>
            <a:endParaRPr lang="el-GR" altLang="el-GR" sz="2400" dirty="0"/>
          </a:p>
          <a:p>
            <a:pPr>
              <a:spcAft>
                <a:spcPts val="600"/>
              </a:spcAft>
              <a:buFont typeface="Wingdings 2" pitchFamily="18" charset="2"/>
              <a:buNone/>
            </a:pPr>
            <a:endParaRPr lang="el-GR" altLang="el-GR" sz="24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12388984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Σχετικές αντενδείξεις </a:t>
            </a:r>
            <a:r>
              <a:rPr lang="el-GR" sz="3200" b="0" dirty="0">
                <a:solidFill>
                  <a:prstClr val="black"/>
                </a:solidFill>
              </a:rPr>
              <a:t>(</a:t>
            </a:r>
            <a:r>
              <a:rPr lang="el-GR" sz="3200" b="0" dirty="0" smtClean="0">
                <a:solidFill>
                  <a:prstClr val="black"/>
                </a:solidFill>
              </a:rPr>
              <a:t>1/4)</a:t>
            </a:r>
            <a:r>
              <a:rPr lang="el-GR" dirty="0" smtClean="0">
                <a:solidFill>
                  <a:prstClr val="black"/>
                </a:solidFill>
              </a:rPr>
              <a:t> </a:t>
            </a:r>
            <a:endParaRPr lang="el-GR" dirty="0"/>
          </a:p>
        </p:txBody>
      </p:sp>
      <p:sp>
        <p:nvSpPr>
          <p:cNvPr id="50177" name="Rectangle 3"/>
          <p:cNvSpPr>
            <a:spLocks noGrp="1"/>
          </p:cNvSpPr>
          <p:nvPr>
            <p:ph idx="1"/>
          </p:nvPr>
        </p:nvSpPr>
        <p:spPr>
          <a:xfrm>
            <a:off x="457200" y="1196752"/>
            <a:ext cx="3970784" cy="5040560"/>
          </a:xfrm>
        </p:spPr>
        <p:txBody>
          <a:bodyPr>
            <a:normAutofit/>
          </a:bodyPr>
          <a:lstStyle/>
          <a:p>
            <a:pPr>
              <a:lnSpc>
                <a:spcPct val="90000"/>
              </a:lnSpc>
              <a:buFont typeface="Wingdings 2" pitchFamily="18" charset="2"/>
              <a:buNone/>
            </a:pPr>
            <a:r>
              <a:rPr lang="el-GR" altLang="el-GR" sz="2400" b="1" dirty="0" smtClean="0"/>
              <a:t>Καρδιολογικά </a:t>
            </a:r>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spcBef>
                <a:spcPts val="1800"/>
              </a:spcBef>
              <a:buFont typeface="Wingdings 2" pitchFamily="18" charset="2"/>
              <a:buNone/>
            </a:pPr>
            <a:r>
              <a:rPr lang="el-GR" altLang="el-GR" sz="2400" b="1" dirty="0" smtClean="0"/>
              <a:t>Αιματολογικά </a:t>
            </a:r>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smtClean="0"/>
          </a:p>
          <a:p>
            <a:pPr>
              <a:lnSpc>
                <a:spcPct val="90000"/>
              </a:lnSpc>
              <a:buFont typeface="Wingdings 2" pitchFamily="18" charset="2"/>
              <a:buNone/>
            </a:pPr>
            <a:endParaRPr lang="el-GR" altLang="el-GR" sz="2400" b="1" dirty="0"/>
          </a:p>
          <a:p>
            <a:pPr>
              <a:lnSpc>
                <a:spcPct val="90000"/>
              </a:lnSpc>
              <a:spcBef>
                <a:spcPts val="2400"/>
              </a:spcBef>
              <a:buFont typeface="Wingdings 2" pitchFamily="18" charset="2"/>
              <a:buNone/>
            </a:pPr>
            <a:r>
              <a:rPr lang="el-GR" altLang="el-GR" sz="2400" b="1" dirty="0" smtClean="0"/>
              <a:t>Μολυσματικοί παράγοντες</a:t>
            </a:r>
          </a:p>
          <a:p>
            <a:pPr>
              <a:lnSpc>
                <a:spcPct val="90000"/>
              </a:lnSpc>
            </a:pPr>
            <a:endParaRPr lang="el-GR" altLang="el-GR" b="1" dirty="0" smtClean="0">
              <a:latin typeface="Calibri" pitchFamily="34" charset="0"/>
            </a:endParaRPr>
          </a:p>
        </p:txBody>
      </p:sp>
      <p:sp>
        <p:nvSpPr>
          <p:cNvPr id="50178" name="Rectangle 48"/>
          <p:cNvSpPr>
            <a:spLocks noGrp="1"/>
          </p:cNvSpPr>
          <p:nvPr>
            <p:ph type="body" sz="half" idx="4294967295"/>
          </p:nvPr>
        </p:nvSpPr>
        <p:spPr>
          <a:xfrm>
            <a:off x="4427984" y="1196752"/>
            <a:ext cx="4392488" cy="5661248"/>
          </a:xfrm>
        </p:spPr>
        <p:txBody>
          <a:bodyPr>
            <a:noAutofit/>
          </a:bodyPr>
          <a:lstStyle/>
          <a:p>
            <a:pPr>
              <a:lnSpc>
                <a:spcPct val="90000"/>
              </a:lnSpc>
              <a:buClr>
                <a:srgbClr val="4E1610"/>
              </a:buClr>
              <a:buFont typeface="Wingdings" pitchFamily="2" charset="2"/>
              <a:buChar char="§"/>
            </a:pPr>
            <a:r>
              <a:rPr lang="el-GR" altLang="el-GR" sz="2400" dirty="0" smtClean="0"/>
              <a:t>Καρδιακή ανεπάρκεια που δεν επηρεάζεται από την εγκυμοσύνη</a:t>
            </a:r>
            <a:r>
              <a:rPr lang="en-US" altLang="el-GR" sz="2400" dirty="0" smtClean="0"/>
              <a:t>.</a:t>
            </a:r>
            <a:endParaRPr lang="el-GR" altLang="el-GR" sz="2400" dirty="0" smtClean="0"/>
          </a:p>
          <a:p>
            <a:pPr>
              <a:lnSpc>
                <a:spcPct val="90000"/>
              </a:lnSpc>
              <a:buClr>
                <a:srgbClr val="4E1610"/>
              </a:buClr>
              <a:buFont typeface="Wingdings" pitchFamily="2" charset="2"/>
              <a:buChar char="§"/>
            </a:pPr>
            <a:endParaRPr lang="el-GR" altLang="el-GR" sz="2400" dirty="0" smtClean="0"/>
          </a:p>
          <a:p>
            <a:pPr>
              <a:lnSpc>
                <a:spcPct val="90000"/>
              </a:lnSpc>
              <a:buClr>
                <a:srgbClr val="4E1610"/>
              </a:buClr>
              <a:buFont typeface="Wingdings" pitchFamily="2" charset="2"/>
              <a:buChar char="§"/>
            </a:pPr>
            <a:r>
              <a:rPr lang="el-GR" altLang="el-GR" sz="2400" dirty="0" smtClean="0"/>
              <a:t>Άτυπα αντισώματα που δεν θέτουν σε κίνδυνο </a:t>
            </a:r>
            <a:r>
              <a:rPr lang="el-GR" altLang="el-GR" sz="2400" dirty="0" err="1" smtClean="0"/>
              <a:t>αιμόλυσης</a:t>
            </a:r>
            <a:r>
              <a:rPr lang="el-GR" altLang="el-GR" sz="2400" dirty="0" smtClean="0"/>
              <a:t> το νεογνό </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Δρεπανοκυτταρική αναιμία</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Μεσογειακή αναιμία</a:t>
            </a:r>
            <a:r>
              <a:rPr lang="en-US" altLang="el-GR" sz="2400" dirty="0" smtClean="0"/>
              <a:t>.</a:t>
            </a:r>
            <a:endParaRPr lang="el-GR" altLang="el-GR" sz="2400" dirty="0" smtClean="0"/>
          </a:p>
          <a:p>
            <a:pPr>
              <a:lnSpc>
                <a:spcPct val="90000"/>
              </a:lnSpc>
              <a:buClr>
                <a:srgbClr val="4E1610"/>
              </a:buClr>
              <a:buFont typeface="Wingdings" pitchFamily="2" charset="2"/>
              <a:buChar char="§"/>
            </a:pPr>
            <a:r>
              <a:rPr lang="el-GR" altLang="el-GR" sz="2400" dirty="0" smtClean="0"/>
              <a:t>Αναιμία (αιμοσφαιρίνη 10,5-8,5 </a:t>
            </a:r>
            <a:r>
              <a:rPr lang="en-US" altLang="el-GR" sz="2400" dirty="0" smtClean="0"/>
              <a:t>g/dl).</a:t>
            </a:r>
            <a:endParaRPr lang="el-GR" altLang="el-GR" sz="2400" dirty="0" smtClean="0"/>
          </a:p>
          <a:p>
            <a:pPr>
              <a:lnSpc>
                <a:spcPct val="90000"/>
              </a:lnSpc>
              <a:buClr>
                <a:srgbClr val="4E1610"/>
              </a:buClr>
              <a:buFont typeface="Wingdings 2" pitchFamily="18" charset="2"/>
              <a:buNone/>
            </a:pPr>
            <a:endParaRPr lang="el-GR" altLang="el-GR" sz="2400" dirty="0" smtClean="0"/>
          </a:p>
          <a:p>
            <a:pPr>
              <a:lnSpc>
                <a:spcPct val="90000"/>
              </a:lnSpc>
              <a:buClr>
                <a:srgbClr val="4E1610"/>
              </a:buClr>
              <a:buFont typeface="Wingdings" pitchFamily="2" charset="2"/>
              <a:buChar char="§"/>
            </a:pPr>
            <a:r>
              <a:rPr lang="el-GR" altLang="el-GR" sz="2400" dirty="0" smtClean="0"/>
              <a:t>Ηπατίτιδα </a:t>
            </a:r>
            <a:r>
              <a:rPr lang="en-US" altLang="el-GR" sz="2400" dirty="0" smtClean="0"/>
              <a:t>B</a:t>
            </a:r>
            <a:r>
              <a:rPr lang="el-GR" altLang="el-GR" sz="2400" dirty="0" smtClean="0"/>
              <a:t>/</a:t>
            </a:r>
            <a:r>
              <a:rPr lang="en-US" altLang="el-GR" sz="2400" dirty="0" smtClean="0"/>
              <a:t>C </a:t>
            </a:r>
            <a:r>
              <a:rPr lang="el-GR" altLang="el-GR" sz="2400" dirty="0" smtClean="0"/>
              <a:t>με φυσιολογικό ήπαρ</a:t>
            </a:r>
            <a:r>
              <a:rPr lang="en-US" altLang="el-GR" sz="2400" dirty="0" smtClean="0"/>
              <a:t>.</a:t>
            </a:r>
            <a:endParaRPr lang="el-GR" altLang="el-GR" sz="2400" dirty="0" smtClean="0"/>
          </a:p>
          <a:p>
            <a:pPr>
              <a:lnSpc>
                <a:spcPct val="90000"/>
              </a:lnSpc>
            </a:pPr>
            <a:endParaRPr lang="el-GR" altLang="el-GR"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2715693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Σχετικές </a:t>
            </a:r>
            <a:r>
              <a:rPr lang="el-GR" dirty="0" smtClean="0"/>
              <a:t>αντενδείξεις </a:t>
            </a:r>
            <a:r>
              <a:rPr lang="el-GR" sz="3200" b="0" dirty="0" smtClean="0">
                <a:solidFill>
                  <a:prstClr val="black"/>
                </a:solidFill>
              </a:rPr>
              <a:t>(2/4</a:t>
            </a:r>
            <a:r>
              <a:rPr lang="el-GR" sz="3200" b="0" dirty="0">
                <a:solidFill>
                  <a:prstClr val="black"/>
                </a:solidFill>
              </a:rPr>
              <a:t>)</a:t>
            </a:r>
            <a:r>
              <a:rPr lang="el-GR" dirty="0">
                <a:solidFill>
                  <a:prstClr val="black"/>
                </a:solidFill>
              </a:rPr>
              <a:t> </a:t>
            </a:r>
            <a:endParaRPr lang="el-GR" dirty="0"/>
          </a:p>
        </p:txBody>
      </p:sp>
      <p:sp>
        <p:nvSpPr>
          <p:cNvPr id="51201" name="Rectangle 10"/>
          <p:cNvSpPr>
            <a:spLocks noGrp="1"/>
          </p:cNvSpPr>
          <p:nvPr>
            <p:ph idx="1"/>
          </p:nvPr>
        </p:nvSpPr>
        <p:spPr>
          <a:xfrm>
            <a:off x="457200" y="1196752"/>
            <a:ext cx="4042792" cy="5040560"/>
          </a:xfrm>
        </p:spPr>
        <p:txBody>
          <a:bodyPr>
            <a:normAutofit/>
          </a:bodyPr>
          <a:lstStyle/>
          <a:p>
            <a:pPr>
              <a:buFont typeface="Wingdings 2" pitchFamily="18" charset="2"/>
              <a:buNone/>
            </a:pPr>
            <a:r>
              <a:rPr lang="el-GR" altLang="el-GR" sz="2400" b="1" dirty="0" smtClean="0">
                <a:solidFill>
                  <a:srgbClr val="4E1610"/>
                </a:solidFill>
              </a:rPr>
              <a:t>Ενδοκρινολογικά </a:t>
            </a:r>
          </a:p>
          <a:p>
            <a:pPr>
              <a:buFont typeface="Wingdings 2" pitchFamily="18" charset="2"/>
              <a:buNone/>
            </a:pPr>
            <a:endParaRPr lang="el-GR" altLang="el-GR" sz="2400" b="1" dirty="0" smtClean="0">
              <a:solidFill>
                <a:srgbClr val="4E1610"/>
              </a:solidFill>
            </a:endParaRPr>
          </a:p>
          <a:p>
            <a:pPr>
              <a:buFont typeface="Wingdings 2" pitchFamily="18" charset="2"/>
              <a:buNone/>
            </a:pPr>
            <a:endParaRPr lang="el-GR" altLang="el-GR" sz="2400" b="1" dirty="0" smtClean="0">
              <a:solidFill>
                <a:srgbClr val="4E1610"/>
              </a:solidFill>
            </a:endParaRPr>
          </a:p>
          <a:p>
            <a:pPr>
              <a:buFont typeface="Wingdings 2" pitchFamily="18" charset="2"/>
              <a:buNone/>
            </a:pPr>
            <a:endParaRPr lang="el-GR" altLang="el-GR" sz="2400" b="1" dirty="0" smtClean="0">
              <a:solidFill>
                <a:srgbClr val="4E1610"/>
              </a:solidFill>
            </a:endParaRPr>
          </a:p>
          <a:p>
            <a:pPr>
              <a:spcBef>
                <a:spcPts val="0"/>
              </a:spcBef>
              <a:buFont typeface="Wingdings 2" pitchFamily="18" charset="2"/>
              <a:buNone/>
            </a:pPr>
            <a:r>
              <a:rPr lang="el-GR" altLang="el-GR" sz="2400" b="1" dirty="0" smtClean="0">
                <a:solidFill>
                  <a:srgbClr val="4E1610"/>
                </a:solidFill>
              </a:rPr>
              <a:t>Σκελετικά/ Νευρολογικά </a:t>
            </a:r>
          </a:p>
          <a:p>
            <a:pPr>
              <a:buFont typeface="Wingdings 2" pitchFamily="18" charset="2"/>
              <a:buNone/>
            </a:pPr>
            <a:endParaRPr lang="el-GR" altLang="el-GR" sz="2400" b="1" dirty="0" smtClean="0">
              <a:solidFill>
                <a:srgbClr val="4E1610"/>
              </a:solidFill>
            </a:endParaRPr>
          </a:p>
          <a:p>
            <a:pPr>
              <a:buFont typeface="Wingdings 2" pitchFamily="18" charset="2"/>
              <a:buNone/>
            </a:pPr>
            <a:endParaRPr lang="el-GR" altLang="el-GR" sz="2400" b="1" dirty="0" smtClean="0">
              <a:solidFill>
                <a:srgbClr val="4E1610"/>
              </a:solidFill>
            </a:endParaRPr>
          </a:p>
          <a:p>
            <a:pPr>
              <a:buFont typeface="Wingdings 2" pitchFamily="18" charset="2"/>
              <a:buNone/>
            </a:pPr>
            <a:endParaRPr lang="el-GR" altLang="el-GR" sz="2400" b="1" dirty="0" smtClean="0">
              <a:solidFill>
                <a:srgbClr val="4E1610"/>
              </a:solidFill>
            </a:endParaRPr>
          </a:p>
          <a:p>
            <a:pPr>
              <a:buFont typeface="Wingdings 2" pitchFamily="18" charset="2"/>
              <a:buNone/>
            </a:pPr>
            <a:endParaRPr lang="el-GR" altLang="el-GR" sz="2400" b="1" dirty="0" smtClean="0">
              <a:solidFill>
                <a:srgbClr val="4E1610"/>
              </a:solidFill>
            </a:endParaRPr>
          </a:p>
          <a:p>
            <a:pPr>
              <a:buFont typeface="Wingdings 2" pitchFamily="18" charset="2"/>
              <a:buNone/>
            </a:pPr>
            <a:endParaRPr lang="el-GR" altLang="el-GR" sz="2400" b="1" dirty="0" smtClean="0">
              <a:solidFill>
                <a:srgbClr val="4E1610"/>
              </a:solidFill>
            </a:endParaRPr>
          </a:p>
          <a:p>
            <a:pPr>
              <a:spcBef>
                <a:spcPts val="0"/>
              </a:spcBef>
              <a:buFont typeface="Wingdings 2" pitchFamily="18" charset="2"/>
              <a:buNone/>
            </a:pPr>
            <a:r>
              <a:rPr lang="el-GR" altLang="el-GR" sz="2400" b="1" dirty="0" smtClean="0">
                <a:solidFill>
                  <a:srgbClr val="4E1610"/>
                </a:solidFill>
              </a:rPr>
              <a:t>Γαστροοισοφαγικά </a:t>
            </a:r>
          </a:p>
        </p:txBody>
      </p:sp>
      <p:sp>
        <p:nvSpPr>
          <p:cNvPr id="51202" name="Rectangle 11"/>
          <p:cNvSpPr>
            <a:spLocks noGrp="1"/>
          </p:cNvSpPr>
          <p:nvPr>
            <p:ph type="body" sz="half" idx="4294967295"/>
          </p:nvPr>
        </p:nvSpPr>
        <p:spPr>
          <a:xfrm>
            <a:off x="4499992" y="1196752"/>
            <a:ext cx="4191000" cy="5184576"/>
          </a:xfrm>
        </p:spPr>
        <p:txBody>
          <a:bodyPr>
            <a:noAutofit/>
          </a:bodyPr>
          <a:lstStyle/>
          <a:p>
            <a:pPr>
              <a:buClr>
                <a:srgbClr val="4E1610"/>
              </a:buClr>
              <a:buFont typeface="Wingdings" pitchFamily="2" charset="2"/>
              <a:buChar char="§"/>
            </a:pPr>
            <a:r>
              <a:rPr lang="el-GR" altLang="el-GR" sz="2400" dirty="0" smtClean="0"/>
              <a:t>Ασταθής υποθυρεοειδισμός που χρίζει θεραπεία</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2" pitchFamily="18" charset="2"/>
              <a:buNone/>
            </a:pPr>
            <a:endParaRPr lang="el-GR" altLang="el-GR" sz="2400" dirty="0" smtClean="0"/>
          </a:p>
          <a:p>
            <a:pPr>
              <a:buClr>
                <a:srgbClr val="4E1610"/>
              </a:buClr>
              <a:buFont typeface="Wingdings" pitchFamily="2" charset="2"/>
              <a:buChar char="§"/>
            </a:pPr>
            <a:r>
              <a:rPr lang="el-GR" altLang="el-GR" sz="2400" dirty="0" smtClean="0"/>
              <a:t>Σκελετικές ανωμαλίες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Προηγούμενο κάταγμα λεκάνης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Νευρολογικές διαταραχές</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2" pitchFamily="18" charset="2"/>
              <a:buNone/>
            </a:pPr>
            <a:endParaRPr lang="el-GR" altLang="el-GR" sz="2400" dirty="0" smtClean="0"/>
          </a:p>
          <a:p>
            <a:pPr>
              <a:buClr>
                <a:srgbClr val="4E1610"/>
              </a:buClr>
              <a:buFont typeface="Wingdings" pitchFamily="2" charset="2"/>
              <a:buChar char="§"/>
            </a:pPr>
            <a:r>
              <a:rPr lang="el-GR" altLang="el-GR" sz="2400" dirty="0" smtClean="0"/>
              <a:t>Νόσος του </a:t>
            </a:r>
            <a:r>
              <a:rPr lang="en-US" altLang="el-GR" sz="2400" dirty="0" err="1" smtClean="0"/>
              <a:t>Crohns</a:t>
            </a:r>
            <a:r>
              <a:rPr lang="en-US" altLang="el-GR" sz="2400" dirty="0" smtClean="0"/>
              <a:t>.</a:t>
            </a:r>
          </a:p>
          <a:p>
            <a:pPr>
              <a:buClr>
                <a:srgbClr val="4E1610"/>
              </a:buClr>
              <a:buFont typeface="Wingdings" pitchFamily="2" charset="2"/>
              <a:buChar char="§"/>
            </a:pPr>
            <a:r>
              <a:rPr lang="el-GR" altLang="el-GR" sz="2400" dirty="0" smtClean="0"/>
              <a:t>Ελκώδης κολίτιδα</a:t>
            </a:r>
            <a:r>
              <a:rPr lang="en-US" altLang="el-GR" sz="2400" dirty="0" smtClean="0"/>
              <a:t>.</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23603523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Σχετικές </a:t>
            </a:r>
            <a:r>
              <a:rPr lang="el-GR" dirty="0" smtClean="0"/>
              <a:t>αντενδείξεις </a:t>
            </a:r>
            <a:r>
              <a:rPr lang="el-GR" sz="3200" b="0" dirty="0" smtClean="0">
                <a:solidFill>
                  <a:prstClr val="black"/>
                </a:solidFill>
              </a:rPr>
              <a:t>(3/4</a:t>
            </a:r>
            <a:r>
              <a:rPr lang="el-GR" sz="3200" b="0" dirty="0">
                <a:solidFill>
                  <a:prstClr val="black"/>
                </a:solidFill>
              </a:rPr>
              <a:t>)</a:t>
            </a:r>
            <a:r>
              <a:rPr lang="el-GR" dirty="0">
                <a:solidFill>
                  <a:prstClr val="black"/>
                </a:solidFill>
              </a:rPr>
              <a:t> </a:t>
            </a:r>
            <a:endParaRPr lang="el-GR" dirty="0"/>
          </a:p>
        </p:txBody>
      </p:sp>
      <p:sp>
        <p:nvSpPr>
          <p:cNvPr id="52225" name="Rectangle 8"/>
          <p:cNvSpPr>
            <a:spLocks noGrp="1"/>
          </p:cNvSpPr>
          <p:nvPr>
            <p:ph idx="1"/>
          </p:nvPr>
        </p:nvSpPr>
        <p:spPr>
          <a:xfrm>
            <a:off x="457200" y="1196752"/>
            <a:ext cx="3610744" cy="5040560"/>
          </a:xfrm>
        </p:spPr>
        <p:txBody>
          <a:bodyPr>
            <a:normAutofit/>
          </a:bodyPr>
          <a:lstStyle/>
          <a:p>
            <a:pPr>
              <a:buFont typeface="Wingdings 2" pitchFamily="18" charset="2"/>
              <a:buNone/>
            </a:pPr>
            <a:endParaRPr lang="el-GR" altLang="el-GR" sz="2400" dirty="0" smtClean="0"/>
          </a:p>
          <a:p>
            <a:pPr>
              <a:buFont typeface="Wingdings 2" pitchFamily="18" charset="2"/>
              <a:buNone/>
            </a:pPr>
            <a:r>
              <a:rPr lang="el-GR" altLang="el-GR" sz="2400" b="1" dirty="0" smtClean="0">
                <a:solidFill>
                  <a:srgbClr val="4E1610"/>
                </a:solidFill>
              </a:rPr>
              <a:t>Μαιευτικό ιστορικό </a:t>
            </a:r>
          </a:p>
          <a:p>
            <a:pPr>
              <a:buFont typeface="Wingdings 2" pitchFamily="18" charset="2"/>
              <a:buNone/>
            </a:pPr>
            <a:endParaRPr lang="el-GR" altLang="el-GR" sz="2400" dirty="0" smtClean="0"/>
          </a:p>
          <a:p>
            <a:pPr>
              <a:buFont typeface="Wingdings 2" pitchFamily="18" charset="2"/>
              <a:buNone/>
            </a:pPr>
            <a:endParaRPr lang="el-GR" altLang="el-GR" sz="2400" dirty="0" smtClean="0"/>
          </a:p>
        </p:txBody>
      </p:sp>
      <p:sp>
        <p:nvSpPr>
          <p:cNvPr id="52226" name="Rectangle 9"/>
          <p:cNvSpPr>
            <a:spLocks noGrp="1"/>
          </p:cNvSpPr>
          <p:nvPr>
            <p:ph type="body" sz="half" idx="4294967295"/>
          </p:nvPr>
        </p:nvSpPr>
        <p:spPr>
          <a:xfrm>
            <a:off x="4139952" y="1340768"/>
            <a:ext cx="4824536" cy="5256584"/>
          </a:xfrm>
        </p:spPr>
        <p:txBody>
          <a:bodyPr>
            <a:normAutofit fontScale="92500" lnSpcReduction="10000"/>
          </a:bodyPr>
          <a:lstStyle/>
          <a:p>
            <a:endParaRPr lang="el-GR" altLang="el-GR" sz="1900" dirty="0" smtClean="0"/>
          </a:p>
          <a:p>
            <a:pPr>
              <a:buClr>
                <a:srgbClr val="4E1610"/>
              </a:buClr>
              <a:buFont typeface="Wingdings" pitchFamily="2" charset="2"/>
              <a:buChar char="§"/>
            </a:pPr>
            <a:r>
              <a:rPr lang="el-GR" altLang="el-GR" sz="2600" dirty="0" smtClean="0"/>
              <a:t>Εμβρυϊκός – Νεογνικός θάνατος που οφείλεται σε γνωστή αλλά μη επαναλαμβανόμενη αιτία</a:t>
            </a:r>
            <a:r>
              <a:rPr lang="en-US" altLang="el-GR" sz="2600" dirty="0" smtClean="0"/>
              <a:t>.</a:t>
            </a:r>
            <a:endParaRPr lang="el-GR" altLang="el-GR" sz="2600" dirty="0" smtClean="0"/>
          </a:p>
          <a:p>
            <a:pPr>
              <a:buClr>
                <a:srgbClr val="4E1610"/>
              </a:buClr>
              <a:buFont typeface="Wingdings" pitchFamily="2" charset="2"/>
              <a:buChar char="§"/>
            </a:pPr>
            <a:endParaRPr lang="el-GR" altLang="el-GR" sz="2600" dirty="0" smtClean="0"/>
          </a:p>
          <a:p>
            <a:pPr>
              <a:buClr>
                <a:srgbClr val="4E1610"/>
              </a:buClr>
              <a:buFont typeface="Wingdings" pitchFamily="2" charset="2"/>
              <a:buChar char="§"/>
            </a:pPr>
            <a:r>
              <a:rPr lang="el-GR" altLang="el-GR" sz="2600" dirty="0" smtClean="0"/>
              <a:t>Ιστορικό γέννησης νεογνού με βάρος &lt;4,500</a:t>
            </a:r>
            <a:r>
              <a:rPr lang="en-US" altLang="el-GR" sz="2600" dirty="0" smtClean="0"/>
              <a:t>kg.</a:t>
            </a:r>
            <a:endParaRPr lang="el-GR" altLang="el-GR" sz="2600" dirty="0" smtClean="0"/>
          </a:p>
          <a:p>
            <a:pPr>
              <a:buClr>
                <a:srgbClr val="4E1610"/>
              </a:buClr>
              <a:buFont typeface="Wingdings" pitchFamily="2" charset="2"/>
              <a:buChar char="§"/>
            </a:pPr>
            <a:endParaRPr lang="el-GR" altLang="el-GR" sz="2600" dirty="0" smtClean="0"/>
          </a:p>
          <a:p>
            <a:pPr>
              <a:buClr>
                <a:srgbClr val="4E1610"/>
              </a:buClr>
              <a:buFont typeface="Wingdings" pitchFamily="2" charset="2"/>
              <a:buChar char="§"/>
            </a:pPr>
            <a:r>
              <a:rPr lang="el-GR" altLang="el-GR" sz="2600" dirty="0" smtClean="0"/>
              <a:t>Ρήξη περινέου 3ου και 4ου βαθμού</a:t>
            </a:r>
            <a:r>
              <a:rPr lang="en-US" altLang="el-GR" sz="2600" dirty="0" smtClean="0"/>
              <a:t>.</a:t>
            </a:r>
            <a:endParaRPr lang="el-GR" altLang="el-GR" sz="2600" dirty="0" smtClean="0"/>
          </a:p>
          <a:p>
            <a:pPr>
              <a:buClr>
                <a:srgbClr val="4E1610"/>
              </a:buClr>
              <a:buFont typeface="Wingdings" pitchFamily="2" charset="2"/>
              <a:buChar char="§"/>
            </a:pPr>
            <a:endParaRPr lang="el-GR" altLang="el-GR" sz="2600" dirty="0" smtClean="0"/>
          </a:p>
          <a:p>
            <a:pPr>
              <a:buClr>
                <a:srgbClr val="4E1610"/>
              </a:buClr>
              <a:buFont typeface="Wingdings" pitchFamily="2" charset="2"/>
              <a:buChar char="§"/>
            </a:pPr>
            <a:r>
              <a:rPr lang="el-GR" altLang="el-GR" sz="2600" dirty="0" smtClean="0"/>
              <a:t>Υψηλός ίκτερος προηγούμενου παιδιού</a:t>
            </a:r>
            <a:r>
              <a:rPr lang="en-US" altLang="el-GR" sz="2600" dirty="0" smtClean="0"/>
              <a:t>.</a:t>
            </a:r>
            <a:endParaRPr lang="el-GR" altLang="el-GR" sz="2600" dirty="0" smtClean="0"/>
          </a:p>
          <a:p>
            <a:pPr>
              <a:buClr>
                <a:srgbClr val="4E1610"/>
              </a:buClr>
              <a:buFont typeface="Wingdings" pitchFamily="2" charset="2"/>
              <a:buChar char="§"/>
            </a:pPr>
            <a:endParaRPr lang="el-GR" altLang="el-GR" sz="1600" dirty="0" smtClean="0">
              <a:solidFill>
                <a:srgbClr val="534733"/>
              </a:solidFill>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355842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smtClean="0"/>
              <a:t>Στατιστικά </a:t>
            </a:r>
            <a:r>
              <a:rPr lang="el-GR" sz="3200" b="0" dirty="0" smtClean="0"/>
              <a:t>(1/3)</a:t>
            </a:r>
            <a:endParaRPr lang="el-GR" sz="3200" b="0" dirty="0"/>
          </a:p>
        </p:txBody>
      </p:sp>
      <p:sp>
        <p:nvSpPr>
          <p:cNvPr id="16416" name="Rectangle 6"/>
          <p:cNvSpPr>
            <a:spLocks noChangeArrowheads="1"/>
          </p:cNvSpPr>
          <p:nvPr/>
        </p:nvSpPr>
        <p:spPr bwMode="auto">
          <a:xfrm>
            <a:off x="7308304" y="5705901"/>
            <a:ext cx="14398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Georgia" pitchFamily="18" charset="0"/>
                <a:ea typeface="MS PGothic" pitchFamily="34" charset="-128"/>
              </a:defRPr>
            </a:lvl1pPr>
            <a:lvl2pPr marL="742950" indent="-285750" eaLnBrk="0" hangingPunct="0">
              <a:defRPr sz="2800">
                <a:solidFill>
                  <a:schemeClr val="tx1"/>
                </a:solidFill>
                <a:latin typeface="Georgia" pitchFamily="18" charset="0"/>
                <a:ea typeface="MS PGothic" pitchFamily="34" charset="-128"/>
              </a:defRPr>
            </a:lvl2pPr>
            <a:lvl3pPr marL="1143000" indent="-228600" eaLnBrk="0" hangingPunct="0">
              <a:defRPr sz="2800">
                <a:solidFill>
                  <a:schemeClr val="tx1"/>
                </a:solidFill>
                <a:latin typeface="Georgia" pitchFamily="18" charset="0"/>
                <a:ea typeface="MS PGothic" pitchFamily="34" charset="-128"/>
              </a:defRPr>
            </a:lvl3pPr>
            <a:lvl4pPr marL="1600200" indent="-228600" eaLnBrk="0" hangingPunct="0">
              <a:defRPr sz="2800">
                <a:solidFill>
                  <a:schemeClr val="tx1"/>
                </a:solidFill>
                <a:latin typeface="Georgia" pitchFamily="18" charset="0"/>
                <a:ea typeface="MS PGothic" pitchFamily="34" charset="-128"/>
              </a:defRPr>
            </a:lvl4pPr>
            <a:lvl5pPr marL="2057400" indent="-228600" eaLnBrk="0" hangingPunct="0">
              <a:defRPr sz="2800">
                <a:solidFill>
                  <a:schemeClr val="tx1"/>
                </a:solidFill>
                <a:latin typeface="Georgia" pitchFamily="18" charset="0"/>
                <a:ea typeface="MS PGothic" pitchFamily="34" charset="-128"/>
              </a:defRPr>
            </a:lvl5pPr>
            <a:lvl6pPr marL="2514600" indent="-228600" eaLnBrk="0" fontAlgn="base" hangingPunct="0">
              <a:spcBef>
                <a:spcPct val="0"/>
              </a:spcBef>
              <a:spcAft>
                <a:spcPct val="0"/>
              </a:spcAft>
              <a:defRPr sz="2800">
                <a:solidFill>
                  <a:schemeClr val="tx1"/>
                </a:solidFill>
                <a:latin typeface="Georgia" pitchFamily="18" charset="0"/>
                <a:ea typeface="MS PGothic" pitchFamily="34" charset="-128"/>
              </a:defRPr>
            </a:lvl6pPr>
            <a:lvl7pPr marL="2971800" indent="-228600" eaLnBrk="0" fontAlgn="base" hangingPunct="0">
              <a:spcBef>
                <a:spcPct val="0"/>
              </a:spcBef>
              <a:spcAft>
                <a:spcPct val="0"/>
              </a:spcAft>
              <a:defRPr sz="2800">
                <a:solidFill>
                  <a:schemeClr val="tx1"/>
                </a:solidFill>
                <a:latin typeface="Georgia" pitchFamily="18" charset="0"/>
                <a:ea typeface="MS PGothic" pitchFamily="34" charset="-128"/>
              </a:defRPr>
            </a:lvl7pPr>
            <a:lvl8pPr marL="3429000" indent="-228600" eaLnBrk="0" fontAlgn="base" hangingPunct="0">
              <a:spcBef>
                <a:spcPct val="0"/>
              </a:spcBef>
              <a:spcAft>
                <a:spcPct val="0"/>
              </a:spcAft>
              <a:defRPr sz="2800">
                <a:solidFill>
                  <a:schemeClr val="tx1"/>
                </a:solidFill>
                <a:latin typeface="Georgia" pitchFamily="18" charset="0"/>
                <a:ea typeface="MS PGothic" pitchFamily="34" charset="-128"/>
              </a:defRPr>
            </a:lvl8pPr>
            <a:lvl9pPr marL="3886200" indent="-228600" eaLnBrk="0" fontAlgn="base" hangingPunct="0">
              <a:spcBef>
                <a:spcPct val="0"/>
              </a:spcBef>
              <a:spcAft>
                <a:spcPct val="0"/>
              </a:spcAft>
              <a:defRPr sz="2800">
                <a:solidFill>
                  <a:schemeClr val="tx1"/>
                </a:solidFill>
                <a:latin typeface="Georgia" pitchFamily="18" charset="0"/>
                <a:ea typeface="MS PGothic" pitchFamily="34" charset="-128"/>
              </a:defRPr>
            </a:lvl9pPr>
          </a:lstStyle>
          <a:p>
            <a:pPr eaLnBrk="1" hangingPunct="1"/>
            <a:r>
              <a:rPr lang="el-GR" altLang="el-GR" sz="1600" dirty="0" smtClean="0">
                <a:solidFill>
                  <a:srgbClr val="422E2E"/>
                </a:solidFill>
                <a:latin typeface="+mn-lt"/>
              </a:rPr>
              <a:t>Πηγή</a:t>
            </a:r>
            <a:r>
              <a:rPr lang="el-GR" altLang="el-GR" sz="1600" dirty="0">
                <a:solidFill>
                  <a:srgbClr val="422E2E"/>
                </a:solidFill>
                <a:latin typeface="+mn-lt"/>
              </a:rPr>
              <a:t>: ΕΛΣΤΑΤ</a:t>
            </a:r>
          </a:p>
        </p:txBody>
      </p:sp>
      <p:sp>
        <p:nvSpPr>
          <p:cNvPr id="6" name="Content Placeholder 5"/>
          <p:cNvSpPr>
            <a:spLocks noGrp="1"/>
          </p:cNvSpPr>
          <p:nvPr>
            <p:ph idx="1"/>
          </p:nvPr>
        </p:nvSpPr>
        <p:spPr/>
        <p:txBody>
          <a:bodyPr>
            <a:normAutofit/>
          </a:bodyPr>
          <a:lstStyle/>
          <a:p>
            <a:r>
              <a:rPr lang="el-GR" sz="2800" dirty="0"/>
              <a:t>Η πολιτική υγείας Παγκοσμίως από το πρώτο </a:t>
            </a:r>
            <a:r>
              <a:rPr lang="el-GR" sz="2800" dirty="0" err="1"/>
              <a:t>μισο</a:t>
            </a:r>
            <a:r>
              <a:rPr lang="el-GR" sz="2800" dirty="0"/>
              <a:t> του 20ου αιώνα είχε ως κύριο μέλημα την διεξαγωγή του τοκετού στο νοσοκομείο </a:t>
            </a:r>
            <a:br>
              <a:rPr lang="el-GR" sz="2800" dirty="0"/>
            </a:br>
            <a:endParaRPr lang="el-GR" sz="2800" dirty="0"/>
          </a:p>
          <a:p>
            <a:endParaRPr lang="el-GR" sz="2800" dirty="0"/>
          </a:p>
        </p:txBody>
      </p:sp>
      <p:graphicFrame>
        <p:nvGraphicFramePr>
          <p:cNvPr id="10" name="Content Placeholder 4"/>
          <p:cNvGraphicFramePr>
            <a:graphicFrameLocks/>
          </p:cNvGraphicFramePr>
          <p:nvPr>
            <p:extLst>
              <p:ext uri="{D42A27DB-BD31-4B8C-83A1-F6EECF244321}">
                <p14:modId xmlns:p14="http://schemas.microsoft.com/office/powerpoint/2010/main" val="3704948105"/>
              </p:ext>
            </p:extLst>
          </p:nvPr>
        </p:nvGraphicFramePr>
        <p:xfrm>
          <a:off x="611560" y="2636043"/>
          <a:ext cx="8229600" cy="2881313"/>
        </p:xfrm>
        <a:graphic>
          <a:graphicData uri="http://schemas.openxmlformats.org/drawingml/2006/table">
            <a:tbl>
              <a:tblPr firstRow="1" bandRow="1">
                <a:tableStyleId>{B301B821-A1FF-4177-AEE7-76D212191A09}</a:tableStyleId>
              </a:tblPr>
              <a:tblGrid>
                <a:gridCol w="2852057"/>
                <a:gridCol w="2525486"/>
                <a:gridCol w="2852057"/>
              </a:tblGrid>
              <a:tr h="515938">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solidFill>
                            <a:schemeClr val="bg1"/>
                          </a:solidFill>
                          <a:effectLst/>
                          <a:latin typeface="+mn-lt"/>
                        </a:rPr>
                        <a:t>Γεννήσεις</a:t>
                      </a:r>
                      <a:endParaRPr kumimoji="0" lang="el-GR" altLang="el-GR" sz="20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solidFill>
                            <a:schemeClr val="bg1"/>
                          </a:solidFill>
                          <a:effectLst/>
                          <a:latin typeface="+mn-lt"/>
                        </a:rPr>
                        <a:t>Ελλάδα</a:t>
                      </a:r>
                      <a:endParaRPr kumimoji="0" lang="el-GR" altLang="el-GR" sz="20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l-GR" sz="2000" b="1" i="0" u="none" strike="noStrike" cap="none" normalizeH="0" baseline="0" smtClean="0">
                        <a:ln>
                          <a:noFill/>
                        </a:ln>
                        <a:solidFill>
                          <a:srgbClr val="422E2E"/>
                        </a:solidFill>
                        <a:effectLst/>
                        <a:latin typeface="+mn-lt"/>
                        <a:ea typeface="MS PGothic" pitchFamily="34" charset="-128"/>
                        <a:cs typeface="Arial" pitchFamily="34" charset="0"/>
                      </a:endParaRPr>
                    </a:p>
                  </a:txBody>
                  <a:tcPr marL="104503" marR="104503" horzOverflow="overflow"/>
                </a:tc>
              </a:tr>
              <a:tr h="47307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Έτος </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Σπίτι</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Νοσ/μείο</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r>
              <a:tr h="47307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1956</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65,7%</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34,3%</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r>
              <a:tr h="47307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1975</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10,3%</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89,7%</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r>
              <a:tr h="47307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1984</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1,9%</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98,1%</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r>
              <a:tr h="47307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2012</a:t>
                      </a:r>
                      <a:endParaRPr kumimoji="0" lang="el-GR" altLang="el-GR" sz="2000" b="1" i="0" u="none" strike="noStrike" cap="none" normalizeH="0" baseline="0" dirty="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0,02%</a:t>
                      </a:r>
                      <a:endParaRPr kumimoji="0" lang="el-GR" altLang="el-GR" sz="2000" b="1" i="0" u="none" strike="noStrike" cap="none" normalizeH="0" baseline="0" smtClean="0">
                        <a:ln>
                          <a:noFill/>
                        </a:ln>
                        <a:solidFill>
                          <a:srgbClr val="534733"/>
                        </a:solidFill>
                        <a:effectLst/>
                        <a:latin typeface="+mn-lt"/>
                        <a:ea typeface="MS PGothic" pitchFamily="34" charset="-128"/>
                        <a:cs typeface="Arial" pitchFamily="34" charset="0"/>
                      </a:endParaRPr>
                    </a:p>
                  </a:txBody>
                  <a:tcPr marL="104503" marR="104503"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99,98%</a:t>
                      </a:r>
                      <a:endParaRPr kumimoji="0" lang="el-GR" altLang="el-GR" sz="2000" b="1" i="0" u="none" strike="noStrike" cap="none" normalizeH="0" baseline="0" dirty="0" smtClean="0">
                        <a:ln>
                          <a:noFill/>
                        </a:ln>
                        <a:solidFill>
                          <a:srgbClr val="534733"/>
                        </a:solidFill>
                        <a:effectLst/>
                        <a:latin typeface="+mn-lt"/>
                        <a:ea typeface="MS PGothic" pitchFamily="34" charset="-128"/>
                        <a:cs typeface="Arial" pitchFamily="34" charset="0"/>
                      </a:endParaRPr>
                    </a:p>
                  </a:txBody>
                  <a:tcPr marL="104503" marR="104503" horzOverflow="overflow"/>
                </a:tc>
              </a:tr>
            </a:tbl>
          </a:graphicData>
        </a:graphic>
      </p:graphicFrame>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3622163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Σχετικές </a:t>
            </a:r>
            <a:r>
              <a:rPr lang="el-GR" dirty="0" smtClean="0"/>
              <a:t>αντενδείξεις </a:t>
            </a:r>
            <a:r>
              <a:rPr lang="el-GR" sz="3200" b="0" dirty="0" smtClean="0">
                <a:solidFill>
                  <a:prstClr val="black"/>
                </a:solidFill>
              </a:rPr>
              <a:t>(4/4</a:t>
            </a:r>
            <a:r>
              <a:rPr lang="el-GR" sz="3200" b="0" dirty="0">
                <a:solidFill>
                  <a:prstClr val="black"/>
                </a:solidFill>
              </a:rPr>
              <a:t>)</a:t>
            </a:r>
            <a:r>
              <a:rPr lang="el-GR" dirty="0">
                <a:solidFill>
                  <a:prstClr val="black"/>
                </a:solidFill>
              </a:rPr>
              <a:t> </a:t>
            </a:r>
            <a:endParaRPr lang="el-GR" dirty="0"/>
          </a:p>
        </p:txBody>
      </p:sp>
      <p:sp>
        <p:nvSpPr>
          <p:cNvPr id="53249" name="Rectangle 3"/>
          <p:cNvSpPr>
            <a:spLocks noGrp="1"/>
          </p:cNvSpPr>
          <p:nvPr>
            <p:ph idx="1"/>
          </p:nvPr>
        </p:nvSpPr>
        <p:spPr>
          <a:xfrm>
            <a:off x="457200" y="1196752"/>
            <a:ext cx="3106688" cy="5040560"/>
          </a:xfrm>
        </p:spPr>
        <p:txBody>
          <a:bodyPr>
            <a:noAutofit/>
          </a:bodyPr>
          <a:lstStyle/>
          <a:p>
            <a:pPr eaLnBrk="1" hangingPunct="1">
              <a:lnSpc>
                <a:spcPct val="80000"/>
              </a:lnSpc>
              <a:buFont typeface="Wingdings 2" pitchFamily="18" charset="2"/>
              <a:buNone/>
            </a:pPr>
            <a:r>
              <a:rPr lang="el-GR" altLang="el-GR" sz="2400" b="1" dirty="0" smtClean="0"/>
              <a:t>Παρούσα κύηση </a:t>
            </a:r>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a:lnSpc>
                <a:spcPct val="80000"/>
              </a:lnSpc>
              <a:buFont typeface="Wingdings 2" pitchFamily="18" charset="2"/>
              <a:buNone/>
            </a:pPr>
            <a:endParaRPr lang="el-GR" altLang="el-GR" sz="2400" b="1" dirty="0" smtClean="0"/>
          </a:p>
          <a:p>
            <a:pPr marL="0" indent="0">
              <a:lnSpc>
                <a:spcPct val="80000"/>
              </a:lnSpc>
              <a:spcBef>
                <a:spcPts val="2400"/>
              </a:spcBef>
              <a:buFont typeface="Wingdings 2" pitchFamily="18" charset="2"/>
              <a:buNone/>
            </a:pPr>
            <a:r>
              <a:rPr lang="el-GR" altLang="el-GR" sz="2400" b="1" dirty="0" smtClean="0"/>
              <a:t>Προηγούμενο γυναικολογικό ιστορικό</a:t>
            </a:r>
          </a:p>
          <a:p>
            <a:pPr algn="ctr" eaLnBrk="1" hangingPunct="1">
              <a:lnSpc>
                <a:spcPct val="80000"/>
              </a:lnSpc>
              <a:buFont typeface="Wingdings 2" pitchFamily="18" charset="2"/>
              <a:buNone/>
            </a:pPr>
            <a:endParaRPr lang="el-GR" altLang="el-GR" sz="2400" dirty="0" smtClean="0"/>
          </a:p>
          <a:p>
            <a:pPr>
              <a:lnSpc>
                <a:spcPct val="80000"/>
              </a:lnSpc>
              <a:buFont typeface="Wingdings 2" pitchFamily="18" charset="2"/>
              <a:buNone/>
            </a:pPr>
            <a:endParaRPr lang="el-GR" altLang="el-GR" sz="2400" dirty="0" smtClean="0"/>
          </a:p>
        </p:txBody>
      </p:sp>
      <p:sp>
        <p:nvSpPr>
          <p:cNvPr id="53250" name="Rectangle 7"/>
          <p:cNvSpPr>
            <a:spLocks noGrp="1"/>
          </p:cNvSpPr>
          <p:nvPr>
            <p:ph type="body" sz="half" idx="4294967295"/>
          </p:nvPr>
        </p:nvSpPr>
        <p:spPr>
          <a:xfrm>
            <a:off x="2843808" y="1196752"/>
            <a:ext cx="6048672" cy="5661248"/>
          </a:xfrm>
        </p:spPr>
        <p:txBody>
          <a:bodyPr>
            <a:noAutofit/>
          </a:bodyPr>
          <a:lstStyle/>
          <a:p>
            <a:pPr>
              <a:lnSpc>
                <a:spcPct val="80000"/>
              </a:lnSpc>
              <a:buClr>
                <a:srgbClr val="4E1610"/>
              </a:buClr>
              <a:buFont typeface="Wingdings" pitchFamily="2" charset="2"/>
              <a:buChar char="§"/>
            </a:pPr>
            <a:r>
              <a:rPr lang="el-GR" altLang="el-GR" sz="2300" dirty="0" smtClean="0"/>
              <a:t>Αιμορραγία άγνωστης αιτιολογίας (μετά τις 24</a:t>
            </a:r>
            <a:r>
              <a:rPr lang="en-US" altLang="el-GR" sz="2300" dirty="0" smtClean="0"/>
              <a:t>w</a:t>
            </a:r>
            <a:r>
              <a:rPr lang="el-GR" altLang="el-GR" sz="2300" dirty="0" smtClean="0"/>
              <a:t> της κύησης)</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smtClean="0"/>
              <a:t>Δείκτης μάζας σώματος στο τέλος της εγκυμοσύνης 30-34</a:t>
            </a:r>
            <a:r>
              <a:rPr lang="en-US" altLang="el-GR" sz="2300" dirty="0" smtClean="0"/>
              <a:t>kg</a:t>
            </a:r>
            <a:r>
              <a:rPr lang="el-GR" altLang="el-GR" sz="2300" dirty="0" smtClean="0"/>
              <a:t>/</a:t>
            </a:r>
            <a:r>
              <a:rPr lang="en-US" altLang="el-GR" sz="2300" dirty="0" smtClean="0"/>
              <a:t>m</a:t>
            </a:r>
            <a:r>
              <a:rPr lang="el-GR" altLang="el-GR" sz="2300" dirty="0" smtClean="0"/>
              <a:t>2</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smtClean="0"/>
              <a:t>Υπέρταση (αρτηριακή πίεση 140</a:t>
            </a:r>
            <a:r>
              <a:rPr lang="en-US" altLang="el-GR" sz="2300" dirty="0" smtClean="0"/>
              <a:t>mmHg</a:t>
            </a:r>
            <a:r>
              <a:rPr lang="el-GR" altLang="el-GR" sz="2300" dirty="0" smtClean="0"/>
              <a:t>/90</a:t>
            </a:r>
            <a:r>
              <a:rPr lang="en-US" altLang="el-GR" sz="2300" dirty="0" smtClean="0"/>
              <a:t>mmHg </a:t>
            </a:r>
            <a:r>
              <a:rPr lang="el-GR" altLang="el-GR" sz="2300" dirty="0" smtClean="0"/>
              <a:t>σε 2 συνεχόμενες μετρήσεις)</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smtClean="0"/>
              <a:t>Υποψία </a:t>
            </a:r>
            <a:r>
              <a:rPr lang="el-GR" altLang="el-GR" sz="2300" dirty="0" err="1" smtClean="0"/>
              <a:t>μακροσωμίας</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err="1" smtClean="0"/>
              <a:t>Πολυτόκος</a:t>
            </a:r>
            <a:r>
              <a:rPr lang="el-GR" altLang="el-GR" sz="2300" dirty="0" smtClean="0"/>
              <a:t> </a:t>
            </a:r>
            <a:r>
              <a:rPr lang="el-GR" altLang="el-GR" sz="2300" u="sng" dirty="0" smtClean="0"/>
              <a:t>&gt;</a:t>
            </a:r>
            <a:r>
              <a:rPr lang="el-GR" altLang="el-GR" sz="2300" dirty="0" smtClean="0"/>
              <a:t> 6 παιδιά</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smtClean="0"/>
              <a:t>Χρήση ουσιών</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smtClean="0"/>
              <a:t>Ψυχιατρική παρακολούθηση</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smtClean="0"/>
              <a:t>Ηλικία της μητέρας &lt;40ετών</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smtClean="0"/>
              <a:t>Εμβρυϊκές ανωμαλίες </a:t>
            </a:r>
            <a:r>
              <a:rPr lang="en-US" altLang="el-GR" sz="2300" dirty="0" smtClean="0"/>
              <a:t>.</a:t>
            </a:r>
            <a:endParaRPr lang="el-GR" altLang="el-GR" sz="2300" dirty="0" smtClean="0"/>
          </a:p>
          <a:p>
            <a:pPr>
              <a:lnSpc>
                <a:spcPct val="80000"/>
              </a:lnSpc>
              <a:buClr>
                <a:srgbClr val="4E1610"/>
              </a:buClr>
              <a:buFont typeface="Wingdings" pitchFamily="2" charset="2"/>
              <a:buChar char="§"/>
            </a:pPr>
            <a:endParaRPr lang="el-GR" altLang="el-GR" sz="2300" dirty="0" smtClean="0"/>
          </a:p>
          <a:p>
            <a:pPr>
              <a:lnSpc>
                <a:spcPct val="80000"/>
              </a:lnSpc>
              <a:buClr>
                <a:srgbClr val="4E1610"/>
              </a:buClr>
              <a:buFont typeface="Wingdings" pitchFamily="2" charset="2"/>
              <a:buChar char="§"/>
            </a:pPr>
            <a:r>
              <a:rPr lang="el-GR" altLang="el-GR" sz="2300" dirty="0" smtClean="0"/>
              <a:t>Σοβαρό γυναικολογικό χειρουργείο</a:t>
            </a:r>
            <a:r>
              <a:rPr lang="en-US" altLang="el-GR" sz="2300" dirty="0" smtClean="0"/>
              <a:t>.</a:t>
            </a:r>
            <a:endParaRPr lang="el-GR" altLang="el-GR" sz="2300" dirty="0" smtClean="0"/>
          </a:p>
          <a:p>
            <a:pPr>
              <a:lnSpc>
                <a:spcPct val="80000"/>
              </a:lnSpc>
              <a:buClr>
                <a:srgbClr val="4E1610"/>
              </a:buClr>
              <a:buFont typeface="Wingdings" pitchFamily="2" charset="2"/>
              <a:buChar char="§"/>
            </a:pPr>
            <a:r>
              <a:rPr lang="el-GR" altLang="el-GR" sz="2300" dirty="0" smtClean="0"/>
              <a:t>Κωνοειδής </a:t>
            </a:r>
            <a:r>
              <a:rPr lang="el-GR" altLang="el-GR" sz="2300" dirty="0" err="1" smtClean="0"/>
              <a:t>εκτομή</a:t>
            </a:r>
            <a:r>
              <a:rPr lang="el-GR" altLang="el-GR" sz="2300" dirty="0" smtClean="0"/>
              <a:t> τραχήλου</a:t>
            </a:r>
            <a:r>
              <a:rPr lang="en-US" altLang="el-GR" sz="2300" dirty="0" smtClean="0"/>
              <a:t>.</a:t>
            </a:r>
            <a:endParaRPr lang="el-GR" altLang="el-GR" sz="2300" dirty="0" smtClean="0"/>
          </a:p>
          <a:p>
            <a:pPr>
              <a:lnSpc>
                <a:spcPct val="80000"/>
              </a:lnSpc>
              <a:buClr>
                <a:srgbClr val="4E1610"/>
              </a:buClr>
            </a:pPr>
            <a:endParaRPr lang="el-GR" altLang="el-GR" sz="23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31521555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Μαιευτική φροντίδα στην κύηση</a:t>
            </a:r>
          </a:p>
        </p:txBody>
      </p:sp>
      <p:sp>
        <p:nvSpPr>
          <p:cNvPr id="54273" name="Rectangle 3"/>
          <p:cNvSpPr>
            <a:spLocks noGrp="1"/>
          </p:cNvSpPr>
          <p:nvPr>
            <p:ph idx="1"/>
          </p:nvPr>
        </p:nvSpPr>
        <p:spPr/>
        <p:txBody>
          <a:bodyPr>
            <a:normAutofit/>
          </a:bodyPr>
          <a:lstStyle/>
          <a:p>
            <a:pPr>
              <a:buClr>
                <a:srgbClr val="4E1610"/>
              </a:buClr>
              <a:buFont typeface="Wingdings" pitchFamily="2" charset="2"/>
              <a:buChar char="§"/>
            </a:pPr>
            <a:r>
              <a:rPr lang="el-GR" altLang="el-GR" sz="2400" dirty="0" smtClean="0"/>
              <a:t>Κάρτα παρακολούθησης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Προγεννητικός έλεγχος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Ενημέρωση για τις απαραίτητες εξετάσεις και υπερηχογραφήματα και άλλα ειδικά </a:t>
            </a:r>
            <a:r>
              <a:rPr lang="en-US" altLang="el-GR" sz="2400" dirty="0" smtClean="0"/>
              <a:t>test</a:t>
            </a:r>
            <a:r>
              <a:rPr lang="el-GR" altLang="el-GR" sz="2400" dirty="0" smtClean="0"/>
              <a:t> για τις εμβρυϊκές ανωμαλίες</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Συχνή αξιολόγηση της εγκύου (κάθε μήνα)</a:t>
            </a:r>
            <a:r>
              <a:rPr lang="en-US" altLang="el-GR" sz="2400" dirty="0" smtClean="0"/>
              <a:t>.</a:t>
            </a:r>
            <a:endParaRPr lang="el-GR" altLang="el-GR" sz="2400" dirty="0" smtClean="0"/>
          </a:p>
          <a:p>
            <a:pPr>
              <a:buClr>
                <a:srgbClr val="4E1610"/>
              </a:buClr>
              <a:buFont typeface="Wingdings" pitchFamily="2" charset="2"/>
              <a:buChar char="§"/>
            </a:pPr>
            <a:r>
              <a:rPr lang="el-GR" altLang="el-GR" sz="2400" dirty="0" smtClean="0"/>
              <a:t>Σε περίπτωση παθολογικών ευρημάτων παραπομπή σε ιατρό ή νοσοκομείο, καταγραφή </a:t>
            </a:r>
            <a:r>
              <a:rPr lang="en-US" altLang="el-GR" sz="2400" dirty="0" smtClean="0"/>
              <a:t>Fe, Ca, Mg, </a:t>
            </a:r>
            <a:r>
              <a:rPr lang="el-GR" altLang="el-GR" sz="2400" dirty="0" smtClean="0"/>
              <a:t>βιταμινών που χρειάζονται</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19442424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Προετοιμασία</a:t>
            </a:r>
            <a:endParaRPr lang="el-GR" dirty="0"/>
          </a:p>
        </p:txBody>
      </p:sp>
      <p:sp>
        <p:nvSpPr>
          <p:cNvPr id="55297" name="Rectangle 3"/>
          <p:cNvSpPr>
            <a:spLocks noGrp="1"/>
          </p:cNvSpPr>
          <p:nvPr>
            <p:ph idx="1"/>
          </p:nvPr>
        </p:nvSpPr>
        <p:spPr/>
        <p:txBody>
          <a:bodyPr>
            <a:normAutofit/>
          </a:bodyPr>
          <a:lstStyle/>
          <a:p>
            <a:pPr>
              <a:buClr>
                <a:srgbClr val="4E1610"/>
              </a:buClr>
              <a:buFont typeface="Wingdings" pitchFamily="2" charset="2"/>
              <a:buChar char="§"/>
            </a:pPr>
            <a:r>
              <a:rPr lang="el-GR" altLang="el-GR" sz="2400" dirty="0" smtClean="0"/>
              <a:t>Προετοιμασία σε ομάδες</a:t>
            </a:r>
            <a:r>
              <a:rPr lang="en-US" altLang="el-GR" sz="2400" dirty="0" smtClean="0"/>
              <a:t>.</a:t>
            </a:r>
            <a:r>
              <a:rPr lang="el-GR" altLang="el-GR" sz="2400" dirty="0" smtClean="0"/>
              <a:t> </a:t>
            </a:r>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Προετοιμασία του συντρόφου</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Όταν υπάρχουν ήδη άλλα παιδιά</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Ενημέρωση για οξύ τοκετό</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Ενημέρωση για μεταφορά</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Έγγραφη συγκατάθεση</a:t>
            </a:r>
            <a:r>
              <a:rPr lang="en-US" altLang="el-GR" sz="2400" dirty="0" smtClean="0"/>
              <a:t>.</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41</a:t>
            </a:fld>
            <a:endParaRPr lang="el-GR"/>
          </a:p>
        </p:txBody>
      </p:sp>
    </p:spTree>
    <p:extLst>
      <p:ext uri="{BB962C8B-B14F-4D97-AF65-F5344CB8AC3E}">
        <p14:creationId xmlns:p14="http://schemas.microsoft.com/office/powerpoint/2010/main" val="1344920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Μαιευτική φροντίδα στον </a:t>
            </a:r>
            <a:r>
              <a:rPr lang="el-GR" dirty="0" smtClean="0"/>
              <a:t>τοκετό - </a:t>
            </a:r>
            <a:r>
              <a:rPr lang="el-GR" altLang="el-GR" dirty="0"/>
              <a:t>Α στάδιο  </a:t>
            </a:r>
            <a:endParaRPr lang="el-GR" dirty="0"/>
          </a:p>
        </p:txBody>
      </p:sp>
      <p:sp>
        <p:nvSpPr>
          <p:cNvPr id="56321" name="Rectangle 3"/>
          <p:cNvSpPr>
            <a:spLocks noGrp="1"/>
          </p:cNvSpPr>
          <p:nvPr>
            <p:ph idx="1"/>
          </p:nvPr>
        </p:nvSpPr>
        <p:spPr>
          <a:xfrm>
            <a:off x="457200" y="1196752"/>
            <a:ext cx="8229600" cy="5661248"/>
          </a:xfrm>
        </p:spPr>
        <p:txBody>
          <a:bodyPr>
            <a:noAutofit/>
          </a:bodyPr>
          <a:lstStyle/>
          <a:p>
            <a:pPr>
              <a:lnSpc>
                <a:spcPct val="80000"/>
              </a:lnSpc>
              <a:buFont typeface="Wingdings 2" pitchFamily="18" charset="2"/>
              <a:buNone/>
            </a:pPr>
            <a:r>
              <a:rPr lang="el-GR" altLang="el-GR" sz="2300" b="1" dirty="0" smtClean="0"/>
              <a:t>Παρακολούθηση του 1ου σταδίου τοκετού στο σπίτι</a:t>
            </a:r>
          </a:p>
          <a:p>
            <a:pPr>
              <a:lnSpc>
                <a:spcPct val="80000"/>
              </a:lnSpc>
              <a:buFont typeface="Wingdings 2" pitchFamily="18" charset="2"/>
              <a:buNone/>
            </a:pPr>
            <a:r>
              <a:rPr lang="el-GR" altLang="el-GR" sz="2300" b="1" dirty="0" smtClean="0">
                <a:solidFill>
                  <a:schemeClr val="bg2">
                    <a:lumMod val="25000"/>
                  </a:schemeClr>
                </a:solidFill>
              </a:rPr>
              <a:t>Περιβάλλον</a:t>
            </a:r>
            <a:endParaRPr lang="el-GR" altLang="el-GR" sz="2300" dirty="0" smtClean="0">
              <a:solidFill>
                <a:schemeClr val="bg2">
                  <a:lumMod val="25000"/>
                </a:schemeClr>
              </a:solidFill>
              <a:sym typeface="Wingdings" pitchFamily="2" charset="2"/>
            </a:endParaRPr>
          </a:p>
          <a:p>
            <a:pPr>
              <a:lnSpc>
                <a:spcPct val="80000"/>
              </a:lnSpc>
              <a:buClr>
                <a:srgbClr val="534733"/>
              </a:buClr>
              <a:buFont typeface="Wingdings" pitchFamily="2" charset="2"/>
              <a:buChar char="§"/>
            </a:pPr>
            <a:r>
              <a:rPr lang="el-GR" altLang="el-GR" sz="2300" dirty="0" smtClean="0"/>
              <a:t>Ζεστός χώρος</a:t>
            </a:r>
            <a:r>
              <a:rPr lang="en-US" altLang="el-GR" sz="2300" dirty="0" smtClean="0"/>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Χαμηλός φωτισμός</a:t>
            </a:r>
            <a:r>
              <a:rPr lang="en-US" altLang="el-GR" sz="2300" dirty="0" smtClean="0"/>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Μουσική</a:t>
            </a:r>
            <a:r>
              <a:rPr lang="en-US" altLang="el-GR" sz="2300" dirty="0" smtClean="0"/>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Νερό- Πισίνα</a:t>
            </a:r>
            <a:r>
              <a:rPr lang="en-US" altLang="el-GR" sz="2300" dirty="0" smtClean="0"/>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Μπάλα τοκετού</a:t>
            </a:r>
            <a:r>
              <a:rPr lang="en-US" altLang="el-GR" sz="2300" dirty="0" smtClean="0"/>
              <a:t>.</a:t>
            </a:r>
          </a:p>
          <a:p>
            <a:pPr>
              <a:lnSpc>
                <a:spcPct val="80000"/>
              </a:lnSpc>
              <a:buClr>
                <a:srgbClr val="534733"/>
              </a:buClr>
              <a:buFont typeface="Wingdings" pitchFamily="2" charset="2"/>
              <a:buChar char="§"/>
            </a:pPr>
            <a:endParaRPr lang="el-GR" altLang="el-GR" sz="2300" b="1" dirty="0" smtClean="0"/>
          </a:p>
          <a:p>
            <a:pPr>
              <a:lnSpc>
                <a:spcPct val="80000"/>
              </a:lnSpc>
              <a:buFont typeface="Wingdings 2" pitchFamily="18" charset="2"/>
              <a:buNone/>
            </a:pPr>
            <a:r>
              <a:rPr lang="el-GR" altLang="el-GR" sz="2300" b="1" dirty="0" smtClean="0">
                <a:solidFill>
                  <a:schemeClr val="bg2">
                    <a:lumMod val="25000"/>
                  </a:schemeClr>
                </a:solidFill>
              </a:rPr>
              <a:t>Υποστήριξη και βοήθεια με</a:t>
            </a:r>
            <a:endParaRPr lang="el-GR" altLang="el-GR" sz="2300" dirty="0" smtClean="0">
              <a:solidFill>
                <a:schemeClr val="bg2">
                  <a:lumMod val="25000"/>
                </a:schemeClr>
              </a:solidFill>
              <a:sym typeface="Wingdings" pitchFamily="2" charset="2"/>
            </a:endParaRPr>
          </a:p>
          <a:p>
            <a:pPr>
              <a:lnSpc>
                <a:spcPct val="80000"/>
              </a:lnSpc>
              <a:buClr>
                <a:srgbClr val="534733"/>
              </a:buClr>
              <a:buFont typeface="Wingdings" pitchFamily="2" charset="2"/>
              <a:buChar char="§"/>
            </a:pPr>
            <a:r>
              <a:rPr lang="el-GR" altLang="el-GR" sz="2300" dirty="0" smtClean="0"/>
              <a:t>Αναπνοή – Χαλάρωση</a:t>
            </a:r>
            <a:r>
              <a:rPr lang="en-US" altLang="el-GR" sz="2300" dirty="0" smtClean="0"/>
              <a:t>.</a:t>
            </a:r>
            <a:endParaRPr lang="el-GR" altLang="el-GR" sz="2300" dirty="0" smtClean="0"/>
          </a:p>
          <a:p>
            <a:pPr>
              <a:lnSpc>
                <a:spcPct val="80000"/>
              </a:lnSpc>
              <a:buClr>
                <a:srgbClr val="534733"/>
              </a:buClr>
              <a:buFont typeface="Wingdings" pitchFamily="2" charset="2"/>
              <a:buChar char="§"/>
            </a:pPr>
            <a:r>
              <a:rPr lang="el-GR" altLang="el-GR" sz="2300" dirty="0" smtClean="0">
                <a:sym typeface="Wingdings" pitchFamily="2" charset="2"/>
              </a:rPr>
              <a:t>Νερό</a:t>
            </a:r>
            <a:r>
              <a:rPr lang="en-US" altLang="el-GR" sz="2300" dirty="0" smtClean="0">
                <a:sym typeface="Wingdings" pitchFamily="2" charset="2"/>
              </a:rPr>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Χορός</a:t>
            </a:r>
            <a:r>
              <a:rPr lang="en-US" altLang="el-GR" sz="2300" dirty="0" smtClean="0"/>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Μασάζ</a:t>
            </a:r>
            <a:r>
              <a:rPr lang="en-US" altLang="el-GR" sz="2300" dirty="0" smtClean="0"/>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Βότανα - </a:t>
            </a:r>
            <a:r>
              <a:rPr lang="el-GR" altLang="el-GR" sz="2300" dirty="0" err="1" smtClean="0"/>
              <a:t>ρεφλεξολογία</a:t>
            </a:r>
            <a:r>
              <a:rPr lang="el-GR" altLang="el-GR" sz="2300" dirty="0" smtClean="0"/>
              <a:t> - ομοιοπαθητική- βελονισμός</a:t>
            </a:r>
            <a:r>
              <a:rPr lang="en-US" altLang="el-GR" sz="2300" dirty="0" smtClean="0"/>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Εναλλακτικές θέσεις και στάσεις</a:t>
            </a:r>
            <a:r>
              <a:rPr lang="en-US" altLang="el-GR" sz="2300" dirty="0" smtClean="0"/>
              <a:t>.</a:t>
            </a:r>
            <a:endParaRPr lang="el-GR" altLang="el-GR" sz="2300" dirty="0" smtClean="0">
              <a:sym typeface="Wingdings" pitchFamily="2" charset="2"/>
            </a:endParaRPr>
          </a:p>
          <a:p>
            <a:pPr>
              <a:lnSpc>
                <a:spcPct val="80000"/>
              </a:lnSpc>
              <a:buClr>
                <a:srgbClr val="534733"/>
              </a:buClr>
              <a:buFont typeface="Wingdings" pitchFamily="2" charset="2"/>
              <a:buChar char="§"/>
            </a:pPr>
            <a:r>
              <a:rPr lang="el-GR" altLang="el-GR" sz="2300" dirty="0" smtClean="0"/>
              <a:t>Υπομονή- Χρόνος</a:t>
            </a:r>
            <a:r>
              <a:rPr lang="en-US" altLang="el-GR" sz="2300" dirty="0" smtClean="0"/>
              <a:t>.</a:t>
            </a:r>
            <a:endParaRPr lang="el-GR" altLang="el-GR" sz="23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17276910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Κλινική παρακολούθηση του 1ου </a:t>
            </a:r>
            <a:r>
              <a:rPr lang="el-GR" dirty="0" smtClean="0"/>
              <a:t>σταδίου</a:t>
            </a:r>
            <a:endParaRPr lang="el-GR" dirty="0"/>
          </a:p>
        </p:txBody>
      </p:sp>
      <p:sp>
        <p:nvSpPr>
          <p:cNvPr id="57345" name="Rectangle 3"/>
          <p:cNvSpPr>
            <a:spLocks noGrp="1"/>
          </p:cNvSpPr>
          <p:nvPr>
            <p:ph idx="1"/>
          </p:nvPr>
        </p:nvSpPr>
        <p:spPr/>
        <p:txBody>
          <a:bodyPr>
            <a:normAutofit/>
          </a:bodyPr>
          <a:lstStyle/>
          <a:p>
            <a:pPr>
              <a:buFont typeface="Wingdings 2" pitchFamily="18" charset="2"/>
              <a:buNone/>
            </a:pPr>
            <a:r>
              <a:rPr lang="el-GR" altLang="el-GR" sz="2400" b="1" dirty="0" smtClean="0">
                <a:solidFill>
                  <a:schemeClr val="bg2">
                    <a:lumMod val="25000"/>
                  </a:schemeClr>
                </a:solidFill>
              </a:rPr>
              <a:t>Τακτική παρακολούθηση της προόδου του τοκετού</a:t>
            </a:r>
            <a:endParaRPr lang="en-US" altLang="el-GR" sz="2400" b="1" dirty="0" smtClean="0">
              <a:solidFill>
                <a:schemeClr val="bg2">
                  <a:lumMod val="25000"/>
                </a:schemeClr>
              </a:solidFill>
            </a:endParaRPr>
          </a:p>
          <a:p>
            <a:pPr>
              <a:buClr>
                <a:srgbClr val="4E1610"/>
              </a:buClr>
              <a:buFont typeface="Wingdings" pitchFamily="2" charset="2"/>
              <a:buChar char="§"/>
            </a:pPr>
            <a:r>
              <a:rPr lang="el-GR" altLang="el-GR" sz="2400" dirty="0" smtClean="0"/>
              <a:t>Συστολές</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Κάθοδος προβάλλουσας μοίρας</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Διαστολή</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Ρυθμός της καρδιακής λειτουργίας του εμβρύου</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Καλή υγεία της επιτόκου</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Καλή υγεία του εμβρύου</a:t>
            </a:r>
            <a:r>
              <a:rPr lang="en-US" altLang="el-GR" sz="2400" dirty="0" smtClean="0"/>
              <a:t>.</a:t>
            </a:r>
            <a:endParaRPr lang="el-GR" altLang="el-GR" sz="2400" dirty="0" smtClean="0"/>
          </a:p>
          <a:p>
            <a:endParaRPr lang="el-GR" altLang="el-GR" sz="2400" b="1" dirty="0" smtClean="0"/>
          </a:p>
          <a:p>
            <a:endParaRPr lang="el-GR" altLang="el-GR" sz="2400" dirty="0" smtClean="0"/>
          </a:p>
          <a:p>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9315050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Παρακολούθηση </a:t>
            </a:r>
            <a:r>
              <a:rPr lang="el-GR" dirty="0" smtClean="0"/>
              <a:t>2ου σταδίου </a:t>
            </a:r>
            <a:r>
              <a:rPr lang="el-GR" dirty="0"/>
              <a:t>του τοκετού στο </a:t>
            </a:r>
            <a:r>
              <a:rPr lang="el-GR" dirty="0" smtClean="0"/>
              <a:t>σπίτι</a:t>
            </a:r>
            <a:endParaRPr lang="el-GR" dirty="0"/>
          </a:p>
        </p:txBody>
      </p:sp>
      <p:sp>
        <p:nvSpPr>
          <p:cNvPr id="58369" name="Rectangle 3"/>
          <p:cNvSpPr>
            <a:spLocks noGrp="1"/>
          </p:cNvSpPr>
          <p:nvPr>
            <p:ph idx="1"/>
          </p:nvPr>
        </p:nvSpPr>
        <p:spPr>
          <a:xfrm>
            <a:off x="457200" y="1196752"/>
            <a:ext cx="8229600" cy="5661248"/>
          </a:xfrm>
        </p:spPr>
        <p:txBody>
          <a:bodyPr>
            <a:noAutofit/>
          </a:bodyPr>
          <a:lstStyle/>
          <a:p>
            <a:pPr marL="0" indent="0">
              <a:lnSpc>
                <a:spcPct val="80000"/>
              </a:lnSpc>
              <a:buFont typeface="Wingdings 2" pitchFamily="18" charset="2"/>
              <a:buNone/>
            </a:pPr>
            <a:r>
              <a:rPr lang="el-GR" altLang="el-GR" sz="2400" b="1" dirty="0" smtClean="0">
                <a:solidFill>
                  <a:schemeClr val="bg2">
                    <a:lumMod val="25000"/>
                  </a:schemeClr>
                </a:solidFill>
              </a:rPr>
              <a:t>Το περιβάλλον του σπιτιού είναι ιδανικό  για τη μη καθοδηγούμενη</a:t>
            </a:r>
            <a:r>
              <a:rPr lang="en-US" altLang="el-GR" sz="2400" b="1" dirty="0" smtClean="0">
                <a:solidFill>
                  <a:schemeClr val="bg2">
                    <a:lumMod val="25000"/>
                  </a:schemeClr>
                </a:solidFill>
              </a:rPr>
              <a:t> </a:t>
            </a:r>
            <a:r>
              <a:rPr lang="el-GR" altLang="el-GR" sz="2400" b="1" dirty="0" smtClean="0">
                <a:solidFill>
                  <a:schemeClr val="bg2">
                    <a:lumMod val="25000"/>
                  </a:schemeClr>
                </a:solidFill>
              </a:rPr>
              <a:t>εξώθηση</a:t>
            </a:r>
            <a:endParaRPr lang="en-US" altLang="el-GR" sz="2400" b="1" dirty="0" smtClean="0">
              <a:solidFill>
                <a:schemeClr val="bg2">
                  <a:lumMod val="25000"/>
                </a:schemeClr>
              </a:solidFill>
            </a:endParaRPr>
          </a:p>
          <a:p>
            <a:pPr>
              <a:lnSpc>
                <a:spcPct val="80000"/>
              </a:lnSpc>
              <a:buFont typeface="Wingdings 2" pitchFamily="18" charset="2"/>
              <a:buNone/>
            </a:pPr>
            <a:endParaRPr lang="el-GR" altLang="el-GR" sz="2400" b="1" dirty="0" smtClean="0"/>
          </a:p>
          <a:p>
            <a:pPr>
              <a:lnSpc>
                <a:spcPct val="80000"/>
              </a:lnSpc>
              <a:buFont typeface="Wingdings 2" pitchFamily="18" charset="2"/>
              <a:buNone/>
            </a:pPr>
            <a:r>
              <a:rPr lang="el-GR" altLang="el-GR" sz="2400" b="1" dirty="0" smtClean="0"/>
              <a:t>Η επίτοκος μπορεί να σπρώξει</a:t>
            </a:r>
            <a:endParaRPr lang="en-US" altLang="el-GR" sz="2400" b="1" dirty="0" smtClean="0"/>
          </a:p>
          <a:p>
            <a:pPr>
              <a:lnSpc>
                <a:spcPct val="80000"/>
              </a:lnSpc>
              <a:buClr>
                <a:srgbClr val="4E1610"/>
              </a:buClr>
              <a:buFont typeface="Wingdings" pitchFamily="2" charset="2"/>
              <a:buChar char="§"/>
            </a:pPr>
            <a:r>
              <a:rPr lang="el-GR" altLang="el-GR" sz="2400" dirty="0" smtClean="0"/>
              <a:t>Με όποιον τρόπο θέλει</a:t>
            </a:r>
            <a:r>
              <a:rPr lang="en-US" altLang="el-GR" sz="2400" dirty="0" smtClean="0"/>
              <a:t>.</a:t>
            </a: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Καθήμενη στην τουαλέτα</a:t>
            </a:r>
            <a:r>
              <a:rPr lang="en-US" altLang="el-GR" sz="2400" dirty="0" smtClean="0"/>
              <a:t>.</a:t>
            </a: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Στο σκαμπό γέννησης</a:t>
            </a:r>
            <a:r>
              <a:rPr lang="en-US" altLang="el-GR" sz="2400" dirty="0" smtClean="0"/>
              <a:t>.</a:t>
            </a: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Ακουμπώντας πάνω σ</a:t>
            </a:r>
            <a:r>
              <a:rPr lang="ja-JP" altLang="el-GR" sz="2400" dirty="0" smtClean="0"/>
              <a:t>’</a:t>
            </a:r>
            <a:r>
              <a:rPr lang="el-GR" altLang="ja-JP" sz="2400" dirty="0" smtClean="0"/>
              <a:t> έναν πάγκο, καναπέ, καρέκλα κ.α.</a:t>
            </a:r>
            <a:endParaRPr lang="el-GR" altLang="ja-JP" sz="2400" dirty="0" smtClean="0">
              <a:sym typeface="Wingdings" pitchFamily="2" charset="2"/>
            </a:endParaRPr>
          </a:p>
          <a:p>
            <a:pPr>
              <a:lnSpc>
                <a:spcPct val="80000"/>
              </a:lnSpc>
              <a:buClr>
                <a:srgbClr val="4E1610"/>
              </a:buClr>
              <a:buFont typeface="Wingdings" pitchFamily="2" charset="2"/>
              <a:buChar char="§"/>
            </a:pPr>
            <a:r>
              <a:rPr lang="el-GR" altLang="el-GR" sz="2400" dirty="0" smtClean="0"/>
              <a:t>Όρθια και υποβασταζόμενη</a:t>
            </a:r>
            <a:r>
              <a:rPr lang="en-US" altLang="el-GR" sz="2400" dirty="0" smtClean="0"/>
              <a:t>.</a:t>
            </a: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Στο νερό, σε όποια στάση αισθάνεται άνετα</a:t>
            </a:r>
            <a:r>
              <a:rPr lang="en-US" altLang="el-GR" sz="2400" dirty="0" smtClean="0"/>
              <a:t>.</a:t>
            </a: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Γονατιστή στον καναπέ</a:t>
            </a:r>
            <a:r>
              <a:rPr lang="en-US" altLang="el-GR" sz="2400" dirty="0" smtClean="0"/>
              <a:t>.</a:t>
            </a: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Ξαπλωμένη στο πλάι</a:t>
            </a:r>
            <a:r>
              <a:rPr lang="en-US" altLang="el-GR" sz="2400" dirty="0" smtClean="0"/>
              <a:t>.</a:t>
            </a: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Τραβώντας ένα σεντόνι ή μια πετσέτα σαν ρυμουλκό</a:t>
            </a:r>
            <a:r>
              <a:rPr lang="en-US" altLang="el-GR" sz="2400" dirty="0" smtClean="0"/>
              <a:t>.</a:t>
            </a:r>
            <a:endParaRPr lang="en-US"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Με τα χέρια να κρέμονται από μια παράλληλη μπάρα</a:t>
            </a:r>
            <a:r>
              <a:rPr lang="en-US" altLang="el-GR" sz="2400" dirty="0" smtClean="0"/>
              <a:t>.</a:t>
            </a:r>
            <a:endParaRPr lang="el-GR" altLang="el-GR" sz="2400" dirty="0" smtClean="0"/>
          </a:p>
          <a:p>
            <a:pPr>
              <a:lnSpc>
                <a:spcPct val="80000"/>
              </a:lnSpc>
              <a:buFont typeface="Wingdings 2" pitchFamily="18" charset="2"/>
              <a:buNone/>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15007046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Παρακολούθηση του 3ου σταδίου τοκετού </a:t>
            </a:r>
          </a:p>
        </p:txBody>
      </p:sp>
      <p:sp>
        <p:nvSpPr>
          <p:cNvPr id="59393" name="Rectangle 3"/>
          <p:cNvSpPr>
            <a:spLocks noGrp="1"/>
          </p:cNvSpPr>
          <p:nvPr>
            <p:ph idx="1"/>
          </p:nvPr>
        </p:nvSpPr>
        <p:spPr>
          <a:xfrm>
            <a:off x="457200" y="1196752"/>
            <a:ext cx="8229600" cy="5661248"/>
          </a:xfrm>
        </p:spPr>
        <p:txBody>
          <a:bodyPr>
            <a:normAutofit lnSpcReduction="10000"/>
          </a:bodyPr>
          <a:lstStyle/>
          <a:p>
            <a:pPr>
              <a:lnSpc>
                <a:spcPct val="80000"/>
              </a:lnSpc>
              <a:buFont typeface="Wingdings 2" pitchFamily="18" charset="2"/>
              <a:buNone/>
            </a:pPr>
            <a:r>
              <a:rPr lang="el-GR" altLang="el-GR" sz="2400" b="1" dirty="0" smtClean="0">
                <a:solidFill>
                  <a:schemeClr val="bg2">
                    <a:lumMod val="25000"/>
                  </a:schemeClr>
                </a:solidFill>
              </a:rPr>
              <a:t>Εκτός Μαιευτηρίου-Σπίτι</a:t>
            </a:r>
          </a:p>
          <a:p>
            <a:pPr>
              <a:buClr>
                <a:srgbClr val="4E1610"/>
              </a:buClr>
              <a:buFont typeface="Wingdings" pitchFamily="2" charset="2"/>
              <a:buChar char="§"/>
            </a:pPr>
            <a:r>
              <a:rPr lang="el-GR" altLang="el-GR" sz="2400" dirty="0" smtClean="0"/>
              <a:t>Καλή θερμοκρασία χώρου</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Το νεογνό τοποθετείται στην κοιλιά της μαμάς του, στο χώρο της κοιλιάς   που άδειασε, με το κεφάλι λίγο πιο κάτω από το υπόλοιπο σώμα, υποστηριζόμενο από την παλάμη του χεριού της μητέρας του.</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Επιπλέον το σκεπάζουμε με μια ζεστή πετσέτα</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Διακριτικά απομακρυνόμαστε για λίγο</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Απολινώνουμε τον ομφάλιο λώρο όταν σταματήσει να πάλλεται</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Υστεροτοκία</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Έλεγχος πλακούντα</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Έλεγχος κόλπου- περινέου</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Συρραφή ρήξεων, όταν χρειάζεται</a:t>
            </a:r>
            <a:r>
              <a:rPr lang="en-US" altLang="el-GR" sz="2400" dirty="0" smtClean="0"/>
              <a:t>.</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21669765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Μετά τον </a:t>
            </a:r>
            <a:r>
              <a:rPr lang="el-GR" dirty="0" smtClean="0"/>
              <a:t>τοκετό</a:t>
            </a:r>
            <a:endParaRPr lang="el-GR" dirty="0"/>
          </a:p>
        </p:txBody>
      </p:sp>
      <p:sp>
        <p:nvSpPr>
          <p:cNvPr id="60417" name="Rectangle 3"/>
          <p:cNvSpPr>
            <a:spLocks noGrp="1"/>
          </p:cNvSpPr>
          <p:nvPr>
            <p:ph idx="1"/>
          </p:nvPr>
        </p:nvSpPr>
        <p:spPr/>
        <p:txBody>
          <a:bodyPr>
            <a:normAutofit/>
          </a:bodyPr>
          <a:lstStyle/>
          <a:p>
            <a:pPr>
              <a:buClr>
                <a:srgbClr val="4E1610"/>
              </a:buClr>
              <a:buFont typeface="Wingdings" pitchFamily="2" charset="2"/>
              <a:buChar char="§"/>
            </a:pPr>
            <a:r>
              <a:rPr lang="el-GR" altLang="el-GR" sz="2400" dirty="0" smtClean="0"/>
              <a:t>Καθαρή και ζεστή μητέρα</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Ζεστά ροφήματα- σούπα</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Εξέταση του νεογνού από την μαία κοντά στους γονείς</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Άμεση έναρξη θηλασμού</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Εξέταση της μητέρας</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Παραμονή τουλάχιστον της μιας μαίας για &gt;2 ώρες στο σπίτι</a:t>
            </a:r>
            <a:r>
              <a:rPr lang="en-US" altLang="el-GR" sz="2400" dirty="0" smtClean="0"/>
              <a:t>.</a:t>
            </a:r>
            <a:endParaRPr lang="el-GR" altLang="el-GR" sz="2400" dirty="0" smtClean="0">
              <a:sym typeface="Wingdings" pitchFamily="2" charset="2"/>
            </a:endParaRPr>
          </a:p>
          <a:p>
            <a:pPr>
              <a:buClr>
                <a:srgbClr val="4E1610"/>
              </a:buClr>
              <a:buFont typeface="Wingdings" pitchFamily="2" charset="2"/>
              <a:buChar char="§"/>
            </a:pPr>
            <a:r>
              <a:rPr lang="el-GR" altLang="el-GR" sz="2400" dirty="0" smtClean="0"/>
              <a:t>Συχνές επισκέψεις για 10 ημέρες</a:t>
            </a:r>
            <a:r>
              <a:rPr lang="en-US" altLang="el-GR" sz="2400" dirty="0" smtClean="0"/>
              <a:t>.</a:t>
            </a:r>
            <a:endParaRPr lang="el-GR" altLang="el-GR" sz="2400" dirty="0" smtClean="0"/>
          </a:p>
          <a:p>
            <a:endParaRPr lang="el-GR" altLang="el-GR" sz="2400" dirty="0" smtClean="0"/>
          </a:p>
          <a:p>
            <a:pPr>
              <a:buFont typeface="Wingdings 2" pitchFamily="18" charset="2"/>
              <a:buNone/>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spTree>
    <p:extLst>
      <p:ext uri="{BB962C8B-B14F-4D97-AF65-F5344CB8AC3E}">
        <p14:creationId xmlns:p14="http://schemas.microsoft.com/office/powerpoint/2010/main" val="39228802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Φροντίδα στην λοχεία </a:t>
            </a:r>
          </a:p>
        </p:txBody>
      </p:sp>
      <p:sp>
        <p:nvSpPr>
          <p:cNvPr id="61441" name="Rectangle 3"/>
          <p:cNvSpPr>
            <a:spLocks noGrp="1"/>
          </p:cNvSpPr>
          <p:nvPr>
            <p:ph idx="1"/>
          </p:nvPr>
        </p:nvSpPr>
        <p:spPr/>
        <p:txBody>
          <a:bodyPr>
            <a:normAutofit/>
          </a:bodyPr>
          <a:lstStyle/>
          <a:p>
            <a:pPr>
              <a:buClr>
                <a:srgbClr val="4E1610"/>
              </a:buClr>
              <a:buFont typeface="Wingdings" pitchFamily="2" charset="2"/>
              <a:buChar char="§"/>
            </a:pPr>
            <a:endParaRPr lang="el-GR" altLang="el-GR" sz="2400" b="1" dirty="0" smtClean="0"/>
          </a:p>
          <a:p>
            <a:pPr>
              <a:buClr>
                <a:srgbClr val="4E1610"/>
              </a:buClr>
              <a:buFont typeface="Wingdings" pitchFamily="2" charset="2"/>
              <a:buChar char="§"/>
            </a:pPr>
            <a:r>
              <a:rPr lang="el-GR" altLang="el-GR" sz="2400" dirty="0" smtClean="0"/>
              <a:t>Παρακολούθηση της </a:t>
            </a:r>
            <a:r>
              <a:rPr lang="el-GR" altLang="el-GR" sz="2400" dirty="0" err="1" smtClean="0"/>
              <a:t>λεχωίδας</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Η πρώτη επίσκεψη μέσα στο πρώτο 24ωρο</a:t>
            </a:r>
            <a:r>
              <a:rPr lang="en-US" altLang="el-GR" sz="2400" dirty="0" smtClean="0"/>
              <a:t>.</a:t>
            </a:r>
            <a:endParaRPr lang="el-GR" altLang="el-GR" sz="2400" dirty="0" smtClean="0"/>
          </a:p>
          <a:p>
            <a:pPr>
              <a:buClr>
                <a:srgbClr val="4E1610"/>
              </a:buClr>
              <a:buFont typeface="Wingdings" pitchFamily="2" charset="2"/>
              <a:buChar char="§"/>
            </a:pPr>
            <a:endParaRPr lang="el-GR" altLang="el-GR" sz="2400" dirty="0" smtClean="0"/>
          </a:p>
          <a:p>
            <a:pPr>
              <a:buClr>
                <a:srgbClr val="4E1610"/>
              </a:buClr>
              <a:buFont typeface="Wingdings" pitchFamily="2" charset="2"/>
              <a:buChar char="§"/>
            </a:pPr>
            <a:r>
              <a:rPr lang="el-GR" altLang="el-GR" sz="2400" dirty="0" smtClean="0"/>
              <a:t>Οι επόμενες επισκέψεις προγραμματίζονται σύμφωνα με τις ανάγκες της λεχώνας και του νεογνού με ελάχιστο αριθμό 5 επισκέψεις</a:t>
            </a:r>
            <a:r>
              <a:rPr lang="en-US" altLang="el-GR" sz="2400" dirty="0" smtClean="0"/>
              <a:t>.</a:t>
            </a:r>
            <a:endParaRPr lang="el-GR" altLang="el-GR" sz="2400" dirty="0" smtClean="0"/>
          </a:p>
          <a:p>
            <a:endParaRPr lang="el-GR" altLang="el-GR" sz="2400" dirty="0" smtClean="0"/>
          </a:p>
          <a:p>
            <a:endParaRPr lang="el-GR" altLang="el-GR" sz="2400" dirty="0" smtClean="0"/>
          </a:p>
          <a:p>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47</a:t>
            </a:fld>
            <a:endParaRPr lang="el-GR"/>
          </a:p>
        </p:txBody>
      </p:sp>
    </p:spTree>
    <p:extLst>
      <p:ext uri="{BB962C8B-B14F-4D97-AF65-F5344CB8AC3E}">
        <p14:creationId xmlns:p14="http://schemas.microsoft.com/office/powerpoint/2010/main" val="8189343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Αξιολόγηση του </a:t>
            </a:r>
            <a:r>
              <a:rPr lang="el-GR" dirty="0" smtClean="0"/>
              <a:t>τοκετού</a:t>
            </a:r>
            <a:endParaRPr lang="el-GR" dirty="0"/>
          </a:p>
        </p:txBody>
      </p:sp>
      <p:sp>
        <p:nvSpPr>
          <p:cNvPr id="62465" name="Rectangle 3"/>
          <p:cNvSpPr>
            <a:spLocks noGrp="1"/>
          </p:cNvSpPr>
          <p:nvPr>
            <p:ph idx="1"/>
          </p:nvPr>
        </p:nvSpPr>
        <p:spPr/>
        <p:txBody>
          <a:bodyPr>
            <a:normAutofit/>
          </a:bodyPr>
          <a:lstStyle/>
          <a:p>
            <a:pPr>
              <a:lnSpc>
                <a:spcPct val="80000"/>
              </a:lnSpc>
              <a:buClr>
                <a:srgbClr val="4E1610"/>
              </a:buClr>
              <a:buFont typeface="Wingdings" pitchFamily="2" charset="2"/>
              <a:buChar char="§"/>
            </a:pPr>
            <a:endParaRPr lang="el-GR" altLang="el-GR" sz="2400" b="1" dirty="0" smtClean="0"/>
          </a:p>
          <a:p>
            <a:pPr>
              <a:lnSpc>
                <a:spcPct val="80000"/>
              </a:lnSpc>
              <a:buClr>
                <a:srgbClr val="4E1610"/>
              </a:buClr>
              <a:buFont typeface="Wingdings" pitchFamily="2" charset="2"/>
              <a:buChar char="§"/>
            </a:pPr>
            <a:r>
              <a:rPr lang="el-GR" altLang="el-GR" sz="2400" dirty="0" smtClean="0"/>
              <a:t>Σωματική</a:t>
            </a:r>
            <a:r>
              <a:rPr lang="en-US" altLang="el-GR" sz="2400" dirty="0" smtClean="0"/>
              <a:t>.</a:t>
            </a:r>
            <a:endParaRPr lang="el-GR" altLang="el-GR" sz="2400" dirty="0" smtClean="0"/>
          </a:p>
          <a:p>
            <a:pPr>
              <a:lnSpc>
                <a:spcPct val="80000"/>
              </a:lnSpc>
              <a:buClr>
                <a:srgbClr val="4E1610"/>
              </a:buClr>
              <a:buFont typeface="Wingdings" pitchFamily="2" charset="2"/>
              <a:buChar char="§"/>
            </a:pP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Ψυχολογική</a:t>
            </a:r>
            <a:r>
              <a:rPr lang="en-US" altLang="el-GR" sz="2400" dirty="0" smtClean="0"/>
              <a:t>.</a:t>
            </a:r>
            <a:endParaRPr lang="el-GR" altLang="el-GR" sz="2400" dirty="0" smtClean="0"/>
          </a:p>
          <a:p>
            <a:pPr>
              <a:lnSpc>
                <a:spcPct val="80000"/>
              </a:lnSpc>
              <a:buClr>
                <a:srgbClr val="4E1610"/>
              </a:buClr>
              <a:buFont typeface="Wingdings" pitchFamily="2" charset="2"/>
              <a:buChar char="§"/>
            </a:pP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Συναισθηματική</a:t>
            </a:r>
            <a:r>
              <a:rPr lang="en-US" altLang="el-GR" sz="2400" dirty="0" smtClean="0"/>
              <a:t>.</a:t>
            </a:r>
            <a:endParaRPr lang="el-GR" altLang="el-GR" sz="2400" b="1" dirty="0" smtClean="0"/>
          </a:p>
          <a:p>
            <a:pPr>
              <a:lnSpc>
                <a:spcPct val="80000"/>
              </a:lnSpc>
            </a:pPr>
            <a:endParaRPr lang="el-GR" altLang="el-GR" sz="28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900574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Στατιστικά </a:t>
            </a:r>
            <a:r>
              <a:rPr lang="el-GR" sz="3200" b="0" dirty="0" smtClean="0">
                <a:solidFill>
                  <a:prstClr val="black"/>
                </a:solidFill>
              </a:rPr>
              <a:t>(2/3)</a:t>
            </a:r>
            <a:endParaRPr lang="el-GR"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673421610"/>
              </p:ext>
            </p:extLst>
          </p:nvPr>
        </p:nvGraphicFramePr>
        <p:xfrm>
          <a:off x="467544" y="1340768"/>
          <a:ext cx="3744416" cy="1944215"/>
        </p:xfrm>
        <a:graphic>
          <a:graphicData uri="http://schemas.openxmlformats.org/drawingml/2006/table">
            <a:tbl>
              <a:tblPr firstRow="1" bandRow="1">
                <a:tableStyleId>{B301B821-A1FF-4177-AEE7-76D212191A09}</a:tableStyleId>
              </a:tblPr>
              <a:tblGrid>
                <a:gridCol w="1368152"/>
                <a:gridCol w="1008112"/>
                <a:gridCol w="1368152"/>
              </a:tblGrid>
              <a:tr h="377447">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solidFill>
                            <a:schemeClr val="bg1"/>
                          </a:solidFill>
                          <a:effectLst/>
                          <a:latin typeface="+mn-lt"/>
                        </a:rPr>
                        <a:t>Γεννήσεις</a:t>
                      </a:r>
                      <a:endParaRPr kumimoji="0" lang="el-GR" altLang="el-GR" sz="18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solidFill>
                            <a:schemeClr val="bg1"/>
                          </a:solidFill>
                          <a:effectLst/>
                          <a:latin typeface="+mn-lt"/>
                        </a:rPr>
                        <a:t>ΗΠΑ</a:t>
                      </a:r>
                      <a:endParaRPr kumimoji="0" lang="el-GR" altLang="el-GR" sz="18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marL="213237" marR="213237" horzOverflow="overflow"/>
                </a:tc>
              </a:tr>
              <a:tr h="434427">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Έτος</a:t>
                      </a:r>
                      <a:endParaRPr kumimoji="0" lang="el-GR" altLang="el-GR" sz="1800" b="0" i="0" u="none" strike="noStrike" cap="none" normalizeH="0" baseline="0" dirty="0" smtClean="0">
                        <a:ln>
                          <a:noFill/>
                        </a:ln>
                        <a:solidFill>
                          <a:srgbClr val="4A3128"/>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Σπίτι</a:t>
                      </a:r>
                      <a:endParaRPr kumimoji="0" lang="el-GR" altLang="el-GR" sz="1800" b="0"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Νοσ/μείο</a:t>
                      </a:r>
                      <a:endParaRPr kumimoji="0" lang="el-GR" altLang="el-GR" sz="1800" b="0"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r>
              <a:tr h="377447">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1938</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50%</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50%</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r>
              <a:tr h="377447">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1955</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1%</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99%</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r>
              <a:tr h="377447">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2009</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0,72%</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marL="213237" marR="213237"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98,28%</a:t>
                      </a:r>
                      <a:endParaRPr kumimoji="0" lang="el-GR" altLang="el-GR" sz="1800" b="1" i="0" u="none" strike="noStrike" cap="none" normalizeH="0" baseline="0" dirty="0" smtClean="0">
                        <a:ln>
                          <a:noFill/>
                        </a:ln>
                        <a:solidFill>
                          <a:srgbClr val="4A3128"/>
                        </a:solidFill>
                        <a:effectLst/>
                        <a:latin typeface="+mn-lt"/>
                        <a:ea typeface="MS PGothic" pitchFamily="34" charset="-128"/>
                        <a:cs typeface="Arial" pitchFamily="34" charset="0"/>
                      </a:endParaRPr>
                    </a:p>
                  </a:txBody>
                  <a:tcPr marL="213237" marR="213237" horzOverflow="overflow"/>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26369484"/>
              </p:ext>
            </p:extLst>
          </p:nvPr>
        </p:nvGraphicFramePr>
        <p:xfrm>
          <a:off x="4716016" y="1340768"/>
          <a:ext cx="3744913" cy="1941457"/>
        </p:xfrm>
        <a:graphic>
          <a:graphicData uri="http://schemas.openxmlformats.org/drawingml/2006/table">
            <a:tbl>
              <a:tblPr firstRow="1" bandRow="1">
                <a:tableStyleId>{B301B821-A1FF-4177-AEE7-76D212191A09}</a:tableStyleId>
              </a:tblPr>
              <a:tblGrid>
                <a:gridCol w="1247775"/>
                <a:gridCol w="1416521"/>
                <a:gridCol w="1080617"/>
              </a:tblGrid>
              <a:tr h="470908">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solidFill>
                            <a:schemeClr val="bg1"/>
                          </a:solidFill>
                          <a:effectLst/>
                          <a:latin typeface="+mn-lt"/>
                        </a:rPr>
                        <a:t>Γεννήσεις</a:t>
                      </a:r>
                      <a:endParaRPr kumimoji="0" lang="el-GR" altLang="el-GR" sz="18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err="1" smtClean="0">
                          <a:ln>
                            <a:noFill/>
                          </a:ln>
                          <a:solidFill>
                            <a:schemeClr val="bg1"/>
                          </a:solidFill>
                          <a:effectLst/>
                          <a:latin typeface="+mn-lt"/>
                        </a:rPr>
                        <a:t>Μ.Βρετανία</a:t>
                      </a:r>
                      <a:endParaRPr kumimoji="0" lang="el-GR" altLang="el-GR" sz="18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horzOverflow="overflow"/>
                </a:tc>
              </a:tr>
              <a:tr h="246666">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Έτος </a:t>
                      </a:r>
                      <a:endParaRPr kumimoji="0" lang="el-GR" altLang="el-GR" sz="1800" b="0"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Σπίτι </a:t>
                      </a:r>
                      <a:endParaRPr kumimoji="0" lang="el-GR" altLang="el-GR" sz="1800" b="0"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Νοσ/μείο</a:t>
                      </a:r>
                      <a:endParaRPr kumimoji="0" lang="el-GR" altLang="el-GR" sz="1800" b="0"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r>
              <a:tr h="246666">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1920</a:t>
                      </a:r>
                      <a:endParaRPr kumimoji="0" lang="el-GR" altLang="el-GR" sz="1800" b="1"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80%</a:t>
                      </a:r>
                      <a:endParaRPr kumimoji="0" lang="el-GR" altLang="el-GR" sz="1800" b="1"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20%</a:t>
                      </a:r>
                      <a:endParaRPr kumimoji="0" lang="el-GR" altLang="el-GR" sz="1800" b="1"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r>
              <a:tr h="246666">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1991</a:t>
                      </a:r>
                      <a:endParaRPr kumimoji="0" lang="el-GR" altLang="el-GR" sz="1800" b="1"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2%</a:t>
                      </a:r>
                      <a:endParaRPr kumimoji="0" lang="el-GR" altLang="el-GR" sz="1800" b="1"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98%</a:t>
                      </a:r>
                      <a:endParaRPr kumimoji="0" lang="el-GR" altLang="el-GR" sz="1800" b="1" i="0" u="none" strike="noStrike" cap="none" normalizeH="0" baseline="0" smtClean="0">
                        <a:ln>
                          <a:noFill/>
                        </a:ln>
                        <a:solidFill>
                          <a:srgbClr val="534733"/>
                        </a:solidFill>
                        <a:effectLst/>
                        <a:latin typeface="+mn-lt"/>
                        <a:ea typeface="MS PGothic" pitchFamily="34" charset="-128"/>
                        <a:cs typeface="Arial" pitchFamily="34" charset="0"/>
                      </a:endParaRPr>
                    </a:p>
                  </a:txBody>
                  <a:tcPr horzOverflow="overflow"/>
                </a:tc>
              </a:tr>
              <a:tr h="373269">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2011</a:t>
                      </a:r>
                      <a:endParaRPr kumimoji="0" lang="el-GR" altLang="el-GR" sz="1800" b="1" i="0" u="none" strike="noStrike" cap="none" normalizeH="0" baseline="0" dirty="0" smtClean="0">
                        <a:ln>
                          <a:noFill/>
                        </a:ln>
                        <a:solidFill>
                          <a:srgbClr val="534733"/>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2%</a:t>
                      </a:r>
                      <a:endParaRPr kumimoji="0" lang="el-GR" altLang="el-GR" sz="1800" b="1" i="0" u="none" strike="noStrike" cap="none" normalizeH="0" baseline="0" dirty="0" smtClean="0">
                        <a:ln>
                          <a:noFill/>
                        </a:ln>
                        <a:solidFill>
                          <a:srgbClr val="534733"/>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98%</a:t>
                      </a:r>
                      <a:endParaRPr kumimoji="0" lang="el-GR" altLang="el-GR" sz="1800" b="1" i="0" u="none" strike="noStrike" cap="none" normalizeH="0" baseline="0" dirty="0" smtClean="0">
                        <a:ln>
                          <a:noFill/>
                        </a:ln>
                        <a:solidFill>
                          <a:srgbClr val="534733"/>
                        </a:solidFill>
                        <a:effectLst/>
                        <a:latin typeface="+mn-lt"/>
                        <a:ea typeface="MS PGothic" pitchFamily="34" charset="-128"/>
                        <a:cs typeface="Arial" pitchFamily="34" charset="0"/>
                      </a:endParaRPr>
                    </a:p>
                  </a:txBody>
                  <a:tcPr horzOverflow="overflow"/>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48492209"/>
              </p:ext>
            </p:extLst>
          </p:nvPr>
        </p:nvGraphicFramePr>
        <p:xfrm>
          <a:off x="467544" y="3789040"/>
          <a:ext cx="3744415" cy="1944217"/>
        </p:xfrm>
        <a:graphic>
          <a:graphicData uri="http://schemas.openxmlformats.org/drawingml/2006/table">
            <a:tbl>
              <a:tblPr firstRow="1" bandRow="1">
                <a:tableStyleId>{B301B821-A1FF-4177-AEE7-76D212191A09}</a:tableStyleId>
              </a:tblPr>
              <a:tblGrid>
                <a:gridCol w="1248138"/>
                <a:gridCol w="1248139"/>
                <a:gridCol w="1248138"/>
              </a:tblGrid>
              <a:tr h="401844">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solidFill>
                            <a:schemeClr val="bg1"/>
                          </a:solidFill>
                          <a:effectLst/>
                          <a:latin typeface="+mn-lt"/>
                        </a:rPr>
                        <a:t>Ιαπωνία</a:t>
                      </a:r>
                      <a:endParaRPr kumimoji="0" lang="el-GR" altLang="el-GR" sz="18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smtClean="0">
                        <a:ln>
                          <a:noFill/>
                        </a:ln>
                        <a:solidFill>
                          <a:srgbClr val="A28E6A"/>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smtClean="0">
                        <a:ln>
                          <a:noFill/>
                        </a:ln>
                        <a:solidFill>
                          <a:srgbClr val="A28E6A"/>
                        </a:solidFill>
                        <a:effectLst/>
                        <a:latin typeface="+mn-lt"/>
                        <a:ea typeface="MS PGothic" pitchFamily="34" charset="-128"/>
                        <a:cs typeface="Arial" pitchFamily="34" charset="0"/>
                      </a:endParaRPr>
                    </a:p>
                  </a:txBody>
                  <a:tcPr horzOverflow="overflow"/>
                </a:tc>
              </a:tr>
              <a:tr h="469803">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Έτος</a:t>
                      </a:r>
                      <a:endParaRPr kumimoji="0" lang="el-GR" altLang="el-GR" sz="1800" b="0"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Σπίτι</a:t>
                      </a:r>
                      <a:endParaRPr kumimoji="0" lang="el-GR" altLang="el-GR" sz="1800" b="0"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Νοσ/μείο</a:t>
                      </a:r>
                      <a:endParaRPr kumimoji="0" lang="el-GR" altLang="el-GR" sz="1800" b="0"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r>
              <a:tr h="53628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1950</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95%</a:t>
                      </a:r>
                      <a:endParaRPr kumimoji="0" lang="el-GR" altLang="el-GR" sz="1800" b="1" i="0" u="none" strike="noStrike" cap="none" normalizeH="0" baseline="0" dirty="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5%</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r>
              <a:tr h="53628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1975</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1,2%</a:t>
                      </a:r>
                      <a:endParaRPr kumimoji="0" lang="el-GR" altLang="el-GR" sz="1800" b="1" i="0" u="none" strike="noStrike" cap="none" normalizeH="0" baseline="0" dirty="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98,8%</a:t>
                      </a:r>
                      <a:endParaRPr kumimoji="0" lang="el-GR" altLang="el-GR" sz="1800" b="1" i="0" u="none" strike="noStrike" cap="none" normalizeH="0" baseline="0" dirty="0" smtClean="0">
                        <a:ln>
                          <a:noFill/>
                        </a:ln>
                        <a:solidFill>
                          <a:schemeClr val="tx1"/>
                        </a:solidFill>
                        <a:effectLst/>
                        <a:latin typeface="+mn-lt"/>
                        <a:ea typeface="MS PGothic" pitchFamily="34" charset="-128"/>
                        <a:cs typeface="Arial" pitchFamily="34" charset="0"/>
                      </a:endParaRPr>
                    </a:p>
                  </a:txBody>
                  <a:tcPr horzOverflow="overflow"/>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800830821"/>
              </p:ext>
            </p:extLst>
          </p:nvPr>
        </p:nvGraphicFramePr>
        <p:xfrm>
          <a:off x="4716016" y="3789040"/>
          <a:ext cx="3744415" cy="1944217"/>
        </p:xfrm>
        <a:graphic>
          <a:graphicData uri="http://schemas.openxmlformats.org/drawingml/2006/table">
            <a:tbl>
              <a:tblPr firstRow="1" bandRow="1">
                <a:tableStyleId>{B301B821-A1FF-4177-AEE7-76D212191A09}</a:tableStyleId>
              </a:tblPr>
              <a:tblGrid>
                <a:gridCol w="1248138"/>
                <a:gridCol w="1248139"/>
                <a:gridCol w="1248138"/>
              </a:tblGrid>
              <a:tr h="440546">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solidFill>
                            <a:schemeClr val="bg1"/>
                          </a:solidFill>
                          <a:effectLst/>
                          <a:latin typeface="+mn-lt"/>
                        </a:rPr>
                        <a:t>Ολλανδία</a:t>
                      </a:r>
                      <a:endParaRPr kumimoji="0" lang="el-GR" altLang="el-GR" sz="18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r>
              <a:tr h="515501">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Έτος</a:t>
                      </a:r>
                      <a:endParaRPr kumimoji="0" lang="el-GR" altLang="el-GR" sz="1800" b="0"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Σπίτι</a:t>
                      </a:r>
                      <a:endParaRPr kumimoji="0" lang="el-GR" altLang="el-GR" sz="1800" b="0"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Νοσ/μείο</a:t>
                      </a:r>
                      <a:endParaRPr kumimoji="0" lang="el-GR" altLang="el-GR" sz="1800" b="0"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r>
              <a:tr h="49408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1965</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66%</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smtClean="0">
                          <a:ln>
                            <a:noFill/>
                          </a:ln>
                          <a:effectLst/>
                          <a:latin typeface="+mn-lt"/>
                        </a:rPr>
                        <a:t>34%</a:t>
                      </a:r>
                      <a:endParaRPr kumimoji="0" lang="el-GR" altLang="el-GR" sz="1800" b="1" i="0" u="none" strike="noStrike" cap="none" normalizeH="0" baseline="0" smtClean="0">
                        <a:ln>
                          <a:noFill/>
                        </a:ln>
                        <a:solidFill>
                          <a:srgbClr val="4A3128"/>
                        </a:solidFill>
                        <a:effectLst/>
                        <a:latin typeface="+mn-lt"/>
                        <a:ea typeface="MS PGothic" pitchFamily="34" charset="-128"/>
                        <a:cs typeface="Arial" pitchFamily="34" charset="0"/>
                      </a:endParaRPr>
                    </a:p>
                  </a:txBody>
                  <a:tcPr horzOverflow="overflow"/>
                </a:tc>
              </a:tr>
              <a:tr h="49408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2013</a:t>
                      </a:r>
                      <a:endParaRPr kumimoji="0" lang="el-GR" altLang="el-GR" sz="1800" b="1" i="0" u="none" strike="noStrike" cap="none" normalizeH="0" baseline="0" dirty="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25%</a:t>
                      </a:r>
                      <a:endParaRPr kumimoji="0" lang="el-GR" altLang="el-GR" sz="1800" b="1" i="0" u="none" strike="noStrike" cap="none" normalizeH="0" baseline="0" dirty="0" smtClean="0">
                        <a:ln>
                          <a:noFill/>
                        </a:ln>
                        <a:solidFill>
                          <a:srgbClr val="4A3128"/>
                        </a:solidFill>
                        <a:effectLst/>
                        <a:latin typeface="+mn-lt"/>
                        <a:ea typeface="MS PGothic" pitchFamily="34" charset="-128"/>
                        <a:cs typeface="Arial" pitchFamily="34" charset="0"/>
                      </a:endParaRPr>
                    </a:p>
                  </a:txBody>
                  <a:tcP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800" u="none" strike="noStrike" cap="none" normalizeH="0" baseline="0" dirty="0" smtClean="0">
                          <a:ln>
                            <a:noFill/>
                          </a:ln>
                          <a:effectLst/>
                          <a:latin typeface="+mn-lt"/>
                        </a:rPr>
                        <a:t>75%</a:t>
                      </a:r>
                      <a:endParaRPr kumimoji="0" lang="el-GR" altLang="el-GR" sz="1800" b="1" i="0" u="none" strike="noStrike" cap="none" normalizeH="0" baseline="0" dirty="0" smtClean="0">
                        <a:ln>
                          <a:noFill/>
                        </a:ln>
                        <a:solidFill>
                          <a:srgbClr val="4A3128"/>
                        </a:solidFill>
                        <a:effectLst/>
                        <a:latin typeface="+mn-lt"/>
                        <a:ea typeface="MS PGothic" pitchFamily="34" charset="-128"/>
                        <a:cs typeface="Arial" pitchFamily="34" charset="0"/>
                      </a:endParaRPr>
                    </a:p>
                  </a:txBody>
                  <a:tcPr horzOverflow="overflow"/>
                </a:tc>
              </a:tr>
            </a:tbl>
          </a:graphicData>
        </a:graphic>
      </p:graphicFrame>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75305512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Συμπεράσματα</a:t>
            </a:r>
          </a:p>
        </p:txBody>
      </p:sp>
      <p:sp>
        <p:nvSpPr>
          <p:cNvPr id="63489" name="Rectangle 3"/>
          <p:cNvSpPr>
            <a:spLocks noGrp="1"/>
          </p:cNvSpPr>
          <p:nvPr>
            <p:ph idx="1"/>
          </p:nvPr>
        </p:nvSpPr>
        <p:spPr/>
        <p:txBody>
          <a:bodyPr>
            <a:normAutofit/>
          </a:bodyPr>
          <a:lstStyle/>
          <a:p>
            <a:pPr marL="0" indent="0">
              <a:buFont typeface="Wingdings 2" pitchFamily="18" charset="2"/>
              <a:buNone/>
            </a:pPr>
            <a:r>
              <a:rPr lang="el-GR" altLang="el-GR" sz="2400" b="1" dirty="0" smtClean="0">
                <a:solidFill>
                  <a:schemeClr val="bg2">
                    <a:lumMod val="25000"/>
                  </a:schemeClr>
                </a:solidFill>
              </a:rPr>
              <a:t>Για να είναι ο τοκετός στο σπίτι μια ασφαλής επιλογή για την οικογένεια θα πρέπει:</a:t>
            </a:r>
          </a:p>
          <a:p>
            <a:pPr>
              <a:lnSpc>
                <a:spcPct val="80000"/>
              </a:lnSpc>
              <a:buFont typeface="Wingdings 2" pitchFamily="18" charset="2"/>
              <a:buNone/>
            </a:pP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Να πληρούνται οι απαραίτητες προϋποθέσεις</a:t>
            </a:r>
            <a:r>
              <a:rPr lang="en-US" altLang="el-GR" sz="2400" dirty="0" smtClean="0"/>
              <a:t>.</a:t>
            </a:r>
            <a:endParaRPr lang="el-GR" altLang="el-GR" sz="2400" dirty="0" smtClean="0"/>
          </a:p>
          <a:p>
            <a:pPr>
              <a:lnSpc>
                <a:spcPct val="80000"/>
              </a:lnSpc>
              <a:buClr>
                <a:srgbClr val="4E1610"/>
              </a:buClr>
              <a:buFont typeface="Wingdings" pitchFamily="2" charset="2"/>
              <a:buChar char="§"/>
            </a:pPr>
            <a:endParaRPr lang="en-US"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Να τηρούνται τα πρωτόκολλα</a:t>
            </a:r>
            <a:r>
              <a:rPr lang="en-US" altLang="el-GR" sz="2400" dirty="0" smtClean="0"/>
              <a:t>.</a:t>
            </a:r>
            <a:endParaRPr lang="el-GR" altLang="el-GR" sz="2400" dirty="0" smtClean="0"/>
          </a:p>
          <a:p>
            <a:pPr>
              <a:lnSpc>
                <a:spcPct val="80000"/>
              </a:lnSpc>
              <a:buClr>
                <a:srgbClr val="4E1610"/>
              </a:buClr>
              <a:buFont typeface="Wingdings" pitchFamily="2" charset="2"/>
              <a:buChar char="§"/>
            </a:pP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Να εξασφαλίζεται υψηλή ποιότητα φροντίδας</a:t>
            </a:r>
            <a:r>
              <a:rPr lang="en-US" altLang="el-GR" sz="2400" dirty="0" smtClean="0"/>
              <a:t>.</a:t>
            </a:r>
            <a:endParaRPr lang="el-GR" altLang="el-GR" sz="2400" dirty="0" smtClean="0"/>
          </a:p>
          <a:p>
            <a:pPr>
              <a:lnSpc>
                <a:spcPct val="80000"/>
              </a:lnSpc>
              <a:buClr>
                <a:srgbClr val="4E1610"/>
              </a:buClr>
              <a:buFont typeface="Wingdings" pitchFamily="2" charset="2"/>
              <a:buChar char="§"/>
            </a:pPr>
            <a:endParaRPr lang="el-GR" altLang="el-GR" sz="2400" dirty="0" smtClean="0">
              <a:sym typeface="Wingdings" pitchFamily="2" charset="2"/>
            </a:endParaRPr>
          </a:p>
          <a:p>
            <a:pPr>
              <a:lnSpc>
                <a:spcPct val="80000"/>
              </a:lnSpc>
              <a:buClr>
                <a:srgbClr val="4E1610"/>
              </a:buClr>
              <a:buFont typeface="Wingdings" pitchFamily="2" charset="2"/>
              <a:buChar char="§"/>
            </a:pPr>
            <a:r>
              <a:rPr lang="el-GR" altLang="el-GR" sz="2400" dirty="0" smtClean="0"/>
              <a:t>Να προετοιμάζεται η οικογένεια</a:t>
            </a:r>
            <a:r>
              <a:rPr lang="en-US" altLang="el-GR" sz="2400" dirty="0" smtClean="0"/>
              <a:t>.</a:t>
            </a:r>
            <a:endParaRPr lang="el-GR" altLang="el-GR" sz="2400" b="1" dirty="0" smtClean="0"/>
          </a:p>
          <a:p>
            <a:pPr>
              <a:lnSpc>
                <a:spcPct val="80000"/>
              </a:lnSpc>
            </a:pPr>
            <a:endParaRPr lang="el-GR" altLang="el-GR" sz="28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43007007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Και ας μην ξεχνάμε</a:t>
            </a:r>
            <a:r>
              <a:rPr lang="el-GR" dirty="0" smtClean="0"/>
              <a:t>:</a:t>
            </a:r>
            <a:endParaRPr lang="el-GR" dirty="0"/>
          </a:p>
        </p:txBody>
      </p:sp>
      <p:sp>
        <p:nvSpPr>
          <p:cNvPr id="64513" name="Rectangle 3"/>
          <p:cNvSpPr>
            <a:spLocks noGrp="1"/>
          </p:cNvSpPr>
          <p:nvPr>
            <p:ph idx="1"/>
          </p:nvPr>
        </p:nvSpPr>
        <p:spPr/>
        <p:txBody>
          <a:bodyPr/>
          <a:lstStyle/>
          <a:p>
            <a:pPr>
              <a:lnSpc>
                <a:spcPct val="80000"/>
              </a:lnSpc>
              <a:buFont typeface="Wingdings 2" pitchFamily="18" charset="2"/>
              <a:buNone/>
            </a:pPr>
            <a:endParaRPr lang="el-GR" altLang="el-GR" sz="1800" b="1" dirty="0" smtClean="0"/>
          </a:p>
          <a:p>
            <a:pPr>
              <a:lnSpc>
                <a:spcPct val="80000"/>
              </a:lnSpc>
              <a:buFont typeface="Wingdings 2" pitchFamily="18" charset="2"/>
              <a:buNone/>
            </a:pPr>
            <a:endParaRPr lang="el-GR" altLang="el-GR" sz="1800" dirty="0" smtClean="0">
              <a:solidFill>
                <a:srgbClr val="534733"/>
              </a:solidFill>
            </a:endParaRPr>
          </a:p>
          <a:p>
            <a:pPr>
              <a:lnSpc>
                <a:spcPct val="80000"/>
              </a:lnSpc>
              <a:buFont typeface="Wingdings 2" pitchFamily="18" charset="2"/>
              <a:buNone/>
            </a:pPr>
            <a:endParaRPr lang="el-GR" altLang="el-GR" sz="1800" dirty="0" smtClean="0">
              <a:solidFill>
                <a:srgbClr val="534733"/>
              </a:solidFill>
            </a:endParaRPr>
          </a:p>
          <a:p>
            <a:pPr>
              <a:lnSpc>
                <a:spcPct val="80000"/>
              </a:lnSpc>
              <a:buFont typeface="Wingdings 2" pitchFamily="18" charset="2"/>
              <a:buNone/>
            </a:pPr>
            <a:endParaRPr lang="el-GR" altLang="el-GR" sz="1800" dirty="0" smtClean="0">
              <a:solidFill>
                <a:srgbClr val="534733"/>
              </a:solidFill>
            </a:endParaRPr>
          </a:p>
          <a:p>
            <a:pPr algn="ctr">
              <a:lnSpc>
                <a:spcPct val="80000"/>
              </a:lnSpc>
              <a:buFont typeface="Wingdings 2" pitchFamily="18" charset="2"/>
              <a:buNone/>
            </a:pPr>
            <a:r>
              <a:rPr lang="el-GR" altLang="el-GR" sz="2400" dirty="0" smtClean="0">
                <a:solidFill>
                  <a:srgbClr val="4E1610"/>
                </a:solidFill>
              </a:rPr>
              <a:t>«ΣΤΟ ΦΥΣΙΚΟ ΤΟΚΕΤΟ ΘΑ ΠΡΕΠΕΙ ΝΑ ΥΠΑΡΧΕΙ ΣΗΜΑΝΤΙΚΟΣ ΛΟΓΟΣ ΓΙΑ ΝΑ ΔΙΑΤΑΡΑΞΟΥΜΕ ΤΗ ΦΥΣΙΚΗ ΤΟΥ ΠΟΡΕΙΑ»</a:t>
            </a:r>
          </a:p>
          <a:p>
            <a:pPr algn="r">
              <a:lnSpc>
                <a:spcPct val="80000"/>
              </a:lnSpc>
              <a:buFont typeface="Wingdings 2" pitchFamily="18" charset="2"/>
              <a:buNone/>
            </a:pPr>
            <a:r>
              <a:rPr lang="el-GR" altLang="el-GR" sz="2400" b="1" dirty="0" smtClean="0">
                <a:solidFill>
                  <a:srgbClr val="4E1610"/>
                </a:solidFill>
              </a:rPr>
              <a:t>                                                                                                         </a:t>
            </a:r>
            <a:r>
              <a:rPr lang="en-US" altLang="el-GR" sz="2400" b="1" dirty="0" smtClean="0">
                <a:solidFill>
                  <a:srgbClr val="4E1610"/>
                </a:solidFill>
              </a:rPr>
              <a:t>FR</a:t>
            </a:r>
            <a:r>
              <a:rPr lang="el-GR" altLang="el-GR" sz="2400" b="1" dirty="0" smtClean="0">
                <a:solidFill>
                  <a:srgbClr val="4E1610"/>
                </a:solidFill>
              </a:rPr>
              <a:t>.</a:t>
            </a:r>
            <a:r>
              <a:rPr lang="en-US" altLang="el-GR" sz="2400" b="1" dirty="0" smtClean="0">
                <a:solidFill>
                  <a:srgbClr val="4E1610"/>
                </a:solidFill>
              </a:rPr>
              <a:t>LEBOYER</a:t>
            </a:r>
            <a:endParaRPr lang="el-GR" altLang="el-GR" sz="2400" b="1" dirty="0" smtClean="0">
              <a:solidFill>
                <a:srgbClr val="4E1610"/>
              </a:solidFill>
            </a:endParaRPr>
          </a:p>
          <a:p>
            <a:pPr>
              <a:lnSpc>
                <a:spcPct val="80000"/>
              </a:lnSpc>
            </a:pPr>
            <a:endParaRPr lang="el-GR" altLang="el-GR" sz="18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22267747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Βιβλιογραφία</a:t>
            </a:r>
            <a:r>
              <a:rPr lang="en-US" dirty="0" smtClean="0"/>
              <a:t> </a:t>
            </a:r>
            <a:r>
              <a:rPr lang="en-US" sz="3200" b="0" dirty="0" smtClean="0"/>
              <a:t>(1/3)</a:t>
            </a:r>
            <a:endParaRPr lang="el-GR" sz="3200" b="0" dirty="0"/>
          </a:p>
        </p:txBody>
      </p:sp>
      <p:sp>
        <p:nvSpPr>
          <p:cNvPr id="3" name="Content Placeholder 2"/>
          <p:cNvSpPr>
            <a:spLocks noGrp="1"/>
          </p:cNvSpPr>
          <p:nvPr>
            <p:ph idx="1"/>
          </p:nvPr>
        </p:nvSpPr>
        <p:spPr/>
        <p:txBody>
          <a:bodyPr>
            <a:normAutofit/>
          </a:bodyPr>
          <a:lstStyle/>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Department of Health (2007) Maternity Matters, DH,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Department of Health (2004) National Service Framework for Children, Young People and Maternity Services. DH,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NICE (2007) Intapartum Care: care of healthy women and their babies during shildbirth NICE,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NICE (2009) Intapartum Care: care of healthy women and their babies during shildbirth NICE,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(2009) Choices in Maternity Care, including place of birth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(2009) Examination of the Newborn,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(2010) Guideline for Lone Worker,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(2009) Guideline for the Care of women in labour,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(2008) Guideline for the Management of baby with Meconium,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(2009) Guideline for the</a:t>
            </a:r>
          </a:p>
          <a:p>
            <a:pPr>
              <a:defRPr/>
            </a:pPr>
            <a:endParaRPr lang="el-GR" sz="4000" dirty="0">
              <a:ea typeface="+mn-ea"/>
              <a:cs typeface="+mn-cs"/>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15340948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Βιβλιογραφία</a:t>
            </a:r>
            <a:r>
              <a:rPr lang="en-US" dirty="0">
                <a:solidFill>
                  <a:prstClr val="black"/>
                </a:solidFill>
              </a:rPr>
              <a:t> </a:t>
            </a:r>
            <a:r>
              <a:rPr lang="en-US" sz="3200" b="0" dirty="0" smtClean="0">
                <a:solidFill>
                  <a:prstClr val="black"/>
                </a:solidFill>
              </a:rPr>
              <a:t>(2/3</a:t>
            </a:r>
            <a:r>
              <a:rPr lang="en-US" sz="3200" b="0" dirty="0">
                <a:solidFill>
                  <a:prstClr val="black"/>
                </a:solidFill>
              </a:rPr>
              <a:t>)</a:t>
            </a:r>
            <a:endParaRPr lang="el-GR" dirty="0"/>
          </a:p>
        </p:txBody>
      </p:sp>
      <p:sp>
        <p:nvSpPr>
          <p:cNvPr id="3" name="Content Placeholder 2"/>
          <p:cNvSpPr>
            <a:spLocks noGrp="1"/>
          </p:cNvSpPr>
          <p:nvPr>
            <p:ph idx="1"/>
          </p:nvPr>
        </p:nvSpPr>
        <p:spPr>
          <a:xfrm>
            <a:off x="457200" y="1196752"/>
            <a:ext cx="8507288" cy="5040560"/>
          </a:xfrm>
        </p:spPr>
        <p:txBody>
          <a:bodyPr>
            <a:noAutofit/>
          </a:bodyPr>
          <a:lstStyle/>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(2007) Maternity Department Escalation Policy and Plan,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(2008) Guidance for when a woman requests/chooses a method of care contrary to maternity quidelines,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Nursing and Midwifery Council (2006) NMC Circular 8-2006 Midwives and Home Birth. Accessed from</a:t>
            </a:r>
            <a:r>
              <a:rPr lang="el-GR" sz="1800" dirty="0" smtClean="0">
                <a:ea typeface="+mn-ea"/>
                <a:cs typeface="+mn-cs"/>
              </a:rPr>
              <a:t>: </a:t>
            </a:r>
            <a:r>
              <a:rPr lang="en-US" sz="1800" dirty="0" smtClean="0">
                <a:ea typeface="+mn-ea"/>
                <a:cs typeface="+mn-cs"/>
                <a:hlinkClick r:id="rId2"/>
              </a:rPr>
              <a:t>www.nmc-uk.org.uk</a:t>
            </a:r>
            <a:r>
              <a:rPr lang="en-US" sz="1800" dirty="0" smtClean="0">
                <a:ea typeface="+mn-ea"/>
                <a:cs typeface="+mn-cs"/>
              </a:rPr>
              <a:t> on 23.3.2006.</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Nursing and Midwifery Council (2004) Midwifery Rules and Standards. NMC,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Nursing and Midwifery Council (2004) Code of Professional Conduct. NMC,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Nursing and Midwifery Council (2002) Guidelines for Records and Record Keeping. NMC,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Office for National Statistics (2001) Birth Statistics. Series FM1 London. HMSO.</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Royal College of Midwives (RCM) (2002) Position Paper 25: Home Birth RCM, London accessed from </a:t>
            </a:r>
            <a:r>
              <a:rPr lang="en-US" sz="1800" dirty="0" smtClean="0">
                <a:ea typeface="+mn-ea"/>
                <a:cs typeface="+mn-cs"/>
                <a:hlinkClick r:id="rId3"/>
              </a:rPr>
              <a:t>www.rcm.org.uk</a:t>
            </a:r>
            <a:r>
              <a:rPr lang="en-US" sz="1800" dirty="0" smtClean="0">
                <a:ea typeface="+mn-ea"/>
                <a:cs typeface="+mn-cs"/>
              </a:rPr>
              <a:t> on 24.1.2006.</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RCM (2002) Home Birth Handbook Vol.1 Promoting Home Birth. London, RCM Trust.</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RCM (2002) Home Birth Handbook Vol.2 </a:t>
            </a:r>
            <a:r>
              <a:rPr lang="en-US" sz="1800" dirty="0" err="1" smtClean="0">
                <a:ea typeface="+mn-ea"/>
                <a:cs typeface="+mn-cs"/>
              </a:rPr>
              <a:t>Practising</a:t>
            </a:r>
            <a:r>
              <a:rPr lang="en-US" sz="1800" dirty="0" smtClean="0">
                <a:ea typeface="+mn-ea"/>
                <a:cs typeface="+mn-cs"/>
              </a:rPr>
              <a:t> Home Birth. London, RCM Trust.</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RCM (1996) Safety for the midwives working in the community. Position Paper 12. RCM</a:t>
            </a:r>
            <a:r>
              <a:rPr lang="el-GR" sz="1800" dirty="0" smtClean="0">
                <a:ea typeface="+mn-ea"/>
                <a:cs typeface="+mn-cs"/>
              </a:rPr>
              <a:t>: </a:t>
            </a:r>
            <a:r>
              <a:rPr lang="en-US" sz="1800" dirty="0" smtClean="0">
                <a:ea typeface="+mn-ea"/>
                <a:cs typeface="+mn-cs"/>
              </a:rPr>
              <a:t>London.</a:t>
            </a:r>
            <a:endParaRPr lang="el-GR" sz="4000" dirty="0">
              <a:ea typeface="+mn-ea"/>
              <a:cs typeface="+mn-cs"/>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39033723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solidFill>
                  <a:prstClr val="black"/>
                </a:solidFill>
              </a:rPr>
              <a:t>Βιβλιογραφία</a:t>
            </a:r>
            <a:r>
              <a:rPr lang="en-US" dirty="0">
                <a:solidFill>
                  <a:prstClr val="black"/>
                </a:solidFill>
              </a:rPr>
              <a:t> </a:t>
            </a:r>
            <a:r>
              <a:rPr lang="en-US" sz="3200" b="0" dirty="0" smtClean="0">
                <a:solidFill>
                  <a:prstClr val="black"/>
                </a:solidFill>
              </a:rPr>
              <a:t>(3/3</a:t>
            </a:r>
            <a:r>
              <a:rPr lang="en-US" sz="3200" b="0" dirty="0">
                <a:solidFill>
                  <a:prstClr val="black"/>
                </a:solidFill>
              </a:rPr>
              <a:t>)</a:t>
            </a:r>
            <a:endParaRPr lang="el-GR" dirty="0"/>
          </a:p>
        </p:txBody>
      </p:sp>
      <p:sp>
        <p:nvSpPr>
          <p:cNvPr id="3" name="Content Placeholder 2"/>
          <p:cNvSpPr>
            <a:spLocks noGrp="1"/>
          </p:cNvSpPr>
          <p:nvPr>
            <p:ph idx="1"/>
          </p:nvPr>
        </p:nvSpPr>
        <p:spPr/>
        <p:txBody>
          <a:bodyPr>
            <a:normAutofit/>
          </a:bodyPr>
          <a:lstStyle/>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Department of Health (2007) Maternity Matters, DH,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Department of Health (2004) National Service Framework for Children, Young People and Maternity Services. DH,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NICE (2007) Intapartum Care: care of healthy women and their babies during shildbirth NICE,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NICE (2009) Intapartum Care: care of healthy women and their babies during shildbirth NICE, London.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(2009) Choices in Maternity Care, including place of birth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(2009) Examination of the Newborn,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(2010) Guideline for Lone Worker,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(2009) Guideline for the Care of women in labour, NGH NHS Trust Northampton.</a:t>
            </a:r>
          </a:p>
          <a:p>
            <a:pPr eaLnBrk="1" hangingPunct="1">
              <a:lnSpc>
                <a:spcPct val="80000"/>
              </a:lnSpc>
              <a:buClr>
                <a:schemeClr val="accent2">
                  <a:lumMod val="50000"/>
                </a:schemeClr>
              </a:buClr>
              <a:buFont typeface="Wingdings" pitchFamily="2" charset="2"/>
              <a:buChar char="§"/>
              <a:defRPr/>
            </a:pPr>
            <a:r>
              <a:rPr lang="en-US" sz="1800" dirty="0" smtClean="0">
                <a:ea typeface="+mn-ea"/>
                <a:cs typeface="+mn-cs"/>
              </a:rPr>
              <a:t>Northampton General Hospital NHS Trust (2008) Guideline for the Management of baby with Meconium, NGH NHS Trust Northampton.</a:t>
            </a:r>
          </a:p>
          <a:p>
            <a:pPr>
              <a:defRPr/>
            </a:pPr>
            <a:endParaRPr lang="el-GR" sz="4000" dirty="0">
              <a:ea typeface="+mn-ea"/>
              <a:cs typeface="+mn-cs"/>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265708229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r>
              <a:rPr lang="el-GR" dirty="0" smtClean="0"/>
              <a:t>Ερωτήσεις</a:t>
            </a:r>
            <a:r>
              <a:rPr lang="en-US" dirty="0" smtClean="0"/>
              <a:t>;</a:t>
            </a:r>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703820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59922197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Ελευθερία </a:t>
            </a:r>
            <a:r>
              <a:rPr lang="el-GR" sz="2000" dirty="0" err="1" smtClean="0"/>
              <a:t>Δημοπούλου</a:t>
            </a:r>
            <a:r>
              <a:rPr lang="en-US" sz="2000" smtClean="0"/>
              <a:t> 2014</a:t>
            </a:r>
            <a:r>
              <a:rPr lang="el-GR" sz="2000" smtClean="0"/>
              <a:t>. </a:t>
            </a:r>
            <a:r>
              <a:rPr lang="el-GR" sz="2000" dirty="0"/>
              <a:t>Ελευθερία </a:t>
            </a:r>
            <a:r>
              <a:rPr lang="el-GR" sz="2000" dirty="0" err="1"/>
              <a:t>Δημοπούλου</a:t>
            </a:r>
            <a:r>
              <a:rPr lang="el-GR" sz="2000" dirty="0" smtClean="0"/>
              <a:t>. </a:t>
            </a:r>
            <a:r>
              <a:rPr lang="el-GR" sz="2000" dirty="0"/>
              <a:t>«Κοινοτική Μαιευτική- Γυναικολογική Φροντίδα – Αγωγή </a:t>
            </a:r>
            <a:r>
              <a:rPr lang="el-GR" sz="2000" dirty="0" smtClean="0"/>
              <a:t>Υγείας</a:t>
            </a:r>
            <a:r>
              <a:rPr lang="en-US" sz="2000" dirty="0" smtClean="0"/>
              <a:t> (</a:t>
            </a:r>
            <a:r>
              <a:rPr lang="el-GR" sz="2000" dirty="0" smtClean="0"/>
              <a:t>Θ). Ενότητα 9: </a:t>
            </a:r>
            <a:r>
              <a:rPr lang="el-GR" sz="2000" dirty="0"/>
              <a:t>Τοκετός στο </a:t>
            </a:r>
            <a:r>
              <a:rPr lang="el-GR" sz="2000" dirty="0" smtClean="0"/>
              <a:t>σπίτι».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0314625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260517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5826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3816043129"/>
              </p:ext>
            </p:extLst>
          </p:nvPr>
        </p:nvGraphicFramePr>
        <p:xfrm>
          <a:off x="1331640" y="1484784"/>
          <a:ext cx="6624637" cy="4320480"/>
        </p:xfrm>
        <a:graphic>
          <a:graphicData uri="http://schemas.openxmlformats.org/drawingml/2006/table">
            <a:tbl>
              <a:tblPr firstRow="1" bandRow="1">
                <a:tableStyleId>{B301B821-A1FF-4177-AEE7-76D212191A09}</a:tableStyleId>
              </a:tblPr>
              <a:tblGrid>
                <a:gridCol w="3313112"/>
                <a:gridCol w="3311525"/>
              </a:tblGrid>
              <a:tr h="639763">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solidFill>
                            <a:schemeClr val="bg1"/>
                          </a:solidFill>
                          <a:effectLst/>
                          <a:latin typeface="+mn-lt"/>
                        </a:rPr>
                        <a:t>Τοκετός στο Σπίτι</a:t>
                      </a:r>
                      <a:endParaRPr kumimoji="0" lang="el-GR" altLang="el-GR" sz="20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anchor="ct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solidFill>
                            <a:schemeClr val="bg1"/>
                          </a:solidFill>
                          <a:effectLst/>
                          <a:latin typeface="+mn-lt"/>
                        </a:rPr>
                        <a:t>Ποσοστά</a:t>
                      </a:r>
                      <a:endParaRPr kumimoji="0" lang="el-GR" altLang="el-GR" sz="2000" b="1" i="0" u="none" strike="noStrike" cap="none" normalizeH="0" baseline="0" dirty="0" smtClean="0">
                        <a:ln>
                          <a:noFill/>
                        </a:ln>
                        <a:solidFill>
                          <a:schemeClr val="bg1"/>
                        </a:solidFill>
                        <a:effectLst/>
                        <a:latin typeface="+mn-lt"/>
                        <a:ea typeface="MS PGothic" pitchFamily="34" charset="-128"/>
                        <a:cs typeface="Arial" pitchFamily="34" charset="0"/>
                      </a:endParaRPr>
                    </a:p>
                  </a:txBody>
                  <a:tcPr anchor="ctr" horzOverflow="overflow"/>
                </a:tc>
              </a:tr>
              <a:tr h="615950">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Ολλανδία</a:t>
                      </a:r>
                      <a:endParaRPr kumimoji="0" lang="el-GR" altLang="el-GR" sz="2000" b="0" i="0" u="none" strike="noStrike" cap="none" normalizeH="0" baseline="0" dirty="0" smtClean="0">
                        <a:ln>
                          <a:noFill/>
                        </a:ln>
                        <a:solidFill>
                          <a:srgbClr val="534733"/>
                        </a:solidFill>
                        <a:effectLst/>
                        <a:latin typeface="+mn-lt"/>
                        <a:ea typeface="MS PGothic" pitchFamily="34" charset="-128"/>
                        <a:cs typeface="Arial" pitchFamily="34" charset="0"/>
                      </a:endParaRPr>
                    </a:p>
                  </a:txBody>
                  <a:tcPr anchor="ct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25%</a:t>
                      </a:r>
                      <a:endParaRPr kumimoji="0" lang="el-GR" altLang="el-GR" sz="2000" b="1" i="0" u="none" strike="noStrike" cap="none" normalizeH="0" baseline="0" dirty="0" smtClean="0">
                        <a:ln>
                          <a:noFill/>
                        </a:ln>
                        <a:solidFill>
                          <a:srgbClr val="494142"/>
                        </a:solidFill>
                        <a:effectLst/>
                        <a:latin typeface="+mn-lt"/>
                        <a:ea typeface="MS PGothic" pitchFamily="34" charset="-128"/>
                        <a:cs typeface="Arial" pitchFamily="34" charset="0"/>
                      </a:endParaRPr>
                    </a:p>
                  </a:txBody>
                  <a:tcPr anchor="ctr" horzOverflow="overflow"/>
                </a:tc>
              </a:tr>
              <a:tr h="615950">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err="1" smtClean="0">
                          <a:ln>
                            <a:noFill/>
                          </a:ln>
                          <a:effectLst/>
                          <a:latin typeface="+mn-lt"/>
                        </a:rPr>
                        <a:t>Ν.Ζηλανδία</a:t>
                      </a:r>
                      <a:endParaRPr kumimoji="0" lang="el-GR" altLang="el-GR" sz="2000" b="0" i="0" u="none" strike="noStrike" cap="none" normalizeH="0" baseline="0" dirty="0" smtClean="0">
                        <a:ln>
                          <a:noFill/>
                        </a:ln>
                        <a:solidFill>
                          <a:srgbClr val="534733"/>
                        </a:solidFill>
                        <a:effectLst/>
                        <a:latin typeface="+mn-lt"/>
                        <a:ea typeface="MS PGothic" pitchFamily="34" charset="-128"/>
                        <a:cs typeface="Arial" pitchFamily="34" charset="0"/>
                      </a:endParaRPr>
                    </a:p>
                  </a:txBody>
                  <a:tcPr anchor="ct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2,5%</a:t>
                      </a:r>
                      <a:endParaRPr kumimoji="0" lang="el-GR" altLang="el-GR" sz="2000" b="1" i="0" u="none" strike="noStrike" cap="none" normalizeH="0" baseline="0" dirty="0" smtClean="0">
                        <a:ln>
                          <a:noFill/>
                        </a:ln>
                        <a:solidFill>
                          <a:srgbClr val="494142"/>
                        </a:solidFill>
                        <a:effectLst/>
                        <a:latin typeface="+mn-lt"/>
                        <a:ea typeface="MS PGothic" pitchFamily="34" charset="-128"/>
                        <a:cs typeface="Arial" pitchFamily="34" charset="0"/>
                      </a:endParaRPr>
                    </a:p>
                  </a:txBody>
                  <a:tcPr anchor="ctr" horzOverflow="overflow"/>
                </a:tc>
              </a:tr>
              <a:tr h="579438">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u="none" strike="noStrike" cap="none" normalizeH="0" baseline="0" dirty="0" smtClean="0">
                          <a:ln>
                            <a:noFill/>
                          </a:ln>
                          <a:effectLst/>
                          <a:latin typeface="+mn-lt"/>
                        </a:rPr>
                        <a:t>UK</a:t>
                      </a:r>
                      <a:endParaRPr kumimoji="0" lang="el-GR" altLang="el-GR" sz="2000" b="0" i="0" u="none" strike="noStrike" cap="none" normalizeH="0" baseline="0" dirty="0" smtClean="0">
                        <a:ln>
                          <a:noFill/>
                        </a:ln>
                        <a:solidFill>
                          <a:srgbClr val="534733"/>
                        </a:solidFill>
                        <a:effectLst/>
                        <a:latin typeface="+mn-lt"/>
                        <a:ea typeface="MS PGothic" pitchFamily="34" charset="-128"/>
                        <a:cs typeface="Arial" pitchFamily="34" charset="0"/>
                      </a:endParaRPr>
                    </a:p>
                  </a:txBody>
                  <a:tcPr anchor="ct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l-GR" sz="2000" u="none" strike="noStrike" cap="none" normalizeH="0" baseline="0" dirty="0" smtClean="0">
                          <a:ln>
                            <a:noFill/>
                          </a:ln>
                          <a:effectLst/>
                          <a:latin typeface="+mn-lt"/>
                        </a:rPr>
                        <a:t>2</a:t>
                      </a:r>
                      <a:r>
                        <a:rPr kumimoji="0" lang="el-GR" altLang="el-GR" sz="2000" u="none" strike="noStrike" cap="none" normalizeH="0" baseline="0" dirty="0" smtClean="0">
                          <a:ln>
                            <a:noFill/>
                          </a:ln>
                          <a:effectLst/>
                          <a:latin typeface="+mn-lt"/>
                        </a:rPr>
                        <a:t>%</a:t>
                      </a:r>
                      <a:endParaRPr kumimoji="0" lang="el-GR" altLang="el-GR" sz="2000" b="1" i="0" u="none" strike="noStrike" cap="none" normalizeH="0" baseline="0" dirty="0" smtClean="0">
                        <a:ln>
                          <a:noFill/>
                        </a:ln>
                        <a:solidFill>
                          <a:srgbClr val="494142"/>
                        </a:solidFill>
                        <a:effectLst/>
                        <a:latin typeface="+mn-lt"/>
                        <a:ea typeface="MS PGothic" pitchFamily="34" charset="-128"/>
                        <a:cs typeface="Arial" pitchFamily="34" charset="0"/>
                      </a:endParaRPr>
                    </a:p>
                  </a:txBody>
                  <a:tcPr anchor="ctr" horzOverflow="overflow"/>
                </a:tc>
              </a:tr>
              <a:tr h="615950">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ΗΠΑ</a:t>
                      </a:r>
                      <a:endParaRPr kumimoji="0" lang="el-GR" altLang="el-GR" sz="2000" b="0" i="0" u="none" strike="noStrike" cap="none" normalizeH="0" baseline="0" dirty="0" smtClean="0">
                        <a:ln>
                          <a:noFill/>
                        </a:ln>
                        <a:solidFill>
                          <a:srgbClr val="534733"/>
                        </a:solidFill>
                        <a:effectLst/>
                        <a:latin typeface="+mn-lt"/>
                        <a:ea typeface="MS PGothic" pitchFamily="34" charset="-128"/>
                        <a:cs typeface="Arial" pitchFamily="34" charset="0"/>
                      </a:endParaRPr>
                    </a:p>
                  </a:txBody>
                  <a:tcPr anchor="ct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0,72%</a:t>
                      </a:r>
                      <a:endParaRPr kumimoji="0" lang="el-GR" altLang="el-GR" sz="2000" b="1" i="0" u="none" strike="noStrike" cap="none" normalizeH="0" baseline="0" dirty="0" smtClean="0">
                        <a:ln>
                          <a:noFill/>
                        </a:ln>
                        <a:solidFill>
                          <a:srgbClr val="494142"/>
                        </a:solidFill>
                        <a:effectLst/>
                        <a:latin typeface="+mn-lt"/>
                        <a:ea typeface="MS PGothic" pitchFamily="34" charset="-128"/>
                        <a:cs typeface="Arial" pitchFamily="34" charset="0"/>
                      </a:endParaRPr>
                    </a:p>
                  </a:txBody>
                  <a:tcPr anchor="ctr" horzOverflow="overflow"/>
                </a:tc>
              </a:tr>
              <a:tr h="593725">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Αυστραλία</a:t>
                      </a:r>
                      <a:endParaRPr kumimoji="0" lang="el-GR" altLang="el-GR" sz="2000" b="0" i="0" u="none" strike="noStrike" cap="none" normalizeH="0" baseline="0" dirty="0" smtClean="0">
                        <a:ln>
                          <a:noFill/>
                        </a:ln>
                        <a:solidFill>
                          <a:srgbClr val="534733"/>
                        </a:solidFill>
                        <a:effectLst/>
                        <a:latin typeface="+mn-lt"/>
                        <a:ea typeface="MS PGothic" pitchFamily="34" charset="-128"/>
                        <a:cs typeface="Arial" pitchFamily="34" charset="0"/>
                      </a:endParaRPr>
                    </a:p>
                  </a:txBody>
                  <a:tcPr anchor="ct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0,3%</a:t>
                      </a:r>
                      <a:endParaRPr kumimoji="0" lang="el-GR" altLang="el-GR" sz="2000" b="1" i="0" u="none" strike="noStrike" cap="none" normalizeH="0" baseline="0" dirty="0" smtClean="0">
                        <a:ln>
                          <a:noFill/>
                        </a:ln>
                        <a:solidFill>
                          <a:srgbClr val="494142"/>
                        </a:solidFill>
                        <a:effectLst/>
                        <a:latin typeface="+mn-lt"/>
                        <a:ea typeface="MS PGothic" pitchFamily="34" charset="-128"/>
                        <a:cs typeface="Arial" pitchFamily="34" charset="0"/>
                      </a:endParaRPr>
                    </a:p>
                  </a:txBody>
                  <a:tcPr anchor="ctr" horzOverflow="overflow"/>
                </a:tc>
              </a:tr>
              <a:tr h="659704">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smtClean="0">
                          <a:ln>
                            <a:noFill/>
                          </a:ln>
                          <a:effectLst/>
                          <a:latin typeface="+mn-lt"/>
                        </a:rPr>
                        <a:t>Ελλάδα </a:t>
                      </a:r>
                      <a:endParaRPr kumimoji="0" lang="el-GR" altLang="el-GR" sz="2000" b="0" i="0" u="none" strike="noStrike" cap="none" normalizeH="0" baseline="0" smtClean="0">
                        <a:ln>
                          <a:noFill/>
                        </a:ln>
                        <a:solidFill>
                          <a:srgbClr val="534733"/>
                        </a:solidFill>
                        <a:effectLst/>
                        <a:latin typeface="+mn-lt"/>
                        <a:ea typeface="MS PGothic" pitchFamily="34" charset="-128"/>
                        <a:cs typeface="Arial" pitchFamily="34" charset="0"/>
                      </a:endParaRPr>
                    </a:p>
                  </a:txBody>
                  <a:tcPr anchor="ctr" horzOverflow="overflow"/>
                </a:tc>
                <a:tc>
                  <a:txBody>
                    <a:bodyPr/>
                    <a:lstStyle>
                      <a:lvl1pPr eaLnBrk="0" hangingPunct="0">
                        <a:spcBef>
                          <a:spcPct val="20000"/>
                        </a:spcBef>
                        <a:buClr>
                          <a:schemeClr val="accent1"/>
                        </a:buClr>
                        <a:buSzPct val="85000"/>
                        <a:buFont typeface="Wingdings 2" pitchFamily="18" charset="2"/>
                        <a:defRPr sz="2300">
                          <a:solidFill>
                            <a:schemeClr val="tx1"/>
                          </a:solidFill>
                          <a:latin typeface="Georgia" pitchFamily="18" charset="0"/>
                          <a:ea typeface="MS PGothic" pitchFamily="34" charset="-128"/>
                        </a:defRPr>
                      </a:lvl1pPr>
                      <a:lvl2pPr marL="742950" indent="-285750" eaLnBrk="0" hangingPunct="0">
                        <a:spcBef>
                          <a:spcPct val="20000"/>
                        </a:spcBef>
                        <a:buClr>
                          <a:schemeClr val="accent2"/>
                        </a:buClr>
                        <a:buSzPct val="70000"/>
                        <a:buFont typeface="Wingdings" pitchFamily="2" charset="2"/>
                        <a:defRPr sz="2000">
                          <a:solidFill>
                            <a:schemeClr val="tx2"/>
                          </a:solidFill>
                          <a:latin typeface="Georgia" pitchFamily="18" charset="0"/>
                          <a:ea typeface="MS PGothic" pitchFamily="34" charset="-128"/>
                        </a:defRPr>
                      </a:lvl2pPr>
                      <a:lvl3pPr marL="1143000" indent="-228600" eaLnBrk="0" hangingPunct="0">
                        <a:spcBef>
                          <a:spcPct val="20000"/>
                        </a:spcBef>
                        <a:buClr>
                          <a:srgbClr val="A28E6A"/>
                        </a:buClr>
                        <a:buSzPct val="75000"/>
                        <a:buFont typeface="Wingdings 2" pitchFamily="18" charset="2"/>
                        <a:defRPr>
                          <a:solidFill>
                            <a:schemeClr val="tx1"/>
                          </a:solidFill>
                          <a:latin typeface="Georgia" pitchFamily="18" charset="0"/>
                          <a:ea typeface="MS PGothic" pitchFamily="34" charset="-128"/>
                        </a:defRPr>
                      </a:lvl3pPr>
                      <a:lvl4pPr marL="1600200" indent="-228600" eaLnBrk="0" hangingPunct="0">
                        <a:spcBef>
                          <a:spcPct val="20000"/>
                        </a:spcBef>
                        <a:buClr>
                          <a:srgbClr val="956251"/>
                        </a:buClr>
                        <a:buSzPct val="70000"/>
                        <a:buFont typeface="Wingdings" pitchFamily="2" charset="2"/>
                        <a:defRPr>
                          <a:solidFill>
                            <a:schemeClr val="tx2"/>
                          </a:solidFill>
                          <a:latin typeface="Georgia" pitchFamily="18" charset="0"/>
                          <a:ea typeface="MS PGothic" pitchFamily="34" charset="-128"/>
                        </a:defRPr>
                      </a:lvl4pPr>
                      <a:lvl5pPr marL="2057400" indent="-228600" eaLnBrk="0" hangingPunct="0">
                        <a:spcBef>
                          <a:spcPct val="20000"/>
                        </a:spcBef>
                        <a:buClr>
                          <a:srgbClr val="918485"/>
                        </a:buClr>
                        <a:defRPr sz="1600">
                          <a:solidFill>
                            <a:schemeClr val="tx1"/>
                          </a:solidFill>
                          <a:latin typeface="Georgia" pitchFamily="18" charset="0"/>
                          <a:ea typeface="MS PGothic" pitchFamily="34" charset="-128"/>
                        </a:defRPr>
                      </a:lvl5pPr>
                      <a:lvl6pPr marL="25146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6pPr>
                      <a:lvl7pPr marL="29718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7pPr>
                      <a:lvl8pPr marL="34290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8pPr>
                      <a:lvl9pPr marL="3886200" indent="-228600" eaLnBrk="0" fontAlgn="base" hangingPunct="0">
                        <a:spcBef>
                          <a:spcPct val="20000"/>
                        </a:spcBef>
                        <a:spcAft>
                          <a:spcPct val="0"/>
                        </a:spcAft>
                        <a:buClr>
                          <a:srgbClr val="918485"/>
                        </a:buClr>
                        <a:defRPr sz="1600">
                          <a:solidFill>
                            <a:schemeClr val="tx1"/>
                          </a:solidFill>
                          <a:latin typeface="Georgia" pitchFamily="18"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2000" u="none" strike="noStrike" cap="none" normalizeH="0" baseline="0" dirty="0" smtClean="0">
                          <a:ln>
                            <a:noFill/>
                          </a:ln>
                          <a:effectLst/>
                          <a:latin typeface="+mn-lt"/>
                        </a:rPr>
                        <a:t>0,02%</a:t>
                      </a:r>
                      <a:endParaRPr kumimoji="0" lang="el-GR" altLang="el-GR" sz="2000" b="1" i="0" u="none" strike="noStrike" cap="none" normalizeH="0" baseline="0" dirty="0" smtClean="0">
                        <a:ln>
                          <a:noFill/>
                        </a:ln>
                        <a:solidFill>
                          <a:srgbClr val="494142"/>
                        </a:solidFill>
                        <a:effectLst/>
                        <a:latin typeface="+mn-lt"/>
                        <a:ea typeface="MS PGothic" pitchFamily="34" charset="-128"/>
                        <a:cs typeface="Arial" pitchFamily="34" charset="0"/>
                      </a:endParaRPr>
                    </a:p>
                  </a:txBody>
                  <a:tcPr anchor="ctr" horzOverflow="overflow"/>
                </a:tc>
              </a:tr>
            </a:tbl>
          </a:graphicData>
        </a:graphic>
      </p:graphicFrame>
      <p:sp>
        <p:nvSpPr>
          <p:cNvPr id="2" name="Title 1"/>
          <p:cNvSpPr>
            <a:spLocks noGrp="1"/>
          </p:cNvSpPr>
          <p:nvPr>
            <p:ph type="title"/>
          </p:nvPr>
        </p:nvSpPr>
        <p:spPr/>
        <p:txBody>
          <a:bodyPr/>
          <a:lstStyle/>
          <a:p>
            <a:r>
              <a:rPr lang="el-GR" dirty="0" smtClean="0"/>
              <a:t>Στατιστικά </a:t>
            </a:r>
            <a:r>
              <a:rPr lang="el-GR" sz="3200" b="0" dirty="0" smtClean="0">
                <a:solidFill>
                  <a:prstClr val="black"/>
                </a:solidFill>
              </a:rPr>
              <a:t>(3/3)</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6907499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364689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8712534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ltLang="el-GR" dirty="0"/>
              <a:t>Κατά τον Π.Ο.Υ.</a:t>
            </a:r>
            <a:endParaRPr lang="el-GR" dirty="0"/>
          </a:p>
        </p:txBody>
      </p:sp>
      <p:sp>
        <p:nvSpPr>
          <p:cNvPr id="19457" name="Content Placeholder 2"/>
          <p:cNvSpPr>
            <a:spLocks noGrp="1"/>
          </p:cNvSpPr>
          <p:nvPr>
            <p:ph idx="1"/>
          </p:nvPr>
        </p:nvSpPr>
        <p:spPr/>
        <p:txBody>
          <a:bodyPr>
            <a:normAutofit/>
          </a:bodyPr>
          <a:lstStyle/>
          <a:p>
            <a:pPr>
              <a:spcAft>
                <a:spcPts val="1200"/>
              </a:spcAft>
              <a:buFont typeface="Wingdings 2" pitchFamily="18" charset="2"/>
              <a:buNone/>
            </a:pPr>
            <a:r>
              <a:rPr lang="el-GR" altLang="el-GR" sz="2400" b="1" dirty="0" smtClean="0"/>
              <a:t>Φυσικός ορίζεται ο τοκετός που: </a:t>
            </a:r>
          </a:p>
          <a:p>
            <a:pPr>
              <a:spcAft>
                <a:spcPts val="1200"/>
              </a:spcAft>
              <a:buClr>
                <a:srgbClr val="69240C"/>
              </a:buClr>
              <a:buFont typeface="Wingdings" pitchFamily="2" charset="2"/>
              <a:buChar char="§"/>
            </a:pPr>
            <a:r>
              <a:rPr lang="el-GR" altLang="el-GR" sz="2400" dirty="0" smtClean="0"/>
              <a:t>Ξεκινάει αυτόματα μεταξύ της 37</a:t>
            </a:r>
            <a:r>
              <a:rPr lang="el-GR" altLang="el-GR" sz="2400" baseline="30000" dirty="0" smtClean="0"/>
              <a:t>ης</a:t>
            </a:r>
            <a:r>
              <a:rPr lang="el-GR" altLang="el-GR" sz="2400" dirty="0" smtClean="0"/>
              <a:t>- 42</a:t>
            </a:r>
            <a:r>
              <a:rPr lang="el-GR" altLang="el-GR" sz="2400" baseline="30000" dirty="0" smtClean="0"/>
              <a:t>ης</a:t>
            </a:r>
            <a:r>
              <a:rPr lang="el-GR" altLang="el-GR" sz="2400" dirty="0" smtClean="0"/>
              <a:t> εβδομάδας της κύησης. </a:t>
            </a:r>
            <a:endParaRPr lang="en-US" altLang="el-GR" sz="2400" dirty="0" smtClean="0"/>
          </a:p>
          <a:p>
            <a:pPr>
              <a:spcAft>
                <a:spcPts val="1200"/>
              </a:spcAft>
              <a:buClr>
                <a:srgbClr val="69240C"/>
              </a:buClr>
              <a:buFont typeface="Wingdings" pitchFamily="2" charset="2"/>
              <a:buChar char="§"/>
            </a:pPr>
            <a:r>
              <a:rPr lang="el-GR" altLang="el-GR" sz="2400" dirty="0" smtClean="0"/>
              <a:t>Δεν υπάρχουν εμφανείς </a:t>
            </a:r>
            <a:r>
              <a:rPr lang="el-GR" altLang="el-GR" sz="2400" dirty="0" err="1" smtClean="0"/>
              <a:t>κινδύνοι</a:t>
            </a:r>
            <a:r>
              <a:rPr lang="el-GR" altLang="el-GR" sz="2400" dirty="0" smtClean="0"/>
              <a:t> κατά την διάρκεια του τοκετού. </a:t>
            </a:r>
            <a:endParaRPr lang="en-US" altLang="el-GR" sz="2400" dirty="0" smtClean="0"/>
          </a:p>
          <a:p>
            <a:pPr>
              <a:spcAft>
                <a:spcPts val="1200"/>
              </a:spcAft>
              <a:buClr>
                <a:srgbClr val="69240C"/>
              </a:buClr>
              <a:buFont typeface="Wingdings" pitchFamily="2" charset="2"/>
              <a:buChar char="§"/>
            </a:pPr>
            <a:r>
              <a:rPr lang="el-GR" altLang="el-GR" sz="2400" dirty="0" smtClean="0"/>
              <a:t>Το παιδί γεννιέται με κεφαλική προβολή και μετά τον τοκετό η μητέρα και το νεογνό είναι σε καλή κατάσταση.</a:t>
            </a:r>
          </a:p>
          <a:p>
            <a:endParaRPr lang="el-GR" altLang="el-GR" sz="4400" dirty="0" smtClean="0">
              <a:latin typeface="Calibri"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200517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 Τοκετός στο </a:t>
            </a:r>
            <a:r>
              <a:rPr lang="el-GR" dirty="0" smtClean="0"/>
              <a:t>σπίτι </a:t>
            </a:r>
            <a:r>
              <a:rPr lang="el-GR" sz="3200" b="0" dirty="0">
                <a:solidFill>
                  <a:prstClr val="black"/>
                </a:solidFill>
              </a:rPr>
              <a:t>(1/2)</a:t>
            </a:r>
            <a:endParaRPr lang="el-GR" dirty="0"/>
          </a:p>
        </p:txBody>
      </p:sp>
      <p:sp>
        <p:nvSpPr>
          <p:cNvPr id="20481" name="Content Placeholder 2"/>
          <p:cNvSpPr>
            <a:spLocks noGrp="1"/>
          </p:cNvSpPr>
          <p:nvPr>
            <p:ph idx="1"/>
          </p:nvPr>
        </p:nvSpPr>
        <p:spPr/>
        <p:txBody>
          <a:bodyPr>
            <a:noAutofit/>
          </a:bodyPr>
          <a:lstStyle/>
          <a:p>
            <a:pPr>
              <a:buClr>
                <a:srgbClr val="4E1610"/>
              </a:buClr>
              <a:buFont typeface="Wingdings" pitchFamily="2" charset="2"/>
              <a:buChar char="§"/>
            </a:pPr>
            <a:r>
              <a:rPr lang="el-GR" altLang="el-GR" sz="2400" dirty="0" smtClean="0"/>
              <a:t>Ο τοκετός από αρχαιοτάτων χρόνων, έχει κοινωνικές και συναισθηματικές προεκτάσεις και αποτελεί ένα ουσιαστικό κομμάτι της οικογενειακής ζωής. </a:t>
            </a:r>
          </a:p>
          <a:p>
            <a:pPr>
              <a:buClr>
                <a:srgbClr val="4E1610"/>
              </a:buClr>
              <a:buFont typeface="Wingdings" pitchFamily="2" charset="2"/>
              <a:buChar char="§"/>
            </a:pPr>
            <a:r>
              <a:rPr lang="el-GR" altLang="el-GR" sz="2400" dirty="0" smtClean="0">
                <a:solidFill>
                  <a:schemeClr val="tx1">
                    <a:lumMod val="75000"/>
                    <a:lumOff val="25000"/>
                  </a:schemeClr>
                </a:solidFill>
              </a:rPr>
              <a:t>Υπάρχει έντονο το αίτημα η μαιευτική φροντίδα να παρέχεται κοντά στο τόπο κατοικίας, σύμφωνα με την διαμορφωμένη κουλτούρα τοκετού και πάντοτε με γνώμονα την ασφάλεια και την υγεία της γυναίκας.</a:t>
            </a:r>
          </a:p>
          <a:p>
            <a:pPr>
              <a:buClr>
                <a:srgbClr val="4E1610"/>
              </a:buClr>
              <a:buFont typeface="Wingdings" pitchFamily="2" charset="2"/>
              <a:buChar char="§"/>
            </a:pPr>
            <a:r>
              <a:rPr lang="el-GR" altLang="el-GR" sz="2400" dirty="0" smtClean="0"/>
              <a:t>Έτσι λοιπόν, ο τοκετός μπορεί να πραγματοποιηθεί στο σπίτι της γυναίκας, σε ένα κέντρο φυσικού τοκετού ή εάν υπάρχει ανάγκη ιατρικής και χειρουργικής φροντίδας στο μαιευτήριο. </a:t>
            </a:r>
          </a:p>
          <a:p>
            <a:pPr>
              <a:buClr>
                <a:srgbClr val="4E1610"/>
              </a:buClr>
              <a:buFont typeface="Wingdings" pitchFamily="2" charset="2"/>
              <a:buChar char="§"/>
            </a:pPr>
            <a:r>
              <a:rPr lang="el-GR" altLang="el-GR" sz="2400" dirty="0" smtClean="0">
                <a:solidFill>
                  <a:schemeClr val="tx1">
                    <a:lumMod val="75000"/>
                    <a:lumOff val="25000"/>
                  </a:schemeClr>
                </a:solidFill>
              </a:rPr>
              <a:t>Πρόσφατα το Ευρωπαϊκό Δικαστήριο αποφάσισε ότι η επιλογή για τοκετό στο σπίτι αποτελεί ευρωπαϊκό ανθρώπινο δικαίωμα (</a:t>
            </a:r>
            <a:r>
              <a:rPr lang="el-GR" altLang="el-GR" sz="2400" b="1" dirty="0" smtClean="0">
                <a:solidFill>
                  <a:schemeClr val="tx1">
                    <a:lumMod val="75000"/>
                    <a:lumOff val="25000"/>
                  </a:schemeClr>
                </a:solidFill>
              </a:rPr>
              <a:t>2010</a:t>
            </a:r>
            <a:r>
              <a:rPr lang="el-GR" altLang="el-GR" sz="2400" dirty="0" smtClean="0">
                <a:solidFill>
                  <a:schemeClr val="tx1">
                    <a:lumMod val="75000"/>
                    <a:lumOff val="25000"/>
                  </a:schemeClr>
                </a:solidFill>
              </a:rPr>
              <a:t>).</a:t>
            </a:r>
            <a:endParaRPr lang="en-US" altLang="el-GR" sz="2400" dirty="0" smtClean="0">
              <a:solidFill>
                <a:schemeClr val="tx1">
                  <a:lumMod val="75000"/>
                  <a:lumOff val="25000"/>
                </a:schemeClr>
              </a:solidFill>
            </a:endParaRPr>
          </a:p>
          <a:p>
            <a:pPr>
              <a:buFont typeface="Wingdings 2" pitchFamily="18" charset="2"/>
              <a:buNone/>
            </a:pPr>
            <a:endParaRPr lang="el-GR" altLang="el-GR" sz="2400" dirty="0" smtClean="0"/>
          </a:p>
          <a:p>
            <a:pPr>
              <a:buFont typeface="Wingdings 2" pitchFamily="18" charset="2"/>
              <a:buNone/>
            </a:pPr>
            <a:endParaRPr lang="el-GR" altLang="el-GR" sz="2400" dirty="0" smtClean="0"/>
          </a:p>
          <a:p>
            <a:pPr>
              <a:buFont typeface="Wingdings 2" pitchFamily="18" charset="2"/>
              <a:buNone/>
            </a:pPr>
            <a:endParaRPr lang="el-GR" altLang="el-GR" sz="2400" dirty="0" smtClean="0"/>
          </a:p>
          <a:p>
            <a:pPr>
              <a:buFont typeface="Wingdings 2" pitchFamily="18" charset="2"/>
              <a:buNone/>
            </a:pPr>
            <a:endParaRPr lang="el-GR" altLang="el-GR" sz="2400" dirty="0" smtClean="0"/>
          </a:p>
          <a:p>
            <a:pPr>
              <a:buFont typeface="Wingdings 2" pitchFamily="18" charset="2"/>
              <a:buNone/>
            </a:pPr>
            <a:endParaRPr lang="el-GR" altLang="el-GR" sz="2400" dirty="0" smtClean="0"/>
          </a:p>
          <a:p>
            <a:pPr>
              <a:buFont typeface="Wingdings 2" pitchFamily="18" charset="2"/>
              <a:buNone/>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2931938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 Τοκετός στο </a:t>
            </a:r>
            <a:r>
              <a:rPr lang="el-GR" dirty="0" smtClean="0"/>
              <a:t>σπίτι </a:t>
            </a:r>
            <a:r>
              <a:rPr lang="el-GR" sz="3200" b="0" dirty="0" smtClean="0">
                <a:solidFill>
                  <a:prstClr val="black"/>
                </a:solidFill>
              </a:rPr>
              <a:t>(2/2</a:t>
            </a:r>
            <a:r>
              <a:rPr lang="el-GR" sz="3200" b="0" dirty="0">
                <a:solidFill>
                  <a:prstClr val="black"/>
                </a:solidFill>
              </a:rPr>
              <a:t>)</a:t>
            </a:r>
            <a:endParaRPr lang="el-GR" dirty="0"/>
          </a:p>
        </p:txBody>
      </p:sp>
      <p:sp>
        <p:nvSpPr>
          <p:cNvPr id="21505" name="Content Placeholder 2"/>
          <p:cNvSpPr>
            <a:spLocks noGrp="1"/>
          </p:cNvSpPr>
          <p:nvPr>
            <p:ph idx="1"/>
          </p:nvPr>
        </p:nvSpPr>
        <p:spPr/>
        <p:txBody>
          <a:bodyPr>
            <a:normAutofit/>
          </a:bodyPr>
          <a:lstStyle/>
          <a:p>
            <a:pPr>
              <a:spcAft>
                <a:spcPts val="600"/>
              </a:spcAft>
              <a:buClr>
                <a:srgbClr val="4E1610"/>
              </a:buClr>
            </a:pPr>
            <a:r>
              <a:rPr lang="el-GR" altLang="el-GR" sz="2400" dirty="0" smtClean="0"/>
              <a:t>Κατά τη διάρκεια των τελευταίων ετών, σε παγκόσμιο επίπεδο οι γυναίκες, σύλλογοι και οργανώσεις έχουν εκφράσει έντονη αμφισβήτηση αυτής της </a:t>
            </a:r>
            <a:r>
              <a:rPr lang="el-GR" altLang="el-GR" sz="2400" b="1" dirty="0" smtClean="0">
                <a:solidFill>
                  <a:srgbClr val="820000"/>
                </a:solidFill>
              </a:rPr>
              <a:t>μονοδιάστατης νοσοκομειακής προσέγγισης του τοκετού, και σταδιακά διεξήχθη μεγάλος αριθμός μελετών που υποστηρίζει την διεξαγωγή του τοκετού και στο σπίτι </a:t>
            </a:r>
            <a:r>
              <a:rPr lang="en-US" altLang="el-GR" sz="2400" dirty="0" smtClean="0"/>
              <a:t>(Edwards 1994, Chamberlain et al 1997, NCT 2001, NMC 2006). </a:t>
            </a:r>
            <a:endParaRPr lang="el-GR" altLang="el-GR" sz="2400" dirty="0" smtClean="0"/>
          </a:p>
          <a:p>
            <a:pPr>
              <a:spcAft>
                <a:spcPts val="600"/>
              </a:spcAft>
              <a:buClr>
                <a:srgbClr val="4E1610"/>
              </a:buClr>
              <a:buFont typeface="Wingdings" pitchFamily="2" charset="2"/>
              <a:buChar char="§"/>
            </a:pP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6967920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0b9a09c6f9ad77d7d5c916328757a54c76976"/>
</p:tagLst>
</file>

<file path=ppt/theme/theme1.xml><?xml version="1.0" encoding="utf-8"?>
<a:theme xmlns:a="http://schemas.openxmlformats.org/drawingml/2006/main" name="OC_template_updated">
  <a:themeElements>
    <a:clrScheme name="Custom 8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342</TotalTime>
  <Words>4524</Words>
  <Application>Microsoft Office PowerPoint</Application>
  <PresentationFormat>Προβολή στην οθόνη (4:3)</PresentationFormat>
  <Paragraphs>702</Paragraphs>
  <Slides>61</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61</vt:i4>
      </vt:variant>
    </vt:vector>
  </HeadingPairs>
  <TitlesOfParts>
    <vt:vector size="64" baseType="lpstr">
      <vt:lpstr>OC_template_updated</vt:lpstr>
      <vt:lpstr>1_OC_template_updated</vt:lpstr>
      <vt:lpstr>Φωτογραφία του Photo Editor</vt:lpstr>
      <vt:lpstr>Κοινοτική Μαιευτική- Γυναικολογική Φροντίδα – Αγωγή Υγείας (Θ)</vt:lpstr>
      <vt:lpstr>        «Ο εξανθρωπισμός της γέννησης δεν αποτελεί μια ρομαντική επιστροφή  στο παρελθόν, ούτε υποτίμηση της τεχνολογίας.  Αλλά απεναντίας προσφέρει μια οικολογική, βιώσιμη πορεία προς το μέλλον».      </vt:lpstr>
      <vt:lpstr>Γέννα</vt:lpstr>
      <vt:lpstr>Στατιστικά (1/3)</vt:lpstr>
      <vt:lpstr>Στατιστικά (2/3)</vt:lpstr>
      <vt:lpstr>Στατιστικά (3/3)</vt:lpstr>
      <vt:lpstr>Κατά τον Π.Ο.Υ.</vt:lpstr>
      <vt:lpstr> Τοκετός στο σπίτι (1/2)</vt:lpstr>
      <vt:lpstr> Τοκετός στο σπίτι (2/2)</vt:lpstr>
      <vt:lpstr>Σκοπός</vt:lpstr>
      <vt:lpstr>Όραμα</vt:lpstr>
      <vt:lpstr>Επίσημοι επιστημονικοί φορείς που έχουν εκδώσει αποφάσεις για την υποστήριξή τους στον τοκετό στο σπίτι</vt:lpstr>
      <vt:lpstr>ACOG</vt:lpstr>
      <vt:lpstr>Υποχρεώσεις λόγω Ε.Ε.</vt:lpstr>
      <vt:lpstr>Ασφάλεια</vt:lpstr>
      <vt:lpstr>Έρευνες</vt:lpstr>
      <vt:lpstr>Έρευνα</vt:lpstr>
      <vt:lpstr>Μελέτες</vt:lpstr>
      <vt:lpstr>Παρεμβάσεις κατά τον τοκετό &amp; ικανοποίηση των γυναικών</vt:lpstr>
      <vt:lpstr>Ποσοστά</vt:lpstr>
      <vt:lpstr>Τι προσφέρει ο τοκετός στο σπίτι</vt:lpstr>
      <vt:lpstr>Μεταφορά στο νοσοκομείο</vt:lpstr>
      <vt:lpstr>Βασικές αρχές για τους επαγγελματίες υγείας</vt:lpstr>
      <vt:lpstr>Προϋποθέσεις (1/2) </vt:lpstr>
      <vt:lpstr>Προϋποθέσεις (2/2)</vt:lpstr>
      <vt:lpstr>Απόλυτες αντενδείξεις</vt:lpstr>
      <vt:lpstr>Μολυσματικοί παράγοντες </vt:lpstr>
      <vt:lpstr>Συστήματα (1/3) </vt:lpstr>
      <vt:lpstr>Συστήματα (2/3)</vt:lpstr>
      <vt:lpstr>Συστήματα (3/3)</vt:lpstr>
      <vt:lpstr>Μολυσματικοί παράγοντες </vt:lpstr>
      <vt:lpstr>Συστήματα (1/2) </vt:lpstr>
      <vt:lpstr>Συστήματα (2/2) </vt:lpstr>
      <vt:lpstr>Απόλυτες αντενδείξεις</vt:lpstr>
      <vt:lpstr>Παρούσα κύηση (1/2)  </vt:lpstr>
      <vt:lpstr>Παρούσα κύηση (2/2) </vt:lpstr>
      <vt:lpstr>Σχετικές αντενδείξεις (1/4) </vt:lpstr>
      <vt:lpstr>Σχετικές αντενδείξεις (2/4) </vt:lpstr>
      <vt:lpstr>Σχετικές αντενδείξεις (3/4) </vt:lpstr>
      <vt:lpstr>Σχετικές αντενδείξεις (4/4) </vt:lpstr>
      <vt:lpstr>Μαιευτική φροντίδα στην κύηση</vt:lpstr>
      <vt:lpstr>Προετοιμασία</vt:lpstr>
      <vt:lpstr>Μαιευτική φροντίδα στον τοκετό - Α στάδιο  </vt:lpstr>
      <vt:lpstr>Κλινική παρακολούθηση του 1ου σταδίου</vt:lpstr>
      <vt:lpstr>Παρακολούθηση 2ου σταδίου του τοκετού στο σπίτι</vt:lpstr>
      <vt:lpstr>Παρακολούθηση του 3ου σταδίου τοκετού </vt:lpstr>
      <vt:lpstr>Μετά τον τοκετό</vt:lpstr>
      <vt:lpstr>Φροντίδα στην λοχεία </vt:lpstr>
      <vt:lpstr>Αξιολόγηση του τοκετού</vt:lpstr>
      <vt:lpstr>Συμπεράσματα</vt:lpstr>
      <vt:lpstr>Και ας μην ξεχνάμε:</vt:lpstr>
      <vt:lpstr>Βιβλιογραφία (1/3)</vt:lpstr>
      <vt:lpstr>Βιβλιογραφία (2/3)</vt:lpstr>
      <vt:lpstr>Βιβλιογραφία (3/3)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99</cp:revision>
  <dcterms:created xsi:type="dcterms:W3CDTF">2013-03-04T13:35:19Z</dcterms:created>
  <dcterms:modified xsi:type="dcterms:W3CDTF">2015-06-29T13:55:53Z</dcterms:modified>
</cp:coreProperties>
</file>