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0"/>
  </p:notesMasterIdLst>
  <p:handoutMasterIdLst>
    <p:handoutMasterId r:id="rId41"/>
  </p:handoutMasterIdLst>
  <p:sldIdLst>
    <p:sldId id="256" r:id="rId3"/>
    <p:sldId id="271" r:id="rId4"/>
    <p:sldId id="272" r:id="rId5"/>
    <p:sldId id="273" r:id="rId6"/>
    <p:sldId id="274" r:id="rId7"/>
    <p:sldId id="275" r:id="rId8"/>
    <p:sldId id="306" r:id="rId9"/>
    <p:sldId id="276" r:id="rId10"/>
    <p:sldId id="277" r:id="rId11"/>
    <p:sldId id="278" r:id="rId12"/>
    <p:sldId id="279" r:id="rId13"/>
    <p:sldId id="280" r:id="rId14"/>
    <p:sldId id="281" r:id="rId15"/>
    <p:sldId id="286" r:id="rId16"/>
    <p:sldId id="285" r:id="rId17"/>
    <p:sldId id="284" r:id="rId18"/>
    <p:sldId id="283" r:id="rId19"/>
    <p:sldId id="282" r:id="rId20"/>
    <p:sldId id="287" r:id="rId21"/>
    <p:sldId id="293" r:id="rId22"/>
    <p:sldId id="292" r:id="rId23"/>
    <p:sldId id="291" r:id="rId24"/>
    <p:sldId id="290" r:id="rId25"/>
    <p:sldId id="289" r:id="rId26"/>
    <p:sldId id="288" r:id="rId27"/>
    <p:sldId id="295" r:id="rId28"/>
    <p:sldId id="294" r:id="rId29"/>
    <p:sldId id="301" r:id="rId30"/>
    <p:sldId id="302" r:id="rId31"/>
    <p:sldId id="303" r:id="rId32"/>
    <p:sldId id="257" r:id="rId33"/>
    <p:sldId id="262" r:id="rId34"/>
    <p:sldId id="264" r:id="rId35"/>
    <p:sldId id="269" r:id="rId36"/>
    <p:sldId id="270"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Burn_Degree_Diagram.sv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Webawa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Burn_Degree_Diagram.svg"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Webawa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Burn_Degree_Diagram.sv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Webawar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3</a:t>
            </a:r>
            <a:r>
              <a:rPr lang="el-GR" sz="2600" dirty="0" smtClean="0"/>
              <a:t>:</a:t>
            </a:r>
            <a:r>
              <a:rPr lang="en-US" sz="2600" dirty="0" smtClean="0"/>
              <a:t> </a:t>
            </a:r>
            <a:r>
              <a:rPr lang="el-GR" sz="2600" dirty="0" smtClean="0"/>
              <a:t>Βλάβες του δέρματος από φυσικά αίτια</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Χημικά εγκαύματα από </a:t>
            </a:r>
            <a:r>
              <a:rPr lang="el-GR" dirty="0" smtClean="0"/>
              <a:t/>
            </a:r>
            <a:br>
              <a:rPr lang="el-GR" dirty="0" smtClean="0"/>
            </a:br>
            <a:r>
              <a:rPr lang="el-GR" dirty="0" err="1" smtClean="0"/>
              <a:t>υδροφθορικό</a:t>
            </a:r>
            <a:r>
              <a:rPr lang="el-GR" dirty="0" smtClean="0"/>
              <a:t> οξύ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dirty="0"/>
              <a:t>Το </a:t>
            </a:r>
            <a:r>
              <a:rPr lang="el-GR" dirty="0" err="1"/>
              <a:t>υδροφθορικό</a:t>
            </a:r>
            <a:r>
              <a:rPr lang="el-GR" dirty="0"/>
              <a:t> οξύ είναι το πιο καυστικό και διαβρωτικό από τα ανόργανα οξέα.</a:t>
            </a:r>
          </a:p>
          <a:p>
            <a:r>
              <a:rPr lang="el-GR" dirty="0"/>
              <a:t>Με συγκεντρώσεις του οξέος πάνω από 70% τα συμπτώματα του ερεθισμού γίνονται αμέσως εμφανή και το έγκαυμα είναι συνήθως Π βαθμού.</a:t>
            </a:r>
          </a:p>
          <a:p>
            <a:r>
              <a:rPr lang="el-GR" dirty="0"/>
              <a:t>Με συγκεντρώσεις του οξέος κάτω από 30% παρεμβάλλεται μία λανθάνουσα περίοδος, πάνω από 24 ώρες, πριν ο ασθενής αντιληφθεί τις επιδράσεις του οξέος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25437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Χημικά εγκαύματα από </a:t>
            </a:r>
            <a:r>
              <a:rPr lang="el-GR" dirty="0" smtClean="0"/>
              <a:t/>
            </a:r>
            <a:br>
              <a:rPr lang="el-GR" dirty="0" smtClean="0"/>
            </a:br>
            <a:r>
              <a:rPr lang="el-GR" dirty="0" err="1" smtClean="0"/>
              <a:t>υδροφθορικό</a:t>
            </a:r>
            <a:r>
              <a:rPr lang="el-GR" dirty="0" smtClean="0"/>
              <a:t> οξύ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r>
              <a:rPr lang="el-GR" dirty="0" smtClean="0"/>
              <a:t>Ακόμη </a:t>
            </a:r>
            <a:r>
              <a:rPr lang="el-GR" dirty="0"/>
              <a:t>το </a:t>
            </a:r>
            <a:r>
              <a:rPr lang="el-GR" dirty="0" err="1"/>
              <a:t>υδροφθορικό</a:t>
            </a:r>
            <a:r>
              <a:rPr lang="el-GR" dirty="0"/>
              <a:t> οξύ διαχέεται μέσα από τους πόρους των λαστιχένιων γαντιών και συχνά προκαλεί καθυστερημένα εγκαύματα γύρω από την ονυχοφόρο πλάκα, τα οποία επουλώνονται αργά και μπορεί να οδηγήσουν σε πτώση του νυχιού. Χωρίς θεραπεία τα εγκαύματα από </a:t>
            </a:r>
            <a:r>
              <a:rPr lang="el-GR" dirty="0" err="1"/>
              <a:t>υδροφθορικό</a:t>
            </a:r>
            <a:r>
              <a:rPr lang="el-GR" dirty="0"/>
              <a:t> οξύ σ’ αυτή την περιοχή μπορούν να προκαλέσουν απώλεια της περιφερικής φάλαγγας.</a:t>
            </a:r>
          </a:p>
          <a:p>
            <a:r>
              <a:rPr lang="el-GR" dirty="0"/>
              <a:t>Επειδή η </a:t>
            </a:r>
            <a:r>
              <a:rPr lang="el-GR" dirty="0" err="1"/>
              <a:t>διαδερματική</a:t>
            </a:r>
            <a:r>
              <a:rPr lang="el-GR" dirty="0"/>
              <a:t> απορρόφηση είναι άμεση, μετά από παρατεταμένη έκθεση, τα εγκαύματα καταλαμβάνουν μεγάλες εκτάσεις και τότε είναι αναγκαία η άμεση νοσοκομειακή περίθαλψη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57760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Χημικά εγκαύματα </a:t>
            </a:r>
            <a:r>
              <a:rPr lang="el-GR" dirty="0" smtClean="0"/>
              <a:t>από </a:t>
            </a:r>
            <a:br>
              <a:rPr lang="el-GR" dirty="0" smtClean="0"/>
            </a:br>
            <a:r>
              <a:rPr lang="el-GR" dirty="0" smtClean="0"/>
              <a:t>υδροξείδιο </a:t>
            </a:r>
            <a:r>
              <a:rPr lang="el-GR" dirty="0"/>
              <a:t>του νατρίου</a:t>
            </a:r>
          </a:p>
        </p:txBody>
      </p:sp>
      <p:sp>
        <p:nvSpPr>
          <p:cNvPr id="3" name="Θέση περιεχομένου 2"/>
          <p:cNvSpPr>
            <a:spLocks noGrp="1"/>
          </p:cNvSpPr>
          <p:nvPr>
            <p:ph idx="1"/>
          </p:nvPr>
        </p:nvSpPr>
        <p:spPr/>
        <p:txBody>
          <a:bodyPr/>
          <a:lstStyle/>
          <a:p>
            <a:r>
              <a:rPr lang="el-GR" dirty="0"/>
              <a:t>Εξαιτίας της </a:t>
            </a:r>
            <a:r>
              <a:rPr lang="el-GR" dirty="0" err="1"/>
              <a:t>αλκαλικότητάς</a:t>
            </a:r>
            <a:r>
              <a:rPr lang="el-GR" dirty="0"/>
              <a:t> του, το </a:t>
            </a:r>
            <a:r>
              <a:rPr lang="en-US" dirty="0" err="1"/>
              <a:t>NaOH</a:t>
            </a:r>
            <a:r>
              <a:rPr lang="en-US" dirty="0"/>
              <a:t> </a:t>
            </a:r>
            <a:r>
              <a:rPr lang="el-GR" dirty="0"/>
              <a:t>προκαλεί μεγάλη καταστροφή των ιστών και αφήνει ουλές.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02938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Χημικά εγκαύματα από </a:t>
            </a:r>
            <a:r>
              <a:rPr lang="el-GR" dirty="0" smtClean="0"/>
              <a:t/>
            </a:r>
            <a:br>
              <a:rPr lang="el-GR" dirty="0" smtClean="0"/>
            </a:br>
            <a:r>
              <a:rPr lang="el-GR" dirty="0" smtClean="0"/>
              <a:t>άσπρο </a:t>
            </a:r>
            <a:r>
              <a:rPr lang="el-GR" dirty="0"/>
              <a:t>φώσφορο</a:t>
            </a:r>
          </a:p>
        </p:txBody>
      </p:sp>
      <p:sp>
        <p:nvSpPr>
          <p:cNvPr id="3" name="Θέση περιεχομένου 2"/>
          <p:cNvSpPr>
            <a:spLocks noGrp="1"/>
          </p:cNvSpPr>
          <p:nvPr>
            <p:ph idx="1"/>
          </p:nvPr>
        </p:nvSpPr>
        <p:spPr/>
        <p:txBody>
          <a:bodyPr/>
          <a:lstStyle/>
          <a:p>
            <a:r>
              <a:rPr lang="el-GR" dirty="0"/>
              <a:t>Κατά τη διάρκεια του 19</a:t>
            </a:r>
            <a:r>
              <a:rPr lang="el-GR" baseline="30000" dirty="0"/>
              <a:t>ου</a:t>
            </a:r>
            <a:r>
              <a:rPr lang="el-GR" dirty="0"/>
              <a:t> αιώνα, η δηλητηρίαση που οφειλόταν στον άσπρο φώσφορο (ο οποίος ονομαζόταν και κίτρινος φώσφορος) ήταν ένας από τους πιο βασικούς επαγγελματικούς κινδύνους της βιομηχανίας παραγωγής σπίρτων.</a:t>
            </a:r>
          </a:p>
          <a:p>
            <a:r>
              <a:rPr lang="el-GR" dirty="0"/>
              <a:t>Έχει τοξικές ιδιότητες.</a:t>
            </a:r>
          </a:p>
          <a:p>
            <a:r>
              <a:rPr lang="el-GR" dirty="0"/>
              <a:t>Ο άσπρος φώσφορος χρησιμοποιείται στην παρασκευή δηλητηρίων για τα ποντίκια, σε πυροτεχνήματα και σε άλλα εμπρηστικά μέσα.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69133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Χημικά εγκαύματα από </a:t>
            </a:r>
            <a:r>
              <a:rPr lang="el-GR" dirty="0" smtClean="0"/>
              <a:t/>
            </a:r>
            <a:br>
              <a:rPr lang="el-GR" dirty="0" smtClean="0"/>
            </a:br>
            <a:r>
              <a:rPr lang="el-GR" dirty="0" smtClean="0"/>
              <a:t>οξείδιο </a:t>
            </a:r>
            <a:r>
              <a:rPr lang="el-GR" dirty="0"/>
              <a:t>του αιθυλενίου</a:t>
            </a:r>
          </a:p>
        </p:txBody>
      </p:sp>
      <p:sp>
        <p:nvSpPr>
          <p:cNvPr id="3" name="Θέση περιεχομένου 2"/>
          <p:cNvSpPr>
            <a:spLocks noGrp="1"/>
          </p:cNvSpPr>
          <p:nvPr>
            <p:ph idx="1"/>
          </p:nvPr>
        </p:nvSpPr>
        <p:spPr/>
        <p:txBody>
          <a:bodyPr/>
          <a:lstStyle/>
          <a:p>
            <a:r>
              <a:rPr lang="el-GR" dirty="0"/>
              <a:t>Το οξείδιο του αιθυλενίου είναι ερεθιστικό και καυστικό αέριο που χρησιμοποιείται για την αποστείρωση βιομηχανικών προϊόντων. Ακόμη είναι ιδιαίτερα χρήσιμο για την αποστείρωση των νοσοκομείων λόγω της ικανότητάς του να διαπερνά τυλιγμένα αντικείμενα και πλαστικούς σωλήνες. Ακόμη χρησιμοποιείται και στη γεωργική απολύμανση.</a:t>
            </a:r>
          </a:p>
          <a:p>
            <a:r>
              <a:rPr lang="el-GR" dirty="0"/>
              <a:t>Τα εγκαύματα προκαλούνται κυρίως από τα μολυσμένα ρούχα με οξείδιο του αιθυλενίου, από μάσκες αναισθησίας και σε εργαζόμενους οι οποίοι καθαρίζουν αποθήκες που περιέχουν ίχνη οξειδίου του αιθυλενίου.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4605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Χημικά εγκαύματα από </a:t>
            </a:r>
            <a:r>
              <a:rPr lang="el-GR" dirty="0" smtClean="0"/>
              <a:t/>
            </a:r>
            <a:br>
              <a:rPr lang="el-GR" dirty="0" smtClean="0"/>
            </a:br>
            <a:r>
              <a:rPr lang="el-GR" dirty="0" smtClean="0"/>
              <a:t>υγρό </a:t>
            </a:r>
            <a:r>
              <a:rPr lang="el-GR" dirty="0"/>
              <a:t>τσιμέντο</a:t>
            </a:r>
          </a:p>
        </p:txBody>
      </p:sp>
      <p:sp>
        <p:nvSpPr>
          <p:cNvPr id="3" name="Θέση περιεχομένου 2"/>
          <p:cNvSpPr>
            <a:spLocks noGrp="1"/>
          </p:cNvSpPr>
          <p:nvPr>
            <p:ph idx="1"/>
          </p:nvPr>
        </p:nvSpPr>
        <p:spPr>
          <a:xfrm>
            <a:off x="251520" y="1412776"/>
            <a:ext cx="8856984" cy="5445224"/>
          </a:xfrm>
        </p:spPr>
        <p:txBody>
          <a:bodyPr>
            <a:normAutofit fontScale="92500" lnSpcReduction="20000"/>
          </a:bodyPr>
          <a:lstStyle/>
          <a:p>
            <a:r>
              <a:rPr lang="el-GR" dirty="0"/>
              <a:t>Στις περισσότερες περιπτώσεις το τσιμέντο προκαλεί δερματίτιδες που οφείλονται στην </a:t>
            </a:r>
            <a:r>
              <a:rPr lang="el-GR" dirty="0" err="1"/>
              <a:t>αλκαλικότητα</a:t>
            </a:r>
            <a:r>
              <a:rPr lang="el-GR" dirty="0"/>
              <a:t> και στην τραχιά υφή του, είναι δυνατόν να προκληθούν και σοβαρά εγκαύματα μετά από παρατεταμένη έκθεση στο υγρό τσιμέντο.</a:t>
            </a:r>
          </a:p>
          <a:p>
            <a:r>
              <a:rPr lang="el-GR" dirty="0"/>
              <a:t>Εξαιτίας της </a:t>
            </a:r>
            <a:r>
              <a:rPr lang="el-GR" dirty="0" err="1"/>
              <a:t>αλκαλικότητάς</a:t>
            </a:r>
            <a:r>
              <a:rPr lang="el-GR" dirty="0"/>
              <a:t> του, το υγρό τσιμέντο είναι ιδιαίτερα ερεθιστικό για το δέρμα.</a:t>
            </a:r>
          </a:p>
          <a:p>
            <a:r>
              <a:rPr lang="el-GR" dirty="0"/>
              <a:t>Τα εγκαύματα προκαλούνται είτε από το γονάτισμα στο υγρό τσιμέντο για μεγάλο χρονικό διάστημα, είτε από το στάξιμο του τσιμέντου μέσα στις μπότες.</a:t>
            </a:r>
          </a:p>
          <a:p>
            <a:r>
              <a:rPr lang="el-GR" dirty="0"/>
              <a:t>Τα συμπτώματα εμφανίζονται συνήθως αργά.</a:t>
            </a:r>
          </a:p>
          <a:p>
            <a:r>
              <a:rPr lang="el-GR" dirty="0"/>
              <a:t>Κατά την επαφή με το τσιμέντο υπάρχει ένα αίσθημα καψίματος.</a:t>
            </a:r>
          </a:p>
          <a:p>
            <a:r>
              <a:rPr lang="el-GR" dirty="0"/>
              <a:t>Μετά την διακοπή της επαφής εμφανίζεται ήπιο ερύθημα και μέσα σε 12-24 ώρες εμφανίζονται νεκρωτικές </a:t>
            </a:r>
            <a:r>
              <a:rPr lang="el-GR" dirty="0" err="1"/>
              <a:t>ελκώσεις</a:t>
            </a:r>
            <a:r>
              <a:rPr lang="el-GR" dirty="0"/>
              <a:t> που μπορεί να είναι βαθιές και τελικά αφήνουν παραμορφωτικές ουλές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56746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700808"/>
            <a:ext cx="9144000" cy="1484784"/>
          </a:xfrm>
        </p:spPr>
        <p:txBody>
          <a:bodyPr/>
          <a:lstStyle/>
          <a:p>
            <a:r>
              <a:rPr lang="el-GR" dirty="0" smtClean="0"/>
              <a:t>Βλάβες του δέρματος από </a:t>
            </a:r>
            <a:br>
              <a:rPr lang="el-GR" dirty="0" smtClean="0"/>
            </a:br>
            <a:r>
              <a:rPr lang="el-GR" dirty="0" smtClean="0"/>
              <a:t>ελάττωση της θερμοκρασίας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22372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Χείμετλα</a:t>
            </a:r>
            <a:endParaRPr lang="el-GR" dirty="0"/>
          </a:p>
        </p:txBody>
      </p:sp>
      <p:sp>
        <p:nvSpPr>
          <p:cNvPr id="3" name="Θέση περιεχομένου 2"/>
          <p:cNvSpPr>
            <a:spLocks noGrp="1"/>
          </p:cNvSpPr>
          <p:nvPr>
            <p:ph idx="1"/>
          </p:nvPr>
        </p:nvSpPr>
        <p:spPr/>
        <p:txBody>
          <a:bodyPr/>
          <a:lstStyle/>
          <a:p>
            <a:r>
              <a:rPr lang="el-GR" b="1" dirty="0" err="1"/>
              <a:t>Χείμετλα</a:t>
            </a:r>
            <a:r>
              <a:rPr lang="el-GR" b="1" dirty="0"/>
              <a:t> </a:t>
            </a:r>
            <a:r>
              <a:rPr lang="el-GR" dirty="0"/>
              <a:t>ή </a:t>
            </a:r>
            <a:r>
              <a:rPr lang="el-GR" b="1" dirty="0"/>
              <a:t>χιονίστρες </a:t>
            </a:r>
            <a:r>
              <a:rPr lang="el-GR" dirty="0"/>
              <a:t>ονομάζουμε τις βλάβες που προκαλεί στο σώμα η άμεση επίδραση του κρύου και ιδιαίτερα του υγρού κρύου χωρίς η χαμηλή θερμοκρασία που τις προκαλεί να είναι χαμηλότερη από το σημείο πήξεως του νερού.</a:t>
            </a:r>
          </a:p>
          <a:p>
            <a:r>
              <a:rPr lang="el-GR" dirty="0"/>
              <a:t>Εμφανίζονται κυρίως στα χέρια και στις κνήμες και πιο πολύ στις γυναίκες που τα πόδια τους είναι ακάλυπτα το χειμώνα.</a:t>
            </a:r>
          </a:p>
          <a:p>
            <a:r>
              <a:rPr lang="el-GR" dirty="0"/>
              <a:t>Χαρακτηρίζονται από ερύθημα και οίδημα που συνοδεύεται από πόνο και κνησμό. Πιο σπάνια μπορούν να εμφανιστούν πομφόλυγες ή/και </a:t>
            </a:r>
            <a:r>
              <a:rPr lang="el-GR" dirty="0" err="1"/>
              <a:t>ελκώσεις</a:t>
            </a:r>
            <a:r>
              <a:rPr lang="el-GR" dirty="0"/>
              <a:t> που μπορούν να αφήσουν ουλές.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00744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Κρυοπαγήματα </a:t>
            </a:r>
            <a:r>
              <a:rPr lang="el-GR" sz="3000" b="0" dirty="0" smtClean="0"/>
              <a:t>1/3</a:t>
            </a:r>
            <a:endParaRPr lang="el-GR" sz="3000" b="0" dirty="0"/>
          </a:p>
        </p:txBody>
      </p:sp>
      <p:sp>
        <p:nvSpPr>
          <p:cNvPr id="3" name="Θέση περιεχομένου 2"/>
          <p:cNvSpPr>
            <a:spLocks noGrp="1"/>
          </p:cNvSpPr>
          <p:nvPr>
            <p:ph idx="1"/>
          </p:nvPr>
        </p:nvSpPr>
        <p:spPr>
          <a:xfrm>
            <a:off x="395536" y="1412776"/>
            <a:ext cx="8640960" cy="5445224"/>
          </a:xfrm>
        </p:spPr>
        <p:txBody>
          <a:bodyPr>
            <a:normAutofit fontScale="92500" lnSpcReduction="10000"/>
          </a:bodyPr>
          <a:lstStyle/>
          <a:p>
            <a:r>
              <a:rPr lang="el-GR" dirty="0"/>
              <a:t>Είναι η βλάβη η οποία προκαλείται στα άκρα από το κρύο. Με την επίδραση του κρύου έχουμε μία </a:t>
            </a:r>
            <a:r>
              <a:rPr lang="el-GR" dirty="0" err="1"/>
              <a:t>κρυσταλλοποίηση</a:t>
            </a:r>
            <a:r>
              <a:rPr lang="el-GR" dirty="0"/>
              <a:t> των υγρών που υπάρχουν στους ιστούς, στο δέρμα και στον υποδόριο ιστό αφού το άτομο εκτίθεται σε θερμοκρασία που πήζει το νερό. Επίσης έχουμε ισχαιμία και </a:t>
            </a:r>
            <a:r>
              <a:rPr lang="el-GR" dirty="0" err="1"/>
              <a:t>ιστική</a:t>
            </a:r>
            <a:r>
              <a:rPr lang="el-GR" dirty="0"/>
              <a:t> </a:t>
            </a:r>
            <a:r>
              <a:rPr lang="el-GR" dirty="0" err="1"/>
              <a:t>ανοξαιμία</a:t>
            </a:r>
            <a:r>
              <a:rPr lang="el-GR" dirty="0"/>
              <a:t> από το σπασμό που προκαλεί το κρύο στα μικρά </a:t>
            </a:r>
            <a:r>
              <a:rPr lang="el-GR" dirty="0" err="1"/>
              <a:t>αρτηρίδια</a:t>
            </a:r>
            <a:r>
              <a:rPr lang="el-GR" dirty="0"/>
              <a:t> και στα τριχοειδή (ισχαιμία) με αποτέλεσμα να έχουμε στάση στην κυκλοφορία του αίματος και να σταματάει η ανταλλαγή των αερίων στους ιστούς.</a:t>
            </a:r>
          </a:p>
          <a:p>
            <a:r>
              <a:rPr lang="el-GR" dirty="0"/>
              <a:t>Ανάλογες βλάβες προκαλούνται και σε μεγάλο υψόμετρο οπότε έχουμε τα ονομαζόμενα </a:t>
            </a:r>
            <a:r>
              <a:rPr lang="el-GR" b="1" dirty="0"/>
              <a:t>κρυοπαγήματα μεγάλου ύψους, </a:t>
            </a:r>
            <a:r>
              <a:rPr lang="el-GR" dirty="0"/>
              <a:t>όταν το άτομο εκτεθεί σε αυτό σε θερμοκρασίες από -29 °</a:t>
            </a:r>
            <a:r>
              <a:rPr lang="en-US" dirty="0"/>
              <a:t>C </a:t>
            </a:r>
            <a:r>
              <a:rPr lang="el-GR" dirty="0"/>
              <a:t>- (-62) °</a:t>
            </a:r>
            <a:r>
              <a:rPr lang="en-US" dirty="0"/>
              <a:t>C</a:t>
            </a:r>
            <a:r>
              <a:rPr lang="el-GR" dirty="0"/>
              <a:t>.</a:t>
            </a:r>
          </a:p>
          <a:p>
            <a:r>
              <a:rPr lang="el-GR" dirty="0"/>
              <a:t>Άλλος παράγοντας που ευνοεί την εμφάνιση κρυοπαγημάτων είναι οι καιρικές συνθήκες όπως η υγρασία, η θερμοκρασία και ο αέρας τα οποία αποβάλλουν τη θερμότητα από τον οργανισμό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15192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Κρυοπαγήματα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pPr marL="0" indent="0">
              <a:buNone/>
            </a:pPr>
            <a:r>
              <a:rPr lang="el-GR" dirty="0"/>
              <a:t>Τα κρυοπαγήματα διακρίνονται σε 4 βαθμούς:</a:t>
            </a:r>
          </a:p>
          <a:p>
            <a:r>
              <a:rPr lang="el-GR" b="1" dirty="0"/>
              <a:t>Α' </a:t>
            </a:r>
            <a:r>
              <a:rPr lang="el-GR" b="1" dirty="0" smtClean="0"/>
              <a:t>Βαθμού: </a:t>
            </a:r>
            <a:r>
              <a:rPr lang="el-GR" dirty="0"/>
              <a:t>με κύρια χαρακτηριστικά την υπεραιμία και το οίδημα το οποίο διαρκεί για 10 ημέρες. Στις 5-10 ημέρες ακολουθεί απολέπιση που μπορεί να κρατήσει και 30 ημέρες.</a:t>
            </a:r>
          </a:p>
          <a:p>
            <a:r>
              <a:rPr lang="el-GR" b="1" dirty="0"/>
              <a:t>Β' </a:t>
            </a:r>
            <a:r>
              <a:rPr lang="el-GR" b="1" dirty="0" smtClean="0"/>
              <a:t>Βαθμού: </a:t>
            </a:r>
            <a:r>
              <a:rPr lang="el-GR" dirty="0"/>
              <a:t>με κύρια χαρακτηριστικά την υπεραιμία και τις </a:t>
            </a:r>
            <a:r>
              <a:rPr lang="el-GR" dirty="0" smtClean="0"/>
              <a:t>φυσαλίδες, </a:t>
            </a:r>
            <a:r>
              <a:rPr lang="el-GR" dirty="0"/>
              <a:t>οι οποίες εμφανίζονται σε 12-24 ώρες μετά την </a:t>
            </a:r>
            <a:r>
              <a:rPr lang="el-GR" dirty="0" err="1"/>
              <a:t>επαναθέρμανση</a:t>
            </a:r>
            <a:r>
              <a:rPr lang="el-GR" dirty="0"/>
              <a:t> της περιοχής.</a:t>
            </a:r>
          </a:p>
          <a:p>
            <a:pPr marL="355600" indent="0">
              <a:buNone/>
            </a:pPr>
            <a:r>
              <a:rPr lang="el-GR" dirty="0"/>
              <a:t>Μετά από 3-5 ημέρες εξαφανίζεται το οίδημα και σε 11-24 ημέρες ξηραίνονται οι </a:t>
            </a:r>
            <a:r>
              <a:rPr lang="el-GR" dirty="0" smtClean="0"/>
              <a:t>φυσαλίδες </a:t>
            </a:r>
            <a:r>
              <a:rPr lang="el-GR" dirty="0"/>
              <a:t>και σχηματίζονται σκούρες εσχάρες που σιγά-σιγά πέφτουν και αφήνουν μαλακό δέρμα στην περιοχή.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61415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412776"/>
            <a:ext cx="8352928" cy="5328592"/>
          </a:xfrm>
        </p:spPr>
        <p:txBody>
          <a:bodyPr>
            <a:normAutofit/>
          </a:bodyPr>
          <a:lstStyle/>
          <a:p>
            <a:pPr marL="0" indent="0">
              <a:buNone/>
            </a:pPr>
            <a:r>
              <a:rPr lang="el-GR" dirty="0"/>
              <a:t>Οι βλάβες του δέρματος από φυσικά αίτια είναι:</a:t>
            </a:r>
          </a:p>
          <a:p>
            <a:pPr lvl="0"/>
            <a:r>
              <a:rPr lang="el-GR" dirty="0"/>
              <a:t>Από μεταβολές της θερμότητας:</a:t>
            </a:r>
          </a:p>
          <a:p>
            <a:pPr marL="541338" indent="-266700">
              <a:buFont typeface="+mj-lt"/>
              <a:buAutoNum type="romanLcPeriod"/>
            </a:pPr>
            <a:r>
              <a:rPr lang="el-GR" dirty="0" smtClean="0"/>
              <a:t>από </a:t>
            </a:r>
            <a:r>
              <a:rPr lang="el-GR" dirty="0"/>
              <a:t>αύξηση της θερμοκρασίας: εγκαύματα </a:t>
            </a:r>
            <a:r>
              <a:rPr lang="el-GR" dirty="0" smtClean="0"/>
              <a:t>– θερμοπληξία</a:t>
            </a:r>
          </a:p>
          <a:p>
            <a:pPr marL="541338" indent="-266700">
              <a:buFont typeface="+mj-lt"/>
              <a:buAutoNum type="romanLcPeriod"/>
            </a:pPr>
            <a:r>
              <a:rPr lang="el-GR" dirty="0" smtClean="0"/>
              <a:t>από </a:t>
            </a:r>
            <a:r>
              <a:rPr lang="el-GR" dirty="0"/>
              <a:t>ελάττωση της θερμοκρασίας: </a:t>
            </a:r>
            <a:r>
              <a:rPr lang="el-GR" dirty="0" err="1"/>
              <a:t>χείμετλα</a:t>
            </a:r>
            <a:r>
              <a:rPr lang="el-GR" dirty="0"/>
              <a:t> - κρυοπαγήματα</a:t>
            </a:r>
          </a:p>
          <a:p>
            <a:pPr lvl="0"/>
            <a:r>
              <a:rPr lang="el-GR" dirty="0"/>
              <a:t>Από τον ηλεκτρισμό: ηλεκτροπληξία</a:t>
            </a:r>
          </a:p>
          <a:p>
            <a:pPr lvl="0"/>
            <a:r>
              <a:rPr lang="el-GR" dirty="0"/>
              <a:t>Από την </a:t>
            </a:r>
            <a:r>
              <a:rPr lang="el-GR" dirty="0" err="1"/>
              <a:t>ιοντίζουσα</a:t>
            </a:r>
            <a:r>
              <a:rPr lang="el-GR" dirty="0"/>
              <a:t> ακτινοβολία</a:t>
            </a:r>
          </a:p>
          <a:p>
            <a:pPr lvl="0"/>
            <a:r>
              <a:rPr lang="el-GR" dirty="0"/>
              <a:t>Από τις καιρικές συνθήκες</a:t>
            </a:r>
          </a:p>
          <a:p>
            <a:pPr lvl="0"/>
            <a:r>
              <a:rPr lang="el-GR" dirty="0"/>
              <a:t>Από τον ήλιο</a:t>
            </a:r>
          </a:p>
          <a:p>
            <a:pPr lvl="0"/>
            <a:r>
              <a:rPr lang="el-GR" dirty="0"/>
              <a:t>Από τις ελεύθερες ρίζες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5" name="Τίτλος 4"/>
          <p:cNvSpPr>
            <a:spLocks noGrp="1"/>
          </p:cNvSpPr>
          <p:nvPr>
            <p:ph type="title"/>
          </p:nvPr>
        </p:nvSpPr>
        <p:spPr/>
        <p:txBody>
          <a:bodyPr/>
          <a:lstStyle/>
          <a:p>
            <a:r>
              <a:rPr lang="el-GR" dirty="0" smtClean="0"/>
              <a:t>Φυσικά </a:t>
            </a:r>
            <a:r>
              <a:rPr lang="el-GR" dirty="0"/>
              <a:t>αίτια </a:t>
            </a:r>
          </a:p>
        </p:txBody>
      </p:sp>
    </p:spTree>
    <p:extLst>
      <p:ext uri="{BB962C8B-B14F-4D97-AF65-F5344CB8AC3E}">
        <p14:creationId xmlns:p14="http://schemas.microsoft.com/office/powerpoint/2010/main" val="2500533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Κρυοπαγήματα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normAutofit fontScale="92500"/>
          </a:bodyPr>
          <a:lstStyle/>
          <a:p>
            <a:r>
              <a:rPr lang="el-GR" b="1" dirty="0" smtClean="0"/>
              <a:t>Γ'</a:t>
            </a:r>
            <a:r>
              <a:rPr lang="el-GR" dirty="0" smtClean="0"/>
              <a:t> </a:t>
            </a:r>
            <a:r>
              <a:rPr lang="el-GR" b="1" dirty="0" smtClean="0"/>
              <a:t>Βαθμού</a:t>
            </a:r>
            <a:r>
              <a:rPr lang="el-GR" dirty="0" smtClean="0"/>
              <a:t>: </a:t>
            </a:r>
            <a:r>
              <a:rPr lang="el-GR" dirty="0"/>
              <a:t>με κύρια χαρακτηριστικά τη νέκρωση στο δέρμα και στον υποδόριο ιστό που τελικά καταλήγει σε έλκος.</a:t>
            </a:r>
          </a:p>
          <a:p>
            <a:pPr marL="355600" indent="0">
              <a:buNone/>
            </a:pPr>
            <a:r>
              <a:rPr lang="el-GR" dirty="0"/>
              <a:t>Μέσα στις 6 πρώτες ημέρες εμφανίζονται οίδημα με καυσαλγίες και </a:t>
            </a:r>
            <a:r>
              <a:rPr lang="el-GR" dirty="0" smtClean="0"/>
              <a:t>φυσαλίδες, </a:t>
            </a:r>
            <a:r>
              <a:rPr lang="el-GR" dirty="0"/>
              <a:t>που στη συνέχεια ξηραίνονται και γίνονται εσχάρες, που όταν πέσουν αφήνουν </a:t>
            </a:r>
            <a:r>
              <a:rPr lang="el-GR" dirty="0" err="1"/>
              <a:t>έλκωση</a:t>
            </a:r>
            <a:r>
              <a:rPr lang="el-GR" dirty="0"/>
              <a:t> που επουλώνεται μετά από 68 ημέρες. Στις 30-70 ημέρες μπορεί να εμφανιστούν και κυανώσεις.</a:t>
            </a:r>
          </a:p>
          <a:p>
            <a:r>
              <a:rPr lang="el-GR" b="1" dirty="0"/>
              <a:t>Δ' </a:t>
            </a:r>
            <a:r>
              <a:rPr lang="el-GR" b="1" dirty="0" smtClean="0"/>
              <a:t>Βαθμού</a:t>
            </a:r>
            <a:r>
              <a:rPr lang="el-GR" dirty="0" smtClean="0"/>
              <a:t>: </a:t>
            </a:r>
            <a:r>
              <a:rPr lang="el-GR" dirty="0"/>
              <a:t>με κύρια χαρακτηριστικά την απόλυτη νέκρωση και την απώλεια σε ιστούς που φτάνει να καταστραφεί όλο το πάχος του άκρου μέχρι και το κόκαλο με μία αρχική εμφάνιση μουμιοποίησης που καταλήγει σε γάγγραινα μέσα σε 20 ημέρες.</a:t>
            </a:r>
          </a:p>
          <a:p>
            <a:pPr marL="355600" indent="0">
              <a:buNone/>
            </a:pPr>
            <a:r>
              <a:rPr lang="el-GR" dirty="0"/>
              <a:t>Συνιστάται η ταχεία </a:t>
            </a:r>
            <a:r>
              <a:rPr lang="el-GR" dirty="0" err="1"/>
              <a:t>επαναθέρμανση</a:t>
            </a:r>
            <a:r>
              <a:rPr lang="el-GR" dirty="0"/>
              <a:t> του άκρου με υπεραιμική κρέμα και </a:t>
            </a:r>
            <a:r>
              <a:rPr lang="el-GR" dirty="0" err="1"/>
              <a:t>δινόλουτρο</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76489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Βλάβες του δέρματος από </a:t>
            </a:r>
            <a:br>
              <a:rPr lang="el-GR" dirty="0" smtClean="0"/>
            </a:br>
            <a:r>
              <a:rPr lang="el-GR" dirty="0" smtClean="0"/>
              <a:t>τον ηλεκτρισμό</a:t>
            </a:r>
            <a:endParaRPr lang="el-GR" dirty="0"/>
          </a:p>
        </p:txBody>
      </p:sp>
      <p:sp>
        <p:nvSpPr>
          <p:cNvPr id="3" name="Θέση περιεχομένου 2"/>
          <p:cNvSpPr>
            <a:spLocks noGrp="1"/>
          </p:cNvSpPr>
          <p:nvPr>
            <p:ph idx="1"/>
          </p:nvPr>
        </p:nvSpPr>
        <p:spPr/>
        <p:txBody>
          <a:bodyPr/>
          <a:lstStyle/>
          <a:p>
            <a:r>
              <a:rPr lang="el-GR" b="1" dirty="0"/>
              <a:t>Ηλεκτροπληξία </a:t>
            </a:r>
            <a:r>
              <a:rPr lang="el-GR" dirty="0"/>
              <a:t>είναι η βαριά εκείνη κάκωση που προέρχεται από την επαφή με το ηλεκτρικό ρεύμα.</a:t>
            </a:r>
          </a:p>
          <a:p>
            <a:r>
              <a:rPr lang="el-GR" dirty="0"/>
              <a:t>Εμφανίζονται εγκαύματα στα σημεία που η ηλεκτρική πηγή ήρθε σε επαφή με το δέρμα. Τα ηλεκτρικά εγκαύματα είναι συνήθως βαριά.</a:t>
            </a:r>
          </a:p>
          <a:p>
            <a:r>
              <a:rPr lang="el-GR" dirty="0"/>
              <a:t>Τα εγκαύματα από τον ηλεκτρισμό προκαλούν επιφανειακό ερύθημα. Το δέρμα παρουσιάζει βαθμιαίες </a:t>
            </a:r>
            <a:r>
              <a:rPr lang="el-GR" dirty="0" err="1"/>
              <a:t>ερυθηματώδεις</a:t>
            </a:r>
            <a:r>
              <a:rPr lang="el-GR" dirty="0"/>
              <a:t> κηλίδες που έχουν σχήμα φτερού</a:t>
            </a:r>
            <a:r>
              <a:rPr 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47597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Βλάβες του δέρματος από </a:t>
            </a:r>
            <a:br>
              <a:rPr lang="el-GR" dirty="0" smtClean="0"/>
            </a:br>
            <a:r>
              <a:rPr lang="el-GR" dirty="0" smtClean="0"/>
              <a:t>την </a:t>
            </a:r>
            <a:r>
              <a:rPr lang="el-GR" dirty="0" err="1" smtClean="0"/>
              <a:t>ιοντίζουσα</a:t>
            </a:r>
            <a:r>
              <a:rPr lang="el-GR" dirty="0" smtClean="0"/>
              <a:t> ακτινοβολία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Οι βλάβες του δέρματος </a:t>
            </a:r>
            <a:r>
              <a:rPr lang="el-GR" dirty="0" smtClean="0"/>
              <a:t>από </a:t>
            </a:r>
            <a:r>
              <a:rPr lang="el-GR" dirty="0"/>
              <a:t>ακτίνες μπορούν να προκληθούν ή σε άτομα που υποβάλλονται σε θεραπεία με αυτές ή στους χειριστές ιατρικών μηχανημάτων που σχετίζονται με την διαγνωστική και θεραπευτική χρησιμοποίηση των ακτινών ή μπορεί να οφείλονται σε περιπτώσεις που ξέφυγε ακτινοβολία από σταθμούς που παράγουν ή εκμεταλλεύονται την πυρηνική ενέργεια όπως πυρηνικοί αντιδραστήρες ή αποθήκες ραδιοϊσοτόπων. Δεν πρέπει όμως να ξεχνάμε και εκείνη την ομάδα με βλάβες που οφείλονται σε πολεμικές πυρηνικές γομώσεις (</a:t>
            </a:r>
            <a:r>
              <a:rPr lang="el-GR" dirty="0" err="1"/>
              <a:t>ατομοβόμβα</a:t>
            </a:r>
            <a:r>
              <a:rPr lang="el-GR" dirty="0"/>
              <a:t>, υδρογονοβόμβα, βόμβα νετρονίου 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1436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Βλάβες του δέρματος από </a:t>
            </a:r>
            <a:br>
              <a:rPr lang="el-GR" dirty="0">
                <a:solidFill>
                  <a:prstClr val="white"/>
                </a:solidFill>
              </a:rPr>
            </a:br>
            <a:r>
              <a:rPr lang="el-GR" dirty="0">
                <a:solidFill>
                  <a:prstClr val="white"/>
                </a:solidFill>
              </a:rPr>
              <a:t>την </a:t>
            </a:r>
            <a:r>
              <a:rPr lang="el-GR" dirty="0" err="1">
                <a:solidFill>
                  <a:prstClr val="white"/>
                </a:solidFill>
              </a:rPr>
              <a:t>ιοντίζουσα</a:t>
            </a:r>
            <a:r>
              <a:rPr lang="el-GR" dirty="0">
                <a:solidFill>
                  <a:prstClr val="white"/>
                </a:solidFill>
              </a:rPr>
              <a:t> ακτινοβολία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dirty="0"/>
              <a:t>Οι βλάβες μπορούν να προκληθούν από ακτίνες X, ακτίνες α, ακτίνες β και ακτίνες γ.</a:t>
            </a:r>
          </a:p>
          <a:p>
            <a:pPr lvl="0"/>
            <a:r>
              <a:rPr lang="el-GR" dirty="0"/>
              <a:t>Οι </a:t>
            </a:r>
            <a:r>
              <a:rPr lang="el-GR" b="1" dirty="0"/>
              <a:t>ακτίνες α </a:t>
            </a:r>
            <a:r>
              <a:rPr lang="el-GR" dirty="0"/>
              <a:t>είναι πυρήνες ηλίου δηλαδή κάθε θετικό σωματίδιο αποτελείται από 2 πρωτόνια και 2 νετρόνια.</a:t>
            </a:r>
          </a:p>
          <a:p>
            <a:pPr lvl="0"/>
            <a:r>
              <a:rPr lang="el-GR" dirty="0"/>
              <a:t>Οι </a:t>
            </a:r>
            <a:r>
              <a:rPr lang="el-GR" b="1" dirty="0"/>
              <a:t>ακτίνες β </a:t>
            </a:r>
            <a:r>
              <a:rPr lang="el-GR" dirty="0"/>
              <a:t>έχουν αρνητική φόρτιση και είναι ηλεκτρόνια πυρήνα.</a:t>
            </a:r>
          </a:p>
          <a:p>
            <a:pPr lvl="0"/>
            <a:r>
              <a:rPr lang="el-GR" dirty="0"/>
              <a:t>Οι </a:t>
            </a:r>
            <a:r>
              <a:rPr lang="el-GR" b="1" dirty="0"/>
              <a:t>ακτίνες X </a:t>
            </a:r>
            <a:r>
              <a:rPr lang="el-GR" dirty="0"/>
              <a:t>είναι ηλεκτρομαγνητικής φύσεως όπως και οι ακτίνες γ, με την διαφορά ότι οι τελευταίες είναι πιο διεισδυτικές από τις ακτίνες X</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947428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Βλάβες του δέρματος από </a:t>
            </a:r>
            <a:br>
              <a:rPr lang="el-GR" dirty="0">
                <a:solidFill>
                  <a:prstClr val="white"/>
                </a:solidFill>
              </a:rPr>
            </a:br>
            <a:r>
              <a:rPr lang="el-GR" dirty="0">
                <a:solidFill>
                  <a:prstClr val="white"/>
                </a:solidFill>
              </a:rPr>
              <a:t>την </a:t>
            </a:r>
            <a:r>
              <a:rPr lang="el-GR" dirty="0" err="1">
                <a:solidFill>
                  <a:prstClr val="white"/>
                </a:solidFill>
              </a:rPr>
              <a:t>ιοντίζουσα</a:t>
            </a:r>
            <a:r>
              <a:rPr lang="el-GR" dirty="0">
                <a:solidFill>
                  <a:prstClr val="white"/>
                </a:solidFill>
              </a:rPr>
              <a:t> ακτινοβολία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395536" y="1412776"/>
            <a:ext cx="8352928" cy="5445224"/>
          </a:xfrm>
        </p:spPr>
        <p:txBody>
          <a:bodyPr>
            <a:normAutofit/>
          </a:bodyPr>
          <a:lstStyle/>
          <a:p>
            <a:r>
              <a:rPr lang="el-GR" sz="2300" dirty="0"/>
              <a:t>Στις βλάβες που προκαλούν στον άνθρωπο οι ακτινοβολίες σημαντικό ρόλο παίζει η διεισδυτικότητά τους. Από τις ακτίνες β, λίγες διαπερνούν την επιδερμίδα, ενώ μπορούν να </a:t>
            </a:r>
            <a:r>
              <a:rPr lang="el-GR" sz="2300" dirty="0" err="1"/>
              <a:t>εμποδισθούν</a:t>
            </a:r>
            <a:r>
              <a:rPr lang="el-GR" sz="2300" dirty="0"/>
              <a:t> από ένα λεπτό μεταλλικό φύλλο. Οι ακτίνες γ μπορούν να περάσουν πέρα για πέρα το σώμα και γι' αυτό είναι επικίνδυνες αφού για να μειωθεί η έντασή τους στο μισό, χρειάζεται να παρεμβληθούν 12 </a:t>
            </a:r>
            <a:r>
              <a:rPr lang="en-US" sz="2300" dirty="0"/>
              <a:t>cm </a:t>
            </a:r>
            <a:r>
              <a:rPr lang="el-GR" sz="2300" dirty="0"/>
              <a:t>πάχος μπετόν ή 20 </a:t>
            </a:r>
            <a:r>
              <a:rPr lang="en-US" sz="2300" dirty="0"/>
              <a:t>cm </a:t>
            </a:r>
            <a:r>
              <a:rPr lang="el-GR" sz="2300" dirty="0"/>
              <a:t>γης.</a:t>
            </a:r>
          </a:p>
          <a:p>
            <a:r>
              <a:rPr lang="el-GR" sz="2300" dirty="0"/>
              <a:t>Οι βλάβες από ακτινοβολία είναι διάφορες και ανάλογες με την δόση της ακτινοβολίας που δέχτηκε το σώμα. Πάνω σε αυτό αναφέρουμε ότι υπάρχει η ιδιότητα οι δόσεις από ακτινοβολία να αθροίζονται και ενώ μόνες τους θα ήτανε αβλαβείς, η άθροισή τους μπορεί να προκαλέσει βλάβες.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976997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Ακτινοδερματίτιδα</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r>
              <a:rPr lang="el-GR" dirty="0"/>
              <a:t>Η ακτινοβολία στο σώμα, σε μεγάλες δόσεις για θεραπευτικό σκοπό ή η συνεχής ακτινοβολία για επαγγελματικό σκοπό με ακτίνες </a:t>
            </a:r>
            <a:r>
              <a:rPr lang="en-US" dirty="0"/>
              <a:t>Rontgen</a:t>
            </a:r>
            <a:r>
              <a:rPr lang="el-GR" dirty="0"/>
              <a:t>, ραδίου ή φθορίου προκαλούν αλλοιώσεις του δέρματος οι οποίες είναι δυνατόν να είναι πρόσφατες (πρώιμο στάδιο) ή παλιές (όψιμο στάδιο).</a:t>
            </a:r>
          </a:p>
          <a:p>
            <a:r>
              <a:rPr lang="el-GR" dirty="0"/>
              <a:t>Το </a:t>
            </a:r>
            <a:r>
              <a:rPr lang="el-GR" b="1" dirty="0"/>
              <a:t>πρώιμο στάδιο </a:t>
            </a:r>
            <a:r>
              <a:rPr lang="el-GR" dirty="0"/>
              <a:t>εμφανίζεται λίγες μέρες μετά την ακτινοβολία υπό μορφή ερυθήματος (ερύθημα </a:t>
            </a:r>
            <a:r>
              <a:rPr lang="en-US" dirty="0"/>
              <a:t>Rontgen</a:t>
            </a:r>
            <a:r>
              <a:rPr lang="el-GR" dirty="0"/>
              <a:t>) το οποίο κατόπιν δημιουργεί απολέπιση και </a:t>
            </a:r>
            <a:r>
              <a:rPr lang="el-GR" dirty="0" err="1"/>
              <a:t>μελάγχρωση</a:t>
            </a:r>
            <a:r>
              <a:rPr lang="el-GR" dirty="0"/>
              <a:t>. Εάν η δόση της ακτινοβολίας είναι μεγάλη μπορεί να δημιουργηθεί </a:t>
            </a:r>
            <a:r>
              <a:rPr lang="el-GR" dirty="0" err="1"/>
              <a:t>έλκωση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12922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Ακτινοδερματίτιδα</a:t>
            </a:r>
            <a:r>
              <a:rPr lang="el-GR" dirty="0" smtClean="0"/>
              <a:t>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r>
              <a:rPr lang="el-GR" dirty="0" smtClean="0"/>
              <a:t>Το </a:t>
            </a:r>
            <a:r>
              <a:rPr lang="el-GR" b="1" dirty="0"/>
              <a:t>παλαιό </a:t>
            </a:r>
            <a:r>
              <a:rPr lang="el-GR" dirty="0"/>
              <a:t>ή </a:t>
            </a:r>
            <a:r>
              <a:rPr lang="el-GR" b="1" dirty="0"/>
              <a:t>όψιμο στάδιο </a:t>
            </a:r>
            <a:r>
              <a:rPr lang="el-GR" dirty="0"/>
              <a:t>(</a:t>
            </a:r>
            <a:r>
              <a:rPr lang="el-GR" dirty="0" err="1"/>
              <a:t>σκληροατροφική</a:t>
            </a:r>
            <a:r>
              <a:rPr lang="el-GR" dirty="0"/>
              <a:t> μορφή) εμφανίζεται μετά από μερικούς μήνες ή μετά από πολλά χρόνια ακτινοβολίας. Η εκδήλωση της νόσου είναι χαρακτηριστική. Επ’ αυτής υπάρχουν </a:t>
            </a:r>
            <a:r>
              <a:rPr lang="el-GR" dirty="0" err="1"/>
              <a:t>ευρυαγγείες</a:t>
            </a:r>
            <a:r>
              <a:rPr lang="el-GR" dirty="0"/>
              <a:t> και </a:t>
            </a:r>
            <a:r>
              <a:rPr lang="el-GR" dirty="0" err="1"/>
              <a:t>στιγμοειδείς</a:t>
            </a:r>
            <a:r>
              <a:rPr lang="el-GR" dirty="0"/>
              <a:t> ή δικτυωτές </a:t>
            </a:r>
            <a:r>
              <a:rPr lang="el-GR" dirty="0" err="1"/>
              <a:t>μελαγχρωματικές</a:t>
            </a:r>
            <a:r>
              <a:rPr lang="el-GR" dirty="0"/>
              <a:t> κηλίδες.</a:t>
            </a:r>
          </a:p>
          <a:p>
            <a:r>
              <a:rPr lang="el-GR" dirty="0"/>
              <a:t>Πάνω σε αυτή την πλάκα δημιουργούνται </a:t>
            </a:r>
            <a:r>
              <a:rPr lang="el-GR" dirty="0" err="1"/>
              <a:t>ελκώσεις</a:t>
            </a:r>
            <a:r>
              <a:rPr lang="el-GR" dirty="0"/>
              <a:t> και </a:t>
            </a:r>
            <a:r>
              <a:rPr lang="el-GR" dirty="0" err="1"/>
              <a:t>υπερκερατώσεις</a:t>
            </a:r>
            <a:r>
              <a:rPr lang="el-GR" dirty="0"/>
              <a:t> που είναι πολύ επίμονες και επώδυνες. Η δημιουργία των </a:t>
            </a:r>
            <a:r>
              <a:rPr lang="el-GR" dirty="0" err="1"/>
              <a:t>ελκώσεων</a:t>
            </a:r>
            <a:r>
              <a:rPr lang="el-GR" dirty="0"/>
              <a:t> ή των </a:t>
            </a:r>
            <a:r>
              <a:rPr lang="el-GR" dirty="0" err="1"/>
              <a:t>υπερκερατώσεων</a:t>
            </a:r>
            <a:r>
              <a:rPr lang="el-GR" dirty="0"/>
              <a:t> συχνά καταλήγει στο σχηματισμό </a:t>
            </a:r>
            <a:r>
              <a:rPr lang="el-GR" dirty="0" err="1"/>
              <a:t>ακανθοκυτταρικών</a:t>
            </a:r>
            <a:r>
              <a:rPr lang="el-GR" dirty="0"/>
              <a:t> </a:t>
            </a:r>
            <a:r>
              <a:rPr lang="el-GR" dirty="0" err="1"/>
              <a:t>επιθηλιωμάτων</a:t>
            </a:r>
            <a:r>
              <a:rPr lang="el-GR" dirty="0"/>
              <a:t> </a:t>
            </a:r>
            <a:r>
              <a:rPr lang="el-GR" dirty="0" smtClean="0"/>
              <a:t>για </a:t>
            </a:r>
            <a:r>
              <a:rPr lang="el-GR" dirty="0"/>
              <a:t>αυτό πρέπει να είμαστε πολύ προσεχτικοί και κατόπιν ιστολογικής εξετάσεως να επεμβαίνουμε ταχέως για τον φόβο τυχόν μεταστάσεων του καρκίνου.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286020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Καρκίνος του δέρματος</a:t>
            </a:r>
            <a:endParaRPr lang="el-GR" dirty="0"/>
          </a:p>
        </p:txBody>
      </p:sp>
      <p:sp>
        <p:nvSpPr>
          <p:cNvPr id="3" name="Θέση περιεχομένου 2"/>
          <p:cNvSpPr>
            <a:spLocks noGrp="1"/>
          </p:cNvSpPr>
          <p:nvPr>
            <p:ph idx="1"/>
          </p:nvPr>
        </p:nvSpPr>
        <p:spPr/>
        <p:txBody>
          <a:bodyPr>
            <a:normAutofit/>
          </a:bodyPr>
          <a:lstStyle/>
          <a:p>
            <a:r>
              <a:rPr lang="el-GR" dirty="0"/>
              <a:t>Σε μικρό αριθμό ακτινοβολούμενων ασθενών, σε 5-50 χρόνια (μέσος όρος 7-12 χρόνια) μπορεί να αναπτυχθεί καρκίνος του δέρματος στα σημεία της </a:t>
            </a:r>
            <a:r>
              <a:rPr lang="el-GR" dirty="0" err="1"/>
              <a:t>ακτινοδερματίτιδας</a:t>
            </a:r>
            <a:r>
              <a:rPr lang="el-GR" dirty="0"/>
              <a:t>, στις κερατώσεις από την ακτινοβολία ή στα έλκη από την ακτινοβολία που επιμένουν για πολλά χρόνια.</a:t>
            </a:r>
          </a:p>
          <a:p>
            <a:r>
              <a:rPr lang="el-GR" dirty="0"/>
              <a:t>Η λανθάνουσα περίοδος είναι κάπως μεγαλύτερη για την θεραπευτική παρά για την επαγγελματική ακτινοβολία.</a:t>
            </a:r>
          </a:p>
          <a:p>
            <a:r>
              <a:rPr lang="el-GR" dirty="0"/>
              <a:t>Ακόμη φαίνεται πιθανότατα πως ο καρκίνος από </a:t>
            </a:r>
            <a:r>
              <a:rPr lang="el-GR" dirty="0" smtClean="0"/>
              <a:t>ακτινοβολία </a:t>
            </a:r>
            <a:r>
              <a:rPr lang="el-GR" dirty="0"/>
              <a:t>οφείλεται σε μη-θανατηφόρες μεταλλάξεις στα σωματικά κύτταρα. Είναι συνηθέστερος στα χέρια των ακτινολόγων γιατρών και </a:t>
            </a:r>
            <a:r>
              <a:rPr lang="el-GR" dirty="0" err="1"/>
              <a:t>ακτινοθεραπευτών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213996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Εγκαύματα και </a:t>
            </a:r>
            <a:r>
              <a:rPr lang="el-GR" dirty="0" err="1" smtClean="0"/>
              <a:t>Τηλεαγγειεκτασίες</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Εγκαύματα</a:t>
            </a:r>
          </a:p>
          <a:p>
            <a:pPr marL="0" indent="0">
              <a:buNone/>
            </a:pPr>
            <a:r>
              <a:rPr lang="el-GR" dirty="0"/>
              <a:t>Αυτά ξεκινούν από απλό ερύθημα και φτάνουν μέχρι και Β' βαθμού</a:t>
            </a:r>
            <a:r>
              <a:rPr lang="el-GR" dirty="0" smtClean="0"/>
              <a:t>.</a:t>
            </a:r>
          </a:p>
          <a:p>
            <a:pPr marL="0" indent="0">
              <a:buNone/>
            </a:pPr>
            <a:endParaRPr lang="el-GR" dirty="0"/>
          </a:p>
          <a:p>
            <a:pPr marL="0" indent="0">
              <a:buNone/>
            </a:pPr>
            <a:r>
              <a:rPr lang="el-GR" b="1" dirty="0" err="1" smtClean="0"/>
              <a:t>Τηλεαγγειεκτασίες</a:t>
            </a:r>
            <a:endParaRPr lang="el-GR" b="1" dirty="0" smtClean="0"/>
          </a:p>
          <a:p>
            <a:pPr marL="0" indent="0">
              <a:buNone/>
            </a:pPr>
            <a:r>
              <a:rPr lang="el-GR" dirty="0"/>
              <a:t>Οι ακτίνες X προκαλούν </a:t>
            </a:r>
            <a:r>
              <a:rPr lang="el-GR" dirty="0" err="1"/>
              <a:t>τηλεαγγειεκτασίες</a:t>
            </a:r>
            <a:r>
              <a:rPr lang="el-GR" dirty="0"/>
              <a:t> (σπάσιμο των τριχοειδών αγγείων).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61602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Νέκρωση εξ ακτινοβολίας και </a:t>
            </a:r>
            <a:br>
              <a:rPr lang="el-GR" dirty="0" smtClean="0"/>
            </a:br>
            <a:r>
              <a:rPr lang="el-GR" dirty="0" smtClean="0"/>
              <a:t>έλκη του δέρματος</a:t>
            </a:r>
            <a:endParaRPr lang="el-GR" dirty="0"/>
          </a:p>
        </p:txBody>
      </p:sp>
      <p:sp>
        <p:nvSpPr>
          <p:cNvPr id="3" name="Θέση περιεχομένου 2"/>
          <p:cNvSpPr>
            <a:spLocks noGrp="1"/>
          </p:cNvSpPr>
          <p:nvPr>
            <p:ph idx="1"/>
          </p:nvPr>
        </p:nvSpPr>
        <p:spPr/>
        <p:txBody>
          <a:bodyPr/>
          <a:lstStyle/>
          <a:p>
            <a:r>
              <a:rPr lang="el-GR" dirty="0"/>
              <a:t>Το δέρμα δεν ανέχεται μεγάλες δόσεις ακτινοβολίας. Αρχικά μετά από μια </a:t>
            </a:r>
            <a:r>
              <a:rPr lang="el-GR" dirty="0" err="1"/>
              <a:t>ερυθηματώδη</a:t>
            </a:r>
            <a:r>
              <a:rPr lang="el-GR" dirty="0"/>
              <a:t> ή φυσαλιδώδη αντίδραση αναπτύσσεται νέκρωση του δέρματος η οποία αντικαθίσταται από εξέλκωση.</a:t>
            </a:r>
          </a:p>
          <a:p>
            <a:r>
              <a:rPr lang="el-GR" dirty="0"/>
              <a:t>Σε αντίθεση με τις παραπάνω πρώιμη αλλαγές που προκαλούνται από την ακτινοβολία μπορούν να αναπτυχθούν έλκη μερικά χρόνια μετά από την θεραπεία με ακτινοβολία. Τα έλκη αυτά είναι επώδυνα, επουλώνονται αργά και μπορεί να επιμένουν για χρόνια.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27729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656184"/>
            <a:ext cx="9144000" cy="1484784"/>
          </a:xfrm>
        </p:spPr>
        <p:txBody>
          <a:bodyPr/>
          <a:lstStyle/>
          <a:p>
            <a:r>
              <a:rPr lang="el-GR" dirty="0" smtClean="0"/>
              <a:t>Βλάβες του δέρματος από </a:t>
            </a:r>
            <a:br>
              <a:rPr lang="el-GR" dirty="0" smtClean="0"/>
            </a:br>
            <a:r>
              <a:rPr lang="el-GR" dirty="0" smtClean="0"/>
              <a:t>μεταβολές της θερμοκρασίας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658004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Βλάβη του δέρματος από </a:t>
            </a:r>
            <a:br>
              <a:rPr lang="el-GR" dirty="0" smtClean="0"/>
            </a:br>
            <a:r>
              <a:rPr lang="el-GR" dirty="0" smtClean="0"/>
              <a:t>πυρηνική έκρηξη</a:t>
            </a:r>
            <a:endParaRPr lang="el-GR" dirty="0"/>
          </a:p>
        </p:txBody>
      </p:sp>
      <p:sp>
        <p:nvSpPr>
          <p:cNvPr id="3" name="Θέση περιεχομένου 2"/>
          <p:cNvSpPr>
            <a:spLocks noGrp="1"/>
          </p:cNvSpPr>
          <p:nvPr>
            <p:ph idx="1"/>
          </p:nvPr>
        </p:nvSpPr>
        <p:spPr>
          <a:xfrm>
            <a:off x="395536" y="1412776"/>
            <a:ext cx="8424936" cy="5445224"/>
          </a:xfrm>
        </p:spPr>
        <p:txBody>
          <a:bodyPr>
            <a:normAutofit/>
          </a:bodyPr>
          <a:lstStyle/>
          <a:p>
            <a:r>
              <a:rPr lang="el-GR" sz="2300" dirty="0"/>
              <a:t>Η κλινική εικόνα είναι άμεσα εξαρτώμενη από τις παραμέτρους που χαρακτηρίζουν κάθε πυρηνική έκρηξη όπως η λάμψη, η θερμική ακτινοβολία, το ωστικό κύμα και η ραδιενέργεια καθεμιάς από αυτές.</a:t>
            </a:r>
          </a:p>
          <a:p>
            <a:r>
              <a:rPr lang="el-GR" sz="2300" dirty="0"/>
              <a:t>Η έντονη λάμψη μπορεί να προκαλέσει τύφλωση, η θερμική ακτινοβολία εγκαύματα, το ωστικό κύμα τραύματα από τα αντικείμενα που εκτοξεύονται από τις κτιριακές καταρρεύσεις.</a:t>
            </a:r>
          </a:p>
          <a:p>
            <a:r>
              <a:rPr lang="el-GR" sz="2300" dirty="0"/>
              <a:t>Η ραδιενέργεια έχει όλες τις παραπάνω επιδράσεις που αναφέρθηκαν για την </a:t>
            </a:r>
            <a:r>
              <a:rPr lang="el-GR" sz="2300" dirty="0" err="1"/>
              <a:t>ιοντίζουσα</a:t>
            </a:r>
            <a:r>
              <a:rPr lang="el-GR" sz="2300" dirty="0"/>
              <a:t> ακτινοβολία.</a:t>
            </a:r>
          </a:p>
          <a:p>
            <a:r>
              <a:rPr lang="el-GR" sz="2300" dirty="0"/>
              <a:t>Αξίζει να σημειωθεί ότι όμοιες βλάβες προς τις ακτίνες X, προκαλεί οποιαδήποτε ραδιενεργή ουσία όπως ράδιο, ουράνιο, κοβάλτιο 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4264690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a:t>«Περιβαλλοντικές Επιδράσεις στην Αισθητική. </a:t>
            </a:r>
            <a:r>
              <a:rPr lang="el-GR" sz="2000" dirty="0" smtClean="0"/>
              <a:t>Ενότητα 3</a:t>
            </a:r>
            <a:r>
              <a:rPr lang="en-US" sz="2000" dirty="0" smtClean="0"/>
              <a:t>:</a:t>
            </a:r>
            <a:r>
              <a:rPr lang="el-GR" sz="2000" dirty="0"/>
              <a:t> Βλάβες του δέρματος από φυσικά αίτια».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Θερμοπληξία</a:t>
            </a:r>
            <a:endParaRPr lang="el-GR" dirty="0"/>
          </a:p>
        </p:txBody>
      </p:sp>
      <p:sp>
        <p:nvSpPr>
          <p:cNvPr id="3" name="Θέση περιεχομένου 2"/>
          <p:cNvSpPr>
            <a:spLocks noGrp="1"/>
          </p:cNvSpPr>
          <p:nvPr>
            <p:ph idx="1"/>
          </p:nvPr>
        </p:nvSpPr>
        <p:spPr>
          <a:xfrm>
            <a:off x="395536" y="1412776"/>
            <a:ext cx="8424936" cy="5445224"/>
          </a:xfrm>
        </p:spPr>
        <p:txBody>
          <a:bodyPr>
            <a:normAutofit fontScale="92500"/>
          </a:bodyPr>
          <a:lstStyle/>
          <a:p>
            <a:pPr>
              <a:spcBef>
                <a:spcPts val="900"/>
              </a:spcBef>
            </a:pPr>
            <a:r>
              <a:rPr lang="el-GR" dirty="0"/>
              <a:t>Σαν θερμοπληξία χαρακτηρίζεται η κατάσταση εκείνη που κύριο γνώρισμά της έχει την υπερθέρμανση του ατόμου από την αυξημένη θερμοκρασία του περιβάλλοντος.</a:t>
            </a:r>
          </a:p>
          <a:p>
            <a:pPr>
              <a:spcBef>
                <a:spcPts val="900"/>
              </a:spcBef>
            </a:pPr>
            <a:r>
              <a:rPr lang="el-GR" dirty="0"/>
              <a:t>Η θερμοπληξία μπορεί να καταλήξει στον θάνατο και μπορεί να προκληθεί από θερμοκρασίες στο περιβάλλον πάνω από </a:t>
            </a:r>
            <a:r>
              <a:rPr lang="el-GR" dirty="0" smtClean="0"/>
              <a:t>44-45°</a:t>
            </a:r>
            <a:r>
              <a:rPr lang="en-US" dirty="0"/>
              <a:t>C</a:t>
            </a:r>
            <a:r>
              <a:rPr lang="el-GR" dirty="0"/>
              <a:t>.</a:t>
            </a:r>
          </a:p>
          <a:p>
            <a:pPr>
              <a:spcBef>
                <a:spcPts val="900"/>
              </a:spcBef>
            </a:pPr>
            <a:r>
              <a:rPr lang="el-GR" dirty="0"/>
              <a:t>Παράγοντες που μπορεί να συμβάλλουν στην εμφάνιση της θερμοπληξίας είναι: χώροι με όχι καλόν αερισμό, πολλά ρούχα, η υγρασία, που παρεμποδίζει την αποβολή θερμότητας από τον οργανισμό κ.ά.</a:t>
            </a:r>
          </a:p>
          <a:p>
            <a:pPr>
              <a:spcBef>
                <a:spcPts val="900"/>
              </a:spcBef>
            </a:pPr>
            <a:r>
              <a:rPr lang="el-GR" dirty="0"/>
              <a:t>Κατά την θερμοπληξία το δέρμα παρουσιάζει έντονο καύσο και ξήρανση.</a:t>
            </a:r>
          </a:p>
          <a:p>
            <a:pPr>
              <a:spcBef>
                <a:spcPts val="900"/>
              </a:spcBef>
            </a:pPr>
            <a:r>
              <a:rPr lang="el-GR" b="1" dirty="0"/>
              <a:t>Αντιμετώπιση: </a:t>
            </a:r>
            <a:r>
              <a:rPr lang="el-GR" dirty="0"/>
              <a:t>Απαραίτητα είναι τα κρύα επιθέματα και η μεταφορά του ασθενούς σε δροσερό και σκιερό μέρος.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294198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Εγκαύματα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b="1" dirty="0"/>
              <a:t>Έγκαυμα </a:t>
            </a:r>
            <a:r>
              <a:rPr lang="el-GR" dirty="0"/>
              <a:t>ονομάζουμε κάθε βλάβη που μπορεί να προκληθεί στο δέρμα και στους ιστούς από την άμεση επαφή με εστίες θερμότητας (π.χ. φωτιά) ή με χημικά μέσα (όπως ισχυρά οξέα και </a:t>
            </a:r>
            <a:r>
              <a:rPr lang="el-GR" dirty="0" err="1"/>
              <a:t>αλκάλεα</a:t>
            </a:r>
            <a:r>
              <a:rPr lang="el-GR" dirty="0"/>
              <a:t>).</a:t>
            </a:r>
          </a:p>
          <a:p>
            <a:r>
              <a:rPr lang="el-GR" dirty="0"/>
              <a:t>Τα εγκαύματα διακρίνονται σε </a:t>
            </a:r>
            <a:r>
              <a:rPr lang="el-GR" b="1" dirty="0"/>
              <a:t>φυσικά</a:t>
            </a:r>
            <a:r>
              <a:rPr lang="el-GR" dirty="0"/>
              <a:t> και </a:t>
            </a:r>
            <a:r>
              <a:rPr lang="el-GR" b="1" dirty="0"/>
              <a:t>χημικά</a:t>
            </a:r>
            <a:r>
              <a:rPr lang="el-GR" dirty="0"/>
              <a:t> ανάλογα με το αίτιο που έχουν προκληθεί. Τα εγκαύματα διακρίνονται σε 4 βαθμούς ανάλογα με την βαρύτητα της κλινικής τους εικόνας και της πρόγνωσής τους, που εξαρτάται από την έκτασή τους, έτσι που μπορεί ένα εκτεταμένο έγκαυμα Α' και Β' βαθμού να είναι πολύ βαρύτερο από ένα έγκαυμα Δ' βαθμού.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567994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Εγκαύματα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Τα εγκαύματα χαρακτηρίζονται:</a:t>
            </a:r>
          </a:p>
          <a:p>
            <a:r>
              <a:rPr lang="en-US" b="1" dirty="0"/>
              <a:t>A</a:t>
            </a:r>
            <a:r>
              <a:rPr lang="el-GR" b="1" dirty="0"/>
              <a:t>' </a:t>
            </a:r>
            <a:r>
              <a:rPr lang="el-GR" b="1" dirty="0" smtClean="0"/>
              <a:t>Βαθμού: </a:t>
            </a:r>
            <a:r>
              <a:rPr lang="el-GR" dirty="0"/>
              <a:t>όταν έχουμε απλή ερυθρότητα, αύξηση της θερμοκρασίας της περιοχής, οίδημα και πόνο. Επουλώνονται σε 3-4 ημέρες χωρίς να αφήσουν ουλή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Picture 2" descr="File:Burn Degree Diagram.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0053"/>
          <a:stretch/>
        </p:blipFill>
        <p:spPr bwMode="auto">
          <a:xfrm>
            <a:off x="3779912" y="2924944"/>
            <a:ext cx="5083949" cy="34263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4355976" y="6309320"/>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Burn Degree </a:t>
            </a:r>
            <a:r>
              <a:rPr lang="en-US" sz="1200" dirty="0" smtClean="0">
                <a:latin typeface="+mn-lt"/>
                <a:hlinkClick r:id="rId3"/>
              </a:rPr>
              <a:t>Diagram</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a:latin typeface="+mn-lt"/>
                <a:hlinkClick r:id="rId4" tooltip="User:Webaware"/>
              </a:rPr>
              <a:t>Webaware</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86027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Εγκαύματα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a:xfrm>
            <a:off x="395536" y="1412776"/>
            <a:ext cx="8352928" cy="2304256"/>
          </a:xfrm>
        </p:spPr>
        <p:txBody>
          <a:bodyPr>
            <a:normAutofit/>
          </a:bodyPr>
          <a:lstStyle/>
          <a:p>
            <a:pPr>
              <a:spcBef>
                <a:spcPts val="600"/>
              </a:spcBef>
            </a:pPr>
            <a:r>
              <a:rPr lang="el-GR" b="1" dirty="0" smtClean="0"/>
              <a:t>Β</a:t>
            </a:r>
            <a:r>
              <a:rPr lang="el-GR" b="1" dirty="0"/>
              <a:t>' </a:t>
            </a:r>
            <a:r>
              <a:rPr lang="el-GR" b="1" dirty="0" smtClean="0"/>
              <a:t>Βαθμού: </a:t>
            </a:r>
            <a:r>
              <a:rPr lang="el-GR" dirty="0"/>
              <a:t>όταν πέρα από τα παραπάνω τυπικά φαινόμενα έχουμε και την εμφάνιση </a:t>
            </a:r>
            <a:r>
              <a:rPr lang="el-GR" dirty="0" smtClean="0"/>
              <a:t>φυσαλίδων </a:t>
            </a:r>
            <a:r>
              <a:rPr lang="el-GR" dirty="0"/>
              <a:t>ή </a:t>
            </a:r>
            <a:r>
              <a:rPr lang="el-GR" dirty="0" err="1"/>
              <a:t>πομφολυγών</a:t>
            </a:r>
            <a:r>
              <a:rPr lang="el-GR" dirty="0"/>
              <a:t> </a:t>
            </a:r>
            <a:r>
              <a:rPr lang="el-GR" dirty="0" smtClean="0"/>
              <a:t>(φυσαλίδες </a:t>
            </a:r>
            <a:r>
              <a:rPr lang="el-GR" dirty="0"/>
              <a:t>με μεγάλη έκταση-μέγεθος).</a:t>
            </a:r>
          </a:p>
          <a:p>
            <a:pPr marL="355600" indent="0">
              <a:spcBef>
                <a:spcPts val="600"/>
              </a:spcBef>
              <a:buNone/>
            </a:pPr>
            <a:r>
              <a:rPr lang="el-GR" dirty="0"/>
              <a:t>Το έγκαυμα προσβάλλει την επιδερμίδα και το ανώτερο τμήμα του χορίου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pic>
        <p:nvPicPr>
          <p:cNvPr id="5" name="Picture 2" descr="File:Burn Degree Diagram.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7" r="4392"/>
          <a:stretch/>
        </p:blipFill>
        <p:spPr bwMode="auto">
          <a:xfrm>
            <a:off x="4561384" y="3195473"/>
            <a:ext cx="4547120" cy="304184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95536" y="3511807"/>
            <a:ext cx="4572000" cy="1717393"/>
          </a:xfrm>
          <a:prstGeom prst="rect">
            <a:avLst/>
          </a:prstGeom>
        </p:spPr>
        <p:txBody>
          <a:bodyPr>
            <a:spAutoFit/>
          </a:bodyPr>
          <a:lstStyle/>
          <a:p>
            <a:pPr marL="355600" lvl="0" fontAlgn="auto">
              <a:lnSpc>
                <a:spcPct val="110000"/>
              </a:lnSpc>
              <a:spcBef>
                <a:spcPts val="600"/>
              </a:spcBef>
              <a:spcAft>
                <a:spcPts val="0"/>
              </a:spcAft>
            </a:pPr>
            <a:r>
              <a:rPr lang="el-GR" sz="2400" dirty="0">
                <a:solidFill>
                  <a:prstClr val="black"/>
                </a:solidFill>
                <a:latin typeface="Calibri"/>
              </a:rPr>
              <a:t>Επουλώνεται σε 3 εβδομάδες και η περιοχή μπορεί να είναι </a:t>
            </a:r>
            <a:r>
              <a:rPr lang="el-GR" sz="2400" dirty="0" err="1">
                <a:solidFill>
                  <a:prstClr val="black"/>
                </a:solidFill>
                <a:latin typeface="Calibri"/>
              </a:rPr>
              <a:t>ερυθηματώδης</a:t>
            </a:r>
            <a:r>
              <a:rPr lang="el-GR" sz="2400" dirty="0">
                <a:solidFill>
                  <a:prstClr val="black"/>
                </a:solidFill>
                <a:latin typeface="Calibri"/>
              </a:rPr>
              <a:t> αμέσως μετά την επούλωση.</a:t>
            </a:r>
          </a:p>
        </p:txBody>
      </p:sp>
      <p:sp>
        <p:nvSpPr>
          <p:cNvPr id="7" name="Rectangle 6"/>
          <p:cNvSpPr/>
          <p:nvPr/>
        </p:nvSpPr>
        <p:spPr>
          <a:xfrm>
            <a:off x="4716016" y="6256778"/>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Burn Degree </a:t>
            </a:r>
            <a:r>
              <a:rPr lang="en-US" sz="1200" dirty="0" smtClean="0">
                <a:latin typeface="+mn-lt"/>
                <a:hlinkClick r:id="rId3"/>
              </a:rPr>
              <a:t>Diagram</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a:latin typeface="+mn-lt"/>
                <a:hlinkClick r:id="rId4" tooltip="User:Webaware"/>
              </a:rPr>
              <a:t>Webaware</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4103378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Εγκαύματα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395536" y="1412776"/>
            <a:ext cx="4104456" cy="4176464"/>
          </a:xfrm>
        </p:spPr>
        <p:txBody>
          <a:bodyPr/>
          <a:lstStyle/>
          <a:p>
            <a:r>
              <a:rPr lang="el-GR" b="1" dirty="0" smtClean="0"/>
              <a:t>Γ' Βαθμού: </a:t>
            </a:r>
            <a:r>
              <a:rPr lang="el-GR" dirty="0"/>
              <a:t>όταν σε αυτά προστίθεται νέκρωση του δέρματος και </a:t>
            </a:r>
            <a:r>
              <a:rPr lang="el-GR" dirty="0" err="1"/>
              <a:t>εσχαροποίηση</a:t>
            </a:r>
            <a:r>
              <a:rPr lang="el-GR" dirty="0"/>
              <a:t> της περιοχής, η οποία καλύπτεται από εφελκίδα η οποία όταν πέσει αφήνει ουλή.</a:t>
            </a:r>
          </a:p>
          <a:p>
            <a:pPr marL="355600" indent="0">
              <a:buNone/>
            </a:pPr>
            <a:r>
              <a:rPr lang="el-GR" dirty="0"/>
              <a:t>Επουλώνονται σε 1 μήνα ή περισσότερο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2" descr="File:Burn Degree Diagram.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370697" y="1484784"/>
            <a:ext cx="4737807" cy="302433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395536" y="5373216"/>
            <a:ext cx="8424936" cy="904863"/>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400" b="1" dirty="0">
                <a:solidFill>
                  <a:prstClr val="black"/>
                </a:solidFill>
                <a:latin typeface="Calibri"/>
              </a:rPr>
              <a:t>Δ' Βαθμού: </a:t>
            </a:r>
            <a:r>
              <a:rPr lang="el-GR" sz="2400" dirty="0">
                <a:solidFill>
                  <a:prstClr val="black"/>
                </a:solidFill>
                <a:latin typeface="Calibri"/>
              </a:rPr>
              <a:t>όταν η απανθράκωση επεκτείνεται στους υποκείμενους ιστούς και όργανα</a:t>
            </a:r>
            <a:r>
              <a:rPr lang="el-GR" sz="2400" dirty="0" smtClean="0">
                <a:solidFill>
                  <a:prstClr val="black"/>
                </a:solidFill>
                <a:latin typeface="Calibri"/>
              </a:rPr>
              <a:t>.</a:t>
            </a:r>
            <a:endParaRPr lang="el-GR" sz="2400" dirty="0">
              <a:solidFill>
                <a:prstClr val="black"/>
              </a:solidFill>
              <a:latin typeface="Calibri"/>
            </a:endParaRPr>
          </a:p>
        </p:txBody>
      </p:sp>
      <p:sp>
        <p:nvSpPr>
          <p:cNvPr id="8" name="Rectangle 6"/>
          <p:cNvSpPr/>
          <p:nvPr/>
        </p:nvSpPr>
        <p:spPr>
          <a:xfrm>
            <a:off x="4788024" y="4506437"/>
            <a:ext cx="2448272"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Burn Degree </a:t>
            </a:r>
            <a:r>
              <a:rPr lang="en-US" sz="1200" dirty="0" smtClean="0">
                <a:latin typeface="+mn-lt"/>
                <a:hlinkClick r:id="rId3"/>
              </a:rPr>
              <a:t>Diagram</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l-GR" sz="1200" dirty="0">
                <a:solidFill>
                  <a:prstClr val="black">
                    <a:lumMod val="65000"/>
                    <a:lumOff val="35000"/>
                  </a:prstClr>
                </a:solidFill>
                <a:latin typeface="+mn-lt"/>
              </a:rPr>
              <a:t> </a:t>
            </a:r>
            <a:r>
              <a:rPr lang="en-US" sz="1200" dirty="0" err="1">
                <a:latin typeface="+mn-lt"/>
                <a:hlinkClick r:id="rId4" tooltip="User:Webaware"/>
              </a:rPr>
              <a:t>Webaware</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353774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Χημικά εγκαύματα</a:t>
            </a:r>
          </a:p>
        </p:txBody>
      </p:sp>
      <p:sp>
        <p:nvSpPr>
          <p:cNvPr id="3" name="Θέση περιεχομένου 2"/>
          <p:cNvSpPr>
            <a:spLocks noGrp="1"/>
          </p:cNvSpPr>
          <p:nvPr>
            <p:ph idx="1"/>
          </p:nvPr>
        </p:nvSpPr>
        <p:spPr/>
        <p:txBody>
          <a:bodyPr/>
          <a:lstStyle/>
          <a:p>
            <a:r>
              <a:rPr lang="el-GR" dirty="0"/>
              <a:t>Προκαλούνται στο δέρμα από καυστικές ουσίες και διαλύματα ισχυρών οξέων και </a:t>
            </a:r>
            <a:r>
              <a:rPr lang="el-GR" dirty="0" err="1"/>
              <a:t>αλκάλεων</a:t>
            </a:r>
            <a:r>
              <a:rPr lang="el-GR" dirty="0"/>
              <a:t>. Τα χημικά εγκαύματα είναι συχνά βαθύτερα και περισσότερο καταστροφικά από τα θερμικά εγκαύματα, με σοβαρή ουλώδη και </a:t>
            </a:r>
            <a:r>
              <a:rPr lang="el-GR" dirty="0" err="1"/>
              <a:t>μελαγχρωματική</a:t>
            </a:r>
            <a:r>
              <a:rPr lang="el-GR" dirty="0"/>
              <a:t> βλάβη.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5465459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84</TotalTime>
  <Words>2805</Words>
  <Application>Microsoft Office PowerPoint</Application>
  <PresentationFormat>Προβολή στην οθόνη (4:3)</PresentationFormat>
  <Paragraphs>210</Paragraphs>
  <Slides>37</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37</vt:i4>
      </vt:variant>
    </vt:vector>
  </HeadingPairs>
  <TitlesOfParts>
    <vt:vector size="39" baseType="lpstr">
      <vt:lpstr>template</vt:lpstr>
      <vt:lpstr>OC_template_updated</vt:lpstr>
      <vt:lpstr>Περιβαλλοντικές Επιδράσεις στην Αισθητική</vt:lpstr>
      <vt:lpstr>Φυσικά αίτια </vt:lpstr>
      <vt:lpstr>Βλάβες του δέρματος από  μεταβολές της θερμοκρασίας </vt:lpstr>
      <vt:lpstr>Θερμοπληξία</vt:lpstr>
      <vt:lpstr>Εγκαύματα 1/3</vt:lpstr>
      <vt:lpstr>Εγκαύματα 2/3</vt:lpstr>
      <vt:lpstr>Εγκαύματα 2/3</vt:lpstr>
      <vt:lpstr>Εγκαύματα 3/3</vt:lpstr>
      <vt:lpstr>Χημικά εγκαύματα</vt:lpstr>
      <vt:lpstr>Χημικά εγκαύματα από  υδροφθορικό οξύ 1/2</vt:lpstr>
      <vt:lpstr>Χημικά εγκαύματα από  υδροφθορικό οξύ 2/2</vt:lpstr>
      <vt:lpstr>Χημικά εγκαύματα από  υδροξείδιο του νατρίου</vt:lpstr>
      <vt:lpstr>Χημικά εγκαύματα από  άσπρο φώσφορο</vt:lpstr>
      <vt:lpstr>Χημικά εγκαύματα από  οξείδιο του αιθυλενίου</vt:lpstr>
      <vt:lpstr>Χημικά εγκαύματα από  υγρό τσιμέντο</vt:lpstr>
      <vt:lpstr>Βλάβες του δέρματος από  ελάττωση της θερμοκρασίας</vt:lpstr>
      <vt:lpstr>Χείμετλα</vt:lpstr>
      <vt:lpstr>Κρυοπαγήματα 1/3</vt:lpstr>
      <vt:lpstr>Κρυοπαγήματα 2/3</vt:lpstr>
      <vt:lpstr>Κρυοπαγήματα 3/3</vt:lpstr>
      <vt:lpstr>Βλάβες του δέρματος από  τον ηλεκτρισμό</vt:lpstr>
      <vt:lpstr>Βλάβες του δέρματος από  την ιοντίζουσα ακτινοβολία 1/3</vt:lpstr>
      <vt:lpstr>Βλάβες του δέρματος από  την ιοντίζουσα ακτινοβολία 2/3</vt:lpstr>
      <vt:lpstr>Βλάβες του δέρματος από  την ιοντίζουσα ακτινοβολία 3/3</vt:lpstr>
      <vt:lpstr>Ακτινοδερματίτιδα 1/2</vt:lpstr>
      <vt:lpstr>Ακτινοδερματίτιδα 2/2</vt:lpstr>
      <vt:lpstr>Καρκίνος του δέρματος</vt:lpstr>
      <vt:lpstr>Εγκαύματα και Τηλεαγγειεκτασίες</vt:lpstr>
      <vt:lpstr>Νέκρωση εξ ακτινοβολίας και  έλκη του δέρματος</vt:lpstr>
      <vt:lpstr>Βλάβη του δέρματος από  πυρηνική έκρηξη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11</cp:revision>
  <dcterms:created xsi:type="dcterms:W3CDTF">2015-11-11T08:57:52Z</dcterms:created>
  <dcterms:modified xsi:type="dcterms:W3CDTF">2015-12-08T09:56:26Z</dcterms:modified>
</cp:coreProperties>
</file>