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7"/>
  </p:notesMasterIdLst>
  <p:handoutMasterIdLst>
    <p:handoutMasterId r:id="rId38"/>
  </p:handoutMasterIdLst>
  <p:sldIdLst>
    <p:sldId id="256" r:id="rId4"/>
    <p:sldId id="278" r:id="rId5"/>
    <p:sldId id="279" r:id="rId6"/>
    <p:sldId id="280" r:id="rId7"/>
    <p:sldId id="281" r:id="rId8"/>
    <p:sldId id="284" r:id="rId9"/>
    <p:sldId id="285" r:id="rId10"/>
    <p:sldId id="286" r:id="rId11"/>
    <p:sldId id="287" r:id="rId12"/>
    <p:sldId id="288" r:id="rId13"/>
    <p:sldId id="289" r:id="rId14"/>
    <p:sldId id="290" r:id="rId15"/>
    <p:sldId id="291" r:id="rId16"/>
    <p:sldId id="292" r:id="rId17"/>
    <p:sldId id="293" r:id="rId18"/>
    <p:sldId id="294" r:id="rId19"/>
    <p:sldId id="283" r:id="rId20"/>
    <p:sldId id="271" r:id="rId21"/>
    <p:sldId id="272" r:id="rId22"/>
    <p:sldId id="273" r:id="rId23"/>
    <p:sldId id="274" r:id="rId24"/>
    <p:sldId id="275" r:id="rId25"/>
    <p:sldId id="282" r:id="rId26"/>
    <p:sldId id="276" r:id="rId27"/>
    <p:sldId id="277" r:id="rId28"/>
    <p:sldId id="257" r:id="rId29"/>
    <p:sldId id="262" r:id="rId30"/>
    <p:sldId id="264" r:id="rId31"/>
    <p:sldId id="269" r:id="rId32"/>
    <p:sldId id="270" r:id="rId33"/>
    <p:sldId id="266" r:id="rId34"/>
    <p:sldId id="295"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rgbClr val="5B0D2E"/>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54238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65478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11127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10350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77936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3018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335869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58746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49667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170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39386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keelpno.gr/Portals/0/Images/%CE%A5%CE%B3%CE%B9%CE%B5%CE%B9%CE%BD%CE%AE%20%CF%84%CF%89%CE%BD%20%CE%A7%CE%B5%CF%81%CE%B9%CF%8E%CE%BD/handsw.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Ενζυμική</a:t>
            </a:r>
            <a:r>
              <a:rPr lang="el-GR" sz="3600" b="1" dirty="0" smtClean="0">
                <a:solidFill>
                  <a:schemeClr val="tx1"/>
                </a:solidFill>
                <a:latin typeface="+mn-lt"/>
              </a:rPr>
              <a:t> Αποτρίχωση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2</a:t>
            </a:r>
            <a:r>
              <a:rPr lang="el-GR" sz="2600" dirty="0" smtClean="0"/>
              <a:t>:</a:t>
            </a:r>
            <a:r>
              <a:rPr lang="en-US" sz="2600" dirty="0" smtClean="0"/>
              <a:t> </a:t>
            </a:r>
            <a:r>
              <a:rPr lang="el-GR" sz="2600" dirty="0" smtClean="0"/>
              <a:t>Υγιεινή του δέρματος και ατομική υγιεινή</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Χημικά </a:t>
            </a:r>
            <a:r>
              <a:rPr lang="el-GR" dirty="0"/>
              <a:t>μέσα</a:t>
            </a:r>
          </a:p>
        </p:txBody>
      </p:sp>
      <p:sp>
        <p:nvSpPr>
          <p:cNvPr id="3" name="Θέση περιεχομένου 2"/>
          <p:cNvSpPr>
            <a:spLocks noGrp="1"/>
          </p:cNvSpPr>
          <p:nvPr>
            <p:ph idx="1"/>
          </p:nvPr>
        </p:nvSpPr>
        <p:spPr/>
        <p:txBody>
          <a:bodyPr/>
          <a:lstStyle/>
          <a:p>
            <a:r>
              <a:rPr lang="el-GR" dirty="0"/>
              <a:t>Χρησιμοποιούνται ποικίλες χημικές ουσίες για την </a:t>
            </a:r>
            <a:r>
              <a:rPr lang="el-GR" dirty="0" smtClean="0"/>
              <a:t>καταστροφή </a:t>
            </a:r>
            <a:r>
              <a:rPr lang="el-GR" dirty="0"/>
              <a:t>των μικροοργανισμών είτε ως απολυμαντικά, είτε ως αντισηπτικά.</a:t>
            </a:r>
          </a:p>
          <a:p>
            <a:r>
              <a:rPr lang="el-GR" dirty="0"/>
              <a:t>Η </a:t>
            </a:r>
            <a:r>
              <a:rPr lang="el-GR" dirty="0" smtClean="0"/>
              <a:t>ίδια </a:t>
            </a:r>
            <a:r>
              <a:rPr lang="el-GR" dirty="0"/>
              <a:t>χημική ουσία μπορεί να δράσει σαν απολυμαντικό ή αντισηπτικό ανάλογα με τη </a:t>
            </a:r>
            <a:r>
              <a:rPr lang="el-GR" dirty="0" smtClean="0"/>
              <a:t>συγκέντρωση </a:t>
            </a:r>
            <a:r>
              <a:rPr lang="el-GR" dirty="0"/>
              <a:t>της.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2156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Ακλοόλες</a:t>
            </a:r>
            <a:r>
              <a:rPr lang="el-GR" dirty="0"/>
              <a:t> και </a:t>
            </a:r>
            <a:r>
              <a:rPr lang="el-GR" dirty="0" smtClean="0"/>
              <a:t>αλδεΰδες</a:t>
            </a:r>
            <a:endParaRPr lang="el-GR" dirty="0"/>
          </a:p>
        </p:txBody>
      </p:sp>
      <p:sp>
        <p:nvSpPr>
          <p:cNvPr id="3" name="Θέση περιεχομένου 2"/>
          <p:cNvSpPr>
            <a:spLocks noGrp="1"/>
          </p:cNvSpPr>
          <p:nvPr>
            <p:ph idx="1"/>
          </p:nvPr>
        </p:nvSpPr>
        <p:spPr/>
        <p:txBody>
          <a:bodyPr>
            <a:normAutofit/>
          </a:bodyPr>
          <a:lstStyle/>
          <a:p>
            <a:pPr lvl="0"/>
            <a:r>
              <a:rPr lang="el-GR" dirty="0" smtClean="0"/>
              <a:t>Η </a:t>
            </a:r>
            <a:r>
              <a:rPr lang="el-GR" b="1" dirty="0"/>
              <a:t>αιθυλική αλκοόλη, </a:t>
            </a:r>
            <a:r>
              <a:rPr lang="el-GR" dirty="0"/>
              <a:t>που χρησιμοποιείται ως αντισηπτικό του δέρματος σε διάλυμα 70%.</a:t>
            </a:r>
          </a:p>
          <a:p>
            <a:pPr lvl="0"/>
            <a:r>
              <a:rPr lang="el-GR" dirty="0"/>
              <a:t>Η </a:t>
            </a:r>
            <a:r>
              <a:rPr lang="el-GR" b="1" dirty="0" err="1"/>
              <a:t>ισοπροπυλική</a:t>
            </a:r>
            <a:r>
              <a:rPr lang="el-GR" b="1" dirty="0"/>
              <a:t> αλκοόλη</a:t>
            </a:r>
            <a:r>
              <a:rPr lang="el-GR" dirty="0"/>
              <a:t>, που είναι εξίσου καλό αντιση­πτικό με την αιθυλική. Χρησιμοποιείται σε διάλυμα 50%, αλ­λά είναι αποτελεσματικότερη σε μεγαλύτερες συγκεντρώ­σεις.</a:t>
            </a:r>
          </a:p>
          <a:p>
            <a:pPr lvl="0"/>
            <a:r>
              <a:rPr lang="el-GR" dirty="0"/>
              <a:t>Η </a:t>
            </a:r>
            <a:r>
              <a:rPr lang="el-GR" b="1" dirty="0"/>
              <a:t>φορμαλδεΰδη</a:t>
            </a:r>
            <a:r>
              <a:rPr lang="el-GR" dirty="0"/>
              <a:t>, που χρησιμοποιείται σε διάλυμα 40% για την αποστείρωση διαφόρων εκκριμάτων καθώς και χει­ρουργικών εργαλείων. Δρα ως μικροβιοκτόνο επειδή συντε­λεί στη μετουσίωση των πρωτεϊνών των μικροβίων. Η </a:t>
            </a:r>
            <a:r>
              <a:rPr lang="el-GR" dirty="0" err="1" smtClean="0"/>
              <a:t>παραφορμαλδεΰδη</a:t>
            </a:r>
            <a:r>
              <a:rPr lang="el-GR" dirty="0" smtClean="0"/>
              <a:t> </a:t>
            </a:r>
            <a:r>
              <a:rPr lang="el-GR" dirty="0"/>
              <a:t>και η </a:t>
            </a:r>
            <a:r>
              <a:rPr lang="el-GR" dirty="0" err="1"/>
              <a:t>γλουταραλδεΰδη</a:t>
            </a:r>
            <a:r>
              <a:rPr lang="el-GR" dirty="0"/>
              <a:t> χρησιμοποιούνται επίσης.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812089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Επιφανειοδραστικές</a:t>
            </a:r>
            <a:r>
              <a:rPr lang="el-GR" dirty="0"/>
              <a:t> </a:t>
            </a:r>
            <a:r>
              <a:rPr lang="el-GR" dirty="0" smtClean="0"/>
              <a:t>ενώσεις</a:t>
            </a:r>
            <a:endParaRPr lang="el-GR" dirty="0"/>
          </a:p>
        </p:txBody>
      </p:sp>
      <p:sp>
        <p:nvSpPr>
          <p:cNvPr id="3" name="Θέση περιεχομένου 2"/>
          <p:cNvSpPr>
            <a:spLocks noGrp="1"/>
          </p:cNvSpPr>
          <p:nvPr>
            <p:ph idx="1"/>
          </p:nvPr>
        </p:nvSpPr>
        <p:spPr>
          <a:xfrm>
            <a:off x="251520" y="1412776"/>
            <a:ext cx="8820472" cy="5445224"/>
          </a:xfrm>
        </p:spPr>
        <p:txBody>
          <a:bodyPr>
            <a:noAutofit/>
          </a:bodyPr>
          <a:lstStyle/>
          <a:p>
            <a:pPr marL="0" indent="0">
              <a:lnSpc>
                <a:spcPct val="107000"/>
              </a:lnSpc>
              <a:buNone/>
            </a:pPr>
            <a:r>
              <a:rPr lang="el-GR" sz="2300" dirty="0" smtClean="0"/>
              <a:t>Τα </a:t>
            </a:r>
            <a:r>
              <a:rPr lang="el-GR" sz="2300" dirty="0"/>
              <a:t>αντισηπτικά αυτής της ομάδας διακρίνονται σε </a:t>
            </a:r>
            <a:r>
              <a:rPr lang="el-GR" sz="2300" dirty="0" err="1" smtClean="0"/>
              <a:t>ανιοντικά</a:t>
            </a:r>
            <a:r>
              <a:rPr lang="el-GR" sz="2300" dirty="0" smtClean="0"/>
              <a:t> </a:t>
            </a:r>
            <a:r>
              <a:rPr lang="el-GR" sz="2300" dirty="0"/>
              <a:t>και </a:t>
            </a:r>
            <a:r>
              <a:rPr lang="el-GR" sz="2300" dirty="0" err="1"/>
              <a:t>κατιοντικά</a:t>
            </a:r>
            <a:r>
              <a:rPr lang="el-GR" sz="2300" dirty="0"/>
              <a:t>.</a:t>
            </a:r>
          </a:p>
          <a:p>
            <a:pPr>
              <a:lnSpc>
                <a:spcPct val="107000"/>
              </a:lnSpc>
            </a:pPr>
            <a:r>
              <a:rPr lang="el-GR" sz="2300" b="1" dirty="0" err="1" smtClean="0"/>
              <a:t>Ανιοντικά</a:t>
            </a:r>
            <a:r>
              <a:rPr lang="el-GR" sz="2300" b="1" dirty="0" smtClean="0"/>
              <a:t> </a:t>
            </a:r>
            <a:r>
              <a:rPr lang="el-GR" sz="2300" b="1" dirty="0"/>
              <a:t>αντισηπτικά: </a:t>
            </a:r>
            <a:r>
              <a:rPr lang="el-GR" sz="2300" dirty="0"/>
              <a:t>Διάφορα σαπούνια και απορρυ­παντικά ασκούν </a:t>
            </a:r>
            <a:r>
              <a:rPr lang="el-GR" sz="2300" dirty="0" err="1"/>
              <a:t>αντιμικροβιακή</a:t>
            </a:r>
            <a:r>
              <a:rPr lang="el-GR" sz="2300" dirty="0"/>
              <a:t> δράση κυρίως στα </a:t>
            </a:r>
            <a:r>
              <a:rPr lang="en-US" sz="2300" dirty="0"/>
              <a:t>GRAM </a:t>
            </a:r>
            <a:r>
              <a:rPr lang="el-GR" sz="2300" dirty="0"/>
              <a:t>(+) μικρόβια. Εδώ ανήκει το </a:t>
            </a:r>
            <a:r>
              <a:rPr lang="el-GR" sz="2300" dirty="0" err="1"/>
              <a:t>λαϋροθειικό</a:t>
            </a:r>
            <a:r>
              <a:rPr lang="el-GR" sz="2300" dirty="0"/>
              <a:t> νάτριο.</a:t>
            </a:r>
          </a:p>
          <a:p>
            <a:pPr lvl="0">
              <a:lnSpc>
                <a:spcPct val="107000"/>
              </a:lnSpc>
            </a:pPr>
            <a:r>
              <a:rPr lang="el-GR" sz="2300" b="1" dirty="0" err="1"/>
              <a:t>Κατιοντικά</a:t>
            </a:r>
            <a:r>
              <a:rPr lang="el-GR" sz="2300" b="1" dirty="0"/>
              <a:t> αντισηπτικά: </a:t>
            </a:r>
            <a:r>
              <a:rPr lang="el-GR" sz="2300" dirty="0"/>
              <a:t>Πρόκειται για ισχυρά αντισηπτι­κά που συνήθως περιέχουν τεταρτοταγές αμμώνιο. Στην κατηγορία αυτή ανήκουν το </a:t>
            </a:r>
            <a:r>
              <a:rPr lang="el-GR" sz="2300" dirty="0" err="1"/>
              <a:t>βενζαλκόνιο</a:t>
            </a:r>
            <a:r>
              <a:rPr lang="el-GR" sz="2300" dirty="0"/>
              <a:t>, το </a:t>
            </a:r>
            <a:r>
              <a:rPr lang="el-GR" sz="2300" dirty="0" err="1" smtClean="0"/>
              <a:t>μεθυλοβενζαιθόνιο</a:t>
            </a:r>
            <a:r>
              <a:rPr lang="el-GR" sz="2300" dirty="0" smtClean="0"/>
              <a:t> </a:t>
            </a:r>
            <a:r>
              <a:rPr lang="el-GR" sz="2300" dirty="0"/>
              <a:t>και το </a:t>
            </a:r>
            <a:r>
              <a:rPr lang="el-GR" sz="2300" dirty="0" err="1"/>
              <a:t>κετυλοπυριδίνιο</a:t>
            </a:r>
            <a:r>
              <a:rPr lang="el-GR" sz="2300" dirty="0"/>
              <a:t>. Τα </a:t>
            </a:r>
            <a:r>
              <a:rPr lang="el-GR" sz="2300" dirty="0" err="1"/>
              <a:t>κατιοντικά</a:t>
            </a:r>
            <a:r>
              <a:rPr lang="el-GR" sz="2300" dirty="0"/>
              <a:t> αντισηπτικά εί­ναι δραστικότερα σε αλκαλικό περιβάλλον, ενώ τα κοινά σαπούνια συνήθως ανταγωνίζονται τη δράση τους. Χρησι­μοποιούνται για την αντισηψία του δέρματος και την απο­στείρωση εργαλείων.</a:t>
            </a:r>
          </a:p>
          <a:p>
            <a:pPr>
              <a:lnSpc>
                <a:spcPct val="107000"/>
              </a:lnSpc>
            </a:pPr>
            <a:r>
              <a:rPr lang="el-GR" sz="2300" b="1" dirty="0" err="1"/>
              <a:t>Κετριμίδη</a:t>
            </a:r>
            <a:r>
              <a:rPr lang="el-GR" sz="2300" b="1" dirty="0"/>
              <a:t> </a:t>
            </a:r>
            <a:r>
              <a:rPr lang="en-US" sz="2300" dirty="0"/>
              <a:t>(</a:t>
            </a:r>
            <a:r>
              <a:rPr lang="en-US" sz="2300" dirty="0" err="1"/>
              <a:t>Cetavlon</a:t>
            </a:r>
            <a:r>
              <a:rPr lang="en-US" sz="2300" dirty="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936769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Βαρέα </a:t>
            </a:r>
            <a:r>
              <a:rPr lang="el-GR" dirty="0" smtClean="0"/>
              <a:t>μέταλλα και</a:t>
            </a:r>
            <a:r>
              <a:rPr lang="en-US" dirty="0"/>
              <a:t> </a:t>
            </a:r>
            <a:r>
              <a:rPr lang="el-GR" dirty="0" smtClean="0"/>
              <a:t>Οξέα</a:t>
            </a:r>
            <a:endParaRPr lang="el-GR" dirty="0"/>
          </a:p>
        </p:txBody>
      </p:sp>
      <p:sp>
        <p:nvSpPr>
          <p:cNvPr id="3" name="Θέση περιεχομένου 2"/>
          <p:cNvSpPr>
            <a:spLocks noGrp="1"/>
          </p:cNvSpPr>
          <p:nvPr>
            <p:ph idx="1"/>
          </p:nvPr>
        </p:nvSpPr>
        <p:spPr>
          <a:xfrm>
            <a:off x="395536" y="1412776"/>
            <a:ext cx="8496944" cy="5184576"/>
          </a:xfrm>
        </p:spPr>
        <p:txBody>
          <a:bodyPr>
            <a:noAutofit/>
          </a:bodyPr>
          <a:lstStyle/>
          <a:p>
            <a:pPr marL="0" lvl="0" indent="0">
              <a:buNone/>
            </a:pPr>
            <a:r>
              <a:rPr lang="el-GR" sz="2300" b="1" dirty="0"/>
              <a:t>Βαρέα μέταλλα</a:t>
            </a:r>
          </a:p>
          <a:p>
            <a:r>
              <a:rPr lang="el-GR" sz="2300" dirty="0"/>
              <a:t>Διάλυμα </a:t>
            </a:r>
            <a:r>
              <a:rPr lang="el-GR" sz="2300" dirty="0" smtClean="0"/>
              <a:t>χλωριούχου </a:t>
            </a:r>
            <a:r>
              <a:rPr lang="el-GR" sz="2300" dirty="0"/>
              <a:t>υδραργύρου 1:1000, συχνά χρησιμο­ποιείται ως αντισηπτικό του δέρματος καθώς και διάφορες οργανικές ενώσεις του υδραργύρου. Στην ομάδα αυτή ανή­κουν η </a:t>
            </a:r>
            <a:r>
              <a:rPr lang="el-GR" sz="2300" dirty="0" err="1"/>
              <a:t>θειμερσόλη</a:t>
            </a:r>
            <a:r>
              <a:rPr lang="el-GR" sz="2300" dirty="0"/>
              <a:t>, η </a:t>
            </a:r>
            <a:r>
              <a:rPr lang="el-GR" sz="2300" dirty="0" err="1"/>
              <a:t>νιτρομερσόλη</a:t>
            </a:r>
            <a:r>
              <a:rPr lang="el-GR" sz="2300" dirty="0"/>
              <a:t> και η </a:t>
            </a:r>
            <a:r>
              <a:rPr lang="el-GR" sz="2300" dirty="0" err="1"/>
              <a:t>μεροβρωμίνη</a:t>
            </a:r>
            <a:r>
              <a:rPr lang="el-GR" sz="2300" dirty="0"/>
              <a:t>.</a:t>
            </a:r>
          </a:p>
          <a:p>
            <a:r>
              <a:rPr lang="el-GR" sz="2300" dirty="0"/>
              <a:t>Οι ουσίες αυτές ασκούν κυρίως </a:t>
            </a:r>
            <a:r>
              <a:rPr lang="el-GR" sz="2300" dirty="0" err="1"/>
              <a:t>μικροβιοστατική</a:t>
            </a:r>
            <a:r>
              <a:rPr lang="el-GR" sz="2300" dirty="0"/>
              <a:t> ενέργεια.</a:t>
            </a:r>
          </a:p>
          <a:p>
            <a:r>
              <a:rPr lang="el-GR" sz="2300" dirty="0"/>
              <a:t>Τα άλατα του ψευδαργύρου είναι ήπια αντισηπτικά και </a:t>
            </a:r>
            <a:r>
              <a:rPr lang="el-GR" sz="2300" dirty="0" smtClean="0"/>
              <a:t>στυπτικά</a:t>
            </a:r>
            <a:r>
              <a:rPr lang="el-GR" sz="2300" dirty="0"/>
              <a:t>.</a:t>
            </a:r>
          </a:p>
          <a:p>
            <a:pPr marL="0" lvl="0" indent="0">
              <a:buNone/>
            </a:pPr>
            <a:r>
              <a:rPr lang="el-GR" sz="2300" b="1" dirty="0"/>
              <a:t>Οξέα</a:t>
            </a:r>
            <a:endParaRPr lang="el-GR" sz="2300" dirty="0"/>
          </a:p>
          <a:p>
            <a:r>
              <a:rPr lang="el-GR" sz="2300" dirty="0"/>
              <a:t>Το βενζοϊκό και το σαλικυλικό οξύ έχουν χρησιμοποιηθεί για πολλά χρόνια ως </a:t>
            </a:r>
            <a:r>
              <a:rPr lang="el-GR" sz="2300" dirty="0" err="1"/>
              <a:t>μυκητοστατικά</a:t>
            </a:r>
            <a:r>
              <a:rPr lang="el-GR" sz="2300" dirty="0"/>
              <a:t> φάρμακα</a:t>
            </a:r>
            <a:r>
              <a:rPr lang="el-GR" sz="2300" dirty="0" smtClean="0"/>
              <a:t>..</a:t>
            </a:r>
            <a:endParaRPr lang="el-GR" sz="2300" dirty="0"/>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948801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Φαινόλη ή φαινικό </a:t>
            </a:r>
            <a:r>
              <a:rPr lang="el-GR" dirty="0" smtClean="0"/>
              <a:t>οξύ</a:t>
            </a:r>
            <a:endParaRPr lang="el-GR" dirty="0"/>
          </a:p>
        </p:txBody>
      </p:sp>
      <p:sp>
        <p:nvSpPr>
          <p:cNvPr id="3" name="Θέση περιεχομένου 2"/>
          <p:cNvSpPr>
            <a:spLocks noGrp="1"/>
          </p:cNvSpPr>
          <p:nvPr>
            <p:ph idx="1"/>
          </p:nvPr>
        </p:nvSpPr>
        <p:spPr/>
        <p:txBody>
          <a:bodyPr>
            <a:normAutofit/>
          </a:bodyPr>
          <a:lstStyle/>
          <a:p>
            <a:r>
              <a:rPr lang="el-GR" dirty="0" smtClean="0"/>
              <a:t>Η </a:t>
            </a:r>
            <a:r>
              <a:rPr lang="el-GR" dirty="0"/>
              <a:t>φαινόλη συντελεί στη μετουσίωση των πρωτεϊνών. Ακόμη και αραιώσεις 1:90 καταστρέφουν πολλά μικρόβια σε χρόνο μι­κρότερο από 10 λεπτά. Πολλά παράγωγα της φαινόλης χρησι­μοποιούνται ως αντισηπτικά ή απολυμαντικά. Συχνά χρησιμο­ποιούνται </a:t>
            </a:r>
            <a:r>
              <a:rPr lang="el-GR" b="1" dirty="0"/>
              <a:t>διαλύματα </a:t>
            </a:r>
            <a:r>
              <a:rPr lang="el-GR" b="1" dirty="0" err="1"/>
              <a:t>κρεσόλης</a:t>
            </a:r>
            <a:r>
              <a:rPr lang="el-GR" b="1" dirty="0"/>
              <a:t>, </a:t>
            </a:r>
            <a:r>
              <a:rPr lang="el-GR" b="1" dirty="0" err="1"/>
              <a:t>ρεσορκινόλης</a:t>
            </a:r>
            <a:r>
              <a:rPr lang="el-GR" b="1" dirty="0"/>
              <a:t> και </a:t>
            </a:r>
            <a:r>
              <a:rPr lang="el-GR" b="1" dirty="0" err="1"/>
              <a:t>θυμόλης</a:t>
            </a:r>
            <a:r>
              <a:rPr lang="el-GR" b="1" dirty="0"/>
              <a:t>, </a:t>
            </a:r>
            <a:r>
              <a:rPr lang="el-GR" dirty="0"/>
              <a:t>αλλά το πιο διαδεδομένο παράγωγο της φαινόλης είναι το </a:t>
            </a:r>
            <a:r>
              <a:rPr lang="el-GR" b="1" dirty="0" err="1" smtClean="0"/>
              <a:t>εξαχλωροφαίνιο</a:t>
            </a:r>
            <a:r>
              <a:rPr lang="el-GR" b="1" dirty="0" smtClean="0"/>
              <a:t> </a:t>
            </a:r>
            <a:r>
              <a:rPr lang="el-GR" dirty="0"/>
              <a:t>που περιέχεται σε σαπούνια και αλοιφές. Ακόμη και σε διάλυμα 3%, το </a:t>
            </a:r>
            <a:r>
              <a:rPr lang="el-GR" dirty="0" err="1"/>
              <a:t>εξαχλωροφαίνιο</a:t>
            </a:r>
            <a:r>
              <a:rPr lang="el-GR" dirty="0"/>
              <a:t> καταστρέφει σε σημαντικό βαθμό τα μικρόβια του δέρματος χωρίς να ερεθίζει τοπικά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074290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Αλογόνα</a:t>
            </a:r>
            <a:endParaRPr lang="el-GR" dirty="0"/>
          </a:p>
        </p:txBody>
      </p:sp>
      <p:sp>
        <p:nvSpPr>
          <p:cNvPr id="3" name="Θέση περιεχομένου 2"/>
          <p:cNvSpPr>
            <a:spLocks noGrp="1"/>
          </p:cNvSpPr>
          <p:nvPr>
            <p:ph idx="1"/>
          </p:nvPr>
        </p:nvSpPr>
        <p:spPr>
          <a:xfrm>
            <a:off x="395536" y="1412776"/>
            <a:ext cx="8424936" cy="5328592"/>
          </a:xfrm>
        </p:spPr>
        <p:txBody>
          <a:bodyPr>
            <a:normAutofit/>
          </a:bodyPr>
          <a:lstStyle/>
          <a:p>
            <a:r>
              <a:rPr lang="el-GR" dirty="0" smtClean="0"/>
              <a:t>Το </a:t>
            </a:r>
            <a:r>
              <a:rPr lang="el-GR" b="1" dirty="0"/>
              <a:t>ιώδιο</a:t>
            </a:r>
            <a:r>
              <a:rPr lang="el-GR" dirty="0"/>
              <a:t> χρησιμοποιείται ως βάμμα 2% για την </a:t>
            </a:r>
            <a:r>
              <a:rPr lang="el-GR" dirty="0" err="1"/>
              <a:t>π</a:t>
            </a:r>
            <a:r>
              <a:rPr lang="el-GR" dirty="0" err="1" smtClean="0"/>
              <a:t>ροεγχειρητική</a:t>
            </a:r>
            <a:r>
              <a:rPr lang="el-GR" dirty="0" smtClean="0"/>
              <a:t> </a:t>
            </a:r>
            <a:r>
              <a:rPr lang="el-GR" dirty="0"/>
              <a:t>αντισηψία του δέρματος. Έχει το μειονέκτημα ότι χρω­ματίζει το δέρμα και είναι ερεθιστικό σε μερικά άτομα. </a:t>
            </a:r>
            <a:r>
              <a:rPr lang="el-GR" dirty="0" smtClean="0"/>
              <a:t>Άλλα </a:t>
            </a:r>
            <a:r>
              <a:rPr lang="el-GR" dirty="0"/>
              <a:t>αντισηπτικά είναι το </a:t>
            </a:r>
            <a:r>
              <a:rPr lang="en-US" b="1" dirty="0"/>
              <a:t>Cl</a:t>
            </a:r>
            <a:r>
              <a:rPr lang="el-GR" b="1" baseline="-25000" dirty="0"/>
              <a:t>2</a:t>
            </a:r>
            <a:r>
              <a:rPr lang="el-GR" dirty="0"/>
              <a:t>, το </a:t>
            </a:r>
            <a:r>
              <a:rPr lang="el-GR" b="1" dirty="0" err="1"/>
              <a:t>υποχλωρικό</a:t>
            </a:r>
            <a:r>
              <a:rPr lang="el-GR" b="1" dirty="0"/>
              <a:t> νάτριο</a:t>
            </a:r>
            <a:r>
              <a:rPr lang="el-GR" dirty="0"/>
              <a:t> και η </a:t>
            </a:r>
            <a:r>
              <a:rPr lang="el-GR" b="1" dirty="0" err="1" smtClean="0"/>
              <a:t>χλωραμίνη</a:t>
            </a:r>
            <a:r>
              <a:rPr lang="el-GR" dirty="0"/>
              <a:t>. </a:t>
            </a:r>
            <a:endParaRPr lang="el-GR" dirty="0" smtClean="0"/>
          </a:p>
          <a:p>
            <a:r>
              <a:rPr lang="el-GR" dirty="0" smtClean="0"/>
              <a:t>Η </a:t>
            </a:r>
            <a:r>
              <a:rPr lang="el-GR" dirty="0" err="1"/>
              <a:t>χλωραμίνη</a:t>
            </a:r>
            <a:r>
              <a:rPr lang="el-GR" dirty="0"/>
              <a:t> Τ και το </a:t>
            </a:r>
            <a:r>
              <a:rPr lang="el-GR" dirty="0" err="1"/>
              <a:t>υποχλωρικό</a:t>
            </a:r>
            <a:r>
              <a:rPr lang="el-GR" dirty="0"/>
              <a:t> νάτριο δρουν με απε­λευθέρωση ιόντων χλωρίου και έχουν χρησιμοποιηθεί στο πα­ρελθόν για την απολύμανση τραυμάτων.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533620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Οξειδωτικά</a:t>
            </a:r>
            <a:endParaRPr lang="el-GR" dirty="0"/>
          </a:p>
        </p:txBody>
      </p:sp>
      <p:sp>
        <p:nvSpPr>
          <p:cNvPr id="3" name="Θέση περιεχομένου 2"/>
          <p:cNvSpPr>
            <a:spLocks noGrp="1"/>
          </p:cNvSpPr>
          <p:nvPr>
            <p:ph idx="1"/>
          </p:nvPr>
        </p:nvSpPr>
        <p:spPr>
          <a:xfrm>
            <a:off x="395536" y="1412776"/>
            <a:ext cx="8352928" cy="5400600"/>
          </a:xfrm>
        </p:spPr>
        <p:txBody>
          <a:bodyPr>
            <a:normAutofit/>
          </a:bodyPr>
          <a:lstStyle/>
          <a:p>
            <a:r>
              <a:rPr lang="el-GR" b="1" dirty="0" smtClean="0"/>
              <a:t>Διάλυμα </a:t>
            </a:r>
            <a:r>
              <a:rPr lang="el-GR" b="1" dirty="0"/>
              <a:t>υπεροξειδίου του υδρογόνου 3% </a:t>
            </a:r>
            <a:r>
              <a:rPr lang="el-GR" dirty="0"/>
              <a:t>απελευθερώνει οξυγόνο εν τω </a:t>
            </a:r>
            <a:r>
              <a:rPr lang="el-GR" dirty="0" err="1"/>
              <a:t>γεννάσθαι</a:t>
            </a:r>
            <a:r>
              <a:rPr lang="el-GR" dirty="0"/>
              <a:t> με την ενέργεια της </a:t>
            </a:r>
            <a:r>
              <a:rPr lang="el-GR" dirty="0" err="1"/>
              <a:t>καταλάσης</a:t>
            </a:r>
            <a:r>
              <a:rPr lang="el-GR" dirty="0"/>
              <a:t> των ιστών. Η επιπλέον αξία του έγκειται στην απομάκρυνση των ξένων σωματιδίων από το τραύμα, με τις φυσαλίδες που </a:t>
            </a:r>
            <a:r>
              <a:rPr lang="el-GR" dirty="0" smtClean="0"/>
              <a:t>δημιουργούνται</a:t>
            </a:r>
            <a:r>
              <a:rPr lang="el-GR" dirty="0"/>
              <a:t>. </a:t>
            </a:r>
            <a:r>
              <a:rPr lang="el-GR" dirty="0" smtClean="0"/>
              <a:t>Άλλα </a:t>
            </a:r>
            <a:r>
              <a:rPr lang="el-GR" dirty="0"/>
              <a:t>οξειδωτικά αντισηπτικά είναι το </a:t>
            </a:r>
            <a:r>
              <a:rPr lang="el-GR" b="1" dirty="0" smtClean="0"/>
              <a:t>υπερμαγγανικό </a:t>
            </a:r>
            <a:r>
              <a:rPr lang="el-GR" b="1" dirty="0"/>
              <a:t>κάλιο</a:t>
            </a:r>
            <a:r>
              <a:rPr lang="el-GR" dirty="0"/>
              <a:t>, το </a:t>
            </a:r>
            <a:r>
              <a:rPr lang="el-GR" b="1" dirty="0" err="1"/>
              <a:t>υπερβορικό</a:t>
            </a:r>
            <a:r>
              <a:rPr lang="el-GR" b="1" dirty="0"/>
              <a:t> νάτριο </a:t>
            </a:r>
            <a:r>
              <a:rPr lang="el-GR" dirty="0"/>
              <a:t>και το </a:t>
            </a:r>
            <a:r>
              <a:rPr lang="el-GR" b="1" dirty="0"/>
              <a:t>υπεροξείδιο του ψευδαργύρου</a:t>
            </a:r>
            <a:r>
              <a:rPr lang="el-GR" dirty="0"/>
              <a:t>.</a:t>
            </a:r>
          </a:p>
          <a:p>
            <a:r>
              <a:rPr lang="el-GR" dirty="0"/>
              <a:t>Χρησιμοποιούνται αεριώδη απολυμαντικά, όπως το όζον που είναι κατάλληλο στην απολύμανση υδατικών λουτρών και χρησιμοποιείται στα ινστιτούτα με ειδικές συσκευές εκτό­ξευσης όζοντος και το οξείδιο του αιθυλενίου για την </a:t>
            </a:r>
            <a:r>
              <a:rPr lang="el-GR" dirty="0" smtClean="0"/>
              <a:t>αποστείρωση </a:t>
            </a:r>
            <a:r>
              <a:rPr lang="el-GR" dirty="0"/>
              <a:t>εργαλείων.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621579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24136"/>
            <a:ext cx="9144000" cy="1484784"/>
          </a:xfrm>
        </p:spPr>
        <p:txBody>
          <a:bodyPr/>
          <a:lstStyle/>
          <a:p>
            <a:r>
              <a:rPr lang="el-GR" dirty="0" smtClean="0"/>
              <a:t>Ατομική υγιεινή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26558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Υγιεινή ατομικής </a:t>
            </a:r>
            <a:r>
              <a:rPr lang="el-GR" dirty="0" smtClean="0"/>
              <a:t>καθαριότητας </a:t>
            </a:r>
            <a:r>
              <a:rPr lang="el-GR" sz="3000" b="0" dirty="0" smtClean="0"/>
              <a:t>1/6</a:t>
            </a:r>
            <a:endParaRPr lang="el-GR" sz="3000" b="0" dirty="0"/>
          </a:p>
        </p:txBody>
      </p:sp>
      <p:sp>
        <p:nvSpPr>
          <p:cNvPr id="3" name="Θέση περιεχομένου 2"/>
          <p:cNvSpPr>
            <a:spLocks noGrp="1"/>
          </p:cNvSpPr>
          <p:nvPr>
            <p:ph idx="1"/>
          </p:nvPr>
        </p:nvSpPr>
        <p:spPr/>
        <p:txBody>
          <a:bodyPr/>
          <a:lstStyle/>
          <a:p>
            <a:pPr marL="355600" indent="-355600">
              <a:buFont typeface="+mj-lt"/>
              <a:buAutoNum type="arabicPeriod"/>
            </a:pPr>
            <a:r>
              <a:rPr lang="el-GR" b="1" dirty="0"/>
              <a:t>Υγιεινή σώματος και δέρματος</a:t>
            </a:r>
          </a:p>
          <a:p>
            <a:r>
              <a:rPr lang="el-GR" dirty="0"/>
              <a:t>Ο αισθητικός πρέπει να κάνει λουτρό καθαριότητας 1 με </a:t>
            </a:r>
            <a:r>
              <a:rPr lang="el-GR" dirty="0" smtClean="0"/>
              <a:t>2 φορές </a:t>
            </a:r>
            <a:r>
              <a:rPr lang="el-GR" dirty="0"/>
              <a:t>την ημέρα. Λόγω της έντονης και κοπιαστικής εργασίας υπάρχει συνήθως μεγάλη παραγωγή ιδρώτα και σμήγματος. Αυτό προκαλεί δυσοσμία στο δέρμα, πράγμα που θα πρέπει πάση θυσία να αποφευχθεί την ώρα της δουλειάς μας.</a:t>
            </a:r>
          </a:p>
          <a:p>
            <a:r>
              <a:rPr lang="el-GR" dirty="0"/>
              <a:t>Ο αισθητικός πρέπει να φέρει καθαρή μπλούζα, για να μην έρχεται το σώμα του σε άμεση επαφή με αυτό του πελάτη, προς αποφυγή δερματιτίδων.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393930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Υγιεινή ατομικής καθαριότητας </a:t>
            </a:r>
            <a:r>
              <a:rPr lang="el-GR" sz="3000" b="0" dirty="0" smtClean="0">
                <a:solidFill>
                  <a:prstClr val="white"/>
                </a:solidFill>
              </a:rPr>
              <a:t>2/6</a:t>
            </a:r>
            <a:endParaRPr lang="el-GR" dirty="0"/>
          </a:p>
        </p:txBody>
      </p:sp>
      <p:sp>
        <p:nvSpPr>
          <p:cNvPr id="3" name="Θέση περιεχομένου 2"/>
          <p:cNvSpPr>
            <a:spLocks noGrp="1"/>
          </p:cNvSpPr>
          <p:nvPr>
            <p:ph idx="1"/>
          </p:nvPr>
        </p:nvSpPr>
        <p:spPr/>
        <p:txBody>
          <a:bodyPr>
            <a:normAutofit/>
          </a:bodyPr>
          <a:lstStyle/>
          <a:p>
            <a:pPr marL="355600" indent="-355600">
              <a:buFont typeface="+mj-lt"/>
              <a:buAutoNum type="arabicPeriod" startAt="2"/>
            </a:pPr>
            <a:r>
              <a:rPr lang="el-GR" b="1" dirty="0" smtClean="0"/>
              <a:t>Καθαριότητα </a:t>
            </a:r>
            <a:r>
              <a:rPr lang="el-GR" b="1" dirty="0"/>
              <a:t>στο τριχωτό της κεφαλής</a:t>
            </a:r>
          </a:p>
          <a:p>
            <a:r>
              <a:rPr lang="el-GR" dirty="0"/>
              <a:t>Η φροντίδα της υγείας του τριχώματος της κεφαλής είναι απαραίτητη για την ατομική υγιεινή. Θα πρέπει να </a:t>
            </a:r>
            <a:r>
              <a:rPr lang="el-GR" dirty="0" smtClean="0"/>
              <a:t>προστατεύουμε </a:t>
            </a:r>
            <a:r>
              <a:rPr lang="el-GR" dirty="0"/>
              <a:t>τα μαλλιά:</a:t>
            </a:r>
          </a:p>
          <a:p>
            <a:pPr marL="514350" indent="-514350">
              <a:buFont typeface="+mj-lt"/>
              <a:buAutoNum type="romanLcPeriod"/>
            </a:pPr>
            <a:r>
              <a:rPr lang="el-GR" dirty="0" smtClean="0"/>
              <a:t>Από </a:t>
            </a:r>
            <a:r>
              <a:rPr lang="el-GR" dirty="0"/>
              <a:t>την υπερβολική έκκριση σμήγματος.</a:t>
            </a:r>
          </a:p>
          <a:p>
            <a:pPr marL="514350" indent="-514350">
              <a:buFont typeface="+mj-lt"/>
              <a:buAutoNum type="romanLcPeriod"/>
            </a:pPr>
            <a:r>
              <a:rPr lang="el-GR" dirty="0" smtClean="0"/>
              <a:t>Από </a:t>
            </a:r>
            <a:r>
              <a:rPr lang="el-GR" dirty="0"/>
              <a:t>την </a:t>
            </a:r>
            <a:r>
              <a:rPr lang="el-GR" dirty="0" smtClean="0"/>
              <a:t>πιτυρίδα, </a:t>
            </a:r>
            <a:r>
              <a:rPr lang="el-GR" dirty="0"/>
              <a:t>που είναι η αποβολή των νεκρών </a:t>
            </a:r>
            <a:r>
              <a:rPr lang="el-GR" dirty="0" smtClean="0"/>
              <a:t>κυττάρων </a:t>
            </a:r>
            <a:r>
              <a:rPr lang="el-GR" dirty="0"/>
              <a:t>της επιδερμίδας του τριχωτού της κεφαλής. </a:t>
            </a:r>
            <a:endParaRPr lang="el-GR" dirty="0" smtClean="0"/>
          </a:p>
          <a:p>
            <a:pPr marL="514350" indent="-514350">
              <a:buFont typeface="+mj-lt"/>
              <a:buAutoNum type="romanLcPeriod"/>
            </a:pPr>
            <a:r>
              <a:rPr lang="el-GR" dirty="0" smtClean="0"/>
              <a:t>Από </a:t>
            </a:r>
            <a:r>
              <a:rPr lang="el-GR" dirty="0"/>
              <a:t>την τριχόπτωση. Είναι η απόπτωση των τριχών πέραν του φυσιολογικού. Παρατηρείται κάθε άνοιξη και </a:t>
            </a:r>
            <a:r>
              <a:rPr lang="el-GR" dirty="0" smtClean="0"/>
              <a:t>φθινόπωρο</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53864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r>
              <a:rPr lang="el-GR" b="1" dirty="0" smtClean="0"/>
              <a:t>Αποστείρωση</a:t>
            </a:r>
            <a:r>
              <a:rPr lang="el-GR" dirty="0" smtClean="0"/>
              <a:t> </a:t>
            </a:r>
            <a:r>
              <a:rPr lang="el-GR" dirty="0"/>
              <a:t>είναι η πλήρης καταστροφή των </a:t>
            </a:r>
            <a:r>
              <a:rPr lang="el-GR" dirty="0" smtClean="0"/>
              <a:t>μικροβίων</a:t>
            </a:r>
            <a:r>
              <a:rPr lang="el-GR" dirty="0"/>
              <a:t>, με τη βοήθεια φυσικών και χημικών </a:t>
            </a:r>
            <a:r>
              <a:rPr lang="el-GR" dirty="0" smtClean="0"/>
              <a:t>μέσων.</a:t>
            </a:r>
            <a:endParaRPr lang="el-GR" dirty="0"/>
          </a:p>
          <a:p>
            <a:r>
              <a:rPr lang="el-GR" b="1" dirty="0" smtClean="0"/>
              <a:t>Απολύμανση</a:t>
            </a:r>
            <a:r>
              <a:rPr lang="el-GR" dirty="0" smtClean="0"/>
              <a:t> </a:t>
            </a:r>
            <a:r>
              <a:rPr lang="el-GR" dirty="0"/>
              <a:t>είναι το σύνολο των μέσων τα οποία χρησιμοποιούμε για την καταστροφή μικροοργανισμών στο δέρμα του ανθρώπου, σε επιφάνειες και εργαλεία.</a:t>
            </a:r>
          </a:p>
          <a:p>
            <a:r>
              <a:rPr lang="el-GR" b="1" dirty="0" smtClean="0"/>
              <a:t>Ασηψία </a:t>
            </a:r>
            <a:r>
              <a:rPr lang="el-GR" dirty="0"/>
              <a:t>είναι η προφύλαξη από την προσβολή </a:t>
            </a:r>
            <a:r>
              <a:rPr lang="el-GR" dirty="0" smtClean="0"/>
              <a:t>παθογόνων </a:t>
            </a:r>
            <a:r>
              <a:rPr lang="el-GR" dirty="0"/>
              <a:t>μικροοργανισμών. Η προστασία αυτή επιτυγχάνεται με φυσικά και χημικά μέσα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622399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Υγιεινή ατομικής καθαριότητας </a:t>
            </a:r>
            <a:r>
              <a:rPr lang="el-GR" sz="3000" b="0" dirty="0" smtClean="0">
                <a:solidFill>
                  <a:prstClr val="white"/>
                </a:solidFill>
              </a:rPr>
              <a:t>3/6</a:t>
            </a:r>
            <a:endParaRPr lang="el-GR" dirty="0"/>
          </a:p>
        </p:txBody>
      </p:sp>
      <p:sp>
        <p:nvSpPr>
          <p:cNvPr id="3" name="Θέση περιεχομένου 2"/>
          <p:cNvSpPr>
            <a:spLocks noGrp="1"/>
          </p:cNvSpPr>
          <p:nvPr>
            <p:ph idx="1"/>
          </p:nvPr>
        </p:nvSpPr>
        <p:spPr/>
        <p:txBody>
          <a:bodyPr>
            <a:normAutofit/>
          </a:bodyPr>
          <a:lstStyle/>
          <a:p>
            <a:r>
              <a:rPr lang="el-GR" dirty="0" smtClean="0"/>
              <a:t>Στο </a:t>
            </a:r>
            <a:r>
              <a:rPr lang="el-GR" dirty="0"/>
              <a:t>εργαστήριο αισθητικής ο αισθητικός την ώρα εργασίας θα πρέπει να προστατεύει τα μαλλιά με μια κορδέλα. Αυτή προστατεύει τον ίδιο τον αισθητικό από κάποια μετάδοση </a:t>
            </a:r>
            <a:r>
              <a:rPr lang="el-GR" dirty="0" smtClean="0"/>
              <a:t>μικροβίων </a:t>
            </a:r>
            <a:r>
              <a:rPr lang="el-GR" dirty="0"/>
              <a:t>από τους πελάτες του αλλά και τον πελάτη από τον αισθητικό. Πρέπει να χρησιμοποιούνται πάντα ατομικά είδη (π.χ. κτένες, πετσέτες, είδη μακιγιάζ προσώπου) για την </a:t>
            </a:r>
            <a:r>
              <a:rPr lang="el-GR" dirty="0" smtClean="0"/>
              <a:t>αποφυγή </a:t>
            </a:r>
            <a:r>
              <a:rPr lang="el-GR" dirty="0"/>
              <a:t>μεταδοτικών νόσων.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875200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Υγιεινή ατομικής καθαριότητας </a:t>
            </a:r>
            <a:r>
              <a:rPr lang="el-GR" sz="3000" b="0" dirty="0" smtClean="0">
                <a:solidFill>
                  <a:prstClr val="white"/>
                </a:solidFill>
              </a:rPr>
              <a:t>4/6</a:t>
            </a:r>
            <a:endParaRPr lang="el-GR" dirty="0"/>
          </a:p>
        </p:txBody>
      </p:sp>
      <p:sp>
        <p:nvSpPr>
          <p:cNvPr id="3" name="Θέση περιεχομένου 2"/>
          <p:cNvSpPr>
            <a:spLocks noGrp="1"/>
          </p:cNvSpPr>
          <p:nvPr>
            <p:ph idx="1"/>
          </p:nvPr>
        </p:nvSpPr>
        <p:spPr>
          <a:xfrm>
            <a:off x="395536" y="1412776"/>
            <a:ext cx="8424936" cy="5445224"/>
          </a:xfrm>
        </p:spPr>
        <p:txBody>
          <a:bodyPr>
            <a:normAutofit/>
          </a:bodyPr>
          <a:lstStyle/>
          <a:p>
            <a:pPr marL="355600" indent="-355600">
              <a:spcBef>
                <a:spcPts val="900"/>
              </a:spcBef>
              <a:buFont typeface="+mj-lt"/>
              <a:buAutoNum type="arabicPeriod" startAt="3"/>
            </a:pPr>
            <a:r>
              <a:rPr lang="el-GR" b="1" dirty="0" smtClean="0"/>
              <a:t>Υγιεινή </a:t>
            </a:r>
            <a:r>
              <a:rPr lang="el-GR" b="1" dirty="0"/>
              <a:t>των </a:t>
            </a:r>
            <a:r>
              <a:rPr lang="el-GR" b="1" dirty="0" smtClean="0"/>
              <a:t>χεριών</a:t>
            </a:r>
          </a:p>
          <a:p>
            <a:pPr>
              <a:spcBef>
                <a:spcPts val="900"/>
              </a:spcBef>
            </a:pPr>
            <a:r>
              <a:rPr lang="el-GR" dirty="0"/>
              <a:t>Η καθαριότητα των χεριών είναι ο βασικότερος τρόπος για την αποφυγή της μετάδοσης των μικροβίων</a:t>
            </a:r>
            <a:r>
              <a:rPr lang="el-GR" dirty="0" smtClean="0"/>
              <a:t>.</a:t>
            </a:r>
          </a:p>
          <a:p>
            <a:pPr>
              <a:spcBef>
                <a:spcPts val="900"/>
              </a:spcBef>
            </a:pPr>
            <a:r>
              <a:rPr lang="el-GR" dirty="0"/>
              <a:t>Τα χέρια μπορεί να μολυνθούν και να μολύνουν σε περί­πτωση:</a:t>
            </a:r>
          </a:p>
          <a:p>
            <a:pPr marL="514350" indent="-514350">
              <a:spcBef>
                <a:spcPts val="900"/>
              </a:spcBef>
              <a:buFont typeface="+mj-lt"/>
              <a:buAutoNum type="romanLcPeriod"/>
            </a:pPr>
            <a:r>
              <a:rPr lang="el-GR" dirty="0"/>
              <a:t>ακμής, δεδομένου ότι στο </a:t>
            </a:r>
            <a:r>
              <a:rPr lang="el-GR" dirty="0" err="1"/>
              <a:t>ακμεϊκό</a:t>
            </a:r>
            <a:r>
              <a:rPr lang="el-GR" dirty="0"/>
              <a:t> δέρμα υπάρχει σταφυ­λόκοκκος</a:t>
            </a:r>
            <a:r>
              <a:rPr lang="el-GR" dirty="0" smtClean="0"/>
              <a:t>,</a:t>
            </a:r>
          </a:p>
          <a:p>
            <a:pPr marL="514350" indent="-514350">
              <a:spcBef>
                <a:spcPts val="900"/>
              </a:spcBef>
              <a:buFont typeface="+mj-lt"/>
              <a:buAutoNum type="romanLcPeriod"/>
            </a:pPr>
            <a:r>
              <a:rPr lang="el-GR" dirty="0"/>
              <a:t>αποτρίχωσης, διότι πολλές φορές με την ηλεκτροθεραπεία προκαλείται λύση της συνέχειας του δέρματος, εκχύμωση και</a:t>
            </a:r>
          </a:p>
          <a:p>
            <a:pPr marL="514350" indent="-514350">
              <a:spcBef>
                <a:spcPts val="900"/>
              </a:spcBef>
              <a:buFont typeface="+mj-lt"/>
              <a:buAutoNum type="romanLcPeriod"/>
            </a:pPr>
            <a:r>
              <a:rPr lang="el-GR" dirty="0" smtClean="0"/>
              <a:t>αντιμετώπισης </a:t>
            </a:r>
            <a:r>
              <a:rPr lang="el-GR" dirty="0"/>
              <a:t>παχυσαρκίας, διότι το σώμα με το οποίο ασχολείται η αισθητικός μπορεί να μην τηρεί τους κανόνες υγιεινής και να μεταφέρει μολυσματικούς μικροοργανι­σμούς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996133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Υγιεινή ατομικής καθαριότητας </a:t>
            </a:r>
            <a:r>
              <a:rPr lang="el-GR" sz="3000" b="0" dirty="0" smtClean="0">
                <a:solidFill>
                  <a:prstClr val="white"/>
                </a:solidFill>
              </a:rPr>
              <a:t>5/6</a:t>
            </a:r>
            <a:endParaRPr lang="el-GR" dirty="0"/>
          </a:p>
        </p:txBody>
      </p:sp>
      <p:sp>
        <p:nvSpPr>
          <p:cNvPr id="3" name="Θέση περιεχομένου 2"/>
          <p:cNvSpPr>
            <a:spLocks noGrp="1"/>
          </p:cNvSpPr>
          <p:nvPr>
            <p:ph idx="1"/>
          </p:nvPr>
        </p:nvSpPr>
        <p:spPr/>
        <p:txBody>
          <a:bodyPr/>
          <a:lstStyle/>
          <a:p>
            <a:r>
              <a:rPr lang="el-GR" dirty="0" smtClean="0"/>
              <a:t>Στις δυο πρώτες περιπτώσεις ο αισθητικός θα πρέπει να φοράει αποστειρωμένα </a:t>
            </a:r>
            <a:r>
              <a:rPr lang="el-GR" dirty="0"/>
              <a:t>γάντια, τα οποία τα πλένει με </a:t>
            </a:r>
            <a:r>
              <a:rPr lang="el-GR" dirty="0" smtClean="0"/>
              <a:t>αντισηπτικό</a:t>
            </a:r>
            <a:r>
              <a:rPr lang="el-GR" dirty="0"/>
              <a:t>. Στην τρίτη περίπτωση και σε περίπτωση άλλων </a:t>
            </a:r>
            <a:r>
              <a:rPr lang="el-GR" dirty="0" smtClean="0"/>
              <a:t>περιστατικών </a:t>
            </a:r>
            <a:r>
              <a:rPr lang="el-GR" dirty="0"/>
              <a:t>θα πρέπει να πλένει τα χέρια καλά με </a:t>
            </a:r>
            <a:r>
              <a:rPr lang="el-GR" dirty="0" smtClean="0"/>
              <a:t>αντισηπτικό </a:t>
            </a:r>
            <a:r>
              <a:rPr lang="el-GR" dirty="0"/>
              <a:t>πριν την έναρξη και μετά το τέλος της θεραπείας. </a:t>
            </a:r>
            <a:endParaRPr lang="el-GR" dirty="0" smtClean="0"/>
          </a:p>
          <a:p>
            <a:r>
              <a:rPr lang="el-GR" dirty="0" smtClean="0"/>
              <a:t>Μεγάλη </a:t>
            </a:r>
            <a:r>
              <a:rPr lang="el-GR" dirty="0"/>
              <a:t>προσοχή στα νύχια, ώστε να είναι περιποιημένα και κοντά γιατί και αυτά είναι αιτία μετάδοσης μικροβίων.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81401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5" name="Picture 2" descr="C:\Users\fkaram2\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6537"/>
            <a:ext cx="5520414" cy="670483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367548" y="6464369"/>
            <a:ext cx="1080120" cy="276999"/>
          </a:xfrm>
          <a:prstGeom prst="rect">
            <a:avLst/>
          </a:prstGeom>
        </p:spPr>
        <p:txBody>
          <a:bodyPr wrap="square">
            <a:spAutoFit/>
          </a:bodyPr>
          <a:lstStyle/>
          <a:p>
            <a:pPr algn="ctr"/>
            <a:r>
              <a:rPr lang="en-US" sz="1200" dirty="0" smtClean="0">
                <a:latin typeface="+mn-lt"/>
                <a:hlinkClick r:id="rId3"/>
              </a:rPr>
              <a:t>keelpno.gr</a:t>
            </a:r>
            <a:endParaRPr lang="el-GR" sz="1200" dirty="0">
              <a:latin typeface="+mn-lt"/>
            </a:endParaRPr>
          </a:p>
        </p:txBody>
      </p:sp>
    </p:spTree>
    <p:extLst>
      <p:ext uri="{BB962C8B-B14F-4D97-AF65-F5344CB8AC3E}">
        <p14:creationId xmlns:p14="http://schemas.microsoft.com/office/powerpoint/2010/main" val="331074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Υγιεινή ατομικής καθαριότητας </a:t>
            </a:r>
            <a:r>
              <a:rPr lang="el-GR" sz="3000" b="0" dirty="0" smtClean="0">
                <a:solidFill>
                  <a:prstClr val="white"/>
                </a:solidFill>
              </a:rPr>
              <a:t>6/6</a:t>
            </a:r>
            <a:endParaRPr lang="el-GR" dirty="0"/>
          </a:p>
        </p:txBody>
      </p:sp>
      <p:sp>
        <p:nvSpPr>
          <p:cNvPr id="3" name="Θέση περιεχομένου 2"/>
          <p:cNvSpPr>
            <a:spLocks noGrp="1"/>
          </p:cNvSpPr>
          <p:nvPr>
            <p:ph idx="1"/>
          </p:nvPr>
        </p:nvSpPr>
        <p:spPr/>
        <p:txBody>
          <a:bodyPr/>
          <a:lstStyle/>
          <a:p>
            <a:pPr marL="355600" indent="-355600">
              <a:buFont typeface="+mj-lt"/>
              <a:buAutoNum type="arabicPeriod" startAt="4"/>
            </a:pPr>
            <a:r>
              <a:rPr lang="el-GR" b="1" dirty="0"/>
              <a:t>Υγιεινή στόματος</a:t>
            </a:r>
          </a:p>
          <a:p>
            <a:r>
              <a:rPr lang="el-GR" dirty="0"/>
              <a:t>Θα πρέπει να γίνεται δύο φορές το χρόνο επίσκεψη στον οδοντίατρο και να τηρούνται καθημερινά οι κανόνες υγιεινής διότι η κακοσμία είναι καταστροφική στο επάγγελμά μας. Η επαφή με το πρόσωπο, στον καθαρισμό ή στην αποτρίχωση, είναι αναγκαστική και χρειάζεται μεγάλη προσοχή στο </a:t>
            </a:r>
            <a:r>
              <a:rPr lang="el-GR" dirty="0" smtClean="0"/>
              <a:t>πρόβλημα </a:t>
            </a:r>
            <a:r>
              <a:rPr lang="el-GR" dirty="0"/>
              <a:t>αυτό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578716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Υγιεινή χώρου εργασίας</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dirty="0"/>
              <a:t>Θα πρέπει επίσης να απολυμαίνεται καθημερινά ο χώρος εργασίας, ιδιαίτερα το πάτωμα, οι τοίχοι, τα κρεβάτια και οι πάγκοι, μετά από κάθε </a:t>
            </a:r>
            <a:r>
              <a:rPr lang="el-GR" dirty="0" smtClean="0"/>
              <a:t>συνεδρία. </a:t>
            </a:r>
            <a:r>
              <a:rPr lang="el-GR" dirty="0"/>
              <a:t>Στα φαρμακεία κυκλοφορούν ειδικά </a:t>
            </a:r>
            <a:r>
              <a:rPr lang="el-GR" dirty="0" smtClean="0"/>
              <a:t>απολυμαντικά χώρου για όλες τις μεγάλες </a:t>
            </a:r>
            <a:r>
              <a:rPr lang="el-GR" dirty="0"/>
              <a:t>επιφάνειες</a:t>
            </a:r>
            <a:r>
              <a:rPr lang="el-GR" dirty="0" smtClean="0"/>
              <a:t>.</a:t>
            </a:r>
          </a:p>
          <a:p>
            <a:r>
              <a:rPr lang="el-GR" dirty="0"/>
              <a:t>Θα πρέπει να </a:t>
            </a:r>
            <a:r>
              <a:rPr lang="el-GR" dirty="0" smtClean="0"/>
              <a:t>αποστειρώνονται όλα τα εργαλεία </a:t>
            </a:r>
            <a:r>
              <a:rPr lang="el-GR" dirty="0"/>
              <a:t>και τα σκεύη αισθητικής μετά το τέλος </a:t>
            </a:r>
            <a:r>
              <a:rPr lang="el-GR" dirty="0" smtClean="0"/>
              <a:t>της συνεδρίας για την αποφυγή </a:t>
            </a:r>
            <a:r>
              <a:rPr lang="el-GR" dirty="0"/>
              <a:t>οποιοσδήποτε </a:t>
            </a:r>
            <a:r>
              <a:rPr lang="el-GR" dirty="0" smtClean="0"/>
              <a:t>μόλυνσης.</a:t>
            </a:r>
          </a:p>
          <a:p>
            <a:pPr>
              <a:buFont typeface="Wingdings" panose="05000000000000000000" pitchFamily="2" charset="2"/>
              <a:buChar char="ü"/>
            </a:pPr>
            <a:r>
              <a:rPr lang="el-GR" dirty="0"/>
              <a:t>Συνιστώνται ειδικά προϊόντα για τη </a:t>
            </a:r>
            <a:r>
              <a:rPr lang="el-GR" dirty="0" smtClean="0"/>
              <a:t>συνέχιση της προφύλαξης από την προσβολή μικροβίων και στο σπίτι, μετά το τέλος </a:t>
            </a:r>
            <a:r>
              <a:rPr lang="el-GR" dirty="0"/>
              <a:t>κάθε αισθητικής </a:t>
            </a:r>
            <a:r>
              <a:rPr lang="el-GR" dirty="0" smtClean="0"/>
              <a:t>συνεδρίας (η επιφάνεια του δέρματος είναι ευαίσθητη και πολλές φορές ανοιχτή και ευνοεί την εγκατάσταση μικροβίων).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08687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dirty="0" err="1"/>
              <a:t>Ενζυμική</a:t>
            </a:r>
            <a:r>
              <a:rPr lang="el-GR" sz="2000" dirty="0"/>
              <a:t> Αποτρίχωση (Θ). </a:t>
            </a:r>
            <a:r>
              <a:rPr lang="el-GR" sz="2000" dirty="0" smtClean="0"/>
              <a:t>Ενότητα 2</a:t>
            </a:r>
            <a:r>
              <a:rPr lang="en-US" sz="2000" dirty="0" smtClean="0"/>
              <a:t>:</a:t>
            </a:r>
            <a:r>
              <a:rPr lang="el-GR" sz="2000" dirty="0"/>
              <a:t> Υγιεινή του δέρματος και ατομική υγιεινή».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 </a:t>
            </a:r>
            <a:r>
              <a:rPr lang="el-GR" sz="3000" b="0" dirty="0" smtClean="0"/>
              <a:t>2/3</a:t>
            </a:r>
            <a:endParaRPr lang="el-GR" sz="3000" b="0" dirty="0"/>
          </a:p>
        </p:txBody>
      </p:sp>
      <p:sp>
        <p:nvSpPr>
          <p:cNvPr id="3" name="Θέση περιεχομένου 2"/>
          <p:cNvSpPr>
            <a:spLocks noGrp="1"/>
          </p:cNvSpPr>
          <p:nvPr>
            <p:ph idx="1"/>
          </p:nvPr>
        </p:nvSpPr>
        <p:spPr/>
        <p:txBody>
          <a:bodyPr>
            <a:noAutofit/>
          </a:bodyPr>
          <a:lstStyle/>
          <a:p>
            <a:r>
              <a:rPr lang="el-GR" b="1" dirty="0" smtClean="0"/>
              <a:t>Αντισηψία</a:t>
            </a:r>
            <a:r>
              <a:rPr lang="el-GR" dirty="0" smtClean="0"/>
              <a:t> </a:t>
            </a:r>
            <a:r>
              <a:rPr lang="el-GR" dirty="0"/>
              <a:t>είναι η καταπολέμηση και εξόντωση ήδη </a:t>
            </a:r>
            <a:r>
              <a:rPr lang="el-GR" dirty="0" smtClean="0"/>
              <a:t>υπαρχόντων </a:t>
            </a:r>
            <a:r>
              <a:rPr lang="el-GR" dirty="0"/>
              <a:t>μικροβίων. Επιτυγχάνεται με αντισηπτικές </a:t>
            </a:r>
            <a:r>
              <a:rPr lang="el-GR" dirty="0" smtClean="0"/>
              <a:t>ουσίες </a:t>
            </a:r>
            <a:r>
              <a:rPr lang="el-GR" dirty="0"/>
              <a:t>που τοποθετούνται στο δέρμα.</a:t>
            </a:r>
          </a:p>
          <a:p>
            <a:r>
              <a:rPr lang="el-GR" b="1" dirty="0" smtClean="0"/>
              <a:t>Υγιεινή </a:t>
            </a:r>
            <a:r>
              <a:rPr lang="el-GR" dirty="0"/>
              <a:t>είναι η υπόδειξη και εφαρμογή παντός μέτρου </a:t>
            </a:r>
            <a:r>
              <a:rPr lang="el-GR" dirty="0" err="1"/>
              <a:t>αποσκοπούντος</a:t>
            </a:r>
            <a:r>
              <a:rPr lang="el-GR" dirty="0"/>
              <a:t> στην προάσπιση και προαγωγή της υγείας του ανθρώπου. Συγκεκριμένα για το δέρμα είναι η </a:t>
            </a:r>
            <a:r>
              <a:rPr lang="el-GR" dirty="0" smtClean="0"/>
              <a:t>προληπτική </a:t>
            </a:r>
            <a:r>
              <a:rPr lang="el-GR" dirty="0"/>
              <a:t>διαδικασία προφύλαξης από τη διείσδυση μικροβίων και παθογόνων μικροοργανισμών.</a:t>
            </a:r>
          </a:p>
          <a:p>
            <a:r>
              <a:rPr lang="el-GR" b="1" dirty="0" smtClean="0"/>
              <a:t>Μικροβιοκτόνο</a:t>
            </a:r>
            <a:r>
              <a:rPr lang="el-GR" dirty="0" smtClean="0"/>
              <a:t> </a:t>
            </a:r>
            <a:r>
              <a:rPr lang="el-GR" dirty="0"/>
              <a:t>είναι το φάρμακο που καταστρέφει τα μικρόβια, αλλά όχι πάντοτε και τους σπόρους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577449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Πρωτόπαπα </a:t>
            </a:r>
            <a:r>
              <a:rPr lang="el-GR" sz="2000" dirty="0"/>
              <a:t>Ε. </a:t>
            </a:r>
            <a:r>
              <a:rPr lang="el-GR" sz="2000" dirty="0" smtClean="0"/>
              <a:t>Ευαγγελία, </a:t>
            </a:r>
            <a:r>
              <a:rPr lang="en-US" sz="2000" dirty="0" smtClean="0"/>
              <a:t>“</a:t>
            </a:r>
            <a:r>
              <a:rPr lang="el-GR" sz="2000" dirty="0" smtClean="0"/>
              <a:t>Φυσιοπαθολογία και θεραπευτική διαταραχών της τριχοφυΐας</a:t>
            </a:r>
            <a:r>
              <a:rPr lang="en-US" sz="2000" dirty="0" smtClean="0"/>
              <a:t>”, </a:t>
            </a:r>
            <a:r>
              <a:rPr lang="el-GR" sz="2000" dirty="0"/>
              <a:t>Ε</a:t>
            </a:r>
            <a:r>
              <a:rPr lang="el-GR" sz="2000" dirty="0" smtClean="0"/>
              <a:t>κδόσεις </a:t>
            </a:r>
            <a:r>
              <a:rPr lang="el-GR" sz="2000" dirty="0" err="1" smtClean="0"/>
              <a:t>Παπαζήση</a:t>
            </a:r>
            <a:r>
              <a:rPr lang="el-GR" sz="2000" dirty="0" smtClean="0"/>
              <a:t>, Αθήνα 2004</a:t>
            </a:r>
            <a:endParaRPr lang="el-GR" sz="2000" dirty="0"/>
          </a:p>
        </p:txBody>
      </p:sp>
    </p:spTree>
    <p:extLst>
      <p:ext uri="{BB962C8B-B14F-4D97-AF65-F5344CB8AC3E}">
        <p14:creationId xmlns:p14="http://schemas.microsoft.com/office/powerpoint/2010/main" val="121042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Ορισμοί </a:t>
            </a:r>
            <a:r>
              <a:rPr lang="el-GR" sz="3000" b="0" dirty="0" smtClean="0"/>
              <a:t>3/3</a:t>
            </a:r>
            <a:endParaRPr lang="el-GR" sz="3000" b="0" dirty="0"/>
          </a:p>
        </p:txBody>
      </p:sp>
      <p:sp>
        <p:nvSpPr>
          <p:cNvPr id="3" name="Θέση περιεχομένου 2"/>
          <p:cNvSpPr>
            <a:spLocks noGrp="1"/>
          </p:cNvSpPr>
          <p:nvPr>
            <p:ph idx="1"/>
          </p:nvPr>
        </p:nvSpPr>
        <p:spPr/>
        <p:txBody>
          <a:bodyPr>
            <a:noAutofit/>
          </a:bodyPr>
          <a:lstStyle/>
          <a:p>
            <a:r>
              <a:rPr lang="el-GR" b="1" dirty="0" smtClean="0"/>
              <a:t>Μυκητοκτόνο</a:t>
            </a:r>
            <a:r>
              <a:rPr lang="el-GR" dirty="0" smtClean="0"/>
              <a:t> </a:t>
            </a:r>
            <a:r>
              <a:rPr lang="el-GR" dirty="0"/>
              <a:t>είναι το φάρμακο που καταστρέφει τους μύκητες.</a:t>
            </a:r>
          </a:p>
          <a:p>
            <a:r>
              <a:rPr lang="el-GR" b="1" dirty="0" err="1" smtClean="0"/>
              <a:t>Σποροκτόνο</a:t>
            </a:r>
            <a:r>
              <a:rPr lang="el-GR" dirty="0" smtClean="0"/>
              <a:t> </a:t>
            </a:r>
            <a:r>
              <a:rPr lang="el-GR" dirty="0"/>
              <a:t>είναι το φάρμακο που καταστρέφει τους σπόρους των μικροοργανισμών. </a:t>
            </a:r>
            <a:endParaRPr lang="el-GR" dirty="0" smtClean="0"/>
          </a:p>
          <a:p>
            <a:r>
              <a:rPr lang="el-GR" b="1" dirty="0" smtClean="0"/>
              <a:t>Συντηρητικό</a:t>
            </a:r>
            <a:r>
              <a:rPr lang="el-GR" dirty="0" smtClean="0"/>
              <a:t> </a:t>
            </a:r>
            <a:r>
              <a:rPr lang="el-GR" dirty="0"/>
              <a:t>είναι η ουσία που προστίθεται σε </a:t>
            </a:r>
            <a:r>
              <a:rPr lang="el-GR" dirty="0" smtClean="0"/>
              <a:t>ενέσιμα </a:t>
            </a:r>
            <a:r>
              <a:rPr lang="el-GR" dirty="0"/>
              <a:t>σκευάσματα και παρεμποδίζει την επιμόλυνση του </a:t>
            </a:r>
            <a:r>
              <a:rPr lang="el-GR" dirty="0" smtClean="0"/>
              <a:t>περιεχομένου</a:t>
            </a:r>
            <a:r>
              <a:rPr lang="el-GR" dirty="0"/>
              <a:t>, είτε με χημικό είτε με φυσικό τρόπο.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50242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24136"/>
            <a:ext cx="9144000" cy="1484784"/>
          </a:xfrm>
        </p:spPr>
        <p:txBody>
          <a:bodyPr/>
          <a:lstStyle/>
          <a:p>
            <a:r>
              <a:rPr lang="el-GR" dirty="0"/>
              <a:t>Μέθοδοι αποστείρωσης </a:t>
            </a:r>
            <a:r>
              <a:rPr lang="el-GR" dirty="0" smtClean="0"/>
              <a:t>και </a:t>
            </a:r>
            <a:br>
              <a:rPr lang="el-GR" dirty="0" smtClean="0"/>
            </a:br>
            <a:r>
              <a:rPr lang="el-GR" dirty="0" smtClean="0"/>
              <a:t>απολύμανσης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4892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Φυσικά </a:t>
            </a:r>
            <a:r>
              <a:rPr lang="el-GR" dirty="0" smtClean="0"/>
              <a:t>μέσα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8496944" cy="5328592"/>
          </a:xfrm>
        </p:spPr>
        <p:txBody>
          <a:bodyPr>
            <a:normAutofit/>
          </a:bodyPr>
          <a:lstStyle/>
          <a:p>
            <a:pPr marL="0" indent="0">
              <a:buNone/>
            </a:pPr>
            <a:r>
              <a:rPr lang="el-GR" sz="2300" b="1" dirty="0"/>
              <a:t>α. Ξηρή θερμότητα</a:t>
            </a:r>
          </a:p>
          <a:p>
            <a:r>
              <a:rPr lang="el-GR" sz="2300" dirty="0"/>
              <a:t>Οι κλίβανοι </a:t>
            </a:r>
            <a:r>
              <a:rPr lang="el-GR" sz="2300" dirty="0" smtClean="0"/>
              <a:t>περιέχουν </a:t>
            </a:r>
            <a:r>
              <a:rPr lang="el-GR" sz="2300" dirty="0"/>
              <a:t>ξηρό αέρα υψηλής θερμοκρασίας. Φέρουν αυτόματο χρονοδιακόπτη και θερμόμετρο. Οι συνθή­κες αποστείρωσης εξαρτώνται από το είδος των μικροβίων και τον αριθμό τους. Όσο πιο υψηλή είναι η θερμοκρασία, τό­σο λιγότερος χρόνος χρειάζεται για την καταστροφή των </a:t>
            </a:r>
            <a:r>
              <a:rPr lang="el-GR" sz="2300" dirty="0" smtClean="0"/>
              <a:t>μικροβίων</a:t>
            </a:r>
            <a:r>
              <a:rPr lang="el-GR" sz="2300" dirty="0"/>
              <a:t>. Στους 2.000° απαιτείται χρονικό διάστημα 1 ώρας.</a:t>
            </a:r>
          </a:p>
          <a:p>
            <a:pPr marL="0" indent="0">
              <a:buNone/>
            </a:pPr>
            <a:r>
              <a:rPr lang="el-GR" sz="2300" b="1" dirty="0"/>
              <a:t>β. Υγρή θερμότητα</a:t>
            </a:r>
          </a:p>
          <a:p>
            <a:r>
              <a:rPr lang="el-GR" sz="2300" dirty="0"/>
              <a:t>Τα αντικείμενα τοποθετούνται σε βραστήρα και πρέπει να καλύπτονται με νερό. Ο ιός της ηπατίτιδας Β για να κατα­στραφεί πρέπει να παραμείνει στο βραστήρα πάνω από 2 ώρες στους </a:t>
            </a:r>
            <a:r>
              <a:rPr lang="el-GR" sz="2300" dirty="0" smtClean="0"/>
              <a:t>170</a:t>
            </a:r>
            <a:r>
              <a:rPr lang="el-GR" sz="2300" dirty="0"/>
              <a:t>°.</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56659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Φυσικά μέσα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a:xfrm>
            <a:off x="395536" y="1412776"/>
            <a:ext cx="8424936" cy="5445224"/>
          </a:xfrm>
        </p:spPr>
        <p:txBody>
          <a:bodyPr>
            <a:noAutofit/>
          </a:bodyPr>
          <a:lstStyle/>
          <a:p>
            <a:pPr marL="0" indent="0">
              <a:lnSpc>
                <a:spcPct val="105000"/>
              </a:lnSpc>
              <a:buNone/>
            </a:pPr>
            <a:r>
              <a:rPr lang="el-GR" sz="2300" b="1" dirty="0"/>
              <a:t>γ. Ψύχος</a:t>
            </a:r>
          </a:p>
          <a:p>
            <a:pPr>
              <a:lnSpc>
                <a:spcPct val="105000"/>
              </a:lnSpc>
            </a:pPr>
            <a:r>
              <a:rPr lang="el-GR" sz="2300" dirty="0"/>
              <a:t>Το ψύχος μειώνει την ανάπτυξη των μικροβίων, μειώνο­ντας τον μεταβολισμό τους.</a:t>
            </a:r>
          </a:p>
          <a:p>
            <a:pPr marL="0" indent="0">
              <a:lnSpc>
                <a:spcPct val="105000"/>
              </a:lnSpc>
              <a:buNone/>
            </a:pPr>
            <a:r>
              <a:rPr lang="el-GR" sz="2300" b="1" dirty="0"/>
              <a:t>δ. Ατμός ύδατος υπό πίεση</a:t>
            </a:r>
          </a:p>
          <a:p>
            <a:pPr>
              <a:lnSpc>
                <a:spcPct val="105000"/>
              </a:lnSpc>
            </a:pPr>
            <a:r>
              <a:rPr lang="el-GR" sz="2300" dirty="0"/>
              <a:t>Για το σκοπό αυτό χρησιμοποιούνται τα </a:t>
            </a:r>
            <a:r>
              <a:rPr lang="el-GR" sz="2300" dirty="0" err="1"/>
              <a:t>αυτόοκαυστα</a:t>
            </a:r>
            <a:r>
              <a:rPr lang="el-GR" sz="2300" dirty="0"/>
              <a:t> δο­χεία από χάλυβα, που κλείνουν ερμητικά. Αναπτύσσεται θερ­μοκρασία άνω του σημείου ζέσεως των ουσιών, υπό πίεση, επιταχύνοντας ιδανική αποστείρωση.</a:t>
            </a:r>
          </a:p>
          <a:p>
            <a:pPr marL="0" indent="0">
              <a:lnSpc>
                <a:spcPct val="105000"/>
              </a:lnSpc>
              <a:buNone/>
            </a:pPr>
            <a:r>
              <a:rPr lang="el-GR" sz="2300" b="1" dirty="0"/>
              <a:t>ε. Υπέρηχοι</a:t>
            </a:r>
          </a:p>
          <a:p>
            <a:pPr>
              <a:lnSpc>
                <a:spcPct val="105000"/>
              </a:lnSpc>
            </a:pPr>
            <a:r>
              <a:rPr lang="el-GR" sz="2300" dirty="0"/>
              <a:t>Οι μικροοργανισμοί εξοντώνονται με υπερήχους συχνότη­τας 15.000 </a:t>
            </a:r>
            <a:r>
              <a:rPr lang="el-GR" sz="2300" dirty="0" smtClean="0"/>
              <a:t>μέχρι </a:t>
            </a:r>
            <a:r>
              <a:rPr lang="el-GR" sz="2300" dirty="0"/>
              <a:t>εκατοντάδων χιλιάδων κύκλων, που </a:t>
            </a:r>
            <a:r>
              <a:rPr lang="el-GR" sz="2300" dirty="0" err="1" smtClean="0"/>
              <a:t>προκα</a:t>
            </a:r>
            <a:r>
              <a:rPr lang="el-GR" sz="2300" dirty="0" smtClean="0"/>
              <a:t>-</a:t>
            </a:r>
            <a:r>
              <a:rPr lang="el-GR" sz="2300" dirty="0" err="1" smtClean="0"/>
              <a:t>λούν</a:t>
            </a:r>
            <a:r>
              <a:rPr lang="el-GR" sz="2300" dirty="0" smtClean="0"/>
              <a:t> </a:t>
            </a:r>
            <a:r>
              <a:rPr lang="el-GR" sz="2300" dirty="0"/>
              <a:t>ρήξη του κυτταρικού τοιχώματος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49261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Φυσικά μέσα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a:xfrm>
            <a:off x="251520" y="1412776"/>
            <a:ext cx="8892480" cy="5445224"/>
          </a:xfrm>
        </p:spPr>
        <p:txBody>
          <a:bodyPr>
            <a:noAutofit/>
          </a:bodyPr>
          <a:lstStyle/>
          <a:p>
            <a:pPr marL="0" indent="0">
              <a:lnSpc>
                <a:spcPct val="107000"/>
              </a:lnSpc>
              <a:spcBef>
                <a:spcPts val="900"/>
              </a:spcBef>
              <a:buNone/>
            </a:pPr>
            <a:r>
              <a:rPr lang="el-GR" sz="2300" b="1" dirty="0"/>
              <a:t>Ακτινοβολία </a:t>
            </a:r>
            <a:endParaRPr lang="el-GR" sz="2300" b="1" dirty="0" smtClean="0"/>
          </a:p>
          <a:p>
            <a:pPr marL="0" indent="0">
              <a:lnSpc>
                <a:spcPct val="107000"/>
              </a:lnSpc>
              <a:spcBef>
                <a:spcPts val="900"/>
              </a:spcBef>
              <a:buNone/>
            </a:pPr>
            <a:r>
              <a:rPr lang="el-GR" sz="2300" b="1" i="1" dirty="0" smtClean="0"/>
              <a:t>α</a:t>
            </a:r>
            <a:r>
              <a:rPr lang="el-GR" sz="2300" b="1" i="1" dirty="0"/>
              <a:t>. Υπεριώδης ακτινοβολία</a:t>
            </a:r>
          </a:p>
          <a:p>
            <a:pPr>
              <a:lnSpc>
                <a:spcPct val="107000"/>
              </a:lnSpc>
              <a:spcBef>
                <a:spcPts val="900"/>
              </a:spcBef>
            </a:pPr>
            <a:r>
              <a:rPr lang="el-GR" sz="2300" dirty="0"/>
              <a:t>Η </a:t>
            </a:r>
            <a:r>
              <a:rPr lang="el-GR" sz="2300" dirty="0" smtClean="0"/>
              <a:t>μέθοδος </a:t>
            </a:r>
            <a:r>
              <a:rPr lang="el-GR" sz="2300" dirty="0"/>
              <a:t>της αποστείρωσης με υπεριώδη </a:t>
            </a:r>
            <a:r>
              <a:rPr lang="el-GR" sz="2300" dirty="0" smtClean="0"/>
              <a:t>ακτινοβολία χρησιμοποιείται </a:t>
            </a:r>
            <a:r>
              <a:rPr lang="el-GR" sz="2300" dirty="0"/>
              <a:t>σήμερα στους χώρους αισθητικής. Τα </a:t>
            </a:r>
            <a:r>
              <a:rPr lang="el-GR" sz="2300" dirty="0" smtClean="0"/>
              <a:t>αποτελέσματα </a:t>
            </a:r>
            <a:r>
              <a:rPr lang="el-GR" sz="2300" dirty="0"/>
              <a:t>οφείλονται στην </a:t>
            </a:r>
            <a:r>
              <a:rPr lang="el-GR" sz="2300" dirty="0" err="1"/>
              <a:t>αντιμικροβιακή</a:t>
            </a:r>
            <a:r>
              <a:rPr lang="el-GR" sz="2300" dirty="0"/>
              <a:t> δράση της </a:t>
            </a:r>
            <a:r>
              <a:rPr lang="el-GR" sz="2300" dirty="0" smtClean="0"/>
              <a:t>υπεριώδους </a:t>
            </a:r>
            <a:r>
              <a:rPr lang="el-GR" sz="2300" dirty="0"/>
              <a:t>ακτινοβολίας που μεταξύ άλλων διασπά τη δομή του DNA των κυττάρων.</a:t>
            </a:r>
          </a:p>
          <a:p>
            <a:pPr>
              <a:lnSpc>
                <a:spcPct val="107000"/>
              </a:lnSpc>
              <a:spcBef>
                <a:spcPts val="900"/>
              </a:spcBef>
            </a:pPr>
            <a:r>
              <a:rPr lang="el-GR" sz="2300" dirty="0"/>
              <a:t>Το αποτέλεσμα της μεθόδου αυτής εξαρτώνται:</a:t>
            </a:r>
          </a:p>
          <a:p>
            <a:pPr marL="514350" indent="-514350">
              <a:lnSpc>
                <a:spcPct val="107000"/>
              </a:lnSpc>
              <a:spcBef>
                <a:spcPts val="900"/>
              </a:spcBef>
              <a:buFont typeface="+mj-lt"/>
              <a:buAutoNum type="romanLcPeriod"/>
            </a:pPr>
            <a:r>
              <a:rPr lang="el-GR" sz="2300" dirty="0" smtClean="0"/>
              <a:t>από </a:t>
            </a:r>
            <a:r>
              <a:rPr lang="el-GR" sz="2300" dirty="0"/>
              <a:t>το μήκος κύματος της ακτινοβολίας.</a:t>
            </a:r>
          </a:p>
          <a:p>
            <a:pPr marL="514350" indent="-514350">
              <a:lnSpc>
                <a:spcPct val="107000"/>
              </a:lnSpc>
              <a:spcBef>
                <a:spcPts val="900"/>
              </a:spcBef>
              <a:buFont typeface="+mj-lt"/>
              <a:buAutoNum type="romanLcPeriod"/>
            </a:pPr>
            <a:r>
              <a:rPr lang="el-GR" sz="2300" dirty="0" smtClean="0"/>
              <a:t>από </a:t>
            </a:r>
            <a:r>
              <a:rPr lang="el-GR" sz="2300" dirty="0"/>
              <a:t>το χρόνο που θα μείνει το εργαλείο στο θάλαμο αποστείρωσης.</a:t>
            </a:r>
          </a:p>
          <a:p>
            <a:pPr marL="514350" indent="-514350">
              <a:lnSpc>
                <a:spcPct val="107000"/>
              </a:lnSpc>
              <a:spcBef>
                <a:spcPts val="900"/>
              </a:spcBef>
              <a:buFont typeface="+mj-lt"/>
              <a:buAutoNum type="romanLcPeriod"/>
            </a:pPr>
            <a:r>
              <a:rPr lang="el-GR" sz="2300" dirty="0" smtClean="0"/>
              <a:t>από </a:t>
            </a:r>
            <a:r>
              <a:rPr lang="el-GR" sz="2300" dirty="0"/>
              <a:t>το είδος και τον αριθμό των μικροβίων. Ιδιαίτερη προσοχή απαιτείται στην αποφυγή της επαφής της </a:t>
            </a:r>
            <a:r>
              <a:rPr lang="el-GR" sz="2300" dirty="0" smtClean="0"/>
              <a:t>ακτινοβολίας </a:t>
            </a:r>
            <a:r>
              <a:rPr lang="el-GR" sz="2300" dirty="0"/>
              <a:t>στα μάτια μας.</a:t>
            </a:r>
          </a:p>
          <a:p>
            <a:pPr marL="514350" indent="-514350">
              <a:lnSpc>
                <a:spcPct val="107000"/>
              </a:lnSpc>
              <a:spcBef>
                <a:spcPts val="900"/>
              </a:spcBef>
              <a:buFont typeface="+mj-lt"/>
              <a:buAutoNum type="romanLcPeriod"/>
            </a:pP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16484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Φυσικά μέσα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pPr marL="0" indent="0">
              <a:buNone/>
            </a:pPr>
            <a:r>
              <a:rPr lang="el-GR" b="1" i="1" dirty="0"/>
              <a:t>β. Η υπέρυθρος ακτινοβολία</a:t>
            </a:r>
          </a:p>
          <a:p>
            <a:r>
              <a:rPr lang="el-GR" dirty="0"/>
              <a:t>Η υπέρυθρος ακτινοβολία έχει </a:t>
            </a:r>
            <a:r>
              <a:rPr lang="el-GR" dirty="0" err="1"/>
              <a:t>αντιμικροβιακή</a:t>
            </a:r>
            <a:r>
              <a:rPr lang="el-GR" dirty="0"/>
              <a:t> δράση στα γυάλινα αντικείμενα, λόγω της θερμότητας που αναπτύσσει.</a:t>
            </a:r>
          </a:p>
          <a:p>
            <a:pPr marL="0" indent="0">
              <a:buNone/>
            </a:pPr>
            <a:r>
              <a:rPr lang="el-GR" b="1" i="1" dirty="0"/>
              <a:t>γ. Ακτίνες X</a:t>
            </a:r>
          </a:p>
          <a:p>
            <a:r>
              <a:rPr lang="el-GR" dirty="0"/>
              <a:t>Ακτινοβολία </a:t>
            </a:r>
            <a:r>
              <a:rPr lang="el-GR" dirty="0" err="1"/>
              <a:t>ιονίζουσα</a:t>
            </a:r>
            <a:r>
              <a:rPr lang="el-GR" dirty="0"/>
              <a:t> για την αποστείρωση ιατρικών αντικειμένων.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27258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101</TotalTime>
  <Words>2208</Words>
  <Application>Microsoft Office PowerPoint</Application>
  <PresentationFormat>Προβολή στην οθόνη (4:3)</PresentationFormat>
  <Paragraphs>189</Paragraphs>
  <Slides>33</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33</vt:i4>
      </vt:variant>
    </vt:vector>
  </HeadingPairs>
  <TitlesOfParts>
    <vt:vector size="36" baseType="lpstr">
      <vt:lpstr>template</vt:lpstr>
      <vt:lpstr>OC_template_updated</vt:lpstr>
      <vt:lpstr>exo-opistho_simeiomata</vt:lpstr>
      <vt:lpstr>Ενζυμική Αποτρίχωση (Θ)</vt:lpstr>
      <vt:lpstr>Ορισμοί 1/3</vt:lpstr>
      <vt:lpstr>Ορισμοί 2/3</vt:lpstr>
      <vt:lpstr>Ορισμοί 3/3</vt:lpstr>
      <vt:lpstr>Μέθοδοι αποστείρωσης και  απολύμανσης</vt:lpstr>
      <vt:lpstr>Φυσικά μέσα 1/4</vt:lpstr>
      <vt:lpstr>Φυσικά μέσα 2/4</vt:lpstr>
      <vt:lpstr>Φυσικά μέσα 3/4</vt:lpstr>
      <vt:lpstr>Φυσικά μέσα 4/4</vt:lpstr>
      <vt:lpstr>Χημικά μέσα</vt:lpstr>
      <vt:lpstr>Ακλοόλες και αλδεΰδες</vt:lpstr>
      <vt:lpstr>Επιφανειοδραστικές ενώσεις</vt:lpstr>
      <vt:lpstr>Βαρέα μέταλλα και Οξέα</vt:lpstr>
      <vt:lpstr>Φαινόλη ή φαινικό οξύ</vt:lpstr>
      <vt:lpstr>Αλογόνα</vt:lpstr>
      <vt:lpstr>Οξειδωτικά</vt:lpstr>
      <vt:lpstr>Ατομική υγιεινή</vt:lpstr>
      <vt:lpstr>Υγιεινή ατομικής καθαριότητας 1/6</vt:lpstr>
      <vt:lpstr>Υγιεινή ατομικής καθαριότητας 2/6</vt:lpstr>
      <vt:lpstr>Υγιεινή ατομικής καθαριότητας 3/6</vt:lpstr>
      <vt:lpstr>Υγιεινή ατομικής καθαριότητας 4/6</vt:lpstr>
      <vt:lpstr>Υγιεινή ατομικής καθαριότητας 5/6</vt:lpstr>
      <vt:lpstr>Παρουσίαση του PowerPoint</vt:lpstr>
      <vt:lpstr>Υγιεινή ατομικής καθαριότητας 6/6</vt:lpstr>
      <vt:lpstr>Υγιεινή χώρου εργασίας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Ενζυμική Αποτρίχωση (Θ)</dc:title>
  <dc:creator>opencourses@teiath.gr</dc:creator>
  <cp:lastModifiedBy>fkaram2</cp:lastModifiedBy>
  <cp:revision>12</cp:revision>
  <dcterms:created xsi:type="dcterms:W3CDTF">2015-11-03T12:47:21Z</dcterms:created>
  <dcterms:modified xsi:type="dcterms:W3CDTF">2015-11-16T12:39:25Z</dcterms:modified>
</cp:coreProperties>
</file>