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75"/>
  </p:notesMasterIdLst>
  <p:handoutMasterIdLst>
    <p:handoutMasterId r:id="rId76"/>
  </p:handoutMasterIdLst>
  <p:sldIdLst>
    <p:sldId id="256" r:id="rId3"/>
    <p:sldId id="272" r:id="rId4"/>
    <p:sldId id="273" r:id="rId5"/>
    <p:sldId id="325" r:id="rId6"/>
    <p:sldId id="274" r:id="rId7"/>
    <p:sldId id="275" r:id="rId8"/>
    <p:sldId id="276" r:id="rId9"/>
    <p:sldId id="277" r:id="rId10"/>
    <p:sldId id="278" r:id="rId11"/>
    <p:sldId id="326" r:id="rId12"/>
    <p:sldId id="279" r:id="rId13"/>
    <p:sldId id="280" r:id="rId14"/>
    <p:sldId id="327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335" r:id="rId25"/>
    <p:sldId id="328" r:id="rId26"/>
    <p:sldId id="290" r:id="rId27"/>
    <p:sldId id="291" r:id="rId28"/>
    <p:sldId id="292" r:id="rId29"/>
    <p:sldId id="330" r:id="rId30"/>
    <p:sldId id="293" r:id="rId31"/>
    <p:sldId id="331" r:id="rId32"/>
    <p:sldId id="332" r:id="rId33"/>
    <p:sldId id="333" r:id="rId34"/>
    <p:sldId id="294" r:id="rId35"/>
    <p:sldId id="334" r:id="rId36"/>
    <p:sldId id="295" r:id="rId37"/>
    <p:sldId id="296" r:id="rId38"/>
    <p:sldId id="329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36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257" r:id="rId68"/>
    <p:sldId id="262" r:id="rId69"/>
    <p:sldId id="264" r:id="rId70"/>
    <p:sldId id="269" r:id="rId71"/>
    <p:sldId id="270" r:id="rId72"/>
    <p:sldId id="266" r:id="rId73"/>
    <p:sldId id="261" r:id="rId74"/>
  </p:sldIdLst>
  <p:sldSz cx="9144000" cy="6858000" type="screen4x3"/>
  <p:notesSz cx="7104063" cy="10234613"/>
  <p:custDataLst>
    <p:tags r:id="rId77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695185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4660"/>
  </p:normalViewPr>
  <p:slideViewPr>
    <p:cSldViewPr>
      <p:cViewPr varScale="1">
        <p:scale>
          <a:sx n="66" d="100"/>
          <a:sy n="66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2191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8E7106-1089-4CF6-BB9B-17733D010417}" type="slidenum">
              <a:rPr lang="el-GR" altLang="el-GR" smtClean="0"/>
              <a:pPr eaLnBrk="1" hangingPunct="1"/>
              <a:t>52</a:t>
            </a:fld>
            <a:endParaRPr lang="el-GR" altLang="el-GR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0" y="793750"/>
            <a:ext cx="5086350" cy="3814763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409" y="4847227"/>
            <a:ext cx="5255691" cy="460735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66C1F9-B494-460A-979E-612F9B05E26B}" type="slidenum">
              <a:rPr lang="el-GR" altLang="el-GR" smtClean="0"/>
              <a:pPr eaLnBrk="1" hangingPunct="1"/>
              <a:t>53</a:t>
            </a:fld>
            <a:endParaRPr lang="el-GR" altLang="el-GR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6000" y="793750"/>
            <a:ext cx="5086350" cy="3814763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409" y="4847227"/>
            <a:ext cx="5255691" cy="460735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6257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57196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02722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794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721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7509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16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95888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5370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AB76BA-D7F5-4C2F-8E1D-4304D0242815}" type="slidenum">
              <a:rPr lang="en-US" altLang="el-GR" smtClean="0"/>
              <a:pPr eaLnBrk="1" hangingPunct="1"/>
              <a:t>4</a:t>
            </a:fld>
            <a:endParaRPr lang="en-US" altLang="el-GR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l-GR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42859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89362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24368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92946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17976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l-GR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986" indent="-30961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441" indent="-2476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817" indent="-2476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9193" indent="-2476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4569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945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5322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10698" indent="-2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13E689-A56B-4186-9797-D9513748F4B6}" type="slidenum">
              <a:rPr lang="el-GR" altLang="el-GR" smtClean="0"/>
              <a:pPr eaLnBrk="1" hangingPunct="1"/>
              <a:t>35</a:t>
            </a:fld>
            <a:endParaRPr lang="el-GR" altLang="el-G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8702E-271F-4968-8E41-8F1C902A436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30074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AC078-1C1A-4BFD-A59A-7D1A309B703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16818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6BE8B-CDEA-463B-9D60-33F148BEE9D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85270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272AA-4EA0-474C-8725-EB46117FBA9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98211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008112"/>
          </a:xfrm>
        </p:spPr>
        <p:txBody>
          <a:bodyPr>
            <a:normAutofit/>
          </a:bodyPr>
          <a:lstStyle>
            <a:lvl1pPr marL="268288" indent="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25658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2pPr>
            <a:lvl3pPr marL="1143000" indent="-33813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707" r:id="rId11"/>
    <p:sldLayoutId id="2147483708" r:id="rId12"/>
    <p:sldLayoutId id="2147483709" r:id="rId13"/>
    <p:sldLayoutId id="2147483710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/3.0/deed.en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://commons.wikimedia.org/wiki/User:CFCF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1316_Meningeal_LayersN.jpg" TargetMode="External"/><Relationship Id="rId5" Type="http://schemas.openxmlformats.org/officeDocument/2006/relationships/hyperlink" Target="https://commons.wikimedia.org/wiki/User:Mysid" TargetMode="External"/><Relationship Id="rId4" Type="http://schemas.openxmlformats.org/officeDocument/2006/relationships/hyperlink" Target="https://commons.wikimedia.org/wiki/File:Gray770-en.sv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usen_0215_CerebralHemispheres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s://commons.wikimedia.org/wiki/User:BruceBlau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our_lobes_animation_small.gif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2.1/jp/deed.en" TargetMode="External"/><Relationship Id="rId4" Type="http://schemas.openxmlformats.org/officeDocument/2006/relationships/hyperlink" Target="http://commons.wikimedia.org/wiki/User:Was_a_be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Was_a_bee" TargetMode="External"/><Relationship Id="rId4" Type="http://schemas.openxmlformats.org/officeDocument/2006/relationships/hyperlink" Target="https://commons.wikimedia.org/wiki/File:Cranial_bones_en_v2.sv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publicdomain/zero/1.0/deed.en" TargetMode="External"/><Relationship Id="rId5" Type="http://schemas.openxmlformats.org/officeDocument/2006/relationships/hyperlink" Target="https://commons.wikimedia.org/w/index.php?title=User:Ilona_Biaigo&amp;action=edit&amp;redlink=1" TargetMode="External"/><Relationship Id="rId4" Type="http://schemas.openxmlformats.org/officeDocument/2006/relationships/hyperlink" Target="https://commons.wikimedia.org/wiki/File:Brain_latino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ainstem.gif" TargetMode="External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2.1/jp/deed.en" TargetMode="External"/><Relationship Id="rId4" Type="http://schemas.openxmlformats.org/officeDocument/2006/relationships/hyperlink" Target="http://commons.wikimedia.org/wiki/User:Was_a_be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deed.en" TargetMode="External"/><Relationship Id="rId5" Type="http://schemas.openxmlformats.org/officeDocument/2006/relationships/hyperlink" Target="https://commons.wikimedia.org/w/index.php?title=User:Garpenholm&amp;action=edit&amp;redlink=1" TargetMode="External"/><Relationship Id="rId4" Type="http://schemas.openxmlformats.org/officeDocument/2006/relationships/hyperlink" Target="https://commons.wikimedia.org/wiki/File:GarpenBrain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cal.philips.com/main/products/mri/assets/images/general_clinical/panorama23t/pan023t_neuro_im8.jpg" TargetMode="External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usen_0896_Ventricles_Brain.png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://commons.wikimedia.org/wiki/User:CFCF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Human_Ventricular_system_colored_and_animated.gif" TargetMode="External"/><Relationship Id="rId3" Type="http://schemas.openxmlformats.org/officeDocument/2006/relationships/image" Target="../media/image57.gif"/><Relationship Id="rId7" Type="http://schemas.openxmlformats.org/officeDocument/2006/relationships/image" Target="../media/image5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2.5/deed.en" TargetMode="External"/><Relationship Id="rId5" Type="http://schemas.openxmlformats.org/officeDocument/2006/relationships/hyperlink" Target="https://commons.wikimedia.org/w/index.php?title=User:AlexanderQuent&amp;action=edit&amp;redlink=1" TargetMode="External"/><Relationship Id="rId10" Type="http://schemas.openxmlformats.org/officeDocument/2006/relationships/hyperlink" Target="http://creativecommons.org/licenses/by-sa/2.1/jp/deed.en" TargetMode="External"/><Relationship Id="rId4" Type="http://schemas.openxmlformats.org/officeDocument/2006/relationships/hyperlink" Target="https://commons.wikimedia.org/wiki/File:Hirnventrikel_mittelgro%C3%9F.gif" TargetMode="External"/><Relationship Id="rId9" Type="http://schemas.openxmlformats.org/officeDocument/2006/relationships/hyperlink" Target="https://commons.wikimedia.org/wiki/User:Echinacin35_w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rcadian" TargetMode="External"/><Relationship Id="rId2" Type="http://schemas.openxmlformats.org/officeDocument/2006/relationships/hyperlink" Target="https://commons.wikimedia.org/wiki/File:Illu_facial_bone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PH_MRI_272_GILD.gif" TargetMode="Externa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Nevi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hyperlink" Target="https://creativecommons.org/licenses/by-sa/3.0/deed.en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Lucien_Monfils" TargetMode="External"/><Relationship Id="rId5" Type="http://schemas.openxmlformats.org/officeDocument/2006/relationships/hyperlink" Target="https://commons.wikimedia.org/wiki/File:Hydrocephalus.jpg" TargetMode="External"/><Relationship Id="rId4" Type="http://schemas.openxmlformats.org/officeDocument/2006/relationships/hyperlink" Target="http://www.dollecommunications.com/Shunt-Selection-Method.ht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xial_FLAIR_MRI_tectal_plate_piloctyic_astrocytoma.jpg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/index.php?title=User:Jto410&amp;action=edit&amp;redlink=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hyperlink" Target="https://creativecommons.org/licenses/by-sa/3.0/deed.en" TargetMode="External"/><Relationship Id="rId2" Type="http://schemas.openxmlformats.org/officeDocument/2006/relationships/hyperlink" Target="http://journal.biolpsychiatry.or.kr/fulltext/htm/0092009010f1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Doc_James" TargetMode="External"/><Relationship Id="rId5" Type="http://schemas.openxmlformats.org/officeDocument/2006/relationships/hyperlink" Target="https://commons.wikimedia.org/wiki/File:SubarachnoidP.png" TargetMode="Externa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pod.org/2008/02/15/ruptured-dermoid-cyst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.harvard.edu/AANLIB/cases/case32/mr3/016.gif" TargetMode="External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://commons.wikimedia.org/wiki/User:CFCF" TargetMode="External"/><Relationship Id="rId4" Type="http://schemas.openxmlformats.org/officeDocument/2006/relationships/hyperlink" Target="http://commons.wikimedia.org/wiki/File:1806_The_Hypothalamus-Pituitary_Complex.jp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2.1/jp/deed.en" TargetMode="External"/><Relationship Id="rId5" Type="http://schemas.openxmlformats.org/officeDocument/2006/relationships/hyperlink" Target="http://commons.wikimedia.org/wiki/User:Was_a_bee" TargetMode="External"/><Relationship Id="rId4" Type="http://schemas.openxmlformats.org/officeDocument/2006/relationships/hyperlink" Target="https://commons.wikimedia.org/wiki/File:Neurocranium_-_animation02.gi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hyperlink" Target="http://www.medical.philips.com/main/products/mri/assets/images/general_clinical/panorama23t/pan023t_angio_im4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medicine.com/cgi-bin/foxweb.exe/makezoom@/em/makezoom?picture=\websites\emedicine\radio\images\Large\230230emedgdcorT1_lbl.jpg&amp;template=izoom2" TargetMode="External"/><Relationship Id="rId5" Type="http://schemas.openxmlformats.org/officeDocument/2006/relationships/image" Target="../media/image89.jpeg"/><Relationship Id="rId4" Type="http://schemas.openxmlformats.org/officeDocument/2006/relationships/hyperlink" Target="http://www.emedicine.com/cgi-bin/foxweb.exe/makezoom@/em/makezoom?picture=\websites\emedicine\radio\images\Large\223223emedMRV.jpg&amp;template=izoom2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File_Upload_Bot_(Magnus_Manske)" TargetMode="External"/><Relationship Id="rId4" Type="http://schemas.openxmlformats.org/officeDocument/2006/relationships/hyperlink" Target="https://commons.wikimedia.org/wiki/File:Head_mri_animation.gif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584176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err="1" smtClean="0">
                <a:solidFill>
                  <a:schemeClr val="tx1"/>
                </a:solidFill>
                <a:latin typeface="+mn-lt"/>
              </a:rPr>
              <a:t>Τομογραφική</a:t>
            </a:r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 Απεικονιστική Ανατομική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166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</a:t>
            </a:r>
            <a:r>
              <a:rPr lang="en-US" sz="2600" b="1" dirty="0" smtClean="0"/>
              <a:t>1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 smtClean="0"/>
              <a:t>Κρανίο – Εγκέφαλος ανατομία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Γεωργία Οικονόμου, Αναπληρώτρια Καθηγήτρια</a:t>
            </a:r>
          </a:p>
          <a:p>
            <a:pPr>
              <a:spcBef>
                <a:spcPts val="0"/>
              </a:spcBef>
            </a:pPr>
            <a:r>
              <a:rPr lang="el-GR" sz="2200"/>
              <a:t>Τμήμα Ραδιολογίας - Ακτινολογίας</a:t>
            </a:r>
            <a:endParaRPr lang="el-GR" sz="2200" dirty="0"/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>
                <a:solidFill>
                  <a:prstClr val="white"/>
                </a:solidFill>
              </a:rPr>
              <a:t>Υπαραχνοειδής</a:t>
            </a:r>
            <a:r>
              <a:rPr lang="el-GR" dirty="0">
                <a:solidFill>
                  <a:prstClr val="white"/>
                </a:solidFill>
              </a:rPr>
              <a:t> χώρος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  <p:pic>
        <p:nvPicPr>
          <p:cNvPr id="3074" name="Picture 2" descr="File:1316 Meningeal LayersN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646647" y="1053971"/>
            <a:ext cx="6389849" cy="32391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le:Gray770-en.sv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1" y="4365104"/>
            <a:ext cx="6038603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7" name="Rectangle 7"/>
          <p:cNvSpPr/>
          <p:nvPr/>
        </p:nvSpPr>
        <p:spPr>
          <a:xfrm>
            <a:off x="6002091" y="6261241"/>
            <a:ext cx="2242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Gray770-en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l-GR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5" tooltip="User:Mysid"/>
              </a:rPr>
              <a:t>Mysid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641" y="3717032"/>
            <a:ext cx="26831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6"/>
              </a:rPr>
              <a:t>1316 Meningeal </a:t>
            </a:r>
            <a:r>
              <a:rPr lang="en-US" sz="1200" dirty="0" err="1" smtClean="0">
                <a:latin typeface="+mn-lt"/>
                <a:hlinkClick r:id="rId6"/>
              </a:rPr>
              <a:t>LayersN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7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8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048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600" dirty="0" smtClean="0"/>
              <a:t>Ανατομία ΚΝΣ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1392" y="5661248"/>
            <a:ext cx="4038600" cy="8921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l-GR" altLang="el-GR" sz="2400" dirty="0" smtClean="0">
                <a:solidFill>
                  <a:schemeClr val="bg1"/>
                </a:solidFill>
              </a:rPr>
              <a:t>Εγκεφαλικά ημισφαίρια</a:t>
            </a:r>
          </a:p>
          <a:p>
            <a:pPr eaLnBrk="1" hangingPunct="1"/>
            <a:r>
              <a:rPr lang="el-GR" altLang="el-GR" sz="2400" dirty="0" smtClean="0">
                <a:solidFill>
                  <a:schemeClr val="bg1"/>
                </a:solidFill>
              </a:rPr>
              <a:t>Παρεγκεφαλίδα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40152" y="5556250"/>
            <a:ext cx="3101975" cy="1112838"/>
          </a:xfrm>
        </p:spPr>
        <p:txBody>
          <a:bodyPr/>
          <a:lstStyle/>
          <a:p>
            <a:pPr eaLnBrk="1" hangingPunct="1"/>
            <a:r>
              <a:rPr lang="el-GR" altLang="el-GR" sz="2400" smtClean="0">
                <a:solidFill>
                  <a:schemeClr val="bg1"/>
                </a:solidFill>
              </a:rPr>
              <a:t>Στέλεχος</a:t>
            </a:r>
          </a:p>
          <a:p>
            <a:pPr eaLnBrk="1" hangingPunct="1"/>
            <a:r>
              <a:rPr lang="el-GR" altLang="el-GR" sz="2400" smtClean="0">
                <a:solidFill>
                  <a:schemeClr val="bg1"/>
                </a:solidFill>
              </a:rPr>
              <a:t>Νωτιαίος μυελός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  <p:grpSp>
        <p:nvGrpSpPr>
          <p:cNvPr id="20" name="Ομάδα 19"/>
          <p:cNvGrpSpPr/>
          <p:nvPr/>
        </p:nvGrpSpPr>
        <p:grpSpPr>
          <a:xfrm>
            <a:off x="2215860" y="1070357"/>
            <a:ext cx="6911876" cy="4334985"/>
            <a:chOff x="2339975" y="765175"/>
            <a:chExt cx="6551613" cy="3968751"/>
          </a:xfrm>
          <a:solidFill>
            <a:schemeClr val="bg1"/>
          </a:solidFill>
        </p:grpSpPr>
        <p:pic>
          <p:nvPicPr>
            <p:cNvPr id="21" name="Picture 5" descr="brain"/>
            <p:cNvPicPr>
              <a:picLocks noGrp="1" noChangeAspect="1" noChangeArrowheads="1"/>
            </p:cNvPicPr>
            <p:nvPr>
              <p:ph sz="half" idx="4294967295"/>
            </p:nvPr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2628900" y="765176"/>
              <a:ext cx="6119813" cy="396875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6891338" y="1052513"/>
              <a:ext cx="1727200" cy="5810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Οπίσθια κεντρική έλικα</a:t>
              </a: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7251700" y="1916113"/>
              <a:ext cx="1439863" cy="5810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Βρεγματικός λοβός</a:t>
              </a: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7315200" y="2860675"/>
              <a:ext cx="1439863" cy="33655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Ινιακός λοβός</a:t>
              </a: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7235825" y="3813175"/>
              <a:ext cx="1655763" cy="33655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Παρεγκεφαλίδα</a:t>
              </a: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3203575" y="4397375"/>
              <a:ext cx="1800225" cy="33655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Προμήκης μυελός</a:t>
              </a: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3770313" y="3906838"/>
              <a:ext cx="1079500" cy="33655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Γέφυρα</a:t>
              </a:r>
            </a:p>
          </p:txBody>
        </p: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2563813" y="3141663"/>
              <a:ext cx="1295400" cy="5810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Κροταφικός λοβός</a:t>
              </a:r>
            </a:p>
          </p:txBody>
        </p: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2339975" y="2205038"/>
              <a:ext cx="1439863" cy="5810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Μετωπιαίος λοβός</a:t>
              </a:r>
            </a:p>
          </p:txBody>
        </p:sp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2579688" y="1323975"/>
              <a:ext cx="1463675" cy="33655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Πλάγια αύλαξ</a:t>
              </a:r>
            </a:p>
          </p:txBody>
        </p: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3432175" y="884238"/>
              <a:ext cx="1871663" cy="33655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Προκεντρική έλικα</a:t>
              </a:r>
            </a:p>
          </p:txBody>
        </p:sp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5370513" y="765175"/>
              <a:ext cx="1079500" cy="58102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itchFamily="2" charset="2"/>
                <a:buChar char="n"/>
                <a:defRPr sz="2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itchFamily="2" charset="2"/>
                <a:buChar char="n"/>
                <a:defRPr sz="23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el-GR" sz="16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Κεντρική αύλαξ</a:t>
              </a:r>
            </a:p>
          </p:txBody>
        </p:sp>
      </p:grp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1475656" y="5118158"/>
            <a:ext cx="1225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1400" i="1" dirty="0">
                <a:solidFill>
                  <a:schemeClr val="bg1">
                    <a:lumMod val="75000"/>
                  </a:schemeClr>
                </a:solidFill>
              </a:rPr>
              <a:t>F. Netter</a:t>
            </a:r>
            <a:endParaRPr lang="el-GR" altLang="el-GR" sz="14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668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Εγκεφαλικά Ημισφαίρια </a:t>
            </a:r>
            <a:r>
              <a:rPr lang="el-GR" altLang="el-GR" sz="3000" b="0" dirty="0" smtClean="0"/>
              <a:t>1/2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5904656" cy="5256584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l-GR" altLang="el-GR" b="1" dirty="0" smtClean="0"/>
              <a:t>Δεξιό</a:t>
            </a:r>
          </a:p>
          <a:p>
            <a:pPr eaLnBrk="1" hangingPunct="1"/>
            <a:r>
              <a:rPr lang="el-GR" altLang="el-GR" dirty="0" smtClean="0"/>
              <a:t>Ολοκλήρωση αισθητικών πληροφοριών για την αντίληψη του περιβάλλοντος.</a:t>
            </a:r>
          </a:p>
          <a:p>
            <a:pPr eaLnBrk="1" hangingPunct="1"/>
            <a:r>
              <a:rPr lang="el-GR" altLang="el-GR" dirty="0" smtClean="0"/>
              <a:t>Αντίληψη χώρου οπτικά.</a:t>
            </a:r>
          </a:p>
          <a:p>
            <a:pPr eaLnBrk="1" hangingPunct="1"/>
            <a:r>
              <a:rPr lang="el-GR" altLang="el-GR" dirty="0" smtClean="0"/>
              <a:t>Συντονισμός χορού γυμναστικής.</a:t>
            </a:r>
          </a:p>
          <a:p>
            <a:pPr eaLnBrk="1" hangingPunct="1"/>
            <a:r>
              <a:rPr lang="el-GR" altLang="el-GR" dirty="0" smtClean="0"/>
              <a:t>Καταχώρηση μνήμης σε μορφή ακουστικών οπτικών και χωρικών πληροφοριών.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  <p:pic>
        <p:nvPicPr>
          <p:cNvPr id="6146" name="Picture 2" descr="File:Blausen 0215 CerebralHemispheres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583"/>
          <a:stretch/>
        </p:blipFill>
        <p:spPr bwMode="auto">
          <a:xfrm>
            <a:off x="5245751" y="3400148"/>
            <a:ext cx="3857809" cy="30985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90710" y="6037036"/>
            <a:ext cx="3043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Blausen 0215 </a:t>
            </a:r>
            <a:r>
              <a:rPr lang="en-US" sz="1200" dirty="0" err="1" smtClean="0">
                <a:latin typeface="+mn-lt"/>
                <a:hlinkClick r:id="rId3"/>
              </a:rPr>
              <a:t>CerebralHemispheres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BruceBlaus"/>
              </a:rPr>
              <a:t>BruceBlaus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4883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Εγκεφαλικά Ημισφαίρια </a:t>
            </a:r>
            <a:r>
              <a:rPr lang="el-GR" altLang="el-GR" sz="3000" b="0" dirty="0" smtClean="0"/>
              <a:t>1/2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6048672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altLang="el-GR" b="1" dirty="0"/>
              <a:t>Αριστερό</a:t>
            </a:r>
          </a:p>
          <a:p>
            <a:r>
              <a:rPr lang="el-GR" altLang="el-GR" dirty="0"/>
              <a:t>Αναλυτικές </a:t>
            </a:r>
            <a:r>
              <a:rPr lang="el-GR" altLang="el-GR" dirty="0" smtClean="0"/>
              <a:t>διεργασίες.</a:t>
            </a:r>
            <a:endParaRPr lang="el-GR" altLang="el-GR" dirty="0"/>
          </a:p>
          <a:p>
            <a:r>
              <a:rPr lang="el-GR" altLang="el-GR" dirty="0"/>
              <a:t>Συστηματική ανάλυση </a:t>
            </a:r>
            <a:r>
              <a:rPr lang="el-GR" altLang="el-GR" dirty="0" smtClean="0"/>
              <a:t>πληροφοριών.</a:t>
            </a:r>
            <a:endParaRPr lang="el-GR" altLang="el-GR" dirty="0"/>
          </a:p>
          <a:p>
            <a:r>
              <a:rPr lang="el-GR" altLang="el-GR" dirty="0"/>
              <a:t>Ερμηνεία και παραγωγή συμβολικών στοιχείων: γλώσσα, μαθηματικά, αφαίρεση, </a:t>
            </a:r>
            <a:r>
              <a:rPr lang="el-GR" altLang="el-GR" dirty="0" smtClean="0"/>
              <a:t>εκλογίκευση.</a:t>
            </a:r>
            <a:endParaRPr lang="el-GR" altLang="el-GR" dirty="0"/>
          </a:p>
          <a:p>
            <a:r>
              <a:rPr lang="el-GR" altLang="el-GR" dirty="0"/>
              <a:t>Καταχώρηση μνήμης σε μορφή γλώσσας.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  <p:pic>
        <p:nvPicPr>
          <p:cNvPr id="4098" name="Picture 2" descr="File:Four lobes animation small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00192" y="1124744"/>
            <a:ext cx="2664296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00427" y="3933056"/>
            <a:ext cx="20638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3"/>
              </a:rPr>
              <a:t>Four lobes animation </a:t>
            </a:r>
            <a:r>
              <a:rPr lang="en-US" sz="1100" dirty="0" smtClean="0">
                <a:latin typeface="+mn-lt"/>
                <a:hlinkClick r:id="rId3"/>
              </a:rPr>
              <a:t>small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 tooltip="User:Was a bee"/>
              </a:rPr>
              <a:t>Was a bee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BY-SA 2.1 JP</a:t>
            </a:r>
            <a:endParaRPr lang="en-US" sz="11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845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800" dirty="0" smtClean="0"/>
              <a:t>Φλοιός εγκεφάλου</a:t>
            </a:r>
          </a:p>
        </p:txBody>
      </p:sp>
      <p:pic>
        <p:nvPicPr>
          <p:cNvPr id="13315" name="Picture 3" descr="09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646488" y="3798837"/>
            <a:ext cx="2438400" cy="2438400"/>
          </a:xfrm>
          <a:noFill/>
          <a:ln>
            <a:solidFill>
              <a:schemeClr val="tx1"/>
            </a:solidFill>
          </a:ln>
        </p:spPr>
      </p:pic>
      <p:pic>
        <p:nvPicPr>
          <p:cNvPr id="13316" name="Picture 4" descr="06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383338" y="3798837"/>
            <a:ext cx="2298700" cy="2438400"/>
          </a:xfrm>
          <a:noFill/>
          <a:ln>
            <a:solidFill>
              <a:schemeClr val="tx1"/>
            </a:solidFill>
          </a:ln>
        </p:spPr>
      </p:pic>
      <p:pic>
        <p:nvPicPr>
          <p:cNvPr id="13319" name="Picture 7" descr="07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316663" y="1196752"/>
            <a:ext cx="2432050" cy="2432050"/>
          </a:xfrm>
          <a:noFill/>
          <a:ln>
            <a:solidFill>
              <a:schemeClr val="tx1"/>
            </a:solidFill>
          </a:ln>
        </p:spPr>
      </p:pic>
      <p:pic>
        <p:nvPicPr>
          <p:cNvPr id="13317" name="Picture 5" descr="MRIPRA2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35375" y="1218208"/>
            <a:ext cx="2449513" cy="2449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NS23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1963" y="1218208"/>
            <a:ext cx="3014662" cy="4537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804248" y="6314835"/>
            <a:ext cx="138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1161220" y="5924020"/>
            <a:ext cx="1616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medlib.med.utah.edu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36797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96144"/>
          </a:xfrm>
        </p:spPr>
        <p:txBody>
          <a:bodyPr>
            <a:noAutofit/>
          </a:bodyPr>
          <a:lstStyle/>
          <a:p>
            <a:pPr eaLnBrk="1" hangingPunct="1"/>
            <a:r>
              <a:rPr lang="el-GR" altLang="el-GR" dirty="0" smtClean="0"/>
              <a:t>Νευρικό </a:t>
            </a:r>
            <a:br>
              <a:rPr lang="el-GR" altLang="el-GR" dirty="0" smtClean="0"/>
            </a:br>
            <a:r>
              <a:rPr lang="el-GR" altLang="el-GR" dirty="0" smtClean="0"/>
              <a:t>κύτταρο</a:t>
            </a:r>
            <a:endParaRPr lang="en-US" altLang="el-GR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3105906" cy="4896544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Σώμα.</a:t>
            </a:r>
          </a:p>
          <a:p>
            <a:pPr eaLnBrk="1" hangingPunct="1"/>
            <a:r>
              <a:rPr lang="el-GR" altLang="el-GR" dirty="0" err="1" smtClean="0"/>
              <a:t>Νευράξονας</a:t>
            </a:r>
            <a:endParaRPr lang="el-GR" altLang="el-GR" dirty="0" smtClean="0"/>
          </a:p>
          <a:p>
            <a:pPr lvl="1" eaLnBrk="1" hangingPunct="1"/>
            <a:r>
              <a:rPr lang="el-GR" altLang="el-GR" dirty="0" smtClean="0"/>
              <a:t>Περιβάλλεται από έλυτρο </a:t>
            </a:r>
            <a:r>
              <a:rPr lang="el-GR" altLang="el-GR" dirty="0" err="1" smtClean="0"/>
              <a:t>μυελίνης</a:t>
            </a:r>
            <a:r>
              <a:rPr lang="el-GR" altLang="el-GR" dirty="0" smtClean="0"/>
              <a:t> απαραίτητο για τη διαβίβαση πληροφοριών.</a:t>
            </a:r>
          </a:p>
          <a:p>
            <a:pPr eaLnBrk="1" hangingPunct="1"/>
            <a:r>
              <a:rPr lang="el-GR" altLang="el-GR" dirty="0" err="1" smtClean="0"/>
              <a:t>Συναπτική</a:t>
            </a:r>
            <a:r>
              <a:rPr lang="el-GR" altLang="el-GR" dirty="0" smtClean="0"/>
              <a:t> απόληξη. </a:t>
            </a:r>
            <a:endParaRPr lang="en-US" altLang="el-GR" dirty="0" smtClean="0"/>
          </a:p>
        </p:txBody>
      </p:sp>
      <p:grpSp>
        <p:nvGrpSpPr>
          <p:cNvPr id="3" name="Ομάδα 2"/>
          <p:cNvGrpSpPr/>
          <p:nvPr/>
        </p:nvGrpSpPr>
        <p:grpSpPr>
          <a:xfrm>
            <a:off x="3282812" y="155129"/>
            <a:ext cx="5789181" cy="6658247"/>
            <a:chOff x="2874936" y="11113"/>
            <a:chExt cx="6269064" cy="6846887"/>
          </a:xfrm>
        </p:grpSpPr>
        <p:pic>
          <p:nvPicPr>
            <p:cNvPr id="1434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1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3713" y="11113"/>
              <a:ext cx="6110287" cy="6846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216650" y="171450"/>
              <a:ext cx="1214438" cy="348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600" dirty="0">
                  <a:latin typeface="+mn-lt"/>
                </a:rPr>
                <a:t>Δενδρίτες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10250" y="1143000"/>
              <a:ext cx="857250" cy="348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600" dirty="0">
                  <a:latin typeface="+mn-lt"/>
                </a:rPr>
                <a:t>σώμα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15237" y="2214563"/>
              <a:ext cx="1528763" cy="601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600" dirty="0" err="1" smtClean="0">
                  <a:latin typeface="+mn-lt"/>
                </a:rPr>
                <a:t>Ολιγοδενδρο</a:t>
              </a:r>
              <a:r>
                <a:rPr lang="el-GR" sz="1600" dirty="0" smtClean="0">
                  <a:latin typeface="+mn-lt"/>
                </a:rPr>
                <a:t>-κύτταρο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00563" y="2143124"/>
              <a:ext cx="1500187" cy="348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600" dirty="0">
                  <a:latin typeface="+mn-lt"/>
                </a:rPr>
                <a:t>Νευράξονας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72250" y="3286125"/>
              <a:ext cx="1214438" cy="601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600" dirty="0">
                  <a:latin typeface="+mn-lt"/>
                </a:rPr>
                <a:t>Έλυτρο μυελίνης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15468" y="3590925"/>
              <a:ext cx="1357313" cy="601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600" dirty="0">
                  <a:latin typeface="+mn-lt"/>
                </a:rPr>
                <a:t>Συναπτική απόληξη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00375" y="4357688"/>
              <a:ext cx="1500188" cy="3481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600" dirty="0">
                  <a:latin typeface="+mn-lt"/>
                </a:rPr>
                <a:t>Υποδοχέας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74936" y="4829175"/>
              <a:ext cx="1785938" cy="601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600" dirty="0">
                  <a:latin typeface="+mn-lt"/>
                </a:rPr>
                <a:t>Μετασυναπτική μεμβράνη</a:t>
              </a:r>
              <a:endParaRPr lang="en-US" sz="1600" dirty="0"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29125" y="5214938"/>
              <a:ext cx="2214563" cy="601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1600" dirty="0">
                  <a:latin typeface="+mn-lt"/>
                </a:rPr>
                <a:t>Απελευθέρωση νευροδιαβιβαστών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14</a:t>
            </a:fld>
            <a:endParaRPr lang="el-G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94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800" smtClean="0"/>
              <a:t>Φλοιός εγκεφάλου – Φαιά ουσία</a:t>
            </a:r>
          </a:p>
        </p:txBody>
      </p:sp>
      <p:pic>
        <p:nvPicPr>
          <p:cNvPr id="15364" name="Picture 4" descr="CNS23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289738" y="1607344"/>
            <a:ext cx="3493712" cy="4775701"/>
          </a:xfrm>
          <a:noFill/>
        </p:spPr>
      </p:pic>
      <p:sp>
        <p:nvSpPr>
          <p:cNvPr id="153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8364" y="1466850"/>
            <a:ext cx="4171628" cy="5332413"/>
          </a:xfrm>
        </p:spPr>
        <p:txBody>
          <a:bodyPr>
            <a:noAutofit/>
          </a:bodyPr>
          <a:lstStyle/>
          <a:p>
            <a:pPr eaLnBrk="1" hangingPunct="1">
              <a:lnSpc>
                <a:spcPct val="105000"/>
              </a:lnSpc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Το εξωτερικό τμήμα των εγκεφαλικών ημισφαιρίων που αποτελείται από φαιά ουσία (σώματα νευρικών κυττάρων).</a:t>
            </a:r>
          </a:p>
          <a:p>
            <a:pPr eaLnBrk="1" hangingPunct="1">
              <a:lnSpc>
                <a:spcPct val="105000"/>
              </a:lnSpc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Οι φλοιοί είναι συμμετρικοί.</a:t>
            </a:r>
          </a:p>
          <a:p>
            <a:pPr eaLnBrk="1" hangingPunct="1">
              <a:lnSpc>
                <a:spcPct val="105000"/>
              </a:lnSpc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Και τα δύο ημισφαίρια αναλύουν αισθητικές πληροφορίες, επιτελούν διεργασίες μνήμης, μαθαίνουν, οργανώνουν σκέψεις, αποφασίζουν. 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191250" y="6453336"/>
            <a:ext cx="1616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medlib.med.utah.edu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>
            <a:stCxn id="11" idx="3"/>
          </p:cNvCxnSpPr>
          <p:nvPr/>
        </p:nvCxnSpPr>
        <p:spPr>
          <a:xfrm>
            <a:off x="6655594" y="1265778"/>
            <a:ext cx="988219" cy="877347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3"/>
          </p:cNvCxnSpPr>
          <p:nvPr/>
        </p:nvCxnSpPr>
        <p:spPr>
          <a:xfrm>
            <a:off x="6655594" y="1265778"/>
            <a:ext cx="631031" cy="1806035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3" idx="3"/>
          </p:cNvCxnSpPr>
          <p:nvPr/>
        </p:nvCxnSpPr>
        <p:spPr>
          <a:xfrm>
            <a:off x="5214938" y="1911891"/>
            <a:ext cx="1285875" cy="797029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55976" y="1588834"/>
            <a:ext cx="858962" cy="646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b="1" dirty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Λευκή ουσία</a:t>
            </a:r>
            <a:endParaRPr lang="en-US" b="1" dirty="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868144" y="942721"/>
            <a:ext cx="787450" cy="646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b="1" dirty="0" smtClean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Φαιά </a:t>
            </a:r>
            <a:r>
              <a:rPr lang="el-GR" b="1" dirty="0">
                <a:solidFill>
                  <a:schemeClr val="bg2">
                    <a:lumMod val="50000"/>
                    <a:lumOff val="50000"/>
                  </a:schemeClr>
                </a:solidFill>
                <a:latin typeface="+mn-lt"/>
              </a:rPr>
              <a:t>ουσία</a:t>
            </a:r>
            <a:endParaRPr lang="en-US" b="1" dirty="0">
              <a:solidFill>
                <a:schemeClr val="bg2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53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800" smtClean="0"/>
              <a:t>Λευκή ουσία</a:t>
            </a:r>
          </a:p>
        </p:txBody>
      </p:sp>
      <p:pic>
        <p:nvPicPr>
          <p:cNvPr id="16388" name="Picture 4" descr="09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05600" y="3345656"/>
            <a:ext cx="2438400" cy="2438400"/>
          </a:xfrm>
          <a:noFill/>
        </p:spPr>
      </p:pic>
      <p:sp>
        <p:nvSpPr>
          <p:cNvPr id="163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3231" y="1340768"/>
            <a:ext cx="3322638" cy="2808312"/>
          </a:xfrm>
        </p:spPr>
        <p:txBody>
          <a:bodyPr>
            <a:normAutofit/>
          </a:bodyPr>
          <a:lstStyle/>
          <a:p>
            <a:pPr eaLnBrk="1" hangingPunct="1">
              <a:spcBef>
                <a:spcPts val="900"/>
              </a:spcBef>
              <a:buFont typeface="Wingdings" pitchFamily="2" charset="2"/>
              <a:buNone/>
            </a:pPr>
            <a:r>
              <a:rPr lang="el-GR" altLang="el-GR" sz="2400" dirty="0" smtClean="0">
                <a:solidFill>
                  <a:schemeClr val="bg1"/>
                </a:solidFill>
              </a:rPr>
              <a:t>Νευράξονες (αγωγοί) </a:t>
            </a:r>
          </a:p>
          <a:p>
            <a:pPr eaLnBrk="1" hangingPunct="1">
              <a:spcBef>
                <a:spcPts val="9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Έσω κάψα</a:t>
            </a:r>
          </a:p>
          <a:p>
            <a:pPr eaLnBrk="1" hangingPunct="1">
              <a:spcBef>
                <a:spcPts val="900"/>
              </a:spcBef>
            </a:pPr>
            <a:r>
              <a:rPr lang="el-GR" altLang="el-GR" sz="2400" dirty="0" err="1" smtClean="0">
                <a:solidFill>
                  <a:schemeClr val="bg1"/>
                </a:solidFill>
              </a:rPr>
              <a:t>Ημιωοειδές</a:t>
            </a:r>
            <a:r>
              <a:rPr lang="el-GR" altLang="el-GR" sz="2400" dirty="0" smtClean="0">
                <a:solidFill>
                  <a:schemeClr val="bg1"/>
                </a:solidFill>
              </a:rPr>
              <a:t> κέντρο</a:t>
            </a:r>
          </a:p>
          <a:p>
            <a:pPr eaLnBrk="1" hangingPunct="1">
              <a:spcBef>
                <a:spcPts val="9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Ακτινωτός στέφανος</a:t>
            </a:r>
          </a:p>
          <a:p>
            <a:pPr eaLnBrk="1" hangingPunct="1">
              <a:spcBef>
                <a:spcPts val="9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Μεσολόβιο</a:t>
            </a:r>
          </a:p>
        </p:txBody>
      </p:sp>
      <p:pic>
        <p:nvPicPr>
          <p:cNvPr id="16394" name="Picture 10" descr="Brain t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>
            <a:lum bright="-20000" contrast="1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475163" y="3645024"/>
            <a:ext cx="2214562" cy="2619375"/>
          </a:xfrm>
          <a:noFill/>
        </p:spPr>
      </p:pic>
      <p:pic>
        <p:nvPicPr>
          <p:cNvPr id="16389" name="Picture 5" descr="0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27238" y="4145756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07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7938" y="4722813"/>
            <a:ext cx="2122488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6372200" y="6538588"/>
            <a:ext cx="138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>
            <a:stCxn id="16396" idx="0"/>
          </p:cNvCxnSpPr>
          <p:nvPr/>
        </p:nvCxnSpPr>
        <p:spPr>
          <a:xfrm flipH="1" flipV="1">
            <a:off x="8143876" y="4512468"/>
            <a:ext cx="70643" cy="1346827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6" name="TextBox 15"/>
          <p:cNvSpPr txBox="1">
            <a:spLocks noChangeArrowheads="1"/>
          </p:cNvSpPr>
          <p:nvPr/>
        </p:nvSpPr>
        <p:spPr bwMode="auto">
          <a:xfrm>
            <a:off x="7392987" y="5859295"/>
            <a:ext cx="1643063" cy="369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b="1" dirty="0">
                <a:solidFill>
                  <a:schemeClr val="bg1"/>
                </a:solidFill>
                <a:latin typeface="+mn-lt"/>
              </a:rPr>
              <a:t>Λευκή ουσία</a:t>
            </a:r>
            <a:endParaRPr lang="en-US" altLang="el-G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1745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800" smtClean="0"/>
              <a:t>Λευκή ουσία</a:t>
            </a:r>
          </a:p>
        </p:txBody>
      </p:sp>
      <p:pic>
        <p:nvPicPr>
          <p:cNvPr id="17411" name="Picture 3" descr="CNS36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512" y="1268760"/>
            <a:ext cx="3498027" cy="2304256"/>
          </a:xfrm>
          <a:noFill/>
        </p:spPr>
      </p:pic>
      <p:pic>
        <p:nvPicPr>
          <p:cNvPr id="17415" name="Picture 7" descr="0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576" y="4005064"/>
            <a:ext cx="2636912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0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55976" y="764704"/>
            <a:ext cx="3672408" cy="36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5508104" y="4581128"/>
            <a:ext cx="138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991726" y="3565418"/>
            <a:ext cx="1616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medlib.med.utah.edu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86644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368152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Παρεγκεφαλίδα </a:t>
            </a:r>
            <a:br>
              <a:rPr lang="el-GR" altLang="el-GR" dirty="0" smtClean="0"/>
            </a:br>
            <a:r>
              <a:rPr lang="el-GR" altLang="el-GR" sz="3000" b="0" dirty="0" smtClean="0"/>
              <a:t>συντονιστής κινήσεων</a:t>
            </a:r>
          </a:p>
        </p:txBody>
      </p:sp>
      <p:pic>
        <p:nvPicPr>
          <p:cNvPr id="18435" name="Picture 3" descr="0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5382" y="1385514"/>
            <a:ext cx="2592288" cy="2592288"/>
          </a:xfrm>
          <a:noFill/>
        </p:spPr>
      </p:pic>
      <p:pic>
        <p:nvPicPr>
          <p:cNvPr id="18436" name="Picture 4" descr="07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008854" y="1372682"/>
            <a:ext cx="2605120" cy="2605120"/>
          </a:xfrm>
          <a:noFill/>
        </p:spPr>
      </p:pic>
      <p:pic>
        <p:nvPicPr>
          <p:cNvPr id="18437" name="Picture 5" descr="03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85382" y="4049810"/>
            <a:ext cx="2592288" cy="2592288"/>
          </a:xfrm>
          <a:noFill/>
        </p:spPr>
      </p:pic>
      <p:pic>
        <p:nvPicPr>
          <p:cNvPr id="18439" name="Picture 7" descr="04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4953"/>
          <a:stretch/>
        </p:blipFill>
        <p:spPr bwMode="auto">
          <a:xfrm>
            <a:off x="5757989" y="1340768"/>
            <a:ext cx="2774451" cy="263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02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5256"/>
          <a:stretch/>
        </p:blipFill>
        <p:spPr bwMode="auto">
          <a:xfrm>
            <a:off x="5797178" y="4020761"/>
            <a:ext cx="2735262" cy="259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491880" y="5589240"/>
            <a:ext cx="138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48834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Οστά κρανίου από το πλάι</a:t>
            </a:r>
            <a:endParaRPr lang="en-US" altLang="el-GR" dirty="0" smtClean="0"/>
          </a:p>
        </p:txBody>
      </p:sp>
      <p:grpSp>
        <p:nvGrpSpPr>
          <p:cNvPr id="14" name="Ομάδα 13"/>
          <p:cNvGrpSpPr/>
          <p:nvPr/>
        </p:nvGrpSpPr>
        <p:grpSpPr>
          <a:xfrm>
            <a:off x="912813" y="980728"/>
            <a:ext cx="7620000" cy="5514976"/>
            <a:chOff x="912813" y="980728"/>
            <a:chExt cx="7620000" cy="5514976"/>
          </a:xfrm>
        </p:grpSpPr>
        <p:pic>
          <p:nvPicPr>
            <p:cNvPr id="1026" name="Picture 2" descr="File:Cranial bones en v2.sv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813" y="980728"/>
              <a:ext cx="7620000" cy="5514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867400" y="1196752"/>
              <a:ext cx="2016125" cy="369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Βρεγματικό οστό</a:t>
              </a:r>
              <a:endParaRPr lang="en-US" dirty="0">
                <a:latin typeface="+mn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04249" y="2060848"/>
              <a:ext cx="1540696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Κροταφικό </a:t>
              </a:r>
            </a:p>
            <a:p>
              <a:pPr>
                <a:defRPr/>
              </a:pPr>
              <a:r>
                <a:rPr lang="el-GR" dirty="0" smtClean="0">
                  <a:latin typeface="+mn-lt"/>
                </a:rPr>
                <a:t>Οστό</a:t>
              </a:r>
              <a:endParaRPr lang="en-US" dirty="0" smtClean="0">
                <a:latin typeface="+mn-lt"/>
              </a:endParaRPr>
            </a:p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79600" y="4335760"/>
              <a:ext cx="1440781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Ινιακό </a:t>
              </a:r>
            </a:p>
            <a:p>
              <a:pPr>
                <a:defRPr/>
              </a:pPr>
              <a:r>
                <a:rPr lang="el-GR" dirty="0" smtClean="0">
                  <a:latin typeface="+mn-lt"/>
                </a:rPr>
                <a:t>Οστό</a:t>
              </a:r>
              <a:endParaRPr lang="en-US" dirty="0" smtClean="0">
                <a:latin typeface="+mn-lt"/>
              </a:endParaRPr>
            </a:p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59457" y="2822873"/>
              <a:ext cx="1368327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Ηθμοειδές</a:t>
              </a:r>
            </a:p>
            <a:p>
              <a:pPr>
                <a:defRPr/>
              </a:pPr>
              <a:r>
                <a:rPr lang="el-GR" dirty="0">
                  <a:latin typeface="+mn-lt"/>
                </a:rPr>
                <a:t> </a:t>
              </a:r>
              <a:r>
                <a:rPr lang="el-GR" dirty="0" smtClean="0">
                  <a:latin typeface="+mn-lt"/>
                </a:rPr>
                <a:t>οστό</a:t>
              </a:r>
              <a:endParaRPr lang="en-US" dirty="0" smtClean="0">
                <a:latin typeface="+mn-lt"/>
              </a:endParaRPr>
            </a:p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31640" y="1700213"/>
              <a:ext cx="1584176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Σφηνοειδές</a:t>
              </a:r>
            </a:p>
            <a:p>
              <a:pPr>
                <a:defRPr/>
              </a:pPr>
              <a:r>
                <a:rPr lang="el-GR" dirty="0">
                  <a:latin typeface="+mn-lt"/>
                </a:rPr>
                <a:t> </a:t>
              </a:r>
              <a:r>
                <a:rPr lang="el-GR" dirty="0" smtClean="0">
                  <a:latin typeface="+mn-lt"/>
                </a:rPr>
                <a:t>οστό</a:t>
              </a:r>
              <a:endParaRPr lang="en-US" dirty="0" smtClean="0">
                <a:latin typeface="+mn-lt"/>
              </a:endParaRPr>
            </a:p>
            <a:p>
              <a:pPr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92275" y="1268760"/>
              <a:ext cx="2016125" cy="369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Μετωπιαίο οστό</a:t>
              </a:r>
              <a:endParaRPr lang="en-US" dirty="0">
                <a:latin typeface="+mn-lt"/>
              </a:endParaRPr>
            </a:p>
          </p:txBody>
        </p:sp>
        <p:cxnSp>
          <p:nvCxnSpPr>
            <p:cNvPr id="13" name="Straight Arrow Connector 12"/>
            <p:cNvCxnSpPr>
              <a:stCxn id="16" idx="1"/>
            </p:cNvCxnSpPr>
            <p:nvPr/>
          </p:nvCxnSpPr>
          <p:spPr>
            <a:xfrm flipH="1">
              <a:off x="4344145" y="5553050"/>
              <a:ext cx="12955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639669" y="5229200"/>
              <a:ext cx="1081088" cy="647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Κάτω γνάθος</a:t>
              </a:r>
              <a:endParaRPr lang="en-US" dirty="0">
                <a:latin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42988" y="4797425"/>
              <a:ext cx="1081087" cy="646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l-GR" dirty="0">
                  <a:latin typeface="+mn-lt"/>
                </a:rPr>
                <a:t>Άνω</a:t>
              </a:r>
            </a:p>
            <a:p>
              <a:pPr>
                <a:defRPr/>
              </a:pPr>
              <a:r>
                <a:rPr lang="el-GR" dirty="0">
                  <a:latin typeface="+mn-lt"/>
                </a:rPr>
                <a:t>γνάθος</a:t>
              </a:r>
              <a:endParaRPr lang="en-US" dirty="0">
                <a:latin typeface="+mn-lt"/>
              </a:endParaRPr>
            </a:p>
          </p:txBody>
        </p:sp>
        <p:cxnSp>
          <p:nvCxnSpPr>
            <p:cNvPr id="19" name="Straight Arrow Connector 18"/>
            <p:cNvCxnSpPr>
              <a:stCxn id="18" idx="3"/>
            </p:cNvCxnSpPr>
            <p:nvPr/>
          </p:nvCxnSpPr>
          <p:spPr>
            <a:xfrm flipV="1">
              <a:off x="2124075" y="4941888"/>
              <a:ext cx="1152525" cy="17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  <p:sp>
        <p:nvSpPr>
          <p:cNvPr id="20" name="Rectangle 7"/>
          <p:cNvSpPr/>
          <p:nvPr/>
        </p:nvSpPr>
        <p:spPr>
          <a:xfrm>
            <a:off x="2190864" y="6525344"/>
            <a:ext cx="50638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Cranial bones </a:t>
            </a:r>
            <a:r>
              <a:rPr lang="en-US" sz="1200" dirty="0" err="1">
                <a:latin typeface="+mn-lt"/>
                <a:hlinkClick r:id="rId4"/>
              </a:rPr>
              <a:t>en</a:t>
            </a:r>
            <a:r>
              <a:rPr lang="en-US" sz="1200" dirty="0">
                <a:latin typeface="+mn-lt"/>
                <a:hlinkClick r:id="rId4"/>
              </a:rPr>
              <a:t> </a:t>
            </a:r>
            <a:r>
              <a:rPr lang="en-US" sz="1200" dirty="0" smtClean="0">
                <a:latin typeface="+mn-lt"/>
                <a:hlinkClick r:id="rId4"/>
              </a:rPr>
              <a:t>v2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>
                <a:latin typeface="+mn-lt"/>
                <a:hlinkClick r:id="rId5" tooltip="User:Was a bee"/>
              </a:rPr>
              <a:t>Was a bee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876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152128"/>
          </a:xfrm>
        </p:spPr>
        <p:txBody>
          <a:bodyPr>
            <a:noAutofit/>
          </a:bodyPr>
          <a:lstStyle/>
          <a:p>
            <a:pPr eaLnBrk="1" hangingPunct="1"/>
            <a:r>
              <a:rPr lang="el-GR" altLang="el-GR" dirty="0" smtClean="0"/>
              <a:t>Βασικά γάγγλια </a:t>
            </a:r>
            <a:br>
              <a:rPr lang="el-GR" altLang="el-GR" dirty="0" smtClean="0"/>
            </a:br>
            <a:r>
              <a:rPr lang="el-GR" altLang="el-GR" sz="3000" b="0" dirty="0" smtClean="0"/>
              <a:t>(εστίες </a:t>
            </a:r>
            <a:r>
              <a:rPr lang="el-GR" altLang="el-GR" sz="3000" b="0" dirty="0" err="1" smtClean="0"/>
              <a:t>φαιάς</a:t>
            </a:r>
            <a:r>
              <a:rPr lang="el-GR" altLang="el-GR" sz="3000" b="0" dirty="0" smtClean="0"/>
              <a:t> ουσίας μέσα στη λευκή)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5328592" cy="551723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5000"/>
              </a:lnSpc>
              <a:buFont typeface="Wingdings" pitchFamily="2" charset="2"/>
              <a:buNone/>
            </a:pPr>
            <a:r>
              <a:rPr lang="el-GR" altLang="el-GR" sz="2200" b="1" dirty="0" smtClean="0"/>
              <a:t>Βασικά γάγγλια</a:t>
            </a:r>
          </a:p>
          <a:p>
            <a:pPr eaLnBrk="1" hangingPunct="1">
              <a:lnSpc>
                <a:spcPct val="105000"/>
              </a:lnSpc>
            </a:pPr>
            <a:r>
              <a:rPr lang="el-GR" altLang="el-GR" sz="2200" dirty="0" smtClean="0"/>
              <a:t>Κερκοφόρος, φακοειδής κέλυφος, ωχρά σφαίρα.</a:t>
            </a:r>
          </a:p>
          <a:p>
            <a:pPr eaLnBrk="1" hangingPunct="1">
              <a:lnSpc>
                <a:spcPct val="105000"/>
              </a:lnSpc>
            </a:pPr>
            <a:r>
              <a:rPr lang="el-GR" altLang="el-GR" sz="2200" dirty="0" smtClean="0"/>
              <a:t>Σύνδεσμος επεξεργασίας μεταξύ κινητικού φλοιού και θαλάμου</a:t>
            </a:r>
          </a:p>
          <a:p>
            <a:pPr eaLnBrk="1" hangingPunct="1">
              <a:lnSpc>
                <a:spcPct val="105000"/>
              </a:lnSpc>
            </a:pPr>
            <a:r>
              <a:rPr lang="el-GR" altLang="el-GR" sz="2200" dirty="0" err="1" smtClean="0"/>
              <a:t>Εξωπυραμιδικό</a:t>
            </a:r>
            <a:r>
              <a:rPr lang="el-GR" altLang="el-GR" sz="2200" dirty="0" smtClean="0"/>
              <a:t> σύστημα.</a:t>
            </a:r>
          </a:p>
          <a:p>
            <a:pPr eaLnBrk="1" hangingPunct="1">
              <a:lnSpc>
                <a:spcPct val="105000"/>
              </a:lnSpc>
              <a:buFont typeface="Wingdings" pitchFamily="2" charset="2"/>
              <a:buNone/>
            </a:pPr>
            <a:r>
              <a:rPr lang="el-GR" altLang="el-GR" sz="2200" b="1" dirty="0" smtClean="0"/>
              <a:t>Εγκεφαλικοί πυρήνες</a:t>
            </a:r>
          </a:p>
          <a:p>
            <a:pPr eaLnBrk="1" hangingPunct="1">
              <a:lnSpc>
                <a:spcPct val="105000"/>
              </a:lnSpc>
            </a:pPr>
            <a:r>
              <a:rPr lang="el-GR" altLang="el-GR" sz="2200" dirty="0" smtClean="0"/>
              <a:t>Οδοντωτός, </a:t>
            </a:r>
            <a:r>
              <a:rPr lang="el-GR" altLang="el-GR" sz="2200" dirty="0" err="1" smtClean="0"/>
              <a:t>αμυγδαλοείδής</a:t>
            </a:r>
            <a:r>
              <a:rPr lang="el-GR" altLang="el-GR" sz="2200" dirty="0" smtClean="0"/>
              <a:t>, ερυθρός, μέλαινα </a:t>
            </a:r>
            <a:r>
              <a:rPr lang="el-GR" altLang="el-GR" sz="2200" b="1" dirty="0" smtClean="0"/>
              <a:t>ουσία.</a:t>
            </a:r>
          </a:p>
          <a:p>
            <a:pPr eaLnBrk="1" hangingPunct="1">
              <a:lnSpc>
                <a:spcPct val="105000"/>
              </a:lnSpc>
              <a:buFont typeface="Wingdings" pitchFamily="2" charset="2"/>
              <a:buNone/>
            </a:pPr>
            <a:r>
              <a:rPr lang="el-GR" altLang="el-GR" sz="2200" b="1" dirty="0" smtClean="0"/>
              <a:t>Θάλαμος (</a:t>
            </a:r>
            <a:r>
              <a:rPr lang="el-GR" altLang="el-GR" sz="2200" b="1" dirty="0" err="1" smtClean="0"/>
              <a:t>διεγκέφαλος</a:t>
            </a:r>
            <a:r>
              <a:rPr lang="el-GR" altLang="el-GR" sz="2200" b="1" dirty="0" smtClean="0"/>
              <a:t>)</a:t>
            </a:r>
          </a:p>
          <a:p>
            <a:pPr eaLnBrk="1" hangingPunct="1">
              <a:lnSpc>
                <a:spcPct val="105000"/>
              </a:lnSpc>
            </a:pPr>
            <a:r>
              <a:rPr lang="el-GR" altLang="el-GR" sz="2200" dirty="0" smtClean="0"/>
              <a:t>Συντονίζει και ρυθμίζει όλες τις λειτουργίες του φλοιού.</a:t>
            </a:r>
          </a:p>
        </p:txBody>
      </p:sp>
      <p:pic>
        <p:nvPicPr>
          <p:cNvPr id="19460" name="Picture 4" descr="basalgang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63964" y="1988840"/>
            <a:ext cx="3255962" cy="269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0469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3800" smtClean="0"/>
              <a:t>Εγκεφαλικοί Πυρήνες – Βασικά γάγγλια</a:t>
            </a:r>
          </a:p>
        </p:txBody>
      </p:sp>
      <p:pic>
        <p:nvPicPr>
          <p:cNvPr id="20484" name="Picture 4" descr="CNS35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79512" y="2874437"/>
            <a:ext cx="2891636" cy="3762901"/>
          </a:xfrm>
          <a:noFill/>
        </p:spPr>
      </p:pic>
      <p:sp>
        <p:nvSpPr>
          <p:cNvPr id="20483" name="Text Box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340768"/>
            <a:ext cx="8532812" cy="1108075"/>
          </a:xfrm>
          <a:noFill/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l-GR" altLang="el-GR" sz="2400" dirty="0" smtClean="0">
                <a:solidFill>
                  <a:schemeClr val="bg1"/>
                </a:solidFill>
              </a:rPr>
              <a:t>Ίδιο σήμα με τη φαιά ουσία (φλοιό) </a:t>
            </a:r>
          </a:p>
          <a:p>
            <a:pPr eaLnBrk="1" hangingPunct="1"/>
            <a:r>
              <a:rPr lang="el-GR" altLang="el-GR" sz="2400" dirty="0" smtClean="0">
                <a:solidFill>
                  <a:schemeClr val="bg1"/>
                </a:solidFill>
              </a:rPr>
              <a:t>Πυρήνες  εγκεφάλου και βασικά γάγγλια (νευρικά κύτταρα)</a:t>
            </a:r>
          </a:p>
        </p:txBody>
      </p:sp>
      <p:pic>
        <p:nvPicPr>
          <p:cNvPr id="20485" name="Picture 5" descr="MRIPRA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056133" y="3613151"/>
            <a:ext cx="3024188" cy="3024187"/>
          </a:xfrm>
          <a:noFill/>
        </p:spPr>
      </p:pic>
      <p:pic>
        <p:nvPicPr>
          <p:cNvPr id="20486" name="Picture 6" descr="07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76379" y="3605213"/>
            <a:ext cx="303212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6732588" y="6582182"/>
            <a:ext cx="138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642937" y="6583363"/>
            <a:ext cx="1616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medlib.med.utah.edu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932040" y="3284984"/>
            <a:ext cx="720080" cy="1641108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643313" y="3214688"/>
            <a:ext cx="784671" cy="1643064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287818" y="3071812"/>
            <a:ext cx="1071562" cy="85725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1658814" y="3146425"/>
            <a:ext cx="1643062" cy="857250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17"/>
          <p:cNvSpPr txBox="1">
            <a:spLocks noChangeArrowheads="1"/>
          </p:cNvSpPr>
          <p:nvPr/>
        </p:nvSpPr>
        <p:spPr bwMode="auto">
          <a:xfrm>
            <a:off x="5508104" y="2568576"/>
            <a:ext cx="1714500" cy="646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dirty="0">
                <a:solidFill>
                  <a:schemeClr val="bg1"/>
                </a:solidFill>
              </a:rPr>
              <a:t>Φακοειδής πυρήνας</a:t>
            </a:r>
            <a:endParaRPr lang="en-US" altLang="el-GR" dirty="0">
              <a:solidFill>
                <a:schemeClr val="bg1"/>
              </a:solidFill>
            </a:endParaRPr>
          </a:p>
        </p:txBody>
      </p:sp>
      <p:sp>
        <p:nvSpPr>
          <p:cNvPr id="20494" name="TextBox 19"/>
          <p:cNvSpPr txBox="1">
            <a:spLocks noChangeArrowheads="1"/>
          </p:cNvSpPr>
          <p:nvPr/>
        </p:nvSpPr>
        <p:spPr bwMode="auto">
          <a:xfrm>
            <a:off x="3357563" y="2568576"/>
            <a:ext cx="1643062" cy="646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dirty="0">
                <a:solidFill>
                  <a:schemeClr val="bg1"/>
                </a:solidFill>
              </a:rPr>
              <a:t>Κερκοφόρος πυρήνας</a:t>
            </a:r>
            <a:endParaRPr lang="en-US" altLang="el-GR" dirty="0">
              <a:solidFill>
                <a:schemeClr val="bg1"/>
              </a:solidFill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60238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sz="3600" dirty="0" smtClean="0"/>
              <a:t>Βασικά γάγγλια </a:t>
            </a:r>
            <a:br>
              <a:rPr lang="el-GR" altLang="el-GR" sz="3600" dirty="0" smtClean="0"/>
            </a:br>
            <a:r>
              <a:rPr lang="el-GR" altLang="el-GR" sz="3600" dirty="0" smtClean="0"/>
              <a:t>Εγκεφαλικοί Πυρήνες</a:t>
            </a:r>
          </a:p>
        </p:txBody>
      </p:sp>
      <p:pic>
        <p:nvPicPr>
          <p:cNvPr id="21507" name="Picture 3" descr="CNS2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83768" y="1358994"/>
            <a:ext cx="3544126" cy="2376815"/>
          </a:xfrm>
          <a:noFill/>
        </p:spPr>
      </p:pic>
      <p:pic>
        <p:nvPicPr>
          <p:cNvPr id="21508" name="Picture 4" descr="060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4666" r="4627"/>
          <a:stretch/>
        </p:blipFill>
        <p:spPr>
          <a:xfrm>
            <a:off x="6035675" y="476672"/>
            <a:ext cx="2956264" cy="3259138"/>
          </a:xfrm>
          <a:noFill/>
        </p:spPr>
      </p:pic>
      <p:pic>
        <p:nvPicPr>
          <p:cNvPr id="21509" name="Picture 5" descr="06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33673" y="3933824"/>
            <a:ext cx="2663825" cy="2663825"/>
          </a:xfrm>
          <a:noFill/>
        </p:spPr>
      </p:pic>
      <p:pic>
        <p:nvPicPr>
          <p:cNvPr id="21511" name="Picture 7" descr="06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006281" y="3933825"/>
            <a:ext cx="2670175" cy="2670175"/>
          </a:xfrm>
          <a:noFill/>
        </p:spPr>
      </p:pic>
      <p:pic>
        <p:nvPicPr>
          <p:cNvPr id="21510" name="Picture 6" descr="04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69382" y="3933825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1096963" y="6561545"/>
            <a:ext cx="138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3203848" y="3645024"/>
            <a:ext cx="1616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medlib.med.utah.edu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1514" name="Picture 10" descr="pic-3T-4"/>
          <p:cNvPicPr>
            <a:picLocks noChangeAspect="1" noChangeArrowheads="1"/>
          </p:cNvPicPr>
          <p:nvPr/>
        </p:nvPicPr>
        <p:blipFill>
          <a:blip r:embed="rId7" cstate="print">
            <a:lum bright="6000" contrast="12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4" y="1365672"/>
            <a:ext cx="2370138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29352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Στέλεχος</a:t>
            </a:r>
            <a:r>
              <a:rPr lang="en-US" altLang="el-GR" dirty="0">
                <a:solidFill>
                  <a:prstClr val="white"/>
                </a:solidFill>
              </a:rPr>
              <a:t> </a:t>
            </a:r>
            <a:r>
              <a:rPr lang="en-US" altLang="el-GR" sz="3000" b="0" dirty="0" smtClean="0">
                <a:solidFill>
                  <a:prstClr val="white"/>
                </a:solidFill>
              </a:rPr>
              <a:t>1/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4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  <p:pic>
        <p:nvPicPr>
          <p:cNvPr id="12290" name="Picture 2" descr="File:Brain lat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200800" cy="54141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/>
          <p:nvPr/>
        </p:nvSpPr>
        <p:spPr>
          <a:xfrm>
            <a:off x="1043608" y="6538879"/>
            <a:ext cx="7200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4"/>
              </a:rPr>
              <a:t>Brain </a:t>
            </a:r>
            <a:r>
              <a:rPr lang="en-US" sz="1100" dirty="0" err="1" smtClean="0">
                <a:latin typeface="+mn-lt"/>
                <a:hlinkClick r:id="rId4"/>
              </a:rPr>
              <a:t>latino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100" dirty="0">
                <a:latin typeface="+mn-lt"/>
                <a:hlinkClick r:id="rId5" tooltip="User:Ilona Biaigo (page does not exist)"/>
              </a:rPr>
              <a:t>Ilona </a:t>
            </a:r>
            <a:r>
              <a:rPr lang="en-US" sz="1100" dirty="0" err="1" smtClean="0">
                <a:latin typeface="+mn-lt"/>
                <a:hlinkClick r:id="rId5" tooltip="User:Ilona Biaigo (page does not exist)"/>
              </a:rPr>
              <a:t>Biaigo</a:t>
            </a:r>
            <a:r>
              <a:rPr lang="en-US" sz="1100" dirty="0" smtClean="0">
                <a:latin typeface="+mn-lt"/>
              </a:rPr>
              <a:t>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100" dirty="0">
                <a:latin typeface="+mn-lt"/>
                <a:hlinkClick r:id="rId6"/>
              </a:rPr>
              <a:t>CC0 1.0</a:t>
            </a:r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2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Στέλεχος</a:t>
            </a:r>
            <a:r>
              <a:rPr lang="en-US" altLang="el-GR" dirty="0">
                <a:solidFill>
                  <a:prstClr val="white"/>
                </a:solidFill>
              </a:rPr>
              <a:t> </a:t>
            </a:r>
            <a:r>
              <a:rPr lang="el-GR" altLang="el-GR" sz="3000" b="0" dirty="0">
                <a:solidFill>
                  <a:prstClr val="white"/>
                </a:solidFill>
              </a:rPr>
              <a:t>2</a:t>
            </a:r>
            <a:r>
              <a:rPr lang="en-US" altLang="el-GR" sz="3000" b="0" dirty="0" smtClean="0">
                <a:solidFill>
                  <a:prstClr val="white"/>
                </a:solidFill>
              </a:rPr>
              <a:t>/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4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  <p:pic>
        <p:nvPicPr>
          <p:cNvPr id="2050" name="Picture 2" descr="File:Brainste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5715000" cy="5715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6110536" y="6159935"/>
            <a:ext cx="2421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100" dirty="0" smtClean="0">
                <a:latin typeface="+mn-lt"/>
                <a:hlinkClick r:id="rId3"/>
              </a:rPr>
              <a:t>Brainstem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 tooltip="User:Was a bee"/>
              </a:rPr>
              <a:t>Was a bee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BY-SA 2.1 JP</a:t>
            </a:r>
            <a:endParaRPr lang="en-US" sz="11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Στέλεχος</a:t>
            </a:r>
            <a:r>
              <a:rPr lang="en-US" altLang="el-GR" dirty="0" smtClean="0"/>
              <a:t> </a:t>
            </a:r>
            <a:r>
              <a:rPr lang="el-GR" altLang="el-GR" sz="3000" b="0" dirty="0"/>
              <a:t>3</a:t>
            </a:r>
            <a:r>
              <a:rPr lang="en-US" altLang="el-GR" sz="3000" b="0" dirty="0" smtClean="0"/>
              <a:t>/</a:t>
            </a:r>
            <a:r>
              <a:rPr lang="el-GR" altLang="el-GR" sz="3000" b="0" dirty="0" smtClean="0"/>
              <a:t>4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602432"/>
            <a:ext cx="3240360" cy="3698776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Ρύθμιση ζωτικών λειτουργιών (αναπνοή, παλμοί, Α.Π., εγρήγορση).</a:t>
            </a:r>
          </a:p>
          <a:p>
            <a:pPr eaLnBrk="1" hangingPunct="1"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Πυρήνες εγκεφαλικών συζυγιών (φαιά ουσία).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  <p:pic>
        <p:nvPicPr>
          <p:cNvPr id="13314" name="Picture 2" descr="File:GarpenBr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20688"/>
            <a:ext cx="5433560" cy="434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323528" y="4974267"/>
            <a:ext cx="5544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l-GR" altLang="el-GR" sz="2400" dirty="0">
                <a:solidFill>
                  <a:prstClr val="white"/>
                </a:solidFill>
                <a:latin typeface="Calibri"/>
              </a:rPr>
              <a:t>Διασταύρωση νευρώνων (λευκή ουσία) και σύνδεση Ν.Μ. με ανώτερο ΚΝΣ.</a:t>
            </a:r>
          </a:p>
        </p:txBody>
      </p:sp>
      <p:sp>
        <p:nvSpPr>
          <p:cNvPr id="7" name="Rectangle 7"/>
          <p:cNvSpPr/>
          <p:nvPr/>
        </p:nvSpPr>
        <p:spPr>
          <a:xfrm>
            <a:off x="6516216" y="4974267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GarpenBrain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5" tooltip="User:Garpenholm (page does not exist)"/>
              </a:rPr>
              <a:t>Garpenholm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200" dirty="0">
                <a:latin typeface="+mn-lt"/>
                <a:hlinkClick r:id="rId6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676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64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47864" y="3799140"/>
            <a:ext cx="302418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dirty="0">
                <a:solidFill>
                  <a:prstClr val="white"/>
                </a:solidFill>
              </a:rPr>
              <a:t>Στέλεχος</a:t>
            </a:r>
            <a:r>
              <a:rPr lang="en-US" altLang="el-GR" dirty="0">
                <a:solidFill>
                  <a:prstClr val="white"/>
                </a:solidFill>
              </a:rPr>
              <a:t> </a:t>
            </a:r>
            <a:r>
              <a:rPr lang="el-GR" altLang="el-GR" sz="3000" b="0" dirty="0">
                <a:solidFill>
                  <a:prstClr val="white"/>
                </a:solidFill>
              </a:rPr>
              <a:t>4</a:t>
            </a:r>
            <a:r>
              <a:rPr lang="en-US" altLang="el-GR" sz="3000" b="0" dirty="0" smtClean="0">
                <a:solidFill>
                  <a:prstClr val="white"/>
                </a:solidFill>
              </a:rPr>
              <a:t>/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4</a:t>
            </a:r>
            <a:endParaRPr lang="el-GR" altLang="el-GR" dirty="0" smtClean="0"/>
          </a:p>
        </p:txBody>
      </p:sp>
      <p:pic>
        <p:nvPicPr>
          <p:cNvPr id="23559" name="Picture 8" descr="07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45000" y="3792486"/>
            <a:ext cx="2438400" cy="2438400"/>
          </a:xfrm>
          <a:noFill/>
        </p:spPr>
      </p:pic>
      <p:sp>
        <p:nvSpPr>
          <p:cNvPr id="2355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528" y="1340768"/>
            <a:ext cx="5328592" cy="2088232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Μεσεγκέφαλος</a:t>
            </a:r>
          </a:p>
          <a:p>
            <a:pPr eaLnBrk="1" hangingPunct="1"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Γέφυρα</a:t>
            </a:r>
          </a:p>
          <a:p>
            <a:pPr eaLnBrk="1" hangingPunct="1"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Προμήκης</a:t>
            </a:r>
          </a:p>
          <a:p>
            <a:pPr eaLnBrk="1" hangingPunct="1">
              <a:spcBef>
                <a:spcPts val="1200"/>
              </a:spcBef>
            </a:pPr>
            <a:r>
              <a:rPr lang="el-GR" altLang="el-GR" sz="2400" dirty="0" smtClean="0">
                <a:solidFill>
                  <a:schemeClr val="bg1"/>
                </a:solidFill>
              </a:rPr>
              <a:t>Πυρήνες των εγκεφαλικών συζυγιών</a:t>
            </a:r>
          </a:p>
        </p:txBody>
      </p:sp>
      <p:pic>
        <p:nvPicPr>
          <p:cNvPr id="23558" name="Picture 7" descr="04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4735" y="3798888"/>
            <a:ext cx="3059113" cy="305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6372051" y="6441451"/>
            <a:ext cx="12921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14147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Autofit/>
          </a:bodyPr>
          <a:lstStyle/>
          <a:p>
            <a:pPr eaLnBrk="1" hangingPunct="1"/>
            <a:r>
              <a:rPr lang="el-GR" altLang="el-GR" dirty="0" smtClean="0"/>
              <a:t>Κοινό κινητικό, 3δυμο,</a:t>
            </a:r>
            <a:br>
              <a:rPr lang="el-GR" altLang="el-GR" dirty="0" smtClean="0"/>
            </a:br>
            <a:r>
              <a:rPr lang="el-GR" altLang="el-GR" dirty="0" smtClean="0"/>
              <a:t>προσωπικό - ακουστικό </a:t>
            </a:r>
          </a:p>
        </p:txBody>
      </p:sp>
      <p:pic>
        <p:nvPicPr>
          <p:cNvPr id="24579" name="Picture 3" descr="0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56077" y="404664"/>
            <a:ext cx="2438400" cy="2438400"/>
          </a:xfrm>
          <a:noFill/>
        </p:spPr>
      </p:pic>
      <p:pic>
        <p:nvPicPr>
          <p:cNvPr id="24580" name="Picture 4" descr="060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656" r="2949"/>
          <a:stretch/>
        </p:blipFill>
        <p:spPr>
          <a:xfrm>
            <a:off x="2985859" y="1484784"/>
            <a:ext cx="2450237" cy="2592288"/>
          </a:xfrm>
          <a:noFill/>
        </p:spPr>
      </p:pic>
      <p:pic>
        <p:nvPicPr>
          <p:cNvPr id="24581" name="Picture 5" descr="05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95536" y="1484784"/>
            <a:ext cx="2448272" cy="2589908"/>
          </a:xfrm>
          <a:noFill/>
        </p:spPr>
      </p:pic>
      <p:pic>
        <p:nvPicPr>
          <p:cNvPr id="24582" name="Picture 6" descr="08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987824" y="4171950"/>
            <a:ext cx="2438400" cy="2438400"/>
          </a:xfrm>
          <a:noFill/>
        </p:spPr>
      </p:pic>
      <p:pic>
        <p:nvPicPr>
          <p:cNvPr id="24583" name="Picture 7" descr="06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95536" y="4160838"/>
            <a:ext cx="2449513" cy="2449512"/>
          </a:xfrm>
          <a:noFill/>
        </p:spPr>
      </p:pic>
      <p:pic>
        <p:nvPicPr>
          <p:cNvPr id="24584" name="Picture 8" descr="06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5652120" y="4172542"/>
            <a:ext cx="2447925" cy="2447925"/>
          </a:xfrm>
        </p:spPr>
      </p:pic>
      <p:pic>
        <p:nvPicPr>
          <p:cNvPr id="24585" name="Picture 9" descr="Neuro MRI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652120" y="2927410"/>
            <a:ext cx="3314578" cy="11094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323528" y="6609170"/>
            <a:ext cx="12921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9711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/>
              <a:t>Κοιλιακό </a:t>
            </a:r>
            <a:r>
              <a:rPr lang="el-GR" altLang="el-GR" dirty="0" smtClean="0"/>
              <a:t>σύστημα </a:t>
            </a:r>
            <a:r>
              <a:rPr lang="el-GR" altLang="el-GR" sz="3000" b="0" dirty="0" smtClean="0"/>
              <a:t>1/</a:t>
            </a:r>
            <a:r>
              <a:rPr lang="en-US" altLang="el-GR" sz="3000" b="0" dirty="0" smtClean="0"/>
              <a:t>5</a:t>
            </a:r>
            <a:endParaRPr lang="el-GR" sz="30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  <p:pic>
        <p:nvPicPr>
          <p:cNvPr id="3074" name="Picture 2" descr="File:Blausen 0896 Ventricles Bra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7620000" cy="36480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4"/>
          <p:cNvSpPr>
            <a:spLocks noGrp="1"/>
          </p:cNvSpPr>
          <p:nvPr>
            <p:ph idx="1"/>
          </p:nvPr>
        </p:nvSpPr>
        <p:spPr>
          <a:xfrm>
            <a:off x="323528" y="1340768"/>
            <a:ext cx="8712968" cy="1944216"/>
          </a:xfrm>
        </p:spPr>
        <p:txBody>
          <a:bodyPr/>
          <a:lstStyle/>
          <a:p>
            <a:pPr eaLnBrk="1" hangingPunct="1"/>
            <a:r>
              <a:rPr lang="el-GR" altLang="el-GR" sz="2400" dirty="0" smtClean="0"/>
              <a:t>Περιοχές Εγκεφαλονωτιαίου Υγρού (ΕΝΥ) </a:t>
            </a:r>
            <a:r>
              <a:rPr lang="el-GR" altLang="el-GR" dirty="0" smtClean="0"/>
              <a:t>που περιβάλλονται από εγκεφαλική ουσία.</a:t>
            </a:r>
            <a:endParaRPr lang="en-US" altLang="el-GR" sz="2400" dirty="0" smtClean="0"/>
          </a:p>
        </p:txBody>
      </p:sp>
      <p:sp>
        <p:nvSpPr>
          <p:cNvPr id="7" name="Rectangle 7"/>
          <p:cNvSpPr/>
          <p:nvPr/>
        </p:nvSpPr>
        <p:spPr>
          <a:xfrm>
            <a:off x="676229" y="6309320"/>
            <a:ext cx="83547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Blausen 0896 Ventricles </a:t>
            </a:r>
            <a:r>
              <a:rPr lang="en-US" sz="1200" dirty="0" smtClean="0">
                <a:latin typeface="+mn-lt"/>
                <a:hlinkClick r:id="rId3"/>
              </a:rPr>
              <a:t>Brain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4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7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Κοιλιακό σύστημα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2/</a:t>
            </a:r>
            <a:r>
              <a:rPr lang="en-US" altLang="el-GR" sz="3000" b="0" dirty="0" smtClean="0">
                <a:solidFill>
                  <a:prstClr val="white"/>
                </a:solidFill>
              </a:rPr>
              <a:t>5</a:t>
            </a:r>
            <a:endParaRPr lang="el-GR" altLang="el-GR" sz="3800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pic>
        <p:nvPicPr>
          <p:cNvPr id="1026" name="Picture 2" descr="File:Hirnventrikel mittelgroß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376625" cy="43766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7"/>
          <p:cNvSpPr/>
          <p:nvPr/>
        </p:nvSpPr>
        <p:spPr>
          <a:xfrm>
            <a:off x="5307242" y="5750024"/>
            <a:ext cx="30949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4"/>
              </a:rPr>
              <a:t>Hirnventrikel </a:t>
            </a:r>
            <a:r>
              <a:rPr lang="en-US" sz="1100" dirty="0" err="1" smtClean="0">
                <a:latin typeface="+mn-lt"/>
                <a:hlinkClick r:id="rId4"/>
              </a:rPr>
              <a:t>mittelgroß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100" dirty="0" err="1" smtClean="0">
                <a:latin typeface="+mn-lt"/>
                <a:hlinkClick r:id="rId5" tooltip="User:AlexanderQuent (page does not exist)"/>
              </a:rPr>
              <a:t>AlexanderQuent</a:t>
            </a:r>
            <a:r>
              <a:rPr lang="en-US" sz="1100" dirty="0" smtClean="0">
                <a:latin typeface="+mn-lt"/>
              </a:rPr>
              <a:t>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100" dirty="0">
                <a:latin typeface="+mn-lt"/>
                <a:hlinkClick r:id="rId6"/>
              </a:rPr>
              <a:t>CC BY-SA 2.5</a:t>
            </a:r>
            <a:endParaRPr lang="en-US" sz="1100" dirty="0">
              <a:latin typeface="+mn-lt"/>
            </a:endParaRPr>
          </a:p>
        </p:txBody>
      </p:sp>
      <p:pic>
        <p:nvPicPr>
          <p:cNvPr id="1028" name="Picture 4" descr="File:Human Ventricular system colored and animated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376626" cy="43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7"/>
          <p:cNvSpPr/>
          <p:nvPr/>
        </p:nvSpPr>
        <p:spPr>
          <a:xfrm>
            <a:off x="450639" y="5705134"/>
            <a:ext cx="38343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100" dirty="0">
                <a:latin typeface="+mn-lt"/>
                <a:hlinkClick r:id="rId8"/>
              </a:rPr>
              <a:t>Human Ventricular system colored and </a:t>
            </a:r>
            <a:r>
              <a:rPr lang="en-US" sz="1100" dirty="0" smtClean="0">
                <a:latin typeface="+mn-lt"/>
                <a:hlinkClick r:id="rId8"/>
              </a:rPr>
              <a:t>animated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100" dirty="0">
                <a:latin typeface="+mn-lt"/>
                <a:hlinkClick r:id="rId9" tooltip="User:Echinacin35 wc"/>
              </a:rPr>
              <a:t>Echinacin35 </a:t>
            </a:r>
            <a:r>
              <a:rPr lang="en-US" sz="1100" dirty="0" err="1" smtClean="0">
                <a:latin typeface="+mn-lt"/>
                <a:hlinkClick r:id="rId9" tooltip="User:Echinacin35 wc"/>
              </a:rPr>
              <a:t>wc</a:t>
            </a:r>
            <a:r>
              <a:rPr lang="el-GR" sz="1100" dirty="0" smtClean="0">
                <a:latin typeface="+mn-lt"/>
              </a:rPr>
              <a:t> </a:t>
            </a:r>
            <a:r>
              <a:rPr lang="el-GR" sz="11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  <a:hlinkClick r:id="rId10"/>
              </a:rPr>
              <a:t>CC BY-SA 2.1 JP</a:t>
            </a:r>
            <a:endParaRPr lang="en-US" sz="11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755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Οστά από </a:t>
            </a:r>
            <a:r>
              <a:rPr lang="el-GR" dirty="0" smtClean="0"/>
              <a:t>εμπρός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  <p:sp>
        <p:nvSpPr>
          <p:cNvPr id="10" name="Rectangle 7"/>
          <p:cNvSpPr/>
          <p:nvPr/>
        </p:nvSpPr>
        <p:spPr>
          <a:xfrm rot="16200000">
            <a:off x="7323113" y="4854352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Illu facial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bones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/>
                <a:hlinkClick r:id="rId3" tooltip="User:Arcadian"/>
              </a:rPr>
              <a:t>Arcadian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 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27584" y="1065320"/>
            <a:ext cx="7560840" cy="5663954"/>
            <a:chOff x="827584" y="1065320"/>
            <a:chExt cx="7560840" cy="5663954"/>
          </a:xfrm>
        </p:grpSpPr>
        <p:grpSp>
          <p:nvGrpSpPr>
            <p:cNvPr id="7" name="Ομάδα 6"/>
            <p:cNvGrpSpPr/>
            <p:nvPr/>
          </p:nvGrpSpPr>
          <p:grpSpPr>
            <a:xfrm>
              <a:off x="827584" y="1065320"/>
              <a:ext cx="7560840" cy="5663954"/>
              <a:chOff x="755650" y="180520"/>
              <a:chExt cx="8388350" cy="6529092"/>
            </a:xfrm>
          </p:grpSpPr>
          <p:pic>
            <p:nvPicPr>
              <p:cNvPr id="5124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779463" y="180520"/>
                <a:ext cx="8364537" cy="652909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755650" y="697989"/>
                <a:ext cx="2663825" cy="562338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>
                <a:spAutoFit/>
              </a:bodyPr>
              <a:lstStyle/>
              <a:p>
                <a:pPr algn="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2000" b="1" dirty="0">
                    <a:latin typeface="+mn-lt"/>
                  </a:rPr>
                  <a:t>Μετωπιαίο οστό</a:t>
                </a:r>
              </a:p>
              <a:p>
                <a:pPr algn="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2000" b="1" dirty="0">
                    <a:latin typeface="+mn-lt"/>
                  </a:rPr>
                  <a:t>Βρεγματικό οστό</a:t>
                </a:r>
              </a:p>
              <a:p>
                <a:pPr algn="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2000" b="1" dirty="0">
                    <a:latin typeface="+mn-lt"/>
                  </a:rPr>
                  <a:t>Σφηνοειδές οστό</a:t>
                </a:r>
              </a:p>
              <a:p>
                <a:pPr algn="r">
                  <a:lnSpc>
                    <a:spcPct val="130000"/>
                  </a:lnSpc>
                  <a:spcBef>
                    <a:spcPts val="300"/>
                  </a:spcBef>
                  <a:spcAft>
                    <a:spcPts val="0"/>
                  </a:spcAft>
                  <a:defRPr/>
                </a:pPr>
                <a:r>
                  <a:rPr lang="el-GR" sz="2000" b="1" dirty="0">
                    <a:latin typeface="+mn-lt"/>
                  </a:rPr>
                  <a:t>Κροταφικό οστό</a:t>
                </a:r>
              </a:p>
              <a:p>
                <a:pPr algn="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2000" b="1" dirty="0">
                    <a:latin typeface="+mn-lt"/>
                  </a:rPr>
                  <a:t>Ρινικό </a:t>
                </a:r>
                <a:r>
                  <a:rPr lang="el-GR" sz="2000" b="1" dirty="0" smtClean="0">
                    <a:latin typeface="+mn-lt"/>
                  </a:rPr>
                  <a:t>οστό</a:t>
                </a:r>
                <a:endParaRPr lang="en-US" sz="2000" b="1" dirty="0" smtClean="0">
                  <a:latin typeface="+mn-lt"/>
                </a:endParaRPr>
              </a:p>
              <a:p>
                <a:pPr algn="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l-GR" b="1" dirty="0">
                  <a:latin typeface="+mn-lt"/>
                </a:endParaRPr>
              </a:p>
              <a:p>
                <a:pPr algn="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2000" b="1" dirty="0">
                    <a:latin typeface="+mn-lt"/>
                  </a:rPr>
                  <a:t>Ζυγωματικό οστό</a:t>
                </a:r>
              </a:p>
              <a:p>
                <a:pPr algn="r">
                  <a:lnSpc>
                    <a:spcPct val="130000"/>
                  </a:lnSpc>
                  <a:spcBef>
                    <a:spcPts val="300"/>
                  </a:spcBef>
                  <a:spcAft>
                    <a:spcPts val="0"/>
                  </a:spcAft>
                  <a:defRPr/>
                </a:pPr>
                <a:r>
                  <a:rPr lang="el-GR" sz="2000" b="1" dirty="0">
                    <a:latin typeface="+mn-lt"/>
                  </a:rPr>
                  <a:t>Διάφραγμα μύτης</a:t>
                </a:r>
              </a:p>
              <a:p>
                <a:pPr algn="r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l-GR" sz="2000" b="1" dirty="0">
                    <a:latin typeface="+mn-lt"/>
                  </a:rPr>
                  <a:t>Άνω γνάθος</a:t>
                </a:r>
              </a:p>
              <a:p>
                <a:pPr algn="r">
                  <a:lnSpc>
                    <a:spcPct val="130000"/>
                  </a:lnSpc>
                  <a:spcBef>
                    <a:spcPts val="1200"/>
                  </a:spcBef>
                  <a:spcAft>
                    <a:spcPts val="0"/>
                  </a:spcAft>
                  <a:defRPr/>
                </a:pPr>
                <a:endParaRPr lang="en-US" sz="2000" b="1" dirty="0" smtClean="0">
                  <a:latin typeface="+mn-lt"/>
                </a:endParaRPr>
              </a:p>
              <a:p>
                <a:pPr algn="r">
                  <a:lnSpc>
                    <a:spcPct val="130000"/>
                  </a:lnSpc>
                  <a:spcBef>
                    <a:spcPts val="600"/>
                  </a:spcBef>
                  <a:spcAft>
                    <a:spcPts val="0"/>
                  </a:spcAft>
                  <a:defRPr/>
                </a:pPr>
                <a:r>
                  <a:rPr lang="el-GR" sz="2000" b="1" dirty="0" smtClean="0">
                    <a:latin typeface="+mn-lt"/>
                  </a:rPr>
                  <a:t>Κάτω </a:t>
                </a:r>
                <a:r>
                  <a:rPr lang="el-GR" sz="2000" b="1" dirty="0">
                    <a:latin typeface="+mn-lt"/>
                  </a:rPr>
                  <a:t>γνάθος</a:t>
                </a:r>
                <a:endParaRPr lang="en-US" sz="2000" b="1" dirty="0">
                  <a:latin typeface="+mn-lt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899592" y="1067250"/>
              <a:ext cx="2376264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7746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Κοιλιακό σύστημα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3/</a:t>
            </a:r>
            <a:r>
              <a:rPr lang="en-US" altLang="el-GR" sz="3000" b="0" dirty="0" smtClean="0">
                <a:solidFill>
                  <a:prstClr val="white"/>
                </a:solidFill>
              </a:rPr>
              <a:t>5</a:t>
            </a:r>
            <a:endParaRPr lang="el-GR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3528" y="2132856"/>
            <a:ext cx="3456384" cy="2880320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Εικόνες από ασθενή με φυσιολογικής πιέσης υδροκέφαλο που δείχνουν την παλμική κίνηση του αίματος με τον παλμό της καρδιάς.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  <p:pic>
        <p:nvPicPr>
          <p:cNvPr id="4098" name="Picture 2" descr="File:NPH MRI 272 GILD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5220072" y="5949280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NPH MRI 272 </a:t>
            </a:r>
            <a:r>
              <a:rPr lang="en-US" sz="1200" dirty="0" smtClean="0">
                <a:latin typeface="+mn-lt"/>
                <a:hlinkClick r:id="rId3"/>
              </a:rPr>
              <a:t>GILD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Nevit"/>
              </a:rPr>
              <a:t>Nevit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200" dirty="0">
                <a:latin typeface="+mn-lt"/>
                <a:hlinkClick r:id="rId5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8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Κοιλιακό σύστημα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4/</a:t>
            </a:r>
            <a:r>
              <a:rPr lang="en-US" altLang="el-GR" sz="3000" b="0" dirty="0" smtClean="0">
                <a:solidFill>
                  <a:prstClr val="white"/>
                </a:solidFill>
              </a:rPr>
              <a:t>5</a:t>
            </a:r>
            <a:endParaRPr lang="el-GR" dirty="0"/>
          </a:p>
        </p:txBody>
      </p:sp>
      <p:sp>
        <p:nvSpPr>
          <p:cNvPr id="7" name="Θέση περιεχομένου 6"/>
          <p:cNvSpPr>
            <a:spLocks noGrp="1"/>
          </p:cNvSpPr>
          <p:nvPr>
            <p:ph idx="1"/>
          </p:nvPr>
        </p:nvSpPr>
        <p:spPr>
          <a:xfrm>
            <a:off x="295400" y="1052736"/>
            <a:ext cx="8424936" cy="5256584"/>
          </a:xfrm>
        </p:spPr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l-GR" dirty="0" smtClean="0"/>
              <a:t>Φυσιολογικές πλάγιες κοιλίες (</a:t>
            </a:r>
            <a:r>
              <a:rPr lang="en-US" dirty="0" smtClean="0"/>
              <a:t>CT)</a:t>
            </a:r>
            <a:endParaRPr lang="el-GR" dirty="0" smtClean="0"/>
          </a:p>
          <a:p>
            <a:pPr marL="457200" indent="-457200">
              <a:buFont typeface="+mj-lt"/>
              <a:buAutoNum type="alphaUcPeriod"/>
            </a:pPr>
            <a:r>
              <a:rPr lang="el-GR" dirty="0" err="1" smtClean="0"/>
              <a:t>Διατεταμένες</a:t>
            </a:r>
            <a:r>
              <a:rPr lang="el-GR" dirty="0" smtClean="0"/>
              <a:t> πλάγιες κοιλίες (</a:t>
            </a:r>
            <a:r>
              <a:rPr lang="en-US" dirty="0" smtClean="0"/>
              <a:t>CT, </a:t>
            </a:r>
            <a:r>
              <a:rPr lang="el-GR" dirty="0" smtClean="0"/>
              <a:t>υδροκέφαλος)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  <p:pic>
        <p:nvPicPr>
          <p:cNvPr id="5122" name="Picture 2" descr="File:Hydrocephalu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3" t="12556" r="4844"/>
          <a:stretch/>
        </p:blipFill>
        <p:spPr bwMode="auto">
          <a:xfrm>
            <a:off x="4421080" y="2123174"/>
            <a:ext cx="4367813" cy="42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dollecommunications.com/images/14%20CT%20Brain%20June%2011.2010.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23173"/>
            <a:ext cx="3600400" cy="428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323528" y="6536377"/>
            <a:ext cx="3600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dollecommunications.com</a:t>
            </a:r>
            <a:endParaRPr lang="el-GR" sz="12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1080" y="212317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Β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210988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Α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5308842" y="6410420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5"/>
              </a:rPr>
              <a:t>Hydrocephalus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6" tooltip="User:Lucien Monfils"/>
              </a:rPr>
              <a:t>Lucien </a:t>
            </a:r>
            <a:r>
              <a:rPr lang="en-US" sz="1200" dirty="0" err="1">
                <a:latin typeface="+mn-lt"/>
                <a:hlinkClick r:id="rId6" tooltip="User:Lucien Monfils"/>
              </a:rPr>
              <a:t>Monfils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200" dirty="0">
                <a:latin typeface="+mn-lt"/>
                <a:hlinkClick r:id="rId7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56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Κοιλιακό σύστημα </a:t>
            </a:r>
            <a:r>
              <a:rPr lang="en-US" altLang="el-GR" sz="3000" b="0" dirty="0" smtClean="0">
                <a:solidFill>
                  <a:prstClr val="white"/>
                </a:solidFill>
              </a:rPr>
              <a:t>5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/</a:t>
            </a:r>
            <a:r>
              <a:rPr lang="en-US" altLang="el-GR" sz="3000" b="0" dirty="0">
                <a:solidFill>
                  <a:prstClr val="white"/>
                </a:solidFill>
              </a:rPr>
              <a:t>5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340768"/>
            <a:ext cx="3240360" cy="5256584"/>
          </a:xfrm>
        </p:spPr>
        <p:txBody>
          <a:bodyPr/>
          <a:lstStyle/>
          <a:p>
            <a:r>
              <a:rPr lang="en-US" dirty="0" smtClean="0"/>
              <a:t>MRI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  <p:pic>
        <p:nvPicPr>
          <p:cNvPr id="6146" name="Picture 2" descr="File:Axial FLAIR MRI tectal plate piloctyic astrocyto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5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4716016" y="6279703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Axial FLAIR MRI </a:t>
            </a:r>
            <a:r>
              <a:rPr lang="en-US" sz="1200" dirty="0" err="1">
                <a:latin typeface="+mn-lt"/>
                <a:hlinkClick r:id="rId3"/>
              </a:rPr>
              <a:t>tectal</a:t>
            </a:r>
            <a:r>
              <a:rPr lang="en-US" sz="1200" dirty="0">
                <a:latin typeface="+mn-lt"/>
                <a:hlinkClick r:id="rId3"/>
              </a:rPr>
              <a:t> plate </a:t>
            </a:r>
            <a:r>
              <a:rPr lang="en-US" sz="1200" dirty="0" err="1">
                <a:latin typeface="+mn-lt"/>
                <a:hlinkClick r:id="rId3"/>
              </a:rPr>
              <a:t>piloctyic</a:t>
            </a:r>
            <a:r>
              <a:rPr lang="en-US" sz="1200" dirty="0">
                <a:latin typeface="+mn-lt"/>
                <a:hlinkClick r:id="rId3"/>
              </a:rPr>
              <a:t> </a:t>
            </a:r>
            <a:r>
              <a:rPr lang="en-US" sz="1200" dirty="0" smtClean="0">
                <a:latin typeface="+mn-lt"/>
                <a:hlinkClick r:id="rId3"/>
              </a:rPr>
              <a:t>astrocytoma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4" tooltip="User:Jto410 (page does not exist)"/>
              </a:rPr>
              <a:t>Jto410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200" dirty="0">
                <a:latin typeface="+mn-lt"/>
                <a:hlinkClick r:id="rId5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02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Content Placeholder 14"/>
          <p:cNvSpPr>
            <a:spLocks noGrp="1"/>
          </p:cNvSpPr>
          <p:nvPr>
            <p:ph idx="1"/>
          </p:nvPr>
        </p:nvSpPr>
        <p:spPr>
          <a:xfrm>
            <a:off x="251520" y="1124744"/>
            <a:ext cx="8672523" cy="2413057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lphaUcPeriod"/>
            </a:pPr>
            <a:r>
              <a:rPr lang="el-GR" altLang="el-GR" sz="2400" dirty="0" smtClean="0"/>
              <a:t>Περιοχές ΕΝΥ γύρω από τον εγκέφαλο</a:t>
            </a:r>
            <a:r>
              <a:rPr lang="en-US" altLang="el-GR" dirty="0" smtClean="0"/>
              <a:t>, </a:t>
            </a:r>
            <a:r>
              <a:rPr lang="el-GR" altLang="el-GR" dirty="0" smtClean="0"/>
              <a:t>φαίνονται ευκολότερα σε ατροφία.</a:t>
            </a:r>
          </a:p>
          <a:p>
            <a:pPr marL="457200" indent="-457200" eaLnBrk="1" hangingPunct="1">
              <a:buFont typeface="+mj-lt"/>
              <a:buAutoNum type="alphaUcPeriod"/>
            </a:pPr>
            <a:r>
              <a:rPr lang="el-GR" altLang="el-GR" sz="2400" dirty="0" smtClean="0"/>
              <a:t>Το ΕΝΥ έχει υψηλή πυκνότητα σε πρόσφατη αιμορραγία.</a:t>
            </a:r>
            <a:endParaRPr lang="en-US" altLang="el-GR" sz="2400" dirty="0" smtClean="0"/>
          </a:p>
          <a:p>
            <a:pPr eaLnBrk="1" hangingPunct="1"/>
            <a:endParaRPr lang="en-US" alt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Υπαραχνοειδείς</a:t>
            </a:r>
            <a:r>
              <a:rPr lang="el-GR" dirty="0"/>
              <a:t> </a:t>
            </a:r>
            <a:r>
              <a:rPr lang="el-GR" dirty="0" smtClean="0"/>
              <a:t>χώροι (</a:t>
            </a:r>
            <a:r>
              <a:rPr lang="en-US" dirty="0" smtClean="0"/>
              <a:t>CT)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118300" y="6285219"/>
            <a:ext cx="30243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2"/>
              </a:rPr>
              <a:t>journal.biolpsychiatry.or.kr</a:t>
            </a:r>
            <a:endParaRPr lang="el-GR" sz="1200" dirty="0">
              <a:latin typeface="+mn-lt"/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962938" y="2691914"/>
            <a:ext cx="6849422" cy="3547139"/>
            <a:chOff x="674906" y="2691914"/>
            <a:chExt cx="6849422" cy="3547139"/>
          </a:xfrm>
        </p:grpSpPr>
        <p:pic>
          <p:nvPicPr>
            <p:cNvPr id="7172" name="Picture 4" descr="File:Subarachnoid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5741" y="2693655"/>
              <a:ext cx="3078587" cy="3545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journal.biolpsychiatry.or.kr/fulltext/fig/0092009010f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561" y="2691914"/>
              <a:ext cx="3133558" cy="3545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421080" y="2699628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solidFill>
                    <a:schemeClr val="bg1"/>
                  </a:solidFill>
                </a:rPr>
                <a:t>Β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4906" y="269365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 smtClean="0">
                  <a:solidFill>
                    <a:schemeClr val="bg1"/>
                  </a:solidFill>
                </a:rPr>
                <a:t>Α</a:t>
              </a:r>
              <a:endParaRPr lang="el-GR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7"/>
          <p:cNvSpPr/>
          <p:nvPr/>
        </p:nvSpPr>
        <p:spPr>
          <a:xfrm>
            <a:off x="4760898" y="6279703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5"/>
              </a:rPr>
              <a:t>SubarachnoidP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6" tooltip="User:Doc James"/>
              </a:rPr>
              <a:t>Doc James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διαθέσιμη με άδεια </a:t>
            </a:r>
            <a:r>
              <a:rPr lang="en-US" sz="1200" dirty="0">
                <a:latin typeface="+mn-lt"/>
                <a:hlinkClick r:id="rId7"/>
              </a:rPr>
              <a:t>CC BY-SA 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832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1" name="Content Placeholder 14"/>
          <p:cNvSpPr>
            <a:spLocks noGrp="1"/>
          </p:cNvSpPr>
          <p:nvPr>
            <p:ph idx="1"/>
          </p:nvPr>
        </p:nvSpPr>
        <p:spPr>
          <a:xfrm>
            <a:off x="291964" y="1303975"/>
            <a:ext cx="5248597" cy="1116913"/>
          </a:xfrm>
        </p:spPr>
        <p:txBody>
          <a:bodyPr/>
          <a:lstStyle/>
          <a:p>
            <a:pPr eaLnBrk="1" hangingPunct="1"/>
            <a:r>
              <a:rPr lang="el-GR" altLang="el-GR" sz="2400" dirty="0" smtClean="0"/>
              <a:t>Περιοχές ΕΝΥ γύρω από τον εγκέφαλο</a:t>
            </a:r>
            <a:endParaRPr lang="en-US" altLang="el-GR" sz="2400" dirty="0" smtClean="0"/>
          </a:p>
          <a:p>
            <a:pPr eaLnBrk="1" hangingPunct="1"/>
            <a:endParaRPr lang="en-US" altLang="el-GR" dirty="0" smtClean="0"/>
          </a:p>
        </p:txBody>
      </p:sp>
      <p:pic>
        <p:nvPicPr>
          <p:cNvPr id="26627" name="Picture 5" descr="05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644008" y="1484784"/>
            <a:ext cx="4176464" cy="4176464"/>
          </a:xfrm>
          <a:noFill/>
          <a:ln>
            <a:solidFill>
              <a:schemeClr val="tx1"/>
            </a:solidFill>
          </a:ln>
        </p:spPr>
      </p:pic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6228184" y="5738772"/>
            <a:ext cx="12921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929438" y="2071688"/>
            <a:ext cx="214312" cy="71437"/>
          </a:xfrm>
          <a:prstGeom prst="straightConnector1">
            <a:avLst/>
          </a:prstGeom>
          <a:ln w="25400" cmpd="sng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Υπαραχνοειδείς</a:t>
            </a:r>
            <a:r>
              <a:rPr lang="el-GR" dirty="0"/>
              <a:t> </a:t>
            </a:r>
            <a:r>
              <a:rPr lang="el-GR" dirty="0" smtClean="0"/>
              <a:t>χώροι</a:t>
            </a:r>
            <a:r>
              <a:rPr lang="en-US" dirty="0" smtClean="0"/>
              <a:t> (MT)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2123728" y="6581001"/>
            <a:ext cx="936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radpod.org</a:t>
            </a:r>
            <a:endParaRPr lang="el-GR" sz="1200" dirty="0">
              <a:latin typeface="+mn-lt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467544" y="2272632"/>
            <a:ext cx="3991839" cy="4260691"/>
            <a:chOff x="467544" y="2272632"/>
            <a:chExt cx="3991839" cy="4260691"/>
          </a:xfrm>
        </p:grpSpPr>
        <p:pic>
          <p:nvPicPr>
            <p:cNvPr id="8194" name="Picture 2" descr="http://www.radpod.org/wp-content/uploads/2008/02/rupture_dermoid_t1_co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177" y="2272632"/>
              <a:ext cx="3735206" cy="42606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Ευθύγραμμο βέλος σύνδεσης 6"/>
            <p:cNvCxnSpPr/>
            <p:nvPr/>
          </p:nvCxnSpPr>
          <p:spPr>
            <a:xfrm flipV="1">
              <a:off x="467544" y="3284984"/>
              <a:ext cx="936104" cy="7200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Ευθύγραμμο βέλος σύνδεσης 13"/>
          <p:cNvCxnSpPr/>
          <p:nvPr/>
        </p:nvCxnSpPr>
        <p:spPr>
          <a:xfrm flipH="1" flipV="1">
            <a:off x="7524328" y="4869160"/>
            <a:ext cx="720080" cy="43204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07967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Δρέπανο – </a:t>
            </a:r>
            <a:r>
              <a:rPr lang="el-GR" altLang="el-GR" dirty="0" err="1" smtClean="0"/>
              <a:t>Σκηνίδιο</a:t>
            </a:r>
            <a:r>
              <a:rPr lang="el-GR" altLang="el-GR" dirty="0" smtClean="0"/>
              <a:t> παρεγκεφαλίδας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3384376" cy="5256584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l-GR" altLang="el-GR" sz="2400" dirty="0" smtClean="0"/>
              <a:t>Καταδύσεις της </a:t>
            </a:r>
            <a:r>
              <a:rPr lang="el-GR" altLang="el-GR" sz="2400" dirty="0" err="1" smtClean="0"/>
              <a:t>σκληράς</a:t>
            </a:r>
            <a:r>
              <a:rPr lang="el-GR" altLang="el-GR" sz="2400" dirty="0" smtClean="0"/>
              <a:t> μήνιγγος</a:t>
            </a:r>
            <a:r>
              <a:rPr lang="en-US" altLang="el-GR" sz="2400" dirty="0" smtClean="0"/>
              <a:t>.</a:t>
            </a:r>
            <a:endParaRPr lang="en-US" altLang="el-GR" dirty="0"/>
          </a:p>
          <a:p>
            <a:r>
              <a:rPr lang="el-GR" altLang="el-GR" sz="2400" b="1" dirty="0" smtClean="0"/>
              <a:t>Δρέπανο </a:t>
            </a:r>
          </a:p>
          <a:p>
            <a:pPr lvl="1" indent="-301625" eaLnBrk="1" hangingPunct="1"/>
            <a:r>
              <a:rPr lang="el-GR" altLang="el-GR" sz="2400" dirty="0" smtClean="0"/>
              <a:t>Μεταξύ των ημισφαιρίων</a:t>
            </a:r>
            <a:r>
              <a:rPr lang="en-US" altLang="el-GR" sz="2400" dirty="0" smtClean="0"/>
              <a:t>.</a:t>
            </a:r>
            <a:endParaRPr lang="el-GR" altLang="el-GR" sz="2400" dirty="0" smtClean="0"/>
          </a:p>
          <a:p>
            <a:r>
              <a:rPr lang="el-GR" altLang="el-GR" sz="2400" b="1" dirty="0" err="1" smtClean="0"/>
              <a:t>Σκηνίδιο</a:t>
            </a:r>
            <a:endParaRPr lang="el-GR" altLang="el-GR" sz="2400" b="1" dirty="0" smtClean="0"/>
          </a:p>
          <a:p>
            <a:pPr lvl="1" indent="-301625" eaLnBrk="1" hangingPunct="1"/>
            <a:r>
              <a:rPr lang="el-GR" altLang="el-GR" sz="2400" dirty="0" smtClean="0"/>
              <a:t>Μεταξύ παρεγκεφαλίδας και ημισφαιρίων</a:t>
            </a:r>
            <a:r>
              <a:rPr lang="en-US" altLang="el-GR" sz="2400" dirty="0" smtClean="0"/>
              <a:t>.</a:t>
            </a:r>
            <a:endParaRPr lang="el-GR" altLang="el-GR" sz="2400" dirty="0" smtClean="0"/>
          </a:p>
        </p:txBody>
      </p:sp>
      <p:sp>
        <p:nvSpPr>
          <p:cNvPr id="27653" name="Rectangle 11"/>
          <p:cNvSpPr>
            <a:spLocks noChangeArrowheads="1"/>
          </p:cNvSpPr>
          <p:nvPr/>
        </p:nvSpPr>
        <p:spPr bwMode="auto">
          <a:xfrm>
            <a:off x="7577570" y="6097125"/>
            <a:ext cx="13869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9" name="Ομάδα 8"/>
          <p:cNvGrpSpPr/>
          <p:nvPr/>
        </p:nvGrpSpPr>
        <p:grpSpPr>
          <a:xfrm>
            <a:off x="1907704" y="1440334"/>
            <a:ext cx="7056784" cy="4652962"/>
            <a:chOff x="1907704" y="1440334"/>
            <a:chExt cx="7056784" cy="4652962"/>
          </a:xfrm>
        </p:grpSpPr>
        <p:pic>
          <p:nvPicPr>
            <p:cNvPr id="27652" name="Picture 6" descr="04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525" y="1440334"/>
              <a:ext cx="4652963" cy="4652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1907704" y="2564904"/>
              <a:ext cx="4618384" cy="377205"/>
            </a:xfrm>
            <a:prstGeom prst="straightConnector1">
              <a:avLst/>
            </a:prstGeom>
            <a:ln w="25400" cmpd="sng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907704" y="4113076"/>
              <a:ext cx="4176464" cy="396044"/>
            </a:xfrm>
            <a:prstGeom prst="straightConnector1">
              <a:avLst/>
            </a:prstGeom>
            <a:ln w="19050" cmpd="sng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/>
            <p:cNvSpPr/>
            <p:nvPr/>
          </p:nvSpPr>
          <p:spPr>
            <a:xfrm>
              <a:off x="5601989" y="4192910"/>
              <a:ext cx="2138363" cy="530225"/>
            </a:xfrm>
            <a:custGeom>
              <a:avLst/>
              <a:gdLst>
                <a:gd name="connsiteX0" fmla="*/ 0 w 2138290"/>
                <a:gd name="connsiteY0" fmla="*/ 497058 h 529883"/>
                <a:gd name="connsiteX1" fmla="*/ 98474 w 2138290"/>
                <a:gd name="connsiteY1" fmla="*/ 497058 h 529883"/>
                <a:gd name="connsiteX2" fmla="*/ 576776 w 2138290"/>
                <a:gd name="connsiteY2" fmla="*/ 300110 h 529883"/>
                <a:gd name="connsiteX3" fmla="*/ 942536 w 2138290"/>
                <a:gd name="connsiteY3" fmla="*/ 4689 h 529883"/>
                <a:gd name="connsiteX4" fmla="*/ 1420837 w 2138290"/>
                <a:gd name="connsiteY4" fmla="*/ 328246 h 529883"/>
                <a:gd name="connsiteX5" fmla="*/ 1871003 w 2138290"/>
                <a:gd name="connsiteY5" fmla="*/ 412652 h 529883"/>
                <a:gd name="connsiteX6" fmla="*/ 2096086 w 2138290"/>
                <a:gd name="connsiteY6" fmla="*/ 398584 h 529883"/>
                <a:gd name="connsiteX7" fmla="*/ 2096086 w 2138290"/>
                <a:gd name="connsiteY7" fmla="*/ 398584 h 529883"/>
                <a:gd name="connsiteX8" fmla="*/ 2096086 w 2138290"/>
                <a:gd name="connsiteY8" fmla="*/ 398584 h 529883"/>
                <a:gd name="connsiteX9" fmla="*/ 2138290 w 2138290"/>
                <a:gd name="connsiteY9" fmla="*/ 398584 h 529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8290" h="529883">
                  <a:moveTo>
                    <a:pt x="0" y="497058"/>
                  </a:moveTo>
                  <a:cubicBezTo>
                    <a:pt x="1172" y="513470"/>
                    <a:pt x="2345" y="529883"/>
                    <a:pt x="98474" y="497058"/>
                  </a:cubicBezTo>
                  <a:cubicBezTo>
                    <a:pt x="194603" y="464233"/>
                    <a:pt x="436099" y="382171"/>
                    <a:pt x="576776" y="300110"/>
                  </a:cubicBezTo>
                  <a:cubicBezTo>
                    <a:pt x="717453" y="218049"/>
                    <a:pt x="801859" y="0"/>
                    <a:pt x="942536" y="4689"/>
                  </a:cubicBezTo>
                  <a:cubicBezTo>
                    <a:pt x="1083213" y="9378"/>
                    <a:pt x="1266092" y="260252"/>
                    <a:pt x="1420837" y="328246"/>
                  </a:cubicBezTo>
                  <a:cubicBezTo>
                    <a:pt x="1575582" y="396240"/>
                    <a:pt x="1758462" y="400929"/>
                    <a:pt x="1871003" y="412652"/>
                  </a:cubicBezTo>
                  <a:cubicBezTo>
                    <a:pt x="1983544" y="424375"/>
                    <a:pt x="2096086" y="398584"/>
                    <a:pt x="2096086" y="398584"/>
                  </a:cubicBezTo>
                  <a:lnTo>
                    <a:pt x="2096086" y="398584"/>
                  </a:lnTo>
                  <a:lnTo>
                    <a:pt x="2096086" y="398584"/>
                  </a:lnTo>
                  <a:lnTo>
                    <a:pt x="2138290" y="398584"/>
                  </a:lnTo>
                </a:path>
              </a:pathLst>
            </a:custGeom>
            <a:ln w="1905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6526088" y="2772502"/>
              <a:ext cx="60549" cy="1428749"/>
            </a:xfrm>
            <a:prstGeom prst="line">
              <a:avLst/>
            </a:prstGeom>
            <a:ln w="1905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9684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Νόσοι μηνίγγων</a:t>
            </a:r>
          </a:p>
        </p:txBody>
      </p:sp>
      <p:sp>
        <p:nvSpPr>
          <p:cNvPr id="28676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Φλεγμονές</a:t>
            </a:r>
          </a:p>
          <a:p>
            <a:pPr eaLnBrk="1" hangingPunct="1"/>
            <a:r>
              <a:rPr lang="el-GR" altLang="el-GR" dirty="0" err="1" smtClean="0"/>
              <a:t>Καρκινωμάτωση</a:t>
            </a:r>
            <a:r>
              <a:rPr lang="el-GR" altLang="el-GR" dirty="0" smtClean="0"/>
              <a:t> </a:t>
            </a:r>
          </a:p>
          <a:p>
            <a:pPr eaLnBrk="1" hangingPunct="1"/>
            <a:r>
              <a:rPr lang="el-GR" altLang="el-GR" dirty="0" err="1" smtClean="0"/>
              <a:t>Μηνιγγίωμα</a:t>
            </a:r>
            <a:r>
              <a:rPr lang="el-GR" altLang="el-GR" dirty="0" smtClean="0"/>
              <a:t> </a:t>
            </a:r>
            <a:endParaRPr lang="en-US" altLang="el-GR" dirty="0" smtClean="0"/>
          </a:p>
        </p:txBody>
      </p:sp>
      <p:pic>
        <p:nvPicPr>
          <p:cNvPr id="28675" name="Picture 4" descr="01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641" r="7747"/>
          <a:stretch>
            <a:fillRect/>
          </a:stretch>
        </p:blipFill>
        <p:spPr bwMode="auto">
          <a:xfrm>
            <a:off x="2470150" y="3141663"/>
            <a:ext cx="318135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72113" y="0"/>
            <a:ext cx="367188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2147094" y="1628800"/>
            <a:ext cx="3145631" cy="21587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843808" y="1989138"/>
            <a:ext cx="2448917" cy="14371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339752" y="2708920"/>
            <a:ext cx="1440086" cy="158368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11043" y="3830507"/>
            <a:ext cx="299402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684057" y="6484806"/>
            <a:ext cx="504825" cy="3698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/>
              <a:t>κφ</a:t>
            </a:r>
            <a:endParaRPr lang="en-US" b="1" dirty="0"/>
          </a:p>
        </p:txBody>
      </p:sp>
      <p:pic>
        <p:nvPicPr>
          <p:cNvPr id="28683" name="Picture 10"/>
          <p:cNvPicPr>
            <a:picLocks noChangeAspect="1" noChangeArrowheads="1"/>
          </p:cNvPicPr>
          <p:nvPr/>
        </p:nvPicPr>
        <p:blipFill>
          <a:blip r:embed="rId7" cstate="email">
            <a:lum contrast="4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4198938"/>
            <a:ext cx="2411413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95475" y="6488113"/>
            <a:ext cx="503238" cy="36988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/>
              <a:t>κφ</a:t>
            </a:r>
            <a:endParaRPr lang="en-US" b="1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>
          <a:xfrm>
            <a:off x="7003508" y="6484806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9418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Ανατομία υπόφυσης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l-GR">
              <a:solidFill>
                <a:prstClr val="black"/>
              </a:solidFill>
            </a:endParaRPr>
          </a:p>
        </p:txBody>
      </p:sp>
      <p:pic>
        <p:nvPicPr>
          <p:cNvPr id="1026" name="Picture 2" descr="File:1807 The Posterior Pituitary Complex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93222" y="1196752"/>
            <a:ext cx="66006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1037184" y="6536377"/>
            <a:ext cx="6912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“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/>
                <a:hlinkClick r:id="rId4"/>
              </a:rPr>
              <a:t>1806 The Hypothalamus-Pituitary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alibri"/>
                <a:hlinkClick r:id="rId4"/>
              </a:rPr>
              <a:t>Complex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/>
                <a:hlinkClick r:id="rId5" tooltip="User:CFCF"/>
              </a:rPr>
              <a:t>CFCF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Calibri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Calibri"/>
                <a:hlinkClick r:id="rId6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23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Υπόφυση </a:t>
            </a:r>
            <a:r>
              <a:rPr lang="el-GR" altLang="el-GR" sz="3000" b="0" dirty="0" smtClean="0"/>
              <a:t>1/2</a:t>
            </a:r>
            <a:endParaRPr lang="en-US" altLang="el-GR" sz="3000" b="0" dirty="0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5112568" cy="2774032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Ρυθμιστής των ενδοκρινικών λειτουργιών.</a:t>
            </a:r>
          </a:p>
          <a:p>
            <a:r>
              <a:rPr lang="el-GR" altLang="el-GR" dirty="0" smtClean="0"/>
              <a:t>Υποθάλαμος </a:t>
            </a:r>
          </a:p>
          <a:p>
            <a:pPr lvl="1"/>
            <a:r>
              <a:rPr lang="el-GR" altLang="el-GR" dirty="0" err="1" smtClean="0"/>
              <a:t>Υποφύση</a:t>
            </a:r>
            <a:r>
              <a:rPr lang="el-GR" altLang="el-GR" dirty="0" smtClean="0"/>
              <a:t> </a:t>
            </a:r>
          </a:p>
          <a:p>
            <a:pPr lvl="2"/>
            <a:r>
              <a:rPr lang="el-GR" altLang="el-GR" dirty="0" smtClean="0"/>
              <a:t>Λοιποί ενδοκρινείς αδένες.</a:t>
            </a:r>
            <a:endParaRPr lang="en-US" altLang="el-GR" dirty="0" smtClean="0"/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3190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382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Λειτουργίες υπόφυσης</a:t>
            </a:r>
            <a:endParaRPr lang="en-US" altLang="el-GR" smtClean="0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19250" y="1392238"/>
            <a:ext cx="6337300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4438" y="2276475"/>
            <a:ext cx="1871662" cy="923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dirty="0"/>
              <a:t>Υποθάλαμος</a:t>
            </a:r>
          </a:p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dirty="0"/>
              <a:t>Υπόφυση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86288" y="5100638"/>
            <a:ext cx="1152525" cy="6461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dirty="0"/>
              <a:t>Όργανα στόχοι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19250" y="3644900"/>
            <a:ext cx="2089150" cy="31702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l-GR" sz="2000" dirty="0"/>
              <a:t>Οστά /ήπαρ</a:t>
            </a:r>
          </a:p>
          <a:p>
            <a:pPr>
              <a:lnSpc>
                <a:spcPct val="200000"/>
              </a:lnSpc>
              <a:defRPr/>
            </a:pPr>
            <a:r>
              <a:rPr lang="el-GR" sz="2000" dirty="0"/>
              <a:t>Ωοθήκες / όρχεις</a:t>
            </a:r>
          </a:p>
          <a:p>
            <a:pPr>
              <a:lnSpc>
                <a:spcPct val="200000"/>
              </a:lnSpc>
              <a:defRPr/>
            </a:pPr>
            <a:r>
              <a:rPr lang="el-GR" sz="2000" dirty="0"/>
              <a:t>Μαστός</a:t>
            </a:r>
          </a:p>
          <a:p>
            <a:pPr>
              <a:lnSpc>
                <a:spcPct val="200000"/>
              </a:lnSpc>
              <a:defRPr/>
            </a:pPr>
            <a:r>
              <a:rPr lang="el-GR" sz="2000" dirty="0"/>
              <a:t>Θυρεοειδής</a:t>
            </a:r>
          </a:p>
          <a:p>
            <a:pPr>
              <a:lnSpc>
                <a:spcPct val="200000"/>
              </a:lnSpc>
              <a:defRPr/>
            </a:pPr>
            <a:r>
              <a:rPr lang="el-GR" sz="2000" dirty="0"/>
              <a:t>Επινεφρίδια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15125" y="4808538"/>
            <a:ext cx="1152525" cy="923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l-GR" dirty="0"/>
              <a:t>Νεφροί</a:t>
            </a:r>
          </a:p>
          <a:p>
            <a:pPr>
              <a:lnSpc>
                <a:spcPct val="150000"/>
              </a:lnSpc>
              <a:defRPr/>
            </a:pPr>
            <a:r>
              <a:rPr lang="el-GR" dirty="0"/>
              <a:t>Μήτρα</a:t>
            </a:r>
            <a:endParaRPr lang="en-US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089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Οστά κρανίου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  <p:pic>
        <p:nvPicPr>
          <p:cNvPr id="2050" name="Picture 2" descr="File:Neurocranium - animation0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11960" y="1097346"/>
            <a:ext cx="4680520" cy="46805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115616" y="3975447"/>
            <a:ext cx="2592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yellow: Frontal bone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blue</a:t>
            </a:r>
            <a:r>
              <a:rPr lang="en-US" dirty="0">
                <a:solidFill>
                  <a:schemeClr val="bg1"/>
                </a:solidFill>
              </a:rPr>
              <a:t>: Parietal bone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purple</a:t>
            </a:r>
            <a:r>
              <a:rPr lang="en-US" dirty="0">
                <a:solidFill>
                  <a:schemeClr val="bg1"/>
                </a:solidFill>
              </a:rPr>
              <a:t>: Sphenoid bone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orange</a:t>
            </a:r>
            <a:r>
              <a:rPr lang="en-US" dirty="0">
                <a:solidFill>
                  <a:schemeClr val="bg1"/>
                </a:solidFill>
              </a:rPr>
              <a:t>: Temporal bone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green</a:t>
            </a:r>
            <a:r>
              <a:rPr lang="en-US" dirty="0">
                <a:solidFill>
                  <a:schemeClr val="bg1"/>
                </a:solidFill>
              </a:rPr>
              <a:t>: Occipital bone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red</a:t>
            </a:r>
            <a:r>
              <a:rPr lang="en-US" dirty="0">
                <a:solidFill>
                  <a:schemeClr val="bg1"/>
                </a:solidFill>
              </a:rPr>
              <a:t>: Ethmoid bone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fkaram2\Desktop\8-10-2015 9-51-09 π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3568" y="4047455"/>
            <a:ext cx="432048" cy="16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42022" y="5847655"/>
            <a:ext cx="282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Neurocranium - </a:t>
            </a:r>
            <a:r>
              <a:rPr lang="en-US" sz="1200" dirty="0" smtClean="0">
                <a:latin typeface="+mn-lt"/>
                <a:hlinkClick r:id="rId4"/>
              </a:rPr>
              <a:t>animation02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 tooltip="User:Was a bee"/>
              </a:rPr>
              <a:t>Was a bee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διαθέσιμη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BY-SA 2.1 JP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6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Υπόφυση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dirty="0" smtClean="0"/>
              <a:t>Φυσιολογική υπόφυση</a:t>
            </a:r>
            <a:endParaRPr lang="en-US" altLang="el-GR" dirty="0" smtClean="0"/>
          </a:p>
        </p:txBody>
      </p:sp>
      <p:sp>
        <p:nvSpPr>
          <p:cNvPr id="31748" name="Content Placeholder 3"/>
          <p:cNvSpPr>
            <a:spLocks noGrp="1"/>
          </p:cNvSpPr>
          <p:nvPr>
            <p:ph sz="half" idx="4294967295"/>
          </p:nvPr>
        </p:nvSpPr>
        <p:spPr>
          <a:xfrm>
            <a:off x="5154488" y="1274539"/>
            <a:ext cx="3810000" cy="4530725"/>
          </a:xfrm>
        </p:spPr>
        <p:txBody>
          <a:bodyPr/>
          <a:lstStyle/>
          <a:p>
            <a:r>
              <a:rPr lang="el-GR" altLang="el-GR" sz="2400" dirty="0">
                <a:solidFill>
                  <a:schemeClr val="bg1"/>
                </a:solidFill>
              </a:rPr>
              <a:t>Αδένωμα</a:t>
            </a:r>
            <a:r>
              <a:rPr lang="el-GR" altLang="el-GR" dirty="0" smtClean="0"/>
              <a:t> </a:t>
            </a:r>
            <a:r>
              <a:rPr lang="el-GR" altLang="el-GR" sz="2400" dirty="0">
                <a:solidFill>
                  <a:schemeClr val="bg1"/>
                </a:solidFill>
              </a:rPr>
              <a:t>υπόφυσης</a:t>
            </a:r>
            <a:endParaRPr lang="en-US" altLang="el-GR" sz="2400" dirty="0">
              <a:solidFill>
                <a:schemeClr val="bg1"/>
              </a:solidFill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77767" y="2060848"/>
            <a:ext cx="463073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7956" y="2060848"/>
            <a:ext cx="4278778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0469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Οπτικό χίασμα </a:t>
            </a:r>
            <a:r>
              <a:rPr lang="el-GR" altLang="el-GR" sz="3000" b="0" dirty="0" smtClean="0"/>
              <a:t>1/2</a:t>
            </a:r>
          </a:p>
        </p:txBody>
      </p:sp>
      <p:sp>
        <p:nvSpPr>
          <p:cNvPr id="22531" name="Content Placeholder 11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452521"/>
          </a:xfrm>
          <a:noFill/>
        </p:spPr>
        <p:txBody>
          <a:bodyPr>
            <a:no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l-GR" dirty="0" smtClean="0"/>
              <a:t>Διασταύρωση οπτικών οδών πάνω από την υπόφυση</a:t>
            </a:r>
            <a:endParaRPr lang="en-US" dirty="0" smtClean="0"/>
          </a:p>
        </p:txBody>
      </p:sp>
      <p:pic>
        <p:nvPicPr>
          <p:cNvPr id="32772" name="Picture 6" descr="0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29894" y="1923624"/>
            <a:ext cx="4716462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07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6669" y="1923624"/>
            <a:ext cx="3851275" cy="489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Rectangle 9"/>
          <p:cNvSpPr>
            <a:spLocks noChangeArrowheads="1"/>
          </p:cNvSpPr>
          <p:nvPr/>
        </p:nvSpPr>
        <p:spPr bwMode="auto">
          <a:xfrm>
            <a:off x="4127752" y="6597352"/>
            <a:ext cx="12921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195736" y="1792288"/>
            <a:ext cx="1069752" cy="2428878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067944" y="3789040"/>
            <a:ext cx="2304256" cy="9526"/>
          </a:xfrm>
          <a:prstGeom prst="straightConnector1">
            <a:avLst/>
          </a:prstGeom>
          <a:ln w="25400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6271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Οπτικό χίασμα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2/2</a:t>
            </a:r>
            <a:endParaRPr lang="el-GR" altLang="el-GR" sz="3800" dirty="0" smtClean="0"/>
          </a:p>
        </p:txBody>
      </p:sp>
      <p:sp>
        <p:nvSpPr>
          <p:cNvPr id="22531" name="Content Placeholder 11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l-GR" dirty="0" smtClean="0"/>
              <a:t>Διασταύρωση οπτικών οδών πάνω από την υπόφυση</a:t>
            </a:r>
            <a:endParaRPr lang="en-US" dirty="0" smtClean="0"/>
          </a:p>
        </p:txBody>
      </p:sp>
      <p:pic>
        <p:nvPicPr>
          <p:cNvPr id="33796" name="Picture 6" descr="0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27538" y="1952898"/>
            <a:ext cx="4716462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07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7660" y="1962150"/>
            <a:ext cx="39243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4355976" y="6588764"/>
            <a:ext cx="12921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372225" y="3384823"/>
            <a:ext cx="769938" cy="1071562"/>
          </a:xfrm>
          <a:custGeom>
            <a:avLst/>
            <a:gdLst>
              <a:gd name="connsiteX0" fmla="*/ 0 w 818270"/>
              <a:gd name="connsiteY0" fmla="*/ 0 h 1062111"/>
              <a:gd name="connsiteX1" fmla="*/ 253218 w 818270"/>
              <a:gd name="connsiteY1" fmla="*/ 393896 h 1062111"/>
              <a:gd name="connsiteX2" fmla="*/ 436098 w 818270"/>
              <a:gd name="connsiteY2" fmla="*/ 450166 h 1062111"/>
              <a:gd name="connsiteX3" fmla="*/ 759655 w 818270"/>
              <a:gd name="connsiteY3" fmla="*/ 970671 h 1062111"/>
              <a:gd name="connsiteX4" fmla="*/ 787790 w 818270"/>
              <a:gd name="connsiteY4" fmla="*/ 998806 h 106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270" h="1062111">
                <a:moveTo>
                  <a:pt x="0" y="0"/>
                </a:moveTo>
                <a:cubicBezTo>
                  <a:pt x="90267" y="159434"/>
                  <a:pt x="180535" y="318868"/>
                  <a:pt x="253218" y="393896"/>
                </a:cubicBezTo>
                <a:cubicBezTo>
                  <a:pt x="325901" y="468924"/>
                  <a:pt x="351692" y="354037"/>
                  <a:pt x="436098" y="450166"/>
                </a:cubicBezTo>
                <a:cubicBezTo>
                  <a:pt x="520504" y="546295"/>
                  <a:pt x="701040" y="879231"/>
                  <a:pt x="759655" y="970671"/>
                </a:cubicBezTo>
                <a:cubicBezTo>
                  <a:pt x="818270" y="1062111"/>
                  <a:pt x="803030" y="1030458"/>
                  <a:pt x="787790" y="998806"/>
                </a:cubicBezTo>
              </a:path>
            </a:pathLst>
          </a:cu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6227763" y="3456260"/>
            <a:ext cx="787400" cy="1031875"/>
          </a:xfrm>
          <a:custGeom>
            <a:avLst/>
            <a:gdLst>
              <a:gd name="connsiteX0" fmla="*/ 0 w 818270"/>
              <a:gd name="connsiteY0" fmla="*/ 0 h 1062111"/>
              <a:gd name="connsiteX1" fmla="*/ 253218 w 818270"/>
              <a:gd name="connsiteY1" fmla="*/ 393896 h 1062111"/>
              <a:gd name="connsiteX2" fmla="*/ 436098 w 818270"/>
              <a:gd name="connsiteY2" fmla="*/ 450166 h 1062111"/>
              <a:gd name="connsiteX3" fmla="*/ 759655 w 818270"/>
              <a:gd name="connsiteY3" fmla="*/ 970671 h 1062111"/>
              <a:gd name="connsiteX4" fmla="*/ 787790 w 818270"/>
              <a:gd name="connsiteY4" fmla="*/ 998806 h 106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8270" h="1062111">
                <a:moveTo>
                  <a:pt x="0" y="0"/>
                </a:moveTo>
                <a:cubicBezTo>
                  <a:pt x="90267" y="159434"/>
                  <a:pt x="180535" y="318868"/>
                  <a:pt x="253218" y="393896"/>
                </a:cubicBezTo>
                <a:cubicBezTo>
                  <a:pt x="325901" y="468924"/>
                  <a:pt x="351692" y="354037"/>
                  <a:pt x="436098" y="450166"/>
                </a:cubicBezTo>
                <a:cubicBezTo>
                  <a:pt x="520504" y="546295"/>
                  <a:pt x="701040" y="879231"/>
                  <a:pt x="759655" y="970671"/>
                </a:cubicBezTo>
                <a:cubicBezTo>
                  <a:pt x="818270" y="1062111"/>
                  <a:pt x="803030" y="1030458"/>
                  <a:pt x="787790" y="998806"/>
                </a:cubicBezTo>
              </a:path>
            </a:pathLst>
          </a:cu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06910" y="4221163"/>
            <a:ext cx="720725" cy="714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7853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pPr eaLnBrk="1" hangingPunct="1"/>
            <a:r>
              <a:rPr lang="el-GR" altLang="el-GR" dirty="0" smtClean="0"/>
              <a:t>Εξάγωνο</a:t>
            </a:r>
            <a:r>
              <a:rPr lang="en-US" altLang="el-GR" dirty="0" smtClean="0"/>
              <a:t> Willis</a:t>
            </a:r>
            <a:r>
              <a:rPr lang="el-GR" altLang="el-GR" dirty="0" smtClean="0"/>
              <a:t/>
            </a:r>
            <a:br>
              <a:rPr lang="el-GR" altLang="el-GR" dirty="0" smtClean="0"/>
            </a:br>
            <a:r>
              <a:rPr lang="el-GR" altLang="el-GR" dirty="0" smtClean="0"/>
              <a:t>αρτηριακή παροχή εγκεφάλου </a:t>
            </a:r>
          </a:p>
        </p:txBody>
      </p:sp>
      <p:sp>
        <p:nvSpPr>
          <p:cNvPr id="34823" name="Content Placeholder 10"/>
          <p:cNvSpPr>
            <a:spLocks noGrp="1"/>
          </p:cNvSpPr>
          <p:nvPr>
            <p:ph idx="1"/>
          </p:nvPr>
        </p:nvSpPr>
        <p:spPr>
          <a:xfrm>
            <a:off x="323528" y="1484784"/>
            <a:ext cx="4248472" cy="5256584"/>
          </a:xfrm>
        </p:spPr>
        <p:txBody>
          <a:bodyPr/>
          <a:lstStyle/>
          <a:p>
            <a:pPr eaLnBrk="1" hangingPunct="1"/>
            <a:r>
              <a:rPr lang="el-GR" altLang="el-GR" dirty="0" smtClean="0"/>
              <a:t>Έσω καρωτίδες</a:t>
            </a:r>
          </a:p>
          <a:p>
            <a:pPr lvl="1" eaLnBrk="1" hangingPunct="1"/>
            <a:r>
              <a:rPr lang="el-GR" altLang="el-GR" dirty="0" smtClean="0"/>
              <a:t>Δεξιά</a:t>
            </a:r>
          </a:p>
          <a:p>
            <a:pPr lvl="1" eaLnBrk="1" hangingPunct="1"/>
            <a:r>
              <a:rPr lang="el-GR" altLang="el-GR" dirty="0" smtClean="0"/>
              <a:t>Αριστερή</a:t>
            </a:r>
          </a:p>
          <a:p>
            <a:pPr eaLnBrk="1" hangingPunct="1"/>
            <a:r>
              <a:rPr lang="el-GR" altLang="el-GR" dirty="0" smtClean="0"/>
              <a:t>Βασική αρτηρία</a:t>
            </a:r>
          </a:p>
          <a:p>
            <a:pPr lvl="1" eaLnBrk="1" hangingPunct="1"/>
            <a:r>
              <a:rPr lang="el-GR" altLang="el-GR" dirty="0" smtClean="0"/>
              <a:t>Από την ένωση των σπονδυλικών αρτηριών</a:t>
            </a:r>
          </a:p>
          <a:p>
            <a:pPr eaLnBrk="1" hangingPunct="1"/>
            <a:r>
              <a:rPr lang="el-GR" altLang="el-GR" dirty="0" smtClean="0"/>
              <a:t>Γύρω από το στέλεχος σχηματίζεται το 6γωνο του </a:t>
            </a:r>
            <a:r>
              <a:rPr lang="en-US" altLang="el-GR" dirty="0" smtClean="0"/>
              <a:t>Willis</a:t>
            </a:r>
          </a:p>
        </p:txBody>
      </p:sp>
      <p:pic>
        <p:nvPicPr>
          <p:cNvPr id="34819" name="Picture 4" descr="00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0392" b="32646"/>
          <a:stretch>
            <a:fillRect/>
          </a:stretch>
        </p:blipFill>
        <p:spPr bwMode="auto">
          <a:xfrm>
            <a:off x="4572000" y="3241675"/>
            <a:ext cx="45720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00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0377" b="30473"/>
          <a:stretch>
            <a:fillRect/>
          </a:stretch>
        </p:blipFill>
        <p:spPr bwMode="auto">
          <a:xfrm>
            <a:off x="4571539" y="1430338"/>
            <a:ext cx="45497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Vascular MR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0" y="4955889"/>
            <a:ext cx="4500562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8"/>
          <p:cNvSpPr>
            <a:spLocks noChangeArrowheads="1"/>
          </p:cNvSpPr>
          <p:nvPr/>
        </p:nvSpPr>
        <p:spPr bwMode="auto">
          <a:xfrm>
            <a:off x="3279851" y="6563251"/>
            <a:ext cx="12921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51838" y="1268413"/>
            <a:ext cx="792162" cy="369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MRA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1427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Έσω καρωτίδα και </a:t>
            </a:r>
            <a:r>
              <a:rPr lang="el-GR" dirty="0" smtClean="0"/>
              <a:t>κλάδοι</a:t>
            </a:r>
            <a:endParaRPr lang="el-GR" dirty="0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4513263" cy="4476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6096" y="692696"/>
            <a:ext cx="3552825" cy="5824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9034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Αρτηρίες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99992" y="1196752"/>
            <a:ext cx="4032448" cy="5517232"/>
          </a:xfrm>
          <a:noFill/>
          <a:ln>
            <a:solidFill>
              <a:srgbClr val="969696"/>
            </a:solidFill>
          </a:ln>
        </p:spPr>
        <p:txBody>
          <a:bodyPr>
            <a:normAutofit fontScale="85000" lnSpcReduction="20000"/>
          </a:bodyPr>
          <a:lstStyle/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el-GR" sz="2400" b="1" dirty="0" smtClean="0"/>
              <a:t>Αρτηρίες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Κοινή καρωτίδα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Έσω καρωτίδα</a:t>
            </a:r>
            <a:endParaRPr lang="en-US" sz="2400" dirty="0" smtClean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Ανιούσα φαρυγγική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Ινιακή </a:t>
            </a:r>
            <a:r>
              <a:rPr lang="en-US" sz="2400" dirty="0" smtClean="0"/>
              <a:t> 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Επιπολής κροταφική</a:t>
            </a:r>
            <a:r>
              <a:rPr lang="en-US" sz="2400" dirty="0" smtClean="0"/>
              <a:t> 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Μέση εγκεφαλική</a:t>
            </a:r>
            <a:endParaRPr lang="en-US" sz="2400" dirty="0" smtClean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Πρόσθια εγκεφαλική</a:t>
            </a:r>
            <a:r>
              <a:rPr lang="en-US" sz="2400" dirty="0" smtClean="0"/>
              <a:t>. 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Μέση μηνιγγική</a:t>
            </a:r>
            <a:endParaRPr lang="en-US" sz="2400" dirty="0" smtClean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Γναθιαία </a:t>
            </a:r>
            <a:endParaRPr lang="en-US" sz="2400" dirty="0" smtClean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Προσωπική </a:t>
            </a:r>
            <a:endParaRPr lang="en-US" sz="2400" dirty="0" smtClean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Γλωσσική </a:t>
            </a:r>
            <a:endParaRPr lang="en-US" sz="2400" dirty="0" smtClean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Έξω καρωτίδα</a:t>
            </a:r>
            <a:endParaRPr lang="en-US" sz="2400" dirty="0" smtClean="0"/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l-GR" sz="2400" dirty="0" smtClean="0"/>
              <a:t>Άνω </a:t>
            </a:r>
            <a:r>
              <a:rPr lang="el-GR" sz="2400" dirty="0" err="1" smtClean="0"/>
              <a:t>θυρεοειδική</a:t>
            </a:r>
            <a:endParaRPr lang="en-US" sz="2400" dirty="0" smtClean="0"/>
          </a:p>
        </p:txBody>
      </p:sp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233710" cy="5517232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xfrm>
            <a:off x="6686872" y="6448251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2516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Βασική αρτηρία</a:t>
            </a:r>
            <a:endParaRPr lang="en-US" altLang="el-GR" smtClean="0"/>
          </a:p>
        </p:txBody>
      </p:sp>
      <p:grpSp>
        <p:nvGrpSpPr>
          <p:cNvPr id="4" name="Ομάδα 3"/>
          <p:cNvGrpSpPr/>
          <p:nvPr/>
        </p:nvGrpSpPr>
        <p:grpSpPr>
          <a:xfrm>
            <a:off x="1403648" y="1177181"/>
            <a:ext cx="6440487" cy="5564187"/>
            <a:chOff x="2703513" y="1293813"/>
            <a:chExt cx="6440487" cy="5564187"/>
          </a:xfrm>
        </p:grpSpPr>
        <p:pic>
          <p:nvPicPr>
            <p:cNvPr id="37893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513" y="1293813"/>
              <a:ext cx="6440487" cy="5564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532813" y="6273800"/>
              <a:ext cx="611187" cy="58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l-GR" sz="3200" dirty="0"/>
                <a:t>Α</a:t>
              </a:r>
              <a:endParaRPr lang="en-US" sz="3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19700" y="6273800"/>
              <a:ext cx="576436" cy="58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l-GR" sz="3200" dirty="0"/>
                <a:t>Δ</a:t>
              </a:r>
              <a:endParaRPr lang="en-US" sz="3200" dirty="0"/>
            </a:p>
          </p:txBody>
        </p:sp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0196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152128"/>
          </a:xfrm>
        </p:spPr>
        <p:txBody>
          <a:bodyPr>
            <a:noAutofit/>
          </a:bodyPr>
          <a:lstStyle/>
          <a:p>
            <a:pPr eaLnBrk="1" hangingPunct="1"/>
            <a:r>
              <a:rPr lang="el-GR" altLang="el-GR" dirty="0" smtClean="0"/>
              <a:t>Οβελιαίος, σιγμοειδείς κόλποι</a:t>
            </a:r>
            <a:br>
              <a:rPr lang="el-GR" altLang="el-GR" dirty="0" smtClean="0"/>
            </a:br>
            <a:r>
              <a:rPr lang="el-GR" altLang="el-GR" sz="3000" b="0" dirty="0" smtClean="0"/>
              <a:t>(φλεβική απαγωγή εγκεφάλου)</a:t>
            </a:r>
          </a:p>
        </p:txBody>
      </p:sp>
      <p:sp>
        <p:nvSpPr>
          <p:cNvPr id="38920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Στην περιφέρεια του εγκεφάλου</a:t>
            </a:r>
            <a:endParaRPr lang="en-US" altLang="el-GR" dirty="0" smtClean="0"/>
          </a:p>
        </p:txBody>
      </p:sp>
      <p:pic>
        <p:nvPicPr>
          <p:cNvPr id="38915" name="Picture 4" descr="06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444208" y="3933056"/>
            <a:ext cx="2643187" cy="2643187"/>
          </a:xfrm>
          <a:noFill/>
          <a:ln>
            <a:solidFill>
              <a:schemeClr val="tx1"/>
            </a:solidFill>
          </a:ln>
        </p:spPr>
      </p:pic>
      <p:pic>
        <p:nvPicPr>
          <p:cNvPr id="38916" name="Picture 5" descr="08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4633" t="7317" r="14635" b="4877"/>
          <a:stretch>
            <a:fillRect/>
          </a:stretch>
        </p:blipFill>
        <p:spPr>
          <a:xfrm>
            <a:off x="179512" y="3458989"/>
            <a:ext cx="2500313" cy="3103562"/>
          </a:xfrm>
          <a:noFill/>
          <a:ln>
            <a:solidFill>
              <a:schemeClr val="tx1"/>
            </a:solidFill>
          </a:ln>
        </p:spPr>
      </p:pic>
      <p:pic>
        <p:nvPicPr>
          <p:cNvPr id="38917" name="Picture 6" descr="Click to see larger picture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444208" y="338386"/>
            <a:ext cx="2571750" cy="3522662"/>
          </a:xfrm>
          <a:ln>
            <a:solidFill>
              <a:schemeClr val="tx1"/>
            </a:solidFill>
          </a:ln>
        </p:spPr>
      </p:pic>
      <p:pic>
        <p:nvPicPr>
          <p:cNvPr id="38918" name="Picture 7" descr="Click to see larger pictur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41260" y="2204864"/>
            <a:ext cx="3640138" cy="4357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179512" y="6562551"/>
            <a:ext cx="12921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med.harvard.edu</a:t>
            </a:r>
            <a:r>
              <a:rPr lang="el-GR" altLang="el-GR" sz="1200" i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endParaRPr lang="el-GR" altLang="el-GR" sz="1200" i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34522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Εγκάρσιες τομές </a:t>
            </a:r>
            <a:r>
              <a:rPr lang="en-US" altLang="el-GR" dirty="0" smtClean="0"/>
              <a:t>CT </a:t>
            </a:r>
            <a:r>
              <a:rPr lang="el-GR" altLang="el-GR" dirty="0" smtClean="0"/>
              <a:t>– </a:t>
            </a:r>
            <a:r>
              <a:rPr lang="en-US" altLang="el-GR" dirty="0" smtClean="0"/>
              <a:t>MRI</a:t>
            </a:r>
            <a:r>
              <a:rPr lang="el-GR" altLang="el-GR" dirty="0" smtClean="0"/>
              <a:t> </a:t>
            </a:r>
            <a:r>
              <a:rPr lang="el-GR" altLang="el-GR" sz="3000" b="0" dirty="0" smtClean="0"/>
              <a:t>1/5</a:t>
            </a:r>
            <a:endParaRPr lang="en-US" altLang="el-GR" sz="3000" b="0" dirty="0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712968" cy="2232248"/>
          </a:xfrm>
        </p:spPr>
        <p:txBody>
          <a:bodyPr numCol="2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altLang="el-GR" sz="2200" dirty="0" smtClean="0"/>
              <a:t>Βολβός οφθαλμού</a:t>
            </a:r>
            <a:r>
              <a:rPr lang="en-US" altLang="el-GR" sz="2200" dirty="0" smtClean="0"/>
              <a:t>. </a:t>
            </a:r>
            <a:endParaRPr lang="el-GR" altLang="el-GR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200" dirty="0" smtClean="0"/>
              <a:t>Σφηνοειδής κόλπος</a:t>
            </a:r>
            <a:r>
              <a:rPr lang="en-US" altLang="el-GR" sz="2200" dirty="0" smtClean="0"/>
              <a:t>. </a:t>
            </a:r>
            <a:endParaRPr lang="el-GR" altLang="el-GR" sz="2200" dirty="0"/>
          </a:p>
          <a:p>
            <a:pPr marL="457200" indent="-457200">
              <a:buFont typeface="+mj-lt"/>
              <a:buAutoNum type="arabicPeriod"/>
            </a:pPr>
            <a:r>
              <a:rPr lang="el-GR" altLang="el-GR" sz="2200" dirty="0" smtClean="0"/>
              <a:t>Δ. Κροταφικός λοβός</a:t>
            </a:r>
            <a:r>
              <a:rPr lang="en-US" altLang="el-GR" sz="2200" dirty="0" smtClean="0"/>
              <a:t>.</a:t>
            </a:r>
            <a:endParaRPr lang="el-GR" altLang="el-GR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200" dirty="0" smtClean="0"/>
              <a:t>Μαστοειδείς κυψέλες</a:t>
            </a:r>
            <a:r>
              <a:rPr lang="en-US" altLang="el-GR" sz="2200" dirty="0" smtClean="0"/>
              <a:t>. </a:t>
            </a:r>
            <a:endParaRPr lang="el-GR" altLang="el-GR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200" dirty="0" smtClean="0"/>
              <a:t>Γέφυρα</a:t>
            </a:r>
            <a:r>
              <a:rPr lang="en-US" altLang="el-GR" sz="2200" dirty="0" smtClean="0"/>
              <a:t>. </a:t>
            </a:r>
            <a:endParaRPr lang="el-GR" altLang="el-GR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200" dirty="0" smtClean="0"/>
              <a:t>4</a:t>
            </a:r>
            <a:r>
              <a:rPr lang="el-GR" altLang="el-GR" sz="2200" baseline="30000" dirty="0" smtClean="0"/>
              <a:t>η</a:t>
            </a:r>
            <a:r>
              <a:rPr lang="el-GR" altLang="el-GR" sz="2200" dirty="0" smtClean="0"/>
              <a:t> κοιλία</a:t>
            </a:r>
            <a:r>
              <a:rPr lang="en-US" altLang="el-GR" sz="2200" dirty="0" smtClean="0"/>
              <a:t>. </a:t>
            </a:r>
            <a:endParaRPr lang="el-GR" altLang="el-GR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200" dirty="0" smtClean="0"/>
              <a:t>Παρεγκεφαλίδα.</a:t>
            </a:r>
            <a:endParaRPr lang="en-US" altLang="el-GR" sz="2200" dirty="0" smtClean="0"/>
          </a:p>
        </p:txBody>
      </p:sp>
      <p:pic>
        <p:nvPicPr>
          <p:cNvPr id="39940" name="Picture 17" descr="ax_t1_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42741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7853" y="303989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7576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Εγκάρσιες τομές </a:t>
            </a:r>
            <a:r>
              <a:rPr lang="en-US" altLang="el-GR" dirty="0">
                <a:solidFill>
                  <a:prstClr val="white"/>
                </a:solidFill>
              </a:rPr>
              <a:t>CT </a:t>
            </a:r>
            <a:r>
              <a:rPr lang="el-GR" altLang="el-GR" dirty="0">
                <a:solidFill>
                  <a:prstClr val="white"/>
                </a:solidFill>
              </a:rPr>
              <a:t>– </a:t>
            </a:r>
            <a:r>
              <a:rPr lang="en-US" altLang="el-GR" dirty="0">
                <a:solidFill>
                  <a:prstClr val="white"/>
                </a:solidFill>
              </a:rPr>
              <a:t>MRI</a:t>
            </a:r>
            <a:r>
              <a:rPr lang="el-GR" altLang="el-GR" dirty="0">
                <a:solidFill>
                  <a:prstClr val="white"/>
                </a:solidFill>
              </a:rPr>
              <a:t>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2/5</a:t>
            </a:r>
            <a:endParaRPr lang="en-US" altLang="el-GR" dirty="0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115616" y="1340768"/>
            <a:ext cx="7488832" cy="1656184"/>
          </a:xfrm>
        </p:spPr>
        <p:txBody>
          <a:bodyPr numCol="2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altLang="el-GR" dirty="0" smtClean="0"/>
              <a:t>Ηθμοειδείς κυψέλες</a:t>
            </a:r>
            <a:r>
              <a:rPr lang="en-US" altLang="el-GR" dirty="0" smtClean="0"/>
              <a:t>. </a:t>
            </a:r>
            <a:endParaRPr lang="el-GR" altLang="el-GR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dirty="0" smtClean="0"/>
              <a:t>Οφθαλμός</a:t>
            </a:r>
            <a:r>
              <a:rPr lang="en-US" altLang="el-GR" dirty="0" smtClean="0"/>
              <a:t>. </a:t>
            </a:r>
            <a:endParaRPr lang="el-GR" altLang="el-GR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dirty="0" smtClean="0"/>
              <a:t>Οπτικό νεύρο</a:t>
            </a:r>
            <a:r>
              <a:rPr lang="en-US" altLang="el-GR" dirty="0" smtClean="0"/>
              <a:t>. </a:t>
            </a:r>
            <a:endParaRPr lang="el-GR" altLang="el-GR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dirty="0" smtClean="0"/>
              <a:t>Σκώληκας</a:t>
            </a:r>
            <a:r>
              <a:rPr lang="en-US" altLang="el-GR" dirty="0" smtClean="0"/>
              <a:t>. </a:t>
            </a:r>
            <a:endParaRPr lang="el-GR" altLang="el-GR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dirty="0" err="1" smtClean="0"/>
              <a:t>Μεσεγκέφαλο</a:t>
            </a:r>
            <a:r>
              <a:rPr lang="en-US" altLang="el-GR" dirty="0" smtClean="0"/>
              <a:t>. </a:t>
            </a:r>
            <a:endParaRPr lang="el-GR" altLang="el-GR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dirty="0" smtClean="0"/>
              <a:t>Κροταφικός λοβός.</a:t>
            </a:r>
            <a:endParaRPr lang="en-US" altLang="el-GR" dirty="0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51720" y="2924945"/>
            <a:ext cx="3933055" cy="393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694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dirty="0" smtClean="0"/>
              <a:t>Εύκαμπτο ώστε να γεννηθεί</a:t>
            </a:r>
            <a:endParaRPr lang="en-US" altLang="el-GR" dirty="0" smtClean="0"/>
          </a:p>
          <a:p>
            <a:pPr lvl="1"/>
            <a:r>
              <a:rPr lang="el-GR" altLang="el-GR" dirty="0" smtClean="0"/>
              <a:t>Προσαρμογή σχήματος</a:t>
            </a:r>
            <a:r>
              <a:rPr lang="en-US" altLang="el-GR" dirty="0" smtClean="0"/>
              <a:t>.</a:t>
            </a:r>
          </a:p>
          <a:p>
            <a:r>
              <a:rPr lang="el-GR" altLang="el-GR" dirty="0" smtClean="0"/>
              <a:t>Δυνατότητα αύξησης ώστε να περιλάβει τον εγκέφαλο που αυξάνεται γρήγορα</a:t>
            </a:r>
            <a:r>
              <a:rPr lang="en-US" altLang="el-GR" dirty="0" smtClean="0"/>
              <a:t>.</a:t>
            </a:r>
          </a:p>
        </p:txBody>
      </p:sp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539552" y="4221088"/>
            <a:ext cx="3509644" cy="108012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600" b="1" kern="10" dirty="0">
                <a:ln w="50800"/>
                <a:solidFill>
                  <a:schemeClr val="accent4">
                    <a:lumMod val="60000"/>
                    <a:lumOff val="40000"/>
                  </a:schemeClr>
                </a:solidFill>
                <a:latin typeface="Impact"/>
              </a:rPr>
              <a:t>Flexible</a:t>
            </a:r>
            <a:endParaRPr lang="el-GR" sz="3600" b="1" kern="10" dirty="0">
              <a:ln w="50800"/>
              <a:solidFill>
                <a:schemeClr val="accent4">
                  <a:lumMod val="60000"/>
                  <a:lumOff val="40000"/>
                </a:schemeClr>
              </a:solidFill>
              <a:latin typeface="Impact"/>
            </a:endParaRPr>
          </a:p>
        </p:txBody>
      </p:sp>
      <p:sp>
        <p:nvSpPr>
          <p:cNvPr id="6149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4644008" y="3501008"/>
            <a:ext cx="4114800" cy="20669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66"/>
                </a:solidFill>
                <a:effectLst>
                  <a:outerShdw dist="45791" dir="2021404" algn="ctr" rotWithShape="0">
                    <a:srgbClr val="808080"/>
                  </a:outerShdw>
                </a:effectLst>
                <a:latin typeface="Arial Black"/>
              </a:rPr>
              <a:t>Expansible</a:t>
            </a:r>
            <a:endParaRPr lang="el-GR" sz="36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66"/>
              </a:solidFill>
              <a:effectLst>
                <a:outerShdw dist="45791" dir="2021404" algn="ctr" rotWithShape="0">
                  <a:srgbClr val="808080"/>
                </a:outerShdw>
              </a:effectLst>
              <a:latin typeface="Arial Black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Κρανίο νεογέννητου</a:t>
            </a:r>
          </a:p>
        </p:txBody>
      </p:sp>
    </p:spTree>
    <p:extLst>
      <p:ext uri="{BB962C8B-B14F-4D97-AF65-F5344CB8AC3E}">
        <p14:creationId xmlns:p14="http://schemas.microsoft.com/office/powerpoint/2010/main" xmlns="" val="22145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Εγκάρσιες τομές </a:t>
            </a:r>
            <a:r>
              <a:rPr lang="en-US" altLang="el-GR" dirty="0">
                <a:solidFill>
                  <a:prstClr val="white"/>
                </a:solidFill>
              </a:rPr>
              <a:t>CT </a:t>
            </a:r>
            <a:r>
              <a:rPr lang="el-GR" altLang="el-GR" dirty="0">
                <a:solidFill>
                  <a:prstClr val="white"/>
                </a:solidFill>
              </a:rPr>
              <a:t>– </a:t>
            </a:r>
            <a:r>
              <a:rPr lang="en-US" altLang="el-GR" dirty="0">
                <a:solidFill>
                  <a:prstClr val="white"/>
                </a:solidFill>
              </a:rPr>
              <a:t>MRI</a:t>
            </a:r>
            <a:r>
              <a:rPr lang="el-GR" altLang="el-GR" dirty="0">
                <a:solidFill>
                  <a:prstClr val="white"/>
                </a:solidFill>
              </a:rPr>
              <a:t>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3/5</a:t>
            </a:r>
            <a:endParaRPr lang="en-US" altLang="el-GR" dirty="0" smtClean="0"/>
          </a:p>
        </p:txBody>
      </p:sp>
      <p:sp>
        <p:nvSpPr>
          <p:cNvPr id="4198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l-GR" altLang="el-GR" sz="2400" dirty="0" smtClean="0"/>
              <a:t>Κερκοφόρος πυρήνας</a:t>
            </a:r>
            <a:r>
              <a:rPr lang="en-US" altLang="el-GR" sz="2400" dirty="0" smtClean="0"/>
              <a:t>. </a:t>
            </a:r>
            <a:endParaRPr lang="el-GR" alt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400" dirty="0" smtClean="0"/>
              <a:t>Πρόσθιο σκέλος έσω </a:t>
            </a:r>
            <a:r>
              <a:rPr lang="el-GR" altLang="el-GR" sz="2400" dirty="0" err="1" smtClean="0"/>
              <a:t>κάψης</a:t>
            </a:r>
            <a:r>
              <a:rPr lang="en-US" altLang="el-GR" sz="2400" dirty="0" smtClean="0"/>
              <a:t>. </a:t>
            </a:r>
            <a:endParaRPr lang="el-GR" alt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400" dirty="0" smtClean="0"/>
              <a:t>Φακοειδής πυρήνας</a:t>
            </a:r>
            <a:r>
              <a:rPr lang="el-GR" altLang="el-GR" dirty="0"/>
              <a:t>.</a:t>
            </a:r>
            <a:endParaRPr lang="el-GR" alt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400" dirty="0" smtClean="0"/>
              <a:t>Κάτω οβελιαίος κόλπος.</a:t>
            </a:r>
            <a:r>
              <a:rPr lang="en-US" altLang="el-GR" sz="2400" dirty="0" smtClean="0"/>
              <a:t> </a:t>
            </a:r>
            <a:endParaRPr lang="el-GR" alt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400" dirty="0" smtClean="0"/>
              <a:t>Άνω οβελιαίος κόλπος</a:t>
            </a:r>
            <a:r>
              <a:rPr lang="el-GR" altLang="el-GR" dirty="0"/>
              <a:t>.</a:t>
            </a:r>
            <a:endParaRPr lang="el-GR" alt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400" dirty="0" smtClean="0"/>
              <a:t>Δρέπανο</a:t>
            </a:r>
            <a:r>
              <a:rPr lang="en-US" altLang="el-GR" sz="2400" dirty="0" smtClean="0"/>
              <a:t>.</a:t>
            </a:r>
            <a:r>
              <a:rPr lang="el-GR" altLang="el-GR" sz="24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l-GR" altLang="el-GR" sz="2400" dirty="0" smtClean="0"/>
              <a:t>Θάλαμος</a:t>
            </a:r>
            <a:r>
              <a:rPr lang="en-US" altLang="el-GR" sz="2400" dirty="0" smtClean="0"/>
              <a:t>. </a:t>
            </a:r>
            <a:endParaRPr lang="el-GR" alt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400" dirty="0" smtClean="0"/>
              <a:t>Πλαγία κοιλία</a:t>
            </a:r>
            <a:r>
              <a:rPr lang="en-US" altLang="el-GR" sz="2400" dirty="0" smtClean="0"/>
              <a:t>. </a:t>
            </a:r>
            <a:endParaRPr lang="el-GR" altLang="el-GR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sz="2400" dirty="0" smtClean="0"/>
              <a:t>Μεσολόβιο</a:t>
            </a:r>
            <a:r>
              <a:rPr lang="en-US" altLang="el-GR" dirty="0" smtClean="0"/>
              <a:t>. 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99992" y="2280321"/>
            <a:ext cx="4242048" cy="424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  <p:pic>
        <p:nvPicPr>
          <p:cNvPr id="8" name="Picture 10" descr="ax_t1_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82" r="14775"/>
          <a:stretch>
            <a:fillRect/>
          </a:stretch>
        </p:blipFill>
        <p:spPr bwMode="auto">
          <a:xfrm>
            <a:off x="6726039" y="188640"/>
            <a:ext cx="2232025" cy="2643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463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Εγκάρσιες τομές </a:t>
            </a:r>
            <a:r>
              <a:rPr lang="en-US" altLang="el-GR" dirty="0">
                <a:solidFill>
                  <a:prstClr val="white"/>
                </a:solidFill>
              </a:rPr>
              <a:t>CT </a:t>
            </a:r>
            <a:r>
              <a:rPr lang="el-GR" altLang="el-GR" dirty="0">
                <a:solidFill>
                  <a:prstClr val="white"/>
                </a:solidFill>
              </a:rPr>
              <a:t>– </a:t>
            </a:r>
            <a:r>
              <a:rPr lang="en-US" altLang="el-GR" dirty="0">
                <a:solidFill>
                  <a:prstClr val="white"/>
                </a:solidFill>
              </a:rPr>
              <a:t>MRI</a:t>
            </a:r>
            <a:r>
              <a:rPr lang="el-GR" altLang="el-GR" dirty="0">
                <a:solidFill>
                  <a:prstClr val="white"/>
                </a:solidFill>
              </a:rPr>
              <a:t>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4/5</a:t>
            </a:r>
            <a:endParaRPr lang="en-US" altLang="el-GR" dirty="0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323528" y="1340769"/>
            <a:ext cx="8424936" cy="1080120"/>
          </a:xfrm>
        </p:spPr>
        <p:txBody>
          <a:bodyPr numCol="2"/>
          <a:lstStyle/>
          <a:p>
            <a:pPr marL="457200" indent="-457200">
              <a:buFont typeface="+mj-lt"/>
              <a:buAutoNum type="arabicPeriod"/>
            </a:pPr>
            <a:r>
              <a:rPr lang="el-GR" altLang="el-GR" dirty="0" smtClean="0"/>
              <a:t>Άνω μετωπιαία έλικα</a:t>
            </a:r>
            <a:r>
              <a:rPr lang="en-US" altLang="el-GR" dirty="0" smtClean="0"/>
              <a:t>. </a:t>
            </a:r>
            <a:endParaRPr lang="el-GR" altLang="el-GR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dirty="0" smtClean="0"/>
              <a:t>Πλαγία κοιλία</a:t>
            </a:r>
            <a:r>
              <a:rPr lang="en-US" altLang="el-GR" dirty="0" smtClean="0"/>
              <a:t>. </a:t>
            </a:r>
            <a:endParaRPr lang="el-GR" altLang="el-GR" dirty="0"/>
          </a:p>
          <a:p>
            <a:pPr marL="457200" indent="-457200">
              <a:buFont typeface="+mj-lt"/>
              <a:buAutoNum type="arabicPeriod"/>
            </a:pPr>
            <a:r>
              <a:rPr lang="el-GR" altLang="el-GR" dirty="0" smtClean="0"/>
              <a:t>Κερκοφόρος πυρήνας</a:t>
            </a:r>
            <a:r>
              <a:rPr lang="en-US" altLang="el-GR" dirty="0" smtClean="0"/>
              <a:t>.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3780" r="4570"/>
          <a:stretch>
            <a:fillRect/>
          </a:stretch>
        </p:blipFill>
        <p:spPr bwMode="auto">
          <a:xfrm>
            <a:off x="467544" y="2492896"/>
            <a:ext cx="4427538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9" descr="ax_t1_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20072" y="2492896"/>
            <a:ext cx="36004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8759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x_t1_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98" t="8928" r="13637" b="10648"/>
          <a:stretch>
            <a:fillRect/>
          </a:stretch>
        </p:blipFill>
        <p:spPr bwMode="auto">
          <a:xfrm>
            <a:off x="4932040" y="2046795"/>
            <a:ext cx="4067175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Εγκάρσιες τομές </a:t>
            </a:r>
            <a:r>
              <a:rPr lang="en-US" altLang="el-GR" dirty="0">
                <a:solidFill>
                  <a:prstClr val="white"/>
                </a:solidFill>
              </a:rPr>
              <a:t>CT </a:t>
            </a:r>
            <a:r>
              <a:rPr lang="el-GR" altLang="el-GR" dirty="0">
                <a:solidFill>
                  <a:prstClr val="white"/>
                </a:solidFill>
              </a:rPr>
              <a:t>– </a:t>
            </a:r>
            <a:r>
              <a:rPr lang="en-US" altLang="el-GR" dirty="0">
                <a:solidFill>
                  <a:prstClr val="white"/>
                </a:solidFill>
              </a:rPr>
              <a:t>MRI</a:t>
            </a:r>
            <a:r>
              <a:rPr lang="el-GR" altLang="el-GR" dirty="0">
                <a:solidFill>
                  <a:prstClr val="white"/>
                </a:solidFill>
              </a:rPr>
              <a:t>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5/5</a:t>
            </a:r>
            <a:endParaRPr lang="en-US" altLang="el-GR" dirty="0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108012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l-GR" altLang="el-GR" dirty="0" smtClean="0"/>
              <a:t>Άνω μετωπιαία έλικα</a:t>
            </a:r>
            <a:r>
              <a:rPr lang="en-US" altLang="el-GR" dirty="0" smtClean="0"/>
              <a:t>. </a:t>
            </a:r>
            <a:endParaRPr lang="el-GR" altLang="el-GR" dirty="0" smtClean="0"/>
          </a:p>
          <a:p>
            <a:pPr marL="457200" indent="-457200">
              <a:buFont typeface="+mj-lt"/>
              <a:buAutoNum type="arabicPeriod"/>
            </a:pPr>
            <a:r>
              <a:rPr lang="el-GR" altLang="el-GR" dirty="0" smtClean="0"/>
              <a:t>Δρέπανο.</a:t>
            </a:r>
            <a:endParaRPr lang="en-US" altLang="el-GR" dirty="0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0001" r="14020"/>
          <a:stretch>
            <a:fillRect/>
          </a:stretch>
        </p:blipFill>
        <p:spPr bwMode="auto">
          <a:xfrm>
            <a:off x="395536" y="2379662"/>
            <a:ext cx="41402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946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Εγκέφαλος</a:t>
            </a:r>
            <a:r>
              <a:rPr lang="en-US" altLang="el-GR" dirty="0" smtClean="0"/>
              <a:t> – </a:t>
            </a:r>
            <a:r>
              <a:rPr lang="el-GR" altLang="el-GR" dirty="0" smtClean="0"/>
              <a:t>εγκάρσια </a:t>
            </a:r>
            <a:r>
              <a:rPr lang="en-US" altLang="el-GR" dirty="0" smtClean="0"/>
              <a:t>T1 MRI</a:t>
            </a:r>
          </a:p>
        </p:txBody>
      </p:sp>
      <p:grpSp>
        <p:nvGrpSpPr>
          <p:cNvPr id="4" name="Ομάδα 3"/>
          <p:cNvGrpSpPr/>
          <p:nvPr/>
        </p:nvGrpSpPr>
        <p:grpSpPr>
          <a:xfrm>
            <a:off x="744538" y="1242144"/>
            <a:ext cx="7816850" cy="5283200"/>
            <a:chOff x="744538" y="1125538"/>
            <a:chExt cx="7816850" cy="5283200"/>
          </a:xfrm>
        </p:grpSpPr>
        <p:pic>
          <p:nvPicPr>
            <p:cNvPr id="45059" name="Picture 3" descr="ax_t1_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38" y="1125538"/>
              <a:ext cx="1585912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0" name="Picture 4" descr="ax_t1_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463" y="1125538"/>
              <a:ext cx="1584325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1" name="Picture 5" descr="ax_t1_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00" y="1125538"/>
              <a:ext cx="1584325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2" name="Picture 6" descr="ax_t1_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563" y="1125538"/>
              <a:ext cx="1585912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3" name="Picture 7" descr="ax_t1_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063" y="1125538"/>
              <a:ext cx="1584325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4" name="Picture 8" descr="ax_t1_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38" y="2878138"/>
              <a:ext cx="1585912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5" name="Picture 9" descr="ax_t1_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888" y="2878138"/>
              <a:ext cx="1584325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6" name="Picture 10" descr="ax_t1_8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563" y="2878138"/>
              <a:ext cx="1585912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7" name="Picture 11" descr="ax_t1_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225" y="2878138"/>
              <a:ext cx="1584325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8" name="Picture 12" descr="ax_t1_9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88" y="2878138"/>
              <a:ext cx="1584325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9" name="Picture 13" descr="ax_t1_1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38" y="4630738"/>
              <a:ext cx="1585912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0" name="Picture 14" descr="ax_t1_11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888" y="4630738"/>
              <a:ext cx="1584325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1" name="Picture 15" descr="ax_t1_12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2225" y="4630738"/>
              <a:ext cx="1584325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2" name="Picture 16" descr="ax_t1_13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138" y="4630738"/>
              <a:ext cx="1585912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3" name="Picture 17" descr="ax_t1_1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88" y="4627563"/>
              <a:ext cx="1584325" cy="17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754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Εγκέφαλος</a:t>
            </a:r>
            <a:r>
              <a:rPr lang="en-US" altLang="el-GR" dirty="0" smtClean="0"/>
              <a:t> – </a:t>
            </a:r>
            <a:r>
              <a:rPr lang="el-GR" altLang="el-GR" dirty="0" smtClean="0"/>
              <a:t>οβελιαία </a:t>
            </a:r>
            <a:r>
              <a:rPr lang="en-US" altLang="el-GR" dirty="0" smtClean="0"/>
              <a:t>T1</a:t>
            </a:r>
            <a:r>
              <a:rPr lang="el-GR" altLang="el-GR" dirty="0" smtClean="0"/>
              <a:t> </a:t>
            </a:r>
            <a:r>
              <a:rPr lang="en-US" altLang="el-GR" dirty="0" smtClean="0"/>
              <a:t>MRI </a:t>
            </a:r>
            <a:r>
              <a:rPr lang="en-US" altLang="el-GR" sz="3000" b="0" dirty="0" smtClean="0"/>
              <a:t>1/2</a:t>
            </a:r>
          </a:p>
        </p:txBody>
      </p:sp>
      <p:grpSp>
        <p:nvGrpSpPr>
          <p:cNvPr id="4" name="Ομάδα 3"/>
          <p:cNvGrpSpPr/>
          <p:nvPr/>
        </p:nvGrpSpPr>
        <p:grpSpPr>
          <a:xfrm>
            <a:off x="665163" y="1295400"/>
            <a:ext cx="7672387" cy="5113338"/>
            <a:chOff x="665163" y="1295400"/>
            <a:chExt cx="7672387" cy="5113338"/>
          </a:xfrm>
        </p:grpSpPr>
        <p:pic>
          <p:nvPicPr>
            <p:cNvPr id="46083" name="Picture 3" descr="sag_t1_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63" y="1295400"/>
              <a:ext cx="1436687" cy="161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4" name="Picture 4" descr="sag_t1_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00" y="12954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5" name="Picture 5" descr="sag_t1_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188" y="12954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6" name="Picture 6" descr="sag_t1_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463" y="12954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7" name="Picture 7" descr="sag_t1_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12954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8" descr="sag_t1_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63" y="30480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9" name="Picture 9" descr="sag_t1_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00" y="30480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0" name="Picture 10" descr="sag_t1_7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538" y="3048000"/>
              <a:ext cx="1430337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1" name="Picture 11" descr="sag_t1_8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463" y="30480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2" name="Picture 12" descr="sag_t1_9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30480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3" name="Picture 13" descr="sag_t1_10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863" y="48006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4" name="Picture 14" descr="sag_t1_11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5200" y="48006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5" name="Picture 15" descr="sag_t1_12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538" y="4800600"/>
              <a:ext cx="1430337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6" name="Picture 16" descr="sag_t1_13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463" y="48006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7" name="Picture 17" descr="sag_t1_1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4800600"/>
              <a:ext cx="142875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8" name="Picture 18" descr="sag_t1_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00" y="1316038"/>
              <a:ext cx="1428750" cy="160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99" name="Picture 19" descr="sag_t1_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8763" y="1316038"/>
              <a:ext cx="1428750" cy="160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0" name="Picture 20" descr="sag_t1_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100" y="1316038"/>
              <a:ext cx="1428750" cy="160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1" name="Picture 21" descr="sag_t1_5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163" y="3068638"/>
              <a:ext cx="1428750" cy="160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2" name="Picture 22" descr="sag_t1_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00" y="3068638"/>
              <a:ext cx="1428750" cy="160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03" name="Picture 23" descr="sag_t1_7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838" y="3068638"/>
              <a:ext cx="1430337" cy="160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391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sag_t1_1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111500" cy="35004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Εγκέφαλος</a:t>
            </a:r>
            <a:r>
              <a:rPr lang="en-US" altLang="el-GR" dirty="0">
                <a:solidFill>
                  <a:prstClr val="white"/>
                </a:solidFill>
              </a:rPr>
              <a:t> – </a:t>
            </a:r>
            <a:r>
              <a:rPr lang="el-GR" altLang="el-GR" dirty="0">
                <a:solidFill>
                  <a:prstClr val="white"/>
                </a:solidFill>
              </a:rPr>
              <a:t>οβελιαία </a:t>
            </a:r>
            <a:r>
              <a:rPr lang="en-US" altLang="el-GR" dirty="0">
                <a:solidFill>
                  <a:prstClr val="white"/>
                </a:solidFill>
              </a:rPr>
              <a:t>T1</a:t>
            </a:r>
            <a:r>
              <a:rPr lang="el-GR" altLang="el-GR" dirty="0">
                <a:solidFill>
                  <a:prstClr val="white"/>
                </a:solidFill>
              </a:rPr>
              <a:t> </a:t>
            </a:r>
            <a:r>
              <a:rPr lang="en-US" altLang="el-GR" dirty="0">
                <a:solidFill>
                  <a:prstClr val="white"/>
                </a:solidFill>
              </a:rPr>
              <a:t>MRI </a:t>
            </a:r>
            <a:r>
              <a:rPr lang="en-US" alt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  <p:pic>
        <p:nvPicPr>
          <p:cNvPr id="47108" name="Picture 4" descr="sag_t1_7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65825" y="3284538"/>
            <a:ext cx="3178175" cy="3573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5" descr="sag_t1_6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37160" y="3284538"/>
            <a:ext cx="3175000" cy="3573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4472945"/>
            <a:ext cx="137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+mn-lt"/>
              </a:rPr>
              <a:t>Πλάγια τομή</a:t>
            </a:r>
            <a:endParaRPr lang="el-G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9872" y="2915206"/>
            <a:ext cx="175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+mn-lt"/>
              </a:rPr>
              <a:t>Ενδιάμεση τομή</a:t>
            </a:r>
            <a:endParaRPr lang="el-G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2915206"/>
            <a:ext cx="214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+mn-lt"/>
              </a:rPr>
              <a:t>Μέση οβελιαία τομή</a:t>
            </a:r>
            <a:endParaRPr lang="el-GR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4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</a:t>
            </a:r>
            <a:r>
              <a:rPr lang="el-GR" dirty="0" smtClean="0"/>
              <a:t>Εγκεφάλου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  <p:pic>
        <p:nvPicPr>
          <p:cNvPr id="80898" name="Picture 2" descr="File:Head mri 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2524"/>
            <a:ext cx="8235915" cy="3456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539553" y="5373216"/>
            <a:ext cx="82359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Head </a:t>
            </a:r>
            <a:r>
              <a:rPr lang="en-US" sz="1200" dirty="0" err="1">
                <a:latin typeface="+mn-lt"/>
                <a:hlinkClick r:id="rId4"/>
              </a:rPr>
              <a:t>mri</a:t>
            </a:r>
            <a:r>
              <a:rPr lang="en-US" sz="1200" dirty="0">
                <a:latin typeface="+mn-lt"/>
                <a:hlinkClick r:id="rId4"/>
              </a:rPr>
              <a:t> </a:t>
            </a:r>
            <a:r>
              <a:rPr lang="en-US" sz="1200" dirty="0" smtClean="0">
                <a:latin typeface="+mn-lt"/>
                <a:hlinkClick r:id="rId4"/>
              </a:rPr>
              <a:t>animation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5" tooltip="User:File Upload Bot (Magnus Manske)"/>
              </a:rPr>
              <a:t>Manske</a:t>
            </a:r>
            <a:r>
              <a:rPr lang="en-US" sz="1200" dirty="0">
                <a:latin typeface="+mn-lt"/>
                <a:hlinkClick r:id="rId5" tooltip="User:File Upload Bot (Magnus Manske)"/>
              </a:rPr>
              <a:t>)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33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Υπερηχογράφημα εγκεφάλου - νεογνά</a:t>
            </a:r>
            <a:endParaRPr lang="en-US" altLang="el-GR" smtClean="0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459788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688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Υπερηχογράφημα εγκεφάλου - νεογνά</a:t>
            </a:r>
            <a:endParaRPr lang="en-US" altLang="el-GR" dirty="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altLang="el-GR" dirty="0" smtClean="0"/>
              <a:t>Αιμορραγία σε πρόωρο νεογνό.</a:t>
            </a:r>
            <a:endParaRPr lang="en-US" altLang="el-GR" dirty="0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670334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427427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967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96144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Υπερηχογράφημα </a:t>
            </a:r>
            <a:br>
              <a:rPr lang="el-GR" altLang="el-GR" dirty="0" smtClean="0"/>
            </a:br>
            <a:r>
              <a:rPr lang="el-GR" altLang="el-GR" dirty="0" smtClean="0"/>
              <a:t>εγκεφάλου</a:t>
            </a:r>
            <a:endParaRPr lang="en-US" altLang="el-GR" dirty="0" smtClean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251582" y="1556792"/>
            <a:ext cx="4464434" cy="5256584"/>
          </a:xfrm>
        </p:spPr>
        <p:txBody>
          <a:bodyPr/>
          <a:lstStyle/>
          <a:p>
            <a:pPr>
              <a:spcAft>
                <a:spcPts val="15000"/>
              </a:spcAft>
            </a:pPr>
            <a:r>
              <a:rPr lang="el-GR" altLang="el-GR" dirty="0" smtClean="0"/>
              <a:t>Στον ενήλικο πρόσβαση μόνο από το κροταφικό οστό που είναι λεπτό.</a:t>
            </a:r>
          </a:p>
          <a:p>
            <a:r>
              <a:rPr lang="el-GR" altLang="el-GR" dirty="0" smtClean="0"/>
              <a:t>Χρήση σκιαγραφικού υπερήχων.</a:t>
            </a:r>
            <a:endParaRPr lang="en-US" altLang="el-GR" dirty="0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60032" y="492277"/>
            <a:ext cx="4176836" cy="6046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Rectangle 3"/>
          <p:cNvSpPr>
            <a:spLocks noChangeArrowheads="1"/>
          </p:cNvSpPr>
          <p:nvPr/>
        </p:nvSpPr>
        <p:spPr bwMode="auto">
          <a:xfrm>
            <a:off x="5065893" y="6534556"/>
            <a:ext cx="28797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l-GR" altLang="el-GR" sz="12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Stroke</a:t>
            </a:r>
            <a:r>
              <a:rPr lang="el-GR" altLang="el-GR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l-GR" altLang="el-GR" sz="12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May</a:t>
            </a:r>
            <a:r>
              <a:rPr lang="el-GR" altLang="el-GR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1, 2004 </a:t>
            </a:r>
            <a:r>
              <a:rPr lang="el-GR" altLang="el-GR" sz="12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vol</a:t>
            </a:r>
            <a:r>
              <a:rPr lang="el-GR" altLang="el-GR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. 35 </a:t>
            </a:r>
            <a:r>
              <a:rPr lang="el-GR" altLang="el-GR" sz="12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no</a:t>
            </a:r>
            <a:r>
              <a:rPr lang="el-GR" altLang="el-GR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. 5 1107-1111 </a:t>
            </a:r>
            <a:endParaRPr lang="el-GR" altLang="el-GR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419872" y="5301208"/>
            <a:ext cx="1368152" cy="36004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9278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/>
          <p:cNvGrpSpPr/>
          <p:nvPr/>
        </p:nvGrpSpPr>
        <p:grpSpPr>
          <a:xfrm>
            <a:off x="1116013" y="1556792"/>
            <a:ext cx="6840537" cy="4629150"/>
            <a:chOff x="1116013" y="1874838"/>
            <a:chExt cx="6840537" cy="4629150"/>
          </a:xfrm>
        </p:grpSpPr>
        <p:pic>
          <p:nvPicPr>
            <p:cNvPr id="7171" name="Picture 1027" descr="E:\Cranio\suture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1981200"/>
              <a:ext cx="4846637" cy="45227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2" name="TextBox 3"/>
            <p:cNvSpPr txBox="1">
              <a:spLocks noChangeArrowheads="1"/>
            </p:cNvSpPr>
            <p:nvPr/>
          </p:nvSpPr>
          <p:spPr bwMode="auto">
            <a:xfrm>
              <a:off x="2700338" y="1874838"/>
              <a:ext cx="1223962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l-GR" altLang="el-GR" sz="2000">
                  <a:latin typeface="+mn-lt"/>
                </a:rPr>
                <a:t>Οβελιαία ραφή</a:t>
              </a:r>
              <a:endParaRPr lang="en-US" altLang="el-GR" sz="2000">
                <a:latin typeface="+mn-lt"/>
              </a:endParaRPr>
            </a:p>
          </p:txBody>
        </p:sp>
        <p:sp>
          <p:nvSpPr>
            <p:cNvPr id="7173" name="TextBox 4"/>
            <p:cNvSpPr txBox="1">
              <a:spLocks noChangeArrowheads="1"/>
            </p:cNvSpPr>
            <p:nvPr/>
          </p:nvSpPr>
          <p:spPr bwMode="auto">
            <a:xfrm>
              <a:off x="4211638" y="2349500"/>
              <a:ext cx="1512887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l-GR" altLang="el-GR" sz="2000">
                  <a:latin typeface="+mn-lt"/>
                </a:rPr>
                <a:t>Στεφανιαία ραφή</a:t>
              </a:r>
              <a:endParaRPr lang="en-US" altLang="el-GR" sz="2000">
                <a:latin typeface="+mn-lt"/>
              </a:endParaRPr>
            </a:p>
          </p:txBody>
        </p:sp>
        <p:sp>
          <p:nvSpPr>
            <p:cNvPr id="7174" name="TextBox 5"/>
            <p:cNvSpPr txBox="1">
              <a:spLocks noChangeArrowheads="1"/>
            </p:cNvSpPr>
            <p:nvPr/>
          </p:nvSpPr>
          <p:spPr bwMode="auto">
            <a:xfrm>
              <a:off x="4457700" y="4868863"/>
              <a:ext cx="1511300" cy="16319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l-GR" altLang="el-GR" sz="2000">
                  <a:latin typeface="+mn-lt"/>
                </a:rPr>
                <a:t>Λαβδοειδής ραφή</a:t>
              </a:r>
            </a:p>
            <a:p>
              <a:pPr eaLnBrk="1" hangingPunct="1"/>
              <a:r>
                <a:rPr lang="el-GR" altLang="el-GR" sz="2000">
                  <a:latin typeface="+mn-lt"/>
                </a:rPr>
                <a:t>Στο πίσω μέρος του κρανίου</a:t>
              </a:r>
              <a:endParaRPr lang="en-US" altLang="el-GR" sz="2000">
                <a:latin typeface="+mn-lt"/>
              </a:endParaRPr>
            </a:p>
          </p:txBody>
        </p:sp>
        <p:sp>
          <p:nvSpPr>
            <p:cNvPr id="7175" name="TextBox 6"/>
            <p:cNvSpPr txBox="1">
              <a:spLocks noChangeArrowheads="1"/>
            </p:cNvSpPr>
            <p:nvPr/>
          </p:nvSpPr>
          <p:spPr bwMode="auto">
            <a:xfrm>
              <a:off x="1187450" y="2662238"/>
              <a:ext cx="1439863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l-GR" altLang="el-GR" sz="2000">
                  <a:latin typeface="+mn-lt"/>
                </a:rPr>
                <a:t>Μετωπιαία ραφή</a:t>
              </a:r>
              <a:endParaRPr lang="en-US" altLang="el-GR" sz="2000">
                <a:latin typeface="+mn-lt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132138" y="3284538"/>
              <a:ext cx="4032250" cy="12239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7" name="TextBox 13"/>
            <p:cNvSpPr txBox="1">
              <a:spLocks noChangeArrowheads="1"/>
            </p:cNvSpPr>
            <p:nvPr/>
          </p:nvSpPr>
          <p:spPr bwMode="auto">
            <a:xfrm>
              <a:off x="6732588" y="4149725"/>
              <a:ext cx="1223962" cy="708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l-GR" altLang="el-GR" sz="2000">
                  <a:latin typeface="+mn-lt"/>
                </a:rPr>
                <a:t>Μεγάλη πηγή</a:t>
              </a:r>
              <a:endParaRPr lang="en-US" altLang="el-GR" sz="2000">
                <a:latin typeface="+mn-lt"/>
              </a:endParaRPr>
            </a:p>
          </p:txBody>
        </p:sp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Νεογέννητο ανατομία - κρανίου</a:t>
            </a:r>
          </a:p>
        </p:txBody>
      </p:sp>
    </p:spTree>
    <p:extLst>
      <p:ext uri="{BB962C8B-B14F-4D97-AF65-F5344CB8AC3E}">
        <p14:creationId xmlns:p14="http://schemas.microsoft.com/office/powerpoint/2010/main" xmlns="" val="421347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/>
          </a:bodyPr>
          <a:lstStyle/>
          <a:p>
            <a:r>
              <a:rPr lang="el-GR" dirty="0"/>
              <a:t>Μελέτη </a:t>
            </a:r>
            <a:r>
              <a:rPr lang="el-GR" dirty="0" err="1"/>
              <a:t>ενδοκρανίων</a:t>
            </a:r>
            <a:r>
              <a:rPr lang="el-GR" dirty="0"/>
              <a:t> αγγείων για ανάδειξη </a:t>
            </a:r>
            <a:r>
              <a:rPr lang="el-GR" dirty="0" smtClean="0"/>
              <a:t>στενώσεων/αποφράξεων</a:t>
            </a:r>
            <a:endParaRPr lang="el-GR" dirty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5938838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  <p:sp>
        <p:nvSpPr>
          <p:cNvPr id="4" name="Ορθογώνιο 3"/>
          <p:cNvSpPr/>
          <p:nvPr/>
        </p:nvSpPr>
        <p:spPr>
          <a:xfrm>
            <a:off x="107504" y="2204863"/>
            <a:ext cx="3024336" cy="2817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el-GR" altLang="el-GR" sz="2400" dirty="0" smtClean="0">
                <a:solidFill>
                  <a:prstClr val="white"/>
                </a:solidFill>
                <a:latin typeface="Calibri"/>
              </a:rPr>
              <a:t>Εξειδικευμένη εφαρμογή:</a:t>
            </a:r>
          </a:p>
          <a:p>
            <a:pPr marL="742950" lvl="1" indent="-382588" fontAlgn="auto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l-GR" altLang="el-GR" sz="2400" dirty="0" smtClean="0">
                <a:solidFill>
                  <a:prstClr val="white"/>
                </a:solidFill>
                <a:latin typeface="Calibri"/>
              </a:rPr>
              <a:t>Μελέτη ταχυτήτων.</a:t>
            </a:r>
            <a:endParaRPr lang="el-GR" altLang="el-GR" sz="2400" dirty="0">
              <a:solidFill>
                <a:prstClr val="white"/>
              </a:solidFill>
              <a:latin typeface="Calibri"/>
            </a:endParaRPr>
          </a:p>
          <a:p>
            <a:pPr marL="742950" lvl="1" indent="-382588" fontAlgn="auto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l-GR" altLang="el-GR" sz="2400" dirty="0">
                <a:solidFill>
                  <a:prstClr val="white"/>
                </a:solidFill>
                <a:latin typeface="Calibri"/>
              </a:rPr>
              <a:t>Σύγκριση με την άλλη </a:t>
            </a:r>
            <a:r>
              <a:rPr lang="el-GR" altLang="el-GR" sz="2400" dirty="0" smtClean="0">
                <a:solidFill>
                  <a:prstClr val="white"/>
                </a:solidFill>
                <a:latin typeface="Calibri"/>
              </a:rPr>
              <a:t>πλευρά.</a:t>
            </a:r>
            <a:endParaRPr lang="en-US" altLang="el-GR" sz="2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4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 smtClean="0"/>
              <a:t>Κάταγμα κρανίου </a:t>
            </a:r>
            <a:r>
              <a:rPr lang="el-GR" altLang="el-GR" sz="3000" b="0" dirty="0" smtClean="0"/>
              <a:t>1/2</a:t>
            </a:r>
            <a:endParaRPr lang="en-US" altLang="el-GR" sz="3000" b="0" dirty="0" smtClean="0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1151781"/>
            <a:ext cx="784225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479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dirty="0">
                <a:solidFill>
                  <a:prstClr val="white"/>
                </a:solidFill>
              </a:rPr>
              <a:t>Κάταγμα κρανίου </a:t>
            </a:r>
            <a:r>
              <a:rPr lang="el-GR" altLang="el-GR" sz="3000" b="0" dirty="0" smtClean="0">
                <a:solidFill>
                  <a:prstClr val="white"/>
                </a:solidFill>
              </a:rPr>
              <a:t>2/2</a:t>
            </a:r>
            <a:endParaRPr lang="en-US" altLang="el-GR" dirty="0" smtClean="0"/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8486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570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Επισκληρίδιο αιμάτωμα</a:t>
            </a:r>
            <a:endParaRPr lang="en-US" altLang="el-GR" smtClean="0"/>
          </a:p>
        </p:txBody>
      </p:sp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48966" y="1226833"/>
            <a:ext cx="5246068" cy="551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46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 smtClean="0"/>
              <a:t>Όγκος εγκεφάλου </a:t>
            </a:r>
            <a:r>
              <a:rPr lang="en-US" altLang="el-GR" smtClean="0"/>
              <a:t>CT</a:t>
            </a:r>
          </a:p>
        </p:txBody>
      </p:sp>
      <p:pic>
        <p:nvPicPr>
          <p:cNvPr id="5530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16016" y="1362794"/>
            <a:ext cx="4324350" cy="5162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6783" y="1362794"/>
            <a:ext cx="4467225" cy="5162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7930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512168"/>
          </a:xfrm>
        </p:spPr>
        <p:txBody>
          <a:bodyPr>
            <a:normAutofit/>
          </a:bodyPr>
          <a:lstStyle/>
          <a:p>
            <a:r>
              <a:rPr lang="el-GR" altLang="el-GR" dirty="0" smtClean="0"/>
              <a:t>Όγκος </a:t>
            </a:r>
            <a:br>
              <a:rPr lang="el-GR" altLang="el-GR" dirty="0" smtClean="0"/>
            </a:br>
            <a:r>
              <a:rPr lang="en-US" altLang="el-GR" dirty="0" smtClean="0"/>
              <a:t>MRI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7" y="3528883"/>
            <a:ext cx="2644526" cy="332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6601" y="3528882"/>
            <a:ext cx="2780396" cy="332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76600" y="232533"/>
            <a:ext cx="2780396" cy="32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00788" y="236265"/>
            <a:ext cx="2593401" cy="32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7"/>
          <p:cNvSpPr>
            <a:spLocks noChangeArrowheads="1"/>
          </p:cNvSpPr>
          <p:nvPr/>
        </p:nvSpPr>
        <p:spPr bwMode="auto">
          <a:xfrm>
            <a:off x="6015477" y="5974155"/>
            <a:ext cx="28432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l-GR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A. </a:t>
            </a:r>
            <a:r>
              <a:rPr lang="en-US" altLang="el-GR" sz="12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Drevelegas</a:t>
            </a:r>
            <a:r>
              <a:rPr lang="en-US" altLang="el-GR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(ed.), </a:t>
            </a:r>
            <a:r>
              <a:rPr lang="en-US" altLang="el-GR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Imaging of Brain Tumors with Histological Correlations, 13</a:t>
            </a:r>
          </a:p>
          <a:p>
            <a:pPr eaLnBrk="1" hangingPunct="1"/>
            <a:r>
              <a:rPr lang="de-DE" altLang="el-GR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DOI: 10.1007/978-3-540-87650-2_2, © Springer-Verlag Berlin Heidelberg 2011</a:t>
            </a:r>
            <a:endParaRPr lang="en-US" altLang="el-GR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>
          <a:xfrm>
            <a:off x="6830888" y="6448251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938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Γεωργία Οικονόμου </a:t>
            </a:r>
            <a:r>
              <a:rPr lang="el-GR" sz="2000" dirty="0" smtClean="0"/>
              <a:t>2014. </a:t>
            </a:r>
            <a:r>
              <a:rPr lang="el-GR" sz="2000" dirty="0"/>
              <a:t>Γεωργία Οικονόμου. «</a:t>
            </a:r>
            <a:r>
              <a:rPr lang="el-GR" sz="2000" dirty="0" err="1"/>
              <a:t>Τομογραφική</a:t>
            </a:r>
            <a:r>
              <a:rPr lang="el-GR" sz="2000" dirty="0"/>
              <a:t> Απεικονιστική Ανατομική. </a:t>
            </a:r>
            <a:r>
              <a:rPr lang="el-GR" sz="2000" dirty="0" smtClean="0"/>
              <a:t>Ενότητα 1</a:t>
            </a:r>
            <a:r>
              <a:rPr lang="en-US" sz="2000" dirty="0" smtClean="0"/>
              <a:t>:</a:t>
            </a:r>
            <a:r>
              <a:rPr lang="el-GR" sz="2000" dirty="0"/>
              <a:t> Κρανίο – Εγκέφαλος ανατομία». 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4"/>
          <p:cNvSpPr>
            <a:spLocks/>
          </p:cNvSpPr>
          <p:nvPr/>
        </p:nvSpPr>
        <p:spPr bwMode="auto">
          <a:xfrm>
            <a:off x="1296988" y="2289175"/>
            <a:ext cx="2109787" cy="3973513"/>
          </a:xfrm>
          <a:custGeom>
            <a:avLst/>
            <a:gdLst>
              <a:gd name="T0" fmla="*/ 2147483647 w 1329"/>
              <a:gd name="T1" fmla="*/ 743446889 h 2503"/>
              <a:gd name="T2" fmla="*/ 2147483647 w 1329"/>
              <a:gd name="T3" fmla="*/ 897175785 h 2503"/>
              <a:gd name="T4" fmla="*/ 2147483647 w 1329"/>
              <a:gd name="T5" fmla="*/ 1272678173 h 2503"/>
              <a:gd name="T6" fmla="*/ 2147483647 w 1329"/>
              <a:gd name="T7" fmla="*/ 1469251896 h 2503"/>
              <a:gd name="T8" fmla="*/ 2147483647 w 1329"/>
              <a:gd name="T9" fmla="*/ 1887598120 h 2503"/>
              <a:gd name="T10" fmla="*/ 2147483647 w 1329"/>
              <a:gd name="T11" fmla="*/ 2064009011 h 2503"/>
              <a:gd name="T12" fmla="*/ 2147483647 w 1329"/>
              <a:gd name="T13" fmla="*/ 2147483647 h 2503"/>
              <a:gd name="T14" fmla="*/ 2147483647 w 1329"/>
              <a:gd name="T15" fmla="*/ 2147483647 h 2503"/>
              <a:gd name="T16" fmla="*/ 2147483647 w 1329"/>
              <a:gd name="T17" fmla="*/ 2147483647 h 2503"/>
              <a:gd name="T18" fmla="*/ 2147483647 w 1329"/>
              <a:gd name="T19" fmla="*/ 2147483647 h 2503"/>
              <a:gd name="T20" fmla="*/ 2147483647 w 1329"/>
              <a:gd name="T21" fmla="*/ 2147483647 h 2503"/>
              <a:gd name="T22" fmla="*/ 2147483647 w 1329"/>
              <a:gd name="T23" fmla="*/ 2147483647 h 2503"/>
              <a:gd name="T24" fmla="*/ 2147483647 w 1329"/>
              <a:gd name="T25" fmla="*/ 2147483647 h 2503"/>
              <a:gd name="T26" fmla="*/ 2147483647 w 1329"/>
              <a:gd name="T27" fmla="*/ 2147483647 h 2503"/>
              <a:gd name="T28" fmla="*/ 2147483647 w 1329"/>
              <a:gd name="T29" fmla="*/ 2147483647 h 2503"/>
              <a:gd name="T30" fmla="*/ 2147483647 w 1329"/>
              <a:gd name="T31" fmla="*/ 2147483647 h 2503"/>
              <a:gd name="T32" fmla="*/ 2147483647 w 1329"/>
              <a:gd name="T33" fmla="*/ 2147483647 h 2503"/>
              <a:gd name="T34" fmla="*/ 2147483647 w 1329"/>
              <a:gd name="T35" fmla="*/ 2147483647 h 2503"/>
              <a:gd name="T36" fmla="*/ 2147483647 w 1329"/>
              <a:gd name="T37" fmla="*/ 2147483647 h 2503"/>
              <a:gd name="T38" fmla="*/ 2147483647 w 1329"/>
              <a:gd name="T39" fmla="*/ 2147483647 h 2503"/>
              <a:gd name="T40" fmla="*/ 2147483647 w 1329"/>
              <a:gd name="T41" fmla="*/ 2147483647 h 2503"/>
              <a:gd name="T42" fmla="*/ 2147483647 w 1329"/>
              <a:gd name="T43" fmla="*/ 2147483647 h 2503"/>
              <a:gd name="T44" fmla="*/ 529232691 w 1329"/>
              <a:gd name="T45" fmla="*/ 2147483647 h 2503"/>
              <a:gd name="T46" fmla="*/ 287297738 w 1329"/>
              <a:gd name="T47" fmla="*/ 2147483647 h 2503"/>
              <a:gd name="T48" fmla="*/ 156249643 w 1329"/>
              <a:gd name="T49" fmla="*/ 2147483647 h 2503"/>
              <a:gd name="T50" fmla="*/ 22680605 w 1329"/>
              <a:gd name="T51" fmla="*/ 1842235319 h 2503"/>
              <a:gd name="T52" fmla="*/ 398184546 w 1329"/>
              <a:gd name="T53" fmla="*/ 589716605 h 2503"/>
              <a:gd name="T54" fmla="*/ 441026482 w 1329"/>
              <a:gd name="T55" fmla="*/ 524192560 h 2503"/>
              <a:gd name="T56" fmla="*/ 486389267 w 1329"/>
              <a:gd name="T57" fmla="*/ 478829759 h 2503"/>
              <a:gd name="T58" fmla="*/ 574595476 w 1329"/>
              <a:gd name="T59" fmla="*/ 347781570 h 2503"/>
              <a:gd name="T60" fmla="*/ 594756714 w 1329"/>
              <a:gd name="T61" fmla="*/ 259576918 h 2503"/>
              <a:gd name="T62" fmla="*/ 1123989405 w 1329"/>
              <a:gd name="T63" fmla="*/ 17641889 h 2503"/>
              <a:gd name="T64" fmla="*/ 1496972305 w 1329"/>
              <a:gd name="T65" fmla="*/ 128528778 h 2503"/>
              <a:gd name="T66" fmla="*/ 1784270340 w 1329"/>
              <a:gd name="T67" fmla="*/ 194052823 h 2503"/>
              <a:gd name="T68" fmla="*/ 2147483647 w 1329"/>
              <a:gd name="T69" fmla="*/ 390625008 h 2503"/>
              <a:gd name="T70" fmla="*/ 2147483647 w 1329"/>
              <a:gd name="T71" fmla="*/ 567035999 h 2503"/>
              <a:gd name="T72" fmla="*/ 2147483647 w 1329"/>
              <a:gd name="T73" fmla="*/ 612397212 h 2503"/>
              <a:gd name="T74" fmla="*/ 2147483647 w 1329"/>
              <a:gd name="T75" fmla="*/ 743446889 h 250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329"/>
              <a:gd name="T115" fmla="*/ 0 h 2503"/>
              <a:gd name="T116" fmla="*/ 1329 w 1329"/>
              <a:gd name="T117" fmla="*/ 2503 h 250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329" h="2503">
                <a:moveTo>
                  <a:pt x="1074" y="295"/>
                </a:moveTo>
                <a:cubicBezTo>
                  <a:pt x="1124" y="308"/>
                  <a:pt x="1176" y="320"/>
                  <a:pt x="1214" y="356"/>
                </a:cubicBezTo>
                <a:cubicBezTo>
                  <a:pt x="1205" y="439"/>
                  <a:pt x="1203" y="483"/>
                  <a:pt x="1118" y="505"/>
                </a:cubicBezTo>
                <a:cubicBezTo>
                  <a:pt x="1100" y="531"/>
                  <a:pt x="1093" y="553"/>
                  <a:pt x="1083" y="583"/>
                </a:cubicBezTo>
                <a:cubicBezTo>
                  <a:pt x="1091" y="690"/>
                  <a:pt x="1075" y="716"/>
                  <a:pt x="1170" y="749"/>
                </a:cubicBezTo>
                <a:cubicBezTo>
                  <a:pt x="1194" y="772"/>
                  <a:pt x="1240" y="819"/>
                  <a:pt x="1240" y="819"/>
                </a:cubicBezTo>
                <a:cubicBezTo>
                  <a:pt x="1274" y="917"/>
                  <a:pt x="1258" y="1026"/>
                  <a:pt x="1153" y="1063"/>
                </a:cubicBezTo>
                <a:cubicBezTo>
                  <a:pt x="1140" y="1076"/>
                  <a:pt x="1111" y="1079"/>
                  <a:pt x="1109" y="1098"/>
                </a:cubicBezTo>
                <a:cubicBezTo>
                  <a:pt x="1103" y="1165"/>
                  <a:pt x="1091" y="1241"/>
                  <a:pt x="1126" y="1299"/>
                </a:cubicBezTo>
                <a:cubicBezTo>
                  <a:pt x="1148" y="1336"/>
                  <a:pt x="1235" y="1386"/>
                  <a:pt x="1275" y="1412"/>
                </a:cubicBezTo>
                <a:cubicBezTo>
                  <a:pt x="1297" y="1475"/>
                  <a:pt x="1299" y="1496"/>
                  <a:pt x="1284" y="1578"/>
                </a:cubicBezTo>
                <a:cubicBezTo>
                  <a:pt x="1277" y="1615"/>
                  <a:pt x="1176" y="1672"/>
                  <a:pt x="1144" y="1683"/>
                </a:cubicBezTo>
                <a:cubicBezTo>
                  <a:pt x="1072" y="1751"/>
                  <a:pt x="1098" y="1832"/>
                  <a:pt x="1153" y="1901"/>
                </a:cubicBezTo>
                <a:cubicBezTo>
                  <a:pt x="1159" y="1909"/>
                  <a:pt x="1162" y="1921"/>
                  <a:pt x="1170" y="1927"/>
                </a:cubicBezTo>
                <a:cubicBezTo>
                  <a:pt x="1204" y="1951"/>
                  <a:pt x="1231" y="1959"/>
                  <a:pt x="1266" y="1971"/>
                </a:cubicBezTo>
                <a:cubicBezTo>
                  <a:pt x="1308" y="2034"/>
                  <a:pt x="1292" y="2004"/>
                  <a:pt x="1318" y="2058"/>
                </a:cubicBezTo>
                <a:cubicBezTo>
                  <a:pt x="1329" y="2124"/>
                  <a:pt x="1317" y="2153"/>
                  <a:pt x="1301" y="2215"/>
                </a:cubicBezTo>
                <a:cubicBezTo>
                  <a:pt x="1293" y="2289"/>
                  <a:pt x="1293" y="2316"/>
                  <a:pt x="1222" y="2337"/>
                </a:cubicBezTo>
                <a:cubicBezTo>
                  <a:pt x="1196" y="2364"/>
                  <a:pt x="1129" y="2387"/>
                  <a:pt x="1092" y="2398"/>
                </a:cubicBezTo>
                <a:cubicBezTo>
                  <a:pt x="1049" y="2441"/>
                  <a:pt x="1102" y="2393"/>
                  <a:pt x="1048" y="2425"/>
                </a:cubicBezTo>
                <a:cubicBezTo>
                  <a:pt x="1026" y="2438"/>
                  <a:pt x="1004" y="2459"/>
                  <a:pt x="978" y="2468"/>
                </a:cubicBezTo>
                <a:cubicBezTo>
                  <a:pt x="939" y="2482"/>
                  <a:pt x="896" y="2489"/>
                  <a:pt x="856" y="2503"/>
                </a:cubicBezTo>
                <a:cubicBezTo>
                  <a:pt x="640" y="2495"/>
                  <a:pt x="426" y="2483"/>
                  <a:pt x="210" y="2477"/>
                </a:cubicBezTo>
                <a:cubicBezTo>
                  <a:pt x="177" y="2454"/>
                  <a:pt x="144" y="2444"/>
                  <a:pt x="114" y="2416"/>
                </a:cubicBezTo>
                <a:cubicBezTo>
                  <a:pt x="94" y="2359"/>
                  <a:pt x="75" y="2300"/>
                  <a:pt x="62" y="2241"/>
                </a:cubicBezTo>
                <a:cubicBezTo>
                  <a:pt x="49" y="1737"/>
                  <a:pt x="35" y="1234"/>
                  <a:pt x="9" y="731"/>
                </a:cubicBezTo>
                <a:cubicBezTo>
                  <a:pt x="15" y="575"/>
                  <a:pt x="0" y="337"/>
                  <a:pt x="158" y="234"/>
                </a:cubicBezTo>
                <a:cubicBezTo>
                  <a:pt x="164" y="225"/>
                  <a:pt x="169" y="216"/>
                  <a:pt x="175" y="208"/>
                </a:cubicBezTo>
                <a:cubicBezTo>
                  <a:pt x="180" y="201"/>
                  <a:pt x="188" y="197"/>
                  <a:pt x="193" y="190"/>
                </a:cubicBezTo>
                <a:cubicBezTo>
                  <a:pt x="206" y="173"/>
                  <a:pt x="228" y="138"/>
                  <a:pt x="228" y="138"/>
                </a:cubicBezTo>
                <a:cubicBezTo>
                  <a:pt x="231" y="126"/>
                  <a:pt x="229" y="113"/>
                  <a:pt x="236" y="103"/>
                </a:cubicBezTo>
                <a:cubicBezTo>
                  <a:pt x="272" y="53"/>
                  <a:pt x="387" y="19"/>
                  <a:pt x="446" y="7"/>
                </a:cubicBezTo>
                <a:cubicBezTo>
                  <a:pt x="605" y="21"/>
                  <a:pt x="509" y="0"/>
                  <a:pt x="594" y="51"/>
                </a:cubicBezTo>
                <a:cubicBezTo>
                  <a:pt x="627" y="71"/>
                  <a:pt x="670" y="69"/>
                  <a:pt x="708" y="77"/>
                </a:cubicBezTo>
                <a:cubicBezTo>
                  <a:pt x="763" y="88"/>
                  <a:pt x="813" y="133"/>
                  <a:pt x="865" y="155"/>
                </a:cubicBezTo>
                <a:cubicBezTo>
                  <a:pt x="911" y="175"/>
                  <a:pt x="950" y="205"/>
                  <a:pt x="996" y="225"/>
                </a:cubicBezTo>
                <a:cubicBezTo>
                  <a:pt x="1013" y="232"/>
                  <a:pt x="1048" y="243"/>
                  <a:pt x="1048" y="243"/>
                </a:cubicBezTo>
                <a:cubicBezTo>
                  <a:pt x="1085" y="297"/>
                  <a:pt x="1104" y="295"/>
                  <a:pt x="1074" y="295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8196" name="Freeform 5"/>
          <p:cNvSpPr>
            <a:spLocks/>
          </p:cNvSpPr>
          <p:nvPr/>
        </p:nvSpPr>
        <p:spPr bwMode="auto">
          <a:xfrm>
            <a:off x="2865438" y="2057400"/>
            <a:ext cx="2530475" cy="4456113"/>
          </a:xfrm>
          <a:custGeom>
            <a:avLst/>
            <a:gdLst>
              <a:gd name="T0" fmla="*/ 1365924666 w 1594"/>
              <a:gd name="T1" fmla="*/ 22682201 h 2807"/>
              <a:gd name="T2" fmla="*/ 924898251 w 1594"/>
              <a:gd name="T3" fmla="*/ 65524072 h 2807"/>
              <a:gd name="T4" fmla="*/ 793849968 w 1594"/>
              <a:gd name="T5" fmla="*/ 131048144 h 2807"/>
              <a:gd name="T6" fmla="*/ 529232849 w 1594"/>
              <a:gd name="T7" fmla="*/ 219254435 h 2807"/>
              <a:gd name="T8" fmla="*/ 398184665 w 1594"/>
              <a:gd name="T9" fmla="*/ 284778482 h 2807"/>
              <a:gd name="T10" fmla="*/ 110886891 w 1594"/>
              <a:gd name="T11" fmla="*/ 506552279 h 2807"/>
              <a:gd name="T12" fmla="*/ 0 w 1594"/>
              <a:gd name="T13" fmla="*/ 748487222 h 2807"/>
              <a:gd name="T14" fmla="*/ 22682199 w 1594"/>
              <a:gd name="T15" fmla="*/ 945059562 h 2807"/>
              <a:gd name="T16" fmla="*/ 88206260 w 1594"/>
              <a:gd name="T17" fmla="*/ 990422363 h 2807"/>
              <a:gd name="T18" fmla="*/ 352821866 w 1594"/>
              <a:gd name="T19" fmla="*/ 1098788263 h 2807"/>
              <a:gd name="T20" fmla="*/ 483870050 w 1594"/>
              <a:gd name="T21" fmla="*/ 1386086008 h 2807"/>
              <a:gd name="T22" fmla="*/ 463708806 w 1594"/>
              <a:gd name="T23" fmla="*/ 1494453495 h 2807"/>
              <a:gd name="T24" fmla="*/ 418346008 w 1594"/>
              <a:gd name="T25" fmla="*/ 1539816296 h 2807"/>
              <a:gd name="T26" fmla="*/ 398184665 w 1594"/>
              <a:gd name="T27" fmla="*/ 1628020951 h 2807"/>
              <a:gd name="T28" fmla="*/ 309978429 w 1594"/>
              <a:gd name="T29" fmla="*/ 1716227589 h 2807"/>
              <a:gd name="T30" fmla="*/ 398184665 w 1594"/>
              <a:gd name="T31" fmla="*/ 2147483647 h 2807"/>
              <a:gd name="T32" fmla="*/ 463708806 w 1594"/>
              <a:gd name="T33" fmla="*/ 2147483647 h 2807"/>
              <a:gd name="T34" fmla="*/ 551913454 w 1594"/>
              <a:gd name="T35" fmla="*/ 2147483647 h 2807"/>
              <a:gd name="T36" fmla="*/ 617437497 w 1594"/>
              <a:gd name="T37" fmla="*/ 2147483647 h 2807"/>
              <a:gd name="T38" fmla="*/ 418346008 w 1594"/>
              <a:gd name="T39" fmla="*/ 2147483647 h 2807"/>
              <a:gd name="T40" fmla="*/ 660280934 w 1594"/>
              <a:gd name="T41" fmla="*/ 2147483647 h 2807"/>
              <a:gd name="T42" fmla="*/ 640119690 w 1594"/>
              <a:gd name="T43" fmla="*/ 2147483647 h 2807"/>
              <a:gd name="T44" fmla="*/ 572074698 w 1594"/>
              <a:gd name="T45" fmla="*/ 2147483647 h 2807"/>
              <a:gd name="T46" fmla="*/ 551913454 w 1594"/>
              <a:gd name="T47" fmla="*/ 2147483647 h 2807"/>
              <a:gd name="T48" fmla="*/ 375504059 w 1594"/>
              <a:gd name="T49" fmla="*/ 2147483647 h 2807"/>
              <a:gd name="T50" fmla="*/ 506550656 w 1594"/>
              <a:gd name="T51" fmla="*/ 2147483647 h 2807"/>
              <a:gd name="T52" fmla="*/ 705643732 w 1594"/>
              <a:gd name="T53" fmla="*/ 2147483647 h 2807"/>
              <a:gd name="T54" fmla="*/ 725804976 w 1594"/>
              <a:gd name="T55" fmla="*/ 2147483647 h 2807"/>
              <a:gd name="T56" fmla="*/ 771167775 w 1594"/>
              <a:gd name="T57" fmla="*/ 2147483647 h 2807"/>
              <a:gd name="T58" fmla="*/ 617437497 w 1594"/>
              <a:gd name="T59" fmla="*/ 2147483647 h 2807"/>
              <a:gd name="T60" fmla="*/ 572074698 w 1594"/>
              <a:gd name="T61" fmla="*/ 2147483647 h 2807"/>
              <a:gd name="T62" fmla="*/ 814011212 w 1594"/>
              <a:gd name="T63" fmla="*/ 2147483647 h 2807"/>
              <a:gd name="T64" fmla="*/ 947578857 w 1594"/>
              <a:gd name="T65" fmla="*/ 2147483647 h 2807"/>
              <a:gd name="T66" fmla="*/ 1189513782 w 1594"/>
              <a:gd name="T67" fmla="*/ 2147483647 h 2807"/>
              <a:gd name="T68" fmla="*/ 1781751510 w 1594"/>
              <a:gd name="T69" fmla="*/ 2147483647 h 2807"/>
              <a:gd name="T70" fmla="*/ 2147483647 w 1594"/>
              <a:gd name="T71" fmla="*/ 2147483647 h 2807"/>
              <a:gd name="T72" fmla="*/ 2147483647 w 1594"/>
              <a:gd name="T73" fmla="*/ 2147483647 h 2807"/>
              <a:gd name="T74" fmla="*/ 2147483647 w 1594"/>
              <a:gd name="T75" fmla="*/ 2147483647 h 2807"/>
              <a:gd name="T76" fmla="*/ 2147483647 w 1594"/>
              <a:gd name="T77" fmla="*/ 2147483647 h 2807"/>
              <a:gd name="T78" fmla="*/ 2147483647 w 1594"/>
              <a:gd name="T79" fmla="*/ 2147483647 h 2807"/>
              <a:gd name="T80" fmla="*/ 2147483647 w 1594"/>
              <a:gd name="T81" fmla="*/ 2147483647 h 2807"/>
              <a:gd name="T82" fmla="*/ 2147483647 w 1594"/>
              <a:gd name="T83" fmla="*/ 2147483647 h 2807"/>
              <a:gd name="T84" fmla="*/ 2147483647 w 1594"/>
              <a:gd name="T85" fmla="*/ 2147483647 h 2807"/>
              <a:gd name="T86" fmla="*/ 2147483647 w 1594"/>
              <a:gd name="T87" fmla="*/ 2147483647 h 2807"/>
              <a:gd name="T88" fmla="*/ 2147483647 w 1594"/>
              <a:gd name="T89" fmla="*/ 2111891233 h 2807"/>
              <a:gd name="T90" fmla="*/ 2147483647 w 1594"/>
              <a:gd name="T91" fmla="*/ 1648182196 h 2807"/>
              <a:gd name="T92" fmla="*/ 2147483647 w 1594"/>
              <a:gd name="T93" fmla="*/ 1076107656 h 2807"/>
              <a:gd name="T94" fmla="*/ 2147483647 w 1594"/>
              <a:gd name="T95" fmla="*/ 902216122 h 2807"/>
              <a:gd name="T96" fmla="*/ 2147483647 w 1594"/>
              <a:gd name="T97" fmla="*/ 814011269 h 2807"/>
              <a:gd name="T98" fmla="*/ 2147483647 w 1594"/>
              <a:gd name="T99" fmla="*/ 506552279 h 2807"/>
              <a:gd name="T100" fmla="*/ 2147483647 w 1594"/>
              <a:gd name="T101" fmla="*/ 372983136 h 2807"/>
              <a:gd name="T102" fmla="*/ 2147483647 w 1594"/>
              <a:gd name="T103" fmla="*/ 176410946 h 2807"/>
              <a:gd name="T104" fmla="*/ 2147483647 w 1594"/>
              <a:gd name="T105" fmla="*/ 0 h 2807"/>
              <a:gd name="T106" fmla="*/ 1365924666 w 1594"/>
              <a:gd name="T107" fmla="*/ 22682201 h 280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594"/>
              <a:gd name="T163" fmla="*/ 0 h 2807"/>
              <a:gd name="T164" fmla="*/ 1594 w 1594"/>
              <a:gd name="T165" fmla="*/ 2807 h 280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594" h="2807">
                <a:moveTo>
                  <a:pt x="542" y="9"/>
                </a:moveTo>
                <a:cubicBezTo>
                  <a:pt x="507" y="12"/>
                  <a:pt x="406" y="19"/>
                  <a:pt x="367" y="26"/>
                </a:cubicBezTo>
                <a:cubicBezTo>
                  <a:pt x="331" y="32"/>
                  <a:pt x="349" y="37"/>
                  <a:pt x="315" y="52"/>
                </a:cubicBezTo>
                <a:cubicBezTo>
                  <a:pt x="283" y="66"/>
                  <a:pt x="242" y="71"/>
                  <a:pt x="210" y="87"/>
                </a:cubicBezTo>
                <a:cubicBezTo>
                  <a:pt x="149" y="119"/>
                  <a:pt x="218" y="95"/>
                  <a:pt x="158" y="113"/>
                </a:cubicBezTo>
                <a:cubicBezTo>
                  <a:pt x="117" y="140"/>
                  <a:pt x="84" y="174"/>
                  <a:pt x="44" y="201"/>
                </a:cubicBezTo>
                <a:cubicBezTo>
                  <a:pt x="1" y="265"/>
                  <a:pt x="13" y="233"/>
                  <a:pt x="0" y="297"/>
                </a:cubicBezTo>
                <a:cubicBezTo>
                  <a:pt x="3" y="323"/>
                  <a:pt x="0" y="350"/>
                  <a:pt x="9" y="375"/>
                </a:cubicBezTo>
                <a:cubicBezTo>
                  <a:pt x="13" y="385"/>
                  <a:pt x="27" y="386"/>
                  <a:pt x="35" y="393"/>
                </a:cubicBezTo>
                <a:cubicBezTo>
                  <a:pt x="67" y="419"/>
                  <a:pt x="101" y="422"/>
                  <a:pt x="140" y="436"/>
                </a:cubicBezTo>
                <a:cubicBezTo>
                  <a:pt x="169" y="465"/>
                  <a:pt x="180" y="511"/>
                  <a:pt x="192" y="550"/>
                </a:cubicBezTo>
                <a:cubicBezTo>
                  <a:pt x="189" y="564"/>
                  <a:pt x="190" y="580"/>
                  <a:pt x="184" y="593"/>
                </a:cubicBezTo>
                <a:cubicBezTo>
                  <a:pt x="181" y="601"/>
                  <a:pt x="170" y="603"/>
                  <a:pt x="166" y="611"/>
                </a:cubicBezTo>
                <a:cubicBezTo>
                  <a:pt x="161" y="622"/>
                  <a:pt x="163" y="635"/>
                  <a:pt x="158" y="646"/>
                </a:cubicBezTo>
                <a:cubicBezTo>
                  <a:pt x="151" y="661"/>
                  <a:pt x="134" y="669"/>
                  <a:pt x="123" y="681"/>
                </a:cubicBezTo>
                <a:cubicBezTo>
                  <a:pt x="98" y="753"/>
                  <a:pt x="114" y="830"/>
                  <a:pt x="158" y="890"/>
                </a:cubicBezTo>
                <a:cubicBezTo>
                  <a:pt x="165" y="900"/>
                  <a:pt x="177" y="906"/>
                  <a:pt x="184" y="916"/>
                </a:cubicBezTo>
                <a:cubicBezTo>
                  <a:pt x="197" y="933"/>
                  <a:pt x="219" y="969"/>
                  <a:pt x="219" y="969"/>
                </a:cubicBezTo>
                <a:cubicBezTo>
                  <a:pt x="227" y="995"/>
                  <a:pt x="245" y="1047"/>
                  <a:pt x="245" y="1047"/>
                </a:cubicBezTo>
                <a:cubicBezTo>
                  <a:pt x="234" y="1111"/>
                  <a:pt x="213" y="1175"/>
                  <a:pt x="166" y="1222"/>
                </a:cubicBezTo>
                <a:cubicBezTo>
                  <a:pt x="121" y="1369"/>
                  <a:pt x="169" y="1437"/>
                  <a:pt x="262" y="1536"/>
                </a:cubicBezTo>
                <a:cubicBezTo>
                  <a:pt x="280" y="1588"/>
                  <a:pt x="297" y="1647"/>
                  <a:pt x="254" y="1693"/>
                </a:cubicBezTo>
                <a:cubicBezTo>
                  <a:pt x="227" y="1771"/>
                  <a:pt x="266" y="1672"/>
                  <a:pt x="227" y="1737"/>
                </a:cubicBezTo>
                <a:cubicBezTo>
                  <a:pt x="222" y="1745"/>
                  <a:pt x="223" y="1755"/>
                  <a:pt x="219" y="1763"/>
                </a:cubicBezTo>
                <a:cubicBezTo>
                  <a:pt x="197" y="1806"/>
                  <a:pt x="175" y="1853"/>
                  <a:pt x="149" y="1894"/>
                </a:cubicBezTo>
                <a:cubicBezTo>
                  <a:pt x="137" y="1953"/>
                  <a:pt x="139" y="1995"/>
                  <a:pt x="201" y="2016"/>
                </a:cubicBezTo>
                <a:cubicBezTo>
                  <a:pt x="224" y="2049"/>
                  <a:pt x="251" y="2083"/>
                  <a:pt x="280" y="2112"/>
                </a:cubicBezTo>
                <a:cubicBezTo>
                  <a:pt x="283" y="2124"/>
                  <a:pt x="283" y="2136"/>
                  <a:pt x="288" y="2147"/>
                </a:cubicBezTo>
                <a:cubicBezTo>
                  <a:pt x="292" y="2154"/>
                  <a:pt x="306" y="2156"/>
                  <a:pt x="306" y="2164"/>
                </a:cubicBezTo>
                <a:cubicBezTo>
                  <a:pt x="314" y="2384"/>
                  <a:pt x="321" y="2345"/>
                  <a:pt x="245" y="2461"/>
                </a:cubicBezTo>
                <a:cubicBezTo>
                  <a:pt x="240" y="2482"/>
                  <a:pt x="227" y="2501"/>
                  <a:pt x="227" y="2522"/>
                </a:cubicBezTo>
                <a:cubicBezTo>
                  <a:pt x="227" y="2601"/>
                  <a:pt x="263" y="2631"/>
                  <a:pt x="323" y="2670"/>
                </a:cubicBezTo>
                <a:cubicBezTo>
                  <a:pt x="337" y="2692"/>
                  <a:pt x="352" y="2718"/>
                  <a:pt x="376" y="2731"/>
                </a:cubicBezTo>
                <a:cubicBezTo>
                  <a:pt x="382" y="2734"/>
                  <a:pt x="471" y="2749"/>
                  <a:pt x="472" y="2749"/>
                </a:cubicBezTo>
                <a:cubicBezTo>
                  <a:pt x="553" y="2764"/>
                  <a:pt x="623" y="2771"/>
                  <a:pt x="707" y="2775"/>
                </a:cubicBezTo>
                <a:cubicBezTo>
                  <a:pt x="774" y="2779"/>
                  <a:pt x="841" y="2781"/>
                  <a:pt x="908" y="2784"/>
                </a:cubicBezTo>
                <a:cubicBezTo>
                  <a:pt x="982" y="2803"/>
                  <a:pt x="981" y="2807"/>
                  <a:pt x="1100" y="2784"/>
                </a:cubicBezTo>
                <a:cubicBezTo>
                  <a:pt x="1112" y="2782"/>
                  <a:pt x="1117" y="2766"/>
                  <a:pt x="1126" y="2758"/>
                </a:cubicBezTo>
                <a:cubicBezTo>
                  <a:pt x="1156" y="2732"/>
                  <a:pt x="1185" y="2714"/>
                  <a:pt x="1205" y="2679"/>
                </a:cubicBezTo>
                <a:cubicBezTo>
                  <a:pt x="1236" y="2626"/>
                  <a:pt x="1247" y="2576"/>
                  <a:pt x="1292" y="2531"/>
                </a:cubicBezTo>
                <a:cubicBezTo>
                  <a:pt x="1308" y="2484"/>
                  <a:pt x="1345" y="2451"/>
                  <a:pt x="1371" y="2409"/>
                </a:cubicBezTo>
                <a:cubicBezTo>
                  <a:pt x="1403" y="2359"/>
                  <a:pt x="1433" y="2309"/>
                  <a:pt x="1467" y="2260"/>
                </a:cubicBezTo>
                <a:cubicBezTo>
                  <a:pt x="1478" y="2203"/>
                  <a:pt x="1502" y="2119"/>
                  <a:pt x="1528" y="2068"/>
                </a:cubicBezTo>
                <a:cubicBezTo>
                  <a:pt x="1541" y="2010"/>
                  <a:pt x="1548" y="1954"/>
                  <a:pt x="1554" y="1894"/>
                </a:cubicBezTo>
                <a:cubicBezTo>
                  <a:pt x="1552" y="1717"/>
                  <a:pt x="1594" y="1137"/>
                  <a:pt x="1502" y="838"/>
                </a:cubicBezTo>
                <a:cubicBezTo>
                  <a:pt x="1495" y="775"/>
                  <a:pt x="1496" y="701"/>
                  <a:pt x="1449" y="654"/>
                </a:cubicBezTo>
                <a:cubicBezTo>
                  <a:pt x="1429" y="578"/>
                  <a:pt x="1388" y="488"/>
                  <a:pt x="1336" y="427"/>
                </a:cubicBezTo>
                <a:cubicBezTo>
                  <a:pt x="1315" y="402"/>
                  <a:pt x="1289" y="381"/>
                  <a:pt x="1266" y="358"/>
                </a:cubicBezTo>
                <a:cubicBezTo>
                  <a:pt x="1254" y="346"/>
                  <a:pt x="1231" y="323"/>
                  <a:pt x="1231" y="323"/>
                </a:cubicBezTo>
                <a:cubicBezTo>
                  <a:pt x="1213" y="287"/>
                  <a:pt x="1188" y="233"/>
                  <a:pt x="1161" y="201"/>
                </a:cubicBezTo>
                <a:cubicBezTo>
                  <a:pt x="1142" y="179"/>
                  <a:pt x="1112" y="169"/>
                  <a:pt x="1091" y="148"/>
                </a:cubicBezTo>
                <a:cubicBezTo>
                  <a:pt x="1069" y="126"/>
                  <a:pt x="1053" y="93"/>
                  <a:pt x="1030" y="70"/>
                </a:cubicBezTo>
                <a:cubicBezTo>
                  <a:pt x="991" y="31"/>
                  <a:pt x="932" y="17"/>
                  <a:pt x="882" y="0"/>
                </a:cubicBezTo>
                <a:cubicBezTo>
                  <a:pt x="769" y="3"/>
                  <a:pt x="542" y="9"/>
                  <a:pt x="542" y="9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573338" y="2476500"/>
            <a:ext cx="5824537" cy="3613150"/>
            <a:chOff x="1621" y="1560"/>
            <a:chExt cx="3669" cy="2276"/>
          </a:xfrm>
        </p:grpSpPr>
        <p:sp>
          <p:nvSpPr>
            <p:cNvPr id="8218" name="Freeform 26"/>
            <p:cNvSpPr>
              <a:spLocks/>
            </p:cNvSpPr>
            <p:nvPr/>
          </p:nvSpPr>
          <p:spPr bwMode="auto">
            <a:xfrm>
              <a:off x="1621" y="1560"/>
              <a:ext cx="553" cy="2276"/>
            </a:xfrm>
            <a:custGeom>
              <a:avLst/>
              <a:gdLst>
                <a:gd name="T0" fmla="*/ 0 w 553"/>
                <a:gd name="T1" fmla="*/ 0 h 2276"/>
                <a:gd name="T2" fmla="*/ 8 w 553"/>
                <a:gd name="T3" fmla="*/ 122 h 2276"/>
                <a:gd name="T4" fmla="*/ 26 w 553"/>
                <a:gd name="T5" fmla="*/ 139 h 2276"/>
                <a:gd name="T6" fmla="*/ 165 w 553"/>
                <a:gd name="T7" fmla="*/ 183 h 2276"/>
                <a:gd name="T8" fmla="*/ 174 w 553"/>
                <a:gd name="T9" fmla="*/ 349 h 2276"/>
                <a:gd name="T10" fmla="*/ 113 w 553"/>
                <a:gd name="T11" fmla="*/ 410 h 2276"/>
                <a:gd name="T12" fmla="*/ 104 w 553"/>
                <a:gd name="T13" fmla="*/ 436 h 2276"/>
                <a:gd name="T14" fmla="*/ 87 w 553"/>
                <a:gd name="T15" fmla="*/ 454 h 2276"/>
                <a:gd name="T16" fmla="*/ 43 w 553"/>
                <a:gd name="T17" fmla="*/ 558 h 2276"/>
                <a:gd name="T18" fmla="*/ 148 w 553"/>
                <a:gd name="T19" fmla="*/ 619 h 2276"/>
                <a:gd name="T20" fmla="*/ 209 w 553"/>
                <a:gd name="T21" fmla="*/ 803 h 2276"/>
                <a:gd name="T22" fmla="*/ 157 w 553"/>
                <a:gd name="T23" fmla="*/ 942 h 2276"/>
                <a:gd name="T24" fmla="*/ 104 w 553"/>
                <a:gd name="T25" fmla="*/ 1012 h 2276"/>
                <a:gd name="T26" fmla="*/ 165 w 553"/>
                <a:gd name="T27" fmla="*/ 1222 h 2276"/>
                <a:gd name="T28" fmla="*/ 200 w 553"/>
                <a:gd name="T29" fmla="*/ 1300 h 2276"/>
                <a:gd name="T30" fmla="*/ 253 w 553"/>
                <a:gd name="T31" fmla="*/ 1370 h 2276"/>
                <a:gd name="T32" fmla="*/ 244 w 553"/>
                <a:gd name="T33" fmla="*/ 1501 h 2276"/>
                <a:gd name="T34" fmla="*/ 200 w 553"/>
                <a:gd name="T35" fmla="*/ 1536 h 2276"/>
                <a:gd name="T36" fmla="*/ 139 w 553"/>
                <a:gd name="T37" fmla="*/ 1632 h 2276"/>
                <a:gd name="T38" fmla="*/ 157 w 553"/>
                <a:gd name="T39" fmla="*/ 1850 h 2276"/>
                <a:gd name="T40" fmla="*/ 200 w 553"/>
                <a:gd name="T41" fmla="*/ 1929 h 2276"/>
                <a:gd name="T42" fmla="*/ 218 w 553"/>
                <a:gd name="T43" fmla="*/ 1955 h 2276"/>
                <a:gd name="T44" fmla="*/ 235 w 553"/>
                <a:gd name="T45" fmla="*/ 2016 h 2276"/>
                <a:gd name="T46" fmla="*/ 270 w 553"/>
                <a:gd name="T47" fmla="*/ 2059 h 2276"/>
                <a:gd name="T48" fmla="*/ 323 w 553"/>
                <a:gd name="T49" fmla="*/ 2243 h 2276"/>
                <a:gd name="T50" fmla="*/ 331 w 553"/>
                <a:gd name="T51" fmla="*/ 2269 h 2276"/>
                <a:gd name="T52" fmla="*/ 453 w 553"/>
                <a:gd name="T53" fmla="*/ 2243 h 2276"/>
                <a:gd name="T54" fmla="*/ 515 w 553"/>
                <a:gd name="T55" fmla="*/ 2173 h 2276"/>
                <a:gd name="T56" fmla="*/ 392 w 553"/>
                <a:gd name="T57" fmla="*/ 1798 h 2276"/>
                <a:gd name="T58" fmla="*/ 340 w 553"/>
                <a:gd name="T59" fmla="*/ 1675 h 2276"/>
                <a:gd name="T60" fmla="*/ 366 w 553"/>
                <a:gd name="T61" fmla="*/ 1553 h 2276"/>
                <a:gd name="T62" fmla="*/ 419 w 553"/>
                <a:gd name="T63" fmla="*/ 1501 h 2276"/>
                <a:gd name="T64" fmla="*/ 515 w 553"/>
                <a:gd name="T65" fmla="*/ 1396 h 2276"/>
                <a:gd name="T66" fmla="*/ 410 w 553"/>
                <a:gd name="T67" fmla="*/ 1161 h 2276"/>
                <a:gd name="T68" fmla="*/ 357 w 553"/>
                <a:gd name="T69" fmla="*/ 1099 h 2276"/>
                <a:gd name="T70" fmla="*/ 471 w 553"/>
                <a:gd name="T71" fmla="*/ 803 h 2276"/>
                <a:gd name="T72" fmla="*/ 462 w 553"/>
                <a:gd name="T73" fmla="*/ 742 h 2276"/>
                <a:gd name="T74" fmla="*/ 392 w 553"/>
                <a:gd name="T75" fmla="*/ 663 h 2276"/>
                <a:gd name="T76" fmla="*/ 331 w 553"/>
                <a:gd name="T77" fmla="*/ 558 h 2276"/>
                <a:gd name="T78" fmla="*/ 366 w 553"/>
                <a:gd name="T79" fmla="*/ 305 h 2276"/>
                <a:gd name="T80" fmla="*/ 340 w 553"/>
                <a:gd name="T81" fmla="*/ 105 h 2276"/>
                <a:gd name="T82" fmla="*/ 253 w 553"/>
                <a:gd name="T83" fmla="*/ 52 h 2276"/>
                <a:gd name="T84" fmla="*/ 174 w 553"/>
                <a:gd name="T85" fmla="*/ 17 h 2276"/>
                <a:gd name="T86" fmla="*/ 0 w 553"/>
                <a:gd name="T87" fmla="*/ 0 h 227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53"/>
                <a:gd name="T133" fmla="*/ 0 h 2276"/>
                <a:gd name="T134" fmla="*/ 553 w 553"/>
                <a:gd name="T135" fmla="*/ 2276 h 227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53" h="2276">
                  <a:moveTo>
                    <a:pt x="0" y="0"/>
                  </a:moveTo>
                  <a:cubicBezTo>
                    <a:pt x="3" y="41"/>
                    <a:pt x="1" y="82"/>
                    <a:pt x="8" y="122"/>
                  </a:cubicBezTo>
                  <a:cubicBezTo>
                    <a:pt x="10" y="130"/>
                    <a:pt x="18" y="136"/>
                    <a:pt x="26" y="139"/>
                  </a:cubicBezTo>
                  <a:cubicBezTo>
                    <a:pt x="91" y="161"/>
                    <a:pt x="113" y="149"/>
                    <a:pt x="165" y="183"/>
                  </a:cubicBezTo>
                  <a:cubicBezTo>
                    <a:pt x="186" y="245"/>
                    <a:pt x="189" y="274"/>
                    <a:pt x="174" y="349"/>
                  </a:cubicBezTo>
                  <a:cubicBezTo>
                    <a:pt x="169" y="376"/>
                    <a:pt x="131" y="393"/>
                    <a:pt x="113" y="410"/>
                  </a:cubicBezTo>
                  <a:cubicBezTo>
                    <a:pt x="110" y="419"/>
                    <a:pt x="109" y="428"/>
                    <a:pt x="104" y="436"/>
                  </a:cubicBezTo>
                  <a:cubicBezTo>
                    <a:pt x="100" y="443"/>
                    <a:pt x="91" y="447"/>
                    <a:pt x="87" y="454"/>
                  </a:cubicBezTo>
                  <a:cubicBezTo>
                    <a:pt x="80" y="469"/>
                    <a:pt x="49" y="540"/>
                    <a:pt x="43" y="558"/>
                  </a:cubicBezTo>
                  <a:cubicBezTo>
                    <a:pt x="71" y="626"/>
                    <a:pt x="73" y="609"/>
                    <a:pt x="148" y="619"/>
                  </a:cubicBezTo>
                  <a:cubicBezTo>
                    <a:pt x="177" y="679"/>
                    <a:pt x="193" y="739"/>
                    <a:pt x="209" y="803"/>
                  </a:cubicBezTo>
                  <a:cubicBezTo>
                    <a:pt x="200" y="872"/>
                    <a:pt x="197" y="892"/>
                    <a:pt x="157" y="942"/>
                  </a:cubicBezTo>
                  <a:cubicBezTo>
                    <a:pt x="139" y="965"/>
                    <a:pt x="104" y="1012"/>
                    <a:pt x="104" y="1012"/>
                  </a:cubicBezTo>
                  <a:cubicBezTo>
                    <a:pt x="79" y="1090"/>
                    <a:pt x="75" y="1191"/>
                    <a:pt x="165" y="1222"/>
                  </a:cubicBezTo>
                  <a:cubicBezTo>
                    <a:pt x="184" y="1249"/>
                    <a:pt x="186" y="1272"/>
                    <a:pt x="200" y="1300"/>
                  </a:cubicBezTo>
                  <a:cubicBezTo>
                    <a:pt x="213" y="1325"/>
                    <a:pt x="237" y="1347"/>
                    <a:pt x="253" y="1370"/>
                  </a:cubicBezTo>
                  <a:cubicBezTo>
                    <a:pt x="250" y="1414"/>
                    <a:pt x="254" y="1458"/>
                    <a:pt x="244" y="1501"/>
                  </a:cubicBezTo>
                  <a:cubicBezTo>
                    <a:pt x="240" y="1519"/>
                    <a:pt x="212" y="1521"/>
                    <a:pt x="200" y="1536"/>
                  </a:cubicBezTo>
                  <a:cubicBezTo>
                    <a:pt x="175" y="1567"/>
                    <a:pt x="152" y="1594"/>
                    <a:pt x="139" y="1632"/>
                  </a:cubicBezTo>
                  <a:cubicBezTo>
                    <a:pt x="130" y="1701"/>
                    <a:pt x="101" y="1797"/>
                    <a:pt x="157" y="1850"/>
                  </a:cubicBezTo>
                  <a:cubicBezTo>
                    <a:pt x="171" y="1895"/>
                    <a:pt x="161" y="1870"/>
                    <a:pt x="200" y="1929"/>
                  </a:cubicBezTo>
                  <a:cubicBezTo>
                    <a:pt x="206" y="1938"/>
                    <a:pt x="218" y="1955"/>
                    <a:pt x="218" y="1955"/>
                  </a:cubicBezTo>
                  <a:cubicBezTo>
                    <a:pt x="218" y="1956"/>
                    <a:pt x="232" y="2011"/>
                    <a:pt x="235" y="2016"/>
                  </a:cubicBezTo>
                  <a:cubicBezTo>
                    <a:pt x="245" y="2032"/>
                    <a:pt x="260" y="2044"/>
                    <a:pt x="270" y="2059"/>
                  </a:cubicBezTo>
                  <a:cubicBezTo>
                    <a:pt x="278" y="2139"/>
                    <a:pt x="279" y="2180"/>
                    <a:pt x="323" y="2243"/>
                  </a:cubicBezTo>
                  <a:cubicBezTo>
                    <a:pt x="326" y="2252"/>
                    <a:pt x="322" y="2267"/>
                    <a:pt x="331" y="2269"/>
                  </a:cubicBezTo>
                  <a:cubicBezTo>
                    <a:pt x="361" y="2276"/>
                    <a:pt x="421" y="2250"/>
                    <a:pt x="453" y="2243"/>
                  </a:cubicBezTo>
                  <a:cubicBezTo>
                    <a:pt x="495" y="2221"/>
                    <a:pt x="503" y="2219"/>
                    <a:pt x="515" y="2173"/>
                  </a:cubicBezTo>
                  <a:cubicBezTo>
                    <a:pt x="509" y="2007"/>
                    <a:pt x="549" y="1874"/>
                    <a:pt x="392" y="1798"/>
                  </a:cubicBezTo>
                  <a:cubicBezTo>
                    <a:pt x="366" y="1757"/>
                    <a:pt x="352" y="1721"/>
                    <a:pt x="340" y="1675"/>
                  </a:cubicBezTo>
                  <a:cubicBezTo>
                    <a:pt x="345" y="1637"/>
                    <a:pt x="347" y="1589"/>
                    <a:pt x="366" y="1553"/>
                  </a:cubicBezTo>
                  <a:cubicBezTo>
                    <a:pt x="385" y="1517"/>
                    <a:pt x="386" y="1531"/>
                    <a:pt x="419" y="1501"/>
                  </a:cubicBezTo>
                  <a:cubicBezTo>
                    <a:pt x="455" y="1468"/>
                    <a:pt x="480" y="1430"/>
                    <a:pt x="515" y="1396"/>
                  </a:cubicBezTo>
                  <a:cubicBezTo>
                    <a:pt x="553" y="1272"/>
                    <a:pt x="485" y="1236"/>
                    <a:pt x="410" y="1161"/>
                  </a:cubicBezTo>
                  <a:cubicBezTo>
                    <a:pt x="390" y="1141"/>
                    <a:pt x="377" y="1119"/>
                    <a:pt x="357" y="1099"/>
                  </a:cubicBezTo>
                  <a:cubicBezTo>
                    <a:pt x="331" y="959"/>
                    <a:pt x="359" y="876"/>
                    <a:pt x="471" y="803"/>
                  </a:cubicBezTo>
                  <a:cubicBezTo>
                    <a:pt x="468" y="783"/>
                    <a:pt x="468" y="762"/>
                    <a:pt x="462" y="742"/>
                  </a:cubicBezTo>
                  <a:cubicBezTo>
                    <a:pt x="456" y="724"/>
                    <a:pt x="402" y="675"/>
                    <a:pt x="392" y="663"/>
                  </a:cubicBezTo>
                  <a:cubicBezTo>
                    <a:pt x="366" y="630"/>
                    <a:pt x="344" y="597"/>
                    <a:pt x="331" y="558"/>
                  </a:cubicBezTo>
                  <a:cubicBezTo>
                    <a:pt x="338" y="469"/>
                    <a:pt x="348" y="391"/>
                    <a:pt x="366" y="305"/>
                  </a:cubicBezTo>
                  <a:cubicBezTo>
                    <a:pt x="364" y="271"/>
                    <a:pt x="370" y="156"/>
                    <a:pt x="340" y="105"/>
                  </a:cubicBezTo>
                  <a:cubicBezTo>
                    <a:pt x="320" y="72"/>
                    <a:pt x="287" y="64"/>
                    <a:pt x="253" y="52"/>
                  </a:cubicBezTo>
                  <a:cubicBezTo>
                    <a:pt x="190" y="30"/>
                    <a:pt x="275" y="29"/>
                    <a:pt x="174" y="17"/>
                  </a:cubicBezTo>
                  <a:cubicBezTo>
                    <a:pt x="69" y="5"/>
                    <a:pt x="127" y="11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476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8219" name="Text Box 27"/>
            <p:cNvSpPr txBox="1">
              <a:spLocks noChangeArrowheads="1"/>
            </p:cNvSpPr>
            <p:nvPr/>
          </p:nvSpPr>
          <p:spPr bwMode="auto">
            <a:xfrm>
              <a:off x="3456" y="2986"/>
              <a:ext cx="183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l-GR" altLang="el-GR" sz="2400" dirty="0">
                  <a:solidFill>
                    <a:schemeClr val="bg1"/>
                  </a:solidFill>
                  <a:latin typeface="+mn-lt"/>
                </a:rPr>
                <a:t>Συνένωση οστών</a:t>
              </a:r>
              <a:endParaRPr lang="en-US" altLang="el-GR" sz="2400" dirty="0">
                <a:solidFill>
                  <a:schemeClr val="bg1"/>
                </a:solidFill>
                <a:latin typeface="+mn-lt"/>
              </a:endParaRPr>
            </a:p>
            <a:p>
              <a:pPr algn="ctr" eaLnBrk="1" hangingPunct="1"/>
              <a:r>
                <a:rPr lang="en-US" altLang="el-GR" sz="2400" dirty="0">
                  <a:solidFill>
                    <a:schemeClr val="bg1"/>
                  </a:solidFill>
                  <a:latin typeface="+mn-lt"/>
                </a:rPr>
                <a:t>20</a:t>
              </a:r>
              <a:r>
                <a:rPr lang="el-GR" altLang="el-GR" sz="2400" dirty="0">
                  <a:solidFill>
                    <a:schemeClr val="bg1"/>
                  </a:solidFill>
                  <a:latin typeface="+mn-lt"/>
                </a:rPr>
                <a:t> χρόνων</a:t>
              </a:r>
              <a:endParaRPr lang="en-US" altLang="el-GR" sz="24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2789238" y="1997075"/>
            <a:ext cx="5959475" cy="4098925"/>
            <a:chOff x="1584" y="1258"/>
            <a:chExt cx="3754" cy="2582"/>
          </a:xfrm>
        </p:grpSpPr>
        <p:grpSp>
          <p:nvGrpSpPr>
            <p:cNvPr id="8199" name="Group 25"/>
            <p:cNvGrpSpPr>
              <a:grpSpLocks/>
            </p:cNvGrpSpPr>
            <p:nvPr/>
          </p:nvGrpSpPr>
          <p:grpSpPr bwMode="auto">
            <a:xfrm>
              <a:off x="1584" y="1728"/>
              <a:ext cx="336" cy="2112"/>
              <a:chOff x="1200" y="1968"/>
              <a:chExt cx="336" cy="2112"/>
            </a:xfrm>
          </p:grpSpPr>
          <p:sp>
            <p:nvSpPr>
              <p:cNvPr id="8201" name="Line 8"/>
              <p:cNvSpPr>
                <a:spLocks noChangeShapeType="1"/>
              </p:cNvSpPr>
              <p:nvPr/>
            </p:nvSpPr>
            <p:spPr bwMode="auto">
              <a:xfrm flipV="1">
                <a:off x="1200" y="1968"/>
                <a:ext cx="96" cy="48"/>
              </a:xfrm>
              <a:prstGeom prst="line">
                <a:avLst/>
              </a:prstGeom>
              <a:noFill/>
              <a:ln w="603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02" name="Line 9"/>
              <p:cNvSpPr>
                <a:spLocks noChangeShapeType="1"/>
              </p:cNvSpPr>
              <p:nvPr/>
            </p:nvSpPr>
            <p:spPr bwMode="auto">
              <a:xfrm>
                <a:off x="1296" y="2112"/>
                <a:ext cx="145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03" name="Line 10"/>
              <p:cNvSpPr>
                <a:spLocks noChangeShapeType="1"/>
              </p:cNvSpPr>
              <p:nvPr/>
            </p:nvSpPr>
            <p:spPr bwMode="auto">
              <a:xfrm>
                <a:off x="1200" y="2208"/>
                <a:ext cx="192" cy="48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04" name="Line 11"/>
              <p:cNvSpPr>
                <a:spLocks noChangeShapeType="1"/>
              </p:cNvSpPr>
              <p:nvPr/>
            </p:nvSpPr>
            <p:spPr bwMode="auto">
              <a:xfrm>
                <a:off x="1200" y="2304"/>
                <a:ext cx="192" cy="48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05" name="Line 12"/>
              <p:cNvSpPr>
                <a:spLocks noChangeShapeType="1"/>
              </p:cNvSpPr>
              <p:nvPr/>
            </p:nvSpPr>
            <p:spPr bwMode="auto">
              <a:xfrm flipV="1">
                <a:off x="1296" y="2448"/>
                <a:ext cx="144" cy="48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06" name="Line 13"/>
              <p:cNvSpPr>
                <a:spLocks noChangeShapeType="1"/>
              </p:cNvSpPr>
              <p:nvPr/>
            </p:nvSpPr>
            <p:spPr bwMode="auto">
              <a:xfrm>
                <a:off x="1344" y="2640"/>
                <a:ext cx="144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07" name="Line 14"/>
              <p:cNvSpPr>
                <a:spLocks noChangeShapeType="1"/>
              </p:cNvSpPr>
              <p:nvPr/>
            </p:nvSpPr>
            <p:spPr bwMode="auto">
              <a:xfrm>
                <a:off x="1296" y="2784"/>
                <a:ext cx="144" cy="48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08" name="Line 15"/>
              <p:cNvSpPr>
                <a:spLocks noChangeShapeType="1"/>
              </p:cNvSpPr>
              <p:nvPr/>
            </p:nvSpPr>
            <p:spPr bwMode="auto">
              <a:xfrm>
                <a:off x="1200" y="3024"/>
                <a:ext cx="240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09" name="Line 16"/>
              <p:cNvSpPr>
                <a:spLocks noChangeShapeType="1"/>
              </p:cNvSpPr>
              <p:nvPr/>
            </p:nvSpPr>
            <p:spPr bwMode="auto">
              <a:xfrm>
                <a:off x="1200" y="2880"/>
                <a:ext cx="192" cy="48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10" name="Line 17"/>
              <p:cNvSpPr>
                <a:spLocks noChangeShapeType="1"/>
              </p:cNvSpPr>
              <p:nvPr/>
            </p:nvSpPr>
            <p:spPr bwMode="auto">
              <a:xfrm>
                <a:off x="1344" y="3120"/>
                <a:ext cx="144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11" name="Line 18"/>
              <p:cNvSpPr>
                <a:spLocks noChangeShapeType="1"/>
              </p:cNvSpPr>
              <p:nvPr/>
            </p:nvSpPr>
            <p:spPr bwMode="auto">
              <a:xfrm>
                <a:off x="1392" y="3216"/>
                <a:ext cx="144" cy="48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12" name="Line 19"/>
              <p:cNvSpPr>
                <a:spLocks noChangeShapeType="1"/>
              </p:cNvSpPr>
              <p:nvPr/>
            </p:nvSpPr>
            <p:spPr bwMode="auto">
              <a:xfrm>
                <a:off x="1344" y="3312"/>
                <a:ext cx="144" cy="96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13" name="Line 20"/>
              <p:cNvSpPr>
                <a:spLocks noChangeShapeType="1"/>
              </p:cNvSpPr>
              <p:nvPr/>
            </p:nvSpPr>
            <p:spPr bwMode="auto">
              <a:xfrm>
                <a:off x="1200" y="3456"/>
                <a:ext cx="192" cy="48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14" name="Line 21"/>
              <p:cNvSpPr>
                <a:spLocks noChangeShapeType="1"/>
              </p:cNvSpPr>
              <p:nvPr/>
            </p:nvSpPr>
            <p:spPr bwMode="auto">
              <a:xfrm flipV="1">
                <a:off x="1296" y="3648"/>
                <a:ext cx="144" cy="48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15" name="Line 22"/>
              <p:cNvSpPr>
                <a:spLocks noChangeShapeType="1"/>
              </p:cNvSpPr>
              <p:nvPr/>
            </p:nvSpPr>
            <p:spPr bwMode="auto">
              <a:xfrm>
                <a:off x="1392" y="3792"/>
                <a:ext cx="144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16" name="Line 23"/>
              <p:cNvSpPr>
                <a:spLocks noChangeShapeType="1"/>
              </p:cNvSpPr>
              <p:nvPr/>
            </p:nvSpPr>
            <p:spPr bwMode="auto">
              <a:xfrm>
                <a:off x="1392" y="3936"/>
                <a:ext cx="144" cy="0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8217" name="Line 24"/>
              <p:cNvSpPr>
                <a:spLocks noChangeShapeType="1"/>
              </p:cNvSpPr>
              <p:nvPr/>
            </p:nvSpPr>
            <p:spPr bwMode="auto">
              <a:xfrm>
                <a:off x="1344" y="4032"/>
                <a:ext cx="144" cy="48"/>
              </a:xfrm>
              <a:prstGeom prst="line">
                <a:avLst/>
              </a:prstGeom>
              <a:noFill/>
              <a:ln w="476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 sz="240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8200" name="Text Box 28"/>
            <p:cNvSpPr txBox="1">
              <a:spLocks noChangeArrowheads="1"/>
            </p:cNvSpPr>
            <p:nvPr/>
          </p:nvSpPr>
          <p:spPr bwMode="auto">
            <a:xfrm>
              <a:off x="3504" y="1258"/>
              <a:ext cx="183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476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l-GR" altLang="el-GR" sz="2400" dirty="0" err="1">
                  <a:solidFill>
                    <a:schemeClr val="bg1"/>
                  </a:solidFill>
                  <a:latin typeface="+mn-lt"/>
                </a:rPr>
                <a:t>Ασβέστωση</a:t>
              </a:r>
              <a:endParaRPr lang="en-US" altLang="el-GR" sz="2400" dirty="0">
                <a:solidFill>
                  <a:schemeClr val="bg1"/>
                </a:solidFill>
                <a:latin typeface="+mn-lt"/>
              </a:endParaRPr>
            </a:p>
            <a:p>
              <a:pPr algn="ctr" eaLnBrk="1" hangingPunct="1"/>
              <a:r>
                <a:rPr lang="en-US" altLang="el-GR" sz="2400" dirty="0">
                  <a:solidFill>
                    <a:schemeClr val="bg1"/>
                  </a:solidFill>
                  <a:latin typeface="+mn-lt"/>
                </a:rPr>
                <a:t>8</a:t>
              </a:r>
              <a:r>
                <a:rPr lang="el-GR" altLang="el-GR" sz="2400" dirty="0">
                  <a:solidFill>
                    <a:schemeClr val="bg1"/>
                  </a:solidFill>
                  <a:latin typeface="+mn-lt"/>
                </a:rPr>
                <a:t> χρόνων</a:t>
              </a:r>
              <a:endParaRPr lang="en-US" altLang="el-GR" sz="24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Κλείσιμο των ραφών</a:t>
            </a:r>
          </a:p>
        </p:txBody>
      </p:sp>
    </p:spTree>
    <p:extLst>
      <p:ext uri="{BB962C8B-B14F-4D97-AF65-F5344CB8AC3E}">
        <p14:creationId xmlns:p14="http://schemas.microsoft.com/office/powerpoint/2010/main" xmlns="" val="27980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xmlns="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90488"/>
            <a:r>
              <a:rPr lang="el-GR" dirty="0"/>
              <a:t>Το εγκεφαλικό κρανίο από έξω προς τα </a:t>
            </a:r>
            <a:r>
              <a:rPr lang="el-GR" dirty="0" smtClean="0"/>
              <a:t>μέσα</a:t>
            </a:r>
            <a:endParaRPr lang="el-GR" dirty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504" y="1306412"/>
            <a:ext cx="5401121" cy="550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/>
          <p:nvPr/>
        </p:nvSpPr>
        <p:spPr>
          <a:xfrm>
            <a:off x="1135063" y="2271713"/>
            <a:ext cx="3232150" cy="3873500"/>
          </a:xfrm>
          <a:custGeom>
            <a:avLst/>
            <a:gdLst>
              <a:gd name="connsiteX0" fmla="*/ 1401097 w 3232223"/>
              <a:gd name="connsiteY0" fmla="*/ 619432 h 3874570"/>
              <a:gd name="connsiteX1" fmla="*/ 1533832 w 3232223"/>
              <a:gd name="connsiteY1" fmla="*/ 589935 h 3874570"/>
              <a:gd name="connsiteX2" fmla="*/ 1578077 w 3232223"/>
              <a:gd name="connsiteY2" fmla="*/ 560438 h 3874570"/>
              <a:gd name="connsiteX3" fmla="*/ 1592826 w 3232223"/>
              <a:gd name="connsiteY3" fmla="*/ 265471 h 3874570"/>
              <a:gd name="connsiteX4" fmla="*/ 1548580 w 3232223"/>
              <a:gd name="connsiteY4" fmla="*/ 221225 h 3874570"/>
              <a:gd name="connsiteX5" fmla="*/ 1460090 w 3232223"/>
              <a:gd name="connsiteY5" fmla="*/ 191729 h 3874570"/>
              <a:gd name="connsiteX6" fmla="*/ 1356851 w 3232223"/>
              <a:gd name="connsiteY6" fmla="*/ 206477 h 3874570"/>
              <a:gd name="connsiteX7" fmla="*/ 1386348 w 3232223"/>
              <a:gd name="connsiteY7" fmla="*/ 162232 h 3874570"/>
              <a:gd name="connsiteX8" fmla="*/ 1371600 w 3232223"/>
              <a:gd name="connsiteY8" fmla="*/ 103238 h 3874570"/>
              <a:gd name="connsiteX9" fmla="*/ 1238864 w 3232223"/>
              <a:gd name="connsiteY9" fmla="*/ 29496 h 3874570"/>
              <a:gd name="connsiteX10" fmla="*/ 1091380 w 3232223"/>
              <a:gd name="connsiteY10" fmla="*/ 44245 h 3874570"/>
              <a:gd name="connsiteX11" fmla="*/ 1047135 w 3232223"/>
              <a:gd name="connsiteY11" fmla="*/ 58993 h 3874570"/>
              <a:gd name="connsiteX12" fmla="*/ 1017639 w 3232223"/>
              <a:gd name="connsiteY12" fmla="*/ 103238 h 3874570"/>
              <a:gd name="connsiteX13" fmla="*/ 973393 w 3232223"/>
              <a:gd name="connsiteY13" fmla="*/ 132735 h 3874570"/>
              <a:gd name="connsiteX14" fmla="*/ 943897 w 3232223"/>
              <a:gd name="connsiteY14" fmla="*/ 176980 h 3874570"/>
              <a:gd name="connsiteX15" fmla="*/ 929148 w 3232223"/>
              <a:gd name="connsiteY15" fmla="*/ 353961 h 3874570"/>
              <a:gd name="connsiteX16" fmla="*/ 870155 w 3232223"/>
              <a:gd name="connsiteY16" fmla="*/ 339213 h 3874570"/>
              <a:gd name="connsiteX17" fmla="*/ 781664 w 3232223"/>
              <a:gd name="connsiteY17" fmla="*/ 309716 h 3874570"/>
              <a:gd name="connsiteX18" fmla="*/ 589935 w 3232223"/>
              <a:gd name="connsiteY18" fmla="*/ 353961 h 3874570"/>
              <a:gd name="connsiteX19" fmla="*/ 545690 w 3232223"/>
              <a:gd name="connsiteY19" fmla="*/ 398206 h 3874570"/>
              <a:gd name="connsiteX20" fmla="*/ 457200 w 3232223"/>
              <a:gd name="connsiteY20" fmla="*/ 457200 h 3874570"/>
              <a:gd name="connsiteX21" fmla="*/ 427703 w 3232223"/>
              <a:gd name="connsiteY21" fmla="*/ 501445 h 3874570"/>
              <a:gd name="connsiteX22" fmla="*/ 457200 w 3232223"/>
              <a:gd name="connsiteY22" fmla="*/ 619432 h 3874570"/>
              <a:gd name="connsiteX23" fmla="*/ 501445 w 3232223"/>
              <a:gd name="connsiteY23" fmla="*/ 663677 h 3874570"/>
              <a:gd name="connsiteX24" fmla="*/ 516193 w 3232223"/>
              <a:gd name="connsiteY24" fmla="*/ 707922 h 3874570"/>
              <a:gd name="connsiteX25" fmla="*/ 398206 w 3232223"/>
              <a:gd name="connsiteY25" fmla="*/ 722671 h 3874570"/>
              <a:gd name="connsiteX26" fmla="*/ 353961 w 3232223"/>
              <a:gd name="connsiteY26" fmla="*/ 766916 h 3874570"/>
              <a:gd name="connsiteX27" fmla="*/ 294968 w 3232223"/>
              <a:gd name="connsiteY27" fmla="*/ 855406 h 3874570"/>
              <a:gd name="connsiteX28" fmla="*/ 265471 w 3232223"/>
              <a:gd name="connsiteY28" fmla="*/ 899651 h 3874570"/>
              <a:gd name="connsiteX29" fmla="*/ 250722 w 3232223"/>
              <a:gd name="connsiteY29" fmla="*/ 943896 h 3874570"/>
              <a:gd name="connsiteX30" fmla="*/ 265471 w 3232223"/>
              <a:gd name="connsiteY30" fmla="*/ 988142 h 3874570"/>
              <a:gd name="connsiteX31" fmla="*/ 324464 w 3232223"/>
              <a:gd name="connsiteY31" fmla="*/ 1076632 h 3874570"/>
              <a:gd name="connsiteX32" fmla="*/ 235974 w 3232223"/>
              <a:gd name="connsiteY32" fmla="*/ 1076632 h 3874570"/>
              <a:gd name="connsiteX33" fmla="*/ 191729 w 3232223"/>
              <a:gd name="connsiteY33" fmla="*/ 1091380 h 3874570"/>
              <a:gd name="connsiteX34" fmla="*/ 176980 w 3232223"/>
              <a:gd name="connsiteY34" fmla="*/ 1135625 h 3874570"/>
              <a:gd name="connsiteX35" fmla="*/ 147484 w 3232223"/>
              <a:gd name="connsiteY35" fmla="*/ 1179871 h 3874570"/>
              <a:gd name="connsiteX36" fmla="*/ 132735 w 3232223"/>
              <a:gd name="connsiteY36" fmla="*/ 1238864 h 3874570"/>
              <a:gd name="connsiteX37" fmla="*/ 103239 w 3232223"/>
              <a:gd name="connsiteY37" fmla="*/ 1327354 h 3874570"/>
              <a:gd name="connsiteX38" fmla="*/ 117987 w 3232223"/>
              <a:gd name="connsiteY38" fmla="*/ 1386348 h 3874570"/>
              <a:gd name="connsiteX39" fmla="*/ 162232 w 3232223"/>
              <a:gd name="connsiteY39" fmla="*/ 1415845 h 3874570"/>
              <a:gd name="connsiteX40" fmla="*/ 294968 w 3232223"/>
              <a:gd name="connsiteY40" fmla="*/ 1489587 h 3874570"/>
              <a:gd name="connsiteX41" fmla="*/ 250722 w 3232223"/>
              <a:gd name="connsiteY41" fmla="*/ 1474838 h 3874570"/>
              <a:gd name="connsiteX42" fmla="*/ 206477 w 3232223"/>
              <a:gd name="connsiteY42" fmla="*/ 1460090 h 3874570"/>
              <a:gd name="connsiteX43" fmla="*/ 162232 w 3232223"/>
              <a:gd name="connsiteY43" fmla="*/ 1474838 h 3874570"/>
              <a:gd name="connsiteX44" fmla="*/ 132735 w 3232223"/>
              <a:gd name="connsiteY44" fmla="*/ 1519083 h 3874570"/>
              <a:gd name="connsiteX45" fmla="*/ 88490 w 3232223"/>
              <a:gd name="connsiteY45" fmla="*/ 1563329 h 3874570"/>
              <a:gd name="connsiteX46" fmla="*/ 29497 w 3232223"/>
              <a:gd name="connsiteY46" fmla="*/ 1651819 h 3874570"/>
              <a:gd name="connsiteX47" fmla="*/ 0 w 3232223"/>
              <a:gd name="connsiteY47" fmla="*/ 1696064 h 3874570"/>
              <a:gd name="connsiteX48" fmla="*/ 29497 w 3232223"/>
              <a:gd name="connsiteY48" fmla="*/ 1828800 h 3874570"/>
              <a:gd name="connsiteX49" fmla="*/ 58993 w 3232223"/>
              <a:gd name="connsiteY49" fmla="*/ 1873045 h 3874570"/>
              <a:gd name="connsiteX50" fmla="*/ 103239 w 3232223"/>
              <a:gd name="connsiteY50" fmla="*/ 1887793 h 3874570"/>
              <a:gd name="connsiteX51" fmla="*/ 235974 w 3232223"/>
              <a:gd name="connsiteY51" fmla="*/ 1902542 h 3874570"/>
              <a:gd name="connsiteX52" fmla="*/ 250722 w 3232223"/>
              <a:gd name="connsiteY52" fmla="*/ 1946787 h 3874570"/>
              <a:gd name="connsiteX53" fmla="*/ 206477 w 3232223"/>
              <a:gd name="connsiteY53" fmla="*/ 1961535 h 3874570"/>
              <a:gd name="connsiteX54" fmla="*/ 162232 w 3232223"/>
              <a:gd name="connsiteY54" fmla="*/ 1991032 h 3874570"/>
              <a:gd name="connsiteX55" fmla="*/ 88490 w 3232223"/>
              <a:gd name="connsiteY55" fmla="*/ 2064774 h 3874570"/>
              <a:gd name="connsiteX56" fmla="*/ 58993 w 3232223"/>
              <a:gd name="connsiteY56" fmla="*/ 2109019 h 3874570"/>
              <a:gd name="connsiteX57" fmla="*/ 73742 w 3232223"/>
              <a:gd name="connsiteY57" fmla="*/ 2168013 h 3874570"/>
              <a:gd name="connsiteX58" fmla="*/ 88490 w 3232223"/>
              <a:gd name="connsiteY58" fmla="*/ 2300748 h 3874570"/>
              <a:gd name="connsiteX59" fmla="*/ 147484 w 3232223"/>
              <a:gd name="connsiteY59" fmla="*/ 2389238 h 3874570"/>
              <a:gd name="connsiteX60" fmla="*/ 235974 w 3232223"/>
              <a:gd name="connsiteY60" fmla="*/ 2448232 h 3874570"/>
              <a:gd name="connsiteX61" fmla="*/ 324464 w 3232223"/>
              <a:gd name="connsiteY61" fmla="*/ 2433483 h 3874570"/>
              <a:gd name="connsiteX62" fmla="*/ 339213 w 3232223"/>
              <a:gd name="connsiteY62" fmla="*/ 2389238 h 3874570"/>
              <a:gd name="connsiteX63" fmla="*/ 309716 w 3232223"/>
              <a:gd name="connsiteY63" fmla="*/ 2492477 h 3874570"/>
              <a:gd name="connsiteX64" fmla="*/ 265471 w 3232223"/>
              <a:gd name="connsiteY64" fmla="*/ 2521974 h 3874570"/>
              <a:gd name="connsiteX65" fmla="*/ 235974 w 3232223"/>
              <a:gd name="connsiteY65" fmla="*/ 2610464 h 3874570"/>
              <a:gd name="connsiteX66" fmla="*/ 250722 w 3232223"/>
              <a:gd name="connsiteY66" fmla="*/ 2713703 h 3874570"/>
              <a:gd name="connsiteX67" fmla="*/ 294968 w 3232223"/>
              <a:gd name="connsiteY67" fmla="*/ 2743200 h 3874570"/>
              <a:gd name="connsiteX68" fmla="*/ 457200 w 3232223"/>
              <a:gd name="connsiteY68" fmla="*/ 2772696 h 3874570"/>
              <a:gd name="connsiteX69" fmla="*/ 368709 w 3232223"/>
              <a:gd name="connsiteY69" fmla="*/ 2802193 h 3874570"/>
              <a:gd name="connsiteX70" fmla="*/ 324464 w 3232223"/>
              <a:gd name="connsiteY70" fmla="*/ 2831690 h 3874570"/>
              <a:gd name="connsiteX71" fmla="*/ 191729 w 3232223"/>
              <a:gd name="connsiteY71" fmla="*/ 2890683 h 3874570"/>
              <a:gd name="connsiteX72" fmla="*/ 162232 w 3232223"/>
              <a:gd name="connsiteY72" fmla="*/ 2934929 h 3874570"/>
              <a:gd name="connsiteX73" fmla="*/ 221226 w 3232223"/>
              <a:gd name="connsiteY73" fmla="*/ 3023419 h 3874570"/>
              <a:gd name="connsiteX74" fmla="*/ 294968 w 3232223"/>
              <a:gd name="connsiteY74" fmla="*/ 3097161 h 3874570"/>
              <a:gd name="connsiteX75" fmla="*/ 442451 w 3232223"/>
              <a:gd name="connsiteY75" fmla="*/ 3082413 h 3874570"/>
              <a:gd name="connsiteX76" fmla="*/ 530942 w 3232223"/>
              <a:gd name="connsiteY76" fmla="*/ 3023419 h 3874570"/>
              <a:gd name="connsiteX77" fmla="*/ 575187 w 3232223"/>
              <a:gd name="connsiteY77" fmla="*/ 3008671 h 3874570"/>
              <a:gd name="connsiteX78" fmla="*/ 604684 w 3232223"/>
              <a:gd name="connsiteY78" fmla="*/ 2964425 h 3874570"/>
              <a:gd name="connsiteX79" fmla="*/ 501445 w 3232223"/>
              <a:gd name="connsiteY79" fmla="*/ 3052916 h 3874570"/>
              <a:gd name="connsiteX80" fmla="*/ 486697 w 3232223"/>
              <a:gd name="connsiteY80" fmla="*/ 3097161 h 3874570"/>
              <a:gd name="connsiteX81" fmla="*/ 560439 w 3232223"/>
              <a:gd name="connsiteY81" fmla="*/ 3274142 h 3874570"/>
              <a:gd name="connsiteX82" fmla="*/ 589935 w 3232223"/>
              <a:gd name="connsiteY82" fmla="*/ 3318387 h 3874570"/>
              <a:gd name="connsiteX83" fmla="*/ 634180 w 3232223"/>
              <a:gd name="connsiteY83" fmla="*/ 3362632 h 3874570"/>
              <a:gd name="connsiteX84" fmla="*/ 707922 w 3232223"/>
              <a:gd name="connsiteY84" fmla="*/ 3436374 h 3874570"/>
              <a:gd name="connsiteX85" fmla="*/ 781664 w 3232223"/>
              <a:gd name="connsiteY85" fmla="*/ 3510116 h 3874570"/>
              <a:gd name="connsiteX86" fmla="*/ 840658 w 3232223"/>
              <a:gd name="connsiteY86" fmla="*/ 3495367 h 3874570"/>
              <a:gd name="connsiteX87" fmla="*/ 899651 w 3232223"/>
              <a:gd name="connsiteY87" fmla="*/ 3362632 h 3874570"/>
              <a:gd name="connsiteX88" fmla="*/ 914400 w 3232223"/>
              <a:gd name="connsiteY88" fmla="*/ 3406877 h 3874570"/>
              <a:gd name="connsiteX89" fmla="*/ 943897 w 3232223"/>
              <a:gd name="connsiteY89" fmla="*/ 3451122 h 3874570"/>
              <a:gd name="connsiteX90" fmla="*/ 1002890 w 3232223"/>
              <a:gd name="connsiteY90" fmla="*/ 3657600 h 3874570"/>
              <a:gd name="connsiteX91" fmla="*/ 1047135 w 3232223"/>
              <a:gd name="connsiteY91" fmla="*/ 3672348 h 3874570"/>
              <a:gd name="connsiteX92" fmla="*/ 1106129 w 3232223"/>
              <a:gd name="connsiteY92" fmla="*/ 3657600 h 3874570"/>
              <a:gd name="connsiteX93" fmla="*/ 1150374 w 3232223"/>
              <a:gd name="connsiteY93" fmla="*/ 3628103 h 3874570"/>
              <a:gd name="connsiteX94" fmla="*/ 1076632 w 3232223"/>
              <a:gd name="connsiteY94" fmla="*/ 3760838 h 3874570"/>
              <a:gd name="connsiteX95" fmla="*/ 1091380 w 3232223"/>
              <a:gd name="connsiteY95" fmla="*/ 3805083 h 3874570"/>
              <a:gd name="connsiteX96" fmla="*/ 1179871 w 3232223"/>
              <a:gd name="connsiteY96" fmla="*/ 3849329 h 3874570"/>
              <a:gd name="connsiteX97" fmla="*/ 1519084 w 3232223"/>
              <a:gd name="connsiteY97" fmla="*/ 3819832 h 3874570"/>
              <a:gd name="connsiteX98" fmla="*/ 1607574 w 3232223"/>
              <a:gd name="connsiteY98" fmla="*/ 3790335 h 3874570"/>
              <a:gd name="connsiteX99" fmla="*/ 1710813 w 3232223"/>
              <a:gd name="connsiteY99" fmla="*/ 3687096 h 3874570"/>
              <a:gd name="connsiteX100" fmla="*/ 1755058 w 3232223"/>
              <a:gd name="connsiteY100" fmla="*/ 3716593 h 3874570"/>
              <a:gd name="connsiteX101" fmla="*/ 1843548 w 3232223"/>
              <a:gd name="connsiteY101" fmla="*/ 3790335 h 3874570"/>
              <a:gd name="connsiteX102" fmla="*/ 1887793 w 3232223"/>
              <a:gd name="connsiteY102" fmla="*/ 3805083 h 3874570"/>
              <a:gd name="connsiteX103" fmla="*/ 1932039 w 3232223"/>
              <a:gd name="connsiteY103" fmla="*/ 3849329 h 3874570"/>
              <a:gd name="connsiteX104" fmla="*/ 2197509 w 3232223"/>
              <a:gd name="connsiteY104" fmla="*/ 3819832 h 3874570"/>
              <a:gd name="connsiteX105" fmla="*/ 2227006 w 3232223"/>
              <a:gd name="connsiteY105" fmla="*/ 3701845 h 3874570"/>
              <a:gd name="connsiteX106" fmla="*/ 2168013 w 3232223"/>
              <a:gd name="connsiteY106" fmla="*/ 3613354 h 3874570"/>
              <a:gd name="connsiteX107" fmla="*/ 2227006 w 3232223"/>
              <a:gd name="connsiteY107" fmla="*/ 3687096 h 3874570"/>
              <a:gd name="connsiteX108" fmla="*/ 2359742 w 3232223"/>
              <a:gd name="connsiteY108" fmla="*/ 3672348 h 3874570"/>
              <a:gd name="connsiteX109" fmla="*/ 2492477 w 3232223"/>
              <a:gd name="connsiteY109" fmla="*/ 3613354 h 3874570"/>
              <a:gd name="connsiteX110" fmla="*/ 2536722 w 3232223"/>
              <a:gd name="connsiteY110" fmla="*/ 3569109 h 3874570"/>
              <a:gd name="connsiteX111" fmla="*/ 2507226 w 3232223"/>
              <a:gd name="connsiteY111" fmla="*/ 3421625 h 3874570"/>
              <a:gd name="connsiteX112" fmla="*/ 2477729 w 3232223"/>
              <a:gd name="connsiteY112" fmla="*/ 3377380 h 3874570"/>
              <a:gd name="connsiteX113" fmla="*/ 2507226 w 3232223"/>
              <a:gd name="connsiteY113" fmla="*/ 3333135 h 3874570"/>
              <a:gd name="connsiteX114" fmla="*/ 2566219 w 3232223"/>
              <a:gd name="connsiteY114" fmla="*/ 3318387 h 3874570"/>
              <a:gd name="connsiteX115" fmla="*/ 2698955 w 3232223"/>
              <a:gd name="connsiteY115" fmla="*/ 3288890 h 3874570"/>
              <a:gd name="connsiteX116" fmla="*/ 2831690 w 3232223"/>
              <a:gd name="connsiteY116" fmla="*/ 3215148 h 3874570"/>
              <a:gd name="connsiteX117" fmla="*/ 2846439 w 3232223"/>
              <a:gd name="connsiteY117" fmla="*/ 3170903 h 3874570"/>
              <a:gd name="connsiteX118" fmla="*/ 2816942 w 3232223"/>
              <a:gd name="connsiteY118" fmla="*/ 2979174 h 3874570"/>
              <a:gd name="connsiteX119" fmla="*/ 2861187 w 3232223"/>
              <a:gd name="connsiteY119" fmla="*/ 2964425 h 3874570"/>
              <a:gd name="connsiteX120" fmla="*/ 2964426 w 3232223"/>
              <a:gd name="connsiteY120" fmla="*/ 2934929 h 3874570"/>
              <a:gd name="connsiteX121" fmla="*/ 3008671 w 3232223"/>
              <a:gd name="connsiteY121" fmla="*/ 2890683 h 3874570"/>
              <a:gd name="connsiteX122" fmla="*/ 3008671 w 3232223"/>
              <a:gd name="connsiteY122" fmla="*/ 2757948 h 3874570"/>
              <a:gd name="connsiteX123" fmla="*/ 2920180 w 3232223"/>
              <a:gd name="connsiteY123" fmla="*/ 2713703 h 3874570"/>
              <a:gd name="connsiteX124" fmla="*/ 3038168 w 3232223"/>
              <a:gd name="connsiteY124" fmla="*/ 2698954 h 3874570"/>
              <a:gd name="connsiteX125" fmla="*/ 3082413 w 3232223"/>
              <a:gd name="connsiteY125" fmla="*/ 2669458 h 3874570"/>
              <a:gd name="connsiteX126" fmla="*/ 3126658 w 3232223"/>
              <a:gd name="connsiteY126" fmla="*/ 2654709 h 3874570"/>
              <a:gd name="connsiteX127" fmla="*/ 3141406 w 3232223"/>
              <a:gd name="connsiteY127" fmla="*/ 2610464 h 3874570"/>
              <a:gd name="connsiteX128" fmla="*/ 3097161 w 3232223"/>
              <a:gd name="connsiteY128" fmla="*/ 2433483 h 3874570"/>
              <a:gd name="connsiteX129" fmla="*/ 3008671 w 3232223"/>
              <a:gd name="connsiteY129" fmla="*/ 2374490 h 3874570"/>
              <a:gd name="connsiteX130" fmla="*/ 3038168 w 3232223"/>
              <a:gd name="connsiteY130" fmla="*/ 2330245 h 3874570"/>
              <a:gd name="connsiteX131" fmla="*/ 3082413 w 3232223"/>
              <a:gd name="connsiteY131" fmla="*/ 2315496 h 3874570"/>
              <a:gd name="connsiteX132" fmla="*/ 3126658 w 3232223"/>
              <a:gd name="connsiteY132" fmla="*/ 2286000 h 3874570"/>
              <a:gd name="connsiteX133" fmla="*/ 3215148 w 3232223"/>
              <a:gd name="connsiteY133" fmla="*/ 2197509 h 3874570"/>
              <a:gd name="connsiteX134" fmla="*/ 3229897 w 3232223"/>
              <a:gd name="connsiteY134" fmla="*/ 2153264 h 3874570"/>
              <a:gd name="connsiteX135" fmla="*/ 3215148 w 3232223"/>
              <a:gd name="connsiteY135" fmla="*/ 2050025 h 3874570"/>
              <a:gd name="connsiteX136" fmla="*/ 3170903 w 3232223"/>
              <a:gd name="connsiteY136" fmla="*/ 2005780 h 3874570"/>
              <a:gd name="connsiteX137" fmla="*/ 3038168 w 3232223"/>
              <a:gd name="connsiteY137" fmla="*/ 1932038 h 3874570"/>
              <a:gd name="connsiteX138" fmla="*/ 3082413 w 3232223"/>
              <a:gd name="connsiteY138" fmla="*/ 1902542 h 3874570"/>
              <a:gd name="connsiteX139" fmla="*/ 3126658 w 3232223"/>
              <a:gd name="connsiteY139" fmla="*/ 1887793 h 3874570"/>
              <a:gd name="connsiteX140" fmla="*/ 3170903 w 3232223"/>
              <a:gd name="connsiteY140" fmla="*/ 1843548 h 3874570"/>
              <a:gd name="connsiteX141" fmla="*/ 3215148 w 3232223"/>
              <a:gd name="connsiteY141" fmla="*/ 1814051 h 3874570"/>
              <a:gd name="connsiteX142" fmla="*/ 3170903 w 3232223"/>
              <a:gd name="connsiteY142" fmla="*/ 1578077 h 3874570"/>
              <a:gd name="connsiteX143" fmla="*/ 3126658 w 3232223"/>
              <a:gd name="connsiteY143" fmla="*/ 1563329 h 3874570"/>
              <a:gd name="connsiteX144" fmla="*/ 3082413 w 3232223"/>
              <a:gd name="connsiteY144" fmla="*/ 1533832 h 3874570"/>
              <a:gd name="connsiteX145" fmla="*/ 2993922 w 3232223"/>
              <a:gd name="connsiteY145" fmla="*/ 1504335 h 3874570"/>
              <a:gd name="connsiteX146" fmla="*/ 3067664 w 3232223"/>
              <a:gd name="connsiteY146" fmla="*/ 1430593 h 3874570"/>
              <a:gd name="connsiteX147" fmla="*/ 3156155 w 3232223"/>
              <a:gd name="connsiteY147" fmla="*/ 1401096 h 3874570"/>
              <a:gd name="connsiteX148" fmla="*/ 3185651 w 3232223"/>
              <a:gd name="connsiteY148" fmla="*/ 1356851 h 3874570"/>
              <a:gd name="connsiteX149" fmla="*/ 3170903 w 3232223"/>
              <a:gd name="connsiteY149" fmla="*/ 1238864 h 3874570"/>
              <a:gd name="connsiteX150" fmla="*/ 3067664 w 3232223"/>
              <a:gd name="connsiteY150" fmla="*/ 1135625 h 3874570"/>
              <a:gd name="connsiteX151" fmla="*/ 2949677 w 3232223"/>
              <a:gd name="connsiteY151" fmla="*/ 1091380 h 3874570"/>
              <a:gd name="connsiteX152" fmla="*/ 2905432 w 3232223"/>
              <a:gd name="connsiteY152" fmla="*/ 1061883 h 3874570"/>
              <a:gd name="connsiteX153" fmla="*/ 2964426 w 3232223"/>
              <a:gd name="connsiteY153" fmla="*/ 988142 h 3874570"/>
              <a:gd name="connsiteX154" fmla="*/ 2949677 w 3232223"/>
              <a:gd name="connsiteY154" fmla="*/ 825909 h 3874570"/>
              <a:gd name="connsiteX155" fmla="*/ 2875935 w 3232223"/>
              <a:gd name="connsiteY155" fmla="*/ 722671 h 3874570"/>
              <a:gd name="connsiteX156" fmla="*/ 2757948 w 3232223"/>
              <a:gd name="connsiteY156" fmla="*/ 707922 h 3874570"/>
              <a:gd name="connsiteX157" fmla="*/ 2772697 w 3232223"/>
              <a:gd name="connsiteY157" fmla="*/ 619432 h 3874570"/>
              <a:gd name="connsiteX158" fmla="*/ 2802193 w 3232223"/>
              <a:gd name="connsiteY158" fmla="*/ 530942 h 3874570"/>
              <a:gd name="connsiteX159" fmla="*/ 2787445 w 3232223"/>
              <a:gd name="connsiteY159" fmla="*/ 442451 h 3874570"/>
              <a:gd name="connsiteX160" fmla="*/ 2654709 w 3232223"/>
              <a:gd name="connsiteY160" fmla="*/ 368709 h 3874570"/>
              <a:gd name="connsiteX161" fmla="*/ 2566219 w 3232223"/>
              <a:gd name="connsiteY161" fmla="*/ 324464 h 3874570"/>
              <a:gd name="connsiteX162" fmla="*/ 2403987 w 3232223"/>
              <a:gd name="connsiteY162" fmla="*/ 339213 h 3874570"/>
              <a:gd name="connsiteX163" fmla="*/ 2359742 w 3232223"/>
              <a:gd name="connsiteY163" fmla="*/ 353961 h 3874570"/>
              <a:gd name="connsiteX164" fmla="*/ 2389239 w 3232223"/>
              <a:gd name="connsiteY164" fmla="*/ 206477 h 3874570"/>
              <a:gd name="connsiteX165" fmla="*/ 2374490 w 3232223"/>
              <a:gd name="connsiteY165" fmla="*/ 147483 h 3874570"/>
              <a:gd name="connsiteX166" fmla="*/ 2359742 w 3232223"/>
              <a:gd name="connsiteY166" fmla="*/ 103238 h 3874570"/>
              <a:gd name="connsiteX167" fmla="*/ 2271251 w 3232223"/>
              <a:gd name="connsiteY167" fmla="*/ 73742 h 3874570"/>
              <a:gd name="connsiteX168" fmla="*/ 2138516 w 3232223"/>
              <a:gd name="connsiteY168" fmla="*/ 14748 h 3874570"/>
              <a:gd name="connsiteX169" fmla="*/ 2094271 w 3232223"/>
              <a:gd name="connsiteY169" fmla="*/ 0 h 3874570"/>
              <a:gd name="connsiteX170" fmla="*/ 1887793 w 3232223"/>
              <a:gd name="connsiteY170" fmla="*/ 14748 h 3874570"/>
              <a:gd name="connsiteX171" fmla="*/ 1828800 w 3232223"/>
              <a:gd name="connsiteY171" fmla="*/ 103238 h 3874570"/>
              <a:gd name="connsiteX172" fmla="*/ 1799303 w 3232223"/>
              <a:gd name="connsiteY172" fmla="*/ 147483 h 3874570"/>
              <a:gd name="connsiteX173" fmla="*/ 1858297 w 3232223"/>
              <a:gd name="connsiteY173" fmla="*/ 221225 h 3874570"/>
              <a:gd name="connsiteX174" fmla="*/ 1902542 w 3232223"/>
              <a:gd name="connsiteY174" fmla="*/ 206477 h 3874570"/>
              <a:gd name="connsiteX175" fmla="*/ 1858297 w 3232223"/>
              <a:gd name="connsiteY175" fmla="*/ 191729 h 3874570"/>
              <a:gd name="connsiteX176" fmla="*/ 1755058 w 3232223"/>
              <a:gd name="connsiteY176" fmla="*/ 235974 h 3874570"/>
              <a:gd name="connsiteX177" fmla="*/ 1681316 w 3232223"/>
              <a:gd name="connsiteY177" fmla="*/ 368709 h 3874570"/>
              <a:gd name="connsiteX178" fmla="*/ 1710813 w 3232223"/>
              <a:gd name="connsiteY178" fmla="*/ 471948 h 3874570"/>
              <a:gd name="connsiteX179" fmla="*/ 1755058 w 3232223"/>
              <a:gd name="connsiteY179" fmla="*/ 516193 h 3874570"/>
              <a:gd name="connsiteX180" fmla="*/ 1887793 w 3232223"/>
              <a:gd name="connsiteY180" fmla="*/ 589935 h 3874570"/>
              <a:gd name="connsiteX181" fmla="*/ 1932039 w 3232223"/>
              <a:gd name="connsiteY181" fmla="*/ 648929 h 387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3232223" h="3874570">
                <a:moveTo>
                  <a:pt x="1401097" y="619432"/>
                </a:moveTo>
                <a:cubicBezTo>
                  <a:pt x="1435079" y="613768"/>
                  <a:pt x="1497527" y="608087"/>
                  <a:pt x="1533832" y="589935"/>
                </a:cubicBezTo>
                <a:cubicBezTo>
                  <a:pt x="1549686" y="582008"/>
                  <a:pt x="1563329" y="570270"/>
                  <a:pt x="1578077" y="560438"/>
                </a:cubicBezTo>
                <a:cubicBezTo>
                  <a:pt x="1647841" y="455793"/>
                  <a:pt x="1637765" y="490163"/>
                  <a:pt x="1592826" y="265471"/>
                </a:cubicBezTo>
                <a:cubicBezTo>
                  <a:pt x="1588735" y="245018"/>
                  <a:pt x="1566813" y="231354"/>
                  <a:pt x="1548580" y="221225"/>
                </a:cubicBezTo>
                <a:cubicBezTo>
                  <a:pt x="1521401" y="206125"/>
                  <a:pt x="1460090" y="191729"/>
                  <a:pt x="1460090" y="191729"/>
                </a:cubicBezTo>
                <a:cubicBezTo>
                  <a:pt x="1425677" y="196645"/>
                  <a:pt x="1389127" y="219387"/>
                  <a:pt x="1356851" y="206477"/>
                </a:cubicBezTo>
                <a:cubicBezTo>
                  <a:pt x="1340393" y="199894"/>
                  <a:pt x="1383841" y="179779"/>
                  <a:pt x="1386348" y="162232"/>
                </a:cubicBezTo>
                <a:cubicBezTo>
                  <a:pt x="1389215" y="142166"/>
                  <a:pt x="1384948" y="118493"/>
                  <a:pt x="1371600" y="103238"/>
                </a:cubicBezTo>
                <a:cubicBezTo>
                  <a:pt x="1329839" y="55511"/>
                  <a:pt x="1290576" y="46734"/>
                  <a:pt x="1238864" y="29496"/>
                </a:cubicBezTo>
                <a:cubicBezTo>
                  <a:pt x="1189703" y="34412"/>
                  <a:pt x="1140212" y="36732"/>
                  <a:pt x="1091380" y="44245"/>
                </a:cubicBezTo>
                <a:cubicBezTo>
                  <a:pt x="1076015" y="46609"/>
                  <a:pt x="1059274" y="49281"/>
                  <a:pt x="1047135" y="58993"/>
                </a:cubicBezTo>
                <a:cubicBezTo>
                  <a:pt x="1033294" y="70066"/>
                  <a:pt x="1030173" y="90704"/>
                  <a:pt x="1017639" y="103238"/>
                </a:cubicBezTo>
                <a:cubicBezTo>
                  <a:pt x="1005105" y="115772"/>
                  <a:pt x="988142" y="122903"/>
                  <a:pt x="973393" y="132735"/>
                </a:cubicBezTo>
                <a:cubicBezTo>
                  <a:pt x="963561" y="147483"/>
                  <a:pt x="947373" y="159599"/>
                  <a:pt x="943897" y="176980"/>
                </a:cubicBezTo>
                <a:cubicBezTo>
                  <a:pt x="932287" y="235029"/>
                  <a:pt x="953644" y="300069"/>
                  <a:pt x="929148" y="353961"/>
                </a:cubicBezTo>
                <a:cubicBezTo>
                  <a:pt x="920760" y="372414"/>
                  <a:pt x="889570" y="345037"/>
                  <a:pt x="870155" y="339213"/>
                </a:cubicBezTo>
                <a:cubicBezTo>
                  <a:pt x="840374" y="330279"/>
                  <a:pt x="781664" y="309716"/>
                  <a:pt x="781664" y="309716"/>
                </a:cubicBezTo>
                <a:cubicBezTo>
                  <a:pt x="670611" y="320821"/>
                  <a:pt x="655891" y="298998"/>
                  <a:pt x="589935" y="353961"/>
                </a:cubicBezTo>
                <a:cubicBezTo>
                  <a:pt x="573912" y="367314"/>
                  <a:pt x="562154" y="385401"/>
                  <a:pt x="545690" y="398206"/>
                </a:cubicBezTo>
                <a:cubicBezTo>
                  <a:pt x="517707" y="419971"/>
                  <a:pt x="457200" y="457200"/>
                  <a:pt x="457200" y="457200"/>
                </a:cubicBezTo>
                <a:cubicBezTo>
                  <a:pt x="447368" y="471948"/>
                  <a:pt x="429902" y="483857"/>
                  <a:pt x="427703" y="501445"/>
                </a:cubicBezTo>
                <a:cubicBezTo>
                  <a:pt x="426919" y="507718"/>
                  <a:pt x="446047" y="602703"/>
                  <a:pt x="457200" y="619432"/>
                </a:cubicBezTo>
                <a:cubicBezTo>
                  <a:pt x="468770" y="636786"/>
                  <a:pt x="486697" y="648929"/>
                  <a:pt x="501445" y="663677"/>
                </a:cubicBezTo>
                <a:lnTo>
                  <a:pt x="516193" y="707922"/>
                </a:lnTo>
                <a:cubicBezTo>
                  <a:pt x="476864" y="712838"/>
                  <a:pt x="435455" y="709126"/>
                  <a:pt x="398206" y="722671"/>
                </a:cubicBezTo>
                <a:cubicBezTo>
                  <a:pt x="378604" y="729799"/>
                  <a:pt x="366766" y="750452"/>
                  <a:pt x="353961" y="766916"/>
                </a:cubicBezTo>
                <a:cubicBezTo>
                  <a:pt x="332197" y="794899"/>
                  <a:pt x="314632" y="825909"/>
                  <a:pt x="294968" y="855406"/>
                </a:cubicBezTo>
                <a:cubicBezTo>
                  <a:pt x="285136" y="870154"/>
                  <a:pt x="271076" y="882835"/>
                  <a:pt x="265471" y="899651"/>
                </a:cubicBezTo>
                <a:lnTo>
                  <a:pt x="250722" y="943896"/>
                </a:lnTo>
                <a:cubicBezTo>
                  <a:pt x="255638" y="958645"/>
                  <a:pt x="257921" y="974552"/>
                  <a:pt x="265471" y="988142"/>
                </a:cubicBezTo>
                <a:cubicBezTo>
                  <a:pt x="282687" y="1019131"/>
                  <a:pt x="324464" y="1076632"/>
                  <a:pt x="324464" y="1076632"/>
                </a:cubicBezTo>
                <a:cubicBezTo>
                  <a:pt x="206477" y="1115960"/>
                  <a:pt x="353961" y="1076632"/>
                  <a:pt x="235974" y="1076632"/>
                </a:cubicBezTo>
                <a:cubicBezTo>
                  <a:pt x="220428" y="1076632"/>
                  <a:pt x="206477" y="1086464"/>
                  <a:pt x="191729" y="1091380"/>
                </a:cubicBezTo>
                <a:cubicBezTo>
                  <a:pt x="186813" y="1106128"/>
                  <a:pt x="183932" y="1121720"/>
                  <a:pt x="176980" y="1135625"/>
                </a:cubicBezTo>
                <a:cubicBezTo>
                  <a:pt x="169053" y="1151479"/>
                  <a:pt x="154466" y="1163579"/>
                  <a:pt x="147484" y="1179871"/>
                </a:cubicBezTo>
                <a:cubicBezTo>
                  <a:pt x="139499" y="1198502"/>
                  <a:pt x="138559" y="1219449"/>
                  <a:pt x="132735" y="1238864"/>
                </a:cubicBezTo>
                <a:cubicBezTo>
                  <a:pt x="123801" y="1268645"/>
                  <a:pt x="103239" y="1327354"/>
                  <a:pt x="103239" y="1327354"/>
                </a:cubicBezTo>
                <a:cubicBezTo>
                  <a:pt x="108155" y="1347019"/>
                  <a:pt x="106743" y="1369482"/>
                  <a:pt x="117987" y="1386348"/>
                </a:cubicBezTo>
                <a:cubicBezTo>
                  <a:pt x="127819" y="1401096"/>
                  <a:pt x="148615" y="1404497"/>
                  <a:pt x="162232" y="1415845"/>
                </a:cubicBezTo>
                <a:cubicBezTo>
                  <a:pt x="250538" y="1489433"/>
                  <a:pt x="153782" y="1442526"/>
                  <a:pt x="294968" y="1489587"/>
                </a:cubicBezTo>
                <a:lnTo>
                  <a:pt x="250722" y="1474838"/>
                </a:lnTo>
                <a:lnTo>
                  <a:pt x="206477" y="1460090"/>
                </a:lnTo>
                <a:cubicBezTo>
                  <a:pt x="191729" y="1465006"/>
                  <a:pt x="174371" y="1465127"/>
                  <a:pt x="162232" y="1474838"/>
                </a:cubicBezTo>
                <a:cubicBezTo>
                  <a:pt x="148391" y="1485911"/>
                  <a:pt x="144082" y="1505466"/>
                  <a:pt x="132735" y="1519083"/>
                </a:cubicBezTo>
                <a:cubicBezTo>
                  <a:pt x="119382" y="1535106"/>
                  <a:pt x="101295" y="1546865"/>
                  <a:pt x="88490" y="1563329"/>
                </a:cubicBezTo>
                <a:cubicBezTo>
                  <a:pt x="66726" y="1591312"/>
                  <a:pt x="49161" y="1622322"/>
                  <a:pt x="29497" y="1651819"/>
                </a:cubicBezTo>
                <a:lnTo>
                  <a:pt x="0" y="1696064"/>
                </a:lnTo>
                <a:cubicBezTo>
                  <a:pt x="5665" y="1730057"/>
                  <a:pt x="11342" y="1792490"/>
                  <a:pt x="29497" y="1828800"/>
                </a:cubicBezTo>
                <a:cubicBezTo>
                  <a:pt x="37424" y="1844654"/>
                  <a:pt x="45152" y="1861972"/>
                  <a:pt x="58993" y="1873045"/>
                </a:cubicBezTo>
                <a:cubicBezTo>
                  <a:pt x="71133" y="1882757"/>
                  <a:pt x="87904" y="1885237"/>
                  <a:pt x="103239" y="1887793"/>
                </a:cubicBezTo>
                <a:cubicBezTo>
                  <a:pt x="147151" y="1895112"/>
                  <a:pt x="191729" y="1897626"/>
                  <a:pt x="235974" y="1902542"/>
                </a:cubicBezTo>
                <a:cubicBezTo>
                  <a:pt x="240890" y="1917290"/>
                  <a:pt x="257675" y="1932882"/>
                  <a:pt x="250722" y="1946787"/>
                </a:cubicBezTo>
                <a:cubicBezTo>
                  <a:pt x="243769" y="1960692"/>
                  <a:pt x="220382" y="1954583"/>
                  <a:pt x="206477" y="1961535"/>
                </a:cubicBezTo>
                <a:cubicBezTo>
                  <a:pt x="190623" y="1969462"/>
                  <a:pt x="176980" y="1981200"/>
                  <a:pt x="162232" y="1991032"/>
                </a:cubicBezTo>
                <a:cubicBezTo>
                  <a:pt x="83573" y="2109019"/>
                  <a:pt x="186813" y="1966451"/>
                  <a:pt x="88490" y="2064774"/>
                </a:cubicBezTo>
                <a:cubicBezTo>
                  <a:pt x="75956" y="2077308"/>
                  <a:pt x="68825" y="2094271"/>
                  <a:pt x="58993" y="2109019"/>
                </a:cubicBezTo>
                <a:cubicBezTo>
                  <a:pt x="63909" y="2128684"/>
                  <a:pt x="70660" y="2147979"/>
                  <a:pt x="73742" y="2168013"/>
                </a:cubicBezTo>
                <a:cubicBezTo>
                  <a:pt x="80511" y="2212013"/>
                  <a:pt x="74412" y="2258515"/>
                  <a:pt x="88490" y="2300748"/>
                </a:cubicBezTo>
                <a:cubicBezTo>
                  <a:pt x="99701" y="2334379"/>
                  <a:pt x="117987" y="2369573"/>
                  <a:pt x="147484" y="2389238"/>
                </a:cubicBezTo>
                <a:lnTo>
                  <a:pt x="235974" y="2448232"/>
                </a:lnTo>
                <a:cubicBezTo>
                  <a:pt x="265471" y="2443316"/>
                  <a:pt x="298500" y="2448319"/>
                  <a:pt x="324464" y="2433483"/>
                </a:cubicBezTo>
                <a:cubicBezTo>
                  <a:pt x="337962" y="2425770"/>
                  <a:pt x="339213" y="2373692"/>
                  <a:pt x="339213" y="2389238"/>
                </a:cubicBezTo>
                <a:cubicBezTo>
                  <a:pt x="339213" y="2391886"/>
                  <a:pt x="316670" y="2483784"/>
                  <a:pt x="309716" y="2492477"/>
                </a:cubicBezTo>
                <a:cubicBezTo>
                  <a:pt x="298643" y="2506318"/>
                  <a:pt x="280219" y="2512142"/>
                  <a:pt x="265471" y="2521974"/>
                </a:cubicBezTo>
                <a:cubicBezTo>
                  <a:pt x="255639" y="2551471"/>
                  <a:pt x="231577" y="2579684"/>
                  <a:pt x="235974" y="2610464"/>
                </a:cubicBezTo>
                <a:cubicBezTo>
                  <a:pt x="240890" y="2644877"/>
                  <a:pt x="236604" y="2681937"/>
                  <a:pt x="250722" y="2713703"/>
                </a:cubicBezTo>
                <a:cubicBezTo>
                  <a:pt x="257921" y="2729901"/>
                  <a:pt x="279114" y="2735273"/>
                  <a:pt x="294968" y="2743200"/>
                </a:cubicBezTo>
                <a:cubicBezTo>
                  <a:pt x="340437" y="2765934"/>
                  <a:pt x="416530" y="2767612"/>
                  <a:pt x="457200" y="2772696"/>
                </a:cubicBezTo>
                <a:cubicBezTo>
                  <a:pt x="427703" y="2782528"/>
                  <a:pt x="394579" y="2784946"/>
                  <a:pt x="368709" y="2802193"/>
                </a:cubicBezTo>
                <a:cubicBezTo>
                  <a:pt x="353961" y="2812025"/>
                  <a:pt x="340662" y="2824491"/>
                  <a:pt x="324464" y="2831690"/>
                </a:cubicBezTo>
                <a:cubicBezTo>
                  <a:pt x="166500" y="2901897"/>
                  <a:pt x="291864" y="2823928"/>
                  <a:pt x="191729" y="2890683"/>
                </a:cubicBezTo>
                <a:cubicBezTo>
                  <a:pt x="181897" y="2905432"/>
                  <a:pt x="158387" y="2917625"/>
                  <a:pt x="162232" y="2934929"/>
                </a:cubicBezTo>
                <a:cubicBezTo>
                  <a:pt x="169922" y="2969536"/>
                  <a:pt x="201561" y="2993922"/>
                  <a:pt x="221226" y="3023419"/>
                </a:cubicBezTo>
                <a:cubicBezTo>
                  <a:pt x="260556" y="3082414"/>
                  <a:pt x="235972" y="3057831"/>
                  <a:pt x="294968" y="3097161"/>
                </a:cubicBezTo>
                <a:cubicBezTo>
                  <a:pt x="344129" y="3092245"/>
                  <a:pt x="395294" y="3097150"/>
                  <a:pt x="442451" y="3082413"/>
                </a:cubicBezTo>
                <a:cubicBezTo>
                  <a:pt x="476288" y="3071839"/>
                  <a:pt x="497310" y="3034629"/>
                  <a:pt x="530942" y="3023419"/>
                </a:cubicBezTo>
                <a:lnTo>
                  <a:pt x="575187" y="3008671"/>
                </a:lnTo>
                <a:cubicBezTo>
                  <a:pt x="585019" y="2993922"/>
                  <a:pt x="622410" y="2964425"/>
                  <a:pt x="604684" y="2964425"/>
                </a:cubicBezTo>
                <a:cubicBezTo>
                  <a:pt x="585765" y="2964425"/>
                  <a:pt x="514909" y="3039452"/>
                  <a:pt x="501445" y="3052916"/>
                </a:cubicBezTo>
                <a:cubicBezTo>
                  <a:pt x="496529" y="3067664"/>
                  <a:pt x="486697" y="3081615"/>
                  <a:pt x="486697" y="3097161"/>
                </a:cubicBezTo>
                <a:cubicBezTo>
                  <a:pt x="486697" y="3189756"/>
                  <a:pt x="509251" y="3197359"/>
                  <a:pt x="560439" y="3274142"/>
                </a:cubicBezTo>
                <a:cubicBezTo>
                  <a:pt x="570271" y="3288890"/>
                  <a:pt x="577401" y="3305853"/>
                  <a:pt x="589935" y="3318387"/>
                </a:cubicBezTo>
                <a:cubicBezTo>
                  <a:pt x="604683" y="3333135"/>
                  <a:pt x="620827" y="3346609"/>
                  <a:pt x="634180" y="3362632"/>
                </a:cubicBezTo>
                <a:cubicBezTo>
                  <a:pt x="695632" y="3436374"/>
                  <a:pt x="626806" y="3382296"/>
                  <a:pt x="707922" y="3436374"/>
                </a:cubicBezTo>
                <a:cubicBezTo>
                  <a:pt x="724481" y="3461213"/>
                  <a:pt x="745441" y="3504941"/>
                  <a:pt x="781664" y="3510116"/>
                </a:cubicBezTo>
                <a:cubicBezTo>
                  <a:pt x="801730" y="3512983"/>
                  <a:pt x="820993" y="3500283"/>
                  <a:pt x="840658" y="3495367"/>
                </a:cubicBezTo>
                <a:cubicBezTo>
                  <a:pt x="875760" y="3390061"/>
                  <a:pt x="852908" y="3432747"/>
                  <a:pt x="899651" y="3362632"/>
                </a:cubicBezTo>
                <a:cubicBezTo>
                  <a:pt x="904567" y="3377380"/>
                  <a:pt x="907447" y="3392972"/>
                  <a:pt x="914400" y="3406877"/>
                </a:cubicBezTo>
                <a:cubicBezTo>
                  <a:pt x="922327" y="3422731"/>
                  <a:pt x="940421" y="3433741"/>
                  <a:pt x="943897" y="3451122"/>
                </a:cubicBezTo>
                <a:cubicBezTo>
                  <a:pt x="973783" y="3600553"/>
                  <a:pt x="905297" y="3608804"/>
                  <a:pt x="1002890" y="3657600"/>
                </a:cubicBezTo>
                <a:cubicBezTo>
                  <a:pt x="1016795" y="3664552"/>
                  <a:pt x="1032387" y="3667432"/>
                  <a:pt x="1047135" y="3672348"/>
                </a:cubicBezTo>
                <a:cubicBezTo>
                  <a:pt x="1066800" y="3667432"/>
                  <a:pt x="1087498" y="3665585"/>
                  <a:pt x="1106129" y="3657600"/>
                </a:cubicBezTo>
                <a:cubicBezTo>
                  <a:pt x="1122421" y="3650618"/>
                  <a:pt x="1150374" y="3628103"/>
                  <a:pt x="1150374" y="3628103"/>
                </a:cubicBezTo>
                <a:cubicBezTo>
                  <a:pt x="1082757" y="3729528"/>
                  <a:pt x="1102590" y="3682961"/>
                  <a:pt x="1076632" y="3760838"/>
                </a:cubicBezTo>
                <a:cubicBezTo>
                  <a:pt x="1081548" y="3775586"/>
                  <a:pt x="1081668" y="3792944"/>
                  <a:pt x="1091380" y="3805083"/>
                </a:cubicBezTo>
                <a:cubicBezTo>
                  <a:pt x="1112172" y="3831073"/>
                  <a:pt x="1150725" y="3839613"/>
                  <a:pt x="1179871" y="3849329"/>
                </a:cubicBezTo>
                <a:cubicBezTo>
                  <a:pt x="1363346" y="3803458"/>
                  <a:pt x="1062931" y="3874570"/>
                  <a:pt x="1519084" y="3819832"/>
                </a:cubicBezTo>
                <a:cubicBezTo>
                  <a:pt x="1549955" y="3816128"/>
                  <a:pt x="1607574" y="3790335"/>
                  <a:pt x="1607574" y="3790335"/>
                </a:cubicBezTo>
                <a:cubicBezTo>
                  <a:pt x="1708999" y="3722718"/>
                  <a:pt x="1684853" y="3764973"/>
                  <a:pt x="1710813" y="3687096"/>
                </a:cubicBezTo>
                <a:cubicBezTo>
                  <a:pt x="1725561" y="3696928"/>
                  <a:pt x="1741441" y="3705245"/>
                  <a:pt x="1755058" y="3716593"/>
                </a:cubicBezTo>
                <a:cubicBezTo>
                  <a:pt x="1803982" y="3757363"/>
                  <a:pt x="1788624" y="3762873"/>
                  <a:pt x="1843548" y="3790335"/>
                </a:cubicBezTo>
                <a:cubicBezTo>
                  <a:pt x="1857453" y="3797287"/>
                  <a:pt x="1873045" y="3800167"/>
                  <a:pt x="1887793" y="3805083"/>
                </a:cubicBezTo>
                <a:cubicBezTo>
                  <a:pt x="1902542" y="3819832"/>
                  <a:pt x="1911205" y="3848337"/>
                  <a:pt x="1932039" y="3849329"/>
                </a:cubicBezTo>
                <a:cubicBezTo>
                  <a:pt x="2020973" y="3853564"/>
                  <a:pt x="2197509" y="3819832"/>
                  <a:pt x="2197509" y="3819832"/>
                </a:cubicBezTo>
                <a:cubicBezTo>
                  <a:pt x="2254346" y="3781941"/>
                  <a:pt x="2265403" y="3793997"/>
                  <a:pt x="2227006" y="3701845"/>
                </a:cubicBezTo>
                <a:cubicBezTo>
                  <a:pt x="2213371" y="3669121"/>
                  <a:pt x="2156803" y="3579722"/>
                  <a:pt x="2168013" y="3613354"/>
                </a:cubicBezTo>
                <a:cubicBezTo>
                  <a:pt x="2188366" y="3674416"/>
                  <a:pt x="2169826" y="3648977"/>
                  <a:pt x="2227006" y="3687096"/>
                </a:cubicBezTo>
                <a:cubicBezTo>
                  <a:pt x="2271251" y="3682180"/>
                  <a:pt x="2316089" y="3681079"/>
                  <a:pt x="2359742" y="3672348"/>
                </a:cubicBezTo>
                <a:cubicBezTo>
                  <a:pt x="2410513" y="3662194"/>
                  <a:pt x="2453452" y="3645875"/>
                  <a:pt x="2492477" y="3613354"/>
                </a:cubicBezTo>
                <a:cubicBezTo>
                  <a:pt x="2508500" y="3600001"/>
                  <a:pt x="2521974" y="3583857"/>
                  <a:pt x="2536722" y="3569109"/>
                </a:cubicBezTo>
                <a:cubicBezTo>
                  <a:pt x="2531288" y="3531068"/>
                  <a:pt x="2527818" y="3462809"/>
                  <a:pt x="2507226" y="3421625"/>
                </a:cubicBezTo>
                <a:cubicBezTo>
                  <a:pt x="2499299" y="3405771"/>
                  <a:pt x="2487561" y="3392128"/>
                  <a:pt x="2477729" y="3377380"/>
                </a:cubicBezTo>
                <a:cubicBezTo>
                  <a:pt x="2487561" y="3362632"/>
                  <a:pt x="2492478" y="3342967"/>
                  <a:pt x="2507226" y="3333135"/>
                </a:cubicBezTo>
                <a:cubicBezTo>
                  <a:pt x="2524091" y="3321892"/>
                  <a:pt x="2546729" y="3323956"/>
                  <a:pt x="2566219" y="3318387"/>
                </a:cubicBezTo>
                <a:cubicBezTo>
                  <a:pt x="2667883" y="3289340"/>
                  <a:pt x="2539250" y="3315507"/>
                  <a:pt x="2698955" y="3288890"/>
                </a:cubicBezTo>
                <a:cubicBezTo>
                  <a:pt x="2807232" y="3252797"/>
                  <a:pt x="2765459" y="3281379"/>
                  <a:pt x="2831690" y="3215148"/>
                </a:cubicBezTo>
                <a:cubicBezTo>
                  <a:pt x="2836606" y="3200400"/>
                  <a:pt x="2846439" y="3186449"/>
                  <a:pt x="2846439" y="3170903"/>
                </a:cubicBezTo>
                <a:cubicBezTo>
                  <a:pt x="2846439" y="3056839"/>
                  <a:pt x="2842186" y="3054907"/>
                  <a:pt x="2816942" y="2979174"/>
                </a:cubicBezTo>
                <a:cubicBezTo>
                  <a:pt x="2831690" y="2974258"/>
                  <a:pt x="2846239" y="2968696"/>
                  <a:pt x="2861187" y="2964425"/>
                </a:cubicBezTo>
                <a:cubicBezTo>
                  <a:pt x="2990854" y="2927377"/>
                  <a:pt x="2858312" y="2970299"/>
                  <a:pt x="2964426" y="2934929"/>
                </a:cubicBezTo>
                <a:cubicBezTo>
                  <a:pt x="2979174" y="2920180"/>
                  <a:pt x="2997101" y="2908038"/>
                  <a:pt x="3008671" y="2890683"/>
                </a:cubicBezTo>
                <a:cubicBezTo>
                  <a:pt x="3032967" y="2854238"/>
                  <a:pt x="3025797" y="2792201"/>
                  <a:pt x="3008671" y="2757948"/>
                </a:cubicBezTo>
                <a:cubicBezTo>
                  <a:pt x="2997234" y="2735075"/>
                  <a:pt x="2941121" y="2720683"/>
                  <a:pt x="2920180" y="2713703"/>
                </a:cubicBezTo>
                <a:cubicBezTo>
                  <a:pt x="2959509" y="2708787"/>
                  <a:pt x="2999929" y="2709383"/>
                  <a:pt x="3038168" y="2698954"/>
                </a:cubicBezTo>
                <a:cubicBezTo>
                  <a:pt x="3055269" y="2694290"/>
                  <a:pt x="3066559" y="2677385"/>
                  <a:pt x="3082413" y="2669458"/>
                </a:cubicBezTo>
                <a:cubicBezTo>
                  <a:pt x="3096318" y="2662506"/>
                  <a:pt x="3111910" y="2659625"/>
                  <a:pt x="3126658" y="2654709"/>
                </a:cubicBezTo>
                <a:cubicBezTo>
                  <a:pt x="3131574" y="2639961"/>
                  <a:pt x="3141406" y="2626010"/>
                  <a:pt x="3141406" y="2610464"/>
                </a:cubicBezTo>
                <a:cubicBezTo>
                  <a:pt x="3141406" y="2559792"/>
                  <a:pt x="3144700" y="2475080"/>
                  <a:pt x="3097161" y="2433483"/>
                </a:cubicBezTo>
                <a:cubicBezTo>
                  <a:pt x="3070482" y="2410139"/>
                  <a:pt x="3008671" y="2374490"/>
                  <a:pt x="3008671" y="2374490"/>
                </a:cubicBezTo>
                <a:cubicBezTo>
                  <a:pt x="3018503" y="2359742"/>
                  <a:pt x="3024327" y="2341318"/>
                  <a:pt x="3038168" y="2330245"/>
                </a:cubicBezTo>
                <a:cubicBezTo>
                  <a:pt x="3050307" y="2320533"/>
                  <a:pt x="3068508" y="2322448"/>
                  <a:pt x="3082413" y="2315496"/>
                </a:cubicBezTo>
                <a:cubicBezTo>
                  <a:pt x="3098267" y="2307569"/>
                  <a:pt x="3113410" y="2297776"/>
                  <a:pt x="3126658" y="2286000"/>
                </a:cubicBezTo>
                <a:cubicBezTo>
                  <a:pt x="3157836" y="2258286"/>
                  <a:pt x="3215148" y="2197509"/>
                  <a:pt x="3215148" y="2197509"/>
                </a:cubicBezTo>
                <a:cubicBezTo>
                  <a:pt x="3220064" y="2182761"/>
                  <a:pt x="3229897" y="2168810"/>
                  <a:pt x="3229897" y="2153264"/>
                </a:cubicBezTo>
                <a:cubicBezTo>
                  <a:pt x="3229897" y="2118502"/>
                  <a:pt x="3228059" y="2082301"/>
                  <a:pt x="3215148" y="2050025"/>
                </a:cubicBezTo>
                <a:cubicBezTo>
                  <a:pt x="3207402" y="2030660"/>
                  <a:pt x="3187367" y="2018585"/>
                  <a:pt x="3170903" y="2005780"/>
                </a:cubicBezTo>
                <a:cubicBezTo>
                  <a:pt x="3094835" y="1946616"/>
                  <a:pt x="3104924" y="1954291"/>
                  <a:pt x="3038168" y="1932038"/>
                </a:cubicBezTo>
                <a:cubicBezTo>
                  <a:pt x="3052916" y="1922206"/>
                  <a:pt x="3066559" y="1910469"/>
                  <a:pt x="3082413" y="1902542"/>
                </a:cubicBezTo>
                <a:cubicBezTo>
                  <a:pt x="3096318" y="1895590"/>
                  <a:pt x="3113723" y="1896417"/>
                  <a:pt x="3126658" y="1887793"/>
                </a:cubicBezTo>
                <a:cubicBezTo>
                  <a:pt x="3144012" y="1876223"/>
                  <a:pt x="3154880" y="1856901"/>
                  <a:pt x="3170903" y="1843548"/>
                </a:cubicBezTo>
                <a:cubicBezTo>
                  <a:pt x="3184520" y="1832200"/>
                  <a:pt x="3200400" y="1823883"/>
                  <a:pt x="3215148" y="1814051"/>
                </a:cubicBezTo>
                <a:cubicBezTo>
                  <a:pt x="3212538" y="1780115"/>
                  <a:pt x="3232223" y="1627133"/>
                  <a:pt x="3170903" y="1578077"/>
                </a:cubicBezTo>
                <a:cubicBezTo>
                  <a:pt x="3158764" y="1568366"/>
                  <a:pt x="3141406" y="1568245"/>
                  <a:pt x="3126658" y="1563329"/>
                </a:cubicBezTo>
                <a:cubicBezTo>
                  <a:pt x="3111910" y="1553497"/>
                  <a:pt x="3098611" y="1541031"/>
                  <a:pt x="3082413" y="1533832"/>
                </a:cubicBezTo>
                <a:cubicBezTo>
                  <a:pt x="3054000" y="1521204"/>
                  <a:pt x="2993922" y="1504335"/>
                  <a:pt x="2993922" y="1504335"/>
                </a:cubicBezTo>
                <a:cubicBezTo>
                  <a:pt x="3020831" y="1463972"/>
                  <a:pt x="3021091" y="1451292"/>
                  <a:pt x="3067664" y="1430593"/>
                </a:cubicBezTo>
                <a:cubicBezTo>
                  <a:pt x="3096077" y="1417965"/>
                  <a:pt x="3156155" y="1401096"/>
                  <a:pt x="3156155" y="1401096"/>
                </a:cubicBezTo>
                <a:cubicBezTo>
                  <a:pt x="3165987" y="1386348"/>
                  <a:pt x="3184046" y="1374503"/>
                  <a:pt x="3185651" y="1356851"/>
                </a:cubicBezTo>
                <a:cubicBezTo>
                  <a:pt x="3189239" y="1317379"/>
                  <a:pt x="3184234" y="1276190"/>
                  <a:pt x="3170903" y="1238864"/>
                </a:cubicBezTo>
                <a:cubicBezTo>
                  <a:pt x="3128637" y="1120520"/>
                  <a:pt x="3134423" y="1169004"/>
                  <a:pt x="3067664" y="1135625"/>
                </a:cubicBezTo>
                <a:cubicBezTo>
                  <a:pt x="2966396" y="1084991"/>
                  <a:pt x="3091947" y="1119835"/>
                  <a:pt x="2949677" y="1091380"/>
                </a:cubicBezTo>
                <a:cubicBezTo>
                  <a:pt x="2934929" y="1081548"/>
                  <a:pt x="2912015" y="1078341"/>
                  <a:pt x="2905432" y="1061883"/>
                </a:cubicBezTo>
                <a:cubicBezTo>
                  <a:pt x="2890434" y="1024388"/>
                  <a:pt x="2947552" y="999391"/>
                  <a:pt x="2964426" y="988142"/>
                </a:cubicBezTo>
                <a:cubicBezTo>
                  <a:pt x="2959510" y="934064"/>
                  <a:pt x="2959114" y="879383"/>
                  <a:pt x="2949677" y="825909"/>
                </a:cubicBezTo>
                <a:cubicBezTo>
                  <a:pt x="2936069" y="748798"/>
                  <a:pt x="2939274" y="734187"/>
                  <a:pt x="2875935" y="722671"/>
                </a:cubicBezTo>
                <a:cubicBezTo>
                  <a:pt x="2836939" y="715581"/>
                  <a:pt x="2797277" y="712838"/>
                  <a:pt x="2757948" y="707922"/>
                </a:cubicBezTo>
                <a:cubicBezTo>
                  <a:pt x="2762864" y="678425"/>
                  <a:pt x="2765444" y="648443"/>
                  <a:pt x="2772697" y="619432"/>
                </a:cubicBezTo>
                <a:cubicBezTo>
                  <a:pt x="2780238" y="589268"/>
                  <a:pt x="2802193" y="530942"/>
                  <a:pt x="2802193" y="530942"/>
                </a:cubicBezTo>
                <a:cubicBezTo>
                  <a:pt x="2797277" y="501445"/>
                  <a:pt x="2804594" y="466949"/>
                  <a:pt x="2787445" y="442451"/>
                </a:cubicBezTo>
                <a:cubicBezTo>
                  <a:pt x="2737370" y="370914"/>
                  <a:pt x="2710067" y="396388"/>
                  <a:pt x="2654709" y="368709"/>
                </a:cubicBezTo>
                <a:cubicBezTo>
                  <a:pt x="2540345" y="311527"/>
                  <a:pt x="2677434" y="361537"/>
                  <a:pt x="2566219" y="324464"/>
                </a:cubicBezTo>
                <a:cubicBezTo>
                  <a:pt x="2512142" y="329380"/>
                  <a:pt x="2457742" y="331534"/>
                  <a:pt x="2403987" y="339213"/>
                </a:cubicBezTo>
                <a:cubicBezTo>
                  <a:pt x="2388597" y="341412"/>
                  <a:pt x="2364658" y="368709"/>
                  <a:pt x="2359742" y="353961"/>
                </a:cubicBezTo>
                <a:cubicBezTo>
                  <a:pt x="2348443" y="320064"/>
                  <a:pt x="2376128" y="245807"/>
                  <a:pt x="2389239" y="206477"/>
                </a:cubicBezTo>
                <a:cubicBezTo>
                  <a:pt x="2384323" y="186812"/>
                  <a:pt x="2380059" y="166973"/>
                  <a:pt x="2374490" y="147483"/>
                </a:cubicBezTo>
                <a:cubicBezTo>
                  <a:pt x="2370219" y="132535"/>
                  <a:pt x="2372392" y="112274"/>
                  <a:pt x="2359742" y="103238"/>
                </a:cubicBezTo>
                <a:cubicBezTo>
                  <a:pt x="2334441" y="85166"/>
                  <a:pt x="2271251" y="73742"/>
                  <a:pt x="2271251" y="73742"/>
                </a:cubicBezTo>
                <a:cubicBezTo>
                  <a:pt x="2201136" y="26998"/>
                  <a:pt x="2243821" y="49850"/>
                  <a:pt x="2138516" y="14748"/>
                </a:cubicBezTo>
                <a:lnTo>
                  <a:pt x="2094271" y="0"/>
                </a:lnTo>
                <a:lnTo>
                  <a:pt x="1887793" y="14748"/>
                </a:lnTo>
                <a:cubicBezTo>
                  <a:pt x="1854753" y="27597"/>
                  <a:pt x="1848464" y="73741"/>
                  <a:pt x="1828800" y="103238"/>
                </a:cubicBezTo>
                <a:lnTo>
                  <a:pt x="1799303" y="147483"/>
                </a:lnTo>
                <a:cubicBezTo>
                  <a:pt x="1810807" y="181995"/>
                  <a:pt x="1811205" y="213377"/>
                  <a:pt x="1858297" y="221225"/>
                </a:cubicBezTo>
                <a:cubicBezTo>
                  <a:pt x="1873632" y="223781"/>
                  <a:pt x="1887794" y="211393"/>
                  <a:pt x="1902542" y="206477"/>
                </a:cubicBezTo>
                <a:cubicBezTo>
                  <a:pt x="1887794" y="201561"/>
                  <a:pt x="1873843" y="191729"/>
                  <a:pt x="1858297" y="191729"/>
                </a:cubicBezTo>
                <a:cubicBezTo>
                  <a:pt x="1810677" y="191729"/>
                  <a:pt x="1791185" y="211889"/>
                  <a:pt x="1755058" y="235974"/>
                </a:cubicBezTo>
                <a:cubicBezTo>
                  <a:pt x="1687441" y="337399"/>
                  <a:pt x="1707274" y="290832"/>
                  <a:pt x="1681316" y="368709"/>
                </a:cubicBezTo>
                <a:cubicBezTo>
                  <a:pt x="1683284" y="376580"/>
                  <a:pt x="1702348" y="459250"/>
                  <a:pt x="1710813" y="471948"/>
                </a:cubicBezTo>
                <a:cubicBezTo>
                  <a:pt x="1722383" y="489302"/>
                  <a:pt x="1738594" y="503388"/>
                  <a:pt x="1755058" y="516193"/>
                </a:cubicBezTo>
                <a:cubicBezTo>
                  <a:pt x="1831128" y="575359"/>
                  <a:pt x="1821035" y="567683"/>
                  <a:pt x="1887793" y="589935"/>
                </a:cubicBezTo>
                <a:cubicBezTo>
                  <a:pt x="1940220" y="624886"/>
                  <a:pt x="1932039" y="601706"/>
                  <a:pt x="1932039" y="648929"/>
                </a:cubicBez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1" name="Ομάδα 10"/>
          <p:cNvGrpSpPr/>
          <p:nvPr/>
        </p:nvGrpSpPr>
        <p:grpSpPr>
          <a:xfrm>
            <a:off x="5185221" y="1632669"/>
            <a:ext cx="3851275" cy="4892675"/>
            <a:chOff x="5185221" y="1632669"/>
            <a:chExt cx="3851275" cy="4892675"/>
          </a:xfrm>
        </p:grpSpPr>
        <p:sp>
          <p:nvSpPr>
            <p:cNvPr id="5" name="TextBox 4"/>
            <p:cNvSpPr txBox="1"/>
            <p:nvPr/>
          </p:nvSpPr>
          <p:spPr>
            <a:xfrm>
              <a:off x="5185221" y="1632669"/>
              <a:ext cx="3851275" cy="489267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l-GR" sz="2400" dirty="0">
                  <a:solidFill>
                    <a:schemeClr val="bg1"/>
                  </a:solidFill>
                  <a:latin typeface="+mn-lt"/>
                </a:rPr>
                <a:t>Οστά κρανίου</a:t>
              </a:r>
            </a:p>
            <a:p>
              <a:pPr>
                <a:defRPr/>
              </a:pPr>
              <a:endParaRPr lang="el-GR" sz="2400" dirty="0">
                <a:solidFill>
                  <a:schemeClr val="bg1"/>
                </a:solidFill>
                <a:latin typeface="+mn-lt"/>
              </a:endParaRPr>
            </a:p>
            <a:p>
              <a:pPr>
                <a:defRPr/>
              </a:pPr>
              <a:r>
                <a:rPr lang="el-GR" sz="2400" dirty="0">
                  <a:solidFill>
                    <a:schemeClr val="bg1"/>
                  </a:solidFill>
                  <a:latin typeface="+mn-lt"/>
                </a:rPr>
                <a:t>Σκληρή μήνιγγα</a:t>
              </a:r>
            </a:p>
            <a:p>
              <a:pPr>
                <a:defRPr/>
              </a:pPr>
              <a:endParaRPr lang="el-GR" sz="2400" dirty="0">
                <a:solidFill>
                  <a:schemeClr val="bg1"/>
                </a:solidFill>
                <a:latin typeface="+mn-lt"/>
              </a:endParaRPr>
            </a:p>
            <a:p>
              <a:pPr>
                <a:defRPr/>
              </a:pPr>
              <a:r>
                <a:rPr lang="el-GR" sz="2400" dirty="0">
                  <a:solidFill>
                    <a:schemeClr val="bg1"/>
                  </a:solidFill>
                  <a:latin typeface="+mn-lt"/>
                </a:rPr>
                <a:t>Αραχνοειδής Μήνιγγα</a:t>
              </a:r>
            </a:p>
            <a:p>
              <a:pPr>
                <a:defRPr/>
              </a:pPr>
              <a:endParaRPr lang="el-GR" sz="2400" dirty="0">
                <a:solidFill>
                  <a:schemeClr val="bg1"/>
                </a:solidFill>
                <a:latin typeface="+mn-lt"/>
              </a:endParaRPr>
            </a:p>
            <a:p>
              <a:pPr>
                <a:defRPr/>
              </a:pPr>
              <a:r>
                <a:rPr lang="el-GR" sz="2400" dirty="0">
                  <a:solidFill>
                    <a:schemeClr val="bg1"/>
                  </a:solidFill>
                  <a:latin typeface="+mn-lt"/>
                </a:rPr>
                <a:t>Χοριοειδής μήνιγγα</a:t>
              </a:r>
            </a:p>
            <a:p>
              <a:pPr>
                <a:defRPr/>
              </a:pPr>
              <a:endParaRPr lang="el-GR" sz="2400" dirty="0">
                <a:solidFill>
                  <a:schemeClr val="bg1"/>
                </a:solidFill>
                <a:latin typeface="+mn-lt"/>
              </a:endParaRPr>
            </a:p>
            <a:p>
              <a:pPr>
                <a:defRPr/>
              </a:pPr>
              <a:r>
                <a:rPr lang="el-GR" sz="2400" dirty="0">
                  <a:solidFill>
                    <a:schemeClr val="bg1"/>
                  </a:solidFill>
                  <a:latin typeface="+mn-lt"/>
                </a:rPr>
                <a:t>Εγκέφαλος</a:t>
              </a:r>
            </a:p>
            <a:p>
              <a:pPr>
                <a:defRPr/>
              </a:pPr>
              <a:endParaRPr lang="el-GR" sz="2400" dirty="0">
                <a:solidFill>
                  <a:schemeClr val="bg1"/>
                </a:solidFill>
                <a:latin typeface="+mn-lt"/>
              </a:endParaRPr>
            </a:p>
            <a:p>
              <a:pPr>
                <a:defRPr/>
              </a:pPr>
              <a:r>
                <a:rPr lang="el-GR" sz="2400" dirty="0">
                  <a:solidFill>
                    <a:schemeClr val="bg1"/>
                  </a:solidFill>
                  <a:latin typeface="+mn-lt"/>
                </a:rPr>
                <a:t>Κοιλιακό σύστημα </a:t>
              </a:r>
            </a:p>
            <a:p>
              <a:pPr>
                <a:defRPr/>
              </a:pPr>
              <a:endParaRPr lang="el-GR" sz="2400" dirty="0">
                <a:solidFill>
                  <a:schemeClr val="bg1"/>
                </a:solidFill>
                <a:latin typeface="+mn-lt"/>
              </a:endParaRPr>
            </a:p>
            <a:p>
              <a:pPr>
                <a:defRPr/>
              </a:pPr>
              <a:endParaRPr lang="el-GR" sz="24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956997" y="1780282"/>
              <a:ext cx="719137" cy="287337"/>
            </a:xfrm>
            <a:prstGeom prst="roundRect">
              <a:avLst/>
            </a:prstGeom>
            <a:solidFill>
              <a:srgbClr val="BC9AF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596634" y="2499419"/>
              <a:ext cx="719138" cy="288925"/>
            </a:xfrm>
            <a:prstGeom prst="roundRect">
              <a:avLst/>
            </a:prstGeom>
            <a:solidFill>
              <a:srgbClr val="B41C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8279259" y="3220144"/>
              <a:ext cx="720725" cy="287338"/>
            </a:xfrm>
            <a:prstGeom prst="roundRect">
              <a:avLst/>
            </a:prstGeom>
            <a:solidFill>
              <a:srgbClr val="C1D0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380734" y="4660007"/>
              <a:ext cx="719138" cy="287337"/>
            </a:xfrm>
            <a:prstGeom prst="roundRect">
              <a:avLst/>
            </a:prstGeom>
            <a:solidFill>
              <a:srgbClr val="E6C29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279259" y="5452169"/>
              <a:ext cx="720725" cy="287338"/>
            </a:xfrm>
            <a:prstGeom prst="round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8028434" y="3937694"/>
              <a:ext cx="720725" cy="28733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5794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Υπαραχνοειδής</a:t>
            </a:r>
            <a:r>
              <a:rPr lang="el-GR" dirty="0" smtClean="0"/>
              <a:t> </a:t>
            </a:r>
            <a:r>
              <a:rPr lang="el-GR" dirty="0"/>
              <a:t>χώρος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23528" y="1889448"/>
            <a:ext cx="4464496" cy="3987824"/>
          </a:xfrm>
        </p:spPr>
        <p:txBody>
          <a:bodyPr/>
          <a:lstStyle/>
          <a:p>
            <a:r>
              <a:rPr lang="el-GR" altLang="el-GR" sz="2400" dirty="0" smtClean="0"/>
              <a:t>Το κοιλιακό σύστημα επικοινωνεί με τον </a:t>
            </a:r>
            <a:r>
              <a:rPr lang="el-GR" altLang="el-GR" sz="2400" dirty="0" err="1" smtClean="0"/>
              <a:t>υπαραχνοειδή</a:t>
            </a:r>
            <a:r>
              <a:rPr lang="el-GR" altLang="el-GR" sz="2400" dirty="0" smtClean="0"/>
              <a:t> χώρο.</a:t>
            </a:r>
          </a:p>
          <a:p>
            <a:r>
              <a:rPr lang="el-GR" altLang="el-GR" sz="2400" dirty="0" smtClean="0"/>
              <a:t>Ο </a:t>
            </a:r>
            <a:r>
              <a:rPr lang="el-GR" altLang="el-GR" sz="2400" dirty="0" err="1" smtClean="0"/>
              <a:t>υπαραχνοειδής</a:t>
            </a:r>
            <a:r>
              <a:rPr lang="el-GR" altLang="el-GR" sz="2400" dirty="0" smtClean="0"/>
              <a:t> χώρος είναι μεταξύ αραχνοειδούς και χοριοειδούς μηνίγγων.</a:t>
            </a:r>
          </a:p>
          <a:p>
            <a:r>
              <a:rPr lang="el-GR" altLang="el-GR" sz="2400" dirty="0" smtClean="0"/>
              <a:t>Περιέχουν εγκεφαλονωτιαίο υγρό (ΕΝΥ, μωβ χρώμα</a:t>
            </a:r>
            <a:r>
              <a:rPr lang="en-US" altLang="el-GR" sz="2400" dirty="0" smtClean="0"/>
              <a:t>)</a:t>
            </a:r>
            <a:r>
              <a:rPr lang="el-GR" altLang="el-GR" sz="2400" dirty="0" smtClean="0"/>
              <a:t>.</a:t>
            </a:r>
            <a:endParaRPr lang="en-US" altLang="el-GR" sz="2400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895"/>
          <a:stretch>
            <a:fillRect/>
          </a:stretch>
        </p:blipFill>
        <p:spPr bwMode="auto">
          <a:xfrm>
            <a:off x="4859338" y="1773238"/>
            <a:ext cx="410527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5"/>
          <p:cNvSpPr/>
          <p:nvPr/>
        </p:nvSpPr>
        <p:spPr>
          <a:xfrm>
            <a:off x="5783263" y="2492375"/>
            <a:ext cx="2303462" cy="2984500"/>
          </a:xfrm>
          <a:custGeom>
            <a:avLst/>
            <a:gdLst>
              <a:gd name="connsiteX0" fmla="*/ 1401097 w 3232223"/>
              <a:gd name="connsiteY0" fmla="*/ 619432 h 3874570"/>
              <a:gd name="connsiteX1" fmla="*/ 1533832 w 3232223"/>
              <a:gd name="connsiteY1" fmla="*/ 589935 h 3874570"/>
              <a:gd name="connsiteX2" fmla="*/ 1578077 w 3232223"/>
              <a:gd name="connsiteY2" fmla="*/ 560438 h 3874570"/>
              <a:gd name="connsiteX3" fmla="*/ 1592826 w 3232223"/>
              <a:gd name="connsiteY3" fmla="*/ 265471 h 3874570"/>
              <a:gd name="connsiteX4" fmla="*/ 1548580 w 3232223"/>
              <a:gd name="connsiteY4" fmla="*/ 221225 h 3874570"/>
              <a:gd name="connsiteX5" fmla="*/ 1460090 w 3232223"/>
              <a:gd name="connsiteY5" fmla="*/ 191729 h 3874570"/>
              <a:gd name="connsiteX6" fmla="*/ 1356851 w 3232223"/>
              <a:gd name="connsiteY6" fmla="*/ 206477 h 3874570"/>
              <a:gd name="connsiteX7" fmla="*/ 1386348 w 3232223"/>
              <a:gd name="connsiteY7" fmla="*/ 162232 h 3874570"/>
              <a:gd name="connsiteX8" fmla="*/ 1371600 w 3232223"/>
              <a:gd name="connsiteY8" fmla="*/ 103238 h 3874570"/>
              <a:gd name="connsiteX9" fmla="*/ 1238864 w 3232223"/>
              <a:gd name="connsiteY9" fmla="*/ 29496 h 3874570"/>
              <a:gd name="connsiteX10" fmla="*/ 1091380 w 3232223"/>
              <a:gd name="connsiteY10" fmla="*/ 44245 h 3874570"/>
              <a:gd name="connsiteX11" fmla="*/ 1047135 w 3232223"/>
              <a:gd name="connsiteY11" fmla="*/ 58993 h 3874570"/>
              <a:gd name="connsiteX12" fmla="*/ 1017639 w 3232223"/>
              <a:gd name="connsiteY12" fmla="*/ 103238 h 3874570"/>
              <a:gd name="connsiteX13" fmla="*/ 973393 w 3232223"/>
              <a:gd name="connsiteY13" fmla="*/ 132735 h 3874570"/>
              <a:gd name="connsiteX14" fmla="*/ 943897 w 3232223"/>
              <a:gd name="connsiteY14" fmla="*/ 176980 h 3874570"/>
              <a:gd name="connsiteX15" fmla="*/ 929148 w 3232223"/>
              <a:gd name="connsiteY15" fmla="*/ 353961 h 3874570"/>
              <a:gd name="connsiteX16" fmla="*/ 870155 w 3232223"/>
              <a:gd name="connsiteY16" fmla="*/ 339213 h 3874570"/>
              <a:gd name="connsiteX17" fmla="*/ 781664 w 3232223"/>
              <a:gd name="connsiteY17" fmla="*/ 309716 h 3874570"/>
              <a:gd name="connsiteX18" fmla="*/ 589935 w 3232223"/>
              <a:gd name="connsiteY18" fmla="*/ 353961 h 3874570"/>
              <a:gd name="connsiteX19" fmla="*/ 545690 w 3232223"/>
              <a:gd name="connsiteY19" fmla="*/ 398206 h 3874570"/>
              <a:gd name="connsiteX20" fmla="*/ 457200 w 3232223"/>
              <a:gd name="connsiteY20" fmla="*/ 457200 h 3874570"/>
              <a:gd name="connsiteX21" fmla="*/ 427703 w 3232223"/>
              <a:gd name="connsiteY21" fmla="*/ 501445 h 3874570"/>
              <a:gd name="connsiteX22" fmla="*/ 457200 w 3232223"/>
              <a:gd name="connsiteY22" fmla="*/ 619432 h 3874570"/>
              <a:gd name="connsiteX23" fmla="*/ 501445 w 3232223"/>
              <a:gd name="connsiteY23" fmla="*/ 663677 h 3874570"/>
              <a:gd name="connsiteX24" fmla="*/ 516193 w 3232223"/>
              <a:gd name="connsiteY24" fmla="*/ 707922 h 3874570"/>
              <a:gd name="connsiteX25" fmla="*/ 398206 w 3232223"/>
              <a:gd name="connsiteY25" fmla="*/ 722671 h 3874570"/>
              <a:gd name="connsiteX26" fmla="*/ 353961 w 3232223"/>
              <a:gd name="connsiteY26" fmla="*/ 766916 h 3874570"/>
              <a:gd name="connsiteX27" fmla="*/ 294968 w 3232223"/>
              <a:gd name="connsiteY27" fmla="*/ 855406 h 3874570"/>
              <a:gd name="connsiteX28" fmla="*/ 265471 w 3232223"/>
              <a:gd name="connsiteY28" fmla="*/ 899651 h 3874570"/>
              <a:gd name="connsiteX29" fmla="*/ 250722 w 3232223"/>
              <a:gd name="connsiteY29" fmla="*/ 943896 h 3874570"/>
              <a:gd name="connsiteX30" fmla="*/ 265471 w 3232223"/>
              <a:gd name="connsiteY30" fmla="*/ 988142 h 3874570"/>
              <a:gd name="connsiteX31" fmla="*/ 324464 w 3232223"/>
              <a:gd name="connsiteY31" fmla="*/ 1076632 h 3874570"/>
              <a:gd name="connsiteX32" fmla="*/ 235974 w 3232223"/>
              <a:gd name="connsiteY32" fmla="*/ 1076632 h 3874570"/>
              <a:gd name="connsiteX33" fmla="*/ 191729 w 3232223"/>
              <a:gd name="connsiteY33" fmla="*/ 1091380 h 3874570"/>
              <a:gd name="connsiteX34" fmla="*/ 176980 w 3232223"/>
              <a:gd name="connsiteY34" fmla="*/ 1135625 h 3874570"/>
              <a:gd name="connsiteX35" fmla="*/ 147484 w 3232223"/>
              <a:gd name="connsiteY35" fmla="*/ 1179871 h 3874570"/>
              <a:gd name="connsiteX36" fmla="*/ 132735 w 3232223"/>
              <a:gd name="connsiteY36" fmla="*/ 1238864 h 3874570"/>
              <a:gd name="connsiteX37" fmla="*/ 103239 w 3232223"/>
              <a:gd name="connsiteY37" fmla="*/ 1327354 h 3874570"/>
              <a:gd name="connsiteX38" fmla="*/ 117987 w 3232223"/>
              <a:gd name="connsiteY38" fmla="*/ 1386348 h 3874570"/>
              <a:gd name="connsiteX39" fmla="*/ 162232 w 3232223"/>
              <a:gd name="connsiteY39" fmla="*/ 1415845 h 3874570"/>
              <a:gd name="connsiteX40" fmla="*/ 294968 w 3232223"/>
              <a:gd name="connsiteY40" fmla="*/ 1489587 h 3874570"/>
              <a:gd name="connsiteX41" fmla="*/ 250722 w 3232223"/>
              <a:gd name="connsiteY41" fmla="*/ 1474838 h 3874570"/>
              <a:gd name="connsiteX42" fmla="*/ 206477 w 3232223"/>
              <a:gd name="connsiteY42" fmla="*/ 1460090 h 3874570"/>
              <a:gd name="connsiteX43" fmla="*/ 162232 w 3232223"/>
              <a:gd name="connsiteY43" fmla="*/ 1474838 h 3874570"/>
              <a:gd name="connsiteX44" fmla="*/ 132735 w 3232223"/>
              <a:gd name="connsiteY44" fmla="*/ 1519083 h 3874570"/>
              <a:gd name="connsiteX45" fmla="*/ 88490 w 3232223"/>
              <a:gd name="connsiteY45" fmla="*/ 1563329 h 3874570"/>
              <a:gd name="connsiteX46" fmla="*/ 29497 w 3232223"/>
              <a:gd name="connsiteY46" fmla="*/ 1651819 h 3874570"/>
              <a:gd name="connsiteX47" fmla="*/ 0 w 3232223"/>
              <a:gd name="connsiteY47" fmla="*/ 1696064 h 3874570"/>
              <a:gd name="connsiteX48" fmla="*/ 29497 w 3232223"/>
              <a:gd name="connsiteY48" fmla="*/ 1828800 h 3874570"/>
              <a:gd name="connsiteX49" fmla="*/ 58993 w 3232223"/>
              <a:gd name="connsiteY49" fmla="*/ 1873045 h 3874570"/>
              <a:gd name="connsiteX50" fmla="*/ 103239 w 3232223"/>
              <a:gd name="connsiteY50" fmla="*/ 1887793 h 3874570"/>
              <a:gd name="connsiteX51" fmla="*/ 235974 w 3232223"/>
              <a:gd name="connsiteY51" fmla="*/ 1902542 h 3874570"/>
              <a:gd name="connsiteX52" fmla="*/ 250722 w 3232223"/>
              <a:gd name="connsiteY52" fmla="*/ 1946787 h 3874570"/>
              <a:gd name="connsiteX53" fmla="*/ 206477 w 3232223"/>
              <a:gd name="connsiteY53" fmla="*/ 1961535 h 3874570"/>
              <a:gd name="connsiteX54" fmla="*/ 162232 w 3232223"/>
              <a:gd name="connsiteY54" fmla="*/ 1991032 h 3874570"/>
              <a:gd name="connsiteX55" fmla="*/ 88490 w 3232223"/>
              <a:gd name="connsiteY55" fmla="*/ 2064774 h 3874570"/>
              <a:gd name="connsiteX56" fmla="*/ 58993 w 3232223"/>
              <a:gd name="connsiteY56" fmla="*/ 2109019 h 3874570"/>
              <a:gd name="connsiteX57" fmla="*/ 73742 w 3232223"/>
              <a:gd name="connsiteY57" fmla="*/ 2168013 h 3874570"/>
              <a:gd name="connsiteX58" fmla="*/ 88490 w 3232223"/>
              <a:gd name="connsiteY58" fmla="*/ 2300748 h 3874570"/>
              <a:gd name="connsiteX59" fmla="*/ 147484 w 3232223"/>
              <a:gd name="connsiteY59" fmla="*/ 2389238 h 3874570"/>
              <a:gd name="connsiteX60" fmla="*/ 235974 w 3232223"/>
              <a:gd name="connsiteY60" fmla="*/ 2448232 h 3874570"/>
              <a:gd name="connsiteX61" fmla="*/ 324464 w 3232223"/>
              <a:gd name="connsiteY61" fmla="*/ 2433483 h 3874570"/>
              <a:gd name="connsiteX62" fmla="*/ 339213 w 3232223"/>
              <a:gd name="connsiteY62" fmla="*/ 2389238 h 3874570"/>
              <a:gd name="connsiteX63" fmla="*/ 309716 w 3232223"/>
              <a:gd name="connsiteY63" fmla="*/ 2492477 h 3874570"/>
              <a:gd name="connsiteX64" fmla="*/ 265471 w 3232223"/>
              <a:gd name="connsiteY64" fmla="*/ 2521974 h 3874570"/>
              <a:gd name="connsiteX65" fmla="*/ 235974 w 3232223"/>
              <a:gd name="connsiteY65" fmla="*/ 2610464 h 3874570"/>
              <a:gd name="connsiteX66" fmla="*/ 250722 w 3232223"/>
              <a:gd name="connsiteY66" fmla="*/ 2713703 h 3874570"/>
              <a:gd name="connsiteX67" fmla="*/ 294968 w 3232223"/>
              <a:gd name="connsiteY67" fmla="*/ 2743200 h 3874570"/>
              <a:gd name="connsiteX68" fmla="*/ 457200 w 3232223"/>
              <a:gd name="connsiteY68" fmla="*/ 2772696 h 3874570"/>
              <a:gd name="connsiteX69" fmla="*/ 368709 w 3232223"/>
              <a:gd name="connsiteY69" fmla="*/ 2802193 h 3874570"/>
              <a:gd name="connsiteX70" fmla="*/ 324464 w 3232223"/>
              <a:gd name="connsiteY70" fmla="*/ 2831690 h 3874570"/>
              <a:gd name="connsiteX71" fmla="*/ 191729 w 3232223"/>
              <a:gd name="connsiteY71" fmla="*/ 2890683 h 3874570"/>
              <a:gd name="connsiteX72" fmla="*/ 162232 w 3232223"/>
              <a:gd name="connsiteY72" fmla="*/ 2934929 h 3874570"/>
              <a:gd name="connsiteX73" fmla="*/ 221226 w 3232223"/>
              <a:gd name="connsiteY73" fmla="*/ 3023419 h 3874570"/>
              <a:gd name="connsiteX74" fmla="*/ 294968 w 3232223"/>
              <a:gd name="connsiteY74" fmla="*/ 3097161 h 3874570"/>
              <a:gd name="connsiteX75" fmla="*/ 442451 w 3232223"/>
              <a:gd name="connsiteY75" fmla="*/ 3082413 h 3874570"/>
              <a:gd name="connsiteX76" fmla="*/ 530942 w 3232223"/>
              <a:gd name="connsiteY76" fmla="*/ 3023419 h 3874570"/>
              <a:gd name="connsiteX77" fmla="*/ 575187 w 3232223"/>
              <a:gd name="connsiteY77" fmla="*/ 3008671 h 3874570"/>
              <a:gd name="connsiteX78" fmla="*/ 604684 w 3232223"/>
              <a:gd name="connsiteY78" fmla="*/ 2964425 h 3874570"/>
              <a:gd name="connsiteX79" fmla="*/ 501445 w 3232223"/>
              <a:gd name="connsiteY79" fmla="*/ 3052916 h 3874570"/>
              <a:gd name="connsiteX80" fmla="*/ 486697 w 3232223"/>
              <a:gd name="connsiteY80" fmla="*/ 3097161 h 3874570"/>
              <a:gd name="connsiteX81" fmla="*/ 560439 w 3232223"/>
              <a:gd name="connsiteY81" fmla="*/ 3274142 h 3874570"/>
              <a:gd name="connsiteX82" fmla="*/ 589935 w 3232223"/>
              <a:gd name="connsiteY82" fmla="*/ 3318387 h 3874570"/>
              <a:gd name="connsiteX83" fmla="*/ 634180 w 3232223"/>
              <a:gd name="connsiteY83" fmla="*/ 3362632 h 3874570"/>
              <a:gd name="connsiteX84" fmla="*/ 707922 w 3232223"/>
              <a:gd name="connsiteY84" fmla="*/ 3436374 h 3874570"/>
              <a:gd name="connsiteX85" fmla="*/ 781664 w 3232223"/>
              <a:gd name="connsiteY85" fmla="*/ 3510116 h 3874570"/>
              <a:gd name="connsiteX86" fmla="*/ 840658 w 3232223"/>
              <a:gd name="connsiteY86" fmla="*/ 3495367 h 3874570"/>
              <a:gd name="connsiteX87" fmla="*/ 899651 w 3232223"/>
              <a:gd name="connsiteY87" fmla="*/ 3362632 h 3874570"/>
              <a:gd name="connsiteX88" fmla="*/ 914400 w 3232223"/>
              <a:gd name="connsiteY88" fmla="*/ 3406877 h 3874570"/>
              <a:gd name="connsiteX89" fmla="*/ 943897 w 3232223"/>
              <a:gd name="connsiteY89" fmla="*/ 3451122 h 3874570"/>
              <a:gd name="connsiteX90" fmla="*/ 1002890 w 3232223"/>
              <a:gd name="connsiteY90" fmla="*/ 3657600 h 3874570"/>
              <a:gd name="connsiteX91" fmla="*/ 1047135 w 3232223"/>
              <a:gd name="connsiteY91" fmla="*/ 3672348 h 3874570"/>
              <a:gd name="connsiteX92" fmla="*/ 1106129 w 3232223"/>
              <a:gd name="connsiteY92" fmla="*/ 3657600 h 3874570"/>
              <a:gd name="connsiteX93" fmla="*/ 1150374 w 3232223"/>
              <a:gd name="connsiteY93" fmla="*/ 3628103 h 3874570"/>
              <a:gd name="connsiteX94" fmla="*/ 1076632 w 3232223"/>
              <a:gd name="connsiteY94" fmla="*/ 3760838 h 3874570"/>
              <a:gd name="connsiteX95" fmla="*/ 1091380 w 3232223"/>
              <a:gd name="connsiteY95" fmla="*/ 3805083 h 3874570"/>
              <a:gd name="connsiteX96" fmla="*/ 1179871 w 3232223"/>
              <a:gd name="connsiteY96" fmla="*/ 3849329 h 3874570"/>
              <a:gd name="connsiteX97" fmla="*/ 1519084 w 3232223"/>
              <a:gd name="connsiteY97" fmla="*/ 3819832 h 3874570"/>
              <a:gd name="connsiteX98" fmla="*/ 1607574 w 3232223"/>
              <a:gd name="connsiteY98" fmla="*/ 3790335 h 3874570"/>
              <a:gd name="connsiteX99" fmla="*/ 1710813 w 3232223"/>
              <a:gd name="connsiteY99" fmla="*/ 3687096 h 3874570"/>
              <a:gd name="connsiteX100" fmla="*/ 1755058 w 3232223"/>
              <a:gd name="connsiteY100" fmla="*/ 3716593 h 3874570"/>
              <a:gd name="connsiteX101" fmla="*/ 1843548 w 3232223"/>
              <a:gd name="connsiteY101" fmla="*/ 3790335 h 3874570"/>
              <a:gd name="connsiteX102" fmla="*/ 1887793 w 3232223"/>
              <a:gd name="connsiteY102" fmla="*/ 3805083 h 3874570"/>
              <a:gd name="connsiteX103" fmla="*/ 1932039 w 3232223"/>
              <a:gd name="connsiteY103" fmla="*/ 3849329 h 3874570"/>
              <a:gd name="connsiteX104" fmla="*/ 2197509 w 3232223"/>
              <a:gd name="connsiteY104" fmla="*/ 3819832 h 3874570"/>
              <a:gd name="connsiteX105" fmla="*/ 2227006 w 3232223"/>
              <a:gd name="connsiteY105" fmla="*/ 3701845 h 3874570"/>
              <a:gd name="connsiteX106" fmla="*/ 2168013 w 3232223"/>
              <a:gd name="connsiteY106" fmla="*/ 3613354 h 3874570"/>
              <a:gd name="connsiteX107" fmla="*/ 2227006 w 3232223"/>
              <a:gd name="connsiteY107" fmla="*/ 3687096 h 3874570"/>
              <a:gd name="connsiteX108" fmla="*/ 2359742 w 3232223"/>
              <a:gd name="connsiteY108" fmla="*/ 3672348 h 3874570"/>
              <a:gd name="connsiteX109" fmla="*/ 2492477 w 3232223"/>
              <a:gd name="connsiteY109" fmla="*/ 3613354 h 3874570"/>
              <a:gd name="connsiteX110" fmla="*/ 2536722 w 3232223"/>
              <a:gd name="connsiteY110" fmla="*/ 3569109 h 3874570"/>
              <a:gd name="connsiteX111" fmla="*/ 2507226 w 3232223"/>
              <a:gd name="connsiteY111" fmla="*/ 3421625 h 3874570"/>
              <a:gd name="connsiteX112" fmla="*/ 2477729 w 3232223"/>
              <a:gd name="connsiteY112" fmla="*/ 3377380 h 3874570"/>
              <a:gd name="connsiteX113" fmla="*/ 2507226 w 3232223"/>
              <a:gd name="connsiteY113" fmla="*/ 3333135 h 3874570"/>
              <a:gd name="connsiteX114" fmla="*/ 2566219 w 3232223"/>
              <a:gd name="connsiteY114" fmla="*/ 3318387 h 3874570"/>
              <a:gd name="connsiteX115" fmla="*/ 2698955 w 3232223"/>
              <a:gd name="connsiteY115" fmla="*/ 3288890 h 3874570"/>
              <a:gd name="connsiteX116" fmla="*/ 2831690 w 3232223"/>
              <a:gd name="connsiteY116" fmla="*/ 3215148 h 3874570"/>
              <a:gd name="connsiteX117" fmla="*/ 2846439 w 3232223"/>
              <a:gd name="connsiteY117" fmla="*/ 3170903 h 3874570"/>
              <a:gd name="connsiteX118" fmla="*/ 2816942 w 3232223"/>
              <a:gd name="connsiteY118" fmla="*/ 2979174 h 3874570"/>
              <a:gd name="connsiteX119" fmla="*/ 2861187 w 3232223"/>
              <a:gd name="connsiteY119" fmla="*/ 2964425 h 3874570"/>
              <a:gd name="connsiteX120" fmla="*/ 2964426 w 3232223"/>
              <a:gd name="connsiteY120" fmla="*/ 2934929 h 3874570"/>
              <a:gd name="connsiteX121" fmla="*/ 3008671 w 3232223"/>
              <a:gd name="connsiteY121" fmla="*/ 2890683 h 3874570"/>
              <a:gd name="connsiteX122" fmla="*/ 3008671 w 3232223"/>
              <a:gd name="connsiteY122" fmla="*/ 2757948 h 3874570"/>
              <a:gd name="connsiteX123" fmla="*/ 2920180 w 3232223"/>
              <a:gd name="connsiteY123" fmla="*/ 2713703 h 3874570"/>
              <a:gd name="connsiteX124" fmla="*/ 3038168 w 3232223"/>
              <a:gd name="connsiteY124" fmla="*/ 2698954 h 3874570"/>
              <a:gd name="connsiteX125" fmla="*/ 3082413 w 3232223"/>
              <a:gd name="connsiteY125" fmla="*/ 2669458 h 3874570"/>
              <a:gd name="connsiteX126" fmla="*/ 3126658 w 3232223"/>
              <a:gd name="connsiteY126" fmla="*/ 2654709 h 3874570"/>
              <a:gd name="connsiteX127" fmla="*/ 3141406 w 3232223"/>
              <a:gd name="connsiteY127" fmla="*/ 2610464 h 3874570"/>
              <a:gd name="connsiteX128" fmla="*/ 3097161 w 3232223"/>
              <a:gd name="connsiteY128" fmla="*/ 2433483 h 3874570"/>
              <a:gd name="connsiteX129" fmla="*/ 3008671 w 3232223"/>
              <a:gd name="connsiteY129" fmla="*/ 2374490 h 3874570"/>
              <a:gd name="connsiteX130" fmla="*/ 3038168 w 3232223"/>
              <a:gd name="connsiteY130" fmla="*/ 2330245 h 3874570"/>
              <a:gd name="connsiteX131" fmla="*/ 3082413 w 3232223"/>
              <a:gd name="connsiteY131" fmla="*/ 2315496 h 3874570"/>
              <a:gd name="connsiteX132" fmla="*/ 3126658 w 3232223"/>
              <a:gd name="connsiteY132" fmla="*/ 2286000 h 3874570"/>
              <a:gd name="connsiteX133" fmla="*/ 3215148 w 3232223"/>
              <a:gd name="connsiteY133" fmla="*/ 2197509 h 3874570"/>
              <a:gd name="connsiteX134" fmla="*/ 3229897 w 3232223"/>
              <a:gd name="connsiteY134" fmla="*/ 2153264 h 3874570"/>
              <a:gd name="connsiteX135" fmla="*/ 3215148 w 3232223"/>
              <a:gd name="connsiteY135" fmla="*/ 2050025 h 3874570"/>
              <a:gd name="connsiteX136" fmla="*/ 3170903 w 3232223"/>
              <a:gd name="connsiteY136" fmla="*/ 2005780 h 3874570"/>
              <a:gd name="connsiteX137" fmla="*/ 3038168 w 3232223"/>
              <a:gd name="connsiteY137" fmla="*/ 1932038 h 3874570"/>
              <a:gd name="connsiteX138" fmla="*/ 3082413 w 3232223"/>
              <a:gd name="connsiteY138" fmla="*/ 1902542 h 3874570"/>
              <a:gd name="connsiteX139" fmla="*/ 3126658 w 3232223"/>
              <a:gd name="connsiteY139" fmla="*/ 1887793 h 3874570"/>
              <a:gd name="connsiteX140" fmla="*/ 3170903 w 3232223"/>
              <a:gd name="connsiteY140" fmla="*/ 1843548 h 3874570"/>
              <a:gd name="connsiteX141" fmla="*/ 3215148 w 3232223"/>
              <a:gd name="connsiteY141" fmla="*/ 1814051 h 3874570"/>
              <a:gd name="connsiteX142" fmla="*/ 3170903 w 3232223"/>
              <a:gd name="connsiteY142" fmla="*/ 1578077 h 3874570"/>
              <a:gd name="connsiteX143" fmla="*/ 3126658 w 3232223"/>
              <a:gd name="connsiteY143" fmla="*/ 1563329 h 3874570"/>
              <a:gd name="connsiteX144" fmla="*/ 3082413 w 3232223"/>
              <a:gd name="connsiteY144" fmla="*/ 1533832 h 3874570"/>
              <a:gd name="connsiteX145" fmla="*/ 2993922 w 3232223"/>
              <a:gd name="connsiteY145" fmla="*/ 1504335 h 3874570"/>
              <a:gd name="connsiteX146" fmla="*/ 3067664 w 3232223"/>
              <a:gd name="connsiteY146" fmla="*/ 1430593 h 3874570"/>
              <a:gd name="connsiteX147" fmla="*/ 3156155 w 3232223"/>
              <a:gd name="connsiteY147" fmla="*/ 1401096 h 3874570"/>
              <a:gd name="connsiteX148" fmla="*/ 3185651 w 3232223"/>
              <a:gd name="connsiteY148" fmla="*/ 1356851 h 3874570"/>
              <a:gd name="connsiteX149" fmla="*/ 3170903 w 3232223"/>
              <a:gd name="connsiteY149" fmla="*/ 1238864 h 3874570"/>
              <a:gd name="connsiteX150" fmla="*/ 3067664 w 3232223"/>
              <a:gd name="connsiteY150" fmla="*/ 1135625 h 3874570"/>
              <a:gd name="connsiteX151" fmla="*/ 2949677 w 3232223"/>
              <a:gd name="connsiteY151" fmla="*/ 1091380 h 3874570"/>
              <a:gd name="connsiteX152" fmla="*/ 2905432 w 3232223"/>
              <a:gd name="connsiteY152" fmla="*/ 1061883 h 3874570"/>
              <a:gd name="connsiteX153" fmla="*/ 2964426 w 3232223"/>
              <a:gd name="connsiteY153" fmla="*/ 988142 h 3874570"/>
              <a:gd name="connsiteX154" fmla="*/ 2949677 w 3232223"/>
              <a:gd name="connsiteY154" fmla="*/ 825909 h 3874570"/>
              <a:gd name="connsiteX155" fmla="*/ 2875935 w 3232223"/>
              <a:gd name="connsiteY155" fmla="*/ 722671 h 3874570"/>
              <a:gd name="connsiteX156" fmla="*/ 2757948 w 3232223"/>
              <a:gd name="connsiteY156" fmla="*/ 707922 h 3874570"/>
              <a:gd name="connsiteX157" fmla="*/ 2772697 w 3232223"/>
              <a:gd name="connsiteY157" fmla="*/ 619432 h 3874570"/>
              <a:gd name="connsiteX158" fmla="*/ 2802193 w 3232223"/>
              <a:gd name="connsiteY158" fmla="*/ 530942 h 3874570"/>
              <a:gd name="connsiteX159" fmla="*/ 2787445 w 3232223"/>
              <a:gd name="connsiteY159" fmla="*/ 442451 h 3874570"/>
              <a:gd name="connsiteX160" fmla="*/ 2654709 w 3232223"/>
              <a:gd name="connsiteY160" fmla="*/ 368709 h 3874570"/>
              <a:gd name="connsiteX161" fmla="*/ 2566219 w 3232223"/>
              <a:gd name="connsiteY161" fmla="*/ 324464 h 3874570"/>
              <a:gd name="connsiteX162" fmla="*/ 2403987 w 3232223"/>
              <a:gd name="connsiteY162" fmla="*/ 339213 h 3874570"/>
              <a:gd name="connsiteX163" fmla="*/ 2359742 w 3232223"/>
              <a:gd name="connsiteY163" fmla="*/ 353961 h 3874570"/>
              <a:gd name="connsiteX164" fmla="*/ 2389239 w 3232223"/>
              <a:gd name="connsiteY164" fmla="*/ 206477 h 3874570"/>
              <a:gd name="connsiteX165" fmla="*/ 2374490 w 3232223"/>
              <a:gd name="connsiteY165" fmla="*/ 147483 h 3874570"/>
              <a:gd name="connsiteX166" fmla="*/ 2359742 w 3232223"/>
              <a:gd name="connsiteY166" fmla="*/ 103238 h 3874570"/>
              <a:gd name="connsiteX167" fmla="*/ 2271251 w 3232223"/>
              <a:gd name="connsiteY167" fmla="*/ 73742 h 3874570"/>
              <a:gd name="connsiteX168" fmla="*/ 2138516 w 3232223"/>
              <a:gd name="connsiteY168" fmla="*/ 14748 h 3874570"/>
              <a:gd name="connsiteX169" fmla="*/ 2094271 w 3232223"/>
              <a:gd name="connsiteY169" fmla="*/ 0 h 3874570"/>
              <a:gd name="connsiteX170" fmla="*/ 1887793 w 3232223"/>
              <a:gd name="connsiteY170" fmla="*/ 14748 h 3874570"/>
              <a:gd name="connsiteX171" fmla="*/ 1828800 w 3232223"/>
              <a:gd name="connsiteY171" fmla="*/ 103238 h 3874570"/>
              <a:gd name="connsiteX172" fmla="*/ 1799303 w 3232223"/>
              <a:gd name="connsiteY172" fmla="*/ 147483 h 3874570"/>
              <a:gd name="connsiteX173" fmla="*/ 1858297 w 3232223"/>
              <a:gd name="connsiteY173" fmla="*/ 221225 h 3874570"/>
              <a:gd name="connsiteX174" fmla="*/ 1902542 w 3232223"/>
              <a:gd name="connsiteY174" fmla="*/ 206477 h 3874570"/>
              <a:gd name="connsiteX175" fmla="*/ 1858297 w 3232223"/>
              <a:gd name="connsiteY175" fmla="*/ 191729 h 3874570"/>
              <a:gd name="connsiteX176" fmla="*/ 1755058 w 3232223"/>
              <a:gd name="connsiteY176" fmla="*/ 235974 h 3874570"/>
              <a:gd name="connsiteX177" fmla="*/ 1681316 w 3232223"/>
              <a:gd name="connsiteY177" fmla="*/ 368709 h 3874570"/>
              <a:gd name="connsiteX178" fmla="*/ 1710813 w 3232223"/>
              <a:gd name="connsiteY178" fmla="*/ 471948 h 3874570"/>
              <a:gd name="connsiteX179" fmla="*/ 1755058 w 3232223"/>
              <a:gd name="connsiteY179" fmla="*/ 516193 h 3874570"/>
              <a:gd name="connsiteX180" fmla="*/ 1887793 w 3232223"/>
              <a:gd name="connsiteY180" fmla="*/ 589935 h 3874570"/>
              <a:gd name="connsiteX181" fmla="*/ 1932039 w 3232223"/>
              <a:gd name="connsiteY181" fmla="*/ 648929 h 3874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3232223" h="3874570">
                <a:moveTo>
                  <a:pt x="1401097" y="619432"/>
                </a:moveTo>
                <a:cubicBezTo>
                  <a:pt x="1435079" y="613768"/>
                  <a:pt x="1497527" y="608087"/>
                  <a:pt x="1533832" y="589935"/>
                </a:cubicBezTo>
                <a:cubicBezTo>
                  <a:pt x="1549686" y="582008"/>
                  <a:pt x="1563329" y="570270"/>
                  <a:pt x="1578077" y="560438"/>
                </a:cubicBezTo>
                <a:cubicBezTo>
                  <a:pt x="1647841" y="455793"/>
                  <a:pt x="1637765" y="490163"/>
                  <a:pt x="1592826" y="265471"/>
                </a:cubicBezTo>
                <a:cubicBezTo>
                  <a:pt x="1588735" y="245018"/>
                  <a:pt x="1566813" y="231354"/>
                  <a:pt x="1548580" y="221225"/>
                </a:cubicBezTo>
                <a:cubicBezTo>
                  <a:pt x="1521401" y="206125"/>
                  <a:pt x="1460090" y="191729"/>
                  <a:pt x="1460090" y="191729"/>
                </a:cubicBezTo>
                <a:cubicBezTo>
                  <a:pt x="1425677" y="196645"/>
                  <a:pt x="1389127" y="219387"/>
                  <a:pt x="1356851" y="206477"/>
                </a:cubicBezTo>
                <a:cubicBezTo>
                  <a:pt x="1340393" y="199894"/>
                  <a:pt x="1383841" y="179779"/>
                  <a:pt x="1386348" y="162232"/>
                </a:cubicBezTo>
                <a:cubicBezTo>
                  <a:pt x="1389215" y="142166"/>
                  <a:pt x="1384948" y="118493"/>
                  <a:pt x="1371600" y="103238"/>
                </a:cubicBezTo>
                <a:cubicBezTo>
                  <a:pt x="1329839" y="55511"/>
                  <a:pt x="1290576" y="46734"/>
                  <a:pt x="1238864" y="29496"/>
                </a:cubicBezTo>
                <a:cubicBezTo>
                  <a:pt x="1189703" y="34412"/>
                  <a:pt x="1140212" y="36732"/>
                  <a:pt x="1091380" y="44245"/>
                </a:cubicBezTo>
                <a:cubicBezTo>
                  <a:pt x="1076015" y="46609"/>
                  <a:pt x="1059274" y="49281"/>
                  <a:pt x="1047135" y="58993"/>
                </a:cubicBezTo>
                <a:cubicBezTo>
                  <a:pt x="1033294" y="70066"/>
                  <a:pt x="1030173" y="90704"/>
                  <a:pt x="1017639" y="103238"/>
                </a:cubicBezTo>
                <a:cubicBezTo>
                  <a:pt x="1005105" y="115772"/>
                  <a:pt x="988142" y="122903"/>
                  <a:pt x="973393" y="132735"/>
                </a:cubicBezTo>
                <a:cubicBezTo>
                  <a:pt x="963561" y="147483"/>
                  <a:pt x="947373" y="159599"/>
                  <a:pt x="943897" y="176980"/>
                </a:cubicBezTo>
                <a:cubicBezTo>
                  <a:pt x="932287" y="235029"/>
                  <a:pt x="953644" y="300069"/>
                  <a:pt x="929148" y="353961"/>
                </a:cubicBezTo>
                <a:cubicBezTo>
                  <a:pt x="920760" y="372414"/>
                  <a:pt x="889570" y="345037"/>
                  <a:pt x="870155" y="339213"/>
                </a:cubicBezTo>
                <a:cubicBezTo>
                  <a:pt x="840374" y="330279"/>
                  <a:pt x="781664" y="309716"/>
                  <a:pt x="781664" y="309716"/>
                </a:cubicBezTo>
                <a:cubicBezTo>
                  <a:pt x="670611" y="320821"/>
                  <a:pt x="655891" y="298998"/>
                  <a:pt x="589935" y="353961"/>
                </a:cubicBezTo>
                <a:cubicBezTo>
                  <a:pt x="573912" y="367314"/>
                  <a:pt x="562154" y="385401"/>
                  <a:pt x="545690" y="398206"/>
                </a:cubicBezTo>
                <a:cubicBezTo>
                  <a:pt x="517707" y="419971"/>
                  <a:pt x="457200" y="457200"/>
                  <a:pt x="457200" y="457200"/>
                </a:cubicBezTo>
                <a:cubicBezTo>
                  <a:pt x="447368" y="471948"/>
                  <a:pt x="429902" y="483857"/>
                  <a:pt x="427703" y="501445"/>
                </a:cubicBezTo>
                <a:cubicBezTo>
                  <a:pt x="426919" y="507718"/>
                  <a:pt x="446047" y="602703"/>
                  <a:pt x="457200" y="619432"/>
                </a:cubicBezTo>
                <a:cubicBezTo>
                  <a:pt x="468770" y="636786"/>
                  <a:pt x="486697" y="648929"/>
                  <a:pt x="501445" y="663677"/>
                </a:cubicBezTo>
                <a:lnTo>
                  <a:pt x="516193" y="707922"/>
                </a:lnTo>
                <a:cubicBezTo>
                  <a:pt x="476864" y="712838"/>
                  <a:pt x="435455" y="709126"/>
                  <a:pt x="398206" y="722671"/>
                </a:cubicBezTo>
                <a:cubicBezTo>
                  <a:pt x="378604" y="729799"/>
                  <a:pt x="366766" y="750452"/>
                  <a:pt x="353961" y="766916"/>
                </a:cubicBezTo>
                <a:cubicBezTo>
                  <a:pt x="332197" y="794899"/>
                  <a:pt x="314632" y="825909"/>
                  <a:pt x="294968" y="855406"/>
                </a:cubicBezTo>
                <a:cubicBezTo>
                  <a:pt x="285136" y="870154"/>
                  <a:pt x="271076" y="882835"/>
                  <a:pt x="265471" y="899651"/>
                </a:cubicBezTo>
                <a:lnTo>
                  <a:pt x="250722" y="943896"/>
                </a:lnTo>
                <a:cubicBezTo>
                  <a:pt x="255638" y="958645"/>
                  <a:pt x="257921" y="974552"/>
                  <a:pt x="265471" y="988142"/>
                </a:cubicBezTo>
                <a:cubicBezTo>
                  <a:pt x="282687" y="1019131"/>
                  <a:pt x="324464" y="1076632"/>
                  <a:pt x="324464" y="1076632"/>
                </a:cubicBezTo>
                <a:cubicBezTo>
                  <a:pt x="206477" y="1115960"/>
                  <a:pt x="353961" y="1076632"/>
                  <a:pt x="235974" y="1076632"/>
                </a:cubicBezTo>
                <a:cubicBezTo>
                  <a:pt x="220428" y="1076632"/>
                  <a:pt x="206477" y="1086464"/>
                  <a:pt x="191729" y="1091380"/>
                </a:cubicBezTo>
                <a:cubicBezTo>
                  <a:pt x="186813" y="1106128"/>
                  <a:pt x="183932" y="1121720"/>
                  <a:pt x="176980" y="1135625"/>
                </a:cubicBezTo>
                <a:cubicBezTo>
                  <a:pt x="169053" y="1151479"/>
                  <a:pt x="154466" y="1163579"/>
                  <a:pt x="147484" y="1179871"/>
                </a:cubicBezTo>
                <a:cubicBezTo>
                  <a:pt x="139499" y="1198502"/>
                  <a:pt x="138559" y="1219449"/>
                  <a:pt x="132735" y="1238864"/>
                </a:cubicBezTo>
                <a:cubicBezTo>
                  <a:pt x="123801" y="1268645"/>
                  <a:pt x="103239" y="1327354"/>
                  <a:pt x="103239" y="1327354"/>
                </a:cubicBezTo>
                <a:cubicBezTo>
                  <a:pt x="108155" y="1347019"/>
                  <a:pt x="106743" y="1369482"/>
                  <a:pt x="117987" y="1386348"/>
                </a:cubicBezTo>
                <a:cubicBezTo>
                  <a:pt x="127819" y="1401096"/>
                  <a:pt x="148615" y="1404497"/>
                  <a:pt x="162232" y="1415845"/>
                </a:cubicBezTo>
                <a:cubicBezTo>
                  <a:pt x="250538" y="1489433"/>
                  <a:pt x="153782" y="1442526"/>
                  <a:pt x="294968" y="1489587"/>
                </a:cubicBezTo>
                <a:lnTo>
                  <a:pt x="250722" y="1474838"/>
                </a:lnTo>
                <a:lnTo>
                  <a:pt x="206477" y="1460090"/>
                </a:lnTo>
                <a:cubicBezTo>
                  <a:pt x="191729" y="1465006"/>
                  <a:pt x="174371" y="1465127"/>
                  <a:pt x="162232" y="1474838"/>
                </a:cubicBezTo>
                <a:cubicBezTo>
                  <a:pt x="148391" y="1485911"/>
                  <a:pt x="144082" y="1505466"/>
                  <a:pt x="132735" y="1519083"/>
                </a:cubicBezTo>
                <a:cubicBezTo>
                  <a:pt x="119382" y="1535106"/>
                  <a:pt x="101295" y="1546865"/>
                  <a:pt x="88490" y="1563329"/>
                </a:cubicBezTo>
                <a:cubicBezTo>
                  <a:pt x="66726" y="1591312"/>
                  <a:pt x="49161" y="1622322"/>
                  <a:pt x="29497" y="1651819"/>
                </a:cubicBezTo>
                <a:lnTo>
                  <a:pt x="0" y="1696064"/>
                </a:lnTo>
                <a:cubicBezTo>
                  <a:pt x="5665" y="1730057"/>
                  <a:pt x="11342" y="1792490"/>
                  <a:pt x="29497" y="1828800"/>
                </a:cubicBezTo>
                <a:cubicBezTo>
                  <a:pt x="37424" y="1844654"/>
                  <a:pt x="45152" y="1861972"/>
                  <a:pt x="58993" y="1873045"/>
                </a:cubicBezTo>
                <a:cubicBezTo>
                  <a:pt x="71133" y="1882757"/>
                  <a:pt x="87904" y="1885237"/>
                  <a:pt x="103239" y="1887793"/>
                </a:cubicBezTo>
                <a:cubicBezTo>
                  <a:pt x="147151" y="1895112"/>
                  <a:pt x="191729" y="1897626"/>
                  <a:pt x="235974" y="1902542"/>
                </a:cubicBezTo>
                <a:cubicBezTo>
                  <a:pt x="240890" y="1917290"/>
                  <a:pt x="257675" y="1932882"/>
                  <a:pt x="250722" y="1946787"/>
                </a:cubicBezTo>
                <a:cubicBezTo>
                  <a:pt x="243769" y="1960692"/>
                  <a:pt x="220382" y="1954583"/>
                  <a:pt x="206477" y="1961535"/>
                </a:cubicBezTo>
                <a:cubicBezTo>
                  <a:pt x="190623" y="1969462"/>
                  <a:pt x="176980" y="1981200"/>
                  <a:pt x="162232" y="1991032"/>
                </a:cubicBezTo>
                <a:cubicBezTo>
                  <a:pt x="83573" y="2109019"/>
                  <a:pt x="186813" y="1966451"/>
                  <a:pt x="88490" y="2064774"/>
                </a:cubicBezTo>
                <a:cubicBezTo>
                  <a:pt x="75956" y="2077308"/>
                  <a:pt x="68825" y="2094271"/>
                  <a:pt x="58993" y="2109019"/>
                </a:cubicBezTo>
                <a:cubicBezTo>
                  <a:pt x="63909" y="2128684"/>
                  <a:pt x="70660" y="2147979"/>
                  <a:pt x="73742" y="2168013"/>
                </a:cubicBezTo>
                <a:cubicBezTo>
                  <a:pt x="80511" y="2212013"/>
                  <a:pt x="74412" y="2258515"/>
                  <a:pt x="88490" y="2300748"/>
                </a:cubicBezTo>
                <a:cubicBezTo>
                  <a:pt x="99701" y="2334379"/>
                  <a:pt x="117987" y="2369573"/>
                  <a:pt x="147484" y="2389238"/>
                </a:cubicBezTo>
                <a:lnTo>
                  <a:pt x="235974" y="2448232"/>
                </a:lnTo>
                <a:cubicBezTo>
                  <a:pt x="265471" y="2443316"/>
                  <a:pt x="298500" y="2448319"/>
                  <a:pt x="324464" y="2433483"/>
                </a:cubicBezTo>
                <a:cubicBezTo>
                  <a:pt x="337962" y="2425770"/>
                  <a:pt x="339213" y="2373692"/>
                  <a:pt x="339213" y="2389238"/>
                </a:cubicBezTo>
                <a:cubicBezTo>
                  <a:pt x="339213" y="2391886"/>
                  <a:pt x="316670" y="2483784"/>
                  <a:pt x="309716" y="2492477"/>
                </a:cubicBezTo>
                <a:cubicBezTo>
                  <a:pt x="298643" y="2506318"/>
                  <a:pt x="280219" y="2512142"/>
                  <a:pt x="265471" y="2521974"/>
                </a:cubicBezTo>
                <a:cubicBezTo>
                  <a:pt x="255639" y="2551471"/>
                  <a:pt x="231577" y="2579684"/>
                  <a:pt x="235974" y="2610464"/>
                </a:cubicBezTo>
                <a:cubicBezTo>
                  <a:pt x="240890" y="2644877"/>
                  <a:pt x="236604" y="2681937"/>
                  <a:pt x="250722" y="2713703"/>
                </a:cubicBezTo>
                <a:cubicBezTo>
                  <a:pt x="257921" y="2729901"/>
                  <a:pt x="279114" y="2735273"/>
                  <a:pt x="294968" y="2743200"/>
                </a:cubicBezTo>
                <a:cubicBezTo>
                  <a:pt x="340437" y="2765934"/>
                  <a:pt x="416530" y="2767612"/>
                  <a:pt x="457200" y="2772696"/>
                </a:cubicBezTo>
                <a:cubicBezTo>
                  <a:pt x="427703" y="2782528"/>
                  <a:pt x="394579" y="2784946"/>
                  <a:pt x="368709" y="2802193"/>
                </a:cubicBezTo>
                <a:cubicBezTo>
                  <a:pt x="353961" y="2812025"/>
                  <a:pt x="340662" y="2824491"/>
                  <a:pt x="324464" y="2831690"/>
                </a:cubicBezTo>
                <a:cubicBezTo>
                  <a:pt x="166500" y="2901897"/>
                  <a:pt x="291864" y="2823928"/>
                  <a:pt x="191729" y="2890683"/>
                </a:cubicBezTo>
                <a:cubicBezTo>
                  <a:pt x="181897" y="2905432"/>
                  <a:pt x="158387" y="2917625"/>
                  <a:pt x="162232" y="2934929"/>
                </a:cubicBezTo>
                <a:cubicBezTo>
                  <a:pt x="169922" y="2969536"/>
                  <a:pt x="201561" y="2993922"/>
                  <a:pt x="221226" y="3023419"/>
                </a:cubicBezTo>
                <a:cubicBezTo>
                  <a:pt x="260556" y="3082414"/>
                  <a:pt x="235972" y="3057831"/>
                  <a:pt x="294968" y="3097161"/>
                </a:cubicBezTo>
                <a:cubicBezTo>
                  <a:pt x="344129" y="3092245"/>
                  <a:pt x="395294" y="3097150"/>
                  <a:pt x="442451" y="3082413"/>
                </a:cubicBezTo>
                <a:cubicBezTo>
                  <a:pt x="476288" y="3071839"/>
                  <a:pt x="497310" y="3034629"/>
                  <a:pt x="530942" y="3023419"/>
                </a:cubicBezTo>
                <a:lnTo>
                  <a:pt x="575187" y="3008671"/>
                </a:lnTo>
                <a:cubicBezTo>
                  <a:pt x="585019" y="2993922"/>
                  <a:pt x="622410" y="2964425"/>
                  <a:pt x="604684" y="2964425"/>
                </a:cubicBezTo>
                <a:cubicBezTo>
                  <a:pt x="585765" y="2964425"/>
                  <a:pt x="514909" y="3039452"/>
                  <a:pt x="501445" y="3052916"/>
                </a:cubicBezTo>
                <a:cubicBezTo>
                  <a:pt x="496529" y="3067664"/>
                  <a:pt x="486697" y="3081615"/>
                  <a:pt x="486697" y="3097161"/>
                </a:cubicBezTo>
                <a:cubicBezTo>
                  <a:pt x="486697" y="3189756"/>
                  <a:pt x="509251" y="3197359"/>
                  <a:pt x="560439" y="3274142"/>
                </a:cubicBezTo>
                <a:cubicBezTo>
                  <a:pt x="570271" y="3288890"/>
                  <a:pt x="577401" y="3305853"/>
                  <a:pt x="589935" y="3318387"/>
                </a:cubicBezTo>
                <a:cubicBezTo>
                  <a:pt x="604683" y="3333135"/>
                  <a:pt x="620827" y="3346609"/>
                  <a:pt x="634180" y="3362632"/>
                </a:cubicBezTo>
                <a:cubicBezTo>
                  <a:pt x="695632" y="3436374"/>
                  <a:pt x="626806" y="3382296"/>
                  <a:pt x="707922" y="3436374"/>
                </a:cubicBezTo>
                <a:cubicBezTo>
                  <a:pt x="724481" y="3461213"/>
                  <a:pt x="745441" y="3504941"/>
                  <a:pt x="781664" y="3510116"/>
                </a:cubicBezTo>
                <a:cubicBezTo>
                  <a:pt x="801730" y="3512983"/>
                  <a:pt x="820993" y="3500283"/>
                  <a:pt x="840658" y="3495367"/>
                </a:cubicBezTo>
                <a:cubicBezTo>
                  <a:pt x="875760" y="3390061"/>
                  <a:pt x="852908" y="3432747"/>
                  <a:pt x="899651" y="3362632"/>
                </a:cubicBezTo>
                <a:cubicBezTo>
                  <a:pt x="904567" y="3377380"/>
                  <a:pt x="907447" y="3392972"/>
                  <a:pt x="914400" y="3406877"/>
                </a:cubicBezTo>
                <a:cubicBezTo>
                  <a:pt x="922327" y="3422731"/>
                  <a:pt x="940421" y="3433741"/>
                  <a:pt x="943897" y="3451122"/>
                </a:cubicBezTo>
                <a:cubicBezTo>
                  <a:pt x="973783" y="3600553"/>
                  <a:pt x="905297" y="3608804"/>
                  <a:pt x="1002890" y="3657600"/>
                </a:cubicBezTo>
                <a:cubicBezTo>
                  <a:pt x="1016795" y="3664552"/>
                  <a:pt x="1032387" y="3667432"/>
                  <a:pt x="1047135" y="3672348"/>
                </a:cubicBezTo>
                <a:cubicBezTo>
                  <a:pt x="1066800" y="3667432"/>
                  <a:pt x="1087498" y="3665585"/>
                  <a:pt x="1106129" y="3657600"/>
                </a:cubicBezTo>
                <a:cubicBezTo>
                  <a:pt x="1122421" y="3650618"/>
                  <a:pt x="1150374" y="3628103"/>
                  <a:pt x="1150374" y="3628103"/>
                </a:cubicBezTo>
                <a:cubicBezTo>
                  <a:pt x="1082757" y="3729528"/>
                  <a:pt x="1102590" y="3682961"/>
                  <a:pt x="1076632" y="3760838"/>
                </a:cubicBezTo>
                <a:cubicBezTo>
                  <a:pt x="1081548" y="3775586"/>
                  <a:pt x="1081668" y="3792944"/>
                  <a:pt x="1091380" y="3805083"/>
                </a:cubicBezTo>
                <a:cubicBezTo>
                  <a:pt x="1112172" y="3831073"/>
                  <a:pt x="1150725" y="3839613"/>
                  <a:pt x="1179871" y="3849329"/>
                </a:cubicBezTo>
                <a:cubicBezTo>
                  <a:pt x="1363346" y="3803458"/>
                  <a:pt x="1062931" y="3874570"/>
                  <a:pt x="1519084" y="3819832"/>
                </a:cubicBezTo>
                <a:cubicBezTo>
                  <a:pt x="1549955" y="3816128"/>
                  <a:pt x="1607574" y="3790335"/>
                  <a:pt x="1607574" y="3790335"/>
                </a:cubicBezTo>
                <a:cubicBezTo>
                  <a:pt x="1708999" y="3722718"/>
                  <a:pt x="1684853" y="3764973"/>
                  <a:pt x="1710813" y="3687096"/>
                </a:cubicBezTo>
                <a:cubicBezTo>
                  <a:pt x="1725561" y="3696928"/>
                  <a:pt x="1741441" y="3705245"/>
                  <a:pt x="1755058" y="3716593"/>
                </a:cubicBezTo>
                <a:cubicBezTo>
                  <a:pt x="1803982" y="3757363"/>
                  <a:pt x="1788624" y="3762873"/>
                  <a:pt x="1843548" y="3790335"/>
                </a:cubicBezTo>
                <a:cubicBezTo>
                  <a:pt x="1857453" y="3797287"/>
                  <a:pt x="1873045" y="3800167"/>
                  <a:pt x="1887793" y="3805083"/>
                </a:cubicBezTo>
                <a:cubicBezTo>
                  <a:pt x="1902542" y="3819832"/>
                  <a:pt x="1911205" y="3848337"/>
                  <a:pt x="1932039" y="3849329"/>
                </a:cubicBezTo>
                <a:cubicBezTo>
                  <a:pt x="2020973" y="3853564"/>
                  <a:pt x="2197509" y="3819832"/>
                  <a:pt x="2197509" y="3819832"/>
                </a:cubicBezTo>
                <a:cubicBezTo>
                  <a:pt x="2254346" y="3781941"/>
                  <a:pt x="2265403" y="3793997"/>
                  <a:pt x="2227006" y="3701845"/>
                </a:cubicBezTo>
                <a:cubicBezTo>
                  <a:pt x="2213371" y="3669121"/>
                  <a:pt x="2156803" y="3579722"/>
                  <a:pt x="2168013" y="3613354"/>
                </a:cubicBezTo>
                <a:cubicBezTo>
                  <a:pt x="2188366" y="3674416"/>
                  <a:pt x="2169826" y="3648977"/>
                  <a:pt x="2227006" y="3687096"/>
                </a:cubicBezTo>
                <a:cubicBezTo>
                  <a:pt x="2271251" y="3682180"/>
                  <a:pt x="2316089" y="3681079"/>
                  <a:pt x="2359742" y="3672348"/>
                </a:cubicBezTo>
                <a:cubicBezTo>
                  <a:pt x="2410513" y="3662194"/>
                  <a:pt x="2453452" y="3645875"/>
                  <a:pt x="2492477" y="3613354"/>
                </a:cubicBezTo>
                <a:cubicBezTo>
                  <a:pt x="2508500" y="3600001"/>
                  <a:pt x="2521974" y="3583857"/>
                  <a:pt x="2536722" y="3569109"/>
                </a:cubicBezTo>
                <a:cubicBezTo>
                  <a:pt x="2531288" y="3531068"/>
                  <a:pt x="2527818" y="3462809"/>
                  <a:pt x="2507226" y="3421625"/>
                </a:cubicBezTo>
                <a:cubicBezTo>
                  <a:pt x="2499299" y="3405771"/>
                  <a:pt x="2487561" y="3392128"/>
                  <a:pt x="2477729" y="3377380"/>
                </a:cubicBezTo>
                <a:cubicBezTo>
                  <a:pt x="2487561" y="3362632"/>
                  <a:pt x="2492478" y="3342967"/>
                  <a:pt x="2507226" y="3333135"/>
                </a:cubicBezTo>
                <a:cubicBezTo>
                  <a:pt x="2524091" y="3321892"/>
                  <a:pt x="2546729" y="3323956"/>
                  <a:pt x="2566219" y="3318387"/>
                </a:cubicBezTo>
                <a:cubicBezTo>
                  <a:pt x="2667883" y="3289340"/>
                  <a:pt x="2539250" y="3315507"/>
                  <a:pt x="2698955" y="3288890"/>
                </a:cubicBezTo>
                <a:cubicBezTo>
                  <a:pt x="2807232" y="3252797"/>
                  <a:pt x="2765459" y="3281379"/>
                  <a:pt x="2831690" y="3215148"/>
                </a:cubicBezTo>
                <a:cubicBezTo>
                  <a:pt x="2836606" y="3200400"/>
                  <a:pt x="2846439" y="3186449"/>
                  <a:pt x="2846439" y="3170903"/>
                </a:cubicBezTo>
                <a:cubicBezTo>
                  <a:pt x="2846439" y="3056839"/>
                  <a:pt x="2842186" y="3054907"/>
                  <a:pt x="2816942" y="2979174"/>
                </a:cubicBezTo>
                <a:cubicBezTo>
                  <a:pt x="2831690" y="2974258"/>
                  <a:pt x="2846239" y="2968696"/>
                  <a:pt x="2861187" y="2964425"/>
                </a:cubicBezTo>
                <a:cubicBezTo>
                  <a:pt x="2990854" y="2927377"/>
                  <a:pt x="2858312" y="2970299"/>
                  <a:pt x="2964426" y="2934929"/>
                </a:cubicBezTo>
                <a:cubicBezTo>
                  <a:pt x="2979174" y="2920180"/>
                  <a:pt x="2997101" y="2908038"/>
                  <a:pt x="3008671" y="2890683"/>
                </a:cubicBezTo>
                <a:cubicBezTo>
                  <a:pt x="3032967" y="2854238"/>
                  <a:pt x="3025797" y="2792201"/>
                  <a:pt x="3008671" y="2757948"/>
                </a:cubicBezTo>
                <a:cubicBezTo>
                  <a:pt x="2997234" y="2735075"/>
                  <a:pt x="2941121" y="2720683"/>
                  <a:pt x="2920180" y="2713703"/>
                </a:cubicBezTo>
                <a:cubicBezTo>
                  <a:pt x="2959509" y="2708787"/>
                  <a:pt x="2999929" y="2709383"/>
                  <a:pt x="3038168" y="2698954"/>
                </a:cubicBezTo>
                <a:cubicBezTo>
                  <a:pt x="3055269" y="2694290"/>
                  <a:pt x="3066559" y="2677385"/>
                  <a:pt x="3082413" y="2669458"/>
                </a:cubicBezTo>
                <a:cubicBezTo>
                  <a:pt x="3096318" y="2662506"/>
                  <a:pt x="3111910" y="2659625"/>
                  <a:pt x="3126658" y="2654709"/>
                </a:cubicBezTo>
                <a:cubicBezTo>
                  <a:pt x="3131574" y="2639961"/>
                  <a:pt x="3141406" y="2626010"/>
                  <a:pt x="3141406" y="2610464"/>
                </a:cubicBezTo>
                <a:cubicBezTo>
                  <a:pt x="3141406" y="2559792"/>
                  <a:pt x="3144700" y="2475080"/>
                  <a:pt x="3097161" y="2433483"/>
                </a:cubicBezTo>
                <a:cubicBezTo>
                  <a:pt x="3070482" y="2410139"/>
                  <a:pt x="3008671" y="2374490"/>
                  <a:pt x="3008671" y="2374490"/>
                </a:cubicBezTo>
                <a:cubicBezTo>
                  <a:pt x="3018503" y="2359742"/>
                  <a:pt x="3024327" y="2341318"/>
                  <a:pt x="3038168" y="2330245"/>
                </a:cubicBezTo>
                <a:cubicBezTo>
                  <a:pt x="3050307" y="2320533"/>
                  <a:pt x="3068508" y="2322448"/>
                  <a:pt x="3082413" y="2315496"/>
                </a:cubicBezTo>
                <a:cubicBezTo>
                  <a:pt x="3098267" y="2307569"/>
                  <a:pt x="3113410" y="2297776"/>
                  <a:pt x="3126658" y="2286000"/>
                </a:cubicBezTo>
                <a:cubicBezTo>
                  <a:pt x="3157836" y="2258286"/>
                  <a:pt x="3215148" y="2197509"/>
                  <a:pt x="3215148" y="2197509"/>
                </a:cubicBezTo>
                <a:cubicBezTo>
                  <a:pt x="3220064" y="2182761"/>
                  <a:pt x="3229897" y="2168810"/>
                  <a:pt x="3229897" y="2153264"/>
                </a:cubicBezTo>
                <a:cubicBezTo>
                  <a:pt x="3229897" y="2118502"/>
                  <a:pt x="3228059" y="2082301"/>
                  <a:pt x="3215148" y="2050025"/>
                </a:cubicBezTo>
                <a:cubicBezTo>
                  <a:pt x="3207402" y="2030660"/>
                  <a:pt x="3187367" y="2018585"/>
                  <a:pt x="3170903" y="2005780"/>
                </a:cubicBezTo>
                <a:cubicBezTo>
                  <a:pt x="3094835" y="1946616"/>
                  <a:pt x="3104924" y="1954291"/>
                  <a:pt x="3038168" y="1932038"/>
                </a:cubicBezTo>
                <a:cubicBezTo>
                  <a:pt x="3052916" y="1922206"/>
                  <a:pt x="3066559" y="1910469"/>
                  <a:pt x="3082413" y="1902542"/>
                </a:cubicBezTo>
                <a:cubicBezTo>
                  <a:pt x="3096318" y="1895590"/>
                  <a:pt x="3113723" y="1896417"/>
                  <a:pt x="3126658" y="1887793"/>
                </a:cubicBezTo>
                <a:cubicBezTo>
                  <a:pt x="3144012" y="1876223"/>
                  <a:pt x="3154880" y="1856901"/>
                  <a:pt x="3170903" y="1843548"/>
                </a:cubicBezTo>
                <a:cubicBezTo>
                  <a:pt x="3184520" y="1832200"/>
                  <a:pt x="3200400" y="1823883"/>
                  <a:pt x="3215148" y="1814051"/>
                </a:cubicBezTo>
                <a:cubicBezTo>
                  <a:pt x="3212538" y="1780115"/>
                  <a:pt x="3232223" y="1627133"/>
                  <a:pt x="3170903" y="1578077"/>
                </a:cubicBezTo>
                <a:cubicBezTo>
                  <a:pt x="3158764" y="1568366"/>
                  <a:pt x="3141406" y="1568245"/>
                  <a:pt x="3126658" y="1563329"/>
                </a:cubicBezTo>
                <a:cubicBezTo>
                  <a:pt x="3111910" y="1553497"/>
                  <a:pt x="3098611" y="1541031"/>
                  <a:pt x="3082413" y="1533832"/>
                </a:cubicBezTo>
                <a:cubicBezTo>
                  <a:pt x="3054000" y="1521204"/>
                  <a:pt x="2993922" y="1504335"/>
                  <a:pt x="2993922" y="1504335"/>
                </a:cubicBezTo>
                <a:cubicBezTo>
                  <a:pt x="3020831" y="1463972"/>
                  <a:pt x="3021091" y="1451292"/>
                  <a:pt x="3067664" y="1430593"/>
                </a:cubicBezTo>
                <a:cubicBezTo>
                  <a:pt x="3096077" y="1417965"/>
                  <a:pt x="3156155" y="1401096"/>
                  <a:pt x="3156155" y="1401096"/>
                </a:cubicBezTo>
                <a:cubicBezTo>
                  <a:pt x="3165987" y="1386348"/>
                  <a:pt x="3184046" y="1374503"/>
                  <a:pt x="3185651" y="1356851"/>
                </a:cubicBezTo>
                <a:cubicBezTo>
                  <a:pt x="3189239" y="1317379"/>
                  <a:pt x="3184234" y="1276190"/>
                  <a:pt x="3170903" y="1238864"/>
                </a:cubicBezTo>
                <a:cubicBezTo>
                  <a:pt x="3128637" y="1120520"/>
                  <a:pt x="3134423" y="1169004"/>
                  <a:pt x="3067664" y="1135625"/>
                </a:cubicBezTo>
                <a:cubicBezTo>
                  <a:pt x="2966396" y="1084991"/>
                  <a:pt x="3091947" y="1119835"/>
                  <a:pt x="2949677" y="1091380"/>
                </a:cubicBezTo>
                <a:cubicBezTo>
                  <a:pt x="2934929" y="1081548"/>
                  <a:pt x="2912015" y="1078341"/>
                  <a:pt x="2905432" y="1061883"/>
                </a:cubicBezTo>
                <a:cubicBezTo>
                  <a:pt x="2890434" y="1024388"/>
                  <a:pt x="2947552" y="999391"/>
                  <a:pt x="2964426" y="988142"/>
                </a:cubicBezTo>
                <a:cubicBezTo>
                  <a:pt x="2959510" y="934064"/>
                  <a:pt x="2959114" y="879383"/>
                  <a:pt x="2949677" y="825909"/>
                </a:cubicBezTo>
                <a:cubicBezTo>
                  <a:pt x="2936069" y="748798"/>
                  <a:pt x="2939274" y="734187"/>
                  <a:pt x="2875935" y="722671"/>
                </a:cubicBezTo>
                <a:cubicBezTo>
                  <a:pt x="2836939" y="715581"/>
                  <a:pt x="2797277" y="712838"/>
                  <a:pt x="2757948" y="707922"/>
                </a:cubicBezTo>
                <a:cubicBezTo>
                  <a:pt x="2762864" y="678425"/>
                  <a:pt x="2765444" y="648443"/>
                  <a:pt x="2772697" y="619432"/>
                </a:cubicBezTo>
                <a:cubicBezTo>
                  <a:pt x="2780238" y="589268"/>
                  <a:pt x="2802193" y="530942"/>
                  <a:pt x="2802193" y="530942"/>
                </a:cubicBezTo>
                <a:cubicBezTo>
                  <a:pt x="2797277" y="501445"/>
                  <a:pt x="2804594" y="466949"/>
                  <a:pt x="2787445" y="442451"/>
                </a:cubicBezTo>
                <a:cubicBezTo>
                  <a:pt x="2737370" y="370914"/>
                  <a:pt x="2710067" y="396388"/>
                  <a:pt x="2654709" y="368709"/>
                </a:cubicBezTo>
                <a:cubicBezTo>
                  <a:pt x="2540345" y="311527"/>
                  <a:pt x="2677434" y="361537"/>
                  <a:pt x="2566219" y="324464"/>
                </a:cubicBezTo>
                <a:cubicBezTo>
                  <a:pt x="2512142" y="329380"/>
                  <a:pt x="2457742" y="331534"/>
                  <a:pt x="2403987" y="339213"/>
                </a:cubicBezTo>
                <a:cubicBezTo>
                  <a:pt x="2388597" y="341412"/>
                  <a:pt x="2364658" y="368709"/>
                  <a:pt x="2359742" y="353961"/>
                </a:cubicBezTo>
                <a:cubicBezTo>
                  <a:pt x="2348443" y="320064"/>
                  <a:pt x="2376128" y="245807"/>
                  <a:pt x="2389239" y="206477"/>
                </a:cubicBezTo>
                <a:cubicBezTo>
                  <a:pt x="2384323" y="186812"/>
                  <a:pt x="2380059" y="166973"/>
                  <a:pt x="2374490" y="147483"/>
                </a:cubicBezTo>
                <a:cubicBezTo>
                  <a:pt x="2370219" y="132535"/>
                  <a:pt x="2372392" y="112274"/>
                  <a:pt x="2359742" y="103238"/>
                </a:cubicBezTo>
                <a:cubicBezTo>
                  <a:pt x="2334441" y="85166"/>
                  <a:pt x="2271251" y="73742"/>
                  <a:pt x="2271251" y="73742"/>
                </a:cubicBezTo>
                <a:cubicBezTo>
                  <a:pt x="2201136" y="26998"/>
                  <a:pt x="2243821" y="49850"/>
                  <a:pt x="2138516" y="14748"/>
                </a:cubicBezTo>
                <a:lnTo>
                  <a:pt x="2094271" y="0"/>
                </a:lnTo>
                <a:lnTo>
                  <a:pt x="1887793" y="14748"/>
                </a:lnTo>
                <a:cubicBezTo>
                  <a:pt x="1854753" y="27597"/>
                  <a:pt x="1848464" y="73741"/>
                  <a:pt x="1828800" y="103238"/>
                </a:cubicBezTo>
                <a:lnTo>
                  <a:pt x="1799303" y="147483"/>
                </a:lnTo>
                <a:cubicBezTo>
                  <a:pt x="1810807" y="181995"/>
                  <a:pt x="1811205" y="213377"/>
                  <a:pt x="1858297" y="221225"/>
                </a:cubicBezTo>
                <a:cubicBezTo>
                  <a:pt x="1873632" y="223781"/>
                  <a:pt x="1887794" y="211393"/>
                  <a:pt x="1902542" y="206477"/>
                </a:cubicBezTo>
                <a:cubicBezTo>
                  <a:pt x="1887794" y="201561"/>
                  <a:pt x="1873843" y="191729"/>
                  <a:pt x="1858297" y="191729"/>
                </a:cubicBezTo>
                <a:cubicBezTo>
                  <a:pt x="1810677" y="191729"/>
                  <a:pt x="1791185" y="211889"/>
                  <a:pt x="1755058" y="235974"/>
                </a:cubicBezTo>
                <a:cubicBezTo>
                  <a:pt x="1687441" y="337399"/>
                  <a:pt x="1707274" y="290832"/>
                  <a:pt x="1681316" y="368709"/>
                </a:cubicBezTo>
                <a:cubicBezTo>
                  <a:pt x="1683284" y="376580"/>
                  <a:pt x="1702348" y="459250"/>
                  <a:pt x="1710813" y="471948"/>
                </a:cubicBezTo>
                <a:cubicBezTo>
                  <a:pt x="1722383" y="489302"/>
                  <a:pt x="1738594" y="503388"/>
                  <a:pt x="1755058" y="516193"/>
                </a:cubicBezTo>
                <a:cubicBezTo>
                  <a:pt x="1831128" y="575359"/>
                  <a:pt x="1821035" y="567683"/>
                  <a:pt x="1887793" y="589935"/>
                </a:cubicBezTo>
                <a:cubicBezTo>
                  <a:pt x="1940220" y="624886"/>
                  <a:pt x="1932039" y="601706"/>
                  <a:pt x="1932039" y="648929"/>
                </a:cubicBezTo>
              </a:path>
            </a:pathLst>
          </a:custGeom>
          <a:noFill/>
          <a:ln w="25400" cap="flat" cmpd="sng" algn="ctr">
            <a:solidFill>
              <a:srgbClr val="FFFFE1">
                <a:lumMod val="5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7"/>
          <p:cNvSpPr/>
          <p:nvPr/>
        </p:nvSpPr>
        <p:spPr>
          <a:xfrm>
            <a:off x="5667375" y="2420938"/>
            <a:ext cx="2519363" cy="3095625"/>
          </a:xfrm>
          <a:prstGeom prst="ellipse">
            <a:avLst/>
          </a:prstGeom>
          <a:noFill/>
          <a:ln w="76200" cap="flat" cmpd="sng" algn="ctr">
            <a:solidFill>
              <a:srgbClr val="7030A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E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41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exo-opistho_simeiomata">
  <a:themeElements>
    <a:clrScheme name="Προσαρμοσμένο 28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8D8D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Προσαρμοσμένο 28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B2A1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exo-opistho_simeiomata</Template>
  <TotalTime>739</TotalTime>
  <Words>1949</Words>
  <Application>Microsoft Office PowerPoint</Application>
  <PresentationFormat>On-screen Show (4:3)</PresentationFormat>
  <Paragraphs>480</Paragraphs>
  <Slides>72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exo-opistho_simeiomata</vt:lpstr>
      <vt:lpstr>OC_template_updated</vt:lpstr>
      <vt:lpstr>Τομογραφική Απεικονιστική Ανατομική</vt:lpstr>
      <vt:lpstr>Οστά κρανίου από το πλάι</vt:lpstr>
      <vt:lpstr>Οστά από εμπρός</vt:lpstr>
      <vt:lpstr>Οστά κρανίου</vt:lpstr>
      <vt:lpstr>Κρανίο νεογέννητου</vt:lpstr>
      <vt:lpstr>Νεογέννητο ανατομία - κρανίου</vt:lpstr>
      <vt:lpstr>Κλείσιμο των ραφών</vt:lpstr>
      <vt:lpstr>Το εγκεφαλικό κρανίο από έξω προς τα μέσα</vt:lpstr>
      <vt:lpstr>Υπαραχνοειδής χώρος 1/2</vt:lpstr>
      <vt:lpstr>Υπαραχνοειδής χώρος 2/2</vt:lpstr>
      <vt:lpstr>Ανατομία ΚΝΣ</vt:lpstr>
      <vt:lpstr>Εγκεφαλικά Ημισφαίρια 1/2</vt:lpstr>
      <vt:lpstr>Εγκεφαλικά Ημισφαίρια 1/2</vt:lpstr>
      <vt:lpstr>Φλοιός εγκεφάλου</vt:lpstr>
      <vt:lpstr>Νευρικό  κύτταρο</vt:lpstr>
      <vt:lpstr>Φλοιός εγκεφάλου – Φαιά ουσία</vt:lpstr>
      <vt:lpstr>Λευκή ουσία</vt:lpstr>
      <vt:lpstr>Λευκή ουσία</vt:lpstr>
      <vt:lpstr>Παρεγκεφαλίδα  συντονιστής κινήσεων</vt:lpstr>
      <vt:lpstr>Βασικά γάγγλια  (εστίες φαιάς ουσίας μέσα στη λευκή)</vt:lpstr>
      <vt:lpstr>Εγκεφαλικοί Πυρήνες – Βασικά γάγγλια</vt:lpstr>
      <vt:lpstr>Βασικά γάγγλια  Εγκεφαλικοί Πυρήνες</vt:lpstr>
      <vt:lpstr>Στέλεχος 1/4</vt:lpstr>
      <vt:lpstr>Στέλεχος 2/4</vt:lpstr>
      <vt:lpstr>Στέλεχος 3/4</vt:lpstr>
      <vt:lpstr>Στέλεχος 4/4</vt:lpstr>
      <vt:lpstr>Κοινό κινητικό, 3δυμο, προσωπικό - ακουστικό </vt:lpstr>
      <vt:lpstr>Κοιλιακό σύστημα 1/5</vt:lpstr>
      <vt:lpstr>Κοιλιακό σύστημα 2/5</vt:lpstr>
      <vt:lpstr>Κοιλιακό σύστημα 3/5</vt:lpstr>
      <vt:lpstr>Κοιλιακό σύστημα 4/5</vt:lpstr>
      <vt:lpstr>Κοιλιακό σύστημα 5/5</vt:lpstr>
      <vt:lpstr>Υπαραχνοειδείς χώροι (CT)</vt:lpstr>
      <vt:lpstr>Υπαραχνοειδείς χώροι (MT)</vt:lpstr>
      <vt:lpstr>Δρέπανο – Σκηνίδιο παρεγκεφαλίδας</vt:lpstr>
      <vt:lpstr>Νόσοι μηνίγγων</vt:lpstr>
      <vt:lpstr>Ανατομία υπόφυσης</vt:lpstr>
      <vt:lpstr>Υπόφυση 1/2</vt:lpstr>
      <vt:lpstr>Λειτουργίες υπόφυσης</vt:lpstr>
      <vt:lpstr>Υπόφυση 2/2</vt:lpstr>
      <vt:lpstr>Οπτικό χίασμα 1/2</vt:lpstr>
      <vt:lpstr>Οπτικό χίασμα 2/2</vt:lpstr>
      <vt:lpstr>Εξάγωνο Willis αρτηριακή παροχή εγκεφάλου </vt:lpstr>
      <vt:lpstr>Έσω καρωτίδα και κλάδοι</vt:lpstr>
      <vt:lpstr>Αρτηρίες</vt:lpstr>
      <vt:lpstr>Βασική αρτηρία</vt:lpstr>
      <vt:lpstr>Οβελιαίος, σιγμοειδείς κόλποι (φλεβική απαγωγή εγκεφάλου)</vt:lpstr>
      <vt:lpstr>Εγκάρσιες τομές CT – MRI 1/5</vt:lpstr>
      <vt:lpstr>Εγκάρσιες τομές CT – MRI 2/5</vt:lpstr>
      <vt:lpstr>Εγκάρσιες τομές CT – MRI 3/5</vt:lpstr>
      <vt:lpstr>Εγκάρσιες τομές CT – MRI 4/5</vt:lpstr>
      <vt:lpstr>Εγκάρσιες τομές CT – MRI 5/5</vt:lpstr>
      <vt:lpstr>Εγκέφαλος – εγκάρσια T1 MRI</vt:lpstr>
      <vt:lpstr>Εγκέφαλος – οβελιαία T1 MRI 1/2</vt:lpstr>
      <vt:lpstr>Εγκέφαλος – οβελιαία T1 MRI 2/2</vt:lpstr>
      <vt:lpstr>MRI Εγκεφάλου</vt:lpstr>
      <vt:lpstr>Υπερηχογράφημα εγκεφάλου - νεογνά</vt:lpstr>
      <vt:lpstr>Υπερηχογράφημα εγκεφάλου - νεογνά</vt:lpstr>
      <vt:lpstr>Υπερηχογράφημα  εγκεφάλου</vt:lpstr>
      <vt:lpstr>Μελέτη ενδοκρανίων αγγείων για ανάδειξη στενώσεων/αποφράξεων</vt:lpstr>
      <vt:lpstr>Κάταγμα κρανίου 1/2</vt:lpstr>
      <vt:lpstr>Κάταγμα κρανίου 2/2</vt:lpstr>
      <vt:lpstr>Επισκληρίδιο αιμάτωμα</vt:lpstr>
      <vt:lpstr>Όγκος εγκεφάλου CT</vt:lpstr>
      <vt:lpstr>Όγκος  MRI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Τομογραφική Απεικονιστική Ανατομική</dc:title>
  <dc:creator>opencourses@teiath.gr</dc:creator>
  <cp:lastModifiedBy>Georgia</cp:lastModifiedBy>
  <cp:revision>46</cp:revision>
  <dcterms:created xsi:type="dcterms:W3CDTF">2015-10-07T12:22:50Z</dcterms:created>
  <dcterms:modified xsi:type="dcterms:W3CDTF">2015-12-05T17:45:33Z</dcterms:modified>
</cp:coreProperties>
</file>