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8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dirty="0" smtClean="0"/>
                  <a:t>Το</a:t>
                </a:r>
                <a:r>
                  <a:rPr lang="el-GR" baseline="0" dirty="0" smtClean="0"/>
                  <a:t> </a:t>
                </a:r>
                <a:r>
                  <a:rPr lang="en-US" sz="1200" b="1" dirty="0" smtClean="0"/>
                  <a:t>R-O-H </a:t>
                </a:r>
                <a:r>
                  <a:rPr lang="en-US" sz="1200" b="1" i="0" smtClean="0">
                    <a:latin typeface="Cambria Math"/>
                    <a:ea typeface="Cambria Math"/>
                  </a:rPr>
                  <a:t>→</a:t>
                </a:r>
                <a:r>
                  <a:rPr lang="en-US" sz="1200" b="1" dirty="0" smtClean="0"/>
                  <a:t> </a:t>
                </a:r>
                <a:r>
                  <a:rPr lang="en-US" sz="1200" b="1" dirty="0" smtClean="0"/>
                  <a:t>O-R</a:t>
                </a:r>
                <a:r>
                  <a:rPr lang="el-GR" sz="1200" b="1" dirty="0" smtClean="0"/>
                  <a:t> </a:t>
                </a:r>
                <a:r>
                  <a:rPr lang="el-GR" sz="1200" b="0" dirty="0" smtClean="0"/>
                  <a:t>έφυγε</a:t>
                </a:r>
                <a:r>
                  <a:rPr lang="el-GR" sz="1200" b="0" baseline="0" dirty="0" smtClean="0"/>
                  <a:t> από τον τίτλο , σε ποια θέση να μπει;</a:t>
                </a:r>
                <a:endParaRPr lang="el-GR" sz="1200" b="1" dirty="0"/>
              </a:p>
              <a:p>
                <a:endParaRPr lang="el-GR" dirty="0"/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4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9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8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12763-D2A9-4B26-B777-0FB68282F9C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3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10585-672E-48C0-BA19-C215501A561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1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F99B9-AC22-4B28-AF14-36651220176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0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CFF1-C9C4-4F2D-A0D5-77158184B65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4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375B2-DE60-4711-A9EE-0AAE8A74FB4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BB273-4105-4C08-A3AB-DFFABB35D6E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4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98C26-6B40-4F7D-B43D-110D8E47FE7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20442-5901-4224-A6C9-010E2D2823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2303E-CF88-48B4-A2CA-C3C6FF8ADB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AB0C5-D546-4726-A1D3-86A1950E0A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6143B8-ADFD-4950-A73F-7243C7B7752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2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434F20-6D41-4E06-A81E-C5B6E174E6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37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51E95C-E2AD-4EEB-A729-2DF940C0122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D587B1-A10C-486A-993B-E0EF7BB63A3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61F9A0-F4D9-4698-A044-8822DB423C5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/>
              <a:t>13/2/2015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/>
              <a:t>13/2/2015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/>
              <a:t>13/2/2015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/>
              <a:t>13/2/2015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/>
              <a:t>13/2/2015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/>
              <a:t>13/2/2015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131C1-F11C-4EAC-8C09-0BFDDFAFD37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Incnis_Mrsi" TargetMode="External"/><Relationship Id="rId4" Type="http://schemas.openxmlformats.org/officeDocument/2006/relationships/hyperlink" Target="http://commons.wikimedia.org/wiki/File:DNA_chemical_structure.sv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ndensedconcepts.blogspot.gr/2012_09_01_archive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Hydrogen-bonding-in-water-2D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Base_pair_GC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://commons.wikimedia.org/wiki/User:Yikrazuul" TargetMode="External"/><Relationship Id="rId4" Type="http://schemas.openxmlformats.org/officeDocument/2006/relationships/hyperlink" Target="http://commons.wikimedia.org/wiki/File:Base_pair_AT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996207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n-US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Εισαγωγή στις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Διαμοριακές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Δυνάμεις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Δυνάμεις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Waals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 Δεσμοί Υδρογόνου</a:t>
            </a:r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pic>
        <p:nvPicPr>
          <p:cNvPr id="38914" name="Picture 2" descr="File:DNA chemical structur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213"/>
            <a:ext cx="4895850" cy="50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/>
          <p:nvPr/>
        </p:nvSpPr>
        <p:spPr>
          <a:xfrm>
            <a:off x="2087377" y="6521534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DNA chemical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structure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Incnis Mrsi"/>
              </a:rPr>
              <a:t>Incnis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Incnis Mrs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Incnis Mrsi"/>
              </a:rPr>
              <a:t>Mrsi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8/10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Δότες και </a:t>
            </a:r>
            <a:r>
              <a:rPr lang="el-GR" b="1" dirty="0" smtClean="0"/>
              <a:t>δέκτες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Το μόριο που παρέχει ένα πολικό υδρογόνο για ένα δεσμό υδρογόνου καλείται </a:t>
            </a:r>
            <a:r>
              <a:rPr lang="el-GR" b="1" dirty="0"/>
              <a:t>δότης</a:t>
            </a:r>
            <a:r>
              <a:rPr lang="el-GR" dirty="0"/>
              <a:t>. Το μόριο που παρέχει την  περιοχή ηλεκτρονίων </a:t>
            </a:r>
            <a:r>
              <a:rPr lang="el-GR" dirty="0" smtClean="0"/>
              <a:t>από </a:t>
            </a:r>
            <a:r>
              <a:rPr lang="el-GR" dirty="0"/>
              <a:t>την οποία το υδρογόνο προσελκύεται καλείται </a:t>
            </a:r>
            <a:r>
              <a:rPr lang="el-GR" b="1" dirty="0"/>
              <a:t>δέκτης</a:t>
            </a:r>
            <a:r>
              <a:rPr lang="el-GR" dirty="0"/>
              <a:t>. Το νερό και οι αλκοόλες μπορούν να χρησιμεύσουν και ως δότες  και ως δέκτες, ενώ αιθέρες, οι αλδεΰδες, οι κετόνες και οι εστέρες μπορούν να λειτουργήσουν μόνο ως δέκτες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9/10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07504" y="1473710"/>
            <a:ext cx="871296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Αύξηση του σημείου βρασμού είναι η πρώτη συνέπεια της ύπαρξης των.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4294967295"/>
          </p:nvPr>
        </p:nvSpPr>
        <p:spPr>
          <a:xfrm>
            <a:off x="107504" y="2348880"/>
            <a:ext cx="5400600" cy="4437112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Εάν 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συγκρίνουμε σημεία βρασμού του μεθανίου (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l-GR" sz="22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-161, αμμωνίας (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l-GR" sz="22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-33 , </a:t>
            </a:r>
            <a:r>
              <a:rPr lang="el-GR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υδροφθορίου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HF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19 </a:t>
            </a:r>
            <a:r>
              <a:rPr lang="el-GR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καινερού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(Η</a:t>
            </a:r>
            <a:r>
              <a:rPr lang="el-GR" sz="22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Ο) 100, βλέπουμε μια μεγάλη διαφορά για αυτά τα παρόμοια μεγέθους μόρια από τα αναμενόμενα δεδομένα που παρουσιάστηκαν προηγούμενα για τις πολικές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ενώσεις.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4" name="Picture 4" descr="hbondg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30" y="2348880"/>
            <a:ext cx="3562350" cy="299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880185" y="5384249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condensedconcepts.blogspot.gr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pic>
        <p:nvPicPr>
          <p:cNvPr id="2050" name="Picture 2" descr="C:\Users\fkaram2\Desktop\Εικόνα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170" y="1001180"/>
            <a:ext cx="4909998" cy="26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868144" y="1738782"/>
            <a:ext cx="2700300" cy="1067347"/>
          </a:xfrm>
          <a:prstGeom prst="rect">
            <a:avLst/>
          </a:prstGeom>
          <a:noFill/>
          <a:ln w="19050">
            <a:solidFill>
              <a:srgbClr val="21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prstClr val="black"/>
                </a:solidFill>
              </a:rPr>
              <a:t>Δεσμός υδρογόνου σε </a:t>
            </a:r>
            <a:r>
              <a:rPr lang="el-GR" dirty="0" smtClean="0">
                <a:solidFill>
                  <a:prstClr val="black"/>
                </a:solidFill>
              </a:rPr>
              <a:t>αλκοόλες μέσα </a:t>
            </a:r>
            <a:r>
              <a:rPr lang="el-GR" dirty="0">
                <a:solidFill>
                  <a:prstClr val="black"/>
                </a:solidFill>
              </a:rPr>
              <a:t>σε νερό</a:t>
            </a:r>
          </a:p>
        </p:txBody>
      </p:sp>
      <p:pic>
        <p:nvPicPr>
          <p:cNvPr id="2051" name="Picture 3" descr="C:\Users\fkaram2\Desktop\Εικόνα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06131"/>
            <a:ext cx="2977983" cy="34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35696" y="5377168"/>
            <a:ext cx="2088232" cy="936104"/>
          </a:xfrm>
          <a:prstGeom prst="rect">
            <a:avLst/>
          </a:prstGeom>
          <a:noFill/>
          <a:ln w="19050">
            <a:solidFill>
              <a:srgbClr val="21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prstClr val="black"/>
                </a:solidFill>
              </a:rPr>
              <a:t>Δεσμός υδρογόνου </a:t>
            </a:r>
            <a:r>
              <a:rPr lang="el-GR" dirty="0" smtClean="0">
                <a:solidFill>
                  <a:prstClr val="black"/>
                </a:solidFill>
              </a:rPr>
              <a:t>αλκοολών με </a:t>
            </a:r>
            <a:r>
              <a:rPr lang="el-GR" dirty="0" err="1" smtClean="0">
                <a:solidFill>
                  <a:prstClr val="black"/>
                </a:solidFill>
              </a:rPr>
              <a:t>αμίνες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2" name="Picture 4" descr="C:\Users\fkaram2\Desktop\Εικόνα3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687" y="3311512"/>
            <a:ext cx="2398583" cy="20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843493" y="3811487"/>
            <a:ext cx="1616939" cy="1440158"/>
          </a:xfrm>
          <a:prstGeom prst="rect">
            <a:avLst/>
          </a:prstGeom>
          <a:noFill/>
          <a:ln w="19050">
            <a:solidFill>
              <a:srgbClr val="21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err="1" smtClean="0">
                <a:solidFill>
                  <a:prstClr val="black"/>
                </a:solidFill>
              </a:rPr>
              <a:t>Πυρηνόφιλες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ή βασικές περιοχές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408486" y="5378417"/>
            <a:ext cx="2088232" cy="936104"/>
          </a:xfrm>
          <a:prstGeom prst="rect">
            <a:avLst/>
          </a:prstGeom>
          <a:noFill/>
          <a:ln w="19050">
            <a:solidFill>
              <a:srgbClr val="21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prstClr val="black"/>
                </a:solidFill>
              </a:rPr>
              <a:t>Δεσμός υδρογόνου </a:t>
            </a:r>
            <a:r>
              <a:rPr lang="el-GR" dirty="0" smtClean="0">
                <a:solidFill>
                  <a:prstClr val="black"/>
                </a:solidFill>
              </a:rPr>
              <a:t> αλκοολών </a:t>
            </a:r>
            <a:r>
              <a:rPr lang="el-GR" dirty="0">
                <a:solidFill>
                  <a:prstClr val="black"/>
                </a:solidFill>
              </a:rPr>
              <a:t>με </a:t>
            </a:r>
            <a:r>
              <a:rPr lang="el-GR" dirty="0" err="1" smtClean="0">
                <a:solidFill>
                  <a:prstClr val="black"/>
                </a:solidFill>
              </a:rPr>
              <a:t>καρβονυλομάδες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Αριστερό βέλος 10"/>
          <p:cNvSpPr/>
          <p:nvPr/>
        </p:nvSpPr>
        <p:spPr>
          <a:xfrm>
            <a:off x="5292080" y="4369548"/>
            <a:ext cx="1411190" cy="324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</a:t>
            </a:r>
            <a:r>
              <a:rPr lang="el-GR" sz="2000" dirty="0"/>
              <a:t>Ενότητα 1: Εισαγωγή στις </a:t>
            </a:r>
            <a:r>
              <a:rPr lang="el-GR" sz="2000" dirty="0" err="1"/>
              <a:t>Διαμοριακές</a:t>
            </a:r>
            <a:r>
              <a:rPr lang="el-GR" sz="2000" dirty="0"/>
              <a:t> Δυνάμεις - Δυνάμεις </a:t>
            </a:r>
            <a:r>
              <a:rPr lang="el-GR" sz="2000" dirty="0" err="1"/>
              <a:t>Van</a:t>
            </a:r>
            <a:r>
              <a:rPr lang="el-GR" sz="2000" dirty="0"/>
              <a:t> </a:t>
            </a:r>
            <a:r>
              <a:rPr lang="el-GR" sz="2000" dirty="0" err="1"/>
              <a:t>der</a:t>
            </a:r>
            <a:r>
              <a:rPr lang="el-GR" sz="2000" dirty="0"/>
              <a:t> </a:t>
            </a:r>
            <a:r>
              <a:rPr lang="el-GR" sz="2000" dirty="0" err="1"/>
              <a:t>Waals</a:t>
            </a:r>
            <a:r>
              <a:rPr lang="el-GR" sz="2000" dirty="0"/>
              <a:t> και  Δεσμοί </a:t>
            </a:r>
            <a:r>
              <a:rPr lang="el-GR" sz="2000" dirty="0" smtClean="0"/>
              <a:t>Υδρογόνου».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>
            <a:normAutofit/>
          </a:bodyPr>
          <a:lstStyle/>
          <a:p>
            <a:r>
              <a:rPr lang="el-GR" dirty="0"/>
              <a:t>Δυνάμεις </a:t>
            </a:r>
            <a:r>
              <a:rPr lang="en-US" dirty="0"/>
              <a:t>Van der </a:t>
            </a:r>
            <a:r>
              <a:rPr lang="en-US" dirty="0" smtClean="0"/>
              <a:t>Waals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4294967295"/>
          </p:nvPr>
        </p:nvSpPr>
        <p:spPr>
          <a:xfrm>
            <a:off x="611560" y="1196752"/>
            <a:ext cx="4040188" cy="503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Δυνάμεις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der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Waals</a:t>
            </a:r>
            <a:endParaRPr lang="el-G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4294967295"/>
          </p:nvPr>
        </p:nvSpPr>
        <p:spPr>
          <a:xfrm>
            <a:off x="4644008" y="1196752"/>
            <a:ext cx="4248472" cy="50383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και τα αποτελέσματα τους</a:t>
            </a:r>
            <a:endParaRPr lang="el-G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4392488" cy="4320480"/>
          </a:xfrm>
        </p:spPr>
        <p:txBody>
          <a:bodyPr>
            <a:normAutofit/>
          </a:bodyPr>
          <a:lstStyle/>
          <a:p>
            <a:r>
              <a:rPr lang="el-GR" dirty="0" smtClean="0"/>
              <a:t>Όλα </a:t>
            </a:r>
            <a:r>
              <a:rPr lang="el-GR" dirty="0"/>
              <a:t>τα άτομα και τα μόρια </a:t>
            </a:r>
            <a:r>
              <a:rPr lang="el-GR" dirty="0" smtClean="0"/>
              <a:t>έχουν μια </a:t>
            </a:r>
            <a:r>
              <a:rPr lang="el-GR" dirty="0"/>
              <a:t>αδύνατη έλξη  το ένα για το άλλο, που την ονομάζουμε  δύναμη </a:t>
            </a:r>
            <a:r>
              <a:rPr lang="en-US" b="1" dirty="0"/>
              <a:t>Van </a:t>
            </a:r>
            <a:r>
              <a:rPr lang="en-GB" b="1" dirty="0"/>
              <a:t>der Waals</a:t>
            </a:r>
            <a:r>
              <a:rPr lang="el-GR" b="1" dirty="0"/>
              <a:t>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Αυτή </a:t>
            </a:r>
            <a:r>
              <a:rPr lang="el-GR" dirty="0"/>
              <a:t>η  δύναμη  οφείλεται στην ηλεκτροστατική έλξη των ηλεκτρονίων του ενός μορίου ή ατόμου για τον πυρήνα του άλλου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294967295"/>
          </p:nvPr>
        </p:nvSpPr>
        <p:spPr>
          <a:xfrm>
            <a:off x="4716016" y="1700808"/>
            <a:ext cx="4104456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μεγάλα μόρια έχουν περισσότερα ηλεκτρόνια και πυρήνες τα οποία  δημιουργούν πιο πολλές 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δυνάμεις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Waals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έτσι τους οι ενώσεις έχουν συνήθως τα υψηλότερα σημεία βρασμού από 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παρόμοιες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ενώσεις που αποτελούνται από  μικρότερα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μόρια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/>
          <a:lstStyle/>
          <a:p>
            <a:r>
              <a:rPr lang="el-GR" dirty="0"/>
              <a:t>Δυνάμεις </a:t>
            </a:r>
            <a:r>
              <a:rPr lang="en-US" dirty="0"/>
              <a:t>Van der Waals </a:t>
            </a:r>
            <a:r>
              <a:rPr lang="el-GR" sz="3000" b="0" dirty="0" smtClean="0"/>
              <a:t>2/2</a:t>
            </a:r>
            <a:endParaRPr lang="el-GR" sz="3000" dirty="0"/>
          </a:p>
        </p:txBody>
      </p:sp>
      <p:graphicFrame>
        <p:nvGraphicFramePr>
          <p:cNvPr id="6404" name="Group 2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549936"/>
              </p:ext>
            </p:extLst>
          </p:nvPr>
        </p:nvGraphicFramePr>
        <p:xfrm>
          <a:off x="323528" y="1340768"/>
          <a:ext cx="8362950" cy="4679952"/>
        </p:xfrm>
        <a:graphic>
          <a:graphicData uri="http://schemas.openxmlformats.org/drawingml/2006/table">
            <a:tbl>
              <a:tblPr firstRow="1"/>
              <a:tblGrid>
                <a:gridCol w="3106239"/>
                <a:gridCol w="2687112"/>
                <a:gridCol w="1470860"/>
                <a:gridCol w="1098739"/>
              </a:tblGrid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Ένωση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Τύπος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Σ.Β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Σ.Τ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πεντάνιο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-130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εξάνιο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-95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επτάνιο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-91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οκτάνιο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-57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εννεάνιο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151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-54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δεκάνιο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174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-30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Τετραμεθυλβουτάνιο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C- C(CH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112812" marR="1128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υδρογόνου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104456"/>
          </a:xfrm>
        </p:spPr>
        <p:txBody>
          <a:bodyPr>
            <a:normAutofit/>
          </a:bodyPr>
          <a:lstStyle/>
          <a:p>
            <a:r>
              <a:rPr lang="el-GR" b="1" dirty="0"/>
              <a:t>Δεσμός </a:t>
            </a:r>
            <a:r>
              <a:rPr lang="el-GR" b="1" dirty="0" smtClean="0"/>
              <a:t>υδρογόνου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000" dirty="0" smtClean="0"/>
              <a:t>Όταν  </a:t>
            </a:r>
            <a:r>
              <a:rPr lang="el-GR" sz="2000" dirty="0"/>
              <a:t>το άτομο υδρογόνου είναι μέρος ενός πολικού ομοιοπολικού δεσμού </a:t>
            </a:r>
            <a:r>
              <a:rPr lang="fr-FR" sz="2000" dirty="0"/>
              <a:t> </a:t>
            </a:r>
            <a:r>
              <a:rPr lang="el-GR" sz="2000" dirty="0"/>
              <a:t>με ένα πιο </a:t>
            </a:r>
            <a:r>
              <a:rPr lang="el-GR" sz="2000" dirty="0" err="1"/>
              <a:t>ηλεκτραρνητικό</a:t>
            </a:r>
            <a:r>
              <a:rPr lang="el-GR" sz="2000" dirty="0"/>
              <a:t> άτομο όπως το οξυγόνο, το μικρό μέγεθός του επιτρέπει στο θετικό τέλος του δίπολου την δημιουργία δεσμών   με τις γειτονικές </a:t>
            </a:r>
            <a:r>
              <a:rPr lang="el-GR" sz="2000" dirty="0" err="1"/>
              <a:t>πυρηνόφιλες</a:t>
            </a:r>
            <a:r>
              <a:rPr lang="el-GR" sz="2000" dirty="0"/>
              <a:t> ή βασικές περιοχές σύνδεσης. </a:t>
            </a:r>
            <a:r>
              <a:rPr lang="el-GR" sz="2000" dirty="0" smtClean="0"/>
              <a:t>Η </a:t>
            </a:r>
            <a:r>
              <a:rPr lang="el-GR" sz="2000" dirty="0"/>
              <a:t>ισχυρότερη  ουδέτερη </a:t>
            </a:r>
            <a:r>
              <a:rPr lang="el-GR" sz="2000" dirty="0" err="1"/>
              <a:t>διαμοριακή</a:t>
            </a:r>
            <a:r>
              <a:rPr lang="el-GR" sz="2000" dirty="0"/>
              <a:t>  δύναμη  που επηρεάζει  τα μόρια είναι ο </a:t>
            </a:r>
            <a:r>
              <a:rPr lang="el-GR" sz="2000" b="1" dirty="0"/>
              <a:t>δεσμός </a:t>
            </a:r>
            <a:r>
              <a:rPr lang="el-GR" sz="2000" b="1" dirty="0" smtClean="0"/>
              <a:t>υδρογόνου.</a:t>
            </a:r>
            <a:endParaRPr lang="el-GR" sz="2000" dirty="0"/>
          </a:p>
        </p:txBody>
      </p:sp>
      <p:pic>
        <p:nvPicPr>
          <p:cNvPr id="1026" name="Picture 2" descr="http://upload.wikimedia.org/wikipedia/commons/thumb/b/b5/Hydrogen-bonding-in-water-2D.png/640px-Hydrogen-bonding-in-water-2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600400" cy="21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628356" y="6352981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Hydrogen-bonding-in-water-2D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http://upload.wikimedia.org/wikipedia/commons/1/18/Allylic_strain_and_hydrogen_bondi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534" cy="18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987" y="5980820"/>
                <a:ext cx="2066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R-O-H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</a:rPr>
                  <a:t> O-R</a:t>
                </a:r>
                <a:endParaRPr lang="el-GR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87" y="5980820"/>
                <a:ext cx="206659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720" t="-9211" r="-3540" b="-30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2/10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363586"/>
          </a:xfrm>
        </p:spPr>
        <p:txBody>
          <a:bodyPr>
            <a:normAutofit/>
          </a:bodyPr>
          <a:lstStyle/>
          <a:p>
            <a:r>
              <a:rPr lang="el-GR" dirty="0"/>
              <a:t>Εάν ίδια μόρια υπάρχουν σε διαφορετικές φυσικές καταστάσεις, είναι επειδή  υπόκεινται σε μοριακές αλληλεπιδράσεις, όπως </a:t>
            </a:r>
            <a:r>
              <a:rPr lang="el-GR" dirty="0" err="1"/>
              <a:t>διπόλου</a:t>
            </a:r>
            <a:r>
              <a:rPr lang="el-GR" dirty="0"/>
              <a:t>-</a:t>
            </a:r>
            <a:r>
              <a:rPr lang="el-GR" dirty="0" err="1"/>
              <a:t>διπόλου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Μία ειδική περίπτωση </a:t>
            </a:r>
            <a:r>
              <a:rPr lang="el-GR" dirty="0" err="1"/>
              <a:t>διπόλου</a:t>
            </a:r>
            <a:r>
              <a:rPr lang="el-GR" dirty="0"/>
              <a:t>-</a:t>
            </a:r>
            <a:r>
              <a:rPr lang="el-GR" dirty="0" err="1"/>
              <a:t>διπόλου</a:t>
            </a:r>
            <a:r>
              <a:rPr lang="el-GR" dirty="0"/>
              <a:t> </a:t>
            </a:r>
            <a:r>
              <a:rPr lang="el-GR" dirty="0" err="1"/>
              <a:t>ενδομοριακή</a:t>
            </a:r>
            <a:r>
              <a:rPr lang="el-GR" dirty="0"/>
              <a:t> </a:t>
            </a:r>
            <a:r>
              <a:rPr lang="el-GR" dirty="0" err="1"/>
              <a:t>συναμη</a:t>
            </a:r>
            <a:r>
              <a:rPr lang="el-GR" dirty="0"/>
              <a:t>, είναι</a:t>
            </a:r>
            <a:r>
              <a:rPr lang="en-US" dirty="0"/>
              <a:t> </a:t>
            </a:r>
            <a:r>
              <a:rPr lang="el-GR" dirty="0"/>
              <a:t>αυτή η «δεσμών υδρογόνου." Αυτό είναι η ισχυρότερη </a:t>
            </a:r>
            <a:r>
              <a:rPr lang="el-GR" dirty="0" err="1"/>
              <a:t>διαμοριακών</a:t>
            </a:r>
            <a:r>
              <a:rPr lang="el-GR" dirty="0"/>
              <a:t> δεσμών (5-30kJmol-1).</a:t>
            </a:r>
            <a:br>
              <a:rPr lang="el-GR" dirty="0"/>
            </a:br>
            <a:r>
              <a:rPr lang="el-GR" dirty="0"/>
              <a:t>Αυτή συμβαίνει μόνο μεταξύ ενός μορίου το οποίο έχει ένα άτομο υδρογόνου συνδεδεμένο με ένα εξαιρετικά </a:t>
            </a:r>
            <a:r>
              <a:rPr lang="el-GR" dirty="0" err="1"/>
              <a:t>ηλεκτροαρνητικό</a:t>
            </a:r>
            <a:r>
              <a:rPr lang="el-GR" dirty="0"/>
              <a:t> άτομο Χ (Ν, Ο ή Ρ) και ένα άλλο άτομο, το </a:t>
            </a:r>
            <a:r>
              <a:rPr lang="el-GR" dirty="0" err="1"/>
              <a:t>οποιο</a:t>
            </a:r>
            <a:r>
              <a:rPr lang="el-GR" dirty="0"/>
              <a:t> Υ έχει ένα μονήρες ζεύγος (F, Υ ή Ν</a:t>
            </a:r>
            <a:r>
              <a:rPr lang="el-GR" dirty="0" smtClean="0"/>
              <a:t>):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3/10</a:t>
            </a:r>
            <a:endParaRPr lang="el-GR" sz="3000" b="0" dirty="0"/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502669" y="2008743"/>
            <a:ext cx="5949950" cy="3216275"/>
            <a:chOff x="864" y="2064"/>
            <a:chExt cx="4259" cy="2302"/>
          </a:xfrm>
        </p:grpSpPr>
        <p:grpSp>
          <p:nvGrpSpPr>
            <p:cNvPr id="27661" name="Group 12"/>
            <p:cNvGrpSpPr>
              <a:grpSpLocks noChangeAspect="1"/>
            </p:cNvGrpSpPr>
            <p:nvPr/>
          </p:nvGrpSpPr>
          <p:grpSpPr bwMode="auto">
            <a:xfrm>
              <a:off x="864" y="2688"/>
              <a:ext cx="4259" cy="1678"/>
              <a:chOff x="768" y="2544"/>
              <a:chExt cx="4259" cy="1678"/>
            </a:xfrm>
          </p:grpSpPr>
          <p:sp>
            <p:nvSpPr>
              <p:cNvPr id="27668" name="Oval 13"/>
              <p:cNvSpPr>
                <a:spLocks noChangeAspect="1" noChangeArrowheads="1"/>
              </p:cNvSpPr>
              <p:nvPr/>
            </p:nvSpPr>
            <p:spPr bwMode="auto">
              <a:xfrm>
                <a:off x="3024" y="3120"/>
                <a:ext cx="768" cy="288"/>
              </a:xfrm>
              <a:prstGeom prst="ellipse">
                <a:avLst/>
              </a:prstGeom>
              <a:gradFill rotWithShape="0">
                <a:gsLst>
                  <a:gs pos="0">
                    <a:srgbClr val="4D2E00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840" y="3073"/>
                <a:ext cx="329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fr-FR" sz="2800" b="1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27670" name="Oval 15"/>
              <p:cNvSpPr>
                <a:spLocks noChangeAspect="1" noChangeArrowheads="1"/>
              </p:cNvSpPr>
              <p:nvPr/>
            </p:nvSpPr>
            <p:spPr bwMode="auto">
              <a:xfrm rot="-2751768">
                <a:off x="3984" y="2736"/>
                <a:ext cx="672" cy="288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4D2E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1" name="Line 16"/>
              <p:cNvSpPr>
                <a:spLocks noChangeAspect="1" noChangeShapeType="1"/>
              </p:cNvSpPr>
              <p:nvPr/>
            </p:nvSpPr>
            <p:spPr bwMode="auto">
              <a:xfrm>
                <a:off x="4128" y="3312"/>
                <a:ext cx="576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4697" y="3402"/>
                <a:ext cx="33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fr-FR" sz="2800" b="1">
                    <a:solidFill>
                      <a:prstClr val="black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7673" name="Line 18"/>
              <p:cNvSpPr>
                <a:spLocks noChangeAspect="1" noChangeShapeType="1"/>
              </p:cNvSpPr>
              <p:nvPr/>
            </p:nvSpPr>
            <p:spPr bwMode="auto">
              <a:xfrm>
                <a:off x="3984" y="3360"/>
                <a:ext cx="96" cy="480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4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984" y="3850"/>
                <a:ext cx="40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2800" b="1">
                    <a:solidFill>
                      <a:prstClr val="black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7675" name="Line 20"/>
              <p:cNvSpPr>
                <a:spLocks noChangeAspect="1" noChangeShapeType="1"/>
              </p:cNvSpPr>
              <p:nvPr/>
            </p:nvSpPr>
            <p:spPr bwMode="auto">
              <a:xfrm>
                <a:off x="2352" y="326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6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017" y="3120"/>
                <a:ext cx="329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fr-FR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7677" name="Text Box 22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1313" y="3120"/>
                <a:ext cx="330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fr-FR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27678" name="Oval 23"/>
              <p:cNvSpPr>
                <a:spLocks noChangeAspect="1" noChangeArrowheads="1"/>
              </p:cNvSpPr>
              <p:nvPr/>
            </p:nvSpPr>
            <p:spPr bwMode="auto">
              <a:xfrm rot="2332079" flipH="1">
                <a:off x="768" y="2784"/>
                <a:ext cx="672" cy="288"/>
              </a:xfrm>
              <a:prstGeom prst="ellipse">
                <a:avLst/>
              </a:prstGeom>
              <a:gradFill rotWithShape="0">
                <a:gsLst>
                  <a:gs pos="0">
                    <a:srgbClr val="3E2500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9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1200" y="3408"/>
                <a:ext cx="192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0" name="Rectangle 25"/>
              <p:cNvSpPr>
                <a:spLocks noChangeAspect="1" noChangeArrowheads="1"/>
              </p:cNvSpPr>
              <p:nvPr/>
            </p:nvSpPr>
            <p:spPr bwMode="auto">
              <a:xfrm flipH="1">
                <a:off x="1021" y="3851"/>
                <a:ext cx="33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prstClr val="black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7681" name="Line 26"/>
              <p:cNvSpPr>
                <a:spLocks noChangeAspect="1" noChangeShapeType="1"/>
              </p:cNvSpPr>
              <p:nvPr/>
            </p:nvSpPr>
            <p:spPr bwMode="auto">
              <a:xfrm>
                <a:off x="1584" y="326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2" name="Oval 27"/>
              <p:cNvSpPr>
                <a:spLocks noChangeAspect="1" noChangeArrowheads="1"/>
              </p:cNvSpPr>
              <p:nvPr/>
            </p:nvSpPr>
            <p:spPr bwMode="auto">
              <a:xfrm rot="-7228032">
                <a:off x="1020" y="2798"/>
                <a:ext cx="528" cy="288"/>
              </a:xfrm>
              <a:prstGeom prst="ellipse">
                <a:avLst/>
              </a:prstGeom>
              <a:gradFill rotWithShape="0">
                <a:gsLst>
                  <a:gs pos="0">
                    <a:srgbClr val="462A00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662" name="Group 28"/>
            <p:cNvGrpSpPr>
              <a:grpSpLocks noChangeAspect="1"/>
            </p:cNvGrpSpPr>
            <p:nvPr/>
          </p:nvGrpSpPr>
          <p:grpSpPr bwMode="auto">
            <a:xfrm>
              <a:off x="1440" y="2064"/>
              <a:ext cx="3120" cy="677"/>
              <a:chOff x="1440" y="2064"/>
              <a:chExt cx="3120" cy="677"/>
            </a:xfrm>
          </p:grpSpPr>
          <p:sp>
            <p:nvSpPr>
              <p:cNvPr id="27663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440" y="2064"/>
                <a:ext cx="3120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fr-FR" sz="2800" b="1" dirty="0">
                    <a:solidFill>
                      <a:srgbClr val="DD8047"/>
                    </a:solidFill>
                    <a:latin typeface="Times New Roman" pitchFamily="18" charset="0"/>
                  </a:rPr>
                  <a:t>X           H -----------   Y</a:t>
                </a:r>
                <a:r>
                  <a:rPr lang="fr-FR" sz="2800" dirty="0">
                    <a:solidFill>
                      <a:srgbClr val="DD8047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1" hangingPunct="1"/>
                <a:r>
                  <a:rPr lang="fr-FR" sz="2800" b="1" dirty="0">
                    <a:solidFill>
                      <a:srgbClr val="DD8047"/>
                    </a:solidFill>
                    <a:latin typeface="Symbol" pitchFamily="18" charset="2"/>
                  </a:rPr>
                  <a:t>d-          d</a:t>
                </a:r>
                <a:r>
                  <a:rPr lang="fr-FR" sz="2800" b="1" dirty="0">
                    <a:solidFill>
                      <a:srgbClr val="DD8047"/>
                    </a:solidFill>
                    <a:latin typeface="Times New Roman" pitchFamily="18" charset="0"/>
                  </a:rPr>
                  <a:t>+</a:t>
                </a:r>
                <a:r>
                  <a:rPr lang="fr-FR" sz="2800" dirty="0">
                    <a:solidFill>
                      <a:srgbClr val="DD8047"/>
                    </a:solidFill>
                    <a:latin typeface="Times New Roman" pitchFamily="18" charset="0"/>
                  </a:rPr>
                  <a:t>                 </a:t>
                </a:r>
                <a:r>
                  <a:rPr lang="fr-FR" sz="2800" b="1" dirty="0">
                    <a:solidFill>
                      <a:srgbClr val="DD8047"/>
                    </a:solidFill>
                    <a:latin typeface="Symbol" pitchFamily="18" charset="2"/>
                  </a:rPr>
                  <a:t>d-</a:t>
                </a:r>
                <a:r>
                  <a:rPr lang="fr-FR" sz="2800" dirty="0">
                    <a:solidFill>
                      <a:srgbClr val="DD8047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27664" name="Line 30"/>
              <p:cNvSpPr>
                <a:spLocks noChangeAspect="1" noChangeShapeType="1"/>
              </p:cNvSpPr>
              <p:nvPr/>
            </p:nvSpPr>
            <p:spPr bwMode="auto">
              <a:xfrm>
                <a:off x="1680" y="2256"/>
                <a:ext cx="671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5" name="Oval 31"/>
              <p:cNvSpPr>
                <a:spLocks noChangeAspect="1" noChangeArrowheads="1"/>
              </p:cNvSpPr>
              <p:nvPr/>
            </p:nvSpPr>
            <p:spPr bwMode="auto">
              <a:xfrm>
                <a:off x="3648" y="21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6" name="Oval 32"/>
              <p:cNvSpPr>
                <a:spLocks noChangeAspect="1" noChangeArrowheads="1"/>
              </p:cNvSpPr>
              <p:nvPr/>
            </p:nvSpPr>
            <p:spPr bwMode="auto">
              <a:xfrm>
                <a:off x="3648" y="23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7" name="Line 33"/>
              <p:cNvSpPr>
                <a:spLocks noChangeAspect="1" noChangeShapeType="1"/>
              </p:cNvSpPr>
              <p:nvPr/>
            </p:nvSpPr>
            <p:spPr bwMode="auto">
              <a:xfrm>
                <a:off x="3984" y="2256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2808312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διαμοριακή</a:t>
            </a:r>
            <a:r>
              <a:rPr lang="el-GR" dirty="0"/>
              <a:t> δεσμός υδρογόνου μπορεί να είναι, όπως στην περίπτωση των μορίων του νερού (αυτό είναι αυτό που εξηγεί το υψηλό σημείο βρασμού του νερού σε σχέση με το μοριακό βάρος της), ή </a:t>
            </a:r>
            <a:r>
              <a:rPr lang="el-GR" dirty="0" err="1"/>
              <a:t>ενδομοριακή</a:t>
            </a:r>
            <a:r>
              <a:rPr lang="el-GR" dirty="0"/>
              <a:t>, όπως στην περίπτωση του οξέος </a:t>
            </a:r>
            <a:r>
              <a:rPr lang="el-GR" dirty="0" err="1"/>
              <a:t>καρβοξυλικού</a:t>
            </a:r>
            <a:r>
              <a:rPr lang="el-GR" dirty="0"/>
              <a:t> (εξ ου και χαμηλή διαλυτότητα τους στο νερό</a:t>
            </a:r>
            <a:r>
              <a:rPr lang="el-GR" dirty="0" smtClean="0"/>
              <a:t>).</a:t>
            </a:r>
            <a:endParaRPr lang="fr-FR" dirty="0">
              <a:solidFill>
                <a:srgbClr val="009900"/>
              </a:solidFill>
            </a:endParaRPr>
          </a:p>
        </p:txBody>
      </p:sp>
      <p:graphicFrame>
        <p:nvGraphicFramePr>
          <p:cNvPr id="3379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02310"/>
              </p:ext>
            </p:extLst>
          </p:nvPr>
        </p:nvGraphicFramePr>
        <p:xfrm>
          <a:off x="500226" y="4235252"/>
          <a:ext cx="2798227" cy="11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S ChemDraw Drawing" r:id="rId4" imgW="2240280" imgH="957600" progId="ChemDraw.Document.6.0">
                  <p:embed/>
                </p:oleObj>
              </mc:Choice>
              <mc:Fallback>
                <p:oleObj name="CS ChemDraw Drawing" r:id="rId4" imgW="2240280" imgH="957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6" y="4235252"/>
                        <a:ext cx="2798227" cy="119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46992"/>
              </p:ext>
            </p:extLst>
          </p:nvPr>
        </p:nvGraphicFramePr>
        <p:xfrm>
          <a:off x="3548700" y="4292401"/>
          <a:ext cx="2923165" cy="103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S ChemDraw Drawing" r:id="rId6" imgW="2339280" imgH="825480" progId="ChemDraw.Document.6.0">
                  <p:embed/>
                </p:oleObj>
              </mc:Choice>
              <mc:Fallback>
                <p:oleObj name="CS ChemDraw Drawing" r:id="rId6" imgW="2339280" imgH="825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700" y="4292401"/>
                        <a:ext cx="2923165" cy="1031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16813"/>
              </p:ext>
            </p:extLst>
          </p:nvPr>
        </p:nvGraphicFramePr>
        <p:xfrm>
          <a:off x="6723806" y="4005063"/>
          <a:ext cx="1808634" cy="161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S ChemDraw Drawing" r:id="rId8" imgW="1447560" imgH="1295280" progId="ChemDraw.Document.6.0">
                  <p:embed/>
                </p:oleObj>
              </mc:Choice>
              <mc:Fallback>
                <p:oleObj name="CS ChemDraw Drawing" r:id="rId8" imgW="1447560" imgH="129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806" y="4005063"/>
                        <a:ext cx="1808634" cy="1618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136904" cy="2376264"/>
          </a:xfrm>
        </p:spPr>
        <p:txBody>
          <a:bodyPr>
            <a:normAutofit/>
          </a:bodyPr>
          <a:lstStyle/>
          <a:p>
            <a:r>
              <a:rPr lang="el-GR" dirty="0"/>
              <a:t>Οι δεσμοί υδρογόνου παίζουν σημαντικό ρόλο στις φυσικές ιδιότητες των οργανικών ενώσεων ( τήξης και βρασμού, διαλυτότητα), αλλά επίσης και τη δραστικότητά τους (π.χ. οξύτητα</a:t>
            </a:r>
            <a:r>
              <a:rPr lang="el-GR" dirty="0" smtClean="0"/>
              <a:t>).</a:t>
            </a:r>
            <a:endParaRPr lang="fr-FR" dirty="0">
              <a:solidFill>
                <a:srgbClr val="009900"/>
              </a:solidFill>
            </a:endParaRPr>
          </a:p>
        </p:txBody>
      </p:sp>
      <p:graphicFrame>
        <p:nvGraphicFramePr>
          <p:cNvPr id="337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16036"/>
              </p:ext>
            </p:extLst>
          </p:nvPr>
        </p:nvGraphicFramePr>
        <p:xfrm>
          <a:off x="1259632" y="3501008"/>
          <a:ext cx="6774390" cy="201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S ChemDraw Drawing" r:id="rId4" imgW="6085800" imgH="1932840" progId="ChemDraw.Document.6.0">
                  <p:embed/>
                </p:oleObj>
              </mc:Choice>
              <mc:Fallback>
                <p:oleObj name="CS ChemDraw Drawing" r:id="rId4" imgW="6085800" imgH="1932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01008"/>
                        <a:ext cx="6774390" cy="201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«δεσμοί υδρογόνου" είναι στην της αντιγραφής του μορίου του DNA, </a:t>
            </a:r>
            <a:r>
              <a:rPr lang="el-GR" dirty="0" err="1"/>
              <a:t>δεοξυριβονουκλεϊκό</a:t>
            </a:r>
            <a:r>
              <a:rPr lang="el-GR" dirty="0"/>
              <a:t> οξύ, το οποίο περιλαμβάνει το γενετικό κώδικα όλων των ζωντανών ειδών, ζώων και  φυτών. Οι δεσμοί υδρογόνου είναι το μεγάλο κεφάλαιο της ζώσης ύλης</a:t>
            </a:r>
            <a:r>
              <a:rPr lang="el-GR" dirty="0" smtClean="0"/>
              <a:t>.</a:t>
            </a: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4100" name="Picture 4" descr="File:Base pair AT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26" y="3870254"/>
            <a:ext cx="4095358" cy="23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1300185" y="6195361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Base pair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Yikrazuul"/>
              </a:rPr>
              <a:t>Yikrazuul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File:Base pair GC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70254"/>
            <a:ext cx="3906683" cy="23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5868144" y="6195361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Base pair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GC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Yikrazuul"/>
              </a:rPr>
              <a:t>Yikrazuul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19</TotalTime>
  <Words>1226</Words>
  <Application>Microsoft Office PowerPoint</Application>
  <PresentationFormat>Προβολή στην οθόνη (4:3)</PresentationFormat>
  <Paragraphs>169</Paragraphs>
  <Slides>20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OC_template_final</vt:lpstr>
      <vt:lpstr>OC_template</vt:lpstr>
      <vt:lpstr>CS ChemDraw Drawing</vt:lpstr>
      <vt:lpstr>Οργανική Χημεία - Θ</vt:lpstr>
      <vt:lpstr>Δυνάμεις Van der Waals 1/2</vt:lpstr>
      <vt:lpstr>Δυνάμεις Van der Waals 2/2</vt:lpstr>
      <vt:lpstr>Δεσμοί υδρογόνου 1/10</vt:lpstr>
      <vt:lpstr>Δεσμοί υδρογόνου 2/10</vt:lpstr>
      <vt:lpstr>Δεσμοί υδρογόνου 3/10</vt:lpstr>
      <vt:lpstr>Δεσμοί υδρογόνου 4/10</vt:lpstr>
      <vt:lpstr>Δεσμοί υδρογόνου 5/10</vt:lpstr>
      <vt:lpstr>Δεσμοί υδρογόνου 6/10</vt:lpstr>
      <vt:lpstr>Δεσμοί υδρογόνου 7/10</vt:lpstr>
      <vt:lpstr>Δεσμοί υδρογόνου 8/10</vt:lpstr>
      <vt:lpstr>Δεσμοί υδρογόνου 9/10</vt:lpstr>
      <vt:lpstr>Δεσμοί υδρογόνου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8</cp:revision>
  <dcterms:created xsi:type="dcterms:W3CDTF">2014-09-25T05:44:27Z</dcterms:created>
  <dcterms:modified xsi:type="dcterms:W3CDTF">2015-02-13T14:04:47Z</dcterms:modified>
</cp:coreProperties>
</file>