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9"/>
  </p:notesMasterIdLst>
  <p:handoutMasterIdLst>
    <p:handoutMasterId r:id="rId50"/>
  </p:handoutMasterIdLst>
  <p:sldIdLst>
    <p:sldId id="365" r:id="rId3"/>
    <p:sldId id="323" r:id="rId4"/>
    <p:sldId id="359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60" r:id="rId13"/>
    <p:sldId id="331" r:id="rId14"/>
    <p:sldId id="333" r:id="rId15"/>
    <p:sldId id="334" r:id="rId16"/>
    <p:sldId id="335" r:id="rId17"/>
    <p:sldId id="336" r:id="rId18"/>
    <p:sldId id="339" r:id="rId19"/>
    <p:sldId id="340" r:id="rId20"/>
    <p:sldId id="341" r:id="rId21"/>
    <p:sldId id="342" r:id="rId22"/>
    <p:sldId id="343" r:id="rId23"/>
    <p:sldId id="344" r:id="rId24"/>
    <p:sldId id="361" r:id="rId25"/>
    <p:sldId id="345" r:id="rId26"/>
    <p:sldId id="346" r:id="rId27"/>
    <p:sldId id="347" r:id="rId28"/>
    <p:sldId id="348" r:id="rId29"/>
    <p:sldId id="349" r:id="rId30"/>
    <p:sldId id="363" r:id="rId31"/>
    <p:sldId id="350" r:id="rId32"/>
    <p:sldId id="351" r:id="rId33"/>
    <p:sldId id="362" r:id="rId34"/>
    <p:sldId id="352" r:id="rId35"/>
    <p:sldId id="353" r:id="rId36"/>
    <p:sldId id="355" r:id="rId37"/>
    <p:sldId id="356" r:id="rId38"/>
    <p:sldId id="357" r:id="rId39"/>
    <p:sldId id="358" r:id="rId40"/>
    <p:sldId id="257" r:id="rId41"/>
    <p:sldId id="262" r:id="rId42"/>
    <p:sldId id="264" r:id="rId43"/>
    <p:sldId id="320" r:id="rId44"/>
    <p:sldId id="321" r:id="rId45"/>
    <p:sldId id="266" r:id="rId46"/>
    <p:sldId id="364" r:id="rId47"/>
    <p:sldId id="261" r:id="rId48"/>
  </p:sldIdLst>
  <p:sldSz cx="9144000" cy="6858000" type="screen4x3"/>
  <p:notesSz cx="7104063" cy="10234613"/>
  <p:custDataLst>
    <p:tags r:id="rId5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107" d="100"/>
          <a:sy n="107" d="100"/>
        </p:scale>
        <p:origin x="-18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15/10/2015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15/10/2015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918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65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535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508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1073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677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67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8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17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12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7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2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0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4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6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4A82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300"/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300"/>
            </a:lvl2pPr>
            <a:lvl3pPr marL="1143000" indent="-228600">
              <a:lnSpc>
                <a:spcPct val="110000"/>
              </a:lnSpc>
              <a:spcBef>
                <a:spcPts val="1200"/>
              </a:spcBef>
              <a:buFont typeface="Calibri" panose="020F0502020204030204" pitchFamily="34" charset="0"/>
              <a:buChar char="−"/>
              <a:defRPr sz="2300"/>
            </a:lvl3pPr>
            <a:lvl4pPr>
              <a:lnSpc>
                <a:spcPct val="110000"/>
              </a:lnSpc>
              <a:spcBef>
                <a:spcPts val="1200"/>
              </a:spcBef>
              <a:defRPr sz="2300"/>
            </a:lvl4pPr>
            <a:lvl5pPr>
              <a:lnSpc>
                <a:spcPct val="110000"/>
              </a:lnSpc>
              <a:spcBef>
                <a:spcPts val="1200"/>
              </a:spcBef>
              <a:defRPr sz="23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4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6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s://commons.wikimedia.org/wiki/File:1112_Muscles_of_the_Abdomen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Quadratuslumborum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Uwe_Gill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xercisesbest.us/best-tricep-exercises/strengthening-core-exercises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xercisesbest.us/best-tricep-exercises/strengthening-core-exercises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me-weight-training-for-women.com/stomach-exercises-for-women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vingfit.com/exercises-workouts/isometric-burn-workout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Was_a_bee" TargetMode="External"/><Relationship Id="rId3" Type="http://schemas.openxmlformats.org/officeDocument/2006/relationships/image" Target="../media/image20.jpeg"/><Relationship Id="rId7" Type="http://schemas.openxmlformats.org/officeDocument/2006/relationships/hyperlink" Target="http://commons.wikimedia.org/wiki/File:Sternomastoid_muscle_animation_small.gif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://commons.wikimedia.org/wiki/File:1610_Muscles_Controlled_by_the_Accessory_Nerve-02.jpg" TargetMode="External"/><Relationship Id="rId9" Type="http://schemas.openxmlformats.org/officeDocument/2006/relationships/hyperlink" Target="http://creativecommons.org/licenses/by-sa/2.1/jp/deed.e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calenus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Uwe_Gille" TargetMode="External"/><Relationship Id="rId4" Type="http://schemas.openxmlformats.org/officeDocument/2006/relationships/hyperlink" Target="https://commons.wikimedia.org/wiki/File:Longus_colli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Uwe_Gille" TargetMode="External"/><Relationship Id="rId4" Type="http://schemas.openxmlformats.org/officeDocument/2006/relationships/hyperlink" Target="https://commons.wikimedia.org/wiki/File:Longus_capitis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File_Upload_Bot_(Magnus_Manske)" TargetMode="External"/><Relationship Id="rId4" Type="http://schemas.openxmlformats.org/officeDocument/2006/relationships/hyperlink" Target="https://commons.wikimedia.org/wiki/File:Rectus_capitis_anterior_muscle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Uwe_Gille" TargetMode="External"/><Relationship Id="rId4" Type="http://schemas.openxmlformats.org/officeDocument/2006/relationships/hyperlink" Target="https://commons.wikimedia.org/wiki/File:Rectus_capitis_lateralis_muscle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s://commons.wikimedia.org/wiki/File:1112_Muscles_of_the_Abdomen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usculus_splenius_capitis_marked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Uwe_Gill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plenius_cervicis_muscle_animation_small.gif" TargetMode="External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://creativecommons.org/licenses/by-sa/2.1/jp/deed.en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User:Was_a_bee" TargetMode="External"/><Relationship Id="rId5" Type="http://schemas.openxmlformats.org/officeDocument/2006/relationships/hyperlink" Target="http://commons.wikimedia.org/wiki/File:Suboccipital_muscles_-_animation04.gif" TargetMode="Externa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ctus_abdominis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Nikai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Pngbot" TargetMode="External"/><Relationship Id="rId4" Type="http://schemas.openxmlformats.org/officeDocument/2006/relationships/hyperlink" Target="http://commons.wikimedia.org/wiki/File:Gray392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ray395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Pngbo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Uwe_Gille" TargetMode="External"/><Relationship Id="rId2" Type="http://schemas.openxmlformats.org/officeDocument/2006/relationships/hyperlink" Target="http://commons.wikimedia.org/wiki/File:Transversus_abdominis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ray399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ysi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Pngbot" TargetMode="External"/><Relationship Id="rId4" Type="http://schemas.openxmlformats.org/officeDocument/2006/relationships/hyperlink" Target="https://commons.wikimedia.org/wiki/File:Gray388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Κινησιολογία Ι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</a:rPr>
              <a:t>I </a:t>
            </a:r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2924944"/>
            <a:ext cx="9143999" cy="21602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4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/>
              <a:t>Μύες </a:t>
            </a:r>
            <a:r>
              <a:rPr lang="el-GR" sz="2600" dirty="0" err="1"/>
              <a:t>προσθιο</a:t>
            </a:r>
            <a:r>
              <a:rPr lang="el-GR" sz="2600" dirty="0"/>
              <a:t>-πλάγιου κορμού και </a:t>
            </a:r>
            <a:r>
              <a:rPr lang="el-GR" sz="2600" dirty="0" err="1"/>
              <a:t>Κρανιο</a:t>
            </a:r>
            <a:r>
              <a:rPr lang="el-GR" sz="2600" dirty="0"/>
              <a:t>-αυχενικής μοίρας</a:t>
            </a:r>
            <a:endParaRPr lang="en-US" sz="26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200" dirty="0" err="1" smtClean="0"/>
              <a:t>Παλίνα</a:t>
            </a:r>
            <a:r>
              <a:rPr lang="el-GR" sz="2200" dirty="0" smtClean="0"/>
              <a:t> </a:t>
            </a:r>
            <a:r>
              <a:rPr lang="el-GR" sz="2200" dirty="0" err="1"/>
              <a:t>Καρακασίδου</a:t>
            </a:r>
            <a:r>
              <a:rPr lang="el-GR" sz="2200" dirty="0"/>
              <a:t>, </a:t>
            </a:r>
            <a:r>
              <a:rPr lang="en-US" sz="2200" dirty="0"/>
              <a:t>PT, OMT, </a:t>
            </a:r>
            <a:r>
              <a:rPr lang="en-US" sz="2200" dirty="0" err="1"/>
              <a:t>MManipTher</a:t>
            </a:r>
            <a:r>
              <a:rPr lang="en-US" sz="2200"/>
              <a:t>, </a:t>
            </a:r>
            <a:r>
              <a:rPr lang="en-US" sz="2200">
                <a:solidFill>
                  <a:prstClr val="black"/>
                </a:solidFill>
              </a:rPr>
              <a:t>MSc</a:t>
            </a:r>
            <a:r>
              <a:rPr lang="en-US" sz="2200" smtClean="0"/>
              <a:t>, </a:t>
            </a:r>
            <a:r>
              <a:rPr lang="en-US" sz="2200" dirty="0"/>
              <a:t>PhD</a:t>
            </a:r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Φυσικοθεραπείας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925411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1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Ενέργεια κοιλιακών μυών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Αμφίπλευρη ενέργεια:</a:t>
            </a:r>
          </a:p>
          <a:p>
            <a:pPr lvl="1"/>
            <a:r>
              <a:rPr lang="el-GR" dirty="0" smtClean="0"/>
              <a:t>Κάμπτει τον θώρακα και την άνω ΟΜ (οι στροφικές ροπές αλληλοεξουδετερώνονται από τους αντίθετους λοξούς).</a:t>
            </a:r>
          </a:p>
          <a:p>
            <a:pPr lvl="1"/>
            <a:r>
              <a:rPr lang="el-GR" dirty="0" smtClean="0"/>
              <a:t>Κλίνει (στρέφει) την λεκάνη προς τα πίσω.</a:t>
            </a:r>
          </a:p>
          <a:p>
            <a:r>
              <a:rPr lang="el-GR" dirty="0" smtClean="0"/>
              <a:t>Μονόπλευρη ενέργεια:</a:t>
            </a:r>
          </a:p>
          <a:p>
            <a:pPr lvl="1"/>
            <a:r>
              <a:rPr lang="el-GR" dirty="0" smtClean="0"/>
              <a:t>Κάμπτουν προς τα πλάγια τον κορμό (σύστοιχος έσω και έξω λοξός) σε συνεργασία κυρίως με τους </a:t>
            </a:r>
            <a:r>
              <a:rPr lang="el-GR" dirty="0" err="1" smtClean="0"/>
              <a:t>ιερονωτιαίους</a:t>
            </a:r>
            <a:r>
              <a:rPr lang="el-GR" dirty="0" smtClean="0"/>
              <a:t> μύες.</a:t>
            </a:r>
          </a:p>
          <a:p>
            <a:pPr lvl="1"/>
            <a:r>
              <a:rPr lang="el-GR" dirty="0" smtClean="0"/>
              <a:t>Οι λοξοί κοιλιακοί είναι οι πλέον αποτελεσματικοί μύες για την στροφή του κορμού.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23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Ενέργεια κοιλιακών μυών </a:t>
            </a:r>
            <a:r>
              <a:rPr lang="el-GR" sz="3000" b="0" dirty="0" smtClean="0"/>
              <a:t>2/2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Η ενεργοποίηση του εγκάρσιου κοιλιακού:</a:t>
            </a:r>
          </a:p>
          <a:p>
            <a:pPr lvl="1"/>
            <a:r>
              <a:rPr lang="el-GR" dirty="0" smtClean="0"/>
              <a:t>Μειώνει την περίμετρο της μέσης.</a:t>
            </a:r>
          </a:p>
          <a:p>
            <a:pPr lvl="1"/>
            <a:r>
              <a:rPr lang="el-GR" dirty="0" smtClean="0"/>
              <a:t>Σταθεροποιεί τους οσφυϊκούς σπονδύλους μέσω της </a:t>
            </a:r>
            <a:r>
              <a:rPr lang="el-GR" dirty="0" err="1" smtClean="0"/>
              <a:t>θωρακο</a:t>
            </a:r>
            <a:r>
              <a:rPr lang="el-GR" dirty="0" smtClean="0"/>
              <a:t>-οσφυϊκής </a:t>
            </a:r>
            <a:r>
              <a:rPr lang="el-GR" dirty="0" err="1" smtClean="0"/>
              <a:t>περιτονίας</a:t>
            </a:r>
            <a:r>
              <a:rPr lang="el-GR" dirty="0" smtClean="0"/>
              <a:t> και της αύξησης της </a:t>
            </a:r>
            <a:r>
              <a:rPr lang="el-GR" dirty="0" err="1" smtClean="0"/>
              <a:t>ενδοκοιλιακής</a:t>
            </a:r>
            <a:r>
              <a:rPr lang="el-GR" dirty="0" smtClean="0"/>
              <a:t> πίεσης.</a:t>
            </a:r>
          </a:p>
          <a:p>
            <a:pPr lvl="1"/>
            <a:r>
              <a:rPr lang="el-GR" dirty="0" smtClean="0"/>
              <a:t>Σταθεροποιεί την λευκή γραμμή.</a:t>
            </a:r>
          </a:p>
          <a:p>
            <a:pPr lvl="1"/>
            <a:r>
              <a:rPr lang="el-GR" dirty="0" smtClean="0"/>
              <a:t>Σταθεροποιεί τις πλευρές στις οποίες </a:t>
            </a:r>
            <a:r>
              <a:rPr lang="el-GR" dirty="0" err="1" smtClean="0"/>
              <a:t>καταφύεται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6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/>
              <a:t>Από ύπτια θέση κάμψη και στροφή κορμού</a:t>
            </a:r>
            <a:endParaRPr lang="el-GR" dirty="0"/>
          </a:p>
        </p:txBody>
      </p:sp>
      <p:pic>
        <p:nvPicPr>
          <p:cNvPr id="5" name="Content Placeholder 4" descr="Diagonial sit-up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124744"/>
            <a:ext cx="5184576" cy="5271226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1763688" y="6426209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27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Λαγονοψοΐτης</a:t>
            </a:r>
            <a:r>
              <a:rPr lang="el-GR" dirty="0" smtClean="0"/>
              <a:t> μυς 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211960" y="1268760"/>
            <a:ext cx="4932040" cy="3744416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900"/>
              </a:spcBef>
            </a:pPr>
            <a:r>
              <a:rPr lang="el-GR" sz="2200" dirty="0" smtClean="0"/>
              <a:t>Ψοΐτης</a:t>
            </a:r>
          </a:p>
          <a:p>
            <a:pPr lvl="1" indent="-387350">
              <a:lnSpc>
                <a:spcPct val="105000"/>
              </a:lnSpc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l-GR" sz="2200" dirty="0" err="1" smtClean="0"/>
              <a:t>Εκφυση</a:t>
            </a:r>
            <a:r>
              <a:rPr lang="el-GR" sz="2200" dirty="0" smtClean="0"/>
              <a:t>: εγκάρσιες αποφύσεις, σώματα του Θ12 έως τον Ο5 και μεσοσπονδύλιους δίσκους.</a:t>
            </a:r>
          </a:p>
          <a:p>
            <a:pPr>
              <a:lnSpc>
                <a:spcPct val="105000"/>
              </a:lnSpc>
              <a:spcBef>
                <a:spcPts val="900"/>
              </a:spcBef>
            </a:pPr>
            <a:r>
              <a:rPr lang="el-GR" sz="2200" dirty="0" smtClean="0"/>
              <a:t>Λαγόνιος</a:t>
            </a:r>
          </a:p>
          <a:p>
            <a:pPr lvl="1" indent="-387350">
              <a:lnSpc>
                <a:spcPct val="105000"/>
              </a:lnSpc>
              <a:spcBef>
                <a:spcPts val="900"/>
              </a:spcBef>
              <a:buFont typeface="Courier New" panose="02070309020205020404" pitchFamily="49" charset="0"/>
              <a:buChar char="o"/>
            </a:pPr>
            <a:r>
              <a:rPr lang="el-GR" sz="2200" dirty="0" smtClean="0"/>
              <a:t>Έκφυση: λαγόνιος βόθρος, λαγόνια ακρολοφία και μικρή περιοχή του ιερού κοντά στην </a:t>
            </a:r>
            <a:r>
              <a:rPr lang="el-GR" sz="2200" dirty="0" err="1" smtClean="0"/>
              <a:t>ιερολαγόνια</a:t>
            </a:r>
            <a:r>
              <a:rPr lang="el-GR" sz="2200" dirty="0" smtClean="0"/>
              <a:t> άρθρωση.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620446" y="4941168"/>
            <a:ext cx="8208912" cy="1629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Οι δύο μύες συγκλίνουν στο ύψος του περιφερικού άκρου του βουβωνικού συνδέσμου και </a:t>
            </a:r>
            <a:r>
              <a:rPr lang="el-GR" sz="2200" dirty="0" err="1">
                <a:solidFill>
                  <a:prstClr val="black"/>
                </a:solidFill>
                <a:latin typeface="Calibri"/>
              </a:rPr>
              <a:t>καταφύονται</a:t>
            </a:r>
            <a:r>
              <a:rPr lang="el-GR" sz="2200" dirty="0">
                <a:solidFill>
                  <a:prstClr val="black"/>
                </a:solidFill>
                <a:latin typeface="Calibri"/>
              </a:rPr>
              <a:t> με κοινό τένοντα στον ελάσσονα </a:t>
            </a:r>
            <a:r>
              <a:rPr lang="el-GR" sz="2200" dirty="0" err="1">
                <a:solidFill>
                  <a:prstClr val="black"/>
                </a:solidFill>
                <a:latin typeface="Calibri"/>
              </a:rPr>
              <a:t>τροχαντήρα</a:t>
            </a:r>
            <a:r>
              <a:rPr lang="el-GR" sz="22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342900" lvl="0" indent="-342900" fontAlgn="auto">
              <a:lnSpc>
                <a:spcPct val="105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 err="1">
                <a:solidFill>
                  <a:prstClr val="black"/>
                </a:solidFill>
                <a:latin typeface="Calibri"/>
              </a:rPr>
              <a:t>Εννεύρωση</a:t>
            </a:r>
            <a:r>
              <a:rPr lang="el-GR" sz="2200" dirty="0">
                <a:solidFill>
                  <a:prstClr val="black"/>
                </a:solidFill>
                <a:latin typeface="Calibri"/>
              </a:rPr>
              <a:t>: μηριαίο νεύρο (Ο1-Ο4).</a:t>
            </a:r>
          </a:p>
        </p:txBody>
      </p:sp>
      <p:pic>
        <p:nvPicPr>
          <p:cNvPr id="1026" name="Picture 2" descr="File:1112 Muscles of the Abdom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5"/>
          <a:stretch/>
        </p:blipFill>
        <p:spPr bwMode="auto">
          <a:xfrm>
            <a:off x="15776" y="1238154"/>
            <a:ext cx="4199034" cy="32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969628" y="4479503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1112 Muscles of the </a:t>
            </a:r>
            <a:r>
              <a:rPr lang="en-US" sz="1200" dirty="0" smtClean="0">
                <a:latin typeface="+mn-lt"/>
                <a:hlinkClick r:id="rId4"/>
              </a:rPr>
              <a:t>Abdomen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6"/>
              </a:rPr>
              <a:t>CC BY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28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Τετράγωνος οσφυϊκός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23928" y="1311469"/>
            <a:ext cx="5163808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Έκφυση: λαγόνια ακρολοφία και </a:t>
            </a:r>
            <a:r>
              <a:rPr lang="el-GR" sz="2300" dirty="0" err="1" smtClean="0"/>
              <a:t>οσφυο</a:t>
            </a:r>
            <a:r>
              <a:rPr lang="el-GR" sz="2300" dirty="0" smtClean="0"/>
              <a:t>-λαγόνιοι σύνδεσμοι.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Κατάφυση: 12</a:t>
            </a:r>
            <a:r>
              <a:rPr lang="el-GR" sz="2300" baseline="30000" dirty="0" smtClean="0"/>
              <a:t>η</a:t>
            </a:r>
            <a:r>
              <a:rPr lang="el-GR" sz="2300" dirty="0" smtClean="0"/>
              <a:t> πλευρά και κορυφές εγκάρσιων αποφύσεων των Ο1-Ο4.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err="1" smtClean="0"/>
              <a:t>Εννεύρωση</a:t>
            </a:r>
            <a:r>
              <a:rPr lang="el-GR" sz="2300" dirty="0" smtClean="0"/>
              <a:t>: πρόσθιοι κλάδοι των Θ12-Ο3.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Ενέργεια: σταθεροποιεί την 12</a:t>
            </a:r>
            <a:r>
              <a:rPr lang="el-GR" sz="2300" baseline="30000" dirty="0" smtClean="0"/>
              <a:t>η</a:t>
            </a:r>
            <a:r>
              <a:rPr lang="el-GR" sz="2300" dirty="0" smtClean="0"/>
              <a:t> πλευρά και ανυψώνει την λεκάνη σύστοιχα, ουσιαστικά είναι ένας μυς αίνιγμα.</a:t>
            </a: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  <p:pic>
        <p:nvPicPr>
          <p:cNvPr id="6146" name="Picture 2" descr="File:Quadratuslumboru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981209" cy="41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0464" y="5876632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Quadratuslumborum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Uwe Gille"/>
              </a:rPr>
              <a:t>Uwe </a:t>
            </a:r>
            <a:r>
              <a:rPr lang="en-US" sz="1200" dirty="0" err="1">
                <a:latin typeface="+mn-lt"/>
                <a:hlinkClick r:id="rId4" tooltip="User:Uwe Gille"/>
              </a:rPr>
              <a:t>Gille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16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Τετράγωνος οσφυϊκός - Ενέργεια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544616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Είναι αίνιγμα διότι:</a:t>
            </a:r>
          </a:p>
          <a:p>
            <a:pPr lvl="1"/>
            <a:r>
              <a:rPr lang="el-GR" dirty="0" smtClean="0"/>
              <a:t>Λόγω της θέσης του, θα μπορούσε να κάνει πλάγια κάμψη του κορμού, αλλά έχει μικρό μοχλοβραχίονα και μικρό μέγεθος για να αναπτύξει μεγάλη ροπή </a:t>
            </a:r>
            <a:r>
              <a:rPr lang="en-US" dirty="0" smtClean="0"/>
              <a:t>(</a:t>
            </a:r>
            <a:r>
              <a:rPr lang="el-GR" dirty="0" smtClean="0"/>
              <a:t>η μέγιστη ροπή που μπορεί να αναπτύξει είναι ~35 Ν</a:t>
            </a:r>
            <a:r>
              <a:rPr lang="en-US" dirty="0" smtClean="0"/>
              <a:t>m)</a:t>
            </a:r>
            <a:r>
              <a:rPr lang="el-GR" dirty="0" smtClean="0"/>
              <a:t>.</a:t>
            </a:r>
          </a:p>
          <a:p>
            <a:pPr lvl="1"/>
            <a:r>
              <a:rPr lang="el-GR" dirty="0" smtClean="0"/>
              <a:t>Αφού ενεργεί πίσω από τον μετωπιαίο άξονα θα ήταν αποτελεσματικός εκτείνοντας της ΟΜ, όμως η ικανότητά του για έκταση είναι πολύ περιορισμένη σε ~ 20 </a:t>
            </a:r>
            <a:r>
              <a:rPr lang="en-US" dirty="0" smtClean="0"/>
              <a:t>Nm</a:t>
            </a:r>
            <a:r>
              <a:rPr lang="el-GR" dirty="0" smtClean="0"/>
              <a:t> που αποτελεί το &gt; 10% της ροπής που αναπτύσσουν οι υπόλοιποι </a:t>
            </a:r>
            <a:r>
              <a:rPr lang="el-GR" dirty="0" err="1" smtClean="0"/>
              <a:t>εκτείνοντες</a:t>
            </a:r>
            <a:r>
              <a:rPr lang="el-GR" dirty="0" smtClean="0"/>
              <a:t>.</a:t>
            </a:r>
          </a:p>
          <a:p>
            <a:pPr lvl="1"/>
            <a:r>
              <a:rPr lang="el-GR" dirty="0" smtClean="0"/>
              <a:t>Οι ΕΜΓ μελέτες δείχνουν ότι ενεργοποιείται σε όλες τις κινήσεις του κορμού (κάμψη-έκταση-πλάγια κάμψη).</a:t>
            </a:r>
          </a:p>
          <a:p>
            <a:r>
              <a:rPr lang="el-GR" dirty="0" smtClean="0"/>
              <a:t>Η πιθανή λειτουργία του να είναι η σταθεροποίηση των οσφυϊκών σπονδύλων.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92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Εγκάρσια διατομή στο επίπεδο Ο3</a:t>
            </a:r>
            <a:endParaRPr lang="el-GR" dirty="0"/>
          </a:p>
        </p:txBody>
      </p:sp>
      <p:pic>
        <p:nvPicPr>
          <p:cNvPr id="7" name="Content Placeholder 6" descr="Cross section at L3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924006"/>
            <a:ext cx="7318402" cy="4817176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619672" y="5589240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90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Ισομετρική άσκηση κοιλιακών</a:t>
            </a:r>
            <a:endParaRPr lang="el-GR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4294967295"/>
          </p:nvPr>
        </p:nvSpPr>
        <p:spPr>
          <a:xfrm>
            <a:off x="395536" y="1268760"/>
            <a:ext cx="8532440" cy="4525963"/>
          </a:xfrm>
        </p:spPr>
        <p:txBody>
          <a:bodyPr>
            <a:normAutofit/>
          </a:bodyPr>
          <a:lstStyle/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l-GR" sz="2200" dirty="0" smtClean="0"/>
              <a:t>Παράδειγμα εικόνας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l-GR" sz="2200" dirty="0" smtClean="0"/>
              <a:t>Κρατώντας σε ισορροπία τον κορμό καθήμενος πάνω σε μία μπάλα.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l-GR" sz="2200" dirty="0" smtClean="0"/>
              <a:t>Σε ύπτια θέση με τα κάτω άκρα σε κάμψη, κρατώντας σταθερή την ΟΜ, ανύψωση των άνω άκρων.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l-GR" sz="2200" dirty="0" smtClean="0"/>
              <a:t>Σε ύπτια θέση με τα κάτω άκρα σε κάμψη, κρατώντας σταθερή την ΟΜ, ελαφρά ανύψωση του κάτω άκρου.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r>
              <a:rPr lang="el-GR" sz="2200" dirty="0" smtClean="0"/>
              <a:t>Σε ύπτια θέση με τα κάτω άκρα σε κάμψη, κρατώντας σταθερή την ΟΜ και το ένα κάτω άκρο, απαγωγή του άλλου κάτω άκρου.</a:t>
            </a:r>
          </a:p>
          <a:p>
            <a:pPr>
              <a:lnSpc>
                <a:spcPct val="105000"/>
              </a:lnSpc>
              <a:spcBef>
                <a:spcPts val="1200"/>
              </a:spcBef>
            </a:pPr>
            <a:endParaRPr lang="el-GR" sz="22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  <p:pic>
        <p:nvPicPr>
          <p:cNvPr id="8" name="Picture 2" descr="http://exercisesbest.us/photo/exercises185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648" r="8690" b="12008"/>
          <a:stretch/>
        </p:blipFill>
        <p:spPr bwMode="auto">
          <a:xfrm>
            <a:off x="2843498" y="5175682"/>
            <a:ext cx="3457005" cy="127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563888" y="6381328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exercisesbest.us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18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Κίνηση στο οβελιαίο και μετωπιαίο επίπεδο με σταθερή την λεκάνη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899592" y="1700808"/>
            <a:ext cx="4229472" cy="37723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Παράδειγμα εικόνας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Όπως παραπάνω, αλλά με στροφή του κορμού.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Από πλάγια θέση (αριστερά), πλάγια κάμψη κορμού δεξιά.</a:t>
            </a:r>
          </a:p>
          <a:p>
            <a:pPr>
              <a:lnSpc>
                <a:spcPct val="110000"/>
              </a:lnSpc>
              <a:spcBef>
                <a:spcPts val="1200"/>
              </a:spcBef>
              <a:buNone/>
            </a:pP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  <p:pic>
        <p:nvPicPr>
          <p:cNvPr id="7" name="Picture 2" descr="http://exercisesbest.us/photo/exercises185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7" t="16606" r="8927" b="63996"/>
          <a:stretch/>
        </p:blipFill>
        <p:spPr bwMode="auto">
          <a:xfrm>
            <a:off x="5580112" y="2048396"/>
            <a:ext cx="2727586" cy="160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5935793" y="3789040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exercisesbest.us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23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Κίνηση του κορμού και λεκάνης στο οβελιαίο επίπεδο με σταθερά ισχία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55576" y="1556792"/>
            <a:ext cx="4644008" cy="43735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Παράδειγμα εικόνας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Όπως παραπάνω, αλλά με στροφή κορμού.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Στην γονυπετή στήριξη προσθέτοντας βάρος στα χέρια.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Στην γονυπετή στήριξη, κάμψη και έκταση κορμού (άσκηση γάτας).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  <p:pic>
        <p:nvPicPr>
          <p:cNvPr id="3074" name="Picture 2" descr="stomach exerci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40086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5480345" y="3728065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home-weight-training-for-women.com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843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Κοιλιακοί μύες</a:t>
            </a:r>
            <a:r>
              <a:rPr lang="en-US" dirty="0" smtClean="0"/>
              <a:t>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Φυσιολογικές λειτουργίες της ομάδας των κοιλιακών μυών:</a:t>
            </a:r>
          </a:p>
          <a:p>
            <a:pPr lvl="1"/>
            <a:r>
              <a:rPr lang="el-GR" dirty="0" smtClean="0"/>
              <a:t>Υποστηρίζουν και προστατεύουν τα σπλάχνα.</a:t>
            </a:r>
          </a:p>
          <a:p>
            <a:pPr lvl="1"/>
            <a:r>
              <a:rPr lang="el-GR" dirty="0" smtClean="0"/>
              <a:t>Αυξάνουν την </a:t>
            </a:r>
            <a:r>
              <a:rPr lang="el-GR" dirty="0" err="1" smtClean="0"/>
              <a:t>ενδοκοιλιακή</a:t>
            </a:r>
            <a:r>
              <a:rPr lang="el-GR" dirty="0" smtClean="0"/>
              <a:t> και ενδοθωρακική πίεση με αποτέλεσμα να βοηθούν στην έντονη εκπνοή, στο βήξιμο, στις κενώσεις και στον τοκετό.</a:t>
            </a:r>
          </a:p>
          <a:p>
            <a:pPr lvl="1"/>
            <a:r>
              <a:rPr lang="el-GR" dirty="0" smtClean="0"/>
              <a:t>Σταθεροποιούν και κινούν την ΣΣ.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16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Κίνηση στο οβελιαίο και μετωπιαίο επίπεδο με σταθερό κορμό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39552" y="1556792"/>
            <a:ext cx="4536504" cy="5029200"/>
          </a:xfrm>
        </p:spPr>
        <p:txBody>
          <a:bodyPr>
            <a:normAutofit/>
          </a:bodyPr>
          <a:lstStyle/>
          <a:p>
            <a:r>
              <a:rPr lang="el-GR" sz="2300" dirty="0" smtClean="0"/>
              <a:t>Παράδειγμα εικόνας</a:t>
            </a:r>
          </a:p>
          <a:p>
            <a:r>
              <a:rPr lang="el-GR" sz="2300" dirty="0" smtClean="0"/>
              <a:t>Όπως παραπάνω, αλλά με αξονική στροφή του κορμού.</a:t>
            </a:r>
          </a:p>
          <a:p>
            <a:r>
              <a:rPr lang="el-GR" sz="2300" dirty="0" smtClean="0"/>
              <a:t>Από ύπτια θέση, οπίσθια κλίση της λεκάνης.</a:t>
            </a:r>
          </a:p>
          <a:p>
            <a:r>
              <a:rPr lang="el-GR" sz="2300" dirty="0" smtClean="0"/>
              <a:t>Από ύπτια θέση, κάμψη του ισχίου με το γόνατο σε έκταση.</a:t>
            </a:r>
          </a:p>
          <a:p>
            <a:r>
              <a:rPr lang="el-GR" sz="2300" dirty="0" smtClean="0"/>
              <a:t>Από πλάγια θέση αριστερά, στηριζόμενοι στον αγκώνα, ανύψωση της λεκάνης (αν και εδώ σταθερό είναι το άνω άκρο και η άνω ΘΜ).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  <p:pic>
        <p:nvPicPr>
          <p:cNvPr id="5122" name="Picture 2" descr="Isometric Burn Work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37554"/>
            <a:ext cx="3960440" cy="32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5076056" y="5090700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lovingfit.com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2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smtClean="0"/>
              <a:t>Μύες της </a:t>
            </a:r>
            <a:r>
              <a:rPr lang="el-GR" dirty="0" err="1" smtClean="0"/>
              <a:t>προσθιο</a:t>
            </a:r>
            <a:r>
              <a:rPr lang="el-GR" dirty="0" smtClean="0"/>
              <a:t>-πλάγιας επιφάνειας του αυχένα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40768"/>
            <a:ext cx="8579296" cy="5328592"/>
          </a:xfrm>
        </p:spPr>
        <p:txBody>
          <a:bodyPr>
            <a:normAutofit lnSpcReduction="10000"/>
          </a:bodyPr>
          <a:lstStyle/>
          <a:p>
            <a:r>
              <a:rPr lang="el-GR" dirty="0" err="1" smtClean="0"/>
              <a:t>Στερνοκλειδομαστοειδής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Σκαληνοί (πρόσθιος, μέσος, οπίσθιος).</a:t>
            </a:r>
          </a:p>
          <a:p>
            <a:r>
              <a:rPr lang="el-GR" dirty="0" smtClean="0"/>
              <a:t>Μακρός τραχηλικός.</a:t>
            </a:r>
          </a:p>
          <a:p>
            <a:r>
              <a:rPr lang="el-GR" dirty="0" smtClean="0"/>
              <a:t>Πρόσθιος μακρός ορθός κεφαλικός.</a:t>
            </a:r>
          </a:p>
          <a:p>
            <a:r>
              <a:rPr lang="el-GR" dirty="0" smtClean="0"/>
              <a:t>Πρόσθιος βραχύς ορθός κεφαλικός.</a:t>
            </a:r>
          </a:p>
          <a:p>
            <a:r>
              <a:rPr lang="el-GR" dirty="0" smtClean="0"/>
              <a:t>Πλάγιος (ή έξω) ορθός κεφαλικός.</a:t>
            </a:r>
          </a:p>
          <a:p>
            <a:r>
              <a:rPr lang="el-GR" dirty="0" smtClean="0"/>
              <a:t>Μυώδες πλάτυσμα.</a:t>
            </a:r>
          </a:p>
          <a:p>
            <a:r>
              <a:rPr lang="el-GR" dirty="0" err="1" smtClean="0"/>
              <a:t>Υπερϋοειδείς</a:t>
            </a:r>
            <a:r>
              <a:rPr lang="el-GR" dirty="0" smtClean="0"/>
              <a:t> μύες (</a:t>
            </a:r>
            <a:r>
              <a:rPr lang="el-GR" dirty="0" err="1" smtClean="0"/>
              <a:t>διγάστωρ</a:t>
            </a:r>
            <a:r>
              <a:rPr lang="el-GR" dirty="0" smtClean="0"/>
              <a:t>, βελονοειδής, </a:t>
            </a:r>
            <a:r>
              <a:rPr lang="el-GR" dirty="0" err="1" smtClean="0"/>
              <a:t>γναθοειδής</a:t>
            </a:r>
            <a:r>
              <a:rPr lang="el-GR" dirty="0" smtClean="0"/>
              <a:t>, </a:t>
            </a:r>
            <a:r>
              <a:rPr lang="el-GR" dirty="0" err="1" smtClean="0"/>
              <a:t>γενειακός</a:t>
            </a:r>
            <a:r>
              <a:rPr lang="el-GR" dirty="0" smtClean="0"/>
              <a:t>).</a:t>
            </a:r>
          </a:p>
          <a:p>
            <a:r>
              <a:rPr lang="el-GR" dirty="0" err="1" smtClean="0"/>
              <a:t>Υποϋοειδείς</a:t>
            </a:r>
            <a:r>
              <a:rPr lang="el-GR" dirty="0" smtClean="0"/>
              <a:t> μύες (</a:t>
            </a:r>
            <a:r>
              <a:rPr lang="el-GR" dirty="0" err="1" smtClean="0"/>
              <a:t>στερνοϋοειδής</a:t>
            </a:r>
            <a:r>
              <a:rPr lang="el-GR" dirty="0" smtClean="0"/>
              <a:t>, </a:t>
            </a:r>
            <a:r>
              <a:rPr lang="el-GR" dirty="0" err="1" smtClean="0"/>
              <a:t>θυρεοϋοειδής</a:t>
            </a:r>
            <a:r>
              <a:rPr lang="el-GR" dirty="0" smtClean="0"/>
              <a:t>, </a:t>
            </a:r>
            <a:r>
              <a:rPr lang="el-GR" dirty="0" err="1" smtClean="0"/>
              <a:t>στερνοθυροειδής</a:t>
            </a:r>
            <a:r>
              <a:rPr lang="el-GR" dirty="0" smtClean="0"/>
              <a:t>, </a:t>
            </a:r>
            <a:r>
              <a:rPr lang="el-GR" dirty="0" err="1" smtClean="0"/>
              <a:t>ωμοϋοειδής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8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Στερνοκλειδομαστοειδής</a:t>
            </a:r>
            <a:r>
              <a:rPr lang="el-GR" dirty="0" smtClean="0"/>
              <a:t> μυς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72608"/>
          </a:xfrm>
        </p:spPr>
        <p:txBody>
          <a:bodyPr>
            <a:normAutofit lnSpcReduction="10000"/>
          </a:bodyPr>
          <a:lstStyle/>
          <a:p>
            <a:r>
              <a:rPr lang="el-GR" dirty="0" err="1"/>
              <a:t>Έκφυση</a:t>
            </a:r>
            <a:r>
              <a:rPr lang="el-GR" dirty="0"/>
              <a:t>: μαστοειδής απόφυση του κροταφικού οστού και το έξω ήμισυ της άνω αυχενικής γραμμής του ινιακού </a:t>
            </a:r>
            <a:r>
              <a:rPr lang="el-GR" dirty="0" smtClean="0"/>
              <a:t>οστού.</a:t>
            </a:r>
            <a:endParaRPr lang="el-GR" dirty="0"/>
          </a:p>
          <a:p>
            <a:r>
              <a:rPr lang="el-GR" dirty="0"/>
              <a:t>Κατάφυση: με δύο κεφαλές στην λαβή του στέρνου και στο έσω 1/3 της </a:t>
            </a:r>
            <a:r>
              <a:rPr lang="el-GR" dirty="0" smtClean="0"/>
              <a:t>κλείδας.</a:t>
            </a:r>
            <a:endParaRPr lang="el-GR" dirty="0"/>
          </a:p>
          <a:p>
            <a:r>
              <a:rPr lang="el-GR" dirty="0" err="1"/>
              <a:t>Εννεύρωση</a:t>
            </a:r>
            <a:r>
              <a:rPr lang="el-GR" dirty="0"/>
              <a:t>: </a:t>
            </a:r>
            <a:r>
              <a:rPr lang="el-GR" dirty="0" err="1"/>
              <a:t>παραπληροματικό</a:t>
            </a:r>
            <a:r>
              <a:rPr lang="el-GR" dirty="0"/>
              <a:t> νεύρο (ΧΙ κρανιακή συζυγία) και αυχενικό πλέγμα (Α2-Α3)</a:t>
            </a:r>
          </a:p>
          <a:p>
            <a:r>
              <a:rPr lang="el-GR" dirty="0"/>
              <a:t>Ενέργεια: </a:t>
            </a:r>
          </a:p>
          <a:p>
            <a:pPr lvl="1"/>
            <a:r>
              <a:rPr lang="el-GR" dirty="0"/>
              <a:t>Αμφίπλευρη: μπορεί να κάμψη ή να εκτείνει το κεφάλι ανάλογα με την αρχική θέση της κεφαλής και του </a:t>
            </a:r>
            <a:r>
              <a:rPr lang="el-GR" dirty="0" smtClean="0"/>
              <a:t>αυχένα.</a:t>
            </a:r>
            <a:endParaRPr lang="el-GR" dirty="0"/>
          </a:p>
          <a:p>
            <a:pPr lvl="1"/>
            <a:r>
              <a:rPr lang="el-GR" dirty="0"/>
              <a:t>Μονόπλευρη: πλάγια κάμψη και αντίθετη στροφή της κεφαλής και του </a:t>
            </a:r>
            <a:r>
              <a:rPr lang="el-GR" dirty="0" smtClean="0"/>
              <a:t>αυχένα.</a:t>
            </a:r>
            <a:endParaRPr lang="el-GR" dirty="0"/>
          </a:p>
          <a:p>
            <a:pPr lvl="1"/>
            <a:r>
              <a:rPr lang="el-GR" dirty="0"/>
              <a:t>Επικουρικός εισπνευστικός </a:t>
            </a:r>
            <a:r>
              <a:rPr lang="el-GR" dirty="0" smtClean="0"/>
              <a:t>μυς.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88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Στερνοκλειδομαστοειδής</a:t>
            </a:r>
            <a:r>
              <a:rPr lang="el-GR" dirty="0"/>
              <a:t> μυς </a:t>
            </a:r>
            <a:r>
              <a:rPr lang="el-GR" sz="3000" b="0" dirty="0" smtClean="0"/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  <p:pic>
        <p:nvPicPr>
          <p:cNvPr id="7170" name="Picture 2" descr="File:Sternomastoid muscle animation sm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7461"/>
            <a:ext cx="4013746" cy="40137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:1610 Muscles Controlled by the Accessory Nerve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87461"/>
            <a:ext cx="4824536" cy="40137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4658261" y="5343599"/>
            <a:ext cx="3931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1610 Muscles Controlled by the Accessory </a:t>
            </a:r>
            <a:r>
              <a:rPr lang="en-US" sz="1200" dirty="0" smtClean="0">
                <a:latin typeface="+mn-lt"/>
                <a:hlinkClick r:id="rId4"/>
              </a:rPr>
              <a:t>Nerve-02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502" y="5343598"/>
            <a:ext cx="3219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Sternomastoid muscle animation </a:t>
            </a:r>
            <a:r>
              <a:rPr lang="en-US" sz="1200" dirty="0" smtClean="0">
                <a:latin typeface="+mn-lt"/>
                <a:hlinkClick r:id="rId7"/>
              </a:rPr>
              <a:t>small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8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9"/>
              </a:rPr>
              <a:t>CC BY-SA 2.1 JP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17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Σκαληνοί μύες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3707904" y="1307460"/>
            <a:ext cx="4978896" cy="5217884"/>
          </a:xfrm>
        </p:spPr>
        <p:txBody>
          <a:bodyPr/>
          <a:lstStyle/>
          <a:p>
            <a:r>
              <a:rPr lang="el-GR" dirty="0"/>
              <a:t>Πρόσθιος σκαληνός: βρίσκεται μεταξύ των εγκάρσιων αποφύσεων των Α3-Α6 και της 1</a:t>
            </a:r>
            <a:r>
              <a:rPr lang="el-GR" baseline="30000" dirty="0"/>
              <a:t>ης</a:t>
            </a:r>
            <a:r>
              <a:rPr lang="el-GR" dirty="0"/>
              <a:t>  </a:t>
            </a:r>
            <a:r>
              <a:rPr lang="el-GR" dirty="0" smtClean="0"/>
              <a:t>πλευράς.</a:t>
            </a:r>
            <a:endParaRPr lang="el-GR" dirty="0"/>
          </a:p>
          <a:p>
            <a:r>
              <a:rPr lang="el-GR" dirty="0"/>
              <a:t>Μέσος σκαληνός: βρίσκεται μεταξύ των εγκάρσιων αποφύσεων των Α2-Α7 σπονδύλων και της 1</a:t>
            </a:r>
            <a:r>
              <a:rPr lang="el-GR" baseline="30000" dirty="0"/>
              <a:t>ης</a:t>
            </a:r>
            <a:r>
              <a:rPr lang="el-GR" dirty="0"/>
              <a:t> </a:t>
            </a:r>
            <a:r>
              <a:rPr lang="el-GR" dirty="0" smtClean="0"/>
              <a:t>πλευράς.</a:t>
            </a:r>
            <a:endParaRPr lang="el-GR" dirty="0"/>
          </a:p>
          <a:p>
            <a:r>
              <a:rPr lang="el-GR" dirty="0"/>
              <a:t>Οπίσθιος σκαληνός: βρίσκεται μεταξύ των εγκάρσιων αποφύσεων των Α5-Α7 και 2</a:t>
            </a:r>
            <a:r>
              <a:rPr lang="el-GR" baseline="30000" dirty="0"/>
              <a:t>ης</a:t>
            </a:r>
            <a:r>
              <a:rPr lang="el-GR" dirty="0"/>
              <a:t> </a:t>
            </a:r>
            <a:r>
              <a:rPr lang="el-GR" dirty="0" smtClean="0"/>
              <a:t>πλευράς.</a:t>
            </a:r>
            <a:endParaRPr lang="el-GR" dirty="0"/>
          </a:p>
          <a:p>
            <a:r>
              <a:rPr lang="el-GR" dirty="0" err="1"/>
              <a:t>Εννεύρωση</a:t>
            </a:r>
            <a:r>
              <a:rPr lang="el-GR" dirty="0"/>
              <a:t>: πρόσθιοι κλάδοι των Α3-Α8 νωτιαίων </a:t>
            </a:r>
            <a:r>
              <a:rPr lang="el-GR" dirty="0" smtClean="0"/>
              <a:t>ριζών.</a:t>
            </a:r>
            <a:endParaRPr lang="el-GR" dirty="0"/>
          </a:p>
          <a:p>
            <a:endParaRPr lang="el-GR" dirty="0"/>
          </a:p>
        </p:txBody>
      </p:sp>
      <p:pic>
        <p:nvPicPr>
          <p:cNvPr id="8194" name="Picture 2" descr="File:Scalen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422154" cy="4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6063679"/>
            <a:ext cx="29901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Scalenus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4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4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53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Σκαληνοί μύες – Ενέργεια 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/>
          <a:lstStyle/>
          <a:p>
            <a:r>
              <a:rPr lang="el-GR" dirty="0"/>
              <a:t>Με σταθερό τον αυχένα ανασπά την 1</a:t>
            </a:r>
            <a:r>
              <a:rPr lang="el-GR" baseline="30000" dirty="0"/>
              <a:t>η</a:t>
            </a:r>
            <a:r>
              <a:rPr lang="el-GR" dirty="0"/>
              <a:t> (πρόσθιος και μέσος) και 2</a:t>
            </a:r>
            <a:r>
              <a:rPr lang="el-GR" baseline="30000" dirty="0"/>
              <a:t>η</a:t>
            </a:r>
            <a:r>
              <a:rPr lang="el-GR" dirty="0"/>
              <a:t> (οπίσθιος) </a:t>
            </a:r>
            <a:r>
              <a:rPr lang="el-GR" dirty="0" smtClean="0"/>
              <a:t>πλευρά.</a:t>
            </a:r>
            <a:endParaRPr lang="el-GR" dirty="0"/>
          </a:p>
          <a:p>
            <a:r>
              <a:rPr lang="el-GR" dirty="0"/>
              <a:t>Αμφίπλευρη:</a:t>
            </a:r>
          </a:p>
          <a:p>
            <a:pPr lvl="1"/>
            <a:r>
              <a:rPr lang="el-GR" dirty="0"/>
              <a:t>Κάμψη αυχένα (πρόσθιος και μέσος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Μονόπλευρη:</a:t>
            </a:r>
          </a:p>
          <a:p>
            <a:pPr lvl="1"/>
            <a:r>
              <a:rPr lang="el-GR" dirty="0"/>
              <a:t>Κάμψη (πρόσθιος και μέσος), σύστοιχη πλάγια κάμψη αυχένα (και οι 3), πιθανώς αντίθετη στροφή (πρόσθιος), πιθανώς σύστοιχη (οπίσθιος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Γενικά συμβάλλουν στην σταθερότητα της ΑΜ κατά την όρθια </a:t>
            </a:r>
            <a:r>
              <a:rPr lang="el-GR" dirty="0" smtClean="0"/>
              <a:t>στάση.</a:t>
            </a:r>
          </a:p>
          <a:p>
            <a:r>
              <a:rPr lang="el-GR" dirty="0" smtClean="0"/>
              <a:t>Συστέλλονται ταυτόχρονα με το διάφραγμα κατά την εισπνοή.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39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 smtClean="0"/>
              <a:t>Μακρός τραχηλικός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179511" y="1124744"/>
            <a:ext cx="6120681" cy="566124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l-GR" sz="2200" dirty="0"/>
              <a:t>Ορθή μοίρα: </a:t>
            </a:r>
          </a:p>
          <a:p>
            <a:pPr lvl="1">
              <a:spcBef>
                <a:spcPts val="600"/>
              </a:spcBef>
            </a:pPr>
            <a:r>
              <a:rPr lang="el-GR" sz="2200" dirty="0" err="1"/>
              <a:t>Έκφυση</a:t>
            </a:r>
            <a:r>
              <a:rPr lang="el-GR" sz="2200" dirty="0"/>
              <a:t>: σώματα των Α2-Α4 </a:t>
            </a:r>
            <a:r>
              <a:rPr lang="el-GR" sz="2200" dirty="0" smtClean="0"/>
              <a:t>σπονδύλων.</a:t>
            </a:r>
            <a:endParaRPr lang="el-GR" sz="2200" dirty="0"/>
          </a:p>
          <a:p>
            <a:pPr lvl="1">
              <a:spcBef>
                <a:spcPts val="600"/>
              </a:spcBef>
            </a:pPr>
            <a:r>
              <a:rPr lang="el-GR" sz="2200" dirty="0"/>
              <a:t>Κατάφυση: σώματα των Α5-Θ3 </a:t>
            </a:r>
            <a:r>
              <a:rPr lang="el-GR" sz="2200" dirty="0" smtClean="0"/>
              <a:t>σπονδύλων.</a:t>
            </a:r>
            <a:endParaRPr lang="el-GR" sz="2200" dirty="0"/>
          </a:p>
          <a:p>
            <a:pPr>
              <a:spcBef>
                <a:spcPts val="600"/>
              </a:spcBef>
            </a:pPr>
            <a:r>
              <a:rPr lang="el-GR" sz="2200" dirty="0"/>
              <a:t>Η άνω λοξή μοίρα:</a:t>
            </a:r>
          </a:p>
          <a:p>
            <a:pPr lvl="1">
              <a:spcBef>
                <a:spcPts val="600"/>
              </a:spcBef>
            </a:pPr>
            <a:r>
              <a:rPr lang="el-GR" sz="2200" dirty="0" err="1"/>
              <a:t>Έκφυση</a:t>
            </a:r>
            <a:r>
              <a:rPr lang="el-GR" sz="2200" dirty="0"/>
              <a:t>: πρόσθιο τόξο του Α1 </a:t>
            </a:r>
            <a:r>
              <a:rPr lang="el-GR" sz="2200" dirty="0" smtClean="0"/>
              <a:t>σπονδύλου.</a:t>
            </a:r>
            <a:endParaRPr lang="el-GR" sz="2200" dirty="0"/>
          </a:p>
          <a:p>
            <a:pPr lvl="1">
              <a:spcBef>
                <a:spcPts val="600"/>
              </a:spcBef>
            </a:pPr>
            <a:r>
              <a:rPr lang="el-GR" sz="2200" dirty="0"/>
              <a:t>Κατάφυση: εγκάρσιες αποφύσεις των Α3-Α5 </a:t>
            </a:r>
            <a:r>
              <a:rPr lang="el-GR" sz="2200" dirty="0" smtClean="0"/>
              <a:t>σπονδύλων.</a:t>
            </a:r>
            <a:endParaRPr lang="el-GR" sz="2200" dirty="0"/>
          </a:p>
          <a:p>
            <a:pPr>
              <a:spcBef>
                <a:spcPts val="600"/>
              </a:spcBef>
            </a:pPr>
            <a:r>
              <a:rPr lang="el-GR" sz="2200" dirty="0"/>
              <a:t>Κάτω λοξή μοίρα:</a:t>
            </a:r>
          </a:p>
          <a:p>
            <a:pPr lvl="1">
              <a:spcBef>
                <a:spcPts val="600"/>
              </a:spcBef>
            </a:pPr>
            <a:r>
              <a:rPr lang="el-GR" sz="2200" dirty="0" err="1"/>
              <a:t>Έκφυση</a:t>
            </a:r>
            <a:r>
              <a:rPr lang="el-GR" sz="2200" dirty="0"/>
              <a:t>: σώματα των Θ1-Θ3 </a:t>
            </a:r>
            <a:r>
              <a:rPr lang="el-GR" sz="2200" dirty="0" smtClean="0"/>
              <a:t>σπονδύλων.</a:t>
            </a:r>
            <a:endParaRPr lang="el-GR" sz="2200" dirty="0"/>
          </a:p>
          <a:p>
            <a:pPr lvl="1">
              <a:spcBef>
                <a:spcPts val="600"/>
              </a:spcBef>
            </a:pPr>
            <a:r>
              <a:rPr lang="el-GR" sz="2200" dirty="0"/>
              <a:t>Κατάφυση: εγκάρσιες αποφύσεις των Α5-Α6 </a:t>
            </a:r>
            <a:r>
              <a:rPr lang="el-GR" sz="2200" dirty="0" smtClean="0"/>
              <a:t>σπονδύλων.</a:t>
            </a:r>
            <a:endParaRPr lang="el-GR" sz="2200" dirty="0"/>
          </a:p>
        </p:txBody>
      </p:sp>
      <p:pic>
        <p:nvPicPr>
          <p:cNvPr id="6146" name="Picture 2" descr="File:Longus coll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09" y="980728"/>
            <a:ext cx="297729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79512" y="5788800"/>
            <a:ext cx="8964488" cy="95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 err="1">
                <a:solidFill>
                  <a:prstClr val="black"/>
                </a:solidFill>
                <a:latin typeface="Calibri"/>
              </a:rPr>
              <a:t>Εννεύρωση</a:t>
            </a:r>
            <a:r>
              <a:rPr lang="el-GR" sz="2200" dirty="0">
                <a:solidFill>
                  <a:prstClr val="black"/>
                </a:solidFill>
                <a:latin typeface="Calibri"/>
              </a:rPr>
              <a:t>: πρόσθιοι κλάδοι των Α2-Α8 νωτιαίων νεύρων.</a:t>
            </a:r>
          </a:p>
          <a:p>
            <a:pPr marL="342900" lvl="0" indent="-342900" fontAlgn="auto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sz="2200" dirty="0">
                <a:solidFill>
                  <a:prstClr val="black"/>
                </a:solidFill>
                <a:latin typeface="Calibri"/>
              </a:rPr>
              <a:t>Ενέργεια: κάμψη ΑΜΣΣ (ορθή μοίρα), σταθεροποίηση ΑΜ (λοξές μοίρες).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4496" y="5127575"/>
            <a:ext cx="2221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Longus </a:t>
            </a:r>
            <a:r>
              <a:rPr lang="en-US" sz="1200" dirty="0" err="1" smtClean="0">
                <a:latin typeface="+mn-lt"/>
                <a:hlinkClick r:id="rId4"/>
              </a:rPr>
              <a:t>colli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Uwe Gille"/>
              </a:rPr>
              <a:t>Uwe </a:t>
            </a:r>
            <a:r>
              <a:rPr lang="en-US" sz="1200" dirty="0" err="1">
                <a:latin typeface="+mn-lt"/>
                <a:hlinkClick r:id="rId5" tooltip="User:Uwe Gille"/>
              </a:rPr>
              <a:t>Gille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18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Πρόσθιος μακρός ορθός κεφαλικός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196752"/>
            <a:ext cx="4762872" cy="5040560"/>
          </a:xfrm>
        </p:spPr>
        <p:txBody>
          <a:bodyPr/>
          <a:lstStyle/>
          <a:p>
            <a:r>
              <a:rPr lang="el-GR" dirty="0" err="1"/>
              <a:t>Έκφυση</a:t>
            </a:r>
            <a:r>
              <a:rPr lang="el-GR" dirty="0"/>
              <a:t>: εγκάρσιες αποφύσεις των Α3-Α6 </a:t>
            </a:r>
            <a:r>
              <a:rPr lang="el-GR" dirty="0" smtClean="0"/>
              <a:t>σπονδύλων.</a:t>
            </a:r>
            <a:endParaRPr lang="el-GR" dirty="0"/>
          </a:p>
          <a:p>
            <a:r>
              <a:rPr lang="el-GR" dirty="0"/>
              <a:t>Κατάφυση: βασική μοίρα του ινιακού μπροστά από τον πρόσθιο βραχύ ορθό </a:t>
            </a:r>
            <a:r>
              <a:rPr lang="el-GR" dirty="0" smtClean="0"/>
              <a:t>κεφαλικό.</a:t>
            </a:r>
            <a:endParaRPr lang="el-GR" dirty="0"/>
          </a:p>
          <a:p>
            <a:r>
              <a:rPr lang="el-GR" dirty="0" err="1"/>
              <a:t>Εννεύρωση</a:t>
            </a:r>
            <a:r>
              <a:rPr lang="el-GR" dirty="0"/>
              <a:t>: πρόσθιοι κλάδοι των Α1-Α3 νωτιαίων </a:t>
            </a:r>
            <a:r>
              <a:rPr lang="el-GR" dirty="0" smtClean="0"/>
              <a:t>νεύρων.</a:t>
            </a:r>
            <a:endParaRPr lang="el-GR" dirty="0"/>
          </a:p>
          <a:p>
            <a:r>
              <a:rPr lang="el-GR" dirty="0"/>
              <a:t>Ενέργεια: κάμψη κεφαλής και άνω ΑΜ και δευτερευόντως πλάγια </a:t>
            </a:r>
            <a:r>
              <a:rPr lang="el-GR" dirty="0" smtClean="0"/>
              <a:t>κάμψη.</a:t>
            </a:r>
            <a:endParaRPr lang="el-GR" dirty="0"/>
          </a:p>
        </p:txBody>
      </p:sp>
      <p:pic>
        <p:nvPicPr>
          <p:cNvPr id="7170" name="Picture 2" descr="File:Longus capit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53" y="1124744"/>
            <a:ext cx="350895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6112070" y="5949280"/>
            <a:ext cx="2221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Longus </a:t>
            </a:r>
            <a:r>
              <a:rPr lang="en-US" sz="1200" dirty="0" err="1" smtClean="0">
                <a:latin typeface="+mn-lt"/>
                <a:hlinkClick r:id="rId4"/>
              </a:rPr>
              <a:t>capitis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Uwe Gille"/>
              </a:rPr>
              <a:t>Uwe </a:t>
            </a:r>
            <a:r>
              <a:rPr lang="en-US" sz="1200" dirty="0" err="1">
                <a:latin typeface="+mn-lt"/>
                <a:hlinkClick r:id="rId5" tooltip="User:Uwe Gille"/>
              </a:rPr>
              <a:t>Gille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9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Autofit/>
          </a:bodyPr>
          <a:lstStyle/>
          <a:p>
            <a:r>
              <a:rPr lang="el-GR" dirty="0" smtClean="0"/>
              <a:t>Πρόσθιος βραχύς ορθός κεφαλικός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556792"/>
            <a:ext cx="5050904" cy="4680520"/>
          </a:xfrm>
        </p:spPr>
        <p:txBody>
          <a:bodyPr/>
          <a:lstStyle/>
          <a:p>
            <a:r>
              <a:rPr lang="el-GR" dirty="0" smtClean="0"/>
              <a:t>Εκφύεται από </a:t>
            </a:r>
            <a:r>
              <a:rPr lang="el-GR" dirty="0"/>
              <a:t>την εγκάρσια απόφυση του Α1 </a:t>
            </a:r>
            <a:r>
              <a:rPr lang="el-GR" dirty="0" smtClean="0"/>
              <a:t>σπονδύλου και </a:t>
            </a:r>
            <a:r>
              <a:rPr lang="el-GR" dirty="0" err="1" smtClean="0"/>
              <a:t>καταφύεται</a:t>
            </a:r>
            <a:r>
              <a:rPr lang="el-GR" dirty="0" smtClean="0"/>
              <a:t> </a:t>
            </a:r>
            <a:r>
              <a:rPr lang="el-GR" dirty="0"/>
              <a:t>μπροστά από τον ινιακό </a:t>
            </a:r>
            <a:r>
              <a:rPr lang="el-GR" dirty="0" smtClean="0"/>
              <a:t>κόνδυλο.</a:t>
            </a:r>
            <a:endParaRPr lang="el-GR" dirty="0"/>
          </a:p>
          <a:p>
            <a:r>
              <a:rPr lang="el-GR" dirty="0" smtClean="0"/>
              <a:t>Η ενέργειά του περιορίζεται στην κάμψη της </a:t>
            </a:r>
            <a:r>
              <a:rPr lang="el-GR" dirty="0" err="1" smtClean="0"/>
              <a:t>ατλαντο</a:t>
            </a:r>
            <a:r>
              <a:rPr lang="el-GR" dirty="0" smtClean="0"/>
              <a:t>-ινιακής άρθρωσης.</a:t>
            </a:r>
            <a:endParaRPr lang="el-GR" dirty="0"/>
          </a:p>
        </p:txBody>
      </p:sp>
      <p:pic>
        <p:nvPicPr>
          <p:cNvPr id="8194" name="Picture 2" descr="File:Rectus capitis anterior musc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3"/>
            <a:ext cx="3139491" cy="425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5546792" y="5868675"/>
            <a:ext cx="3206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Rectus </a:t>
            </a:r>
            <a:r>
              <a:rPr lang="en-US" sz="1200" dirty="0" err="1">
                <a:latin typeface="+mn-lt"/>
                <a:hlinkClick r:id="rId4"/>
              </a:rPr>
              <a:t>capitis</a:t>
            </a:r>
            <a:r>
              <a:rPr lang="en-US" sz="1200" dirty="0">
                <a:latin typeface="+mn-lt"/>
                <a:hlinkClick r:id="rId4"/>
              </a:rPr>
              <a:t> anterior </a:t>
            </a:r>
            <a:r>
              <a:rPr lang="en-US" sz="1200" dirty="0" smtClean="0">
                <a:latin typeface="+mn-lt"/>
                <a:hlinkClick r:id="rId4"/>
              </a:rPr>
              <a:t>muscle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5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5" tooltip="User:File Upload Bot (Magnus Manske)"/>
              </a:rPr>
              <a:t>)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30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96144"/>
          </a:xfrm>
        </p:spPr>
        <p:txBody>
          <a:bodyPr>
            <a:noAutofit/>
          </a:bodyPr>
          <a:lstStyle/>
          <a:p>
            <a:r>
              <a:rPr lang="el-GR" dirty="0" smtClean="0"/>
              <a:t>Έξω ορθός κεφαλικός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556792"/>
            <a:ext cx="5050904" cy="4680520"/>
          </a:xfrm>
        </p:spPr>
        <p:txBody>
          <a:bodyPr/>
          <a:lstStyle/>
          <a:p>
            <a:r>
              <a:rPr lang="el-GR" dirty="0" smtClean="0"/>
              <a:t>Εκφύεται </a:t>
            </a:r>
            <a:r>
              <a:rPr lang="el-GR" dirty="0"/>
              <a:t>από την εγκάρσια απόφυση του Α1 </a:t>
            </a:r>
            <a:r>
              <a:rPr lang="el-GR" dirty="0" smtClean="0"/>
              <a:t>σπονδύλου και </a:t>
            </a:r>
            <a:r>
              <a:rPr lang="el-GR" dirty="0" err="1" smtClean="0"/>
              <a:t>καταφύεται</a:t>
            </a:r>
            <a:r>
              <a:rPr lang="el-GR" dirty="0" smtClean="0"/>
              <a:t> </a:t>
            </a:r>
            <a:r>
              <a:rPr lang="el-GR" dirty="0"/>
              <a:t>στο πλάι του ινιακού </a:t>
            </a:r>
            <a:r>
              <a:rPr lang="el-GR" dirty="0" smtClean="0"/>
              <a:t>κονδύλου.</a:t>
            </a: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έξω ορθός κεφαλικός είναι πλάγιος καμπτήρας της </a:t>
            </a:r>
            <a:r>
              <a:rPr lang="el-GR" dirty="0" err="1" smtClean="0"/>
              <a:t>ατλαντο</a:t>
            </a:r>
            <a:r>
              <a:rPr lang="el-GR" dirty="0" smtClean="0"/>
              <a:t>-ινιακής άρθρωσης.</a:t>
            </a:r>
            <a:endParaRPr lang="el-GR" dirty="0"/>
          </a:p>
        </p:txBody>
      </p:sp>
      <p:pic>
        <p:nvPicPr>
          <p:cNvPr id="9218" name="Picture 2" descr="File:Rectus capitis lateralis musc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92"/>
            <a:ext cx="3209423" cy="43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5879994" y="5949280"/>
            <a:ext cx="2897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Rectus </a:t>
            </a:r>
            <a:r>
              <a:rPr lang="en-US" sz="1200" dirty="0" err="1">
                <a:latin typeface="+mn-lt"/>
                <a:hlinkClick r:id="rId4"/>
              </a:rPr>
              <a:t>capitis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err="1">
                <a:latin typeface="+mn-lt"/>
                <a:hlinkClick r:id="rId4"/>
              </a:rPr>
              <a:t>lateralis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  <a:hlinkClick r:id="rId4"/>
              </a:rPr>
              <a:t>muscle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Uwe Gille"/>
              </a:rPr>
              <a:t>Uwe </a:t>
            </a:r>
            <a:r>
              <a:rPr lang="en-US" sz="1200" dirty="0" err="1">
                <a:latin typeface="+mn-lt"/>
                <a:hlinkClick r:id="rId5" tooltip="User:Uwe Gille"/>
              </a:rPr>
              <a:t>Gille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958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Κοιλιακοί </a:t>
            </a:r>
            <a:r>
              <a:rPr lang="el-GR" dirty="0" smtClean="0"/>
              <a:t>μύες</a:t>
            </a:r>
            <a:r>
              <a:rPr lang="en-US" dirty="0" smtClean="0"/>
              <a:t> </a:t>
            </a:r>
            <a:r>
              <a:rPr lang="el-GR" sz="3000" b="0" dirty="0" smtClean="0"/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pic>
        <p:nvPicPr>
          <p:cNvPr id="4100" name="Picture 4" descr="File:1112 Muscles of the Abdom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752"/>
          <a:stretch/>
        </p:blipFill>
        <p:spPr bwMode="auto">
          <a:xfrm>
            <a:off x="1115616" y="1556792"/>
            <a:ext cx="7056784" cy="41131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3275856" y="5928298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1112 Muscles of the </a:t>
            </a:r>
            <a:r>
              <a:rPr lang="en-US" sz="1200" dirty="0" smtClean="0">
                <a:latin typeface="+mn-lt"/>
                <a:hlinkClick r:id="rId4"/>
              </a:rPr>
              <a:t>Abdomen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CFCF"/>
              </a:rPr>
              <a:t>CFCF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6"/>
              </a:rPr>
              <a:t>CC BY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4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Μύες της οπίσθιας περιοχής αυχένα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Σπληνιοειδής</a:t>
            </a:r>
            <a:r>
              <a:rPr lang="el-GR" dirty="0" smtClean="0"/>
              <a:t> κεφαλικός.</a:t>
            </a:r>
          </a:p>
          <a:p>
            <a:r>
              <a:rPr lang="el-GR" dirty="0" err="1" smtClean="0"/>
              <a:t>Σπληνιοειδής</a:t>
            </a:r>
            <a:r>
              <a:rPr lang="el-GR" dirty="0" smtClean="0"/>
              <a:t> αυχενικός.</a:t>
            </a:r>
          </a:p>
          <a:p>
            <a:r>
              <a:rPr lang="el-GR" dirty="0" smtClean="0"/>
              <a:t>Βραχύς οπίσθιος ορθός κεφαλικός.</a:t>
            </a:r>
          </a:p>
          <a:p>
            <a:r>
              <a:rPr lang="el-GR" dirty="0" smtClean="0"/>
              <a:t>Μακρός οπίσθιος ορθός κεφαλικός.</a:t>
            </a:r>
          </a:p>
          <a:p>
            <a:r>
              <a:rPr lang="el-GR" dirty="0" smtClean="0"/>
              <a:t>Οπίσθιος άνω λοξός κεφαλικός.</a:t>
            </a:r>
          </a:p>
          <a:p>
            <a:r>
              <a:rPr lang="el-GR" dirty="0" smtClean="0"/>
              <a:t>Οπίσθιος κάτω λοξός κεφαλικός.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40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Σπληνιοειδείς</a:t>
            </a:r>
            <a:r>
              <a:rPr lang="el-GR" dirty="0" smtClean="0"/>
              <a:t> μύες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196752"/>
            <a:ext cx="4546848" cy="5256584"/>
          </a:xfrm>
        </p:spPr>
        <p:txBody>
          <a:bodyPr/>
          <a:lstStyle/>
          <a:p>
            <a:r>
              <a:rPr lang="el-GR" dirty="0" err="1"/>
              <a:t>Σπληνιοειδής</a:t>
            </a:r>
            <a:r>
              <a:rPr lang="el-GR" dirty="0"/>
              <a:t> κεφαλικός:</a:t>
            </a:r>
          </a:p>
          <a:p>
            <a:pPr lvl="1"/>
            <a:r>
              <a:rPr lang="el-GR" dirty="0"/>
              <a:t>Έκφυση: </a:t>
            </a:r>
            <a:r>
              <a:rPr lang="el-GR" dirty="0" smtClean="0"/>
              <a:t>μαστοειδής απόφυση και το έξω 1/3 της άνω αυχενικής γραμμής του ινιακού οστού.</a:t>
            </a:r>
            <a:endParaRPr lang="el-GR" dirty="0"/>
          </a:p>
          <a:p>
            <a:pPr lvl="1"/>
            <a:r>
              <a:rPr lang="el-GR" dirty="0"/>
              <a:t>Κατάφυση: κάτω ήμισυ του αυχενικού συνδέσμου και ακανθώδεις αποφύσεις των Α7-Θ4 </a:t>
            </a:r>
            <a:r>
              <a:rPr lang="el-GR" dirty="0" smtClean="0"/>
              <a:t>σπονδύλων.</a:t>
            </a:r>
            <a:endParaRPr lang="el-GR" dirty="0"/>
          </a:p>
        </p:txBody>
      </p:sp>
      <p:pic>
        <p:nvPicPr>
          <p:cNvPr id="9218" name="Picture 2" descr="File:Musculus splenius capitis mark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768" y="1097377"/>
            <a:ext cx="3117007" cy="49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98455" y="6063679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Musculus splenius </a:t>
            </a:r>
            <a:r>
              <a:rPr lang="en-US" sz="1200" dirty="0" err="1">
                <a:latin typeface="+mn-lt"/>
                <a:hlinkClick r:id="rId3"/>
              </a:rPr>
              <a:t>capitis</a:t>
            </a:r>
            <a:r>
              <a:rPr lang="en-US" sz="1200" dirty="0">
                <a:latin typeface="+mn-lt"/>
                <a:hlinkClick r:id="rId3"/>
              </a:rPr>
              <a:t> </a:t>
            </a:r>
            <a:r>
              <a:rPr lang="en-US" sz="1200" dirty="0" smtClean="0">
                <a:latin typeface="+mn-lt"/>
                <a:hlinkClick r:id="rId3"/>
              </a:rPr>
              <a:t>marked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Uwe Gille"/>
              </a:rPr>
              <a:t>Uwe </a:t>
            </a:r>
            <a:r>
              <a:rPr lang="en-US" sz="1200" dirty="0" err="1">
                <a:latin typeface="+mn-lt"/>
                <a:hlinkClick r:id="rId4" tooltip="User:Uwe Gille"/>
              </a:rPr>
              <a:t>Gille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53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Σπληνιοειδείς</a:t>
            </a:r>
            <a:r>
              <a:rPr lang="el-GR" dirty="0" smtClean="0"/>
              <a:t> μύες </a:t>
            </a:r>
            <a:r>
              <a:rPr lang="el-GR" sz="3000" b="0" dirty="0"/>
              <a:t>2</a:t>
            </a:r>
            <a:r>
              <a:rPr lang="el-GR" sz="3000" b="0" dirty="0" smtClean="0"/>
              <a:t>/2</a:t>
            </a:r>
            <a:endParaRPr lang="el-GR" sz="3000" b="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57200" y="1196752"/>
            <a:ext cx="4546848" cy="5256584"/>
          </a:xfrm>
        </p:spPr>
        <p:txBody>
          <a:bodyPr/>
          <a:lstStyle/>
          <a:p>
            <a:r>
              <a:rPr lang="el-GR" dirty="0" err="1" smtClean="0"/>
              <a:t>Σπληνιοειδής</a:t>
            </a:r>
            <a:r>
              <a:rPr lang="el-GR" dirty="0" smtClean="0"/>
              <a:t> αυχενικός:</a:t>
            </a:r>
            <a:endParaRPr lang="el-GR" dirty="0"/>
          </a:p>
          <a:p>
            <a:pPr lvl="1"/>
            <a:r>
              <a:rPr lang="el-GR" dirty="0" err="1"/>
              <a:t>Έκφυση</a:t>
            </a:r>
            <a:r>
              <a:rPr lang="el-GR" dirty="0"/>
              <a:t>: εγκάρσιες αποφύσεις των Α1-Α3 </a:t>
            </a:r>
            <a:r>
              <a:rPr lang="el-GR" dirty="0" smtClean="0"/>
              <a:t>σπονδύλων.</a:t>
            </a:r>
            <a:endParaRPr lang="el-GR" dirty="0"/>
          </a:p>
          <a:p>
            <a:pPr lvl="1"/>
            <a:r>
              <a:rPr lang="el-GR" dirty="0"/>
              <a:t>Κατάφυση: ακανθώδεις αποφύσεις των Θ3-Θ6 </a:t>
            </a:r>
            <a:r>
              <a:rPr lang="el-GR" dirty="0" smtClean="0"/>
              <a:t>σπονδύλων.</a:t>
            </a:r>
            <a:endParaRPr lang="el-GR" dirty="0"/>
          </a:p>
          <a:p>
            <a:r>
              <a:rPr lang="el-GR" dirty="0" err="1"/>
              <a:t>Εννεύρωση</a:t>
            </a:r>
            <a:r>
              <a:rPr lang="el-GR" dirty="0"/>
              <a:t> και των δύο μυών: οπίσθιοι κλάδοι των Α2-Α8 νωτιαίων </a:t>
            </a:r>
            <a:r>
              <a:rPr lang="el-GR" dirty="0" smtClean="0"/>
              <a:t>νεύρων.</a:t>
            </a:r>
            <a:endParaRPr lang="el-GR" dirty="0"/>
          </a:p>
          <a:p>
            <a:endParaRPr lang="el-GR" dirty="0"/>
          </a:p>
        </p:txBody>
      </p:sp>
      <p:sp>
        <p:nvSpPr>
          <p:cNvPr id="7" name="AutoShape 8" descr="File:Splenius cervicis muscle animation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8" name="AutoShape 10" descr="File:Splenius cervicis muscle animation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52" name="Picture 12" descr="File:Splenius cervicis muscle animation sm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456383" cy="345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/>
          <p:nvPr/>
        </p:nvSpPr>
        <p:spPr>
          <a:xfrm>
            <a:off x="5338388" y="4941168"/>
            <a:ext cx="3219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Splenius </a:t>
            </a:r>
            <a:r>
              <a:rPr lang="en-US" sz="1200" dirty="0" err="1">
                <a:latin typeface="+mn-lt"/>
                <a:hlinkClick r:id="rId3"/>
              </a:rPr>
              <a:t>cervicis</a:t>
            </a:r>
            <a:r>
              <a:rPr lang="en-US" sz="1200" dirty="0">
                <a:latin typeface="+mn-lt"/>
                <a:hlinkClick r:id="rId3"/>
              </a:rPr>
              <a:t> muscle animation </a:t>
            </a:r>
            <a:r>
              <a:rPr lang="en-US" sz="1200" dirty="0" smtClean="0">
                <a:latin typeface="+mn-lt"/>
                <a:hlinkClick r:id="rId3"/>
              </a:rPr>
              <a:t>small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5"/>
              </a:rPr>
              <a:t>CC BY-SA 2.1 JP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4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Σπληνιοειδείς</a:t>
            </a:r>
            <a:r>
              <a:rPr lang="el-GR" dirty="0" smtClean="0"/>
              <a:t> μύες – Ενέργεια 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/>
          </a:bodyPr>
          <a:lstStyle/>
          <a:p>
            <a:r>
              <a:rPr lang="el-GR" sz="2400" dirty="0"/>
              <a:t>Αμφίπλευρη συστολή: έκταση κεφαλής και άνω </a:t>
            </a:r>
            <a:r>
              <a:rPr lang="el-GR" sz="2400" dirty="0" smtClean="0"/>
              <a:t>ΑΜ.</a:t>
            </a:r>
            <a:endParaRPr lang="el-GR" sz="2400" dirty="0"/>
          </a:p>
          <a:p>
            <a:r>
              <a:rPr lang="el-GR" sz="2400" dirty="0"/>
              <a:t>Μονόπλευρη συστολή: πλάγια κάμψη και σύστοιχη στροφή κεφαλής και </a:t>
            </a:r>
            <a:r>
              <a:rPr lang="el-GR" sz="2400" dirty="0" smtClean="0"/>
              <a:t>αυχένα.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3060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Υπινιακοί</a:t>
            </a:r>
            <a:r>
              <a:rPr lang="el-GR" dirty="0" smtClean="0"/>
              <a:t> μύες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4067944" y="1196752"/>
            <a:ext cx="4896544" cy="5040560"/>
          </a:xfrm>
        </p:spPr>
        <p:txBody>
          <a:bodyPr/>
          <a:lstStyle/>
          <a:p>
            <a:r>
              <a:rPr lang="el-GR" dirty="0"/>
              <a:t>Οι μύες αυτοί είναι δύσκολο να ψηλαφηθούν διότι βρίσκονται πολύ βαθειά κάτω από τον τραπεζοειδή, </a:t>
            </a:r>
            <a:r>
              <a:rPr lang="el-GR" dirty="0" err="1"/>
              <a:t>σπληνιοειδείς</a:t>
            </a:r>
            <a:r>
              <a:rPr lang="el-GR" dirty="0"/>
              <a:t> και </a:t>
            </a:r>
            <a:r>
              <a:rPr lang="el-GR" dirty="0" err="1"/>
              <a:t>ημιακανθώδη</a:t>
            </a:r>
            <a:r>
              <a:rPr lang="el-GR" dirty="0"/>
              <a:t> </a:t>
            </a:r>
            <a:r>
              <a:rPr lang="el-GR" dirty="0" smtClean="0"/>
              <a:t>κεφαλικό.</a:t>
            </a:r>
            <a:endParaRPr lang="el-GR" dirty="0"/>
          </a:p>
          <a:p>
            <a:r>
              <a:rPr lang="el-GR" dirty="0" err="1"/>
              <a:t>Εννεύρωση</a:t>
            </a:r>
            <a:r>
              <a:rPr lang="el-GR" dirty="0"/>
              <a:t>: ραχιαίος κλάδος του Α1 νωτιαίου </a:t>
            </a:r>
            <a:r>
              <a:rPr lang="el-GR" dirty="0" smtClean="0"/>
              <a:t>νεύρου.</a:t>
            </a:r>
            <a:endParaRPr lang="el-GR" dirty="0"/>
          </a:p>
          <a:p>
            <a:r>
              <a:rPr lang="el-GR" dirty="0"/>
              <a:t>Ενέργεια: ουσιαστικά ελέγχουν την κίνηση της άνω ΑΜ και σταθεροποιούν τον οδόντα πάνω στο πρόσθιο τόξο του </a:t>
            </a:r>
            <a:r>
              <a:rPr lang="el-GR" dirty="0" smtClean="0"/>
              <a:t>άτλαντα.</a:t>
            </a:r>
            <a:endParaRPr lang="el-GR" dirty="0"/>
          </a:p>
          <a:p>
            <a:endParaRPr lang="el-GR" dirty="0"/>
          </a:p>
        </p:txBody>
      </p:sp>
      <p:pic>
        <p:nvPicPr>
          <p:cNvPr id="11266" name="Picture 2" descr="File:Suboccipital muscles - animation0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816424" cy="38164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fkaram2\Desktop\123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68019"/>
            <a:ext cx="26193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611560" y="6165304"/>
            <a:ext cx="3096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Suboccipital muscles - </a:t>
            </a:r>
            <a:r>
              <a:rPr lang="en-US" sz="1200" dirty="0" smtClean="0">
                <a:latin typeface="+mn-lt"/>
                <a:hlinkClick r:id="rId5"/>
              </a:rPr>
              <a:t>animation04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Was a bee"/>
              </a:rPr>
              <a:t>Was a bee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7"/>
              </a:rPr>
              <a:t>CC BY-SA 2.1 JP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1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Ενέργεια κεφαλικών μυών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791871"/>
              </p:ext>
            </p:extLst>
          </p:nvPr>
        </p:nvGraphicFramePr>
        <p:xfrm>
          <a:off x="-1" y="1196975"/>
          <a:ext cx="9144002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481"/>
                <a:gridCol w="3643338"/>
                <a:gridCol w="3786183"/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Μύες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Ατλαντο</a:t>
                      </a:r>
                      <a:r>
                        <a:rPr lang="el-GR" dirty="0" smtClean="0"/>
                        <a:t>-ινιακή άρθρωση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Ατλαντο</a:t>
                      </a:r>
                      <a:r>
                        <a:rPr lang="el-GR" dirty="0" smtClean="0"/>
                        <a:t>-αξονική άρθρωση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Κάμψη   Έκταση   Πλ. κάμψη Στροφή   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Κάμψη   Έκταση   Πλ. κάμψη   Στροφή   </a:t>
                      </a:r>
                    </a:p>
                    <a:p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Πρ</a:t>
                      </a:r>
                      <a:r>
                        <a:rPr lang="el-GR" dirty="0" smtClean="0"/>
                        <a:t>. βραχύς </a:t>
                      </a:r>
                      <a:r>
                        <a:rPr lang="el-GR" dirty="0" err="1" smtClean="0"/>
                        <a:t>ορθ</a:t>
                      </a:r>
                      <a:r>
                        <a:rPr lang="el-GR" dirty="0" smtClean="0"/>
                        <a:t> κεφαλικός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ΧΧ             -                 Χ                   -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   -                 -                  -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Έξω ορθός κεφαλικός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-</a:t>
                      </a:r>
                      <a:r>
                        <a:rPr lang="el-GR" baseline="0" dirty="0" smtClean="0"/>
                        <a:t>                 ΧΧ                 - 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   -                 -                  -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Βραχύς </a:t>
                      </a:r>
                      <a:r>
                        <a:rPr lang="el-GR" dirty="0" err="1" smtClean="0"/>
                        <a:t>οπίσθ</a:t>
                      </a:r>
                      <a:r>
                        <a:rPr lang="el-GR" dirty="0" smtClean="0"/>
                        <a:t>. </a:t>
                      </a:r>
                      <a:r>
                        <a:rPr lang="el-GR" dirty="0" err="1" smtClean="0"/>
                        <a:t>ορθ</a:t>
                      </a:r>
                      <a:r>
                        <a:rPr lang="el-GR" dirty="0" smtClean="0"/>
                        <a:t> κεφαλικός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ΧΧ</a:t>
                      </a:r>
                      <a:r>
                        <a:rPr lang="el-GR" baseline="0" dirty="0" smtClean="0"/>
                        <a:t>              Χ                   - ?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   -                 -                  - 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Μακρός οπ. </a:t>
                      </a:r>
                      <a:r>
                        <a:rPr lang="el-GR" dirty="0" err="1" smtClean="0"/>
                        <a:t>ορθ</a:t>
                      </a:r>
                      <a:r>
                        <a:rPr lang="el-GR" dirty="0" smtClean="0"/>
                        <a:t>. κεφ.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ΧΧΧ</a:t>
                      </a:r>
                      <a:r>
                        <a:rPr lang="el-GR" baseline="0" dirty="0" smtClean="0"/>
                        <a:t>             ΧΧ                Χ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   ΧΧΧ           Χ                ΧΧ </a:t>
                      </a:r>
                      <a:r>
                        <a:rPr lang="el-GR" dirty="0" err="1" smtClean="0"/>
                        <a:t>σύσ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Οπ. άνω λοξός</a:t>
                      </a:r>
                      <a:r>
                        <a:rPr lang="el-GR" baseline="0" dirty="0" smtClean="0"/>
                        <a:t> κεφαλικός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ΧΧΧ           </a:t>
                      </a:r>
                      <a:r>
                        <a:rPr lang="el-GR" dirty="0" err="1" smtClean="0"/>
                        <a:t>ΧΧΧ</a:t>
                      </a:r>
                      <a:r>
                        <a:rPr lang="el-GR" dirty="0" smtClean="0"/>
                        <a:t>             ΧΧ </a:t>
                      </a:r>
                      <a:r>
                        <a:rPr lang="el-GR" dirty="0" err="1" smtClean="0"/>
                        <a:t>αντ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</a:t>
                      </a:r>
                      <a:r>
                        <a:rPr lang="el-GR" baseline="0" dirty="0" smtClean="0"/>
                        <a:t>                    -                -                  -</a:t>
                      </a:r>
                      <a:endParaRPr lang="el-GR" dirty="0"/>
                    </a:p>
                  </a:txBody>
                  <a:tcPr marL="82296" marR="8229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Οπ. κάτω λοξός </a:t>
                      </a:r>
                      <a:r>
                        <a:rPr lang="el-GR" dirty="0" err="1" smtClean="0"/>
                        <a:t>κεφαλ</a:t>
                      </a:r>
                      <a:r>
                        <a:rPr lang="el-GR" dirty="0" smtClean="0"/>
                        <a:t>.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</a:t>
                      </a:r>
                      <a:r>
                        <a:rPr lang="el-GR" baseline="0" dirty="0" smtClean="0"/>
                        <a:t>  -                 -                    -</a:t>
                      </a:r>
                      <a:endParaRPr lang="el-GR" dirty="0"/>
                    </a:p>
                  </a:txBody>
                  <a:tcPr marL="82296" marR="82296"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-                   ΧΧ             </a:t>
                      </a:r>
                      <a:r>
                        <a:rPr lang="el-GR" dirty="0" err="1" smtClean="0"/>
                        <a:t>ΧΧ</a:t>
                      </a:r>
                      <a:r>
                        <a:rPr lang="el-GR" baseline="0" dirty="0" smtClean="0"/>
                        <a:t>           ΧΧΧ </a:t>
                      </a:r>
                      <a:r>
                        <a:rPr lang="el-GR" baseline="0" dirty="0" err="1" smtClean="0"/>
                        <a:t>σύσ</a:t>
                      </a:r>
                      <a:endParaRPr lang="el-GR" dirty="0"/>
                    </a:p>
                  </a:txBody>
                  <a:tcPr marL="82296" marR="82296"/>
                </a:tc>
              </a:tr>
            </a:tbl>
          </a:graphicData>
        </a:graphic>
      </p:graphicFrame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05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Δεξιά στροφή κορμού (επιλεγμένοι μύες)</a:t>
            </a:r>
            <a:endParaRPr lang="el-GR" dirty="0"/>
          </a:p>
        </p:txBody>
      </p:sp>
      <p:pic>
        <p:nvPicPr>
          <p:cNvPr id="5" name="Content Placeholder 4" descr="Trunk axial rotation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911" y="1484784"/>
            <a:ext cx="7028178" cy="4320480"/>
          </a:xfr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1115616" y="5804683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04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Ενέργεια των μυών που </a:t>
            </a:r>
            <a:r>
              <a:rPr lang="el-GR" dirty="0" err="1" smtClean="0"/>
              <a:t>προσφύονται</a:t>
            </a:r>
            <a:r>
              <a:rPr lang="el-GR" dirty="0" smtClean="0"/>
              <a:t> </a:t>
            </a:r>
            <a:br>
              <a:rPr lang="el-GR" dirty="0" smtClean="0"/>
            </a:br>
            <a:r>
              <a:rPr lang="el-GR" dirty="0" smtClean="0"/>
              <a:t>στο ινιακό</a:t>
            </a:r>
            <a:endParaRPr lang="el-GR" dirty="0"/>
          </a:p>
        </p:txBody>
      </p:sp>
      <p:pic>
        <p:nvPicPr>
          <p:cNvPr id="5" name="Content Placeholder 4" descr="Cranial muscle insertion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3450594"/>
            <a:ext cx="5040560" cy="3080343"/>
          </a:xfrm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39552" y="1484784"/>
            <a:ext cx="7992888" cy="21602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Παρ’ όλο που η εικόνα παρέχει πληροφορίες για την ενέργεια των μυών στην </a:t>
            </a:r>
            <a:r>
              <a:rPr lang="el-GR" sz="2300" dirty="0" err="1" smtClean="0"/>
              <a:t>ατλαντο</a:t>
            </a:r>
            <a:r>
              <a:rPr lang="el-GR" sz="2300" dirty="0" smtClean="0"/>
              <a:t>-ινιακή άρθρωση, μπορεί κανείς να την εφαρμόσει και σε άλλα επίπεδα απεικονίζοντας τους μύες που βρίσκονται μπροστά ή πίσω από τον μετωπιαίο άξονα ή δεξιά και αριστερά από τον οβελιαίο άξονα.</a:t>
            </a:r>
            <a:endParaRPr lang="el-GR" sz="23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2267744" y="6427113"/>
            <a:ext cx="4032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/>
              </a:rPr>
              <a:t>© </a:t>
            </a:r>
            <a:r>
              <a:rPr lang="en-US" sz="1100" dirty="0" smtClean="0">
                <a:latin typeface="+mn-lt"/>
              </a:rPr>
              <a:t>Donald </a:t>
            </a:r>
            <a:r>
              <a:rPr lang="en-US" sz="1100" dirty="0">
                <a:latin typeface="+mn-lt"/>
              </a:rPr>
              <a:t>A. Neumann, “Kinesiology of the Musculoskeletal System: Foundations for Rehabilitation”, Mosby/Elsevier, 2010</a:t>
            </a:r>
            <a:endParaRPr lang="el-GR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21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Εργασία 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Στροφή κεφαλής προς τα δεξιά.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Πλάγια κάμψη κεφαλής προς τα δεξιά.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Αναφέρατε το επίπεδο και τον άξονα κίνησης.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Περιγράψτε τις κινήσεις των σπονδύλων της άνω και κάτω αυχενικής μοίρας.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Αναλύστε τους μύες που συμβάλλουν για την εκτέλεση της κίνησης.</a:t>
            </a:r>
          </a:p>
          <a:p>
            <a:pPr marL="514350" indent="-514350">
              <a:buNone/>
            </a:pPr>
            <a:endParaRPr lang="el-GR" dirty="0" smtClean="0"/>
          </a:p>
          <a:p>
            <a:pPr>
              <a:buFont typeface="Wingdings" pitchFamily="2" charset="2"/>
              <a:buChar char="ü"/>
            </a:pP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58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Ορθός κοιλιακός μυς</a:t>
            </a:r>
            <a:endParaRPr lang="el-GR" dirty="0"/>
          </a:p>
        </p:txBody>
      </p:sp>
      <p:pic>
        <p:nvPicPr>
          <p:cNvPr id="1026" name="Picture 2" descr="File:Rectus abdomini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r="3568"/>
          <a:stretch/>
        </p:blipFill>
        <p:spPr bwMode="auto">
          <a:xfrm>
            <a:off x="107504" y="1394535"/>
            <a:ext cx="3970296" cy="39810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124970" y="1196752"/>
            <a:ext cx="4849861" cy="5472608"/>
          </a:xfrm>
        </p:spPr>
        <p:txBody>
          <a:bodyPr>
            <a:normAutofit/>
          </a:bodyPr>
          <a:lstStyle/>
          <a:p>
            <a:r>
              <a:rPr lang="el-GR" dirty="0"/>
              <a:t>Δεξής και αριστερός βρίσκεται στην θήκη του κοιλιακού που σχηματίζεται από τις απονευρώσεις των υπόλοιπων </a:t>
            </a:r>
            <a:r>
              <a:rPr lang="el-GR" dirty="0" smtClean="0"/>
              <a:t>κοιλιακών.</a:t>
            </a:r>
            <a:endParaRPr lang="el-GR" dirty="0"/>
          </a:p>
          <a:p>
            <a:r>
              <a:rPr lang="el-GR" dirty="0"/>
              <a:t>Εκφύεται από την ξιφοειδή απόφυση και τους χόνδρους των πλευρών </a:t>
            </a:r>
            <a:r>
              <a:rPr lang="el-GR" dirty="0" smtClean="0"/>
              <a:t>5-7.</a:t>
            </a:r>
            <a:endParaRPr lang="el-GR" dirty="0"/>
          </a:p>
          <a:p>
            <a:r>
              <a:rPr lang="el-GR" dirty="0" err="1"/>
              <a:t>Καταφύεται</a:t>
            </a:r>
            <a:r>
              <a:rPr lang="el-GR" dirty="0"/>
              <a:t> στο ηβικό </a:t>
            </a:r>
            <a:r>
              <a:rPr lang="el-GR" dirty="0" err="1"/>
              <a:t>οστούν</a:t>
            </a:r>
            <a:r>
              <a:rPr lang="el-GR" dirty="0"/>
              <a:t> και τους συνδέσμους που υποστηρίζουν την ηβική </a:t>
            </a:r>
            <a:r>
              <a:rPr lang="el-GR" dirty="0" smtClean="0"/>
              <a:t>σύμφυση.</a:t>
            </a:r>
            <a:endParaRPr lang="el-GR" dirty="0"/>
          </a:p>
          <a:p>
            <a:r>
              <a:rPr lang="el-GR" dirty="0" err="1"/>
              <a:t>Εννεύρωση</a:t>
            </a:r>
            <a:r>
              <a:rPr lang="el-GR" dirty="0"/>
              <a:t>: μεσοπλεύρια νεύρα </a:t>
            </a:r>
            <a:r>
              <a:rPr lang="el-GR" dirty="0" smtClean="0"/>
              <a:t>Θ7-Θ12.</a:t>
            </a:r>
            <a:endParaRPr lang="el-GR" dirty="0"/>
          </a:p>
          <a:p>
            <a:endParaRPr lang="el-GR" dirty="0"/>
          </a:p>
        </p:txBody>
      </p:sp>
      <p:sp>
        <p:nvSpPr>
          <p:cNvPr id="7" name="Rectangle 7"/>
          <p:cNvSpPr/>
          <p:nvPr/>
        </p:nvSpPr>
        <p:spPr>
          <a:xfrm>
            <a:off x="766713" y="5487614"/>
            <a:ext cx="26518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Rectus </a:t>
            </a:r>
            <a:r>
              <a:rPr lang="en-US" sz="1200" dirty="0" smtClean="0">
                <a:latin typeface="+mn-lt"/>
                <a:hlinkClick r:id="rId3"/>
              </a:rPr>
              <a:t>abdominis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Nikai"/>
              </a:rPr>
              <a:t>Nikai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με άδεια </a:t>
            </a:r>
            <a:r>
              <a:rPr lang="en-US" sz="1200" dirty="0">
                <a:solidFill>
                  <a:prstClr val="black"/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44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err="1"/>
              <a:t>Παλίνα</a:t>
            </a:r>
            <a:r>
              <a:rPr lang="el-GR" sz="2000" dirty="0"/>
              <a:t> </a:t>
            </a:r>
            <a:r>
              <a:rPr lang="el-GR" sz="2000" dirty="0" err="1"/>
              <a:t>Καρακασίδου</a:t>
            </a:r>
            <a:r>
              <a:rPr lang="el-GR" sz="2000" dirty="0"/>
              <a:t> 2014</a:t>
            </a:r>
            <a:r>
              <a:rPr lang="el-GR" sz="2000" dirty="0" smtClean="0"/>
              <a:t>. </a:t>
            </a:r>
            <a:r>
              <a:rPr lang="el-GR" sz="2000" dirty="0" err="1"/>
              <a:t>Παλίνα</a:t>
            </a:r>
            <a:r>
              <a:rPr lang="el-GR" sz="2000" dirty="0"/>
              <a:t> </a:t>
            </a:r>
            <a:r>
              <a:rPr lang="el-GR" sz="2000" dirty="0" err="1"/>
              <a:t>Καρακασίδου</a:t>
            </a:r>
            <a:r>
              <a:rPr lang="el-GR" sz="2000" dirty="0"/>
              <a:t>. «Κινησιολογία </a:t>
            </a:r>
            <a:r>
              <a:rPr lang="el-GR" sz="2000" dirty="0" smtClean="0"/>
              <a:t>Ι</a:t>
            </a:r>
            <a:r>
              <a:rPr lang="en-US" sz="2000" dirty="0" smtClean="0"/>
              <a:t>I</a:t>
            </a:r>
            <a:r>
              <a:rPr lang="el-GR" sz="2000" dirty="0" smtClean="0"/>
              <a:t> </a:t>
            </a:r>
            <a:r>
              <a:rPr lang="el-GR" sz="2000" dirty="0"/>
              <a:t>(Θ). </a:t>
            </a:r>
            <a:r>
              <a:rPr lang="el-GR" sz="2000" dirty="0" smtClean="0"/>
              <a:t>Ενότητα 4</a:t>
            </a:r>
            <a:r>
              <a:rPr lang="en-US" sz="2000" dirty="0" smtClean="0"/>
              <a:t>:</a:t>
            </a:r>
            <a:r>
              <a:rPr lang="el-GR" sz="2000" dirty="0"/>
              <a:t> Μύες </a:t>
            </a:r>
            <a:r>
              <a:rPr lang="el-GR" sz="2000" dirty="0" err="1"/>
              <a:t>προσθιο</a:t>
            </a:r>
            <a:r>
              <a:rPr lang="el-GR" sz="2000" dirty="0"/>
              <a:t>-πλάγιου κορμού και </a:t>
            </a:r>
            <a:r>
              <a:rPr lang="el-GR" sz="2000" dirty="0" err="1"/>
              <a:t>Κρανιο</a:t>
            </a:r>
            <a:r>
              <a:rPr lang="el-GR" sz="2000" dirty="0"/>
              <a:t>-αυχενικής μοίρας».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7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Διατήρηση </a:t>
            </a:r>
            <a:r>
              <a:rPr lang="el-GR" dirty="0" smtClean="0">
                <a:solidFill>
                  <a:schemeClr val="tx1"/>
                </a:solidFill>
              </a:rPr>
              <a:t>Σημειωμάτων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Χρήσης Έργων </a:t>
            </a:r>
            <a:r>
              <a:rPr lang="el-GR" dirty="0" smtClean="0">
                <a:solidFill>
                  <a:schemeClr val="tx1"/>
                </a:solidFill>
              </a:rPr>
              <a:t>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</a:t>
            </a:r>
            <a:r>
              <a:rPr lang="el-GR" sz="2000" dirty="0" smtClean="0"/>
              <a:t>:</a:t>
            </a:r>
            <a:endParaRPr lang="en-US" sz="2000" dirty="0" smtClean="0"/>
          </a:p>
          <a:p>
            <a:r>
              <a:rPr lang="en-US" sz="2000" dirty="0"/>
              <a:t>Donald A. Neumann, </a:t>
            </a:r>
            <a:r>
              <a:rPr lang="en-US" sz="2000" dirty="0" smtClean="0"/>
              <a:t>“Kinesiology </a:t>
            </a:r>
            <a:r>
              <a:rPr lang="en-US" sz="2000" dirty="0"/>
              <a:t>of the Musculoskeletal System: Foundations for </a:t>
            </a:r>
            <a:r>
              <a:rPr lang="en-US" sz="2000" dirty="0" smtClean="0"/>
              <a:t>Rehabilitation</a:t>
            </a:r>
            <a:r>
              <a:rPr lang="en-US" sz="2000" dirty="0"/>
              <a:t>”, Mosby/Elsevier, </a:t>
            </a:r>
            <a:r>
              <a:rPr lang="en-US" sz="2000" smtClean="0"/>
              <a:t>2010.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804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Αθήνας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Έξω λοξός κοιλιακός μυς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707904" y="1268760"/>
            <a:ext cx="5184576" cy="5472608"/>
          </a:xfrm>
        </p:spPr>
        <p:txBody>
          <a:bodyPr>
            <a:normAutofit/>
          </a:bodyPr>
          <a:lstStyle/>
          <a:p>
            <a:r>
              <a:rPr lang="el-GR" sz="2300" dirty="0" smtClean="0"/>
              <a:t>Είναι πιο μεγάλος και πιο επιφανειακός από τον έσω λοξό.</a:t>
            </a:r>
          </a:p>
          <a:p>
            <a:r>
              <a:rPr lang="el-GR" sz="2300" dirty="0" smtClean="0"/>
              <a:t>Οι ίνες του κατευθύνονται από τα άνω και έξω προς τα κάτω και έσω.</a:t>
            </a:r>
          </a:p>
          <a:p>
            <a:r>
              <a:rPr lang="el-GR" sz="2300" dirty="0" smtClean="0"/>
              <a:t>Εκφύεται από την έξω επιφάνεια της 4</a:t>
            </a:r>
            <a:r>
              <a:rPr lang="el-GR" sz="2300" baseline="30000" dirty="0" smtClean="0"/>
              <a:t>ης</a:t>
            </a:r>
            <a:r>
              <a:rPr lang="el-GR" sz="2300" dirty="0" smtClean="0"/>
              <a:t> έως 12</a:t>
            </a:r>
            <a:r>
              <a:rPr lang="el-GR" sz="2300" baseline="30000" dirty="0" smtClean="0"/>
              <a:t>ης</a:t>
            </a:r>
            <a:r>
              <a:rPr lang="el-GR" sz="2300" dirty="0" smtClean="0"/>
              <a:t> πλευράς.</a:t>
            </a:r>
          </a:p>
          <a:p>
            <a:r>
              <a:rPr lang="el-GR" sz="2300" dirty="0" err="1" smtClean="0"/>
              <a:t>Καταφύεται</a:t>
            </a:r>
            <a:r>
              <a:rPr lang="el-GR" sz="2300" dirty="0" smtClean="0"/>
              <a:t> στην άνω ήμισυ επιφάνεια της λαγόνιας ακρολοφίας και στην λευκή γραμμή μέσω της απονεύρωσής του.</a:t>
            </a:r>
          </a:p>
          <a:p>
            <a:r>
              <a:rPr lang="el-GR" sz="2300" dirty="0" err="1" smtClean="0"/>
              <a:t>Εννεύρωση</a:t>
            </a:r>
            <a:r>
              <a:rPr lang="el-GR" sz="2300" dirty="0" smtClean="0"/>
              <a:t>: μεσοπλεύρια νεύρα Θ8-Θ12, </a:t>
            </a:r>
            <a:r>
              <a:rPr lang="el-GR" sz="2300" dirty="0" err="1" smtClean="0"/>
              <a:t>λαγονο</a:t>
            </a:r>
            <a:r>
              <a:rPr lang="el-GR" sz="2300" dirty="0" smtClean="0"/>
              <a:t>-υπογάστριο (Ο1) και </a:t>
            </a:r>
            <a:r>
              <a:rPr lang="el-GR" sz="2300" dirty="0" err="1" smtClean="0"/>
              <a:t>λαγονο</a:t>
            </a:r>
            <a:r>
              <a:rPr lang="el-GR" sz="2300" dirty="0" smtClean="0"/>
              <a:t>-βουβωνικό (Ο1) νεύρο.</a:t>
            </a:r>
            <a:endParaRPr lang="el-GR" sz="23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pic>
        <p:nvPicPr>
          <p:cNvPr id="1026" name="Picture 2" descr="File:Gray3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1" y="1340768"/>
            <a:ext cx="3707903" cy="464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9264" y="6093296"/>
            <a:ext cx="187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Gray392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5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82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Έσω λοξός κοιλιακός μυς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491880" y="1124744"/>
            <a:ext cx="5528834" cy="563460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Βρίσκεται κάτω από τον έξω λοξό σχηματίζοντας το δεύτερο στρώμα των κοιλιακών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smtClean="0"/>
              <a:t>Εκφύεται από τα πρόσθια 2/3 της λαγόνιας ακρολοφίας, την </a:t>
            </a:r>
            <a:r>
              <a:rPr lang="el-GR" sz="2300" dirty="0" err="1" smtClean="0"/>
              <a:t>θωρακο</a:t>
            </a:r>
            <a:r>
              <a:rPr lang="el-GR" sz="2300" dirty="0" smtClean="0"/>
              <a:t>-οσφυϊκή περιτονία και τον βουβωνικό σύνδεσμο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err="1" smtClean="0"/>
              <a:t>Καταφύεται</a:t>
            </a:r>
            <a:r>
              <a:rPr lang="el-GR" sz="2300" dirty="0" smtClean="0"/>
              <a:t> στην 9</a:t>
            </a:r>
            <a:r>
              <a:rPr lang="el-GR" sz="2300" baseline="30000" dirty="0" smtClean="0"/>
              <a:t>η</a:t>
            </a:r>
            <a:r>
              <a:rPr lang="el-GR" sz="2300" dirty="0" smtClean="0"/>
              <a:t> – 12</a:t>
            </a:r>
            <a:r>
              <a:rPr lang="el-GR" sz="2300" baseline="30000" dirty="0" smtClean="0"/>
              <a:t>η</a:t>
            </a:r>
            <a:r>
              <a:rPr lang="el-GR" sz="2300" dirty="0" smtClean="0"/>
              <a:t> πλευρά και μέσω της απονεύρωσης στην λευκή γραμμή</a:t>
            </a:r>
            <a:r>
              <a:rPr lang="en-US" sz="2300" dirty="0" smtClean="0"/>
              <a:t>.</a:t>
            </a:r>
            <a:endParaRPr lang="el-GR" sz="2300" dirty="0" smtClean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300" dirty="0" err="1" smtClean="0"/>
              <a:t>Εννεύρωση</a:t>
            </a:r>
            <a:r>
              <a:rPr lang="el-GR" sz="2300" dirty="0" smtClean="0"/>
              <a:t>: μεσοπλεύρια νεύρα Θ8-Θ12, </a:t>
            </a:r>
            <a:r>
              <a:rPr lang="el-GR" sz="2300" dirty="0" err="1" smtClean="0"/>
              <a:t>λαγονο</a:t>
            </a:r>
            <a:r>
              <a:rPr lang="el-GR" sz="2300" dirty="0" smtClean="0"/>
              <a:t>-υπογάστριο (Ο1) και </a:t>
            </a:r>
            <a:r>
              <a:rPr lang="el-GR" sz="2300" dirty="0" err="1" smtClean="0"/>
              <a:t>λαγονο</a:t>
            </a:r>
            <a:r>
              <a:rPr lang="el-GR" sz="2300" dirty="0" smtClean="0"/>
              <a:t>-βουβωνικό (Ο1) νεύρο</a:t>
            </a:r>
            <a:r>
              <a:rPr lang="en-US" sz="2300" dirty="0" smtClean="0"/>
              <a:t>.</a:t>
            </a:r>
            <a:endParaRPr lang="el-GR" sz="23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pic>
        <p:nvPicPr>
          <p:cNvPr id="2050" name="Picture 2" descr="File:Gray39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" y="1340768"/>
            <a:ext cx="353595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9263" y="5949280"/>
            <a:ext cx="187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hlinkClick r:id="rId3"/>
              </a:rPr>
              <a:t>Gray395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4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951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Εγκάρσιος κοιλιακός μυς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3419872" y="1124744"/>
            <a:ext cx="5711290" cy="5664290"/>
          </a:xfrm>
        </p:spPr>
        <p:txBody>
          <a:bodyPr/>
          <a:lstStyle/>
          <a:p>
            <a:r>
              <a:rPr lang="el-GR" dirty="0"/>
              <a:t>Βρίσκεται κάτω από τον έσω λοξό και αποτελεί το 3</a:t>
            </a:r>
            <a:r>
              <a:rPr lang="el-GR" baseline="30000" dirty="0"/>
              <a:t>ο</a:t>
            </a:r>
            <a:r>
              <a:rPr lang="el-GR" dirty="0"/>
              <a:t> στρώμα των </a:t>
            </a:r>
            <a:r>
              <a:rPr lang="el-GR" dirty="0" smtClean="0"/>
              <a:t>κοιλιακών</a:t>
            </a:r>
            <a:r>
              <a:rPr lang="en-US" dirty="0" smtClean="0"/>
              <a:t>.</a:t>
            </a:r>
            <a:endParaRPr lang="el-GR" dirty="0"/>
          </a:p>
          <a:p>
            <a:r>
              <a:rPr lang="el-GR" dirty="0"/>
              <a:t>Εκφύεται από την </a:t>
            </a:r>
            <a:r>
              <a:rPr lang="el-GR" dirty="0" err="1"/>
              <a:t>θωρακο</a:t>
            </a:r>
            <a:r>
              <a:rPr lang="el-GR" dirty="0"/>
              <a:t>-οσφυϊκή </a:t>
            </a:r>
            <a:r>
              <a:rPr lang="el-GR" dirty="0" err="1"/>
              <a:t>περιτονία</a:t>
            </a:r>
            <a:r>
              <a:rPr lang="el-GR" dirty="0"/>
              <a:t>, τα πρόσθια 2/3 της λαγόνιας ακρολοφίας, από τους χόνδρους των πλευρών 6-10 τις πλευρές 11 και 12 και από τον βουβωνικό </a:t>
            </a:r>
            <a:r>
              <a:rPr lang="el-GR" dirty="0" smtClean="0"/>
              <a:t>σύνδεσμο</a:t>
            </a:r>
            <a:r>
              <a:rPr lang="en-US" dirty="0" smtClean="0"/>
              <a:t>.</a:t>
            </a:r>
            <a:endParaRPr lang="el-GR" dirty="0"/>
          </a:p>
          <a:p>
            <a:r>
              <a:rPr lang="el-GR" dirty="0" err="1"/>
              <a:t>Καταφύεται</a:t>
            </a:r>
            <a:r>
              <a:rPr lang="el-GR" dirty="0"/>
              <a:t> στην λευκή </a:t>
            </a:r>
            <a:r>
              <a:rPr lang="el-GR" dirty="0" smtClean="0"/>
              <a:t>γραμμή</a:t>
            </a:r>
            <a:r>
              <a:rPr lang="en-US" dirty="0" smtClean="0"/>
              <a:t>.</a:t>
            </a:r>
            <a:endParaRPr lang="el-GR" dirty="0"/>
          </a:p>
          <a:p>
            <a:r>
              <a:rPr lang="el-GR" dirty="0" err="1" smtClean="0"/>
              <a:t>Εννεύρωση</a:t>
            </a:r>
            <a:r>
              <a:rPr lang="el-GR" dirty="0"/>
              <a:t>: μεσοπλεύρια νεύρα Θ7-Θ12, </a:t>
            </a:r>
            <a:r>
              <a:rPr lang="el-GR" dirty="0" err="1"/>
              <a:t>λαγονο</a:t>
            </a:r>
            <a:r>
              <a:rPr lang="el-GR" dirty="0"/>
              <a:t>-υπογάστριο (Ο1) και </a:t>
            </a:r>
            <a:r>
              <a:rPr lang="el-GR" dirty="0" err="1"/>
              <a:t>λαγονο</a:t>
            </a:r>
            <a:r>
              <a:rPr lang="el-GR" dirty="0"/>
              <a:t>-βουβωνικό (Ο1) </a:t>
            </a:r>
            <a:r>
              <a:rPr lang="el-GR" dirty="0" smtClean="0"/>
              <a:t>νεύρο</a:t>
            </a:r>
            <a:r>
              <a:rPr lang="en-US" dirty="0" smtClean="0"/>
              <a:t>.</a:t>
            </a:r>
            <a:endParaRPr lang="el-GR" dirty="0"/>
          </a:p>
        </p:txBody>
      </p:sp>
      <p:sp>
        <p:nvSpPr>
          <p:cNvPr id="7" name="Rectangle 7"/>
          <p:cNvSpPr/>
          <p:nvPr/>
        </p:nvSpPr>
        <p:spPr>
          <a:xfrm>
            <a:off x="539552" y="6329599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2"/>
              </a:rPr>
              <a:t>Transversus </a:t>
            </a:r>
            <a:r>
              <a:rPr lang="en-US" sz="1200" dirty="0" smtClean="0">
                <a:latin typeface="+mn-lt"/>
                <a:hlinkClick r:id="rId2"/>
              </a:rPr>
              <a:t>abdominis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3" tooltip="User:Uwe Gille"/>
              </a:rPr>
              <a:t>Uwe </a:t>
            </a:r>
            <a:r>
              <a:rPr lang="en-US" sz="1200" dirty="0" err="1">
                <a:latin typeface="+mn-lt"/>
                <a:hlinkClick r:id="rId3" tooltip="User:Uwe Gille"/>
              </a:rPr>
              <a:t>Gille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  <p:pic>
        <p:nvPicPr>
          <p:cNvPr id="3074" name="Picture 2" descr="File:Transversus abdomin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" y="1124744"/>
            <a:ext cx="3371561" cy="51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txBody>
          <a:bodyPr>
            <a:normAutofit/>
          </a:bodyPr>
          <a:lstStyle/>
          <a:p>
            <a:r>
              <a:rPr lang="el-GR" dirty="0" smtClean="0"/>
              <a:t>Σχηματισμός θήκης του </a:t>
            </a:r>
            <a:br>
              <a:rPr lang="el-GR" dirty="0" smtClean="0"/>
            </a:br>
            <a:r>
              <a:rPr lang="el-GR" dirty="0" smtClean="0"/>
              <a:t>ορθού κοιλιακού μυός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pic>
        <p:nvPicPr>
          <p:cNvPr id="5122" name="Picture 2" descr="File:Gray399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32217"/>
            <a:ext cx="7620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2117304" y="5168225"/>
            <a:ext cx="5040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Gray399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Mysid"/>
              </a:rPr>
              <a:t>Mysid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953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Οπίσθια πρόσφυση θήκης 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pic>
        <p:nvPicPr>
          <p:cNvPr id="6" name="Picture 2" descr="File:Gray3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2923"/>
            <a:ext cx="789883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2627784" y="5348495"/>
            <a:ext cx="38386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Gray388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5" tooltip="User:Pngbot"/>
              </a:rPr>
              <a:t>Pngbot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390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268863a85ded487f47f3bbfda933224d483ea29"/>
</p:tagLst>
</file>

<file path=ppt/theme/theme1.xml><?xml version="1.0" encoding="utf-8"?>
<a:theme xmlns:a="http://schemas.openxmlformats.org/drawingml/2006/main" name="template">
  <a:themeElements>
    <a:clrScheme name="Προσαρμοσμένο 13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361</TotalTime>
  <Words>2781</Words>
  <Application>Microsoft Office PowerPoint</Application>
  <PresentationFormat>Προβολή στην οθόνη (4:3)</PresentationFormat>
  <Paragraphs>339</Paragraphs>
  <Slides>46</Slides>
  <Notes>15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46</vt:i4>
      </vt:variant>
    </vt:vector>
  </HeadingPairs>
  <TitlesOfParts>
    <vt:vector size="48" baseType="lpstr">
      <vt:lpstr>template</vt:lpstr>
      <vt:lpstr>1_OC_template_updated</vt:lpstr>
      <vt:lpstr>Κινησιολογία ΙI (Θ)</vt:lpstr>
      <vt:lpstr>Κοιλιακοί μύες 1/2</vt:lpstr>
      <vt:lpstr>Κοιλιακοί μύες 2/2</vt:lpstr>
      <vt:lpstr>Ορθός κοιλιακός μυς</vt:lpstr>
      <vt:lpstr>Έξω λοξός κοιλιακός μυς</vt:lpstr>
      <vt:lpstr>Έσω λοξός κοιλιακός μυς</vt:lpstr>
      <vt:lpstr>Εγκάρσιος κοιλιακός μυς</vt:lpstr>
      <vt:lpstr>Σχηματισμός θήκης του  ορθού κοιλιακού μυός</vt:lpstr>
      <vt:lpstr>Οπίσθια πρόσφυση θήκης </vt:lpstr>
      <vt:lpstr>Ενέργεια κοιλιακών μυών 1/2</vt:lpstr>
      <vt:lpstr>Ενέργεια κοιλιακών μυών 2/2</vt:lpstr>
      <vt:lpstr>Από ύπτια θέση κάμψη και στροφή κορμού</vt:lpstr>
      <vt:lpstr>Λαγονοψοΐτης μυς </vt:lpstr>
      <vt:lpstr>Τετράγωνος οσφυϊκός</vt:lpstr>
      <vt:lpstr>Τετράγωνος οσφυϊκός - Ενέργεια</vt:lpstr>
      <vt:lpstr>Εγκάρσια διατομή στο επίπεδο Ο3</vt:lpstr>
      <vt:lpstr>Ισομετρική άσκηση κοιλιακών</vt:lpstr>
      <vt:lpstr>Κίνηση στο οβελιαίο και μετωπιαίο επίπεδο με σταθερή την λεκάνη</vt:lpstr>
      <vt:lpstr>Κίνηση του κορμού και λεκάνης στο οβελιαίο επίπεδο με σταθερά ισχία</vt:lpstr>
      <vt:lpstr>Κίνηση στο οβελιαίο και μετωπιαίο επίπεδο με σταθερό κορμό</vt:lpstr>
      <vt:lpstr>Μύες της προσθιο-πλάγιας επιφάνειας του αυχένα</vt:lpstr>
      <vt:lpstr>Στερνοκλειδομαστοειδής μυς 1/2</vt:lpstr>
      <vt:lpstr>Στερνοκλειδομαστοειδής μυς 2/2</vt:lpstr>
      <vt:lpstr>Σκαληνοί μύες</vt:lpstr>
      <vt:lpstr>Σκαληνοί μύες – Ενέργεια </vt:lpstr>
      <vt:lpstr>Μακρός τραχηλικός</vt:lpstr>
      <vt:lpstr>Πρόσθιος μακρός ορθός κεφαλικός</vt:lpstr>
      <vt:lpstr>Πρόσθιος βραχύς ορθός κεφαλικός</vt:lpstr>
      <vt:lpstr>Έξω ορθός κεφαλικός</vt:lpstr>
      <vt:lpstr>Μύες της οπίσθιας περιοχής αυχένα</vt:lpstr>
      <vt:lpstr>Σπληνιοειδείς μύες 1/2</vt:lpstr>
      <vt:lpstr>Σπληνιοειδείς μύες 2/2</vt:lpstr>
      <vt:lpstr>Σπληνιοειδείς μύες – Ενέργεια </vt:lpstr>
      <vt:lpstr>Υπινιακοί μύες</vt:lpstr>
      <vt:lpstr>Ενέργεια κεφαλικών μυών</vt:lpstr>
      <vt:lpstr>Δεξιά στροφή κορμού (επιλεγμένοι μύες)</vt:lpstr>
      <vt:lpstr>Ενέργεια των μυών που προσφύονται  στο ινιακό</vt:lpstr>
      <vt:lpstr>Εργασία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Κινησιολογία ΙI (Θ)</dc:title>
  <dc:creator>fkaram2</dc:creator>
  <cp:lastModifiedBy>fkaram2</cp:lastModifiedBy>
  <cp:revision>33</cp:revision>
  <dcterms:created xsi:type="dcterms:W3CDTF">2015-04-23T12:40:56Z</dcterms:created>
  <dcterms:modified xsi:type="dcterms:W3CDTF">2015-10-15T13:24:25Z</dcterms:modified>
</cp:coreProperties>
</file>