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8" r:id="rId3"/>
    <p:sldId id="281" r:id="rId4"/>
    <p:sldId id="282" r:id="rId5"/>
    <p:sldId id="283" r:id="rId6"/>
    <p:sldId id="284" r:id="rId7"/>
    <p:sldId id="285" r:id="rId8"/>
    <p:sldId id="273" r:id="rId9"/>
    <p:sldId id="274" r:id="rId10"/>
    <p:sldId id="275" r:id="rId11"/>
    <p:sldId id="286" r:id="rId12"/>
    <p:sldId id="287" r:id="rId13"/>
    <p:sldId id="288" r:id="rId14"/>
    <p:sldId id="289" r:id="rId15"/>
    <p:sldId id="290" r:id="rId16"/>
    <p:sldId id="257" r:id="rId17"/>
    <p:sldId id="262" r:id="rId18"/>
    <p:sldId id="264" r:id="rId19"/>
    <p:sldId id="291" r:id="rId20"/>
    <p:sldId id="292" r:id="rId21"/>
    <p:sldId id="266" r:id="rId22"/>
    <p:sldId id="261" r:id="rId23"/>
  </p:sldIdLst>
  <p:sldSz cx="9144000" cy="6858000" type="screen4x3"/>
  <p:notesSz cx="7104063" cy="10234613"/>
  <p:custDataLst>
    <p:tags r:id="rId2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8" d="100"/>
          <a:sy n="108" d="100"/>
        </p:scale>
        <p:origin x="-179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3/11/2015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7581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8057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Πηγή εικόνας???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0112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4135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3433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1722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3095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Πηγή εικόνας?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415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Εγγειοβελτιωτικά  Έργα &amp; Αρδεύσεις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043608" y="2999492"/>
            <a:ext cx="7302624" cy="2060649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/>
              <a:t>5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Αντλίες</a:t>
            </a:r>
            <a:r>
              <a:rPr lang="en-US" sz="2800" dirty="0" smtClean="0"/>
              <a:t> = </a:t>
            </a:r>
            <a:r>
              <a:rPr lang="el-GR" sz="2800" dirty="0"/>
              <a:t>«μηχανές» </a:t>
            </a:r>
            <a:br>
              <a:rPr lang="el-GR" sz="2800" dirty="0"/>
            </a:br>
            <a:r>
              <a:rPr lang="el-GR" sz="2800" dirty="0"/>
              <a:t>που μετατρέπουν μηχανική ενέργεια σε υδραυλική, την οποία παρέχουν σε μια υδραυλική  «εγκατάσταση</a:t>
            </a:r>
            <a:r>
              <a:rPr lang="el-GR" sz="2800" dirty="0" smtClean="0"/>
              <a:t>»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Μάριος </a:t>
            </a:r>
            <a:r>
              <a:rPr lang="el-GR" sz="2400" dirty="0" err="1" smtClean="0"/>
              <a:t>Βαλαβανίδης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dirty="0" smtClean="0"/>
              <a:t>Τμήμα Πολιτικών Μηχανικών Τ.Ε.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l-GR" dirty="0" smtClean="0"/>
              <a:t>και </a:t>
            </a:r>
            <a:r>
              <a:rPr lang="el-GR" dirty="0" err="1" smtClean="0"/>
              <a:t>Μηχ</a:t>
            </a:r>
            <a:r>
              <a:rPr lang="en-US" dirty="0" smtClean="0"/>
              <a:t>/</a:t>
            </a:r>
            <a:r>
              <a:rPr lang="el-GR" dirty="0" err="1" smtClean="0"/>
              <a:t>κών</a:t>
            </a:r>
            <a:r>
              <a:rPr lang="el-GR" dirty="0" smtClean="0"/>
              <a:t> Τοπογραφίας και </a:t>
            </a:r>
            <a:r>
              <a:rPr lang="el-GR" dirty="0" err="1" smtClean="0"/>
              <a:t>Γεωπλ</a:t>
            </a:r>
            <a:r>
              <a:rPr lang="en-US" dirty="0" smtClean="0"/>
              <a:t>/</a:t>
            </a:r>
            <a:r>
              <a:rPr lang="el-GR" dirty="0" err="1" smtClean="0"/>
              <a:t>κής</a:t>
            </a:r>
            <a:r>
              <a:rPr lang="el-GR" dirty="0" smtClean="0"/>
              <a:t> Τ.Ε.</a:t>
            </a:r>
            <a:endParaRPr lang="el-GR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pPr eaLnBrk="1" hangingPunct="1"/>
            <a:r>
              <a:rPr lang="el-GR" altLang="el-GR" sz="4000" dirty="0" smtClean="0"/>
              <a:t>Αντλίες </a:t>
            </a:r>
            <a:r>
              <a:rPr lang="el-GR" altLang="el-GR" sz="3200" b="0" dirty="0" smtClean="0"/>
              <a:t>3/3</a:t>
            </a:r>
          </a:p>
        </p:txBody>
      </p:sp>
      <p:pic>
        <p:nvPicPr>
          <p:cNvPr id="55301" name="Picture 4" descr="PumpDiagrams_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-6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732700"/>
            <a:ext cx="7632848" cy="5653962"/>
          </a:xfr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6381328"/>
            <a:ext cx="14763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1400" b="0" kern="0" dirty="0">
                <a:latin typeface="+mn-lt"/>
              </a:rPr>
              <a:t>(Cuenca, 1989)</a:t>
            </a:r>
            <a:endParaRPr lang="el-GR" sz="1400" b="0" kern="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9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Επιλογή αντλίας </a:t>
            </a:r>
            <a:r>
              <a:rPr lang="el-GR" altLang="el-GR" sz="3200" b="0" dirty="0" smtClean="0"/>
              <a:t>1/5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pic>
        <p:nvPicPr>
          <p:cNvPr id="5" name="Picture 4" descr="PumpDiagrams_2"/>
          <p:cNvPicPr>
            <a:picLocks noChangeAspect="1" noChangeArrowheads="1"/>
          </p:cNvPicPr>
          <p:nvPr/>
        </p:nvPicPr>
        <p:blipFill>
          <a:blip r:embed="rId3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1124744"/>
            <a:ext cx="4582822" cy="3551276"/>
          </a:xfrm>
          <a:prstGeom prst="rect">
            <a:avLst/>
          </a:prstGeom>
          <a:noFill/>
        </p:spPr>
      </p:pic>
      <p:pic>
        <p:nvPicPr>
          <p:cNvPr id="6" name="Picture 6" descr="PumpDiagrams_2"/>
          <p:cNvPicPr>
            <a:picLocks noChangeAspect="1" noChangeArrowheads="1"/>
          </p:cNvPicPr>
          <p:nvPr/>
        </p:nvPicPr>
        <p:blipFill>
          <a:blip r:embed="rId4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59536" y="2636912"/>
            <a:ext cx="4584464" cy="3704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353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Επιλογή αντλίας </a:t>
            </a:r>
            <a:r>
              <a:rPr lang="el-GR" altLang="el-GR" sz="3200" b="0" dirty="0" smtClean="0"/>
              <a:t>2/5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pic>
        <p:nvPicPr>
          <p:cNvPr id="5" name="Content Placeholder 4" descr="PumpDiagrams_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423" y="836712"/>
            <a:ext cx="7848009" cy="5633633"/>
          </a:xfrm>
          <a:noFill/>
        </p:spPr>
      </p:pic>
    </p:spTree>
    <p:extLst>
      <p:ext uri="{BB962C8B-B14F-4D97-AF65-F5344CB8AC3E}">
        <p14:creationId xmlns:p14="http://schemas.microsoft.com/office/powerpoint/2010/main" val="376986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Επιλογή αντλίας </a:t>
            </a:r>
            <a:r>
              <a:rPr lang="el-GR" altLang="el-GR" sz="3200" b="0" dirty="0" smtClean="0"/>
              <a:t>3/5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856648" y="995262"/>
            <a:ext cx="6773845" cy="4737103"/>
            <a:chOff x="262" y="428"/>
            <a:chExt cx="4785" cy="3159"/>
          </a:xfrm>
        </p:grpSpPr>
        <p:pic>
          <p:nvPicPr>
            <p:cNvPr id="6" name="Picture 2" descr="PumpDiagrams_1"/>
            <p:cNvPicPr>
              <a:picLocks noChangeAspect="1" noChangeArrowheads="1"/>
            </p:cNvPicPr>
            <p:nvPr/>
          </p:nvPicPr>
          <p:blipFill>
            <a:blip r:embed="rId3" cstate="email"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" y="428"/>
              <a:ext cx="4785" cy="3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1198" y="583"/>
              <a:ext cx="2224" cy="2492"/>
              <a:chOff x="1646" y="720"/>
              <a:chExt cx="1866" cy="2090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auto">
              <a:xfrm>
                <a:off x="1646" y="720"/>
                <a:ext cx="1736" cy="1071"/>
              </a:xfrm>
              <a:custGeom>
                <a:avLst/>
                <a:gdLst>
                  <a:gd name="T0" fmla="*/ 0 w 2404"/>
                  <a:gd name="T1" fmla="*/ 1071 h 1032"/>
                  <a:gd name="T2" fmla="*/ 633 w 2404"/>
                  <a:gd name="T3" fmla="*/ 980 h 1032"/>
                  <a:gd name="T4" fmla="*/ 1308 w 2404"/>
                  <a:gd name="T5" fmla="*/ 606 h 1032"/>
                  <a:gd name="T6" fmla="*/ 1736 w 2404"/>
                  <a:gd name="T7" fmla="*/ 0 h 10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4"/>
                  <a:gd name="T13" fmla="*/ 0 h 1032"/>
                  <a:gd name="T14" fmla="*/ 2404 w 2404"/>
                  <a:gd name="T15" fmla="*/ 1032 h 10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4" h="1032">
                    <a:moveTo>
                      <a:pt x="0" y="1032"/>
                    </a:moveTo>
                    <a:cubicBezTo>
                      <a:pt x="146" y="1017"/>
                      <a:pt x="574" y="1019"/>
                      <a:pt x="876" y="944"/>
                    </a:cubicBezTo>
                    <a:cubicBezTo>
                      <a:pt x="1178" y="869"/>
                      <a:pt x="1557" y="741"/>
                      <a:pt x="1812" y="584"/>
                    </a:cubicBezTo>
                    <a:cubicBezTo>
                      <a:pt x="2067" y="427"/>
                      <a:pt x="2281" y="122"/>
                      <a:pt x="2404" y="0"/>
                    </a:cubicBezTo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1665" y="951"/>
                <a:ext cx="1847" cy="840"/>
              </a:xfrm>
              <a:custGeom>
                <a:avLst/>
                <a:gdLst>
                  <a:gd name="T0" fmla="*/ 0 w 2404"/>
                  <a:gd name="T1" fmla="*/ 840 h 1032"/>
                  <a:gd name="T2" fmla="*/ 673 w 2404"/>
                  <a:gd name="T3" fmla="*/ 768 h 1032"/>
                  <a:gd name="T4" fmla="*/ 1392 w 2404"/>
                  <a:gd name="T5" fmla="*/ 475 h 1032"/>
                  <a:gd name="T6" fmla="*/ 1847 w 2404"/>
                  <a:gd name="T7" fmla="*/ 0 h 10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4"/>
                  <a:gd name="T13" fmla="*/ 0 h 1032"/>
                  <a:gd name="T14" fmla="*/ 2404 w 2404"/>
                  <a:gd name="T15" fmla="*/ 1032 h 10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4" h="1032">
                    <a:moveTo>
                      <a:pt x="0" y="1032"/>
                    </a:moveTo>
                    <a:cubicBezTo>
                      <a:pt x="146" y="1017"/>
                      <a:pt x="574" y="1019"/>
                      <a:pt x="876" y="944"/>
                    </a:cubicBezTo>
                    <a:cubicBezTo>
                      <a:pt x="1178" y="869"/>
                      <a:pt x="1557" y="741"/>
                      <a:pt x="1812" y="584"/>
                    </a:cubicBezTo>
                    <a:cubicBezTo>
                      <a:pt x="2067" y="427"/>
                      <a:pt x="2281" y="122"/>
                      <a:pt x="2404" y="0"/>
                    </a:cubicBezTo>
                  </a:path>
                </a:pathLst>
              </a:custGeom>
              <a:noFill/>
              <a:ln w="31750" cap="flat">
                <a:solidFill>
                  <a:srgbClr val="339966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" name="Line 6"/>
              <p:cNvSpPr>
                <a:spLocks noChangeShapeType="1"/>
              </p:cNvSpPr>
              <p:nvPr/>
            </p:nvSpPr>
            <p:spPr bwMode="auto">
              <a:xfrm flipH="1">
                <a:off x="3364" y="738"/>
                <a:ext cx="0" cy="2051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" name="AutoShape 9"/>
              <p:cNvSpPr>
                <a:spLocks noChangeArrowheads="1"/>
              </p:cNvSpPr>
              <p:nvPr/>
            </p:nvSpPr>
            <p:spPr bwMode="auto">
              <a:xfrm rot="-8916584">
                <a:off x="1646" y="1828"/>
                <a:ext cx="147" cy="55"/>
              </a:xfrm>
              <a:prstGeom prst="rightArrow">
                <a:avLst>
                  <a:gd name="adj1" fmla="val 50000"/>
                  <a:gd name="adj2" fmla="val 66818"/>
                </a:avLst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12" name="AutoShape 10"/>
              <p:cNvSpPr>
                <a:spLocks noChangeArrowheads="1"/>
              </p:cNvSpPr>
              <p:nvPr/>
            </p:nvSpPr>
            <p:spPr bwMode="auto">
              <a:xfrm rot="7640918">
                <a:off x="3336" y="2681"/>
                <a:ext cx="203" cy="56"/>
              </a:xfrm>
              <a:prstGeom prst="rightArrow">
                <a:avLst>
                  <a:gd name="adj1" fmla="val 50000"/>
                  <a:gd name="adj2" fmla="val 90625"/>
                </a:avLst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</p:grpSp>
      </p:grpSp>
      <p:grpSp>
        <p:nvGrpSpPr>
          <p:cNvPr id="13" name="Group 17"/>
          <p:cNvGrpSpPr>
            <a:grpSpLocks/>
          </p:cNvGrpSpPr>
          <p:nvPr/>
        </p:nvGrpSpPr>
        <p:grpSpPr bwMode="auto">
          <a:xfrm>
            <a:off x="4261394" y="5691876"/>
            <a:ext cx="4427983" cy="879476"/>
            <a:chOff x="2358" y="3407"/>
            <a:chExt cx="2291" cy="554"/>
          </a:xfrm>
        </p:grpSpPr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2358" y="3407"/>
              <a:ext cx="2291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40000"/>
                </a:spcBef>
                <a:buFontTx/>
                <a:buNone/>
              </a:pPr>
              <a:r>
                <a:rPr lang="el-GR" altLang="el-GR" sz="1600" b="0" dirty="0">
                  <a:latin typeface="+mn-lt"/>
                </a:rPr>
                <a:t>Χαρακτηριστικές καμπύλες εγκατάστασης</a:t>
              </a:r>
            </a:p>
            <a:p>
              <a:pPr eaLnBrk="1" hangingPunct="1">
                <a:lnSpc>
                  <a:spcPct val="80000"/>
                </a:lnSpc>
                <a:spcBef>
                  <a:spcPct val="40000"/>
                </a:spcBef>
                <a:buFontTx/>
                <a:buNone/>
              </a:pPr>
              <a:r>
                <a:rPr lang="el-GR" altLang="el-GR" sz="1600" b="0" dirty="0">
                  <a:latin typeface="+mn-lt"/>
                </a:rPr>
                <a:t>	Διαμόρφωση διστασιολόγησης  1</a:t>
              </a:r>
            </a:p>
            <a:p>
              <a:pPr eaLnBrk="1" hangingPunct="1">
                <a:lnSpc>
                  <a:spcPct val="80000"/>
                </a:lnSpc>
                <a:spcBef>
                  <a:spcPct val="40000"/>
                </a:spcBef>
                <a:buFontTx/>
                <a:buNone/>
              </a:pPr>
              <a:r>
                <a:rPr lang="el-GR" altLang="el-GR" sz="1600" b="0" dirty="0">
                  <a:latin typeface="+mn-lt"/>
                </a:rPr>
                <a:t>	Διαμόρφωση             »             </a:t>
              </a:r>
              <a:r>
                <a:rPr lang="el-GR" altLang="el-GR" sz="1600" b="0" dirty="0" smtClean="0">
                  <a:latin typeface="+mn-lt"/>
                </a:rPr>
                <a:t>       </a:t>
              </a:r>
              <a:r>
                <a:rPr lang="el-GR" altLang="el-GR" sz="1600" b="0" dirty="0">
                  <a:latin typeface="+mn-lt"/>
                </a:rPr>
                <a:t>2</a:t>
              </a: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2539" y="3657"/>
              <a:ext cx="340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2539" y="3793"/>
              <a:ext cx="340" cy="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>
                <a:latin typeface="+mn-lt"/>
              </a:endParaRPr>
            </a:p>
          </p:txBody>
        </p:sp>
      </p:grpSp>
      <p:grpSp>
        <p:nvGrpSpPr>
          <p:cNvPr id="17" name="Group 22"/>
          <p:cNvGrpSpPr>
            <a:grpSpLocks/>
          </p:cNvGrpSpPr>
          <p:nvPr/>
        </p:nvGrpSpPr>
        <p:grpSpPr bwMode="auto">
          <a:xfrm>
            <a:off x="931626" y="5796651"/>
            <a:ext cx="3254791" cy="584200"/>
            <a:chOff x="788" y="3430"/>
            <a:chExt cx="1684" cy="368"/>
          </a:xfrm>
        </p:grpSpPr>
        <p:sp>
          <p:nvSpPr>
            <p:cNvPr id="18" name="AutoShape 18"/>
            <p:cNvSpPr>
              <a:spLocks noChangeArrowheads="1"/>
            </p:cNvSpPr>
            <p:nvPr/>
          </p:nvSpPr>
          <p:spPr bwMode="auto">
            <a:xfrm>
              <a:off x="788" y="3549"/>
              <a:ext cx="203" cy="56"/>
            </a:xfrm>
            <a:prstGeom prst="rightArrow">
              <a:avLst>
                <a:gd name="adj1" fmla="val 50000"/>
                <a:gd name="adj2" fmla="val 90625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800">
                <a:latin typeface="+mn-lt"/>
              </a:endParaRPr>
            </a:p>
          </p:txBody>
        </p:sp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>
              <a:off x="1043" y="3430"/>
              <a:ext cx="142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600" b="0" dirty="0">
                  <a:latin typeface="+mn-lt"/>
                </a:rPr>
                <a:t>Λειτουργικές απαιτήσεις εγκατάστασης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489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pumps_diagrams_combin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318" r="7559"/>
          <a:stretch>
            <a:fillRect/>
          </a:stretch>
        </p:blipFill>
        <p:spPr>
          <a:xfrm>
            <a:off x="3851920" y="1382280"/>
            <a:ext cx="5133256" cy="4393442"/>
          </a:xfrm>
          <a:prstGeom prst="rect">
            <a:avLst/>
          </a:prstGeom>
          <a:noFill/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Επιλογή αντλίας </a:t>
            </a:r>
            <a:r>
              <a:rPr lang="el-GR" altLang="el-GR" sz="3200" b="0" dirty="0" smtClean="0"/>
              <a:t>4/5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3106688" cy="8640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/>
              <a:t>Συνδυασμός αντλιών:</a:t>
            </a:r>
          </a:p>
          <a:p>
            <a:pPr marL="0" indent="0" algn="ctr">
              <a:buNone/>
            </a:pPr>
            <a:r>
              <a:rPr lang="el-GR" altLang="el-GR" dirty="0"/>
              <a:t>σύνδεση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251520" y="2232248"/>
            <a:ext cx="12282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200" dirty="0">
                <a:latin typeface="+mn-lt"/>
              </a:rPr>
              <a:t>εν σειρά </a:t>
            </a:r>
            <a:endParaRPr lang="el-GR" sz="2200" dirty="0">
              <a:latin typeface="+mn-lt"/>
            </a:endParaRPr>
          </a:p>
        </p:txBody>
      </p:sp>
      <p:pic>
        <p:nvPicPr>
          <p:cNvPr id="6" name="Picture 8" descr="pumps_diagrams_combine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2780928"/>
            <a:ext cx="3839572" cy="2455540"/>
          </a:xfrm>
          <a:prstGeom prst="rect">
            <a:avLst/>
          </a:prstGeom>
          <a:noFill/>
        </p:spPr>
      </p:pic>
      <p:sp>
        <p:nvSpPr>
          <p:cNvPr id="7" name="Ορθογώνιο 6"/>
          <p:cNvSpPr/>
          <p:nvPr/>
        </p:nvSpPr>
        <p:spPr>
          <a:xfrm>
            <a:off x="2699792" y="2276872"/>
            <a:ext cx="14987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200" dirty="0">
                <a:latin typeface="+mn-lt"/>
              </a:rPr>
              <a:t>παράλληλη</a:t>
            </a:r>
          </a:p>
        </p:txBody>
      </p:sp>
    </p:spTree>
    <p:extLst>
      <p:ext uri="{BB962C8B-B14F-4D97-AF65-F5344CB8AC3E}">
        <p14:creationId xmlns:p14="http://schemas.microsoft.com/office/powerpoint/2010/main" val="3920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Επιλογή αντλίας </a:t>
            </a:r>
            <a:r>
              <a:rPr lang="el-GR" altLang="el-GR" sz="3200" b="0" dirty="0" smtClean="0"/>
              <a:t>5/5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296144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el-GR" altLang="el-GR" dirty="0"/>
              <a:t>Ύψος αναρρόφησης, </a:t>
            </a:r>
            <a:r>
              <a:rPr lang="en-US" altLang="el-GR" dirty="0" err="1"/>
              <a:t>z</a:t>
            </a:r>
            <a:r>
              <a:rPr lang="en-US" altLang="el-GR" baseline="-25000" dirty="0" err="1"/>
              <a:t>s</a:t>
            </a:r>
            <a:r>
              <a:rPr lang="el-GR" altLang="el-GR" dirty="0"/>
              <a:t> </a:t>
            </a:r>
            <a:endParaRPr lang="en-US" altLang="el-GR" dirty="0"/>
          </a:p>
          <a:p>
            <a:pPr algn="ctr">
              <a:spcBef>
                <a:spcPts val="0"/>
              </a:spcBef>
              <a:buNone/>
            </a:pPr>
            <a:r>
              <a:rPr lang="el-GR" altLang="el-GR" dirty="0"/>
              <a:t>συναρτήσει της καθαρής πίεσης αναρρόφησης μιας αντλίας </a:t>
            </a:r>
            <a:endParaRPr lang="en-US" altLang="el-GR" dirty="0"/>
          </a:p>
          <a:p>
            <a:pPr algn="ctr">
              <a:spcBef>
                <a:spcPts val="0"/>
              </a:spcBef>
              <a:buNone/>
            </a:pPr>
            <a:r>
              <a:rPr lang="en-US" altLang="el-GR" dirty="0"/>
              <a:t>NPSH</a:t>
            </a:r>
            <a:r>
              <a:rPr lang="el-GR" altLang="el-GR" dirty="0"/>
              <a:t>:</a:t>
            </a:r>
            <a:r>
              <a:rPr lang="en-US" altLang="el-GR" dirty="0"/>
              <a:t> Net Positive Suction Head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213768" y="2492896"/>
            <a:ext cx="4716463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l-GR" sz="2400" b="0" dirty="0" err="1">
                <a:latin typeface="+mn-lt"/>
              </a:rPr>
              <a:t>NPSH</a:t>
            </a:r>
            <a:r>
              <a:rPr lang="en-US" altLang="el-GR" sz="2400" b="0" baseline="-25000" dirty="0" err="1">
                <a:latin typeface="+mn-lt"/>
              </a:rPr>
              <a:t>a</a:t>
            </a:r>
            <a:r>
              <a:rPr lang="el-GR" altLang="el-GR" sz="2400" b="0" baseline="-25000" dirty="0">
                <a:latin typeface="+mn-lt"/>
              </a:rPr>
              <a:t> </a:t>
            </a:r>
            <a:r>
              <a:rPr lang="en-US" altLang="el-GR" sz="2400" b="0" dirty="0">
                <a:latin typeface="+mn-lt"/>
              </a:rPr>
              <a:t>=</a:t>
            </a:r>
            <a:r>
              <a:rPr lang="el-GR" altLang="el-GR" sz="2400" b="0" dirty="0">
                <a:latin typeface="+mn-lt"/>
              </a:rPr>
              <a:t> </a:t>
            </a:r>
            <a:r>
              <a:rPr lang="en-US" altLang="el-GR" sz="2400" b="0" dirty="0" err="1">
                <a:latin typeface="+mn-lt"/>
              </a:rPr>
              <a:t>p</a:t>
            </a:r>
            <a:r>
              <a:rPr lang="en-US" altLang="el-GR" sz="2400" b="0" baseline="-25000" dirty="0" err="1">
                <a:latin typeface="+mn-lt"/>
              </a:rPr>
              <a:t>atm</a:t>
            </a:r>
            <a:r>
              <a:rPr lang="en-US" altLang="el-GR" sz="2400" b="0" dirty="0" err="1">
                <a:latin typeface="+mn-lt"/>
              </a:rPr>
              <a:t>-z</a:t>
            </a:r>
            <a:r>
              <a:rPr lang="en-US" altLang="el-GR" sz="2400" b="0" baseline="-25000" dirty="0" err="1">
                <a:latin typeface="+mn-lt"/>
              </a:rPr>
              <a:t>s</a:t>
            </a:r>
            <a:r>
              <a:rPr lang="en-US" altLang="el-GR" sz="2400" b="0" dirty="0" err="1">
                <a:latin typeface="+mn-lt"/>
              </a:rPr>
              <a:t>-h</a:t>
            </a:r>
            <a:r>
              <a:rPr lang="en-US" altLang="el-GR" sz="2400" b="0" baseline="-25000" dirty="0" err="1">
                <a:latin typeface="+mn-lt"/>
              </a:rPr>
              <a:t>fs</a:t>
            </a:r>
            <a:r>
              <a:rPr lang="en-US" altLang="el-GR" sz="2400" b="0" dirty="0" err="1">
                <a:latin typeface="+mn-lt"/>
              </a:rPr>
              <a:t>-p</a:t>
            </a:r>
            <a:r>
              <a:rPr lang="en-US" altLang="el-GR" sz="2400" b="0" baseline="-25000" dirty="0" err="1">
                <a:latin typeface="+mn-lt"/>
              </a:rPr>
              <a:t>v</a:t>
            </a:r>
            <a:r>
              <a:rPr lang="el-GR" altLang="el-GR" sz="2400" b="0" baseline="-25000" dirty="0">
                <a:latin typeface="+mn-lt"/>
              </a:rPr>
              <a:t> </a:t>
            </a:r>
            <a:r>
              <a:rPr lang="en-US" altLang="el-GR" sz="2400" b="0" dirty="0">
                <a:latin typeface="+mn-lt"/>
              </a:rPr>
              <a:t>&gt;</a:t>
            </a:r>
            <a:r>
              <a:rPr lang="el-GR" altLang="el-GR" sz="2400" b="0" dirty="0">
                <a:latin typeface="+mn-lt"/>
              </a:rPr>
              <a:t> </a:t>
            </a:r>
            <a:r>
              <a:rPr lang="en-US" altLang="el-GR" sz="2400" b="0" dirty="0" err="1">
                <a:latin typeface="+mn-lt"/>
              </a:rPr>
              <a:t>NPSH</a:t>
            </a:r>
            <a:r>
              <a:rPr lang="en-US" altLang="el-GR" sz="2400" b="0" baseline="-25000" dirty="0" err="1">
                <a:latin typeface="+mn-lt"/>
              </a:rPr>
              <a:t>r</a:t>
            </a:r>
            <a:endParaRPr lang="el-GR" altLang="el-GR" sz="2000" b="0" dirty="0">
              <a:latin typeface="+mn-lt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51520" y="3208194"/>
            <a:ext cx="6768752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Όπου	</a:t>
            </a:r>
            <a:r>
              <a:rPr lang="en-US" altLang="el-GR" sz="2200" dirty="0" err="1">
                <a:latin typeface="+mn-lt"/>
              </a:rPr>
              <a:t>NPSH</a:t>
            </a:r>
            <a:r>
              <a:rPr lang="en-US" altLang="el-GR" sz="2200" baseline="-25000" dirty="0" err="1">
                <a:latin typeface="+mn-lt"/>
              </a:rPr>
              <a:t>a</a:t>
            </a:r>
            <a:r>
              <a:rPr lang="en-US" altLang="el-GR" sz="2200" dirty="0">
                <a:latin typeface="+mn-lt"/>
              </a:rPr>
              <a:t> </a:t>
            </a:r>
            <a:r>
              <a:rPr lang="el-GR" altLang="el-GR" sz="2200" dirty="0">
                <a:latin typeface="+mn-lt"/>
              </a:rPr>
              <a:t>διαθέσιμο</a:t>
            </a:r>
            <a:endParaRPr lang="en-US" altLang="el-GR" sz="2200" dirty="0">
              <a:latin typeface="+mn-lt"/>
            </a:endParaRPr>
          </a:p>
          <a:p>
            <a:pPr lvl="1">
              <a:spcBef>
                <a:spcPct val="50000"/>
              </a:spcBef>
            </a:pPr>
            <a:r>
              <a:rPr lang="en-US" altLang="el-GR" sz="2200" dirty="0" err="1" smtClean="0">
                <a:latin typeface="+mn-lt"/>
              </a:rPr>
              <a:t>P</a:t>
            </a:r>
            <a:r>
              <a:rPr lang="en-US" altLang="el-GR" sz="2200" baseline="-25000" dirty="0" err="1" smtClean="0">
                <a:latin typeface="+mn-lt"/>
              </a:rPr>
              <a:t>atm</a:t>
            </a:r>
            <a:r>
              <a:rPr lang="en-US" altLang="el-GR" sz="2200" dirty="0" smtClean="0">
                <a:latin typeface="+mn-lt"/>
              </a:rPr>
              <a:t>=</a:t>
            </a:r>
            <a:r>
              <a:rPr lang="el-GR" altLang="el-GR" sz="2200" dirty="0" err="1">
                <a:latin typeface="+mn-lt"/>
              </a:rPr>
              <a:t>ατμοσφ</a:t>
            </a:r>
            <a:r>
              <a:rPr lang="el-GR" altLang="el-GR" sz="2200" dirty="0">
                <a:latin typeface="+mn-lt"/>
              </a:rPr>
              <a:t>. πίεση (δεδομένη)</a:t>
            </a:r>
          </a:p>
          <a:p>
            <a:pPr lvl="1">
              <a:spcBef>
                <a:spcPct val="50000"/>
              </a:spcBef>
            </a:pPr>
            <a:r>
              <a:rPr lang="en-US" altLang="el-GR" sz="2200" dirty="0" err="1" smtClean="0">
                <a:latin typeface="+mn-lt"/>
              </a:rPr>
              <a:t>z</a:t>
            </a:r>
            <a:r>
              <a:rPr lang="en-US" altLang="el-GR" sz="2200" baseline="-25000" dirty="0" err="1" smtClean="0">
                <a:latin typeface="+mn-lt"/>
              </a:rPr>
              <a:t>s</a:t>
            </a:r>
            <a:r>
              <a:rPr lang="el-GR" altLang="el-GR" sz="2200" dirty="0">
                <a:latin typeface="+mn-lt"/>
              </a:rPr>
              <a:t>=ύψος αναρρόφησης (σχεδιασμός)</a:t>
            </a:r>
          </a:p>
          <a:p>
            <a:pPr lvl="1">
              <a:spcBef>
                <a:spcPct val="50000"/>
              </a:spcBef>
            </a:pPr>
            <a:r>
              <a:rPr lang="en-US" altLang="el-GR" sz="2200" dirty="0" err="1" smtClean="0">
                <a:latin typeface="+mn-lt"/>
              </a:rPr>
              <a:t>h</a:t>
            </a:r>
            <a:r>
              <a:rPr lang="en-US" altLang="el-GR" sz="2200" baseline="-25000" dirty="0" err="1" smtClean="0">
                <a:latin typeface="+mn-lt"/>
              </a:rPr>
              <a:t>fs</a:t>
            </a:r>
            <a:r>
              <a:rPr lang="el-GR" altLang="el-GR" sz="2200" dirty="0">
                <a:latin typeface="+mn-lt"/>
              </a:rPr>
              <a:t>=ισοδύναμο ύψος απωλειών αναρρόφησης (σχεδιασμός)</a:t>
            </a:r>
          </a:p>
          <a:p>
            <a:pPr lvl="1">
              <a:spcBef>
                <a:spcPct val="50000"/>
              </a:spcBef>
            </a:pPr>
            <a:r>
              <a:rPr lang="en-US" altLang="el-GR" sz="2200" dirty="0" err="1" smtClean="0">
                <a:latin typeface="+mn-lt"/>
              </a:rPr>
              <a:t>p</a:t>
            </a:r>
            <a:r>
              <a:rPr lang="en-US" altLang="el-GR" sz="2200" baseline="-25000" dirty="0" err="1" smtClean="0">
                <a:latin typeface="+mn-lt"/>
              </a:rPr>
              <a:t>v</a:t>
            </a:r>
            <a:r>
              <a:rPr lang="el-GR" altLang="el-GR" sz="2200" dirty="0">
                <a:latin typeface="+mn-lt"/>
              </a:rPr>
              <a:t>=τάση ατμών νερού (δεδομένη από πίνακες)	</a:t>
            </a:r>
            <a:endParaRPr lang="en-US" altLang="el-GR" sz="2200" baseline="-25000" dirty="0">
              <a:latin typeface="+mn-lt"/>
            </a:endParaRPr>
          </a:p>
          <a:p>
            <a:pPr lvl="1">
              <a:spcBef>
                <a:spcPct val="50000"/>
              </a:spcBef>
            </a:pPr>
            <a:r>
              <a:rPr lang="en-US" altLang="el-GR" sz="2200" dirty="0" err="1" smtClean="0">
                <a:latin typeface="+mn-lt"/>
              </a:rPr>
              <a:t>NPSH</a:t>
            </a:r>
            <a:r>
              <a:rPr lang="en-US" altLang="el-GR" sz="2200" baseline="-25000" dirty="0" err="1" smtClean="0">
                <a:latin typeface="+mn-lt"/>
              </a:rPr>
              <a:t>r</a:t>
            </a:r>
            <a:r>
              <a:rPr lang="en-US" altLang="el-GR" sz="2200" dirty="0" smtClean="0">
                <a:latin typeface="+mn-lt"/>
              </a:rPr>
              <a:t> </a:t>
            </a:r>
            <a:r>
              <a:rPr lang="el-GR" altLang="el-GR" sz="2200" dirty="0">
                <a:latin typeface="+mn-lt"/>
              </a:rPr>
              <a:t>(απαιτούμενη – κατασκευαστής αντλίας)</a:t>
            </a:r>
          </a:p>
        </p:txBody>
      </p: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5724128" y="3203832"/>
            <a:ext cx="3044130" cy="1449856"/>
            <a:chOff x="3560" y="1911"/>
            <a:chExt cx="2099" cy="1040"/>
          </a:xfrm>
        </p:grpSpPr>
        <p:sp>
          <p:nvSpPr>
            <p:cNvPr id="8" name="Line 22"/>
            <p:cNvSpPr>
              <a:spLocks noChangeShapeType="1"/>
            </p:cNvSpPr>
            <p:nvPr/>
          </p:nvSpPr>
          <p:spPr bwMode="auto">
            <a:xfrm flipH="1">
              <a:off x="3560" y="2356"/>
              <a:ext cx="9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4356" y="2010"/>
              <a:ext cx="479" cy="573"/>
              <a:chOff x="2870" y="2109"/>
              <a:chExt cx="1092" cy="860"/>
            </a:xfrm>
          </p:grpSpPr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2871" y="2115"/>
                <a:ext cx="1091" cy="854"/>
              </a:xfrm>
              <a:custGeom>
                <a:avLst/>
                <a:gdLst>
                  <a:gd name="T0" fmla="*/ 11 w 1091"/>
                  <a:gd name="T1" fmla="*/ 854 h 854"/>
                  <a:gd name="T2" fmla="*/ 9 w 1091"/>
                  <a:gd name="T3" fmla="*/ 105 h 854"/>
                  <a:gd name="T4" fmla="*/ 159 w 1091"/>
                  <a:gd name="T5" fmla="*/ 0 h 854"/>
                  <a:gd name="T6" fmla="*/ 1091 w 1091"/>
                  <a:gd name="T7" fmla="*/ 2 h 8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91"/>
                  <a:gd name="T13" fmla="*/ 0 h 854"/>
                  <a:gd name="T14" fmla="*/ 1091 w 1091"/>
                  <a:gd name="T15" fmla="*/ 854 h 8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91" h="854">
                    <a:moveTo>
                      <a:pt x="11" y="854"/>
                    </a:moveTo>
                    <a:cubicBezTo>
                      <a:pt x="10" y="604"/>
                      <a:pt x="0" y="355"/>
                      <a:pt x="9" y="105"/>
                    </a:cubicBezTo>
                    <a:cubicBezTo>
                      <a:pt x="11" y="41"/>
                      <a:pt x="107" y="0"/>
                      <a:pt x="159" y="0"/>
                    </a:cubicBezTo>
                    <a:lnTo>
                      <a:pt x="1091" y="2"/>
                    </a:lnTo>
                  </a:path>
                </a:pathLst>
              </a:cu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870" y="2109"/>
                <a:ext cx="1091" cy="854"/>
              </a:xfrm>
              <a:custGeom>
                <a:avLst/>
                <a:gdLst>
                  <a:gd name="T0" fmla="*/ 11 w 1091"/>
                  <a:gd name="T1" fmla="*/ 854 h 854"/>
                  <a:gd name="T2" fmla="*/ 9 w 1091"/>
                  <a:gd name="T3" fmla="*/ 105 h 854"/>
                  <a:gd name="T4" fmla="*/ 159 w 1091"/>
                  <a:gd name="T5" fmla="*/ 0 h 854"/>
                  <a:gd name="T6" fmla="*/ 1091 w 1091"/>
                  <a:gd name="T7" fmla="*/ 2 h 8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91"/>
                  <a:gd name="T13" fmla="*/ 0 h 854"/>
                  <a:gd name="T14" fmla="*/ 1091 w 1091"/>
                  <a:gd name="T15" fmla="*/ 854 h 8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91" h="854">
                    <a:moveTo>
                      <a:pt x="11" y="854"/>
                    </a:moveTo>
                    <a:cubicBezTo>
                      <a:pt x="10" y="604"/>
                      <a:pt x="0" y="355"/>
                      <a:pt x="9" y="105"/>
                    </a:cubicBezTo>
                    <a:cubicBezTo>
                      <a:pt x="11" y="41"/>
                      <a:pt x="107" y="0"/>
                      <a:pt x="159" y="0"/>
                    </a:cubicBezTo>
                    <a:lnTo>
                      <a:pt x="1091" y="2"/>
                    </a:lnTo>
                  </a:path>
                </a:pathLst>
              </a:custGeom>
              <a:noFill/>
              <a:ln w="317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0" name="Oval 26"/>
            <p:cNvSpPr>
              <a:spLocks noChangeArrowheads="1"/>
            </p:cNvSpPr>
            <p:nvPr/>
          </p:nvSpPr>
          <p:spPr bwMode="auto">
            <a:xfrm>
              <a:off x="4835" y="1911"/>
              <a:ext cx="204" cy="20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10800" rIns="0" bIns="1080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600" b="0"/>
                <a:t>Α</a:t>
              </a:r>
              <a:endParaRPr lang="el-GR" altLang="el-GR" sz="1600"/>
            </a:p>
          </p:txBody>
        </p:sp>
        <p:sp>
          <p:nvSpPr>
            <p:cNvPr id="11" name="Rectangle 27"/>
            <p:cNvSpPr>
              <a:spLocks noChangeArrowheads="1"/>
            </p:cNvSpPr>
            <p:nvPr/>
          </p:nvSpPr>
          <p:spPr bwMode="auto">
            <a:xfrm>
              <a:off x="5031" y="1985"/>
              <a:ext cx="460" cy="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/>
            </a:p>
          </p:txBody>
        </p:sp>
        <p:grpSp>
          <p:nvGrpSpPr>
            <p:cNvPr id="12" name="Group 28"/>
            <p:cNvGrpSpPr>
              <a:grpSpLocks/>
            </p:cNvGrpSpPr>
            <p:nvPr/>
          </p:nvGrpSpPr>
          <p:grpSpPr bwMode="auto">
            <a:xfrm>
              <a:off x="4544" y="2120"/>
              <a:ext cx="531" cy="332"/>
              <a:chOff x="3794" y="2213"/>
              <a:chExt cx="798" cy="498"/>
            </a:xfrm>
          </p:grpSpPr>
          <p:sp>
            <p:nvSpPr>
              <p:cNvPr id="23" name="AutoShape 29"/>
              <p:cNvSpPr>
                <a:spLocks noChangeArrowheads="1"/>
              </p:cNvSpPr>
              <p:nvPr/>
            </p:nvSpPr>
            <p:spPr bwMode="auto">
              <a:xfrm rot="5400000">
                <a:off x="3977" y="2096"/>
                <a:ext cx="432" cy="798"/>
              </a:xfrm>
              <a:prstGeom prst="rtTriangl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24" name="AutoShape 30"/>
              <p:cNvSpPr>
                <a:spLocks noChangeArrowheads="1"/>
              </p:cNvSpPr>
              <p:nvPr/>
            </p:nvSpPr>
            <p:spPr bwMode="auto">
              <a:xfrm flipV="1">
                <a:off x="4238" y="2213"/>
                <a:ext cx="288" cy="66"/>
              </a:xfrm>
              <a:custGeom>
                <a:avLst/>
                <a:gdLst>
                  <a:gd name="T0" fmla="*/ 3 w 21600"/>
                  <a:gd name="T1" fmla="*/ 0 h 21600"/>
                  <a:gd name="T2" fmla="*/ 2 w 21600"/>
                  <a:gd name="T3" fmla="*/ 0 h 21600"/>
                  <a:gd name="T4" fmla="*/ 0 w 21600"/>
                  <a:gd name="T5" fmla="*/ 0 h 21600"/>
                  <a:gd name="T6" fmla="*/ 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82 h 21600"/>
                  <a:gd name="T14" fmla="*/ 17100 w 21600"/>
                  <a:gd name="T15" fmla="*/ 1701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3" name="Group 31"/>
            <p:cNvGrpSpPr>
              <a:grpSpLocks/>
            </p:cNvGrpSpPr>
            <p:nvPr/>
          </p:nvGrpSpPr>
          <p:grpSpPr bwMode="auto">
            <a:xfrm>
              <a:off x="3760" y="2275"/>
              <a:ext cx="113" cy="176"/>
              <a:chOff x="2172" y="2453"/>
              <a:chExt cx="169" cy="264"/>
            </a:xfrm>
          </p:grpSpPr>
          <p:sp>
            <p:nvSpPr>
              <p:cNvPr id="21" name="AutoShape 32"/>
              <p:cNvSpPr>
                <a:spLocks noChangeArrowheads="1"/>
              </p:cNvSpPr>
              <p:nvPr/>
            </p:nvSpPr>
            <p:spPr bwMode="auto">
              <a:xfrm flipV="1">
                <a:off x="2173" y="2453"/>
                <a:ext cx="168" cy="114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22" name="AutoShape 33" descr="Light horizontal"/>
              <p:cNvSpPr>
                <a:spLocks noChangeArrowheads="1"/>
              </p:cNvSpPr>
              <p:nvPr/>
            </p:nvSpPr>
            <p:spPr bwMode="auto">
              <a:xfrm flipV="1">
                <a:off x="2172" y="2603"/>
                <a:ext cx="168" cy="114"/>
              </a:xfrm>
              <a:prstGeom prst="triangle">
                <a:avLst>
                  <a:gd name="adj" fmla="val 50000"/>
                </a:avLst>
              </a:prstGeom>
              <a:pattFill prst="ltHorz">
                <a:fgClr>
                  <a:srgbClr val="000000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</p:grpSp>
        <p:sp>
          <p:nvSpPr>
            <p:cNvPr id="14" name="Line 34"/>
            <p:cNvSpPr>
              <a:spLocks noChangeShapeType="1"/>
            </p:cNvSpPr>
            <p:nvPr/>
          </p:nvSpPr>
          <p:spPr bwMode="auto">
            <a:xfrm>
              <a:off x="4116" y="2019"/>
              <a:ext cx="0" cy="33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Text Box 35"/>
            <p:cNvSpPr txBox="1">
              <a:spLocks noChangeArrowheads="1"/>
            </p:cNvSpPr>
            <p:nvPr/>
          </p:nvSpPr>
          <p:spPr bwMode="auto">
            <a:xfrm>
              <a:off x="3888" y="2047"/>
              <a:ext cx="244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 b="0"/>
                <a:t>z</a:t>
              </a:r>
              <a:r>
                <a:rPr lang="el-GR" altLang="el-GR" sz="2000" b="0" baseline="-25000"/>
                <a:t>s</a:t>
              </a:r>
              <a:endParaRPr lang="el-GR" altLang="el-GR" sz="2000"/>
            </a:p>
          </p:txBody>
        </p:sp>
        <p:sp>
          <p:nvSpPr>
            <p:cNvPr id="16" name="AutoShape 36"/>
            <p:cNvSpPr>
              <a:spLocks noChangeArrowheads="1"/>
            </p:cNvSpPr>
            <p:nvPr/>
          </p:nvSpPr>
          <p:spPr bwMode="auto">
            <a:xfrm>
              <a:off x="5299" y="1979"/>
              <a:ext cx="240" cy="73"/>
            </a:xfrm>
            <a:prstGeom prst="rightArrow">
              <a:avLst>
                <a:gd name="adj1" fmla="val 50000"/>
                <a:gd name="adj2" fmla="val 82192"/>
              </a:avLst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/>
            </a:p>
          </p:txBody>
        </p:sp>
        <p:sp>
          <p:nvSpPr>
            <p:cNvPr id="17" name="Line 37"/>
            <p:cNvSpPr>
              <a:spLocks noChangeShapeType="1"/>
            </p:cNvSpPr>
            <p:nvPr/>
          </p:nvSpPr>
          <p:spPr bwMode="auto">
            <a:xfrm>
              <a:off x="3908" y="2016"/>
              <a:ext cx="175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Rectangle 38"/>
            <p:cNvSpPr>
              <a:spLocks noChangeArrowheads="1"/>
            </p:cNvSpPr>
            <p:nvPr/>
          </p:nvSpPr>
          <p:spPr bwMode="auto">
            <a:xfrm>
              <a:off x="4540" y="2164"/>
              <a:ext cx="591" cy="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400"/>
            </a:p>
          </p:txBody>
        </p:sp>
        <p:sp>
          <p:nvSpPr>
            <p:cNvPr id="19" name="Freeform 39" descr="Diagonal brick"/>
            <p:cNvSpPr>
              <a:spLocks/>
            </p:cNvSpPr>
            <p:nvPr/>
          </p:nvSpPr>
          <p:spPr bwMode="auto">
            <a:xfrm>
              <a:off x="3580" y="2152"/>
              <a:ext cx="1110" cy="799"/>
            </a:xfrm>
            <a:custGeom>
              <a:avLst/>
              <a:gdLst>
                <a:gd name="T0" fmla="*/ 0 w 1978"/>
                <a:gd name="T1" fmla="*/ 626 h 1318"/>
                <a:gd name="T2" fmla="*/ 916 w 1978"/>
                <a:gd name="T3" fmla="*/ 626 h 1318"/>
                <a:gd name="T4" fmla="*/ 966 w 1978"/>
                <a:gd name="T5" fmla="*/ 0 h 1318"/>
                <a:gd name="T6" fmla="*/ 1034 w 1978"/>
                <a:gd name="T7" fmla="*/ 7 h 1318"/>
                <a:gd name="T8" fmla="*/ 1110 w 1978"/>
                <a:gd name="T9" fmla="*/ 799 h 1318"/>
                <a:gd name="T10" fmla="*/ 58 w 1978"/>
                <a:gd name="T11" fmla="*/ 799 h 1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78"/>
                <a:gd name="T19" fmla="*/ 0 h 1318"/>
                <a:gd name="T20" fmla="*/ 1978 w 1978"/>
                <a:gd name="T21" fmla="*/ 1318 h 13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78" h="1318">
                  <a:moveTo>
                    <a:pt x="0" y="1032"/>
                  </a:moveTo>
                  <a:lnTo>
                    <a:pt x="1633" y="1033"/>
                  </a:lnTo>
                  <a:lnTo>
                    <a:pt x="1722" y="0"/>
                  </a:lnTo>
                  <a:lnTo>
                    <a:pt x="1842" y="12"/>
                  </a:lnTo>
                  <a:lnTo>
                    <a:pt x="1978" y="1318"/>
                  </a:lnTo>
                  <a:lnTo>
                    <a:pt x="103" y="1318"/>
                  </a:lnTo>
                </a:path>
              </a:pathLst>
            </a:custGeom>
            <a:pattFill prst="diagBri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AutoShape 40" descr="Dashed upward diagonal"/>
            <p:cNvSpPr>
              <a:spLocks noChangeArrowheads="1"/>
            </p:cNvSpPr>
            <p:nvPr/>
          </p:nvSpPr>
          <p:spPr bwMode="auto">
            <a:xfrm>
              <a:off x="4300" y="2579"/>
              <a:ext cx="120" cy="100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36 h 21600"/>
                <a:gd name="T14" fmla="*/ 17100 w 21600"/>
                <a:gd name="T15" fmla="*/ 170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pattFill prst="dash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32896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Μάριος </a:t>
            </a:r>
            <a:r>
              <a:rPr lang="el-GR" sz="2000" dirty="0" err="1" smtClean="0"/>
              <a:t>Βαλαβανίδης</a:t>
            </a:r>
            <a:r>
              <a:rPr lang="el-GR" sz="2000" dirty="0" smtClean="0"/>
              <a:t> 2014. Μάριος </a:t>
            </a:r>
            <a:r>
              <a:rPr lang="el-GR" sz="2000" dirty="0" err="1" smtClean="0"/>
              <a:t>Βαλαβανίδης</a:t>
            </a:r>
            <a:r>
              <a:rPr lang="el-GR" sz="2000" dirty="0" smtClean="0"/>
              <a:t>. </a:t>
            </a:r>
            <a:r>
              <a:rPr lang="el-GR" sz="2000" dirty="0"/>
              <a:t>«Εγγειοβελτιωτικά  Έργα &amp; Αρδεύσεις. </a:t>
            </a:r>
            <a:r>
              <a:rPr lang="el-GR" sz="2000" dirty="0" smtClean="0"/>
              <a:t>Ενότητα 3</a:t>
            </a:r>
            <a:r>
              <a:rPr lang="en-US" sz="2000" dirty="0" smtClean="0"/>
              <a:t>:</a:t>
            </a:r>
            <a:r>
              <a:rPr lang="el-GR" sz="2000" dirty="0"/>
              <a:t> Συστήματα </a:t>
            </a:r>
            <a:r>
              <a:rPr lang="el-GR" sz="2000" dirty="0" err="1" smtClean="0"/>
              <a:t>Αρδευσης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</a:t>
            </a:r>
            <a:r>
              <a:rPr lang="el-GR" sz="1800" smtClean="0"/>
              <a:t>ζητηθεί άδεια  </a:t>
            </a:r>
            <a:r>
              <a:rPr lang="el-GR" sz="1800" dirty="0" smtClean="0"/>
              <a:t>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354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Αντλίες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type="subTitle" idx="1"/>
          </p:nvPr>
        </p:nvSpPr>
        <p:spPr>
          <a:xfrm>
            <a:off x="1369368" y="2664495"/>
            <a:ext cx="6400800" cy="1752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O </a:t>
            </a:r>
            <a:r>
              <a:rPr lang="el-GR" dirty="0" smtClean="0"/>
              <a:t>FAO </a:t>
            </a:r>
            <a:r>
              <a:rPr lang="el-GR" dirty="0"/>
              <a:t>(</a:t>
            </a:r>
            <a:r>
              <a:rPr lang="el-GR" dirty="0" err="1"/>
              <a:t>Fraenkel</a:t>
            </a:r>
            <a:r>
              <a:rPr lang="el-GR" dirty="0"/>
              <a:t>, 1986) ταξινόμησε 9 κατηγορίες &amp; 33 τύπους αντλιών: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862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69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altLang="el-GR" sz="4800" dirty="0"/>
              <a:t>Ταξινόμηση* Αντλιών</a:t>
            </a:r>
            <a:br>
              <a:rPr lang="el-GR" altLang="el-GR" sz="4800" dirty="0"/>
            </a:br>
            <a:r>
              <a:rPr lang="el-GR" altLang="el-GR" b="0" dirty="0"/>
              <a:t> </a:t>
            </a:r>
            <a:r>
              <a:rPr lang="el-GR" altLang="el-GR" sz="3100" b="0" dirty="0"/>
              <a:t>9 κατηγορίες &amp; 3</a:t>
            </a:r>
            <a:r>
              <a:rPr lang="en-US" altLang="el-GR" sz="3100" b="0" dirty="0"/>
              <a:t>3</a:t>
            </a:r>
            <a:r>
              <a:rPr lang="el-GR" altLang="el-GR" sz="3100" b="0" dirty="0"/>
              <a:t> </a:t>
            </a:r>
            <a:r>
              <a:rPr lang="el-GR" altLang="el-GR" sz="3100" b="0" dirty="0" smtClean="0"/>
              <a:t>τύποι</a:t>
            </a:r>
            <a:r>
              <a:rPr lang="en-US" altLang="el-GR" sz="3100" b="0" dirty="0" smtClean="0"/>
              <a:t> 1/5</a:t>
            </a:r>
            <a:endParaRPr lang="el-GR" sz="31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9248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altLang="el-GR" b="1" dirty="0"/>
              <a:t>1. Reciprocating and cyclic direct lift devices (</a:t>
            </a:r>
            <a:r>
              <a:rPr lang="en-GB" altLang="el-GR" b="1" dirty="0" smtClean="0"/>
              <a:t>3)</a:t>
            </a:r>
            <a:endParaRPr lang="en-GB" altLang="el-GR" dirty="0" smtClean="0"/>
          </a:p>
          <a:p>
            <a:pPr marL="400050" lvl="1" indent="0">
              <a:spcBef>
                <a:spcPts val="600"/>
              </a:spcBef>
              <a:buNone/>
            </a:pPr>
            <a:r>
              <a:rPr lang="en-GB" altLang="el-GR" dirty="0" smtClean="0"/>
              <a:t>1.1 </a:t>
            </a:r>
            <a:r>
              <a:rPr lang="en-GB" altLang="el-GR" dirty="0"/>
              <a:t>Watering cans, buckets, scoops, bailers and the swing </a:t>
            </a:r>
            <a:r>
              <a:rPr lang="en-GB" altLang="el-GR" dirty="0" smtClean="0"/>
              <a:t>basket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GB" altLang="el-GR" dirty="0" smtClean="0"/>
              <a:t>1.2 </a:t>
            </a:r>
            <a:r>
              <a:rPr lang="en-GB" altLang="el-GR" dirty="0"/>
              <a:t>Suspended scoop, gutters, </a:t>
            </a:r>
            <a:r>
              <a:rPr lang="en-GB" altLang="el-GR" dirty="0" err="1"/>
              <a:t>dhones</a:t>
            </a:r>
            <a:r>
              <a:rPr lang="en-GB" altLang="el-GR" dirty="0"/>
              <a:t> </a:t>
            </a:r>
            <a:r>
              <a:rPr lang="el-GR" altLang="el-GR" dirty="0"/>
              <a:t>&amp;</a:t>
            </a:r>
            <a:r>
              <a:rPr lang="en-GB" altLang="el-GR" dirty="0"/>
              <a:t> the </a:t>
            </a:r>
            <a:r>
              <a:rPr lang="en-GB" altLang="el-GR" dirty="0" smtClean="0"/>
              <a:t>counterpoise-lift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GB" altLang="el-GR" dirty="0" smtClean="0"/>
              <a:t>1.3 </a:t>
            </a:r>
            <a:r>
              <a:rPr lang="en-GB" altLang="el-GR" dirty="0"/>
              <a:t>Bucket hoists, windlasses, </a:t>
            </a:r>
            <a:r>
              <a:rPr lang="en-GB" altLang="el-GR" dirty="0" err="1"/>
              <a:t>mohtes</a:t>
            </a:r>
            <a:r>
              <a:rPr lang="en-GB" altLang="el-GR" dirty="0"/>
              <a:t> and water skips</a:t>
            </a:r>
            <a:endParaRPr lang="el-GR" altLang="el-GR" dirty="0"/>
          </a:p>
          <a:p>
            <a:pPr>
              <a:spcBef>
                <a:spcPts val="1200"/>
              </a:spcBef>
            </a:pPr>
            <a:r>
              <a:rPr lang="en-GB" altLang="el-GR" b="1" dirty="0"/>
              <a:t>2. Rotary direct lift devices (</a:t>
            </a:r>
            <a:r>
              <a:rPr lang="en-GB" altLang="el-GR" b="1" dirty="0" smtClean="0"/>
              <a:t>3)</a:t>
            </a:r>
            <a:endParaRPr lang="en-GB" altLang="el-GR" dirty="0" smtClean="0"/>
          </a:p>
          <a:p>
            <a:pPr marL="457200" lvl="1" indent="0">
              <a:spcBef>
                <a:spcPts val="600"/>
              </a:spcBef>
              <a:buNone/>
            </a:pPr>
            <a:r>
              <a:rPr lang="en-GB" altLang="el-GR" dirty="0" smtClean="0"/>
              <a:t>2.1 </a:t>
            </a:r>
            <a:r>
              <a:rPr lang="en-GB" altLang="el-GR" dirty="0"/>
              <a:t>Bucket elevators, Persian wheels and </a:t>
            </a:r>
            <a:r>
              <a:rPr lang="en-GB" altLang="el-GR" dirty="0" err="1" smtClean="0"/>
              <a:t>norias</a:t>
            </a:r>
            <a:endParaRPr lang="en-GB" altLang="el-GR" dirty="0" smtClean="0"/>
          </a:p>
          <a:p>
            <a:pPr marL="457200" lvl="1" indent="0">
              <a:spcBef>
                <a:spcPts val="600"/>
              </a:spcBef>
              <a:buNone/>
            </a:pPr>
            <a:r>
              <a:rPr lang="en-GB" altLang="el-GR" dirty="0" smtClean="0"/>
              <a:t>2.2 </a:t>
            </a:r>
            <a:r>
              <a:rPr lang="en-GB" altLang="el-GR" dirty="0"/>
              <a:t>Improved Persian wheels, (</a:t>
            </a:r>
            <a:r>
              <a:rPr lang="en-GB" altLang="el-GR" dirty="0" err="1"/>
              <a:t>zawaffa</a:t>
            </a:r>
            <a:r>
              <a:rPr lang="en-GB" altLang="el-GR" dirty="0"/>
              <a:t> or </a:t>
            </a:r>
            <a:r>
              <a:rPr lang="en-GB" altLang="el-GR" dirty="0" err="1" smtClean="0"/>
              <a:t>jhallar</a:t>
            </a:r>
            <a:r>
              <a:rPr lang="en-GB" altLang="el-GR" dirty="0" smtClean="0"/>
              <a:t>)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GB" altLang="el-GR" dirty="0" smtClean="0"/>
              <a:t>2.3 </a:t>
            </a:r>
            <a:r>
              <a:rPr lang="en-GB" altLang="el-GR" dirty="0"/>
              <a:t>Scoop-wheels; </a:t>
            </a:r>
            <a:r>
              <a:rPr lang="en-GB" altLang="el-GR" dirty="0" err="1"/>
              <a:t>sakia</a:t>
            </a:r>
            <a:r>
              <a:rPr lang="en-GB" altLang="el-GR" dirty="0"/>
              <a:t>, tympanum or </a:t>
            </a:r>
            <a:r>
              <a:rPr lang="en-GB" altLang="el-GR" dirty="0" err="1"/>
              <a:t>tablia</a:t>
            </a:r>
            <a:r>
              <a:rPr lang="en-GB" altLang="el-GR" b="1" dirty="0"/>
              <a:t/>
            </a:r>
            <a:br>
              <a:rPr lang="en-GB" altLang="el-GR" b="1" dirty="0"/>
            </a:br>
            <a:endParaRPr lang="el-GR" altLang="el-GR" b="1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271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l-GR" altLang="el-GR" sz="4800" dirty="0"/>
              <a:t>Ταξινόμηση* Αντλιών</a:t>
            </a:r>
            <a:br>
              <a:rPr lang="el-GR" altLang="el-GR" sz="4800" dirty="0"/>
            </a:br>
            <a:r>
              <a:rPr lang="el-GR" altLang="el-GR" b="0" dirty="0"/>
              <a:t> </a:t>
            </a:r>
            <a:r>
              <a:rPr lang="el-GR" altLang="el-GR" sz="3100" b="0" dirty="0"/>
              <a:t>9 κατηγορίες &amp; 3</a:t>
            </a:r>
            <a:r>
              <a:rPr lang="en-US" altLang="el-GR" sz="3100" b="0" dirty="0"/>
              <a:t>3</a:t>
            </a:r>
            <a:r>
              <a:rPr lang="el-GR" altLang="el-GR" sz="3100" b="0" dirty="0"/>
              <a:t> τύποι</a:t>
            </a:r>
            <a:r>
              <a:rPr lang="en-US" altLang="el-GR" sz="3100" b="0" dirty="0"/>
              <a:t> </a:t>
            </a:r>
            <a:r>
              <a:rPr lang="en-US" altLang="el-GR" sz="3100" b="0" dirty="0" smtClean="0"/>
              <a:t>2/5</a:t>
            </a:r>
            <a:endParaRPr lang="el-GR" sz="31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464496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GB" altLang="el-GR" b="1" dirty="0"/>
              <a:t>3. Reciprocating displacement pumps (</a:t>
            </a:r>
            <a:r>
              <a:rPr lang="en-GB" altLang="el-GR" b="1" dirty="0" smtClean="0"/>
              <a:t>9)</a:t>
            </a:r>
            <a:endParaRPr lang="en-GB" altLang="el-GR" dirty="0" smtClean="0"/>
          </a:p>
          <a:p>
            <a:pPr marL="457200" lvl="1" indent="0">
              <a:spcBef>
                <a:spcPts val="600"/>
              </a:spcBef>
              <a:buNone/>
            </a:pPr>
            <a:r>
              <a:rPr lang="en-GB" altLang="el-GR" dirty="0" smtClean="0"/>
              <a:t>3.1 </a:t>
            </a:r>
            <a:r>
              <a:rPr lang="en-GB" altLang="el-GR" dirty="0"/>
              <a:t>Piston or bucket pumps: basic </a:t>
            </a:r>
            <a:r>
              <a:rPr lang="en-GB" altLang="el-GR" dirty="0" smtClean="0"/>
              <a:t>principles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GB" altLang="el-GR" dirty="0" smtClean="0"/>
              <a:t>3.2 </a:t>
            </a:r>
            <a:r>
              <a:rPr lang="en-GB" altLang="el-GR" dirty="0"/>
              <a:t>Double-acting piston pumps and plunger </a:t>
            </a:r>
            <a:r>
              <a:rPr lang="en-GB" altLang="el-GR" dirty="0" smtClean="0"/>
              <a:t>pumps</a:t>
            </a:r>
            <a:endParaRPr lang="en-US" altLang="el-GR" dirty="0" smtClean="0"/>
          </a:p>
          <a:p>
            <a:pPr marL="457200" lvl="1" indent="0">
              <a:spcBef>
                <a:spcPts val="600"/>
              </a:spcBef>
              <a:buNone/>
            </a:pPr>
            <a:r>
              <a:rPr lang="en-GB" altLang="el-GR" dirty="0" smtClean="0"/>
              <a:t>3.3 </a:t>
            </a:r>
            <a:r>
              <a:rPr lang="en-GB" altLang="el-GR" dirty="0"/>
              <a:t>Pistons and </a:t>
            </a:r>
            <a:r>
              <a:rPr lang="en-GB" altLang="el-GR" dirty="0" smtClean="0"/>
              <a:t>valves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GB" altLang="el-GR" dirty="0" smtClean="0"/>
              <a:t>3.4 </a:t>
            </a:r>
            <a:r>
              <a:rPr lang="en-GB" altLang="el-GR" dirty="0"/>
              <a:t>Reciprocating pumps and </a:t>
            </a:r>
            <a:r>
              <a:rPr lang="en-GB" altLang="el-GR" dirty="0" smtClean="0"/>
              <a:t>pipelines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GB" altLang="el-GR" dirty="0" smtClean="0"/>
              <a:t>3.5 </a:t>
            </a:r>
            <a:r>
              <a:rPr lang="en-GB" altLang="el-GR" dirty="0"/>
              <a:t>Reciprocating borehole </a:t>
            </a:r>
            <a:r>
              <a:rPr lang="en-GB" altLang="el-GR" dirty="0" smtClean="0"/>
              <a:t>pumps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GB" altLang="el-GR" dirty="0" smtClean="0"/>
              <a:t>3.6 </a:t>
            </a:r>
            <a:r>
              <a:rPr lang="en-GB" altLang="el-GR" dirty="0"/>
              <a:t>Hydraulically activated borehole </a:t>
            </a:r>
            <a:r>
              <a:rPr lang="en-GB" altLang="el-GR" dirty="0" smtClean="0"/>
              <a:t>pumps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GB" altLang="el-GR" dirty="0" smtClean="0"/>
              <a:t>3.7 </a:t>
            </a:r>
            <a:r>
              <a:rPr lang="en-GB" altLang="el-GR" dirty="0"/>
              <a:t>Diaphragm </a:t>
            </a:r>
            <a:r>
              <a:rPr lang="en-GB" altLang="el-GR" dirty="0" smtClean="0"/>
              <a:t>pumps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GB" altLang="el-GR" dirty="0" smtClean="0"/>
              <a:t>3.8 </a:t>
            </a:r>
            <a:r>
              <a:rPr lang="en-GB" altLang="el-GR" dirty="0"/>
              <a:t>Semi-rotary </a:t>
            </a:r>
            <a:r>
              <a:rPr lang="en-GB" altLang="el-GR" dirty="0" smtClean="0"/>
              <a:t>pumps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GB" altLang="el-GR" dirty="0" smtClean="0"/>
              <a:t>3.9 </a:t>
            </a:r>
            <a:r>
              <a:rPr lang="en-GB" altLang="el-GR" dirty="0"/>
              <a:t>Gas displacement pumps</a:t>
            </a:r>
            <a:r>
              <a:rPr lang="en-GB" altLang="el-GR" b="1" dirty="0"/>
              <a:t/>
            </a:r>
            <a:br>
              <a:rPr lang="en-GB" altLang="el-GR" b="1" dirty="0"/>
            </a:b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938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4800" dirty="0"/>
              <a:t>Ταξινόμηση* Αντλιών</a:t>
            </a:r>
            <a:br>
              <a:rPr lang="el-GR" altLang="el-GR" sz="4800" dirty="0"/>
            </a:br>
            <a:r>
              <a:rPr lang="el-GR" altLang="el-GR" b="0" dirty="0"/>
              <a:t> </a:t>
            </a:r>
            <a:r>
              <a:rPr lang="el-GR" altLang="el-GR" sz="3100" b="0" dirty="0"/>
              <a:t>9 κατηγορίες &amp; 3</a:t>
            </a:r>
            <a:r>
              <a:rPr lang="en-US" altLang="el-GR" sz="3100" b="0" dirty="0"/>
              <a:t>3</a:t>
            </a:r>
            <a:r>
              <a:rPr lang="el-GR" altLang="el-GR" sz="3100" b="0" dirty="0"/>
              <a:t> τύποι</a:t>
            </a:r>
            <a:r>
              <a:rPr lang="en-US" altLang="el-GR" sz="3100" b="0" dirty="0"/>
              <a:t> </a:t>
            </a:r>
            <a:r>
              <a:rPr lang="en-US" altLang="el-GR" sz="3100" b="0" dirty="0" smtClean="0"/>
              <a:t>3/5</a:t>
            </a:r>
            <a:endParaRPr lang="el-GR" sz="31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r>
              <a:rPr lang="en-GB" altLang="el-GR" b="1" dirty="0"/>
              <a:t>4. Rotary positive displacement pumps (</a:t>
            </a:r>
            <a:r>
              <a:rPr lang="en-GB" altLang="el-GR" b="1" dirty="0" smtClean="0"/>
              <a:t>7)</a:t>
            </a:r>
            <a:endParaRPr lang="en-GB" altLang="el-GR" dirty="0" smtClean="0"/>
          </a:p>
          <a:p>
            <a:pPr marL="457200" lvl="1" indent="0">
              <a:buNone/>
            </a:pPr>
            <a:r>
              <a:rPr lang="en-GB" altLang="el-GR" dirty="0" smtClean="0"/>
              <a:t>4.1 </a:t>
            </a:r>
            <a:r>
              <a:rPr lang="en-GB" altLang="el-GR" dirty="0"/>
              <a:t>Flexible vane </a:t>
            </a:r>
            <a:r>
              <a:rPr lang="en-GB" altLang="el-GR" dirty="0" smtClean="0"/>
              <a:t>pumps</a:t>
            </a:r>
          </a:p>
          <a:p>
            <a:pPr marL="457200" lvl="1" indent="0">
              <a:buNone/>
            </a:pPr>
            <a:r>
              <a:rPr lang="en-GB" altLang="el-GR" dirty="0" smtClean="0"/>
              <a:t>4.2 </a:t>
            </a:r>
            <a:r>
              <a:rPr lang="en-GB" altLang="el-GR" dirty="0"/>
              <a:t>Progressive cavity (Mono) </a:t>
            </a:r>
            <a:r>
              <a:rPr lang="en-GB" altLang="el-GR" dirty="0" smtClean="0"/>
              <a:t>pumps</a:t>
            </a:r>
          </a:p>
          <a:p>
            <a:pPr marL="457200" lvl="1" indent="0">
              <a:buNone/>
            </a:pPr>
            <a:r>
              <a:rPr lang="en-GB" altLang="el-GR" dirty="0" smtClean="0"/>
              <a:t>4.3 </a:t>
            </a:r>
            <a:r>
              <a:rPr lang="en-GB" altLang="el-GR" dirty="0"/>
              <a:t>Archimedean screw and open screw </a:t>
            </a:r>
            <a:r>
              <a:rPr lang="en-GB" altLang="el-GR" dirty="0" smtClean="0"/>
              <a:t>pumps</a:t>
            </a:r>
          </a:p>
          <a:p>
            <a:pPr marL="457200" lvl="1" indent="0">
              <a:buNone/>
            </a:pPr>
            <a:r>
              <a:rPr lang="en-GB" altLang="el-GR" dirty="0" smtClean="0"/>
              <a:t>4.4 </a:t>
            </a:r>
            <a:r>
              <a:rPr lang="en-GB" altLang="el-GR" dirty="0"/>
              <a:t>Coil and spiral </a:t>
            </a:r>
            <a:r>
              <a:rPr lang="en-GB" altLang="el-GR" dirty="0" smtClean="0"/>
              <a:t>pumps</a:t>
            </a:r>
          </a:p>
          <a:p>
            <a:pPr marL="457200" lvl="1" indent="0">
              <a:buNone/>
            </a:pPr>
            <a:r>
              <a:rPr lang="en-GB" altLang="el-GR" dirty="0" smtClean="0"/>
              <a:t>4.5 </a:t>
            </a:r>
            <a:r>
              <a:rPr lang="en-GB" altLang="el-GR" dirty="0"/>
              <a:t>Paddle wheels, treadmills and </a:t>
            </a:r>
            <a:r>
              <a:rPr lang="en-GB" altLang="el-GR" dirty="0" err="1" smtClean="0"/>
              <a:t>flashwheels</a:t>
            </a:r>
            <a:endParaRPr lang="en-GB" altLang="el-GR" dirty="0" smtClean="0"/>
          </a:p>
          <a:p>
            <a:pPr marL="457200" lvl="1" indent="0">
              <a:buNone/>
            </a:pPr>
            <a:r>
              <a:rPr lang="en-GB" altLang="el-GR" dirty="0" smtClean="0"/>
              <a:t>4.6 </a:t>
            </a:r>
            <a:r>
              <a:rPr lang="en-GB" altLang="el-GR" dirty="0"/>
              <a:t>Water-ladders and Dragon Spine </a:t>
            </a:r>
            <a:r>
              <a:rPr lang="en-GB" altLang="el-GR" dirty="0" smtClean="0"/>
              <a:t>pumps</a:t>
            </a:r>
          </a:p>
          <a:p>
            <a:pPr marL="457200" lvl="1" indent="0">
              <a:buNone/>
            </a:pPr>
            <a:r>
              <a:rPr lang="en-GB" altLang="el-GR" dirty="0" smtClean="0"/>
              <a:t>4.7 </a:t>
            </a:r>
            <a:r>
              <a:rPr lang="en-GB" altLang="el-GR" dirty="0"/>
              <a:t>Chain and washer or Paternoster pumps</a:t>
            </a:r>
            <a:endParaRPr lang="el-GR" altLang="el-GR" dirty="0"/>
          </a:p>
          <a:p>
            <a:pPr>
              <a:spcBef>
                <a:spcPts val="1200"/>
              </a:spcBef>
            </a:pPr>
            <a:r>
              <a:rPr lang="en-GB" altLang="el-GR" b="1" dirty="0"/>
              <a:t>5. Reciprocating inertia (joggle) pumps (</a:t>
            </a:r>
            <a:r>
              <a:rPr lang="en-GB" altLang="el-GR" b="1" dirty="0" smtClean="0"/>
              <a:t>2)</a:t>
            </a:r>
            <a:endParaRPr lang="en-GB" altLang="el-GR" dirty="0" smtClean="0"/>
          </a:p>
          <a:p>
            <a:pPr marL="400050" lvl="1" indent="0">
              <a:buNone/>
            </a:pPr>
            <a:r>
              <a:rPr lang="en-GB" altLang="el-GR" dirty="0" smtClean="0"/>
              <a:t>5.1 </a:t>
            </a:r>
            <a:r>
              <a:rPr lang="en-GB" altLang="el-GR" dirty="0"/>
              <a:t>Flap valve </a:t>
            </a:r>
            <a:r>
              <a:rPr lang="en-GB" altLang="el-GR" dirty="0" smtClean="0"/>
              <a:t>pump</a:t>
            </a:r>
          </a:p>
          <a:p>
            <a:pPr marL="400050" lvl="1" indent="0">
              <a:buNone/>
            </a:pPr>
            <a:r>
              <a:rPr lang="en-GB" altLang="el-GR" dirty="0" smtClean="0"/>
              <a:t>5.2 </a:t>
            </a:r>
            <a:r>
              <a:rPr lang="en-GB" altLang="el-GR" dirty="0"/>
              <a:t>Resonant joggle pump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9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4800" dirty="0"/>
              <a:t>Ταξινόμηση* Αντλιών</a:t>
            </a:r>
            <a:br>
              <a:rPr lang="el-GR" altLang="el-GR" sz="4800" dirty="0"/>
            </a:br>
            <a:r>
              <a:rPr lang="el-GR" altLang="el-GR" b="0" dirty="0"/>
              <a:t> </a:t>
            </a:r>
            <a:r>
              <a:rPr lang="el-GR" altLang="el-GR" sz="3100" b="0" dirty="0"/>
              <a:t>9 κατηγορίες &amp; 3</a:t>
            </a:r>
            <a:r>
              <a:rPr lang="en-US" altLang="el-GR" sz="3100" b="0" dirty="0"/>
              <a:t>3</a:t>
            </a:r>
            <a:r>
              <a:rPr lang="el-GR" altLang="el-GR" sz="3100" b="0" dirty="0"/>
              <a:t> τύποι</a:t>
            </a:r>
            <a:r>
              <a:rPr lang="en-US" altLang="el-GR" sz="3100" b="0" dirty="0"/>
              <a:t> </a:t>
            </a:r>
            <a:r>
              <a:rPr lang="en-US" altLang="el-GR" sz="3100" b="0" dirty="0" smtClean="0"/>
              <a:t>4/5</a:t>
            </a:r>
            <a:endParaRPr lang="el-GR" sz="31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 fontScale="92500" lnSpcReduction="20000"/>
          </a:bodyPr>
          <a:lstStyle/>
          <a:p>
            <a:r>
              <a:rPr lang="en-GB" altLang="el-GR" b="1" dirty="0"/>
              <a:t>6. </a:t>
            </a:r>
            <a:r>
              <a:rPr lang="en-GB" altLang="el-GR" b="1" dirty="0" err="1"/>
              <a:t>Rotodynamic</a:t>
            </a:r>
            <a:r>
              <a:rPr lang="en-GB" altLang="el-GR" b="1" dirty="0"/>
              <a:t> pumps (</a:t>
            </a:r>
            <a:r>
              <a:rPr lang="en-GB" altLang="el-GR" b="1" dirty="0" smtClean="0"/>
              <a:t>8)</a:t>
            </a:r>
            <a:endParaRPr lang="en-GB" altLang="el-GR" dirty="0" smtClean="0"/>
          </a:p>
          <a:p>
            <a:pPr marL="457200" lvl="1" indent="0">
              <a:buNone/>
            </a:pPr>
            <a:r>
              <a:rPr lang="en-GB" altLang="el-GR" dirty="0" smtClean="0"/>
              <a:t>6.1Rotodynamic </a:t>
            </a:r>
            <a:r>
              <a:rPr lang="en-GB" altLang="el-GR" dirty="0"/>
              <a:t>pumps: basic </a:t>
            </a:r>
            <a:r>
              <a:rPr lang="en-GB" altLang="el-GR" dirty="0" smtClean="0"/>
              <a:t>principles</a:t>
            </a:r>
          </a:p>
          <a:p>
            <a:pPr marL="457200" lvl="1" indent="0">
              <a:buNone/>
            </a:pPr>
            <a:r>
              <a:rPr lang="en-GB" altLang="el-GR" dirty="0" smtClean="0"/>
              <a:t>6.2 </a:t>
            </a:r>
            <a:r>
              <a:rPr lang="en-GB" altLang="el-GR" dirty="0"/>
              <a:t>Volute, turbine and regenerative centrifugal </a:t>
            </a:r>
            <a:r>
              <a:rPr lang="en-GB" altLang="el-GR" dirty="0" smtClean="0"/>
              <a:t>pumps</a:t>
            </a:r>
          </a:p>
          <a:p>
            <a:pPr marL="457200" lvl="1" indent="0">
              <a:buNone/>
            </a:pPr>
            <a:r>
              <a:rPr lang="en-GB" altLang="el-GR" dirty="0" smtClean="0"/>
              <a:t>6.3 </a:t>
            </a:r>
            <a:r>
              <a:rPr lang="en-GB" altLang="el-GR" dirty="0"/>
              <a:t>Axial flow (propeller) </a:t>
            </a:r>
            <a:r>
              <a:rPr lang="en-GB" altLang="el-GR" dirty="0" smtClean="0"/>
              <a:t>pumps</a:t>
            </a:r>
          </a:p>
          <a:p>
            <a:pPr marL="457200" lvl="1" indent="0">
              <a:buNone/>
            </a:pPr>
            <a:r>
              <a:rPr lang="en-GB" altLang="el-GR" dirty="0" smtClean="0"/>
              <a:t>6.4 </a:t>
            </a:r>
            <a:r>
              <a:rPr lang="en-GB" altLang="el-GR" dirty="0"/>
              <a:t>Mixed flow </a:t>
            </a:r>
            <a:r>
              <a:rPr lang="en-GB" altLang="el-GR" dirty="0" smtClean="0"/>
              <a:t>pumps</a:t>
            </a:r>
          </a:p>
          <a:p>
            <a:pPr marL="457200" lvl="1" indent="0">
              <a:buNone/>
            </a:pPr>
            <a:r>
              <a:rPr lang="en-GB" altLang="el-GR" dirty="0" smtClean="0"/>
              <a:t>6.5 </a:t>
            </a:r>
            <a:r>
              <a:rPr lang="en-GB" altLang="el-GR" dirty="0"/>
              <a:t>Centrifugal </a:t>
            </a:r>
            <a:r>
              <a:rPr lang="en-GB" altLang="el-GR" dirty="0" smtClean="0"/>
              <a:t>pumps</a:t>
            </a:r>
          </a:p>
          <a:p>
            <a:pPr marL="457200" lvl="1" indent="0">
              <a:buNone/>
            </a:pPr>
            <a:r>
              <a:rPr lang="en-GB" altLang="el-GR" dirty="0" smtClean="0"/>
              <a:t>6.6 </a:t>
            </a:r>
            <a:r>
              <a:rPr lang="en-GB" altLang="el-GR" dirty="0"/>
              <a:t>Multi-stage and borehole </a:t>
            </a:r>
            <a:r>
              <a:rPr lang="en-GB" altLang="el-GR" dirty="0" err="1"/>
              <a:t>rotodynamic</a:t>
            </a:r>
            <a:r>
              <a:rPr lang="en-GB" altLang="el-GR" dirty="0"/>
              <a:t> </a:t>
            </a:r>
            <a:r>
              <a:rPr lang="en-GB" altLang="el-GR" dirty="0" smtClean="0"/>
              <a:t>pumps</a:t>
            </a:r>
          </a:p>
          <a:p>
            <a:pPr marL="457200" lvl="1" indent="0">
              <a:buNone/>
            </a:pPr>
            <a:r>
              <a:rPr lang="en-GB" altLang="el-GR" dirty="0" smtClean="0"/>
              <a:t>6.7 </a:t>
            </a:r>
            <a:r>
              <a:rPr lang="en-GB" altLang="el-GR" dirty="0"/>
              <a:t>Self-priming </a:t>
            </a:r>
            <a:r>
              <a:rPr lang="en-GB" altLang="el-GR" dirty="0" err="1"/>
              <a:t>rotodynamic</a:t>
            </a:r>
            <a:r>
              <a:rPr lang="en-GB" altLang="el-GR" dirty="0"/>
              <a:t> </a:t>
            </a:r>
            <a:r>
              <a:rPr lang="en-GB" altLang="el-GR" dirty="0" smtClean="0"/>
              <a:t>pumps</a:t>
            </a:r>
          </a:p>
          <a:p>
            <a:pPr marL="457200" lvl="1" indent="0">
              <a:buNone/>
            </a:pPr>
            <a:r>
              <a:rPr lang="en-GB" altLang="el-GR" dirty="0" smtClean="0"/>
              <a:t>6.8 </a:t>
            </a:r>
            <a:r>
              <a:rPr lang="en-GB" altLang="el-GR" dirty="0"/>
              <a:t>Self-priming jet </a:t>
            </a:r>
            <a:r>
              <a:rPr lang="en-GB" altLang="el-GR" dirty="0" smtClean="0"/>
              <a:t>pumps</a:t>
            </a:r>
          </a:p>
          <a:p>
            <a:pPr marL="400050">
              <a:spcBef>
                <a:spcPts val="1200"/>
              </a:spcBef>
            </a:pPr>
            <a:r>
              <a:rPr lang="en-GB" altLang="el-GR" b="1" dirty="0"/>
              <a:t>7. Air-lift </a:t>
            </a:r>
            <a:r>
              <a:rPr lang="en-GB" altLang="el-GR" b="1" dirty="0" smtClean="0"/>
              <a:t>pumps</a:t>
            </a:r>
          </a:p>
          <a:p>
            <a:pPr marL="400050">
              <a:spcBef>
                <a:spcPts val="1200"/>
              </a:spcBef>
            </a:pPr>
            <a:r>
              <a:rPr lang="en-GB" altLang="el-GR" b="1" dirty="0" smtClean="0"/>
              <a:t>8</a:t>
            </a:r>
            <a:r>
              <a:rPr lang="en-GB" altLang="el-GR" b="1" dirty="0"/>
              <a:t>. Impulse (water hammer) </a:t>
            </a:r>
            <a:r>
              <a:rPr lang="en-GB" altLang="el-GR" b="1" dirty="0" smtClean="0"/>
              <a:t>devices</a:t>
            </a:r>
          </a:p>
          <a:p>
            <a:pPr marL="400050">
              <a:spcBef>
                <a:spcPts val="1200"/>
              </a:spcBef>
            </a:pPr>
            <a:r>
              <a:rPr lang="en-GB" altLang="el-GR" b="1" dirty="0" smtClean="0"/>
              <a:t>9</a:t>
            </a:r>
            <a:r>
              <a:rPr lang="en-GB" altLang="el-GR" b="1" dirty="0"/>
              <a:t>. Gravity devices (</a:t>
            </a:r>
            <a:r>
              <a:rPr lang="en-GB" altLang="el-GR" b="1" dirty="0" smtClean="0"/>
              <a:t>2)</a:t>
            </a:r>
            <a:endParaRPr lang="en-GB" altLang="el-GR" dirty="0" smtClean="0"/>
          </a:p>
          <a:p>
            <a:pPr marL="57150" indent="0">
              <a:spcBef>
                <a:spcPts val="600"/>
              </a:spcBef>
              <a:buNone/>
            </a:pPr>
            <a:r>
              <a:rPr lang="en-GB" altLang="el-GR" dirty="0" smtClean="0"/>
              <a:t>9.1 </a:t>
            </a:r>
            <a:r>
              <a:rPr lang="en-GB" altLang="el-GR" dirty="0" err="1" smtClean="0"/>
              <a:t>Syphons</a:t>
            </a:r>
            <a:endParaRPr lang="en-GB" altLang="el-GR" dirty="0" smtClean="0"/>
          </a:p>
          <a:p>
            <a:pPr marL="57150" indent="0">
              <a:spcBef>
                <a:spcPts val="600"/>
              </a:spcBef>
              <a:buNone/>
            </a:pPr>
            <a:r>
              <a:rPr lang="en-GB" altLang="el-GR" dirty="0" smtClean="0"/>
              <a:t>9.2 </a:t>
            </a:r>
            <a:r>
              <a:rPr lang="en-GB" altLang="el-GR" dirty="0" err="1"/>
              <a:t>Qanats</a:t>
            </a:r>
            <a:r>
              <a:rPr lang="en-GB" altLang="el-GR" dirty="0"/>
              <a:t> and </a:t>
            </a:r>
            <a:r>
              <a:rPr lang="en-GB" altLang="el-GR" dirty="0" err="1" smtClean="0"/>
              <a:t>foggara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355976" y="6002407"/>
            <a:ext cx="3878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2000" dirty="0">
                <a:latin typeface="+mn-lt"/>
              </a:rPr>
              <a:t>*με βάση την </a:t>
            </a:r>
            <a:r>
              <a:rPr lang="el-GR" altLang="el-GR" sz="2000" dirty="0" err="1">
                <a:latin typeface="+mn-lt"/>
              </a:rPr>
              <a:t>αρχη</a:t>
            </a:r>
            <a:r>
              <a:rPr lang="el-GR" altLang="el-GR" sz="2000" dirty="0">
                <a:latin typeface="+mn-lt"/>
              </a:rPr>
              <a:t> λειτουργίας τους </a:t>
            </a:r>
            <a:r>
              <a:rPr lang="en-US" altLang="el-GR" sz="2000" dirty="0">
                <a:latin typeface="+mn-lt"/>
              </a:rPr>
              <a:t>FAO paper43 </a:t>
            </a:r>
            <a:r>
              <a:rPr lang="el-GR" altLang="el-GR" sz="2000" dirty="0">
                <a:latin typeface="+mn-lt"/>
              </a:rPr>
              <a:t>(</a:t>
            </a:r>
            <a:r>
              <a:rPr lang="en-GB" altLang="zh-CN" sz="2000" dirty="0" err="1">
                <a:latin typeface="+mn-lt"/>
              </a:rPr>
              <a:t>Fraenkel</a:t>
            </a:r>
            <a:r>
              <a:rPr lang="en-GB" altLang="zh-CN" sz="2000" dirty="0">
                <a:latin typeface="+mn-lt"/>
              </a:rPr>
              <a:t>, </a:t>
            </a:r>
            <a:r>
              <a:rPr lang="el-GR" altLang="zh-CN" sz="2000" dirty="0">
                <a:latin typeface="+mn-lt"/>
              </a:rPr>
              <a:t>1986</a:t>
            </a:r>
            <a:r>
              <a:rPr lang="el-GR" altLang="zh-CN" sz="2000" dirty="0" smtClean="0">
                <a:latin typeface="+mn-lt"/>
              </a:rPr>
              <a:t>)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51846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4800" dirty="0"/>
              <a:t>Ταξινόμηση* Αντλιών</a:t>
            </a:r>
            <a:br>
              <a:rPr lang="el-GR" altLang="el-GR" sz="4800" dirty="0"/>
            </a:br>
            <a:r>
              <a:rPr lang="el-GR" altLang="el-GR" b="0" dirty="0"/>
              <a:t> </a:t>
            </a:r>
            <a:r>
              <a:rPr lang="el-GR" altLang="el-GR" sz="3100" b="0" dirty="0"/>
              <a:t>9 κατηγορίες &amp; 3</a:t>
            </a:r>
            <a:r>
              <a:rPr lang="en-US" altLang="el-GR" sz="3100" b="0" dirty="0"/>
              <a:t>3</a:t>
            </a:r>
            <a:r>
              <a:rPr lang="el-GR" altLang="el-GR" sz="3100" b="0" dirty="0"/>
              <a:t> τύποι</a:t>
            </a:r>
            <a:r>
              <a:rPr lang="en-US" altLang="el-GR" sz="3100" b="0" dirty="0"/>
              <a:t> </a:t>
            </a:r>
            <a:r>
              <a:rPr lang="en-US" altLang="el-GR" sz="3100" b="0" dirty="0" smtClean="0"/>
              <a:t>5/5</a:t>
            </a:r>
            <a:endParaRPr lang="el-GR" sz="31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5865" y="1412776"/>
            <a:ext cx="8229600" cy="4320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Περιοχές λειτουργίας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49049" y="1915866"/>
            <a:ext cx="2853785" cy="4103062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17811" y="2033860"/>
            <a:ext cx="2685142" cy="3870424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148" y="1844824"/>
            <a:ext cx="2850418" cy="4059460"/>
          </a:xfrm>
          <a:prstGeom prst="rect">
            <a:avLst/>
          </a:prstGeom>
          <a:noFill/>
        </p:spPr>
      </p:pic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1349557" y="2096594"/>
            <a:ext cx="1512912" cy="276999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 b="1" dirty="0">
                <a:solidFill>
                  <a:schemeClr val="tx2"/>
                </a:solidFill>
                <a:latin typeface="+mn-lt"/>
              </a:rPr>
              <a:t>φυγοκεντρικές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6770682" y="2210183"/>
            <a:ext cx="1383343" cy="276999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 b="1" dirty="0" err="1">
                <a:solidFill>
                  <a:schemeClr val="tx2"/>
                </a:solidFill>
                <a:latin typeface="+mn-lt"/>
              </a:rPr>
              <a:t>εμβολοφόρες</a:t>
            </a:r>
            <a:endParaRPr lang="el-GR" altLang="el-GR" sz="1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5000514" y="3387645"/>
            <a:ext cx="777416" cy="553998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 b="1" dirty="0">
                <a:solidFill>
                  <a:schemeClr val="tx2"/>
                </a:solidFill>
                <a:latin typeface="+mn-lt"/>
              </a:rPr>
              <a:t>μικτής ροής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7834643" y="4210440"/>
            <a:ext cx="914287" cy="276999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 b="1" dirty="0">
                <a:solidFill>
                  <a:schemeClr val="tx2"/>
                </a:solidFill>
                <a:latin typeface="+mn-lt"/>
              </a:rPr>
              <a:t>αξονικές</a:t>
            </a: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6645206" y="3777624"/>
            <a:ext cx="1634293" cy="276999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 b="1" dirty="0">
                <a:solidFill>
                  <a:schemeClr val="tx2"/>
                </a:solidFill>
                <a:latin typeface="+mn-lt"/>
              </a:rPr>
              <a:t>διαφράγματος</a:t>
            </a:r>
          </a:p>
        </p:txBody>
      </p:sp>
      <p:grpSp>
        <p:nvGrpSpPr>
          <p:cNvPr id="13" name="Group 33"/>
          <p:cNvGrpSpPr>
            <a:grpSpLocks/>
          </p:cNvGrpSpPr>
          <p:nvPr/>
        </p:nvGrpSpPr>
        <p:grpSpPr bwMode="auto">
          <a:xfrm>
            <a:off x="3240088" y="6021372"/>
            <a:ext cx="2411412" cy="184149"/>
            <a:chOff x="136" y="3816"/>
            <a:chExt cx="1519" cy="116"/>
          </a:xfrm>
        </p:grpSpPr>
        <p:sp>
          <p:nvSpPr>
            <p:cNvPr id="14" name="Line 23"/>
            <p:cNvSpPr>
              <a:spLocks noChangeShapeType="1"/>
            </p:cNvSpPr>
            <p:nvPr/>
          </p:nvSpPr>
          <p:spPr bwMode="auto">
            <a:xfrm>
              <a:off x="136" y="3874"/>
              <a:ext cx="15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15" name="Text Box 24"/>
            <p:cNvSpPr txBox="1">
              <a:spLocks noChangeArrowheads="1"/>
            </p:cNvSpPr>
            <p:nvPr/>
          </p:nvSpPr>
          <p:spPr bwMode="auto">
            <a:xfrm>
              <a:off x="363" y="3816"/>
              <a:ext cx="1066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200" b="0">
                  <a:latin typeface="+mn-lt"/>
                </a:rPr>
                <a:t>1</a:t>
              </a:r>
              <a:r>
                <a:rPr lang="en-US" altLang="el-GR" sz="1200" b="0">
                  <a:latin typeface="+mn-lt"/>
                </a:rPr>
                <a:t> &lt; Q &lt; </a:t>
              </a:r>
              <a:r>
                <a:rPr lang="el-GR" altLang="el-GR" sz="1200" b="0">
                  <a:latin typeface="+mn-lt"/>
                </a:rPr>
                <a:t>100 </a:t>
              </a:r>
              <a:r>
                <a:rPr lang="en-US" altLang="el-GR" sz="1200" b="0">
                  <a:latin typeface="+mn-lt"/>
                </a:rPr>
                <a:t>l/s</a:t>
              </a:r>
              <a:r>
                <a:rPr lang="el-GR" altLang="el-GR" sz="1200" b="0">
                  <a:latin typeface="+mn-lt"/>
                </a:rPr>
                <a:t> </a:t>
              </a:r>
              <a:r>
                <a:rPr lang="en-US" altLang="el-GR" sz="1200" b="0">
                  <a:latin typeface="+mn-lt"/>
                </a:rPr>
                <a:t> (log scale)</a:t>
              </a:r>
              <a:endParaRPr lang="el-GR" altLang="el-GR" sz="1200" b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098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dirty="0" smtClean="0"/>
              <a:t>Αντλίες</a:t>
            </a:r>
            <a:r>
              <a:rPr lang="en-US" altLang="el-GR" sz="4000" dirty="0" smtClean="0"/>
              <a:t> </a:t>
            </a:r>
            <a:r>
              <a:rPr lang="en-US" altLang="el-GR" sz="3200" b="0" dirty="0" smtClean="0"/>
              <a:t>1/</a:t>
            </a:r>
            <a:r>
              <a:rPr lang="el-GR" altLang="el-GR" sz="3200" b="0" dirty="0" smtClean="0"/>
              <a:t>3</a:t>
            </a:r>
          </a:p>
        </p:txBody>
      </p:sp>
      <p:pic>
        <p:nvPicPr>
          <p:cNvPr id="53253" name="Picture 3" descr="Pump_centrifug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789907"/>
            <a:ext cx="5355555" cy="36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4"/>
          <p:cNvSpPr>
            <a:spLocks noChangeArrowheads="1"/>
          </p:cNvSpPr>
          <p:nvPr/>
        </p:nvSpPr>
        <p:spPr bwMode="auto">
          <a:xfrm>
            <a:off x="1568320" y="1102035"/>
            <a:ext cx="602804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Τομή ακτινικής (φυγοκεντρικής) αντλίας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009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Αντλίες</a:t>
            </a:r>
            <a:r>
              <a:rPr lang="en-US" altLang="el-GR" dirty="0"/>
              <a:t> </a:t>
            </a:r>
            <a:r>
              <a:rPr lang="en-US" altLang="el-GR" sz="3200" b="0" dirty="0" smtClean="0"/>
              <a:t>2/</a:t>
            </a:r>
            <a:r>
              <a:rPr lang="el-GR" altLang="el-GR" sz="3200" b="0" dirty="0" smtClean="0"/>
              <a:t>3</a:t>
            </a:r>
            <a:endParaRPr lang="el-GR" altLang="el-GR" sz="4000" dirty="0" smtClean="0"/>
          </a:p>
        </p:txBody>
      </p:sp>
      <p:pic>
        <p:nvPicPr>
          <p:cNvPr id="54277" name="Picture 6" descr="pump_submergedmixedfl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5163109" cy="457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Rectangle 7"/>
          <p:cNvSpPr>
            <a:spLocks noChangeArrowheads="1"/>
          </p:cNvSpPr>
          <p:nvPr/>
        </p:nvSpPr>
        <p:spPr bwMode="auto">
          <a:xfrm>
            <a:off x="2627784" y="944563"/>
            <a:ext cx="3744119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Τομή αξονικής αντλίας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58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cf2d9a1cf7c64765319d7db49ab22ebf6aa66d9"/>
  <p:tag name="ISPRING_RESOURCE_PATHS_HASH_PRESENTER" val="56a1ec35b0a587a6679e38b8d9d5415dd6dd26"/>
</p:tagLst>
</file>

<file path=ppt/theme/theme1.xml><?xml version="1.0" encoding="utf-8"?>
<a:theme xmlns:a="http://schemas.openxmlformats.org/drawingml/2006/main" name="OC_template_updated">
  <a:themeElements>
    <a:clrScheme name="Προσαρμοσμένο 14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1029</Words>
  <Application>Microsoft Office PowerPoint</Application>
  <PresentationFormat>On-screen Show (4:3)</PresentationFormat>
  <Paragraphs>183</Paragraphs>
  <Slides>22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OC_template_updated</vt:lpstr>
      <vt:lpstr>Εγγειοβελτιωτικά  Έργα &amp; Αρδεύσεις</vt:lpstr>
      <vt:lpstr>Αντλίες</vt:lpstr>
      <vt:lpstr>Ταξινόμηση* Αντλιών  9 κατηγορίες &amp; 33 τύποι 1/5</vt:lpstr>
      <vt:lpstr>Ταξινόμηση* Αντλιών  9 κατηγορίες &amp; 33 τύποι 2/5</vt:lpstr>
      <vt:lpstr>Ταξινόμηση* Αντλιών  9 κατηγορίες &amp; 33 τύποι 3/5</vt:lpstr>
      <vt:lpstr>Ταξινόμηση* Αντλιών  9 κατηγορίες &amp; 33 τύποι 4/5</vt:lpstr>
      <vt:lpstr>Ταξινόμηση* Αντλιών  9 κατηγορίες &amp; 33 τύποι 5/5</vt:lpstr>
      <vt:lpstr>Αντλίες 1/3</vt:lpstr>
      <vt:lpstr>Αντλίες 2/3</vt:lpstr>
      <vt:lpstr>Αντλίες 3/3</vt:lpstr>
      <vt:lpstr>Επιλογή αντλίας 1/5</vt:lpstr>
      <vt:lpstr>Επιλογή αντλίας 2/5</vt:lpstr>
      <vt:lpstr>Επιλογή αντλίας 3/5</vt:lpstr>
      <vt:lpstr>Επιλογή αντλίας 4/5</vt:lpstr>
      <vt:lpstr>Επιλογή αντλίας 5/5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69</cp:revision>
  <dcterms:created xsi:type="dcterms:W3CDTF">2013-03-04T13:35:19Z</dcterms:created>
  <dcterms:modified xsi:type="dcterms:W3CDTF">2015-11-03T11:17:43Z</dcterms:modified>
</cp:coreProperties>
</file>