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24"/>
  </p:notesMasterIdLst>
  <p:handoutMasterIdLst>
    <p:handoutMasterId r:id="rId25"/>
  </p:handoutMasterIdLst>
  <p:sldIdLst>
    <p:sldId id="256" r:id="rId3"/>
    <p:sldId id="258" r:id="rId4"/>
    <p:sldId id="259" r:id="rId5"/>
    <p:sldId id="260" r:id="rId6"/>
    <p:sldId id="261" r:id="rId7"/>
    <p:sldId id="262" r:id="rId8"/>
    <p:sldId id="269" r:id="rId9"/>
    <p:sldId id="270" r:id="rId10"/>
    <p:sldId id="271" r:id="rId11"/>
    <p:sldId id="272" r:id="rId12"/>
    <p:sldId id="273" r:id="rId13"/>
    <p:sldId id="274" r:id="rId14"/>
    <p:sldId id="275" r:id="rId15"/>
    <p:sldId id="276" r:id="rId16"/>
    <p:sldId id="263" r:id="rId17"/>
    <p:sldId id="264" r:id="rId18"/>
    <p:sldId id="265" r:id="rId19"/>
    <p:sldId id="277" r:id="rId20"/>
    <p:sldId id="278" r:id="rId21"/>
    <p:sldId id="267" r:id="rId22"/>
    <p:sldId id="268" r:id="rId23"/>
  </p:sldIdLst>
  <p:sldSz cx="9144000" cy="6858000" type="screen4x3"/>
  <p:notesSz cx="7104063" cy="10234613"/>
  <p:custDataLst>
    <p:tags r:id="rId2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7886" autoAdjust="0"/>
  </p:normalViewPr>
  <p:slideViewPr>
    <p:cSldViewPr>
      <p:cViewPr varScale="1">
        <p:scale>
          <a:sx n="99" d="100"/>
          <a:sy n="99" d="100"/>
        </p:scale>
        <p:origin x="-189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9/6/2015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9/6/2015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044973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721499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1390857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539743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651945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152246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051545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63198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412776"/>
            <a:ext cx="8229600" cy="4824536"/>
          </a:xfrm>
        </p:spPr>
        <p:txBody>
          <a:bodyPr/>
          <a:lstStyle>
            <a:lvl1pPr marL="342900" indent="-342900">
              <a:buFont typeface="Wingdings" panose="05000000000000000000" pitchFamily="2" charset="2"/>
              <a:buChar char="Ø"/>
              <a:defRPr sz="2400"/>
            </a:lvl1pPr>
            <a:lvl2pPr marL="742950" indent="-285750">
              <a:buFont typeface="Arial" panose="020B0604020202020204" pitchFamily="34" charset="0"/>
              <a:buChar char="•"/>
              <a:defRPr sz="2200"/>
            </a:lvl2pPr>
            <a:lvl3pPr marL="1143000" indent="-228600">
              <a:buFont typeface="Courier New" panose="02070309020205020404" pitchFamily="49" charset="0"/>
              <a:buChar char="o"/>
              <a:defRPr/>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550683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525204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spTree>
      <p:nvGrpSpPr>
        <p:cNvPr id="1" name=""/>
        <p:cNvGrpSpPr/>
        <p:nvPr/>
      </p:nvGrpSpPr>
      <p:grpSpPr>
        <a:xfrm>
          <a:off x="0" y="0"/>
          <a:ext cx="0" cy="0"/>
          <a:chOff x="0" y="0"/>
          <a:chExt cx="0" cy="0"/>
        </a:xfrm>
      </p:grpSpPr>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412776"/>
            <a:ext cx="8229600" cy="4824536"/>
          </a:xfrm>
        </p:spPr>
        <p:txBody>
          <a:bodyPr/>
          <a:lstStyle>
            <a:lvl1pPr marL="342900" indent="-342900">
              <a:buFont typeface="Wingdings" panose="05000000000000000000" pitchFamily="2" charset="2"/>
              <a:buChar char="Ø"/>
              <a:defRPr sz="2400"/>
            </a:lvl1pPr>
            <a:lvl2pPr marL="742950" indent="-285750">
              <a:buFont typeface="Arial" panose="020B0604020202020204" pitchFamily="34" charset="0"/>
              <a:buChar char="•"/>
              <a:defRPr sz="2200"/>
            </a:lvl2pPr>
            <a:lvl3pPr marL="1143000" indent="-228600">
              <a:buFont typeface="Courier New" panose="02070309020205020404" pitchFamily="49" charset="0"/>
              <a:buChar char="o"/>
              <a:defRPr/>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8675580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6"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4715510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eithe.gr/" TargetMode="External"/><Relationship Id="rId2" Type="http://schemas.openxmlformats.org/officeDocument/2006/relationships/hyperlink" Target="http://www.teiath.gr/" TargetMode="External"/><Relationship Id="rId1" Type="http://schemas.openxmlformats.org/officeDocument/2006/relationships/slideLayout" Target="../slideLayouts/slideLayout2.xml"/><Relationship Id="rId4" Type="http://schemas.openxmlformats.org/officeDocument/2006/relationships/hyperlink" Target="http://www.psf.org.g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teilam.gr/" TargetMode="External"/><Relationship Id="rId2" Type="http://schemas.openxmlformats.org/officeDocument/2006/relationships/hyperlink" Target="http://www.teiath.g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peef.gr/" TargetMode="External"/><Relationship Id="rId2" Type="http://schemas.openxmlformats.org/officeDocument/2006/relationships/hyperlink" Target="http://www.psf.org.gr/" TargetMode="External"/><Relationship Id="rId1" Type="http://schemas.openxmlformats.org/officeDocument/2006/relationships/slideLayout" Target="../slideLayouts/slideLayout2.xml"/><Relationship Id="rId4" Type="http://schemas.openxmlformats.org/officeDocument/2006/relationships/hyperlink" Target="http://www.eeef.g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Βιοηθική </a:t>
            </a:r>
            <a:r>
              <a:rPr lang="el-GR" sz="4400" b="1" dirty="0">
                <a:solidFill>
                  <a:schemeClr val="tx1"/>
                </a:solidFill>
                <a:latin typeface="+mn-lt"/>
              </a:rPr>
              <a:t>κ</a:t>
            </a:r>
            <a:r>
              <a:rPr lang="el-GR" sz="4400" b="1" dirty="0" smtClean="0">
                <a:solidFill>
                  <a:schemeClr val="tx1"/>
                </a:solidFill>
                <a:latin typeface="+mn-lt"/>
              </a:rPr>
              <a:t>αι Δεοντολογία στην Φυσικοθεραπεία</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2"/>
            <a:ext cx="6400800" cy="2132657"/>
          </a:xfrm>
        </p:spPr>
        <p:txBody>
          <a:bodyPr>
            <a:normAutofit lnSpcReduction="10000"/>
          </a:bodyPr>
          <a:lstStyle/>
          <a:p>
            <a:r>
              <a:rPr lang="el-GR" sz="2800" b="1" dirty="0" smtClean="0"/>
              <a:t>Ενότητα 2</a:t>
            </a:r>
            <a:r>
              <a:rPr lang="el-GR" sz="2800" dirty="0" smtClean="0"/>
              <a:t>:</a:t>
            </a:r>
            <a:r>
              <a:rPr lang="en-US" sz="2800" dirty="0" smtClean="0"/>
              <a:t> </a:t>
            </a:r>
            <a:r>
              <a:rPr lang="el-GR" sz="2800" dirty="0" smtClean="0"/>
              <a:t>Ιστορική Αναδρομή</a:t>
            </a:r>
            <a:r>
              <a:rPr lang="en-US" sz="2800" dirty="0" smtClean="0"/>
              <a:t> </a:t>
            </a:r>
            <a:r>
              <a:rPr lang="el-GR" sz="2800" dirty="0" smtClean="0"/>
              <a:t>και Ιστορική Αναδρομή Φυσικοθεραπείας</a:t>
            </a:r>
            <a:endParaRPr lang="en-US" sz="2800" dirty="0" smtClean="0"/>
          </a:p>
          <a:p>
            <a:endParaRPr lang="en-US" sz="2400" dirty="0" smtClean="0"/>
          </a:p>
          <a:p>
            <a:r>
              <a:rPr lang="el-GR" sz="2400" dirty="0"/>
              <a:t>Γεωργία </a:t>
            </a:r>
            <a:r>
              <a:rPr lang="el-GR" sz="2400" dirty="0" smtClean="0"/>
              <a:t>Πέττα</a:t>
            </a:r>
            <a:endParaRPr lang="en-US" sz="2400" dirty="0" smtClean="0"/>
          </a:p>
          <a:p>
            <a:r>
              <a:rPr lang="el-GR" sz="2400"/>
              <a:t>Τμήμα </a:t>
            </a:r>
            <a:r>
              <a:rPr lang="el-GR" sz="2400" smtClean="0"/>
              <a:t>Φυσικοθεραπείας</a:t>
            </a:r>
            <a:endParaRPr lang="el-GR" sz="240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3617416787"/>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3"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solidFill>
                  <a:prstClr val="black"/>
                </a:solidFill>
              </a:rPr>
              <a:t>Ιστορική αναδρομή και φυσικοθεραπεία</a:t>
            </a:r>
            <a:r>
              <a:rPr lang="en-US" sz="3600" dirty="0">
                <a:solidFill>
                  <a:prstClr val="black"/>
                </a:solidFill>
              </a:rPr>
              <a:t> </a:t>
            </a:r>
            <a:r>
              <a:rPr lang="el-GR" sz="2800" b="0" dirty="0" smtClean="0">
                <a:solidFill>
                  <a:prstClr val="black"/>
                </a:solidFill>
              </a:rPr>
              <a:t>(</a:t>
            </a:r>
            <a:r>
              <a:rPr lang="en-US" sz="2800" b="0" dirty="0" smtClean="0">
                <a:solidFill>
                  <a:prstClr val="black"/>
                </a:solidFill>
              </a:rPr>
              <a:t>4</a:t>
            </a:r>
            <a:r>
              <a:rPr lang="el-GR" sz="2800" b="0" dirty="0" smtClean="0">
                <a:solidFill>
                  <a:prstClr val="black"/>
                </a:solidFill>
              </a:rPr>
              <a:t> </a:t>
            </a:r>
            <a:r>
              <a:rPr lang="el-GR" sz="2800" b="0" dirty="0">
                <a:solidFill>
                  <a:prstClr val="black"/>
                </a:solidFill>
              </a:rPr>
              <a:t>από 7)</a:t>
            </a:r>
            <a:endParaRPr lang="el-GR" sz="3600" dirty="0"/>
          </a:p>
        </p:txBody>
      </p:sp>
      <p:sp>
        <p:nvSpPr>
          <p:cNvPr id="3" name="Θέση περιεχομένου 2"/>
          <p:cNvSpPr>
            <a:spLocks noGrp="1"/>
          </p:cNvSpPr>
          <p:nvPr>
            <p:ph idx="1"/>
          </p:nvPr>
        </p:nvSpPr>
        <p:spPr/>
        <p:txBody>
          <a:bodyPr/>
          <a:lstStyle/>
          <a:p>
            <a:pPr marL="0" indent="0">
              <a:spcBef>
                <a:spcPts val="3000"/>
              </a:spcBef>
              <a:buNone/>
            </a:pPr>
            <a:r>
              <a:rPr lang="el-GR" dirty="0"/>
              <a:t>Η φυσικοθεραπεία στην Ελλάδα εμφανίζεται μετά το </a:t>
            </a:r>
            <a:r>
              <a:rPr lang="el-GR" dirty="0" smtClean="0"/>
              <a:t>1946, λόγω </a:t>
            </a:r>
            <a:r>
              <a:rPr lang="el-GR" dirty="0"/>
              <a:t>της ανάγκης προγραμμάτων αποκατάστασης για τους αναπήρους πολέμου ή παθήσεων όπως η </a:t>
            </a:r>
            <a:r>
              <a:rPr lang="el-GR" dirty="0" err="1"/>
              <a:t>πολυομελίτιδα</a:t>
            </a:r>
            <a:r>
              <a:rPr lang="el-GR" dirty="0"/>
              <a:t>.</a:t>
            </a:r>
          </a:p>
          <a:p>
            <a:pPr marL="0" indent="0">
              <a:spcBef>
                <a:spcPts val="3000"/>
              </a:spcBef>
              <a:buNone/>
            </a:pPr>
            <a:r>
              <a:rPr lang="el-GR" dirty="0"/>
              <a:t>Το πρώτο κέντρο αποκατάστασης ΚΑΠΑΨ, δημιουργήθηκε από τον </a:t>
            </a:r>
            <a:r>
              <a:rPr lang="el-GR" dirty="0" smtClean="0"/>
              <a:t>στρατό.</a:t>
            </a:r>
            <a:endParaRPr lang="el-GR" dirty="0"/>
          </a:p>
          <a:p>
            <a:pPr marL="0" indent="0">
              <a:spcBef>
                <a:spcPts val="3000"/>
              </a:spcBef>
              <a:buNone/>
            </a:pPr>
            <a:r>
              <a:rPr lang="el-GR" dirty="0"/>
              <a:t>Το 1946 έρχεται στην Ελλάδα, η </a:t>
            </a:r>
            <a:r>
              <a:rPr lang="el-GR" dirty="0" err="1"/>
              <a:t>B.Grieve</a:t>
            </a:r>
            <a:r>
              <a:rPr lang="el-GR" dirty="0"/>
              <a:t> αμερικανίδα </a:t>
            </a:r>
            <a:r>
              <a:rPr lang="el-GR" dirty="0" err="1"/>
              <a:t>φυσ</a:t>
            </a:r>
            <a:r>
              <a:rPr lang="el-GR" dirty="0"/>
              <a:t>/α  για να οργανώσει τον χώρο απεσταλμένη από το ίδρυμα </a:t>
            </a:r>
            <a:r>
              <a:rPr lang="el-GR" dirty="0" smtClean="0"/>
              <a:t>NEF.</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467229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solidFill>
                  <a:prstClr val="black"/>
                </a:solidFill>
              </a:rPr>
              <a:t>Ιστορική αναδρομή και φυσικοθεραπεία</a:t>
            </a:r>
            <a:r>
              <a:rPr lang="en-US" sz="3600" dirty="0">
                <a:solidFill>
                  <a:prstClr val="black"/>
                </a:solidFill>
              </a:rPr>
              <a:t> </a:t>
            </a:r>
            <a:r>
              <a:rPr lang="el-GR" sz="2800" b="0" dirty="0" smtClean="0">
                <a:solidFill>
                  <a:prstClr val="black"/>
                </a:solidFill>
              </a:rPr>
              <a:t>(</a:t>
            </a:r>
            <a:r>
              <a:rPr lang="en-US" sz="2800" b="0" dirty="0" smtClean="0">
                <a:solidFill>
                  <a:prstClr val="black"/>
                </a:solidFill>
              </a:rPr>
              <a:t>5</a:t>
            </a:r>
            <a:r>
              <a:rPr lang="el-GR" sz="2800" b="0" dirty="0" smtClean="0">
                <a:solidFill>
                  <a:prstClr val="black"/>
                </a:solidFill>
              </a:rPr>
              <a:t> </a:t>
            </a:r>
            <a:r>
              <a:rPr lang="el-GR" sz="2800" b="0" dirty="0">
                <a:solidFill>
                  <a:prstClr val="black"/>
                </a:solidFill>
              </a:rPr>
              <a:t>από 7)</a:t>
            </a:r>
            <a:endParaRPr lang="el-GR" sz="3600" dirty="0"/>
          </a:p>
        </p:txBody>
      </p:sp>
      <p:sp>
        <p:nvSpPr>
          <p:cNvPr id="3" name="Θέση περιεχομένου 2"/>
          <p:cNvSpPr>
            <a:spLocks noGrp="1"/>
          </p:cNvSpPr>
          <p:nvPr>
            <p:ph idx="1"/>
          </p:nvPr>
        </p:nvSpPr>
        <p:spPr/>
        <p:txBody>
          <a:bodyPr/>
          <a:lstStyle/>
          <a:p>
            <a:pPr marL="0" indent="0" algn="ctr">
              <a:buNone/>
            </a:pPr>
            <a:r>
              <a:rPr lang="el-GR" b="1" dirty="0" smtClean="0">
                <a:solidFill>
                  <a:srgbClr val="004A82"/>
                </a:solidFill>
              </a:rPr>
              <a:t>Σταθμοί Δημιουργίας Σχολών Φυσικοθεραπείας</a:t>
            </a:r>
          </a:p>
          <a:p>
            <a:pPr>
              <a:spcBef>
                <a:spcPts val="3600"/>
              </a:spcBef>
            </a:pPr>
            <a:r>
              <a:rPr lang="el-GR" dirty="0" smtClean="0"/>
              <a:t>1948 </a:t>
            </a:r>
            <a:r>
              <a:rPr lang="el-GR" dirty="0" err="1"/>
              <a:t>Ταχύρυθμη</a:t>
            </a:r>
            <a:r>
              <a:rPr lang="el-GR" dirty="0"/>
              <a:t> </a:t>
            </a:r>
            <a:r>
              <a:rPr lang="el-GR" dirty="0" err="1"/>
              <a:t>σχολη</a:t>
            </a:r>
            <a:r>
              <a:rPr lang="el-GR" dirty="0"/>
              <a:t> φυσικοθεραπείας ιδρύεται από το ίδρυμα </a:t>
            </a:r>
            <a:r>
              <a:rPr lang="el-GR" dirty="0" smtClean="0"/>
              <a:t>NEFF,</a:t>
            </a:r>
            <a:endParaRPr lang="el-GR" dirty="0"/>
          </a:p>
          <a:p>
            <a:pPr>
              <a:spcBef>
                <a:spcPts val="3600"/>
              </a:spcBef>
            </a:pPr>
            <a:r>
              <a:rPr lang="el-GR" dirty="0"/>
              <a:t>1958 Σχολή  Βοηθών </a:t>
            </a:r>
            <a:r>
              <a:rPr lang="el-GR" dirty="0" smtClean="0"/>
              <a:t>φυσικοθεραπείας,</a:t>
            </a:r>
            <a:endParaRPr lang="el-GR" dirty="0"/>
          </a:p>
          <a:p>
            <a:pPr>
              <a:spcBef>
                <a:spcPts val="3600"/>
              </a:spcBef>
            </a:pPr>
            <a:r>
              <a:rPr lang="el-GR" dirty="0"/>
              <a:t>1969 Ανωτέρα σχολή Φυσικοθεραπευτών </a:t>
            </a:r>
            <a:r>
              <a:rPr lang="el-GR" dirty="0" smtClean="0"/>
              <a:t>Αθηνών,</a:t>
            </a:r>
            <a:endParaRPr lang="el-GR" dirty="0"/>
          </a:p>
          <a:p>
            <a:pPr>
              <a:spcBef>
                <a:spcPts val="3600"/>
              </a:spcBef>
            </a:pPr>
            <a:r>
              <a:rPr lang="el-GR" dirty="0"/>
              <a:t>1973  ΚΑΤΕ-ΑΣΣΥΚΠ-Τμήμα Φυσικοθεραπείας, ΑΘΗΝΑ &amp; </a:t>
            </a:r>
            <a:r>
              <a:rPr lang="el-GR" dirty="0" smtClean="0"/>
              <a:t>ΘΕΣΣΑΛΟΝΙΚΗ.</a:t>
            </a:r>
          </a:p>
          <a:p>
            <a:pPr>
              <a:spcBef>
                <a:spcPts val="1800"/>
              </a:spcBef>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533750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solidFill>
                  <a:prstClr val="black"/>
                </a:solidFill>
              </a:rPr>
              <a:t>Ιστορική αναδρομή και φυσικοθεραπεία</a:t>
            </a:r>
            <a:r>
              <a:rPr lang="en-US" sz="3600" dirty="0">
                <a:solidFill>
                  <a:prstClr val="black"/>
                </a:solidFill>
              </a:rPr>
              <a:t> </a:t>
            </a:r>
            <a:r>
              <a:rPr lang="el-GR" sz="2800" b="0" dirty="0" smtClean="0">
                <a:solidFill>
                  <a:prstClr val="black"/>
                </a:solidFill>
              </a:rPr>
              <a:t>(</a:t>
            </a:r>
            <a:r>
              <a:rPr lang="en-US" sz="2800" b="0" dirty="0" smtClean="0">
                <a:solidFill>
                  <a:prstClr val="black"/>
                </a:solidFill>
              </a:rPr>
              <a:t>6</a:t>
            </a:r>
            <a:r>
              <a:rPr lang="el-GR" sz="2800" b="0" dirty="0" smtClean="0">
                <a:solidFill>
                  <a:prstClr val="black"/>
                </a:solidFill>
              </a:rPr>
              <a:t> </a:t>
            </a:r>
            <a:r>
              <a:rPr lang="el-GR" sz="2800" b="0" dirty="0">
                <a:solidFill>
                  <a:prstClr val="black"/>
                </a:solidFill>
              </a:rPr>
              <a:t>από 7)</a:t>
            </a:r>
            <a:endParaRPr lang="el-GR" sz="3600" dirty="0"/>
          </a:p>
        </p:txBody>
      </p:sp>
      <p:sp>
        <p:nvSpPr>
          <p:cNvPr id="3" name="Θέση περιεχομένου 2"/>
          <p:cNvSpPr>
            <a:spLocks noGrp="1"/>
          </p:cNvSpPr>
          <p:nvPr>
            <p:ph idx="1"/>
          </p:nvPr>
        </p:nvSpPr>
        <p:spPr/>
        <p:txBody>
          <a:bodyPr/>
          <a:lstStyle/>
          <a:p>
            <a:pPr>
              <a:spcBef>
                <a:spcPts val="3000"/>
              </a:spcBef>
            </a:pPr>
            <a:r>
              <a:rPr lang="el-GR" dirty="0" smtClean="0">
                <a:hlinkClick r:id="rId2"/>
              </a:rPr>
              <a:t>Τεχνολογικό Εκπαιδευτικό Ίδρυμα Αθήνας</a:t>
            </a:r>
            <a:r>
              <a:rPr lang="en-US" dirty="0" smtClean="0"/>
              <a:t> </a:t>
            </a:r>
            <a:r>
              <a:rPr lang="el-GR" dirty="0" smtClean="0"/>
              <a:t>συνέχεια της Ανωτέρας Σχολής ΦΥΣ/ΑΣ &amp; ΚΑΤΕ Αθήνας</a:t>
            </a:r>
          </a:p>
          <a:p>
            <a:pPr>
              <a:spcBef>
                <a:spcPts val="3000"/>
              </a:spcBef>
            </a:pPr>
            <a:r>
              <a:rPr lang="el-GR" dirty="0" smtClean="0">
                <a:hlinkClick r:id="rId3"/>
              </a:rPr>
              <a:t>Αλεξάνδρειο Τεχνολογικό Εκπαιδευτικό Ίδρυμα Θεσσαλονίκης</a:t>
            </a:r>
            <a:r>
              <a:rPr lang="el-GR" dirty="0" smtClean="0"/>
              <a:t> συνέχεια των ΚΑΤΕ Θεσσαλονίκης </a:t>
            </a:r>
          </a:p>
          <a:p>
            <a:pPr>
              <a:spcBef>
                <a:spcPts val="3000"/>
              </a:spcBef>
            </a:pPr>
            <a:r>
              <a:rPr lang="el-GR" dirty="0" smtClean="0">
                <a:hlinkClick r:id="rId4"/>
              </a:rPr>
              <a:t>Πανελλήνιος Σύλλογος Φυσικοθεραπευτών</a:t>
            </a:r>
            <a:r>
              <a:rPr lang="el-GR" dirty="0" smtClean="0"/>
              <a:t> ,το πρώτο συλλογικό όργανο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57834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solidFill>
                  <a:prstClr val="black"/>
                </a:solidFill>
              </a:rPr>
              <a:t>Ιστορική αναδρομή και φυσικοθεραπεία</a:t>
            </a:r>
            <a:r>
              <a:rPr lang="en-US" sz="3600" dirty="0">
                <a:solidFill>
                  <a:prstClr val="black"/>
                </a:solidFill>
              </a:rPr>
              <a:t> </a:t>
            </a:r>
            <a:r>
              <a:rPr lang="el-GR" sz="2800" b="0" dirty="0" smtClean="0">
                <a:solidFill>
                  <a:prstClr val="black"/>
                </a:solidFill>
              </a:rPr>
              <a:t>(</a:t>
            </a:r>
            <a:r>
              <a:rPr lang="en-US" sz="2800" b="0" dirty="0" smtClean="0">
                <a:solidFill>
                  <a:prstClr val="black"/>
                </a:solidFill>
              </a:rPr>
              <a:t>7</a:t>
            </a:r>
            <a:r>
              <a:rPr lang="el-GR" sz="2800" b="0" dirty="0" smtClean="0">
                <a:solidFill>
                  <a:prstClr val="black"/>
                </a:solidFill>
              </a:rPr>
              <a:t> </a:t>
            </a:r>
            <a:r>
              <a:rPr lang="el-GR" sz="2800" b="0" dirty="0">
                <a:solidFill>
                  <a:prstClr val="black"/>
                </a:solidFill>
              </a:rPr>
              <a:t>από 7)</a:t>
            </a:r>
            <a:endParaRPr lang="el-GR" sz="3600" dirty="0"/>
          </a:p>
        </p:txBody>
      </p:sp>
      <p:sp>
        <p:nvSpPr>
          <p:cNvPr id="3" name="Θέση περιεχομένου 2"/>
          <p:cNvSpPr>
            <a:spLocks noGrp="1"/>
          </p:cNvSpPr>
          <p:nvPr>
            <p:ph idx="1"/>
          </p:nvPr>
        </p:nvSpPr>
        <p:spPr/>
        <p:txBody>
          <a:bodyPr>
            <a:normAutofit lnSpcReduction="10000"/>
          </a:bodyPr>
          <a:lstStyle/>
          <a:p>
            <a:pPr marL="0" indent="0" algn="ctr">
              <a:buNone/>
            </a:pPr>
            <a:r>
              <a:rPr lang="el-GR" b="1" dirty="0" smtClean="0">
                <a:solidFill>
                  <a:srgbClr val="004A82"/>
                </a:solidFill>
              </a:rPr>
              <a:t>Σταθμοί Δημιουργίας Σχολών Φυσικοθεραπείας</a:t>
            </a:r>
            <a:endParaRPr lang="el-GR" b="1" dirty="0">
              <a:solidFill>
                <a:srgbClr val="004A82"/>
              </a:solidFill>
            </a:endParaRPr>
          </a:p>
          <a:p>
            <a:pPr>
              <a:spcBef>
                <a:spcPts val="1800"/>
              </a:spcBef>
            </a:pPr>
            <a:r>
              <a:rPr lang="el-GR" dirty="0"/>
              <a:t>1983 ΤΕΙ-ΣΕΥΠ Τμήμα φυσικοθεραπείας ΑΘΗΝΑ –</a:t>
            </a:r>
            <a:r>
              <a:rPr lang="el-GR" dirty="0" smtClean="0"/>
              <a:t>ΘΕΣΣΑΛΟΝΙΚΗ, </a:t>
            </a:r>
            <a:endParaRPr lang="el-GR" dirty="0"/>
          </a:p>
          <a:p>
            <a:pPr>
              <a:spcBef>
                <a:spcPts val="1800"/>
              </a:spcBef>
            </a:pPr>
            <a:r>
              <a:rPr lang="el-GR" dirty="0"/>
              <a:t>1995 ΤΕΙ-ΣΕΥΠ Τμήμα φυσικοθεραπείας </a:t>
            </a:r>
            <a:r>
              <a:rPr lang="el-GR" dirty="0" smtClean="0"/>
              <a:t>ΛΑΜΙΑ,</a:t>
            </a:r>
            <a:endParaRPr lang="el-GR" dirty="0"/>
          </a:p>
          <a:p>
            <a:pPr>
              <a:spcBef>
                <a:spcPts val="1800"/>
              </a:spcBef>
            </a:pPr>
            <a:r>
              <a:rPr lang="el-GR" dirty="0"/>
              <a:t>2006 ΤΕΙ-ΣΕΥΠ Τμήμα φυσικοθεραπείας </a:t>
            </a:r>
            <a:r>
              <a:rPr lang="el-GR" dirty="0" smtClean="0"/>
              <a:t>ΑΙΓΙΟ.</a:t>
            </a:r>
            <a:endParaRPr lang="el-GR" dirty="0"/>
          </a:p>
          <a:p>
            <a:pPr lvl="1">
              <a:spcBef>
                <a:spcPts val="1800"/>
              </a:spcBef>
            </a:pPr>
            <a:r>
              <a:rPr lang="el-GR" dirty="0">
                <a:hlinkClick r:id="rId2"/>
              </a:rPr>
              <a:t>Τεχνολογικό Εκπαιδευτικό Ίδρυμα </a:t>
            </a:r>
            <a:r>
              <a:rPr lang="el-GR" dirty="0" smtClean="0">
                <a:hlinkClick r:id="rId2"/>
              </a:rPr>
              <a:t>Αθήνας</a:t>
            </a:r>
            <a:r>
              <a:rPr lang="el-GR" dirty="0" smtClean="0"/>
              <a:t>,</a:t>
            </a:r>
            <a:endParaRPr lang="el-GR" dirty="0"/>
          </a:p>
          <a:p>
            <a:pPr lvl="1">
              <a:spcBef>
                <a:spcPts val="1800"/>
              </a:spcBef>
            </a:pPr>
            <a:r>
              <a:rPr lang="el-GR" u="sng" dirty="0"/>
              <a:t>Αλεξάνδρειο Τεχνολογικό Εκπαιδευτικό Ίδρυμα </a:t>
            </a:r>
          </a:p>
          <a:p>
            <a:pPr lvl="1">
              <a:spcBef>
                <a:spcPts val="1800"/>
              </a:spcBef>
            </a:pPr>
            <a:r>
              <a:rPr lang="el-GR" dirty="0">
                <a:hlinkClick r:id="rId3"/>
              </a:rPr>
              <a:t>Τεχνολογικό Εκπαιδευτικό Ίδρυμα </a:t>
            </a:r>
            <a:r>
              <a:rPr lang="el-GR" dirty="0" smtClean="0"/>
              <a:t>ΣΤΕΡΕΑΣ ΕΛΛΑΔΑΣ</a:t>
            </a:r>
          </a:p>
          <a:p>
            <a:pPr lvl="1">
              <a:spcBef>
                <a:spcPts val="1800"/>
              </a:spcBef>
            </a:pPr>
            <a:r>
              <a:rPr lang="el-GR" u="sng" dirty="0"/>
              <a:t>Τεχνολογικό Εκπαιδευτικό Ίδρυμα </a:t>
            </a:r>
            <a:r>
              <a:rPr lang="el-GR" u="sng" dirty="0" smtClean="0"/>
              <a:t>ΔΥΤΙΚΗΣ ΕΛΛΑΔΑΣ</a:t>
            </a:r>
            <a:endParaRPr lang="el-GR" u="sng" dirty="0"/>
          </a:p>
          <a:p>
            <a:pPr lvl="1">
              <a:spcBef>
                <a:spcPts val="1800"/>
              </a:spcBef>
              <a:buNone/>
            </a:pPr>
            <a:endParaRPr lang="el-GR" dirty="0"/>
          </a:p>
          <a:p>
            <a:pPr lvl="1">
              <a:spcBef>
                <a:spcPts val="1800"/>
              </a:spcBef>
            </a:pPr>
            <a:endParaRPr lang="el-GR" dirty="0"/>
          </a:p>
          <a:p>
            <a:pPr>
              <a:spcBef>
                <a:spcPts val="18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54915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Συλλογικά όργανα σήμερα</a:t>
            </a:r>
            <a:endParaRPr lang="el-GR" dirty="0"/>
          </a:p>
        </p:txBody>
      </p:sp>
      <p:sp>
        <p:nvSpPr>
          <p:cNvPr id="3" name="2 - Θέση περιεχομένου"/>
          <p:cNvSpPr>
            <a:spLocks noGrp="1"/>
          </p:cNvSpPr>
          <p:nvPr>
            <p:ph idx="1"/>
          </p:nvPr>
        </p:nvSpPr>
        <p:spPr/>
        <p:txBody>
          <a:bodyPr/>
          <a:lstStyle/>
          <a:p>
            <a:r>
              <a:rPr lang="el-GR" dirty="0" smtClean="0"/>
              <a:t>ΠΑΝΕΛΛΗΝΙΟΣ ΣΥΛΛΟΓΟΣ ΦΥΣΙΚΟΘΕΡΑΠΕΙΑΣ  ΝΠΔΔ</a:t>
            </a:r>
          </a:p>
          <a:p>
            <a:pPr>
              <a:buNone/>
            </a:pPr>
            <a:r>
              <a:rPr lang="en-US" dirty="0" smtClean="0"/>
              <a:t>            </a:t>
            </a:r>
            <a:r>
              <a:rPr lang="en-US" dirty="0" smtClean="0">
                <a:hlinkClick r:id="rId2"/>
              </a:rPr>
              <a:t>www.psf.org.gr</a:t>
            </a:r>
            <a:r>
              <a:rPr lang="en-US" dirty="0" smtClean="0"/>
              <a:t>, WCPT member</a:t>
            </a:r>
          </a:p>
          <a:p>
            <a:r>
              <a:rPr lang="el-GR" dirty="0" smtClean="0"/>
              <a:t>ΠΑΝΕΛΛΗΝΙΑ ΕΝΩΣΗ ΕΛΕΥΘΕΡΟΕΠΑΓΓΕΛΑΜΤΙΩΝ ΕΛΛΑΔΟΣ</a:t>
            </a:r>
          </a:p>
          <a:p>
            <a:pPr>
              <a:buNone/>
            </a:pPr>
            <a:r>
              <a:rPr lang="en-US" dirty="0" smtClean="0"/>
              <a:t>           </a:t>
            </a:r>
            <a:r>
              <a:rPr lang="en-US" dirty="0" smtClean="0">
                <a:hlinkClick r:id="rId3"/>
              </a:rPr>
              <a:t>www.peef.gr</a:t>
            </a:r>
            <a:r>
              <a:rPr lang="en-US" dirty="0" smtClean="0"/>
              <a:t>, IPPA member</a:t>
            </a:r>
          </a:p>
          <a:p>
            <a:r>
              <a:rPr lang="el-GR" dirty="0" smtClean="0"/>
              <a:t>ΕΛΛΗΝΙΚΗ ΕΠΙΣΤΗΜΟΝΙΚΗ ΕΤΑΙΡΕΙΑ ΦΥΣΙΚΟΘΕΡΑΠΕΙΑΣ</a:t>
            </a:r>
          </a:p>
          <a:p>
            <a:pPr>
              <a:buNone/>
            </a:pPr>
            <a:r>
              <a:rPr lang="el-GR" dirty="0" smtClean="0"/>
              <a:t>            </a:t>
            </a:r>
            <a:r>
              <a:rPr lang="en-US" dirty="0" smtClean="0">
                <a:hlinkClick r:id="rId4"/>
              </a:rPr>
              <a:t>www.eeef.gr</a:t>
            </a:r>
            <a:r>
              <a:rPr lang="en-US" dirty="0" smtClean="0"/>
              <a:t>, EFSHT&amp;IFSHT member</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32385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238978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Γεωργία Πέττα 2014. Γεωργία Πέττα. «Βιοηθική και Δεοντολογία στην Φυσικοθεραπεία. Ενότητα 2: Ιστορική Αναδρομή και Ιστορική Αναδρομή </a:t>
            </a:r>
            <a:r>
              <a:rPr lang="el-GR" sz="2000" dirty="0" smtClean="0"/>
              <a:t>Φυσικοθεραπείας».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386418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588210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317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Ιστορική αναδρομή </a:t>
            </a:r>
            <a:br>
              <a:rPr lang="el-GR" dirty="0" smtClean="0"/>
            </a:br>
            <a:r>
              <a:rPr lang="el-GR" sz="3100" b="0" dirty="0" smtClean="0"/>
              <a:t>(1 από 5)</a:t>
            </a:r>
            <a:endParaRPr lang="el-GR" sz="3100" b="0" dirty="0"/>
          </a:p>
        </p:txBody>
      </p:sp>
      <p:sp>
        <p:nvSpPr>
          <p:cNvPr id="3" name="Θέση περιεχομένου 2"/>
          <p:cNvSpPr>
            <a:spLocks noGrp="1"/>
          </p:cNvSpPr>
          <p:nvPr>
            <p:ph idx="1"/>
          </p:nvPr>
        </p:nvSpPr>
        <p:spPr/>
        <p:txBody>
          <a:bodyPr>
            <a:normAutofit lnSpcReduction="10000"/>
          </a:bodyPr>
          <a:lstStyle/>
          <a:p>
            <a:pPr>
              <a:spcBef>
                <a:spcPts val="1800"/>
              </a:spcBef>
            </a:pPr>
            <a:r>
              <a:rPr lang="el-GR" dirty="0"/>
              <a:t>Η ασθένεια είχε την έννοια της τιμωρίας για τις ανθρώπινες </a:t>
            </a:r>
            <a:r>
              <a:rPr lang="el-GR" dirty="0" smtClean="0"/>
              <a:t>αμαρτίες</a:t>
            </a:r>
            <a:r>
              <a:rPr lang="en-US" dirty="0" smtClean="0"/>
              <a:t>.</a:t>
            </a:r>
            <a:endParaRPr lang="el-GR" dirty="0"/>
          </a:p>
          <a:p>
            <a:pPr>
              <a:spcBef>
                <a:spcPts val="1800"/>
              </a:spcBef>
            </a:pPr>
            <a:r>
              <a:rPr lang="el-GR" dirty="0"/>
              <a:t>Η θεοκρατική αντίληψη οδηγούσε σε θεραπευτικές προσεγγίσεις βασισμένες σε φιλοσοφικές/θρησκευτικές  </a:t>
            </a:r>
            <a:r>
              <a:rPr lang="el-GR" dirty="0" smtClean="0"/>
              <a:t>αναλύσεις  (</a:t>
            </a:r>
            <a:r>
              <a:rPr lang="el-GR" dirty="0"/>
              <a:t>Κατσουγιαννόπουλος 1992</a:t>
            </a:r>
            <a:r>
              <a:rPr lang="el-GR" dirty="0" smtClean="0"/>
              <a:t>)</a:t>
            </a:r>
            <a:r>
              <a:rPr lang="en-US" dirty="0" smtClean="0"/>
              <a:t>.</a:t>
            </a:r>
            <a:endParaRPr lang="el-GR" dirty="0"/>
          </a:p>
          <a:p>
            <a:pPr>
              <a:spcBef>
                <a:spcPts val="1800"/>
              </a:spcBef>
            </a:pPr>
            <a:r>
              <a:rPr lang="el-GR" dirty="0"/>
              <a:t>Στην Κίνα εμφανίζονται </a:t>
            </a:r>
            <a:r>
              <a:rPr lang="el-GR" dirty="0" smtClean="0"/>
              <a:t>«στοιχεία» </a:t>
            </a:r>
            <a:r>
              <a:rPr lang="el-GR" dirty="0" err="1"/>
              <a:t>φυσικοθεραπευτικής</a:t>
            </a:r>
            <a:r>
              <a:rPr lang="el-GR" dirty="0"/>
              <a:t> προσέγγισης 2500 έτη </a:t>
            </a:r>
            <a:r>
              <a:rPr lang="el-GR" dirty="0" smtClean="0"/>
              <a:t>πχ</a:t>
            </a:r>
            <a:r>
              <a:rPr lang="en-US" dirty="0" smtClean="0"/>
              <a:t>.</a:t>
            </a:r>
            <a:endParaRPr lang="el-GR" dirty="0"/>
          </a:p>
          <a:p>
            <a:pPr>
              <a:spcBef>
                <a:spcPts val="1800"/>
              </a:spcBef>
            </a:pPr>
            <a:r>
              <a:rPr lang="el-GR" dirty="0"/>
              <a:t>Στην Ινδία εμφανίζονται </a:t>
            </a:r>
            <a:r>
              <a:rPr lang="el-GR" dirty="0" smtClean="0"/>
              <a:t>«στοιχεία» </a:t>
            </a:r>
            <a:r>
              <a:rPr lang="el-GR" dirty="0" err="1"/>
              <a:t>φυσικοθεραπευτικής</a:t>
            </a:r>
            <a:r>
              <a:rPr lang="el-GR" dirty="0"/>
              <a:t> προσέγγισης 1700 έτη </a:t>
            </a:r>
            <a:r>
              <a:rPr lang="el-GR" dirty="0" smtClean="0"/>
              <a:t>πχ</a:t>
            </a:r>
            <a:r>
              <a:rPr lang="en-US" dirty="0" smtClean="0"/>
              <a:t>.</a:t>
            </a:r>
            <a:endParaRPr lang="el-GR" dirty="0"/>
          </a:p>
          <a:p>
            <a:pPr>
              <a:spcBef>
                <a:spcPts val="1800"/>
              </a:spcBef>
            </a:pPr>
            <a:r>
              <a:rPr lang="el-GR" dirty="0"/>
              <a:t>Στην Αίγυπτο  </a:t>
            </a:r>
            <a:r>
              <a:rPr lang="el-GR" dirty="0" smtClean="0"/>
              <a:t>εμφανίζονται «στοιχεία» </a:t>
            </a:r>
            <a:r>
              <a:rPr lang="el-GR" dirty="0" err="1"/>
              <a:t>φυσικοθεραπευτικής</a:t>
            </a:r>
            <a:r>
              <a:rPr lang="el-GR" dirty="0"/>
              <a:t>  προσέγγισης 1900 έτη </a:t>
            </a:r>
            <a:r>
              <a:rPr lang="el-GR" dirty="0" smtClean="0"/>
              <a:t>πχ</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
        <p:nvSpPr>
          <p:cNvPr id="5" name="Ορθογώνιο 4"/>
          <p:cNvSpPr/>
          <p:nvPr/>
        </p:nvSpPr>
        <p:spPr>
          <a:xfrm>
            <a:off x="5940152" y="6006479"/>
            <a:ext cx="1145826" cy="369332"/>
          </a:xfrm>
          <a:prstGeom prst="rect">
            <a:avLst/>
          </a:prstGeom>
        </p:spPr>
        <p:txBody>
          <a:bodyPr wrap="none">
            <a:spAutoFit/>
          </a:bodyPr>
          <a:lstStyle/>
          <a:p>
            <a:pPr>
              <a:buNone/>
            </a:pPr>
            <a:r>
              <a:rPr lang="el-GR" dirty="0">
                <a:latin typeface="+mn-lt"/>
              </a:rPr>
              <a:t>ΕΑΠ  1999</a:t>
            </a:r>
          </a:p>
        </p:txBody>
      </p:sp>
    </p:spTree>
    <p:extLst>
      <p:ext uri="{BB962C8B-B14F-4D97-AF65-F5344CB8AC3E}">
        <p14:creationId xmlns:p14="http://schemas.microsoft.com/office/powerpoint/2010/main" val="1472530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014485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453929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prstClr val="black"/>
                </a:solidFill>
              </a:rPr>
              <a:t>Ιστορική αναδρομή </a:t>
            </a:r>
            <a:br>
              <a:rPr lang="el-GR" sz="3600" dirty="0">
                <a:solidFill>
                  <a:prstClr val="black"/>
                </a:solidFill>
              </a:rPr>
            </a:br>
            <a:r>
              <a:rPr lang="el-GR" sz="2800" b="0" dirty="0" smtClean="0">
                <a:solidFill>
                  <a:prstClr val="black"/>
                </a:solidFill>
              </a:rPr>
              <a:t>(2 </a:t>
            </a:r>
            <a:r>
              <a:rPr lang="el-GR" sz="2800" b="0" dirty="0">
                <a:solidFill>
                  <a:prstClr val="black"/>
                </a:solidFill>
              </a:rPr>
              <a:t>από 5)</a:t>
            </a:r>
            <a:endParaRPr lang="el-GR" dirty="0"/>
          </a:p>
        </p:txBody>
      </p:sp>
      <p:sp>
        <p:nvSpPr>
          <p:cNvPr id="3" name="Θέση περιεχομένου 2"/>
          <p:cNvSpPr>
            <a:spLocks noGrp="1"/>
          </p:cNvSpPr>
          <p:nvPr>
            <p:ph idx="1"/>
          </p:nvPr>
        </p:nvSpPr>
        <p:spPr>
          <a:xfrm>
            <a:off x="442131" y="1412775"/>
            <a:ext cx="8229600" cy="4798355"/>
          </a:xfrm>
        </p:spPr>
        <p:txBody>
          <a:bodyPr/>
          <a:lstStyle/>
          <a:p>
            <a:r>
              <a:rPr lang="el-GR" b="1" dirty="0">
                <a:solidFill>
                  <a:srgbClr val="004A82"/>
                </a:solidFill>
              </a:rPr>
              <a:t>Ελληνική και Ελληνιστική εποχή</a:t>
            </a:r>
          </a:p>
          <a:p>
            <a:pPr marL="0" indent="0">
              <a:spcBef>
                <a:spcPts val="1800"/>
              </a:spcBef>
              <a:buNone/>
            </a:pPr>
            <a:r>
              <a:rPr lang="el-GR" dirty="0"/>
              <a:t>Τέθηκαν οι βάσεις για επιστημονική διερεύνηση και αντιμετώπιση της </a:t>
            </a:r>
            <a:r>
              <a:rPr lang="el-GR" dirty="0" smtClean="0"/>
              <a:t>ασθένειας.</a:t>
            </a:r>
            <a:endParaRPr lang="el-GR" dirty="0"/>
          </a:p>
          <a:p>
            <a:pPr>
              <a:spcBef>
                <a:spcPts val="3600"/>
              </a:spcBef>
            </a:pPr>
            <a:r>
              <a:rPr lang="el-GR" b="1" dirty="0">
                <a:solidFill>
                  <a:srgbClr val="004A82"/>
                </a:solidFill>
              </a:rPr>
              <a:t>Ρωμαϊκή εποχή</a:t>
            </a:r>
          </a:p>
          <a:p>
            <a:pPr marL="0" indent="0">
              <a:spcBef>
                <a:spcPts val="1800"/>
              </a:spcBef>
              <a:buNone/>
            </a:pPr>
            <a:r>
              <a:rPr lang="el-GR" dirty="0"/>
              <a:t>Οι Έλληνες &lt;&lt;ιατροί&gt;&gt; μετακινήθηκαν σε όλη την αυτοκρατορία και μετέφεραν τις γνώσεις και την εμπειρία, αλλά και  τις συνδύασαν με τις επικρατούσες απόψεις των άλλων </a:t>
            </a:r>
            <a:r>
              <a:rPr lang="el-GR" dirty="0" smtClean="0"/>
              <a:t>λαών.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
        <p:nvSpPr>
          <p:cNvPr id="5" name="Ορθογώνιο 4"/>
          <p:cNvSpPr/>
          <p:nvPr/>
        </p:nvSpPr>
        <p:spPr>
          <a:xfrm>
            <a:off x="6660232" y="5013176"/>
            <a:ext cx="1145826" cy="369332"/>
          </a:xfrm>
          <a:prstGeom prst="rect">
            <a:avLst/>
          </a:prstGeom>
        </p:spPr>
        <p:txBody>
          <a:bodyPr wrap="none">
            <a:spAutoFit/>
          </a:bodyPr>
          <a:lstStyle/>
          <a:p>
            <a:pPr>
              <a:buNone/>
            </a:pPr>
            <a:r>
              <a:rPr lang="el-GR" dirty="0">
                <a:latin typeface="+mn-lt"/>
              </a:rPr>
              <a:t>ΕΑΠ  1999</a:t>
            </a:r>
          </a:p>
        </p:txBody>
      </p:sp>
    </p:spTree>
    <p:extLst>
      <p:ext uri="{BB962C8B-B14F-4D97-AF65-F5344CB8AC3E}">
        <p14:creationId xmlns:p14="http://schemas.microsoft.com/office/powerpoint/2010/main" val="1299331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prstClr val="black"/>
                </a:solidFill>
              </a:rPr>
              <a:t>Ιστορική αναδρομή </a:t>
            </a:r>
            <a:br>
              <a:rPr lang="el-GR" sz="3600" dirty="0">
                <a:solidFill>
                  <a:prstClr val="black"/>
                </a:solidFill>
              </a:rPr>
            </a:br>
            <a:r>
              <a:rPr lang="el-GR" sz="2800" b="0" dirty="0" smtClean="0">
                <a:solidFill>
                  <a:prstClr val="black"/>
                </a:solidFill>
              </a:rPr>
              <a:t>(3 </a:t>
            </a:r>
            <a:r>
              <a:rPr lang="el-GR" sz="2800" b="0" dirty="0">
                <a:solidFill>
                  <a:prstClr val="black"/>
                </a:solidFill>
              </a:rPr>
              <a:t>από 5)</a:t>
            </a:r>
            <a:endParaRPr lang="el-GR" dirty="0"/>
          </a:p>
        </p:txBody>
      </p:sp>
      <p:sp>
        <p:nvSpPr>
          <p:cNvPr id="3" name="Θέση περιεχομένου 2"/>
          <p:cNvSpPr>
            <a:spLocks noGrp="1"/>
          </p:cNvSpPr>
          <p:nvPr>
            <p:ph idx="1"/>
          </p:nvPr>
        </p:nvSpPr>
        <p:spPr/>
        <p:txBody>
          <a:bodyPr/>
          <a:lstStyle/>
          <a:p>
            <a:pPr>
              <a:spcBef>
                <a:spcPts val="2400"/>
              </a:spcBef>
            </a:pPr>
            <a:r>
              <a:rPr lang="el-GR" dirty="0"/>
              <a:t>Τα Ασκληπιεία εκτός από ναοί λατρείας επί της ουσίας, λειτουργούσαν και σαν χώροι προσέλευσης και περιποίησης </a:t>
            </a:r>
            <a:r>
              <a:rPr lang="el-GR" dirty="0" smtClean="0"/>
              <a:t>ασθενών.</a:t>
            </a:r>
            <a:endParaRPr lang="el-GR" dirty="0"/>
          </a:p>
          <a:p>
            <a:pPr>
              <a:spcBef>
                <a:spcPts val="2400"/>
              </a:spcBef>
            </a:pPr>
            <a:r>
              <a:rPr lang="el-GR" dirty="0"/>
              <a:t>Έλληνες ιατροί που συνέβαλαν στην εξέλιξη της αντιμετώπισης της ασθένειας μετά την θεοκρατική αντίληψη:</a:t>
            </a:r>
          </a:p>
          <a:p>
            <a:pPr lvl="1">
              <a:spcBef>
                <a:spcPts val="1200"/>
              </a:spcBef>
            </a:pPr>
            <a:r>
              <a:rPr lang="el-GR" b="1" dirty="0" smtClean="0"/>
              <a:t>Ηρόδικος – </a:t>
            </a:r>
            <a:r>
              <a:rPr lang="el-GR" b="1" dirty="0" err="1" smtClean="0"/>
              <a:t>Ασκληπιάδης</a:t>
            </a:r>
            <a:r>
              <a:rPr lang="el-GR" b="1" dirty="0" smtClean="0"/>
              <a:t> – Ιπποκράτης,</a:t>
            </a:r>
          </a:p>
          <a:p>
            <a:pPr lvl="1">
              <a:spcBef>
                <a:spcPts val="1200"/>
              </a:spcBef>
            </a:pPr>
            <a:r>
              <a:rPr lang="el-GR" b="1" dirty="0" smtClean="0"/>
              <a:t>Γαληνός (</a:t>
            </a:r>
            <a:r>
              <a:rPr lang="el-GR" b="1" dirty="0"/>
              <a:t>Ρωμαϊκή εποχή</a:t>
            </a:r>
            <a:r>
              <a:rPr lang="el-GR" b="1" dirty="0" smtClean="0"/>
              <a:t>).</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5" name="Ορθογώνιο 4"/>
          <p:cNvSpPr/>
          <p:nvPr/>
        </p:nvSpPr>
        <p:spPr>
          <a:xfrm>
            <a:off x="5796136" y="5301208"/>
            <a:ext cx="3168352" cy="369332"/>
          </a:xfrm>
          <a:prstGeom prst="rect">
            <a:avLst/>
          </a:prstGeom>
        </p:spPr>
        <p:txBody>
          <a:bodyPr wrap="square">
            <a:spAutoFit/>
          </a:bodyPr>
          <a:lstStyle/>
          <a:p>
            <a:pPr>
              <a:buNone/>
            </a:pPr>
            <a:r>
              <a:rPr lang="el-GR" dirty="0">
                <a:latin typeface="+mn-lt"/>
              </a:rPr>
              <a:t>ΕΑΠ  </a:t>
            </a:r>
            <a:r>
              <a:rPr lang="el-GR" dirty="0" smtClean="0">
                <a:latin typeface="+mn-lt"/>
              </a:rPr>
              <a:t>1999, </a:t>
            </a:r>
            <a:r>
              <a:rPr lang="en-US" dirty="0" err="1" smtClean="0">
                <a:latin typeface="+mn-lt"/>
              </a:rPr>
              <a:t>Poulis</a:t>
            </a:r>
            <a:r>
              <a:rPr lang="en-US" dirty="0" smtClean="0">
                <a:latin typeface="+mn-lt"/>
              </a:rPr>
              <a:t> 1991</a:t>
            </a:r>
            <a:endParaRPr lang="en-US" dirty="0">
              <a:latin typeface="+mn-lt"/>
            </a:endParaRPr>
          </a:p>
        </p:txBody>
      </p:sp>
    </p:spTree>
    <p:extLst>
      <p:ext uri="{BB962C8B-B14F-4D97-AF65-F5344CB8AC3E}">
        <p14:creationId xmlns:p14="http://schemas.microsoft.com/office/powerpoint/2010/main" val="2769650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Ιστορική αναδρομή </a:t>
            </a:r>
            <a:br>
              <a:rPr lang="el-GR" dirty="0"/>
            </a:br>
            <a:r>
              <a:rPr lang="el-GR" sz="3100" b="0" dirty="0" smtClean="0"/>
              <a:t>(4 </a:t>
            </a:r>
            <a:r>
              <a:rPr lang="el-GR" sz="3100" b="0" dirty="0"/>
              <a:t>από 5)</a:t>
            </a:r>
            <a:endParaRPr lang="el-GR" sz="3200" b="0" dirty="0"/>
          </a:p>
        </p:txBody>
      </p:sp>
      <p:sp>
        <p:nvSpPr>
          <p:cNvPr id="3" name="Θέση περιεχομένου 2"/>
          <p:cNvSpPr>
            <a:spLocks noGrp="1"/>
          </p:cNvSpPr>
          <p:nvPr>
            <p:ph idx="1"/>
          </p:nvPr>
        </p:nvSpPr>
        <p:spPr/>
        <p:txBody>
          <a:bodyPr>
            <a:normAutofit lnSpcReduction="10000"/>
          </a:bodyPr>
          <a:lstStyle/>
          <a:p>
            <a:pPr>
              <a:spcBef>
                <a:spcPts val="1800"/>
              </a:spcBef>
            </a:pPr>
            <a:r>
              <a:rPr lang="el-GR" dirty="0"/>
              <a:t>Ο Μεσαίωνας δημιούργησε αρνητικές επιπτώσεις στην εξέλιξη των επιστημονικών δεδομένων, με την προσπάθεια να επιβληθεί πάλι η θεοκρατική αντίληψη της έννοιας την αιτίας της εμφάνισης </a:t>
            </a:r>
            <a:r>
              <a:rPr lang="el-GR" dirty="0" smtClean="0"/>
              <a:t>ασθένειας.</a:t>
            </a:r>
            <a:endParaRPr lang="el-GR" dirty="0"/>
          </a:p>
          <a:p>
            <a:pPr>
              <a:spcBef>
                <a:spcPts val="1800"/>
              </a:spcBef>
            </a:pPr>
            <a:r>
              <a:rPr lang="el-GR" dirty="0"/>
              <a:t>Η Αναγέννηση στην Ευρώπη έδωσε πάλι στην επιστήμη την θέση της στον κοινωνικό </a:t>
            </a:r>
            <a:r>
              <a:rPr lang="el-GR" dirty="0" smtClean="0"/>
              <a:t>ιστό.</a:t>
            </a:r>
            <a:endParaRPr lang="el-GR" dirty="0"/>
          </a:p>
          <a:p>
            <a:pPr>
              <a:spcBef>
                <a:spcPts val="1800"/>
              </a:spcBef>
            </a:pPr>
            <a:r>
              <a:rPr lang="el-GR" dirty="0"/>
              <a:t>Η Αναγέννηση στον Αραβικό χώρο και την </a:t>
            </a:r>
            <a:r>
              <a:rPr lang="el-GR" dirty="0" smtClean="0"/>
              <a:t>«Ανατολή» </a:t>
            </a:r>
            <a:r>
              <a:rPr lang="el-GR" dirty="0"/>
              <a:t>ήρθε αργότερα, άλλα εξακολουθεί να εμφανίζει προβλήματα  στην κατανόηση αντιμετώπισης της </a:t>
            </a:r>
            <a:r>
              <a:rPr lang="el-GR" dirty="0" smtClean="0"/>
              <a:t>ασθένειας.</a:t>
            </a:r>
            <a:endParaRPr lang="el-GR" dirty="0"/>
          </a:p>
          <a:p>
            <a:pPr>
              <a:spcBef>
                <a:spcPts val="1800"/>
              </a:spcBef>
            </a:pPr>
            <a:r>
              <a:rPr lang="el-GR" dirty="0"/>
              <a:t>15ος- 19ος  </a:t>
            </a:r>
            <a:r>
              <a:rPr lang="el-GR" dirty="0" err="1"/>
              <a:t>μχ</a:t>
            </a:r>
            <a:r>
              <a:rPr lang="el-GR" dirty="0"/>
              <a:t> αιώνας εμφανίζονται προσωπικότητες στο χώρο της υγείας όπως οι </a:t>
            </a:r>
            <a:r>
              <a:rPr lang="el-GR" dirty="0" err="1"/>
              <a:t>Parre,Tissot,Ling</a:t>
            </a:r>
            <a:r>
              <a:rPr lang="el-GR" dirty="0"/>
              <a:t> που συμβάλουν στην αλλαγή </a:t>
            </a:r>
            <a:r>
              <a:rPr lang="el-GR" dirty="0" smtClean="0"/>
              <a:t>νοοτροπίας.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5" name="Ορθογώνιο 4"/>
          <p:cNvSpPr/>
          <p:nvPr/>
        </p:nvSpPr>
        <p:spPr>
          <a:xfrm>
            <a:off x="2699792" y="6009107"/>
            <a:ext cx="6048672" cy="369332"/>
          </a:xfrm>
          <a:prstGeom prst="rect">
            <a:avLst/>
          </a:prstGeom>
        </p:spPr>
        <p:txBody>
          <a:bodyPr wrap="square">
            <a:spAutoFit/>
          </a:bodyPr>
          <a:lstStyle/>
          <a:p>
            <a:r>
              <a:rPr lang="el-GR" dirty="0" smtClean="0">
                <a:latin typeface="+mn-lt"/>
              </a:rPr>
              <a:t>(</a:t>
            </a:r>
            <a:r>
              <a:rPr lang="el-GR" dirty="0" err="1">
                <a:latin typeface="+mn-lt"/>
              </a:rPr>
              <a:t>Rosen</a:t>
            </a:r>
            <a:r>
              <a:rPr lang="el-GR" dirty="0">
                <a:latin typeface="+mn-lt"/>
              </a:rPr>
              <a:t> 1963, </a:t>
            </a:r>
            <a:r>
              <a:rPr lang="el-GR" dirty="0" err="1">
                <a:latin typeface="+mn-lt"/>
              </a:rPr>
              <a:t>Κατσογιαννόπουλος</a:t>
            </a:r>
            <a:r>
              <a:rPr lang="el-GR" dirty="0">
                <a:latin typeface="+mn-lt"/>
              </a:rPr>
              <a:t> 1992, </a:t>
            </a:r>
            <a:r>
              <a:rPr lang="el-GR" dirty="0" err="1">
                <a:latin typeface="+mn-lt"/>
              </a:rPr>
              <a:t>Κωσταντέλλος</a:t>
            </a:r>
            <a:r>
              <a:rPr lang="el-GR" dirty="0">
                <a:latin typeface="+mn-lt"/>
              </a:rPr>
              <a:t> 1986)</a:t>
            </a:r>
          </a:p>
        </p:txBody>
      </p:sp>
    </p:spTree>
    <p:extLst>
      <p:ext uri="{BB962C8B-B14F-4D97-AF65-F5344CB8AC3E}">
        <p14:creationId xmlns:p14="http://schemas.microsoft.com/office/powerpoint/2010/main" val="3350688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Ιστορική αναδρομή </a:t>
            </a:r>
            <a:br>
              <a:rPr lang="el-GR" dirty="0"/>
            </a:br>
            <a:r>
              <a:rPr lang="el-GR" sz="3100" b="0" dirty="0" smtClean="0"/>
              <a:t>(5 </a:t>
            </a:r>
            <a:r>
              <a:rPr lang="el-GR" sz="3100" b="0" dirty="0"/>
              <a:t>από 5)</a:t>
            </a:r>
            <a:endParaRPr lang="el-GR" dirty="0"/>
          </a:p>
        </p:txBody>
      </p:sp>
      <p:sp>
        <p:nvSpPr>
          <p:cNvPr id="3" name="Θέση περιεχομένου 2"/>
          <p:cNvSpPr>
            <a:spLocks noGrp="1"/>
          </p:cNvSpPr>
          <p:nvPr>
            <p:ph idx="1"/>
          </p:nvPr>
        </p:nvSpPr>
        <p:spPr/>
        <p:txBody>
          <a:bodyPr/>
          <a:lstStyle/>
          <a:p>
            <a:pPr>
              <a:spcBef>
                <a:spcPts val="2400"/>
              </a:spcBef>
            </a:pPr>
            <a:r>
              <a:rPr lang="el-GR" dirty="0"/>
              <a:t>Σήμερα στις ανεπτυγμένες χώρες </a:t>
            </a:r>
            <a:r>
              <a:rPr lang="el-GR" dirty="0" smtClean="0"/>
              <a:t>η </a:t>
            </a:r>
            <a:r>
              <a:rPr lang="el-GR" dirty="0"/>
              <a:t>ασθένεια επιβάλλεται να αντιμετωπίζεται σύμφωνα με τα τεκμηριωμένα επιστημονικά </a:t>
            </a:r>
            <a:r>
              <a:rPr lang="el-GR" dirty="0" smtClean="0"/>
              <a:t>δεδομένα.</a:t>
            </a:r>
            <a:endParaRPr lang="el-GR" dirty="0"/>
          </a:p>
          <a:p>
            <a:pPr>
              <a:spcBef>
                <a:spcPts val="2400"/>
              </a:spcBef>
            </a:pPr>
            <a:r>
              <a:rPr lang="el-GR" dirty="0"/>
              <a:t>Σήμερα στις ανεπτυγμένες χώρες η υγεία θεωρείται κοινωνικό αγαθό και πρέπει οι κοινωνίες να φροντίζουν τόσο για την πρόληψη των ασθενειών, όσο και για την εξεύρεση πόρων για την αντιμετώπιση στης ασθένειας σε όλα τα κοινωνικά /οικονομικά </a:t>
            </a:r>
            <a:r>
              <a:rPr lang="el-GR" dirty="0" smtClean="0"/>
              <a:t>στρώματα.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5" name="Ορθογώνιο 4"/>
          <p:cNvSpPr/>
          <p:nvPr/>
        </p:nvSpPr>
        <p:spPr>
          <a:xfrm>
            <a:off x="3491880" y="4698366"/>
            <a:ext cx="5217070" cy="369332"/>
          </a:xfrm>
          <a:prstGeom prst="rect">
            <a:avLst/>
          </a:prstGeom>
        </p:spPr>
        <p:txBody>
          <a:bodyPr wrap="square">
            <a:spAutoFit/>
          </a:bodyPr>
          <a:lstStyle/>
          <a:p>
            <a:r>
              <a:rPr lang="el-GR" dirty="0" err="1">
                <a:latin typeface="+mn-lt"/>
                <a:cs typeface="Arial" pitchFamily="34" charset="0"/>
              </a:rPr>
              <a:t>Γ.Πέττα</a:t>
            </a:r>
            <a:r>
              <a:rPr lang="el-GR" dirty="0">
                <a:latin typeface="+mn-lt"/>
                <a:cs typeface="Arial" pitchFamily="34" charset="0"/>
              </a:rPr>
              <a:t> 2000 φύλλα διδασκαλίας δεοντολογίας </a:t>
            </a:r>
            <a:r>
              <a:rPr lang="el-GR" dirty="0" smtClean="0">
                <a:latin typeface="+mn-lt"/>
                <a:cs typeface="Arial" pitchFamily="34" charset="0"/>
              </a:rPr>
              <a:t>ΤΕΙΑ</a:t>
            </a:r>
            <a:endParaRPr lang="el-GR" dirty="0">
              <a:latin typeface="+mn-lt"/>
            </a:endParaRPr>
          </a:p>
        </p:txBody>
      </p:sp>
    </p:spTree>
    <p:extLst>
      <p:ext uri="{BB962C8B-B14F-4D97-AF65-F5344CB8AC3E}">
        <p14:creationId xmlns:p14="http://schemas.microsoft.com/office/powerpoint/2010/main" val="2820600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Ιστορική αναδρομή και φυσικοθεραπεία</a:t>
            </a:r>
            <a:r>
              <a:rPr lang="en-US" sz="3600" dirty="0"/>
              <a:t> </a:t>
            </a:r>
            <a:r>
              <a:rPr lang="el-GR" sz="2800" b="0" dirty="0"/>
              <a:t>(1 από 7)</a:t>
            </a:r>
            <a:endParaRPr lang="el-GR" sz="2400" b="0" dirty="0"/>
          </a:p>
        </p:txBody>
      </p:sp>
      <p:sp>
        <p:nvSpPr>
          <p:cNvPr id="3" name="Θέση περιεχομένου 2"/>
          <p:cNvSpPr>
            <a:spLocks noGrp="1"/>
          </p:cNvSpPr>
          <p:nvPr>
            <p:ph idx="1"/>
          </p:nvPr>
        </p:nvSpPr>
        <p:spPr/>
        <p:txBody>
          <a:bodyPr/>
          <a:lstStyle/>
          <a:p>
            <a:pPr>
              <a:spcBef>
                <a:spcPts val="1800"/>
              </a:spcBef>
            </a:pPr>
            <a:r>
              <a:rPr lang="el-GR" dirty="0"/>
              <a:t>Η φυσικοθεραπεία είναι γνωστή ως επιστήμη στην αρχαία Ελλάδα, αλλά όχι με το όνομα που της προσδόθηκε στις ημέρες </a:t>
            </a:r>
            <a:r>
              <a:rPr lang="el-GR" dirty="0" smtClean="0"/>
              <a:t>μας.</a:t>
            </a:r>
            <a:endParaRPr lang="el-GR" dirty="0"/>
          </a:p>
          <a:p>
            <a:pPr>
              <a:spcBef>
                <a:spcPts val="1800"/>
              </a:spcBef>
            </a:pPr>
            <a:r>
              <a:rPr lang="el-GR" dirty="0"/>
              <a:t>Η φυσικοθεραπεία ως επιστήμη βασίζεται στην ανάλυση της φυσιολογικής ανθρώπινης κίνησης και στην αξιολόγηση/αντιμετώπιση της κινητικής </a:t>
            </a:r>
            <a:r>
              <a:rPr lang="el-GR" dirty="0" smtClean="0"/>
              <a:t>δυσλειτουργίας.</a:t>
            </a:r>
            <a:endParaRPr lang="el-GR" dirty="0"/>
          </a:p>
          <a:p>
            <a:pPr>
              <a:spcBef>
                <a:spcPts val="1800"/>
              </a:spcBef>
            </a:pPr>
            <a:r>
              <a:rPr lang="el-GR" dirty="0"/>
              <a:t>Ο Αριστοτέλης (384-322πχ) αναφέρεται στην γεωμετρική ανάλυση της βάδισης, και τους νόμους που διέπουν την ανθρώπινη κίνηση  όπως </a:t>
            </a:r>
            <a:r>
              <a:rPr lang="el-GR" dirty="0" err="1" smtClean="0"/>
              <a:t>μοχλοι,κ.β,κλπ</a:t>
            </a:r>
            <a:r>
              <a:rPr lang="el-GR" dirty="0" smtClean="0"/>
              <a:t>.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
        <p:nvSpPr>
          <p:cNvPr id="5" name="Ορθογώνιο 4"/>
          <p:cNvSpPr/>
          <p:nvPr/>
        </p:nvSpPr>
        <p:spPr>
          <a:xfrm>
            <a:off x="6804248" y="5561042"/>
            <a:ext cx="1495089" cy="430887"/>
          </a:xfrm>
          <a:prstGeom prst="rect">
            <a:avLst/>
          </a:prstGeom>
        </p:spPr>
        <p:txBody>
          <a:bodyPr wrap="none">
            <a:spAutoFit/>
          </a:bodyPr>
          <a:lstStyle/>
          <a:p>
            <a:pPr>
              <a:buNone/>
            </a:pPr>
            <a:r>
              <a:rPr lang="en-US" sz="2200" dirty="0" err="1">
                <a:latin typeface="+mn-lt"/>
              </a:rPr>
              <a:t>Poulis</a:t>
            </a:r>
            <a:r>
              <a:rPr lang="en-US" sz="2200" dirty="0">
                <a:latin typeface="+mn-lt"/>
              </a:rPr>
              <a:t> 1991</a:t>
            </a:r>
            <a:endParaRPr lang="el-GR" sz="2200" dirty="0">
              <a:latin typeface="+mn-lt"/>
            </a:endParaRPr>
          </a:p>
        </p:txBody>
      </p:sp>
    </p:spTree>
    <p:extLst>
      <p:ext uri="{BB962C8B-B14F-4D97-AF65-F5344CB8AC3E}">
        <p14:creationId xmlns:p14="http://schemas.microsoft.com/office/powerpoint/2010/main" val="673429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Ιστορική αναδρομή και φυσικοθεραπεία</a:t>
            </a:r>
            <a:r>
              <a:rPr lang="en-US" dirty="0"/>
              <a:t> </a:t>
            </a:r>
            <a:r>
              <a:rPr lang="el-GR" sz="3200" b="0" dirty="0" smtClean="0"/>
              <a:t>(</a:t>
            </a:r>
            <a:r>
              <a:rPr lang="en-US" sz="3100" b="0" dirty="0" smtClean="0"/>
              <a:t>2</a:t>
            </a:r>
            <a:r>
              <a:rPr lang="el-GR" sz="3100" b="0" dirty="0" smtClean="0"/>
              <a:t> </a:t>
            </a:r>
            <a:r>
              <a:rPr lang="el-GR" sz="3100" b="0" dirty="0"/>
              <a:t>από 7)</a:t>
            </a:r>
            <a:endParaRPr lang="el-GR" sz="3100" dirty="0"/>
          </a:p>
        </p:txBody>
      </p:sp>
      <p:sp>
        <p:nvSpPr>
          <p:cNvPr id="3" name="Θέση περιεχομένου 2"/>
          <p:cNvSpPr>
            <a:spLocks noGrp="1"/>
          </p:cNvSpPr>
          <p:nvPr>
            <p:ph idx="1"/>
          </p:nvPr>
        </p:nvSpPr>
        <p:spPr/>
        <p:txBody>
          <a:bodyPr/>
          <a:lstStyle/>
          <a:p>
            <a:pPr>
              <a:spcBef>
                <a:spcPts val="3000"/>
              </a:spcBef>
            </a:pPr>
            <a:r>
              <a:rPr lang="el-GR" dirty="0"/>
              <a:t>Ο Γαληνός (131-201μχ) αναφέρθηκε στην μυϊκή λειτουργία, ξεχώρισε κινητικές από αισθητικές ίνες και τόνισε την σημασία </a:t>
            </a:r>
            <a:r>
              <a:rPr lang="el-GR" dirty="0" smtClean="0"/>
              <a:t>τους.</a:t>
            </a:r>
            <a:endParaRPr lang="el-GR" dirty="0"/>
          </a:p>
          <a:p>
            <a:pPr>
              <a:spcBef>
                <a:spcPts val="3000"/>
              </a:spcBef>
            </a:pPr>
            <a:r>
              <a:rPr lang="el-GR" dirty="0"/>
              <a:t>Στον Ευρωπαϊκό χώρο  έρχεται μετά από αιώνες να τεθεί σε μελέτη η ανθρώπινη κινητική λειτουργία από τον Λεονάρντο Ντα Βίντσι (1452-1519),με συνεχιστές σπουδαίους μελετητές όπως ο Γαλιλαίος, ο </a:t>
            </a:r>
            <a:r>
              <a:rPr lang="el-GR" dirty="0" err="1"/>
              <a:t>Μπορελλι</a:t>
            </a:r>
            <a:r>
              <a:rPr lang="el-GR" dirty="0"/>
              <a:t>, </a:t>
            </a:r>
            <a:r>
              <a:rPr lang="el-GR" dirty="0" smtClean="0"/>
              <a:t>ο</a:t>
            </a:r>
            <a:r>
              <a:rPr lang="en-US" dirty="0" smtClean="0"/>
              <a:t> </a:t>
            </a:r>
            <a:r>
              <a:rPr lang="el-GR" dirty="0" err="1" smtClean="0"/>
              <a:t>Γκλίσσου</a:t>
            </a:r>
            <a:r>
              <a:rPr lang="el-GR" dirty="0"/>
              <a:t>, ο Νεύτωνας </a:t>
            </a:r>
            <a:r>
              <a:rPr lang="el-GR" dirty="0" smtClean="0"/>
              <a:t>κλπ.</a:t>
            </a:r>
            <a:endParaRPr lang="el-GR" dirty="0"/>
          </a:p>
          <a:p>
            <a:pPr>
              <a:spcBef>
                <a:spcPts val="30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5" name="Ορθογώνιο 4"/>
          <p:cNvSpPr/>
          <p:nvPr/>
        </p:nvSpPr>
        <p:spPr>
          <a:xfrm>
            <a:off x="6948264" y="4869160"/>
            <a:ext cx="1495089" cy="430887"/>
          </a:xfrm>
          <a:prstGeom prst="rect">
            <a:avLst/>
          </a:prstGeom>
        </p:spPr>
        <p:txBody>
          <a:bodyPr wrap="none">
            <a:spAutoFit/>
          </a:bodyPr>
          <a:lstStyle/>
          <a:p>
            <a:pPr>
              <a:buNone/>
            </a:pPr>
            <a:r>
              <a:rPr lang="en-US" sz="2200" dirty="0" err="1">
                <a:latin typeface="+mn-lt"/>
              </a:rPr>
              <a:t>Poulis</a:t>
            </a:r>
            <a:r>
              <a:rPr lang="en-US" sz="2200" dirty="0">
                <a:latin typeface="+mn-lt"/>
              </a:rPr>
              <a:t> 1991</a:t>
            </a:r>
            <a:endParaRPr lang="el-GR" sz="2200" dirty="0">
              <a:latin typeface="+mn-lt"/>
            </a:endParaRPr>
          </a:p>
        </p:txBody>
      </p:sp>
    </p:spTree>
    <p:extLst>
      <p:ext uri="{BB962C8B-B14F-4D97-AF65-F5344CB8AC3E}">
        <p14:creationId xmlns:p14="http://schemas.microsoft.com/office/powerpoint/2010/main" val="2278502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solidFill>
                  <a:prstClr val="black"/>
                </a:solidFill>
              </a:rPr>
              <a:t>Ιστορική αναδρομή και φυσικοθεραπεία</a:t>
            </a:r>
            <a:r>
              <a:rPr lang="en-US" sz="3600" dirty="0">
                <a:solidFill>
                  <a:prstClr val="black"/>
                </a:solidFill>
              </a:rPr>
              <a:t> </a:t>
            </a:r>
            <a:r>
              <a:rPr lang="el-GR" sz="2800" b="0" dirty="0" smtClean="0">
                <a:solidFill>
                  <a:prstClr val="black"/>
                </a:solidFill>
              </a:rPr>
              <a:t>(</a:t>
            </a:r>
            <a:r>
              <a:rPr lang="en-US" sz="2800" b="0" dirty="0" smtClean="0">
                <a:solidFill>
                  <a:prstClr val="black"/>
                </a:solidFill>
              </a:rPr>
              <a:t>3</a:t>
            </a:r>
            <a:r>
              <a:rPr lang="el-GR" sz="2800" b="0" dirty="0" smtClean="0">
                <a:solidFill>
                  <a:prstClr val="black"/>
                </a:solidFill>
              </a:rPr>
              <a:t> </a:t>
            </a:r>
            <a:r>
              <a:rPr lang="el-GR" sz="2800" b="0" dirty="0">
                <a:solidFill>
                  <a:prstClr val="black"/>
                </a:solidFill>
              </a:rPr>
              <a:t>από 7)</a:t>
            </a:r>
            <a:endParaRPr lang="el-GR" sz="3600" dirty="0"/>
          </a:p>
        </p:txBody>
      </p:sp>
      <p:sp>
        <p:nvSpPr>
          <p:cNvPr id="3" name="Θέση περιεχομένου 2"/>
          <p:cNvSpPr>
            <a:spLocks noGrp="1"/>
          </p:cNvSpPr>
          <p:nvPr>
            <p:ph idx="1"/>
          </p:nvPr>
        </p:nvSpPr>
        <p:spPr/>
        <p:txBody>
          <a:bodyPr/>
          <a:lstStyle/>
          <a:p>
            <a:pPr marL="0" indent="0">
              <a:spcBef>
                <a:spcPts val="3000"/>
              </a:spcBef>
              <a:buNone/>
            </a:pPr>
            <a:r>
              <a:rPr lang="el-GR" dirty="0"/>
              <a:t>Η φυσικοθεραπεία επίσης έχει αναφορές , ιστορικά και  σε άλλα επιστημονικά πεδία και θεραπευτικές μεθόδους, όπως:</a:t>
            </a:r>
          </a:p>
          <a:p>
            <a:pPr>
              <a:spcBef>
                <a:spcPts val="3000"/>
              </a:spcBef>
            </a:pPr>
            <a:r>
              <a:rPr lang="el-GR" dirty="0"/>
              <a:t>Οι  τεχνικές μάλαξης, που συναντώνται στον Ιπποκράτη για τις ευεργετικές επιδράσεις της </a:t>
            </a:r>
            <a:r>
              <a:rPr lang="el-GR" dirty="0" smtClean="0"/>
              <a:t>«τριβής»,</a:t>
            </a:r>
            <a:endParaRPr lang="el-GR" dirty="0"/>
          </a:p>
          <a:p>
            <a:pPr>
              <a:spcBef>
                <a:spcPts val="3000"/>
              </a:spcBef>
            </a:pPr>
            <a:r>
              <a:rPr lang="el-GR" dirty="0"/>
              <a:t>Ο </a:t>
            </a:r>
            <a:r>
              <a:rPr lang="el-GR" dirty="0" err="1"/>
              <a:t>Γκαλβάνι</a:t>
            </a:r>
            <a:r>
              <a:rPr lang="el-GR" dirty="0"/>
              <a:t> το 1786 ασχολήθηκε με τα θεραπευτικά </a:t>
            </a:r>
            <a:r>
              <a:rPr lang="el-GR" dirty="0" smtClean="0"/>
              <a:t>ρεύματα.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
        <p:nvSpPr>
          <p:cNvPr id="5" name="Ορθογώνιο 4"/>
          <p:cNvSpPr/>
          <p:nvPr/>
        </p:nvSpPr>
        <p:spPr>
          <a:xfrm>
            <a:off x="7207245" y="4581128"/>
            <a:ext cx="1495089" cy="430887"/>
          </a:xfrm>
          <a:prstGeom prst="rect">
            <a:avLst/>
          </a:prstGeom>
        </p:spPr>
        <p:txBody>
          <a:bodyPr wrap="none">
            <a:spAutoFit/>
          </a:bodyPr>
          <a:lstStyle/>
          <a:p>
            <a:pPr>
              <a:buNone/>
            </a:pPr>
            <a:r>
              <a:rPr lang="en-US" sz="2200" dirty="0" err="1">
                <a:latin typeface="+mn-lt"/>
              </a:rPr>
              <a:t>Poulis</a:t>
            </a:r>
            <a:r>
              <a:rPr lang="en-US" sz="2200" dirty="0">
                <a:latin typeface="+mn-lt"/>
              </a:rPr>
              <a:t> 1991</a:t>
            </a:r>
            <a:endParaRPr lang="el-GR" sz="2200" dirty="0">
              <a:latin typeface="+mn-lt"/>
            </a:endParaRPr>
          </a:p>
        </p:txBody>
      </p:sp>
    </p:spTree>
    <p:extLst>
      <p:ext uri="{BB962C8B-B14F-4D97-AF65-F5344CB8AC3E}">
        <p14:creationId xmlns:p14="http://schemas.microsoft.com/office/powerpoint/2010/main" val="29717707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72a1db986fe3e8f4de7b6b1df86c940f376794f"/>
  <p:tag name="ISPRING_RESOURCE_PATHS_HASH_PRESENTER" val="75cff810930d8e1fba726a4e1cc13925a2a3ff"/>
</p:tagLst>
</file>

<file path=ppt/theme/theme1.xml><?xml version="1.0" encoding="utf-8"?>
<a:theme xmlns:a="http://schemas.openxmlformats.org/drawingml/2006/main" name="OC_template_updated">
  <a:themeElements>
    <a:clrScheme name="Custom 5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178</TotalTime>
  <Words>1372</Words>
  <Application>Microsoft Office PowerPoint</Application>
  <PresentationFormat>Προβολή στην οθόνη (4:3)</PresentationFormat>
  <Paragraphs>153</Paragraphs>
  <Slides>21</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21</vt:i4>
      </vt:variant>
    </vt:vector>
  </HeadingPairs>
  <TitlesOfParts>
    <vt:vector size="23" baseType="lpstr">
      <vt:lpstr>OC_template_updated</vt:lpstr>
      <vt:lpstr>1_OC_template_updated</vt:lpstr>
      <vt:lpstr>Βιοηθική και Δεοντολογία στην Φυσικοθεραπεία</vt:lpstr>
      <vt:lpstr>Ιστορική αναδρομή  (1 από 5)</vt:lpstr>
      <vt:lpstr>Ιστορική αναδρομή  (2 από 5)</vt:lpstr>
      <vt:lpstr>Ιστορική αναδρομή  (3 από 5)</vt:lpstr>
      <vt:lpstr>Ιστορική αναδρομή  (4 από 5)</vt:lpstr>
      <vt:lpstr>Ιστορική αναδρομή  (5 από 5)</vt:lpstr>
      <vt:lpstr>Ιστορική αναδρομή και φυσικοθεραπεία (1 από 7)</vt:lpstr>
      <vt:lpstr>Ιστορική αναδρομή και φυσικοθεραπεία (2 από 7)</vt:lpstr>
      <vt:lpstr>Ιστορική αναδρομή και φυσικοθεραπεία (3 από 7)</vt:lpstr>
      <vt:lpstr>Ιστορική αναδρομή και φυσικοθεραπεία (4 από 7)</vt:lpstr>
      <vt:lpstr>Ιστορική αναδρομή και φυσικοθεραπεία (5 από 7)</vt:lpstr>
      <vt:lpstr>Ιστορική αναδρομή και φυσικοθεραπεία (6 από 7)</vt:lpstr>
      <vt:lpstr>Ιστορική αναδρομή και φυσικοθεραπεία (7 από 7)</vt:lpstr>
      <vt:lpstr>Συλλογικά όργανα σήμερα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37</cp:revision>
  <dcterms:created xsi:type="dcterms:W3CDTF">2014-02-21T09:13:28Z</dcterms:created>
  <dcterms:modified xsi:type="dcterms:W3CDTF">2015-06-09T09:23:30Z</dcterms:modified>
</cp:coreProperties>
</file>