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6"/>
  </p:notesMasterIdLst>
  <p:handoutMasterIdLst>
    <p:handoutMasterId r:id="rId47"/>
  </p:handoutMasterIdLst>
  <p:sldIdLst>
    <p:sldId id="256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257" r:id="rId39"/>
    <p:sldId id="262" r:id="rId40"/>
    <p:sldId id="264" r:id="rId41"/>
    <p:sldId id="299" r:id="rId42"/>
    <p:sldId id="300" r:id="rId43"/>
    <p:sldId id="266" r:id="rId44"/>
    <p:sldId id="261" r:id="rId45"/>
  </p:sldIdLst>
  <p:sldSz cx="9144000" cy="6858000" type="screen4x3"/>
  <p:notesSz cx="7104063" cy="10234613"/>
  <p:custDataLst>
    <p:tags r:id="rId4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974"/>
    <a:srgbClr val="FFDB69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64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gs" Target="tags/tag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2048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C276A1-4AFD-41D8-ABE6-131F649B0875}" type="slidenum">
              <a:rPr lang="el-GR" altLang="el-GR" sz="1300"/>
              <a:pPr/>
              <a:t>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467967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E700F8-333B-4A6D-852C-0AF37644BD1F}" type="slidenum">
              <a:rPr lang="el-GR" altLang="el-GR" sz="1300"/>
              <a:pPr/>
              <a:t>10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184051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2458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E64722-194C-4B3F-A139-0CC44DA00C6E}" type="slidenum">
              <a:rPr lang="el-GR" altLang="el-GR" sz="1300"/>
              <a:pPr/>
              <a:t>11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73234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2662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494633-DC37-4B5C-8326-2D7346534168}" type="slidenum">
              <a:rPr lang="el-GR" altLang="el-GR" sz="1300"/>
              <a:pPr/>
              <a:t>12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413982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2867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D4B1B6-65C8-411C-95AA-E99AA9CB2779}" type="slidenum">
              <a:rPr lang="el-GR" altLang="el-GR" sz="1300"/>
              <a:pPr/>
              <a:t>13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832557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3072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941D4B-C3BD-499A-AFAE-5E3B14C85A93}" type="slidenum">
              <a:rPr lang="el-GR" altLang="el-GR" sz="1300"/>
              <a:pPr/>
              <a:t>14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77163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3277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A98D3B-061F-4FE7-8344-E5ABEC1006D7}" type="slidenum">
              <a:rPr lang="el-GR" altLang="el-GR" sz="1300"/>
              <a:pPr/>
              <a:t>15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582663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656947-7BD5-4DE6-B145-524FFE4FB598}" type="slidenum">
              <a:rPr lang="el-GR" altLang="el-GR" sz="1300"/>
              <a:pPr/>
              <a:t>16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016896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3686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D4FDA5-969A-4948-AE03-1A86432D0022}" type="slidenum">
              <a:rPr lang="el-GR" altLang="el-GR" sz="1300"/>
              <a:pPr/>
              <a:t>17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1774501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3891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D3EF48-6D16-4758-ADE9-2F9490AF85CB}" type="slidenum">
              <a:rPr lang="el-GR" altLang="el-GR" sz="1300"/>
              <a:pPr/>
              <a:t>18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841634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10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5CC1FE-F8F4-4CA2-B2A4-7F6A2ED86A77}" type="slidenum">
              <a:rPr lang="el-GR" altLang="el-GR" sz="1300"/>
              <a:pPr/>
              <a:t>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8380314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096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3B7DEE-268D-4606-83F3-D63C710C8E61}" type="slidenum">
              <a:rPr lang="el-GR" altLang="el-GR" sz="1300"/>
              <a:pPr/>
              <a:t>19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7362653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301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CB9A52-EF36-4CD3-BF90-61C58ED969ED}" type="slidenum">
              <a:rPr lang="el-GR" altLang="el-GR" sz="1300"/>
              <a:pPr/>
              <a:t>20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9253827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506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6D4D25-EDCB-4A06-9651-04FAC387F5DA}" type="slidenum">
              <a:rPr lang="el-GR" altLang="el-GR" sz="1300"/>
              <a:pPr/>
              <a:t>21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810206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710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FD188C-1D89-427B-A63C-15F54A2554B2}" type="slidenum">
              <a:rPr lang="el-GR" altLang="el-GR" sz="1300"/>
              <a:pPr/>
              <a:t>22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0373859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4915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A69FE8-DD22-434D-9FE2-458035C3D12D}" type="slidenum">
              <a:rPr lang="el-GR" altLang="el-GR" sz="1300"/>
              <a:pPr/>
              <a:t>23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265815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5120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3B4F1A-382F-4CF1-A49C-19F1B9EE9B5C}" type="slidenum">
              <a:rPr lang="el-GR" altLang="el-GR" sz="1300"/>
              <a:pPr/>
              <a:t>24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277932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5325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22C512B-78EF-4238-AC13-5368CDA75705}" type="slidenum">
              <a:rPr lang="el-GR" altLang="el-GR" sz="1300"/>
              <a:pPr/>
              <a:t>25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5010212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5530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6F176F-D518-433B-BE12-ADBCC8CE5EBE}" type="slidenum">
              <a:rPr lang="el-GR" altLang="el-GR" sz="1300"/>
              <a:pPr/>
              <a:t>26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706577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5734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140856-4B1A-4FF6-B874-2A17EE5F8053}" type="slidenum">
              <a:rPr lang="el-GR" altLang="el-GR" sz="1300"/>
              <a:pPr/>
              <a:t>27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8585536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547304-373B-40F9-9C07-6685AACE77A9}" type="slidenum">
              <a:rPr lang="el-GR" altLang="el-GR" sz="1300"/>
              <a:pPr/>
              <a:t>28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26868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223C12-F691-4B68-9D0B-AF091054D08A}" type="slidenum">
              <a:rPr lang="el-GR" altLang="el-GR" sz="1300"/>
              <a:pPr/>
              <a:t>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0572476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144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A2C675-D034-4CFA-B8BB-3AD79EC24FF8}" type="slidenum">
              <a:rPr lang="el-GR" altLang="el-GR" sz="1300"/>
              <a:pPr/>
              <a:t>29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702355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349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70BC0A-7A1A-46F7-8E6F-4F36BFCB3942}" type="slidenum">
              <a:rPr lang="el-GR" altLang="el-GR" sz="1300"/>
              <a:pPr/>
              <a:t>30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6213863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554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C0AF90A-F50D-451F-BC3F-60860F9C95E5}" type="slidenum">
              <a:rPr lang="el-GR" altLang="el-GR" sz="1300"/>
              <a:pPr/>
              <a:t>31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4599176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758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B34766-2379-4BFD-A0DC-DC3561EDCBC2}" type="slidenum">
              <a:rPr lang="el-GR" altLang="el-GR" sz="1300"/>
              <a:pPr/>
              <a:t>32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5236983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6963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91EF375-C97E-42C6-B6F5-BC0EF91D4678}" type="slidenum">
              <a:rPr lang="el-GR" altLang="el-GR" sz="1300"/>
              <a:pPr/>
              <a:t>33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991837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7168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BC0595-7F3D-4B60-8596-0DB39F5F67D6}" type="slidenum">
              <a:rPr lang="el-GR" altLang="el-GR" sz="1300"/>
              <a:pPr/>
              <a:t>34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2842006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7373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09447B-A0BB-41C7-84AC-0CFC7E9D964D}" type="slidenum">
              <a:rPr lang="el-GR" altLang="el-GR" sz="1300"/>
              <a:pPr/>
              <a:t>35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0642382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3380A6-7B08-40C5-9F18-3AB08DC3CA96}" type="slidenum">
              <a:rPr lang="el-GR" altLang="el-GR" sz="1300"/>
              <a:pPr/>
              <a:t>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9010151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71EE1DF-ECB3-4900-A612-BEE7F3E28D1A}" type="slidenum">
              <a:rPr lang="el-GR" altLang="el-GR" sz="1300"/>
              <a:pPr/>
              <a:t>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2102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7F277-BF51-423B-B538-00B81AE4076F}" type="slidenum">
              <a:rPr lang="el-GR" altLang="el-GR" sz="1300"/>
              <a:pPr/>
              <a:t>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234084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FCAD40-A6E1-4A8E-BDDE-F23490708006}" type="slidenum">
              <a:rPr lang="el-GR" altLang="el-GR" sz="1300"/>
              <a:pPr/>
              <a:t>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995576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1638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A9F4D8-FFB5-43AB-BAB0-1C70BD45BF3C}" type="slidenum">
              <a:rPr lang="el-GR" altLang="el-GR" sz="1300"/>
              <a:pPr/>
              <a:t>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125006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dirty="0" smtClean="0"/>
          </a:p>
        </p:txBody>
      </p:sp>
      <p:sp>
        <p:nvSpPr>
          <p:cNvPr id="1843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8289D9-BEF3-4789-9111-403A270E75B3}" type="slidenum">
              <a:rPr lang="el-GR" altLang="el-GR" sz="1300"/>
              <a:pPr/>
              <a:t>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68139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5974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>
              <a:lnSpc>
                <a:spcPct val="112000"/>
              </a:lnSpc>
              <a:spcBef>
                <a:spcPts val="1200"/>
              </a:spcBef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9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3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0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3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1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0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1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7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151D-B011-44DD-8F54-F1E749DA09D6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9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Κοσμητολογία Ι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9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Συντήρηση καλλυντικών προϊόντων (</a:t>
            </a:r>
            <a:r>
              <a:rPr lang="el-GR" sz="2600" dirty="0" err="1" smtClean="0"/>
              <a:t>α΄μέρος</a:t>
            </a:r>
            <a:r>
              <a:rPr lang="el-GR" sz="2600" dirty="0" smtClean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Μόλυνση των καλλυντικών </a:t>
            </a:r>
            <a:r>
              <a:rPr lang="el-GR" dirty="0" smtClean="0"/>
              <a:t>προϊόντων </a:t>
            </a:r>
            <a:r>
              <a:rPr lang="el-GR" sz="3300" b="0" dirty="0" smtClean="0"/>
              <a:t>1/3</a:t>
            </a:r>
            <a:endParaRPr lang="el-GR" sz="3300" b="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Times New Roman" pitchFamily="18" charset="0"/>
              </a:rPr>
              <a:t>Πολλά από τα συστατικά που χρησιμοποιούνται για την παρασκευή των καλλυντικών προϊόντων, είναι </a:t>
            </a:r>
            <a:r>
              <a:rPr lang="el-GR" altLang="el-GR" b="1" dirty="0" smtClean="0">
                <a:cs typeface="Times New Roman" pitchFamily="18" charset="0"/>
              </a:rPr>
              <a:t>ευαίσθητα στη βιολογική αποσύνθεση από μικροοργανισμούς</a:t>
            </a:r>
            <a:r>
              <a:rPr lang="el-GR" altLang="el-GR" dirty="0" smtClean="0">
                <a:cs typeface="Times New Roman" pitchFamily="18" charset="0"/>
              </a:rPr>
              <a:t>. </a:t>
            </a:r>
            <a:endParaRPr lang="en-US" altLang="el-GR" dirty="0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Times New Roman" pitchFamily="18" charset="0"/>
              </a:rPr>
              <a:t>Ορισμένες δε ουσίες που συχνά χρησ</a:t>
            </a:r>
            <a:r>
              <a:rPr lang="el-GR" altLang="el-GR" dirty="0" smtClean="0"/>
              <a:t>ι</a:t>
            </a:r>
            <a:r>
              <a:rPr lang="el-GR" altLang="el-GR" dirty="0" smtClean="0">
                <a:cs typeface="Times New Roman" pitchFamily="18" charset="0"/>
              </a:rPr>
              <a:t>μοποιούνται </a:t>
            </a:r>
            <a:r>
              <a:rPr lang="el-GR" altLang="el-GR" b="1" dirty="0" smtClean="0">
                <a:cs typeface="Times New Roman" pitchFamily="18" charset="0"/>
              </a:rPr>
              <a:t>αποτελούν και ιδανικό υπόστρωμα για την ανάπτυξη των μικροοργανισμών</a:t>
            </a:r>
            <a:r>
              <a:rPr lang="el-GR" altLang="el-GR" dirty="0" smtClean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110000"/>
              </a:lnSpc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8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Μόλυνση των καλλυντικών προϊόντων </a:t>
            </a:r>
            <a:r>
              <a:rPr lang="el-GR" sz="3000" b="0" dirty="0" smtClean="0"/>
              <a:t>2/3</a:t>
            </a:r>
            <a:endParaRPr lang="el-GR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b="1" dirty="0" smtClean="0"/>
              <a:t>Πηγές μόλυνσης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πριν και κατά την παραγωγή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Πρώτες ύλες (Νερό που αποθηκεύεται σε δεξαμενές, φυτικά </a:t>
            </a:r>
            <a:r>
              <a:rPr lang="el-GR" altLang="el-GR" dirty="0" err="1" smtClean="0"/>
              <a:t>κόμμεα</a:t>
            </a:r>
            <a:r>
              <a:rPr lang="el-GR" altLang="el-GR" dirty="0" smtClean="0"/>
              <a:t> και εκχυλίσματα, </a:t>
            </a:r>
            <a:r>
              <a:rPr lang="el-GR" altLang="el-GR" dirty="0" err="1" smtClean="0"/>
              <a:t>τάλκης</a:t>
            </a:r>
            <a:r>
              <a:rPr lang="el-GR" altLang="el-GR" dirty="0" smtClean="0"/>
              <a:t>, καολίνης, </a:t>
            </a:r>
            <a:r>
              <a:rPr lang="el-GR" altLang="el-GR" dirty="0" err="1" smtClean="0"/>
              <a:t>περιέκτες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α΄υλών</a:t>
            </a:r>
            <a:r>
              <a:rPr lang="el-GR" altLang="el-GR" dirty="0" smtClean="0"/>
              <a:t>).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Αέρας του περιβάλλοντος</a:t>
            </a:r>
            <a:r>
              <a:rPr lang="en-US" altLang="el-GR" dirty="0" smtClean="0"/>
              <a:t> </a:t>
            </a:r>
            <a:r>
              <a:rPr lang="el-GR" altLang="el-GR" dirty="0" smtClean="0"/>
              <a:t>του εργοστασίου.</a:t>
            </a:r>
          </a:p>
          <a:p>
            <a:pPr marL="355600" indent="0" eaLnBrk="1" hangingPunct="1">
              <a:lnSpc>
                <a:spcPct val="110000"/>
              </a:lnSpc>
              <a:buNone/>
            </a:pPr>
            <a:r>
              <a:rPr lang="el-GR" altLang="el-GR" dirty="0" smtClean="0"/>
              <a:t>(Σπόροι βακτηρίων, </a:t>
            </a:r>
            <a:r>
              <a:rPr lang="el-GR" altLang="el-GR" dirty="0" err="1" smtClean="0"/>
              <a:t>ευρωτομύκητες</a:t>
            </a:r>
            <a:r>
              <a:rPr lang="el-GR" altLang="el-GR" dirty="0" smtClean="0"/>
              <a:t>, κόκκοι).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Εγκαταστάσεις.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Υλικά συσκευασίας (βάζα, πώματα, παρεμβύσματα).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Προσωπικό.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b="1" dirty="0" smtClean="0"/>
              <a:t> Μόλυνση κατά τη χρήση</a:t>
            </a:r>
          </a:p>
          <a:p>
            <a:pPr eaLnBrk="1" hangingPunct="1">
              <a:lnSpc>
                <a:spcPct val="110000"/>
              </a:lnSpc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64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l-GR" altLang="el-GR" b="1" dirty="0">
                <a:cs typeface="Arial" charset="0"/>
              </a:rPr>
              <a:t>Συνέπειες της μόλυνσης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Α</a:t>
            </a:r>
            <a:r>
              <a:rPr lang="el-GR" altLang="el-GR" dirty="0" smtClean="0">
                <a:cs typeface="Arial" charset="0"/>
              </a:rPr>
              <a:t>λλαγή του χρώματος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Θ</a:t>
            </a:r>
            <a:r>
              <a:rPr lang="el-GR" altLang="el-GR" dirty="0" smtClean="0">
                <a:cs typeface="Arial" charset="0"/>
              </a:rPr>
              <a:t>όλωση αν πρόκειται για διαυγείς </a:t>
            </a:r>
            <a:r>
              <a:rPr lang="en-US" altLang="el-GR" dirty="0" smtClean="0">
                <a:cs typeface="Arial" charset="0"/>
              </a:rPr>
              <a:t>lotion</a:t>
            </a:r>
            <a:r>
              <a:rPr lang="el-GR" altLang="el-GR" dirty="0" smtClean="0">
                <a:cs typeface="Arial" charset="0"/>
              </a:rPr>
              <a:t> 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Μ</a:t>
            </a:r>
            <a:r>
              <a:rPr lang="el-GR" altLang="el-GR" dirty="0" smtClean="0">
                <a:cs typeface="Arial" charset="0"/>
              </a:rPr>
              <a:t>εταβολή της ρευστότητας (ιξώδους)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Δ</a:t>
            </a:r>
            <a:r>
              <a:rPr lang="el-GR" altLang="el-GR" dirty="0" smtClean="0">
                <a:cs typeface="Arial" charset="0"/>
              </a:rPr>
              <a:t>ιαχωρισμό των φάσεων του γαλακτώματος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Ά</a:t>
            </a:r>
            <a:r>
              <a:rPr lang="el-GR" altLang="el-GR" dirty="0" smtClean="0">
                <a:cs typeface="Arial" charset="0"/>
              </a:rPr>
              <a:t>σχημη οσμή </a:t>
            </a:r>
            <a:endParaRPr lang="el-GR" altLang="el-GR" dirty="0" smtClean="0"/>
          </a:p>
          <a:p>
            <a:pPr algn="just" eaLnBrk="1" hangingPunct="1">
              <a:lnSpc>
                <a:spcPct val="90000"/>
              </a:lnSpc>
            </a:pPr>
            <a:r>
              <a:rPr lang="el-GR" altLang="el-GR" dirty="0" smtClean="0"/>
              <a:t>Μ</a:t>
            </a:r>
            <a:r>
              <a:rPr lang="el-GR" altLang="el-GR" dirty="0" smtClean="0">
                <a:cs typeface="Arial" charset="0"/>
              </a:rPr>
              <a:t>όλυνση στο χρήστη αν έρθει το καλλυντικό προϊόν σε επαφή με κατεστραμμένο δέρμα</a:t>
            </a:r>
            <a:r>
              <a:rPr lang="el-GR" altLang="el-GR" dirty="0" smtClean="0"/>
              <a:t> ή αν πρόκειται για χρήστη με ανεπαρκές ανοσοποιητικό σύστημα</a:t>
            </a:r>
            <a:r>
              <a:rPr lang="el-GR" altLang="el-GR" dirty="0" smtClean="0">
                <a:cs typeface="Arial" charset="0"/>
              </a:rPr>
              <a:t>.</a:t>
            </a:r>
            <a:endParaRPr lang="el-GR" altLang="el-GR" dirty="0" smtClean="0">
              <a:cs typeface="Times New Roman" pitchFamily="18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Μόλυνση των καλλυντικών προϊόντων </a:t>
            </a:r>
            <a:r>
              <a:rPr lang="el-GR" sz="3000" b="0" dirty="0" smtClean="0"/>
              <a:t>3/3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76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b="1" dirty="0"/>
              <a:t>Ιδιότητες ιδανικού συντηρητικού</a:t>
            </a: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Ευρύ </a:t>
            </a:r>
            <a:r>
              <a:rPr lang="el-GR" altLang="el-GR" dirty="0" err="1" smtClean="0"/>
              <a:t>αντιμικροβιακό</a:t>
            </a:r>
            <a:r>
              <a:rPr lang="el-GR" altLang="el-GR" dirty="0" smtClean="0"/>
              <a:t> φάσμα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Χημική σταθερότητα (θέρμανση) και συνεχή δράση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Χημική συμβατότητα με τα υπόλοιπα συστατικά και τα υλικά συσκευασίας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Χωρίς οσμή και χρώμα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Μη τοξικό, μη ερεθιστικό, μη </a:t>
            </a:r>
            <a:r>
              <a:rPr lang="el-GR" altLang="el-GR" dirty="0" err="1" smtClean="0"/>
              <a:t>ευαισθητοποιό</a:t>
            </a: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Συντηρητικά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81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Οργανικά οξέα</a:t>
            </a:r>
          </a:p>
          <a:p>
            <a:pPr eaLnBrk="1" hangingPunct="1"/>
            <a:r>
              <a:rPr lang="el-GR" altLang="el-GR" dirty="0" smtClean="0"/>
              <a:t>Εστέρες του </a:t>
            </a:r>
            <a:r>
              <a:rPr lang="el-GR" altLang="el-GR" i="1" dirty="0" smtClean="0"/>
              <a:t>π</a:t>
            </a:r>
            <a:r>
              <a:rPr lang="el-GR" altLang="el-GR" dirty="0" smtClean="0"/>
              <a:t>-</a:t>
            </a:r>
            <a:r>
              <a:rPr lang="el-GR" altLang="el-GR" dirty="0" err="1" smtClean="0"/>
              <a:t>υδροξυβενζοϊκού</a:t>
            </a:r>
            <a:r>
              <a:rPr lang="el-GR" altLang="el-GR" dirty="0" smtClean="0"/>
              <a:t> οξέος</a:t>
            </a:r>
          </a:p>
          <a:p>
            <a:pPr eaLnBrk="1" hangingPunct="1"/>
            <a:r>
              <a:rPr lang="el-GR" altLang="el-GR" dirty="0" smtClean="0"/>
              <a:t>Παράγωγα της ουρίας</a:t>
            </a:r>
          </a:p>
          <a:p>
            <a:pPr eaLnBrk="1" hangingPunct="1"/>
            <a:r>
              <a:rPr lang="el-GR" altLang="el-GR" dirty="0" smtClean="0"/>
              <a:t>Αλκοόλες</a:t>
            </a:r>
          </a:p>
          <a:p>
            <a:pPr eaLnBrk="1" hangingPunct="1"/>
            <a:r>
              <a:rPr lang="el-GR" altLang="el-GR" dirty="0" err="1" smtClean="0"/>
              <a:t>Ισοθειαζολινόνες</a:t>
            </a:r>
            <a:endParaRPr lang="el-GR" altLang="el-GR" dirty="0" smtClean="0"/>
          </a:p>
          <a:p>
            <a:pPr eaLnBrk="1" hangingPunct="1"/>
            <a:r>
              <a:rPr lang="el-GR" altLang="el-GR" dirty="0" err="1" smtClean="0"/>
              <a:t>Επιφανειοδραστικές</a:t>
            </a:r>
            <a:r>
              <a:rPr lang="el-GR" altLang="el-GR" dirty="0" smtClean="0"/>
              <a:t> ουσίες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 err="1"/>
              <a:t>αξινόμηση</a:t>
            </a:r>
            <a:r>
              <a:rPr lang="el-GR" dirty="0"/>
              <a:t> των συντηρητικών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22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dirty="0" err="1" smtClean="0"/>
              <a:t>Βεζοϊκό</a:t>
            </a:r>
            <a:r>
              <a:rPr lang="el-GR" dirty="0" smtClean="0"/>
              <a:t> </a:t>
            </a:r>
            <a:r>
              <a:rPr lang="el-GR" dirty="0" err="1" smtClean="0"/>
              <a:t>ιξύ</a:t>
            </a:r>
            <a:endParaRPr lang="el-GR" dirty="0" smtClean="0"/>
          </a:p>
          <a:p>
            <a:pPr>
              <a:defRPr/>
            </a:pPr>
            <a:r>
              <a:rPr lang="el-GR" dirty="0" err="1" smtClean="0"/>
              <a:t>Προπιονικό</a:t>
            </a:r>
            <a:r>
              <a:rPr lang="el-GR" dirty="0" smtClean="0"/>
              <a:t> οξύ</a:t>
            </a:r>
          </a:p>
          <a:p>
            <a:pPr>
              <a:defRPr/>
            </a:pPr>
            <a:r>
              <a:rPr lang="el-GR" dirty="0" smtClean="0"/>
              <a:t>Σαλικυλικό οξύ</a:t>
            </a:r>
          </a:p>
          <a:p>
            <a:pPr>
              <a:defRPr/>
            </a:pPr>
            <a:r>
              <a:rPr lang="el-GR" dirty="0" err="1" smtClean="0"/>
              <a:t>Σορβικό</a:t>
            </a:r>
            <a:r>
              <a:rPr lang="el-GR" dirty="0" smtClean="0"/>
              <a:t> οξύ</a:t>
            </a:r>
          </a:p>
          <a:p>
            <a:pPr marL="0" indent="0">
              <a:buFontTx/>
              <a:buNone/>
              <a:defRPr/>
            </a:pPr>
            <a:r>
              <a:rPr lang="el-GR" dirty="0" smtClean="0"/>
              <a:t>Όλα τα οργανικά οξέα δρουν σε χαμηλή περιοχή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Οργανικά οξέα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86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Αλκοόλες </a:t>
            </a:r>
            <a:r>
              <a:rPr lang="el-GR" sz="3200" b="0" dirty="0" smtClean="0"/>
              <a:t>1/3</a:t>
            </a:r>
            <a:endParaRPr lang="el-GR" sz="3200" b="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b="1" dirty="0" smtClean="0"/>
              <a:t>I) </a:t>
            </a:r>
            <a:r>
              <a:rPr lang="el-GR" altLang="el-GR" b="1" dirty="0" smtClean="0"/>
              <a:t>Αιθυλική αλκοόλη ή Αιθανόλη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CH</a:t>
            </a:r>
            <a:r>
              <a:rPr lang="el-GR" altLang="el-GR" baseline="-25000" dirty="0" smtClean="0"/>
              <a:t>3</a:t>
            </a:r>
            <a:r>
              <a:rPr lang="el-GR" altLang="el-GR" dirty="0" smtClean="0"/>
              <a:t>CH</a:t>
            </a:r>
            <a:r>
              <a:rPr lang="el-GR" altLang="el-GR" baseline="-25000" dirty="0" smtClean="0"/>
              <a:t>2</a:t>
            </a:r>
            <a:r>
              <a:rPr lang="el-GR" altLang="el-GR" dirty="0" smtClean="0"/>
              <a:t>OH</a:t>
            </a:r>
            <a:endParaRPr lang="en-US" altLang="el-GR" dirty="0" smtClean="0"/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/>
            <a:r>
              <a:rPr lang="el-GR" altLang="el-GR" dirty="0" smtClean="0"/>
              <a:t>Μεγάλη αντισηπτική δράση τα δ</a:t>
            </a:r>
            <a:r>
              <a:rPr lang="el-GR" altLang="el-GR" dirty="0" smtClean="0">
                <a:cs typeface="Times New Roman" pitchFamily="18" charset="0"/>
              </a:rPr>
              <a:t>ιαλύματα συγκεντρώσεως 70 </a:t>
            </a:r>
            <a:r>
              <a:rPr lang="el-GR" altLang="el-GR" baseline="30000" dirty="0" smtClean="0">
                <a:cs typeface="Times New Roman" pitchFamily="18" charset="0"/>
              </a:rPr>
              <a:t>ο</a:t>
            </a:r>
            <a:endParaRPr lang="el-GR" altLang="el-GR" baseline="30000" dirty="0" smtClean="0"/>
          </a:p>
          <a:p>
            <a:pPr eaLnBrk="1" hangingPunct="1"/>
            <a:r>
              <a:rPr lang="el-GR" altLang="el-GR" dirty="0" smtClean="0">
                <a:cs typeface="Times New Roman" pitchFamily="18" charset="0"/>
              </a:rPr>
              <a:t>Στα καλλυντικά χρησιμοποιείται </a:t>
            </a:r>
            <a:r>
              <a:rPr lang="el-GR" altLang="el-GR" dirty="0" smtClean="0"/>
              <a:t>μετουσιωμένη </a:t>
            </a:r>
            <a:r>
              <a:rPr lang="el-GR" altLang="el-GR" dirty="0" smtClean="0">
                <a:cs typeface="Times New Roman" pitchFamily="18" charset="0"/>
              </a:rPr>
              <a:t>αλκοόλη 95 </a:t>
            </a:r>
            <a:r>
              <a:rPr lang="el-GR" altLang="el-GR" baseline="30000" dirty="0" smtClean="0">
                <a:cs typeface="Times New Roman" pitchFamily="18" charset="0"/>
              </a:rPr>
              <a:t>ο</a:t>
            </a:r>
            <a:r>
              <a:rPr lang="el-GR" altLang="el-GR" dirty="0" smtClean="0">
                <a:cs typeface="Times New Roman" pitchFamily="18" charset="0"/>
              </a:rPr>
              <a:t> 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66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Αλκοόλες </a:t>
            </a:r>
            <a:r>
              <a:rPr lang="el-GR" sz="3200" b="0" dirty="0" smtClean="0"/>
              <a:t>2/3</a:t>
            </a:r>
            <a:endParaRPr lang="el-G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l-GR" b="1" dirty="0" smtClean="0"/>
              <a:t>  II)</a:t>
            </a:r>
            <a:r>
              <a:rPr lang="el-GR" altLang="el-GR" b="1" dirty="0" err="1" smtClean="0"/>
              <a:t>Φαινοξυαιθανόλη</a:t>
            </a:r>
            <a:endParaRPr lang="el-GR" altLang="el-GR" b="1" dirty="0" smtClean="0"/>
          </a:p>
          <a:p>
            <a:pPr eaLnBrk="1" hangingPunct="1">
              <a:buFontTx/>
              <a:buNone/>
            </a:pPr>
            <a:endParaRPr lang="el-GR" altLang="el-GR" b="1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	</a:t>
            </a:r>
            <a:endParaRPr lang="en-US" altLang="el-GR" dirty="0" smtClean="0"/>
          </a:p>
          <a:p>
            <a:pPr eaLnBrk="1" hangingPunct="1"/>
            <a:r>
              <a:rPr lang="en-US" altLang="el-GR" dirty="0" smtClean="0"/>
              <a:t>Gram+, Gram-</a:t>
            </a:r>
            <a:r>
              <a:rPr lang="el-GR" altLang="el-GR" dirty="0" smtClean="0"/>
              <a:t>, Μύκητες, Ζυμομύκητες</a:t>
            </a:r>
          </a:p>
          <a:p>
            <a:pPr eaLnBrk="1" hangingPunct="1"/>
            <a:r>
              <a:rPr lang="el-GR" altLang="el-GR" dirty="0" smtClean="0"/>
              <a:t>Χρησιμοποιείται </a:t>
            </a:r>
            <a:r>
              <a:rPr lang="el-GR" altLang="el-GR" dirty="0" smtClean="0">
                <a:cs typeface="Arial" charset="0"/>
              </a:rPr>
              <a:t>σε αρώματα, σαπούνια και προϊόντα τουαλέτας σε συγκέντρωση έως 1%</a:t>
            </a:r>
            <a:endParaRPr lang="el-GR" altLang="el-GR" dirty="0" smtClean="0">
              <a:cs typeface="Times New Roman" pitchFamily="18" charset="0"/>
            </a:endParaRPr>
          </a:p>
          <a:p>
            <a:pPr eaLnBrk="1" hangingPunct="1"/>
            <a:r>
              <a:rPr lang="el-GR" altLang="el-GR" dirty="0" smtClean="0"/>
              <a:t>Τοπικός ερεθισμός και αλλεργία</a:t>
            </a:r>
          </a:p>
        </p:txBody>
      </p:sp>
      <p:graphicFrame>
        <p:nvGraphicFramePr>
          <p:cNvPr id="3379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145431"/>
              </p:ext>
            </p:extLst>
          </p:nvPr>
        </p:nvGraphicFramePr>
        <p:xfrm>
          <a:off x="3995936" y="1340768"/>
          <a:ext cx="1752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S ChemDraw Drawing" r:id="rId4" imgW="1249680" imgH="1394460" progId="ChemDraw.Document.6.0">
                  <p:embed/>
                </p:oleObj>
              </mc:Choice>
              <mc:Fallback>
                <p:oleObj name="CS ChemDraw Drawing" r:id="rId4" imgW="1249680" imgH="13944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340768"/>
                        <a:ext cx="1752600" cy="2133600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91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Αλκοόλες </a:t>
            </a:r>
            <a:r>
              <a:rPr lang="el-GR" sz="3200" b="0" dirty="0" smtClean="0"/>
              <a:t>3/3</a:t>
            </a:r>
            <a:endParaRPr lang="el-GR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200" b="1" dirty="0" smtClean="0"/>
              <a:t> III)</a:t>
            </a:r>
            <a:r>
              <a:rPr lang="el-GR" altLang="el-GR" sz="2200" b="1" dirty="0" err="1" smtClean="0"/>
              <a:t>Βρωνοπόλη</a:t>
            </a:r>
            <a:r>
              <a:rPr lang="el-GR" altLang="el-GR" sz="2200" b="1" dirty="0" smtClean="0"/>
              <a:t> </a:t>
            </a:r>
            <a:r>
              <a:rPr lang="el-GR" altLang="el-GR" sz="2200" dirty="0" smtClean="0"/>
              <a:t>(2-Βρωμο-2-νιτροπροπανο-1,3-διόλη)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>
                <a:cs typeface="Arial" charset="0"/>
              </a:rPr>
              <a:t>0.1% σε σαμπουάν, αποσμητικά και γαλακτώματα σε μορφή </a:t>
            </a:r>
            <a:r>
              <a:rPr lang="el-GR" altLang="el-GR" sz="2200" dirty="0" smtClean="0">
                <a:cs typeface="Arial" charset="0"/>
              </a:rPr>
              <a:t>αφρού</a:t>
            </a:r>
            <a:r>
              <a:rPr lang="en-US" altLang="el-GR" sz="2200" dirty="0" smtClean="0">
                <a:cs typeface="Arial" charset="0"/>
              </a:rPr>
              <a:t>.</a:t>
            </a:r>
            <a:endParaRPr lang="el-GR" altLang="el-GR" sz="22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Gram+, Gram-</a:t>
            </a:r>
            <a:r>
              <a:rPr lang="el-GR" altLang="el-GR" sz="2200" dirty="0" smtClean="0"/>
              <a:t>, μικρή δράση έναντι των </a:t>
            </a:r>
            <a:r>
              <a:rPr lang="el-GR" altLang="el-GR" sz="2200" dirty="0" smtClean="0"/>
              <a:t>μυκήτων</a:t>
            </a:r>
            <a:r>
              <a:rPr lang="en-US" altLang="el-GR" sz="2200" dirty="0" smtClean="0"/>
              <a:t>.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Αλλεργιογόνος ουσία, δ</a:t>
            </a:r>
            <a:r>
              <a:rPr lang="el-GR" altLang="el-GR" sz="2200" dirty="0" smtClean="0">
                <a:cs typeface="Times New Roman" pitchFamily="18" charset="0"/>
              </a:rPr>
              <a:t>ερματίτιδα εξ </a:t>
            </a:r>
            <a:r>
              <a:rPr lang="el-GR" altLang="el-GR" sz="2200" dirty="0" smtClean="0">
                <a:cs typeface="Times New Roman" pitchFamily="18" charset="0"/>
              </a:rPr>
              <a:t>επαφής</a:t>
            </a:r>
            <a:r>
              <a:rPr lang="en-US" altLang="el-GR" sz="2200" dirty="0" smtClean="0">
                <a:cs typeface="Times New Roman" pitchFamily="18" charset="0"/>
              </a:rPr>
              <a:t>.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Π</a:t>
            </a:r>
            <a:r>
              <a:rPr lang="el-GR" altLang="el-GR" sz="2200" dirty="0" smtClean="0">
                <a:cs typeface="Times New Roman" pitchFamily="18" charset="0"/>
              </a:rPr>
              <a:t>ιθανόν να  συμμετέχει στο σχηματισμό </a:t>
            </a:r>
            <a:r>
              <a:rPr lang="el-GR" altLang="el-GR" sz="2200" dirty="0" err="1" smtClean="0">
                <a:cs typeface="Times New Roman" pitchFamily="18" charset="0"/>
              </a:rPr>
              <a:t>νιτροζαμινών</a:t>
            </a:r>
            <a:r>
              <a:rPr lang="el-GR" altLang="el-GR" sz="2200" dirty="0" smtClean="0">
                <a:cs typeface="Times New Roman" pitchFamily="18" charset="0"/>
              </a:rPr>
              <a:t>, οι οποίες είναι </a:t>
            </a:r>
            <a:r>
              <a:rPr lang="el-GR" altLang="el-GR" sz="2200" dirty="0" err="1" smtClean="0">
                <a:cs typeface="Times New Roman" pitchFamily="18" charset="0"/>
              </a:rPr>
              <a:t>καρκινογόνες</a:t>
            </a:r>
            <a:r>
              <a:rPr lang="el-GR" altLang="el-GR" sz="2200" dirty="0" smtClean="0">
                <a:cs typeface="Times New Roman" pitchFamily="18" charset="0"/>
              </a:rPr>
              <a:t> </a:t>
            </a:r>
            <a:r>
              <a:rPr lang="el-GR" altLang="el-GR" sz="2200" dirty="0" smtClean="0">
                <a:cs typeface="Times New Roman" pitchFamily="18" charset="0"/>
              </a:rPr>
              <a:t>ουσίες</a:t>
            </a:r>
            <a:r>
              <a:rPr lang="en-US" altLang="el-GR" sz="2200" dirty="0" smtClean="0">
                <a:cs typeface="Times New Roman" pitchFamily="18" charset="0"/>
              </a:rPr>
              <a:t>.</a:t>
            </a:r>
            <a:endParaRPr lang="en-US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</p:txBody>
      </p:sp>
      <p:graphicFrame>
        <p:nvGraphicFramePr>
          <p:cNvPr id="358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635161"/>
              </p:ext>
            </p:extLst>
          </p:nvPr>
        </p:nvGraphicFramePr>
        <p:xfrm>
          <a:off x="5508104" y="1556792"/>
          <a:ext cx="31242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S ChemDraw Drawing" r:id="rId4" imgW="1128926" imgH="1343453" progId="ChemDraw.Document.6.0">
                  <p:embed/>
                </p:oleObj>
              </mc:Choice>
              <mc:Fallback>
                <p:oleObj name="CS ChemDraw Drawing" r:id="rId4" imgW="1128926" imgH="1343453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556792"/>
                        <a:ext cx="3124200" cy="2271713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46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Δραστικές σε </a:t>
            </a:r>
            <a:r>
              <a:rPr lang="en-US" altLang="el-GR" dirty="0" smtClean="0"/>
              <a:t>Gram </a:t>
            </a:r>
            <a:r>
              <a:rPr lang="el-GR" altLang="el-GR" dirty="0" smtClean="0"/>
              <a:t>θετικά και αρνητικά βακτήρια  και μύκητες. Ενσωματώνονται σε σαμπουάν, αφρόλουτρα και </a:t>
            </a:r>
            <a:r>
              <a:rPr lang="en-US" altLang="el-GR" dirty="0" smtClean="0"/>
              <a:t>conditioners 0.05-1%. To </a:t>
            </a:r>
            <a:r>
              <a:rPr lang="el-GR" altLang="el-GR" dirty="0" smtClean="0"/>
              <a:t>χλωριωμένο παράγωγο</a:t>
            </a:r>
            <a:r>
              <a:rPr lang="en-US" altLang="el-GR" dirty="0" smtClean="0"/>
              <a:t> (II)</a:t>
            </a:r>
            <a:r>
              <a:rPr lang="el-GR" altLang="el-GR" dirty="0" smtClean="0"/>
              <a:t> μεγαλύτερη </a:t>
            </a:r>
            <a:r>
              <a:rPr lang="el-GR" altLang="el-GR" dirty="0" err="1" smtClean="0"/>
              <a:t>διαδερμική</a:t>
            </a:r>
            <a:r>
              <a:rPr lang="el-GR" altLang="el-GR" dirty="0" smtClean="0"/>
              <a:t> απορρόφηση και αλλεργιογόνο δράση.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l-GR" dirty="0" err="1" smtClean="0"/>
              <a:t>σοθειαζολινόνες</a:t>
            </a:r>
            <a:r>
              <a:rPr lang="el-GR" dirty="0" smtClean="0"/>
              <a:t>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87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Εμπόδιση ή επιβράδυνση της αλλοίωσης του προϊόντος από μικροοργανισμούς.</a:t>
            </a:r>
          </a:p>
          <a:p>
            <a:pPr algn="just"/>
            <a:r>
              <a:rPr lang="el-GR" altLang="el-GR" dirty="0" smtClean="0"/>
              <a:t>Συντηρητικά = Ουσίες που εμποδίζουν ή καταστρέφουν την ανάπτυξη μικροοργανισμών. </a:t>
            </a:r>
          </a:p>
          <a:p>
            <a:pPr algn="just"/>
            <a:r>
              <a:rPr lang="el-GR" altLang="el-GR" dirty="0" smtClean="0"/>
              <a:t>Περιλαμβάνονται στο παράρτημα </a:t>
            </a:r>
            <a:r>
              <a:rPr lang="en-US" altLang="el-GR" dirty="0" smtClean="0"/>
              <a:t>VI </a:t>
            </a:r>
            <a:r>
              <a:rPr lang="el-GR" altLang="el-GR" dirty="0" smtClean="0"/>
              <a:t>της οδηγίας 76/768/ΕΕ</a:t>
            </a:r>
            <a:r>
              <a:rPr lang="en-US" altLang="el-GR" dirty="0" smtClean="0"/>
              <a:t>C </a:t>
            </a:r>
            <a:r>
              <a:rPr lang="el-GR" altLang="el-GR" dirty="0" smtClean="0"/>
              <a:t>Και στις τροποποιητικές 2007/17/</a:t>
            </a:r>
            <a:r>
              <a:rPr lang="en-US" altLang="el-GR" dirty="0" smtClean="0"/>
              <a:t>EC </a:t>
            </a:r>
            <a:r>
              <a:rPr lang="el-GR" altLang="el-GR" dirty="0" smtClean="0"/>
              <a:t>και 2007/22/</a:t>
            </a:r>
            <a:r>
              <a:rPr lang="en-US" altLang="el-GR" dirty="0" smtClean="0"/>
              <a:t>EC</a:t>
            </a:r>
            <a:r>
              <a:rPr lang="el-GR" altLang="el-GR" dirty="0" smtClean="0"/>
              <a:t>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Συντήρηση καλλυντικών προϊόντων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93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l-GR" dirty="0" err="1"/>
              <a:t>σοθειαζολινόνες</a:t>
            </a:r>
            <a:r>
              <a:rPr lang="el-GR" dirty="0"/>
              <a:t> </a:t>
            </a:r>
            <a:r>
              <a:rPr lang="el-GR" sz="3200" b="0" dirty="0" smtClean="0"/>
              <a:t>2/2</a:t>
            </a:r>
            <a:endParaRPr lang="el-GR" dirty="0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5656" y="2060848"/>
            <a:ext cx="5832648" cy="2537581"/>
          </a:xfrm>
          <a:solidFill>
            <a:schemeClr val="bg1">
              <a:lumMod val="95000"/>
            </a:schemeClr>
          </a:solidFill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46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sz="2200" dirty="0"/>
              <a:t>Εστέρες του π-</a:t>
            </a:r>
            <a:r>
              <a:rPr lang="el-GR" altLang="el-GR" sz="2200" dirty="0" err="1"/>
              <a:t>υδροξυβενζοϊκού</a:t>
            </a:r>
            <a:r>
              <a:rPr lang="el-GR" altLang="el-GR" sz="2200" dirty="0"/>
              <a:t> οξέος (</a:t>
            </a:r>
            <a:r>
              <a:rPr lang="el-GR" altLang="el-GR" sz="2200" dirty="0" err="1"/>
              <a:t>Παραβένες,Parabens</a:t>
            </a:r>
            <a:r>
              <a:rPr lang="el-GR" altLang="el-GR" sz="2200" dirty="0"/>
              <a:t>)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Gram </a:t>
            </a:r>
            <a:r>
              <a:rPr lang="el-GR" altLang="el-GR" sz="2200" dirty="0" smtClean="0"/>
              <a:t>θετικά, μύκητες και λιγότερο </a:t>
            </a:r>
            <a:r>
              <a:rPr lang="en-US" altLang="el-GR" sz="2200" dirty="0" smtClean="0"/>
              <a:t>Gram </a:t>
            </a:r>
            <a:r>
              <a:rPr lang="el-GR" altLang="el-GR" sz="2200" dirty="0" smtClean="0"/>
              <a:t>αρνητικά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Εκτός από το </a:t>
            </a:r>
            <a:r>
              <a:rPr lang="en-US" altLang="el-GR" sz="2200" dirty="0" err="1" smtClean="0"/>
              <a:t>Methylparaben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τα υπόλοιπα μέλη είναι αδιάλυτα στο </a:t>
            </a:r>
            <a:r>
              <a:rPr lang="el-GR" altLang="el-GR" sz="2200" dirty="0" smtClean="0"/>
              <a:t>νερό</a:t>
            </a:r>
            <a:r>
              <a:rPr lang="en-US" altLang="el-GR" sz="2200" dirty="0" smtClean="0"/>
              <a:t>,</a:t>
            </a:r>
            <a:endParaRPr lang="en-US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Ενσωματώνονται σε όλα τα καλλυντικά προϊόντα </a:t>
            </a:r>
            <a:r>
              <a:rPr lang="en-US" altLang="el-GR" sz="2200" dirty="0" smtClean="0"/>
              <a:t>(0.2-0.25 </a:t>
            </a:r>
            <a:r>
              <a:rPr lang="en-US" altLang="el-GR" sz="2200" dirty="0" smtClean="0"/>
              <a:t>%),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Προσθετική </a:t>
            </a:r>
            <a:r>
              <a:rPr lang="el-GR" altLang="el-GR" sz="2200" dirty="0" smtClean="0"/>
              <a:t>δράση</a:t>
            </a:r>
            <a:r>
              <a:rPr lang="en-US" altLang="el-GR" sz="2200" dirty="0" smtClean="0"/>
              <a:t>,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Gram +, </a:t>
            </a:r>
            <a:r>
              <a:rPr lang="el-GR" altLang="el-GR" sz="2200" dirty="0" smtClean="0"/>
              <a:t>μύκητες, </a:t>
            </a:r>
            <a:r>
              <a:rPr lang="el-GR" altLang="el-GR" sz="2200" dirty="0" smtClean="0"/>
              <a:t>ζυμομύκητες</a:t>
            </a:r>
            <a:r>
              <a:rPr lang="en-US" altLang="el-GR" sz="2200" dirty="0" smtClean="0"/>
              <a:t>,</a:t>
            </a:r>
            <a:endParaRPr lang="el-GR" altLang="el-GR" sz="2200" dirty="0" smtClean="0"/>
          </a:p>
        </p:txBody>
      </p:sp>
      <p:graphicFrame>
        <p:nvGraphicFramePr>
          <p:cNvPr id="4198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787440"/>
              </p:ext>
            </p:extLst>
          </p:nvPr>
        </p:nvGraphicFramePr>
        <p:xfrm>
          <a:off x="2555776" y="1556792"/>
          <a:ext cx="6096000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S ChemDraw Drawing" r:id="rId4" imgW="3009900" imgH="1898904" progId="ChemDraw.Document.6.0">
                  <p:embed/>
                </p:oleObj>
              </mc:Choice>
              <mc:Fallback>
                <p:oleObj name="CS ChemDraw Drawing" r:id="rId4" imgW="3009900" imgH="189890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556792"/>
                        <a:ext cx="6096000" cy="2397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Φαινολικά</a:t>
            </a:r>
            <a:r>
              <a:rPr lang="el-GR" dirty="0"/>
              <a:t> </a:t>
            </a:r>
            <a:r>
              <a:rPr lang="el-GR" dirty="0" err="1"/>
              <a:t>συνητηρητικά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193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896077"/>
              </p:ext>
            </p:extLst>
          </p:nvPr>
        </p:nvGraphicFramePr>
        <p:xfrm>
          <a:off x="395536" y="1700808"/>
          <a:ext cx="8229600" cy="4535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0713"/>
                <a:gridCol w="1739104"/>
                <a:gridCol w="605018"/>
                <a:gridCol w="972807"/>
                <a:gridCol w="965979"/>
                <a:gridCol w="965979"/>
              </a:tblGrid>
              <a:tr h="4774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ΟΝΟΜΑΣΙΑ ΤΟΥ ΕΣΤΕΡΑ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ΧΗΜΙΚΟΣ  ΤΥΠΟΣ 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ΜΒ 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ΠΕΡΙΟΧΗ </a:t>
                      </a:r>
                      <a:r>
                        <a:rPr lang="el-GR" sz="1400" dirty="0" smtClean="0">
                          <a:effectLst/>
                        </a:rPr>
                        <a:t>ΤΗΞΗΣ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aseline="30000" dirty="0" smtClean="0">
                          <a:effectLst/>
                        </a:rPr>
                        <a:t>Ο 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ΔΙΑΛΥΤΟΤΗΤΑ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 ( </a:t>
                      </a:r>
                      <a:r>
                        <a:rPr lang="en-US" sz="1400" dirty="0">
                          <a:effectLst/>
                        </a:rPr>
                        <a:t>v</a:t>
                      </a:r>
                      <a:r>
                        <a:rPr lang="el-GR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vw</a:t>
                      </a:r>
                      <a:r>
                        <a:rPr lang="el-GR" sz="1400" dirty="0">
                          <a:effectLst/>
                        </a:rPr>
                        <a:t>/</a:t>
                      </a:r>
                      <a:r>
                        <a:rPr lang="en-US" sz="1400" dirty="0">
                          <a:effectLst/>
                        </a:rPr>
                        <a:t>w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7742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Nερ</a:t>
                      </a:r>
                      <a:r>
                        <a:rPr lang="el-GR" sz="1000">
                          <a:effectLst/>
                        </a:rPr>
                        <a:t>ό 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25</a:t>
                      </a:r>
                      <a:r>
                        <a:rPr lang="el-GR" sz="1000" baseline="30000">
                          <a:effectLst/>
                        </a:rPr>
                        <a:t>0</a:t>
                      </a:r>
                      <a:r>
                        <a:rPr lang="el-GR" sz="1000">
                          <a:effectLst/>
                        </a:rPr>
                        <a:t>C</a:t>
                      </a:r>
                      <a:endParaRPr lang="el-G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r>
                        <a:rPr lang="el-GR" sz="1000">
                          <a:effectLst/>
                        </a:rPr>
                        <a:t>λκοόλη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  <a:tr h="716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</a:t>
                      </a: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l-GR" sz="1400" dirty="0" err="1" smtClean="0">
                          <a:effectLst/>
                        </a:rPr>
                        <a:t>Υδροξυβενζοικός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err="1" smtClean="0">
                          <a:effectLst/>
                        </a:rPr>
                        <a:t>μεθυλεστέρας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Methylparaben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ΗΟ-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-COOCH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152,1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125-127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0,250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52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  <a:tr h="716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π- </a:t>
                      </a:r>
                      <a:r>
                        <a:rPr lang="el-GR" sz="1400" dirty="0" err="1" smtClean="0">
                          <a:effectLst/>
                        </a:rPr>
                        <a:t>Υδροξυβενζοικός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err="1" smtClean="0">
                          <a:effectLst/>
                        </a:rPr>
                        <a:t>αιθυλεστέρας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Ethylparaben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ΗΟ-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-COOC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166,2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116-118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  <a:tr h="716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π- </a:t>
                      </a:r>
                      <a:r>
                        <a:rPr lang="el-GR" sz="1400" dirty="0" err="1" smtClean="0">
                          <a:effectLst/>
                        </a:rPr>
                        <a:t>Υδροξυβενζοικός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 </a:t>
                      </a:r>
                      <a:r>
                        <a:rPr lang="el-GR" sz="1400" dirty="0" err="1" smtClean="0">
                          <a:effectLst/>
                        </a:rPr>
                        <a:t>προπυλεστέρας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Propylparaben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ΗΟ-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-COOC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7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180,2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97-100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  <a:tr h="716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π- </a:t>
                      </a:r>
                      <a:r>
                        <a:rPr lang="el-GR" sz="1400" dirty="0" err="1" smtClean="0">
                          <a:effectLst/>
                        </a:rPr>
                        <a:t>Υδροξυβενζοικός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err="1" smtClean="0">
                          <a:effectLst/>
                        </a:rPr>
                        <a:t>βουτυλεστέρας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Butylparaben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ΗΟ-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-COOC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9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194,2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68-71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0.020</a:t>
                      </a:r>
                      <a:endParaRPr lang="el-GR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210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  <a:tr h="716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π- </a:t>
                      </a:r>
                      <a:r>
                        <a:rPr lang="el-GR" sz="1400" dirty="0" err="1" smtClean="0">
                          <a:effectLst/>
                        </a:rPr>
                        <a:t>Υδροξυβενζοικός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err="1" smtClean="0">
                          <a:effectLst/>
                        </a:rPr>
                        <a:t>βενζυλεστέρας</a:t>
                      </a:r>
                      <a:endParaRPr lang="el-GR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(</a:t>
                      </a:r>
                      <a:r>
                        <a:rPr lang="en-US" sz="1400" dirty="0" err="1">
                          <a:effectLst/>
                        </a:rPr>
                        <a:t>Isobutylparaben</a:t>
                      </a:r>
                      <a:r>
                        <a:rPr lang="el-GR" sz="1400" dirty="0">
                          <a:effectLst/>
                        </a:rPr>
                        <a:t>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ΗΟ-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-COOCH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228,2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108-113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0.006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72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422" marR="66422" marT="0" marB="0"/>
                </a:tc>
              </a:tr>
            </a:tbl>
          </a:graphicData>
        </a:graphic>
      </p:graphicFrame>
      <p:sp>
        <p:nvSpPr>
          <p:cNvPr id="2" name="Ορθογώνιο 1"/>
          <p:cNvSpPr/>
          <p:nvPr/>
        </p:nvSpPr>
        <p:spPr>
          <a:xfrm>
            <a:off x="323528" y="1197913"/>
            <a:ext cx="8424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dirty="0">
                <a:latin typeface="+mn-lt"/>
              </a:rPr>
              <a:t>Φυσικοχημικές ιδιότητες των εστέρων του π-</a:t>
            </a:r>
            <a:r>
              <a:rPr lang="el-GR" sz="2200" dirty="0" err="1">
                <a:latin typeface="+mn-lt"/>
              </a:rPr>
              <a:t>υδροξυβενζοϊκού</a:t>
            </a:r>
            <a:r>
              <a:rPr lang="el-GR" sz="2200" dirty="0">
                <a:latin typeface="+mn-lt"/>
              </a:rPr>
              <a:t> οξέος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Παραβένια</a:t>
            </a:r>
            <a:r>
              <a:rPr lang="el-GR" dirty="0" smtClean="0"/>
              <a:t> </a:t>
            </a:r>
            <a:r>
              <a:rPr lang="el-GR" sz="3200" b="0" dirty="0" smtClean="0"/>
              <a:t>1/2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12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Παραβένια</a:t>
            </a:r>
            <a:r>
              <a:rPr lang="el-GR" dirty="0"/>
              <a:t> </a:t>
            </a:r>
            <a:r>
              <a:rPr lang="el-GR" sz="3200" b="0" dirty="0" smtClean="0"/>
              <a:t>2/2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Προσθήκη</a:t>
            </a:r>
          </a:p>
          <a:p>
            <a:pPr marL="355600" indent="0">
              <a:buFontTx/>
              <a:buNone/>
            </a:pPr>
            <a:r>
              <a:rPr lang="el-GR" altLang="el-GR" dirty="0" smtClean="0"/>
              <a:t>Διάλυση σε θερμό νερό ή αλκοόλη ή </a:t>
            </a:r>
            <a:r>
              <a:rPr lang="el-GR" altLang="el-GR" dirty="0" err="1" smtClean="0"/>
              <a:t>προπυλενογλυκόλη</a:t>
            </a:r>
            <a:r>
              <a:rPr lang="el-GR" altLang="el-GR" dirty="0" smtClean="0"/>
              <a:t>.</a:t>
            </a:r>
          </a:p>
          <a:p>
            <a:pPr marL="355600" indent="0">
              <a:buFontTx/>
              <a:buNone/>
            </a:pPr>
            <a:r>
              <a:rPr lang="el-GR" altLang="el-GR" dirty="0" smtClean="0"/>
              <a:t>Μπορεί επίσης να χρησιμοποιηθούν τα μετά νατρίου άλατα, τα οποία είναι πιο </a:t>
            </a:r>
            <a:r>
              <a:rPr lang="el-GR" altLang="el-GR" dirty="0" err="1" smtClean="0"/>
              <a:t>υδατοδιαλυτά</a:t>
            </a:r>
            <a:r>
              <a:rPr lang="el-GR" altLang="el-GR" dirty="0" smtClean="0"/>
              <a:t>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53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Παράγωγα της ουρίας</a:t>
            </a:r>
            <a:endParaRPr lang="el-GR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l-GR" sz="2200" dirty="0" err="1" smtClean="0"/>
              <a:t>Ιμιδαζολιδινυλ</a:t>
            </a:r>
            <a:r>
              <a:rPr lang="el-GR" altLang="el-GR" sz="2200" dirty="0" smtClean="0"/>
              <a:t>, </a:t>
            </a:r>
            <a:r>
              <a:rPr lang="el-GR" altLang="el-GR" sz="2200" dirty="0" err="1" smtClean="0"/>
              <a:t>Διαζολιδινυλουρία</a:t>
            </a:r>
            <a:r>
              <a:rPr lang="en-US" altLang="el-GR" sz="2200" dirty="0" smtClean="0"/>
              <a:t> (0.2-0.3 %)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Gram+, Gram-</a:t>
            </a:r>
            <a:r>
              <a:rPr lang="el-GR" altLang="el-GR" sz="2200" dirty="0" smtClean="0"/>
              <a:t> , </a:t>
            </a:r>
            <a:r>
              <a:rPr lang="en-US" altLang="el-GR" sz="2200" dirty="0" smtClean="0"/>
              <a:t>P. aeruginosa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>
                <a:cs typeface="Times New Roman" pitchFamily="18" charset="0"/>
              </a:rPr>
              <a:t>Είναι ασθενέστερα αλλεργιογόνα από τις</a:t>
            </a:r>
            <a:r>
              <a:rPr lang="el-GR" altLang="el-GR" sz="2200" dirty="0" smtClean="0"/>
              <a:t> </a:t>
            </a:r>
            <a:r>
              <a:rPr lang="el-GR" altLang="el-GR" sz="2200" dirty="0" err="1" smtClean="0">
                <a:cs typeface="Times New Roman" pitchFamily="18" charset="0"/>
              </a:rPr>
              <a:t>παραβένες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200" dirty="0" smtClean="0"/>
              <a:t>Απελευθερώνουν φορμαλδεΰδη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200" dirty="0" smtClean="0"/>
          </a:p>
        </p:txBody>
      </p:sp>
      <p:graphicFrame>
        <p:nvGraphicFramePr>
          <p:cNvPr id="481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577022"/>
              </p:ext>
            </p:extLst>
          </p:nvPr>
        </p:nvGraphicFramePr>
        <p:xfrm>
          <a:off x="395536" y="1556792"/>
          <a:ext cx="7842744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S ChemDraw Drawing" r:id="rId4" imgW="6150447" imgH="2900434" progId="ChemDraw.Document.6.0">
                  <p:embed/>
                </p:oleObj>
              </mc:Choice>
              <mc:Fallback>
                <p:oleObj name="CS ChemDraw Drawing" r:id="rId4" imgW="6150447" imgH="290043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556792"/>
                        <a:ext cx="7842744" cy="34563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47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Επιφανειοδραστικές</a:t>
            </a:r>
            <a:r>
              <a:rPr lang="el-GR" dirty="0"/>
              <a:t> </a:t>
            </a:r>
            <a:r>
              <a:rPr lang="el-GR" dirty="0" smtClean="0"/>
              <a:t>ουσίες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Οι κατιονικές π.χ. χλωριούχο </a:t>
            </a:r>
            <a:r>
              <a:rPr lang="el-GR" altLang="el-GR" dirty="0" err="1" smtClean="0">
                <a:cs typeface="Arial" charset="0"/>
              </a:rPr>
              <a:t>βενζαλκώνιο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 err="1" smtClean="0">
                <a:cs typeface="Arial" charset="0"/>
              </a:rPr>
              <a:t>επιφανειοδραστικές</a:t>
            </a:r>
            <a:r>
              <a:rPr lang="el-GR" altLang="el-GR" dirty="0" smtClean="0">
                <a:cs typeface="Arial" charset="0"/>
              </a:rPr>
              <a:t> ουσίες και ορισμένες </a:t>
            </a:r>
            <a:r>
              <a:rPr lang="el-GR" altLang="el-GR" dirty="0" err="1" smtClean="0">
                <a:cs typeface="Arial" charset="0"/>
              </a:rPr>
              <a:t>αμφοτερικές</a:t>
            </a:r>
            <a:r>
              <a:rPr lang="el-GR" altLang="el-GR" dirty="0" smtClean="0">
                <a:cs typeface="Arial" charset="0"/>
              </a:rPr>
              <a:t> παρουσιάζουν </a:t>
            </a:r>
            <a:r>
              <a:rPr lang="el-GR" altLang="el-GR" dirty="0" err="1" smtClean="0">
                <a:cs typeface="Arial" charset="0"/>
              </a:rPr>
              <a:t>α</a:t>
            </a:r>
            <a:r>
              <a:rPr lang="el-GR" altLang="el-GR" dirty="0" err="1" smtClean="0"/>
              <a:t>ν</a:t>
            </a:r>
            <a:r>
              <a:rPr lang="el-GR" altLang="el-GR" dirty="0" err="1" smtClean="0">
                <a:cs typeface="Arial" charset="0"/>
              </a:rPr>
              <a:t>τιμικροβιακή</a:t>
            </a:r>
            <a:r>
              <a:rPr lang="el-GR" altLang="el-GR" dirty="0" smtClean="0">
                <a:cs typeface="Arial" charset="0"/>
              </a:rPr>
              <a:t> δράση.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Οι κατιονικές είναι συνήθως </a:t>
            </a:r>
            <a:r>
              <a:rPr lang="el-GR" altLang="el-GR" dirty="0" err="1" smtClean="0">
                <a:cs typeface="Arial" charset="0"/>
              </a:rPr>
              <a:t>βακτηριοκτόνες</a:t>
            </a:r>
            <a:r>
              <a:rPr lang="el-GR" altLang="el-GR" dirty="0" smtClean="0">
                <a:cs typeface="Arial" charset="0"/>
              </a:rPr>
              <a:t> και δεν δρουν στους μύκητες και του</a:t>
            </a:r>
            <a:r>
              <a:rPr lang="el-GR" altLang="el-GR" dirty="0" smtClean="0"/>
              <a:t>ς</a:t>
            </a:r>
            <a:r>
              <a:rPr lang="el-GR" altLang="el-GR" dirty="0" smtClean="0">
                <a:cs typeface="Arial" charset="0"/>
              </a:rPr>
              <a:t> σπόρους.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Οι πιο σπουδαίες κατιονικές ουσίες είναι  </a:t>
            </a:r>
            <a:r>
              <a:rPr lang="el-GR" altLang="el-GR" dirty="0" err="1" smtClean="0">
                <a:cs typeface="Arial" charset="0"/>
              </a:rPr>
              <a:t>βρωμιούχο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 err="1" smtClean="0">
                <a:cs typeface="Arial" charset="0"/>
              </a:rPr>
              <a:t>κητυλοτριμεθυλαμμώνι</a:t>
            </a:r>
            <a:r>
              <a:rPr lang="en-US" altLang="el-GR" dirty="0" smtClean="0">
                <a:cs typeface="Arial" charset="0"/>
              </a:rPr>
              <a:t>o</a:t>
            </a:r>
            <a:r>
              <a:rPr lang="el-GR" altLang="el-GR" dirty="0" smtClean="0">
                <a:cs typeface="Arial" charset="0"/>
              </a:rPr>
              <a:t> (</a:t>
            </a:r>
            <a:r>
              <a:rPr lang="en-US" altLang="el-GR" dirty="0" err="1" smtClean="0">
                <a:cs typeface="Arial" charset="0"/>
              </a:rPr>
              <a:t>Cetrimide</a:t>
            </a:r>
            <a:r>
              <a:rPr lang="el-GR" altLang="el-GR" dirty="0" smtClean="0">
                <a:cs typeface="Arial" charset="0"/>
              </a:rPr>
              <a:t>), το χλωριούχο </a:t>
            </a:r>
            <a:r>
              <a:rPr lang="el-GR" altLang="el-GR" dirty="0" err="1" smtClean="0">
                <a:cs typeface="Arial" charset="0"/>
              </a:rPr>
              <a:t>κητυλοπυριδίνιο</a:t>
            </a:r>
            <a:r>
              <a:rPr lang="el-GR" altLang="el-GR" dirty="0" smtClean="0">
                <a:cs typeface="Arial" charset="0"/>
              </a:rPr>
              <a:t> (</a:t>
            </a:r>
            <a:r>
              <a:rPr lang="en-US" altLang="el-GR" dirty="0" err="1" smtClean="0">
                <a:cs typeface="Arial" charset="0"/>
              </a:rPr>
              <a:t>Cetyl</a:t>
            </a:r>
            <a:r>
              <a:rPr lang="en-US" altLang="el-GR" dirty="0" smtClean="0">
                <a:cs typeface="Arial" charset="0"/>
              </a:rPr>
              <a:t> </a:t>
            </a:r>
            <a:r>
              <a:rPr lang="en-US" altLang="el-GR" dirty="0" err="1" smtClean="0">
                <a:cs typeface="Arial" charset="0"/>
              </a:rPr>
              <a:t>Pyridinium</a:t>
            </a:r>
            <a:r>
              <a:rPr lang="en-US" altLang="el-GR" dirty="0" smtClean="0">
                <a:cs typeface="Arial" charset="0"/>
              </a:rPr>
              <a:t> Chloride</a:t>
            </a:r>
            <a:r>
              <a:rPr lang="el-GR" altLang="el-GR" dirty="0" smtClean="0">
                <a:cs typeface="Arial" charset="0"/>
              </a:rPr>
              <a:t>) και το χλωριούχο </a:t>
            </a:r>
            <a:r>
              <a:rPr lang="el-GR" altLang="el-GR" dirty="0" err="1" smtClean="0">
                <a:cs typeface="Arial" charset="0"/>
              </a:rPr>
              <a:t>βενζαλκώνιο</a:t>
            </a:r>
            <a:r>
              <a:rPr lang="el-GR" altLang="el-GR" dirty="0" smtClean="0">
                <a:cs typeface="Arial" charset="0"/>
              </a:rPr>
              <a:t> (</a:t>
            </a:r>
            <a:r>
              <a:rPr lang="en-US" altLang="el-GR" dirty="0" err="1" smtClean="0">
                <a:cs typeface="Arial" charset="0"/>
              </a:rPr>
              <a:t>Benzalconium</a:t>
            </a:r>
            <a:r>
              <a:rPr lang="en-US" altLang="el-GR" dirty="0" smtClean="0">
                <a:cs typeface="Arial" charset="0"/>
              </a:rPr>
              <a:t> Chloride</a:t>
            </a:r>
            <a:r>
              <a:rPr lang="el-GR" altLang="el-GR" dirty="0" smtClean="0">
                <a:cs typeface="Arial" charset="0"/>
              </a:rPr>
              <a:t>). 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200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Επιφανειοδραστικές</a:t>
            </a:r>
            <a:r>
              <a:rPr lang="el-GR" dirty="0"/>
              <a:t> ουσίες </a:t>
            </a:r>
            <a:r>
              <a:rPr lang="el-GR" sz="3200" b="0" dirty="0" smtClean="0"/>
              <a:t>2/2</a:t>
            </a:r>
            <a:endParaRPr lang="el-GR" dirty="0"/>
          </a:p>
        </p:txBody>
      </p:sp>
      <p:graphicFrame>
        <p:nvGraphicFramePr>
          <p:cNvPr id="5222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098547"/>
              </p:ext>
            </p:extLst>
          </p:nvPr>
        </p:nvGraphicFramePr>
        <p:xfrm>
          <a:off x="2267744" y="1268760"/>
          <a:ext cx="4238306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S ChemDraw Drawing" r:id="rId4" imgW="2729484" imgH="3384804" progId="ChemDraw.Document.6.0">
                  <p:embed/>
                </p:oleObj>
              </mc:Choice>
              <mc:Fallback>
                <p:oleObj name="CS ChemDraw Drawing" r:id="rId4" imgW="2729484" imgH="3384804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268760"/>
                        <a:ext cx="4238306" cy="52565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46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/>
          <a:lstStyle/>
          <a:p>
            <a:r>
              <a:rPr lang="el-GR" altLang="el-GR" dirty="0" smtClean="0"/>
              <a:t>Ενεργή συγκέντρωση</a:t>
            </a:r>
          </a:p>
          <a:p>
            <a:r>
              <a:rPr lang="el-GR" altLang="el-GR" dirty="0" smtClean="0"/>
              <a:t>Συντελεστής κατανομής</a:t>
            </a:r>
          </a:p>
          <a:p>
            <a:r>
              <a:rPr lang="el-GR" altLang="el-GR" dirty="0" smtClean="0"/>
              <a:t>Ενεργή οξύτητα</a:t>
            </a:r>
          </a:p>
          <a:p>
            <a:r>
              <a:rPr lang="el-GR" altLang="el-GR" dirty="0" err="1" smtClean="0"/>
              <a:t>Επιφανειακοενεργές</a:t>
            </a:r>
            <a:r>
              <a:rPr lang="el-GR" altLang="el-GR" dirty="0" smtClean="0"/>
              <a:t> ουσίες</a:t>
            </a:r>
          </a:p>
          <a:p>
            <a:r>
              <a:rPr lang="el-GR" altLang="el-GR" dirty="0" smtClean="0"/>
              <a:t>Στερεά σωματίδια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που επηρεάζουν τη δραστικότητα των συντηρητικών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8657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Ποσότητα συντηρητικού που συσσωρεύεται στην επιφάνεια και το εσωτερικό των μικροοργανισμών.</a:t>
            </a:r>
          </a:p>
          <a:p>
            <a:r>
              <a:rPr lang="el-GR" altLang="el-GR" dirty="0" smtClean="0"/>
              <a:t>Τα συντηρητικά πρέπει να δρουν στην υδατική φάση.</a:t>
            </a:r>
          </a:p>
          <a:p>
            <a:r>
              <a:rPr lang="el-GR" altLang="el-GR" dirty="0" smtClean="0"/>
              <a:t>Μίγμα π-</a:t>
            </a:r>
            <a:r>
              <a:rPr lang="el-GR" altLang="el-GR" dirty="0" err="1" smtClean="0"/>
              <a:t>υδροξυβενζοϊκού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προπυλεστέρα</a:t>
            </a:r>
            <a:r>
              <a:rPr lang="el-GR" altLang="el-GR" dirty="0" smtClean="0"/>
              <a:t> στη λιπαρή και π-</a:t>
            </a:r>
            <a:r>
              <a:rPr lang="el-GR" altLang="el-GR" dirty="0" err="1" smtClean="0"/>
              <a:t>υδροξυβενζοϊκού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μεθυλεστέρα</a:t>
            </a:r>
            <a:r>
              <a:rPr lang="el-GR" altLang="el-GR" dirty="0" smtClean="0"/>
              <a:t> στην υδατική.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Ενεργή συγκέντρωση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37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Συντελεστής κατανομής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l-GR" altLang="el-GR" b="1" dirty="0" smtClean="0"/>
              <a:t>Κ</a:t>
            </a:r>
            <a:r>
              <a:rPr lang="en-US" altLang="el-GR" b="1" dirty="0" smtClean="0"/>
              <a:t>p</a:t>
            </a:r>
            <a:r>
              <a:rPr lang="el-GR" altLang="el-GR" b="1" dirty="0" smtClean="0"/>
              <a:t> = </a:t>
            </a:r>
            <a:r>
              <a:rPr lang="el-GR" altLang="el-GR" u="sng" dirty="0" smtClean="0"/>
              <a:t>Συγκέντρωση του συντηρητικού</a:t>
            </a:r>
            <a:r>
              <a:rPr lang="en-US" altLang="el-GR" u="sng" dirty="0" smtClean="0"/>
              <a:t> </a:t>
            </a:r>
            <a:r>
              <a:rPr lang="el-GR" altLang="el-GR" u="sng" dirty="0" smtClean="0"/>
              <a:t>στο λάδι 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	     </a:t>
            </a:r>
            <a:r>
              <a:rPr lang="en-US" altLang="el-GR" dirty="0" smtClean="0"/>
              <a:t>  </a:t>
            </a:r>
            <a:r>
              <a:rPr lang="el-GR" altLang="el-GR" dirty="0" smtClean="0"/>
              <a:t>Συγκέντρωση της ουσίας στο νερό</a:t>
            </a:r>
            <a:endParaRPr lang="en-US" altLang="el-GR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/>
            <a:r>
              <a:rPr lang="el-GR" altLang="el-GR" dirty="0" err="1" smtClean="0"/>
              <a:t>Προπυλενογλυκόλη</a:t>
            </a:r>
            <a:r>
              <a:rPr lang="el-GR" altLang="el-GR" dirty="0" smtClean="0"/>
              <a:t> </a:t>
            </a:r>
            <a:endParaRPr lang="en-US" altLang="el-GR" dirty="0" smtClean="0"/>
          </a:p>
          <a:p>
            <a:r>
              <a:rPr lang="el-GR" altLang="el-GR" dirty="0"/>
              <a:t>Μ</a:t>
            </a:r>
            <a:r>
              <a:rPr lang="el-GR" altLang="el-GR" dirty="0" smtClean="0"/>
              <a:t>ίγμα </a:t>
            </a:r>
            <a:r>
              <a:rPr lang="el-GR" altLang="el-GR" dirty="0" err="1" smtClean="0"/>
              <a:t>υδατοδιαλυτού(Μ</a:t>
            </a:r>
            <a:r>
              <a:rPr lang="en-US" altLang="el-GR" dirty="0" err="1" smtClean="0"/>
              <a:t>ethylparaben</a:t>
            </a:r>
            <a:r>
              <a:rPr lang="en-US" altLang="el-GR" dirty="0" smtClean="0"/>
              <a:t>)</a:t>
            </a:r>
            <a:r>
              <a:rPr lang="el-GR" altLang="el-GR" dirty="0" smtClean="0"/>
              <a:t> και λιποδιαλυτού συντηρητικού </a:t>
            </a:r>
            <a:r>
              <a:rPr lang="en-US" altLang="el-GR" dirty="0" smtClean="0"/>
              <a:t>(</a:t>
            </a:r>
            <a:r>
              <a:rPr lang="en-US" altLang="el-GR" dirty="0" err="1" smtClean="0"/>
              <a:t>Propylparaben</a:t>
            </a:r>
            <a:r>
              <a:rPr lang="en-US" altLang="el-GR" dirty="0" smtClean="0"/>
              <a:t>)</a:t>
            </a:r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9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Αντισηπτικά – Απολυμαντικ</a:t>
            </a:r>
            <a:r>
              <a:rPr lang="el-GR" dirty="0"/>
              <a:t>ά</a:t>
            </a:r>
          </a:p>
        </p:txBody>
      </p:sp>
      <p:sp>
        <p:nvSpPr>
          <p:cNvPr id="512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l-GR" altLang="el-GR" sz="2800" dirty="0" smtClean="0"/>
              <a:t>Αντισηπτικά</a:t>
            </a:r>
          </a:p>
          <a:p>
            <a:pPr algn="just" eaLnBrk="1" hangingPunct="1"/>
            <a:endParaRPr lang="el-GR" altLang="el-GR" sz="2800" dirty="0" smtClean="0"/>
          </a:p>
          <a:p>
            <a:pPr algn="just" eaLnBrk="1" hangingPunct="1"/>
            <a:r>
              <a:rPr lang="el-GR" altLang="el-GR" sz="2800" dirty="0" smtClean="0"/>
              <a:t>Απολυμαντικά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36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dirty="0" err="1" smtClean="0"/>
              <a:t>Ka</a:t>
            </a:r>
            <a:r>
              <a:rPr lang="en-US" altLang="el-GR" dirty="0" smtClean="0"/>
              <a:t> = </a:t>
            </a:r>
            <a:r>
              <a:rPr lang="en-US" altLang="el-GR" u="sng" dirty="0" smtClean="0"/>
              <a:t>[H</a:t>
            </a:r>
            <a:r>
              <a:rPr lang="en-US" altLang="el-GR" u="sng" baseline="30000" dirty="0" smtClean="0"/>
              <a:t>+</a:t>
            </a:r>
            <a:r>
              <a:rPr lang="en-US" altLang="el-GR" u="sng" dirty="0" smtClean="0"/>
              <a:t>] [A</a:t>
            </a:r>
            <a:r>
              <a:rPr lang="en-US" altLang="el-GR" u="sng" baseline="30000" dirty="0" smtClean="0"/>
              <a:t>-</a:t>
            </a:r>
            <a:r>
              <a:rPr lang="en-US" altLang="el-GR" u="sng" dirty="0" smtClean="0"/>
              <a:t>]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             [HA]</a:t>
            </a:r>
          </a:p>
          <a:p>
            <a:pPr eaLnBrk="1" hangingPunct="1">
              <a:buFontTx/>
              <a:buNone/>
            </a:pPr>
            <a:r>
              <a:rPr lang="en-US" altLang="el-GR" u="sng" dirty="0" smtClean="0"/>
              <a:t>[HA] </a:t>
            </a:r>
            <a:r>
              <a:rPr lang="en-US" altLang="el-GR" dirty="0" smtClean="0"/>
              <a:t>= </a:t>
            </a:r>
            <a:r>
              <a:rPr lang="en-US" altLang="el-GR" u="sng" dirty="0" smtClean="0"/>
              <a:t>[H</a:t>
            </a:r>
            <a:r>
              <a:rPr lang="en-US" altLang="el-GR" u="sng" baseline="30000" dirty="0" smtClean="0"/>
              <a:t>+</a:t>
            </a:r>
            <a:r>
              <a:rPr lang="en-US" altLang="el-GR" u="sng" dirty="0" smtClean="0"/>
              <a:t>] </a:t>
            </a: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 [A</a:t>
            </a:r>
            <a:r>
              <a:rPr lang="en-US" altLang="el-GR" baseline="30000" dirty="0" smtClean="0"/>
              <a:t>-</a:t>
            </a:r>
            <a:r>
              <a:rPr lang="en-US" altLang="el-GR" dirty="0" smtClean="0"/>
              <a:t>]       </a:t>
            </a:r>
            <a:r>
              <a:rPr lang="en-US" altLang="el-GR" dirty="0" err="1" smtClean="0"/>
              <a:t>Ka</a:t>
            </a:r>
            <a:endParaRPr lang="el-GR" altLang="el-GR" dirty="0" smtClean="0"/>
          </a:p>
        </p:txBody>
      </p:sp>
      <p:graphicFrame>
        <p:nvGraphicFramePr>
          <p:cNvPr id="60420" name="Object 2"/>
          <p:cNvGraphicFramePr>
            <a:graphicFrameLocks noChangeAspect="1"/>
          </p:cNvGraphicFramePr>
          <p:nvPr/>
        </p:nvGraphicFramePr>
        <p:xfrm>
          <a:off x="827088" y="4500563"/>
          <a:ext cx="74549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CS ChemDraw Drawing" r:id="rId4" imgW="2402392" imgH="293643" progId="ChemDraw.Document.6.0">
                  <p:embed/>
                </p:oleObj>
              </mc:Choice>
              <mc:Fallback>
                <p:oleObj name="CS ChemDraw Drawing" r:id="rId4" imgW="2402392" imgH="293643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500563"/>
                        <a:ext cx="74549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pH</a:t>
            </a:r>
            <a:r>
              <a:rPr lang="el-GR" dirty="0"/>
              <a:t> υδατικής φάσης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300" b="0" dirty="0" smtClean="0"/>
              <a:t>Επηρεάζει </a:t>
            </a:r>
            <a:r>
              <a:rPr lang="el-GR" sz="3300" b="0" dirty="0"/>
              <a:t>τα οξέα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73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el-GR" altLang="el-GR" sz="2400" dirty="0" smtClean="0">
                <a:cs typeface="Arial" pitchFamily="34" charset="0"/>
              </a:rPr>
              <a:t>Μη ιονικές</a:t>
            </a:r>
            <a:r>
              <a:rPr lang="en-US" altLang="el-GR" sz="2400" dirty="0" smtClean="0">
                <a:cs typeface="Arial" pitchFamily="34" charset="0"/>
              </a:rPr>
              <a:t>:</a:t>
            </a:r>
            <a:r>
              <a:rPr lang="el-GR" altLang="el-GR" sz="2400" dirty="0" smtClean="0">
                <a:cs typeface="Arial" pitchFamily="34" charset="0"/>
              </a:rPr>
              <a:t> </a:t>
            </a:r>
            <a:r>
              <a:rPr lang="el-GR" altLang="el-GR" sz="2400" dirty="0" smtClean="0"/>
              <a:t>Αδρανοποιούν τα συντηρητικά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ή μπορεί ακόμη και να χρησιμοποιηθούν ως μέσο διατροφής των μικροοργανισμών.</a:t>
            </a:r>
            <a:endParaRPr lang="en-US" altLang="el-GR" sz="2400" dirty="0" smtClean="0"/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el-GR" altLang="el-GR" sz="2400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el-GR" altLang="el-GR" sz="2400" dirty="0" smtClean="0"/>
              <a:t>Χαμηλό </a:t>
            </a:r>
            <a:r>
              <a:rPr lang="en-US" altLang="el-GR" sz="2400" dirty="0" smtClean="0"/>
              <a:t>HLB , </a:t>
            </a:r>
            <a:r>
              <a:rPr lang="el-GR" altLang="el-GR" sz="2400" dirty="0" smtClean="0"/>
              <a:t>μεγαλύτερη αδρανοποίηση.</a:t>
            </a:r>
            <a:endParaRPr lang="en-US" altLang="el-GR" sz="2400" dirty="0" smtClean="0"/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el-GR" altLang="el-GR" sz="2400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el-GR" altLang="el-GR" sz="2400" dirty="0" smtClean="0"/>
              <a:t>Αντιμετώπιση</a:t>
            </a:r>
            <a:r>
              <a:rPr lang="en-US" altLang="el-GR" sz="2400" dirty="0" smtClean="0"/>
              <a:t>: </a:t>
            </a:r>
            <a:r>
              <a:rPr lang="el-GR" altLang="el-GR" sz="2400" dirty="0" smtClean="0"/>
              <a:t>Μεταβολή του συντελεστή κατανομής του συντηρητικού με χρήση αιθανόλης, κανονικής </a:t>
            </a:r>
            <a:r>
              <a:rPr lang="el-GR" altLang="el-GR" sz="2400" dirty="0" err="1" smtClean="0"/>
              <a:t>βουτανόλης</a:t>
            </a:r>
            <a:r>
              <a:rPr lang="el-GR" altLang="el-GR" sz="2400" dirty="0" smtClean="0"/>
              <a:t>.</a:t>
            </a:r>
            <a:endParaRPr lang="en-US" altLang="el-GR" sz="2400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Επιφανειοδραστικές</a:t>
            </a:r>
            <a:r>
              <a:rPr lang="el-GR" dirty="0" smtClean="0"/>
              <a:t> </a:t>
            </a:r>
            <a:r>
              <a:rPr lang="el-GR" dirty="0"/>
              <a:t>ουσίες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504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Στερεά σωματίδια</a:t>
            </a:r>
          </a:p>
        </p:txBody>
      </p:sp>
      <p:sp>
        <p:nvSpPr>
          <p:cNvPr id="6451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Π</a:t>
            </a:r>
            <a:r>
              <a:rPr lang="el-GR" altLang="el-GR" dirty="0" smtClean="0">
                <a:cs typeface="Arial" charset="0"/>
              </a:rPr>
              <a:t>ροσροφούν τα μόρια των συντηρητικών και τα καθιστούν ανενεργά. 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Ο βαθμός της προσρόφησης εξαρτάται από τη φύση του στερεού, την πολικότητα του συντηρητικού, το </a:t>
            </a:r>
            <a:r>
              <a:rPr lang="en-US" altLang="el-GR" dirty="0" smtClean="0">
                <a:cs typeface="Arial" charset="0"/>
              </a:rPr>
              <a:t>pH </a:t>
            </a:r>
            <a:r>
              <a:rPr lang="el-GR" altLang="el-GR" dirty="0" smtClean="0">
                <a:cs typeface="Arial" charset="0"/>
              </a:rPr>
              <a:t>και την παρουσία </a:t>
            </a:r>
            <a:r>
              <a:rPr lang="el-GR" altLang="el-GR" dirty="0" err="1" smtClean="0">
                <a:cs typeface="Arial" charset="0"/>
              </a:rPr>
              <a:t>επιφανειοδραστικών</a:t>
            </a:r>
            <a:r>
              <a:rPr lang="el-GR" altLang="el-GR" dirty="0" smtClean="0">
                <a:cs typeface="Arial" charset="0"/>
              </a:rPr>
              <a:t> ουσιών. </a:t>
            </a:r>
            <a:endParaRPr lang="el-GR" altLang="el-GR" dirty="0" smtClean="0"/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l-GR" altLang="el-GR" dirty="0" smtClean="0"/>
              <a:t>Αντιμετώπιση</a:t>
            </a:r>
            <a:r>
              <a:rPr lang="en-US" altLang="el-GR" dirty="0" smtClean="0"/>
              <a:t>: </a:t>
            </a:r>
            <a:r>
              <a:rPr lang="el-GR" altLang="el-GR" dirty="0" smtClean="0"/>
              <a:t>Προστίθενται</a:t>
            </a:r>
            <a:r>
              <a:rPr lang="el-GR" altLang="el-GR" dirty="0" smtClean="0">
                <a:cs typeface="Arial" charset="0"/>
              </a:rPr>
              <a:t> πρώτα τα στερεά και οι </a:t>
            </a:r>
            <a:r>
              <a:rPr lang="el-GR" altLang="el-GR" dirty="0" err="1" smtClean="0">
                <a:cs typeface="Arial" charset="0"/>
              </a:rPr>
              <a:t>επιφανειοδραστικές</a:t>
            </a:r>
            <a:r>
              <a:rPr lang="el-GR" altLang="el-GR" dirty="0" smtClean="0">
                <a:cs typeface="Arial" charset="0"/>
              </a:rPr>
              <a:t> ουσίες και μετά τα συντηρητικά.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40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r>
              <a:rPr lang="el-GR" altLang="el-GR" dirty="0" smtClean="0"/>
              <a:t>(</a:t>
            </a:r>
            <a:r>
              <a:rPr lang="en-US" altLang="el-GR" dirty="0" smtClean="0"/>
              <a:t>Preservative Efficacy Test</a:t>
            </a:r>
            <a:r>
              <a:rPr lang="el-GR" altLang="el-GR" dirty="0" smtClean="0"/>
              <a:t>, </a:t>
            </a:r>
            <a:r>
              <a:rPr lang="en-US" altLang="el-GR" dirty="0" smtClean="0"/>
              <a:t>PET </a:t>
            </a:r>
            <a:r>
              <a:rPr lang="el-GR" altLang="el-GR" dirty="0" smtClean="0"/>
              <a:t>ή </a:t>
            </a:r>
            <a:r>
              <a:rPr lang="en-US" altLang="el-GR" dirty="0" smtClean="0"/>
              <a:t>Antimicrobial Efficacy Test</a:t>
            </a:r>
            <a:r>
              <a:rPr lang="el-GR" altLang="el-GR" dirty="0" smtClean="0"/>
              <a:t>) ή δοκιμασία πρόκλησης (</a:t>
            </a:r>
            <a:r>
              <a:rPr lang="en-US" altLang="el-GR" dirty="0" smtClean="0"/>
              <a:t>Challenge </a:t>
            </a:r>
            <a:r>
              <a:rPr lang="el-GR" altLang="el-GR" dirty="0" smtClean="0"/>
              <a:t>Μ</a:t>
            </a:r>
            <a:r>
              <a:rPr lang="en-US" altLang="el-GR" dirty="0" err="1" smtClean="0"/>
              <a:t>icrobial</a:t>
            </a:r>
            <a:r>
              <a:rPr lang="en-US" altLang="el-GR" dirty="0" smtClean="0"/>
              <a:t> Test</a:t>
            </a:r>
            <a:r>
              <a:rPr lang="el-GR" altLang="el-GR" dirty="0" smtClean="0"/>
              <a:t>).</a:t>
            </a:r>
          </a:p>
          <a:p>
            <a:r>
              <a:rPr lang="el-GR" altLang="el-GR" dirty="0" smtClean="0"/>
              <a:t>Ελέγχονται</a:t>
            </a:r>
            <a:r>
              <a:rPr lang="en-US" altLang="el-GR" dirty="0" smtClean="0"/>
              <a:t>: Gram</a:t>
            </a:r>
            <a:r>
              <a:rPr lang="el-GR" altLang="el-GR" dirty="0" smtClean="0"/>
              <a:t> θετικά βακτήρια: </a:t>
            </a:r>
            <a:r>
              <a:rPr lang="en-US" altLang="el-GR" dirty="0" smtClean="0"/>
              <a:t>Staphylococcus aureus</a:t>
            </a:r>
            <a:r>
              <a:rPr lang="el-GR" altLang="el-GR" dirty="0" smtClean="0"/>
              <a:t>, </a:t>
            </a:r>
            <a:r>
              <a:rPr lang="en-US" altLang="el-GR" dirty="0" smtClean="0"/>
              <a:t>Gram</a:t>
            </a:r>
            <a:r>
              <a:rPr lang="el-GR" altLang="el-GR" dirty="0" smtClean="0"/>
              <a:t> αρνητικά βακτήρια: </a:t>
            </a:r>
            <a:r>
              <a:rPr lang="en-US" altLang="el-GR" dirty="0" smtClean="0"/>
              <a:t>Pseudomonas aeruginosa</a:t>
            </a:r>
            <a:r>
              <a:rPr lang="el-GR" altLang="el-GR" dirty="0" smtClean="0"/>
              <a:t>, </a:t>
            </a:r>
            <a:r>
              <a:rPr lang="en-US" altLang="el-GR" dirty="0" smtClean="0"/>
              <a:t>Escherichia coli</a:t>
            </a:r>
            <a:r>
              <a:rPr lang="el-GR" altLang="el-GR" dirty="0" smtClean="0"/>
              <a:t> και μύκητες</a:t>
            </a:r>
            <a:r>
              <a:rPr lang="en-US" altLang="el-GR" dirty="0" smtClean="0"/>
              <a:t> Candida </a:t>
            </a:r>
            <a:r>
              <a:rPr lang="en-US" altLang="el-GR" dirty="0" err="1" smtClean="0"/>
              <a:t>albicans</a:t>
            </a:r>
            <a:r>
              <a:rPr lang="el-GR" altLang="el-GR" dirty="0" smtClean="0"/>
              <a:t> και </a:t>
            </a:r>
            <a:r>
              <a:rPr lang="en-US" altLang="el-GR" dirty="0" err="1" smtClean="0"/>
              <a:t>Aspergilus</a:t>
            </a:r>
            <a:r>
              <a:rPr lang="en-US" altLang="el-GR" dirty="0" smtClean="0"/>
              <a:t> </a:t>
            </a:r>
            <a:r>
              <a:rPr lang="en-US" altLang="el-GR" dirty="0" err="1" smtClean="0"/>
              <a:t>niger</a:t>
            </a:r>
            <a:r>
              <a:rPr lang="en-US" altLang="el-GR" dirty="0" smtClean="0"/>
              <a:t> </a:t>
            </a:r>
            <a:r>
              <a:rPr lang="el-GR" altLang="el-GR" dirty="0" smtClean="0"/>
              <a:t>ή </a:t>
            </a:r>
            <a:r>
              <a:rPr lang="en-US" altLang="el-GR" dirty="0" err="1" smtClean="0"/>
              <a:t>brasiliensis</a:t>
            </a:r>
            <a:r>
              <a:rPr lang="el-GR" altLang="el-GR" dirty="0" smtClean="0"/>
              <a:t>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Κριτήρια αποτελεσματικότητας συντήρησης καλλυντικού προϊόντος Ε.Ε</a:t>
            </a:r>
            <a:r>
              <a:rPr lang="el-GR" dirty="0" smtClean="0"/>
              <a:t>. </a:t>
            </a:r>
            <a:r>
              <a:rPr lang="el-GR" sz="3300" b="0" dirty="0" smtClean="0"/>
              <a:t>1/4</a:t>
            </a:r>
            <a:endParaRPr lang="el-GR" sz="3300" b="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73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200" b="1" dirty="0" smtClean="0"/>
              <a:t>Διαδικασία</a:t>
            </a:r>
          </a:p>
          <a:p>
            <a:r>
              <a:rPr lang="en-US" altLang="el-GR" sz="2200" dirty="0" smtClean="0"/>
              <a:t>T</a:t>
            </a:r>
            <a:r>
              <a:rPr lang="el-GR" altLang="el-GR" sz="2200" dirty="0" err="1" smtClean="0"/>
              <a:t>εχνητή</a:t>
            </a:r>
            <a:r>
              <a:rPr lang="el-GR" altLang="el-GR" sz="2200" dirty="0" smtClean="0"/>
              <a:t> μόλυνση του σκευάσματος, μέσα στον τελικό </a:t>
            </a:r>
            <a:r>
              <a:rPr lang="el-GR" altLang="el-GR" sz="2200" dirty="0" err="1" smtClean="0"/>
              <a:t>περιέκτη</a:t>
            </a:r>
            <a:r>
              <a:rPr lang="el-GR" altLang="el-GR" sz="2200" dirty="0" smtClean="0"/>
              <a:t>, με </a:t>
            </a:r>
            <a:r>
              <a:rPr lang="el-GR" altLang="el-GR" sz="2200" dirty="0" err="1" smtClean="0"/>
              <a:t>εμβολίασμα</a:t>
            </a:r>
            <a:r>
              <a:rPr lang="el-GR" altLang="el-GR" sz="2200" dirty="0" smtClean="0"/>
              <a:t> των παραπάν</a:t>
            </a:r>
            <a:r>
              <a:rPr lang="el-GR" altLang="el-GR" sz="2200" dirty="0"/>
              <a:t>ω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μικροοργανισμών.</a:t>
            </a:r>
            <a:endParaRPr lang="en-US" altLang="el-GR" sz="2200" dirty="0" smtClean="0"/>
          </a:p>
          <a:p>
            <a:r>
              <a:rPr lang="el-GR" altLang="el-GR" sz="2200" dirty="0" smtClean="0"/>
              <a:t>Διατήρηση του εμβολιασμένου σκευάσματος σε ορισμένη θερμοκρασία.</a:t>
            </a:r>
          </a:p>
          <a:p>
            <a:r>
              <a:rPr lang="el-GR" altLang="el-GR" sz="2200" dirty="0" smtClean="0"/>
              <a:t>Αφαίρεση δειγμάτων από τον </a:t>
            </a:r>
            <a:r>
              <a:rPr lang="el-GR" altLang="el-GR" sz="2200" dirty="0" err="1" smtClean="0"/>
              <a:t>περιέκτη</a:t>
            </a:r>
            <a:r>
              <a:rPr lang="el-GR" altLang="el-GR" sz="2200" dirty="0" smtClean="0"/>
              <a:t> σε καθορισμένα χρονικά διαστήματα και μέτρηση των μικροοργανισμών στα δείγματα. </a:t>
            </a:r>
          </a:p>
          <a:p>
            <a:r>
              <a:rPr lang="el-GR" altLang="el-GR" sz="2200" dirty="0" smtClean="0"/>
              <a:t>Ελέγχεται η λογαριθμική μείωση των μικροοργανισμών ανά </a:t>
            </a:r>
            <a:r>
              <a:rPr lang="en-US" altLang="el-GR" sz="2200" dirty="0" smtClean="0"/>
              <a:t>g</a:t>
            </a:r>
            <a:r>
              <a:rPr lang="el-GR" altLang="el-GR" sz="2200" dirty="0" smtClean="0"/>
              <a:t> ή  </a:t>
            </a:r>
            <a:r>
              <a:rPr lang="en-US" altLang="el-GR" sz="2200" dirty="0" smtClean="0"/>
              <a:t>mL </a:t>
            </a:r>
            <a:r>
              <a:rPr lang="el-GR" altLang="el-GR" sz="2200" dirty="0" smtClean="0"/>
              <a:t>προϊόντος. Η ικανότητα συντήρησης κρίνεται ικανοποιητική, αν στις συνθήκες ελέγχου, υπάρχει σημαντική πτώση ή ανάλογα με την περίπτωση μη αύξηση του αριθμού των μικροοργανισμών.</a:t>
            </a:r>
          </a:p>
          <a:p>
            <a:endParaRPr lang="el-GR" altLang="el-GR" sz="2200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Κριτήρια αποτελεσματικότητας συντήρησης καλλυντικού προϊόντος Ε.Ε. </a:t>
            </a:r>
            <a:r>
              <a:rPr lang="el-GR" sz="3300" b="0" dirty="0" smtClean="0"/>
              <a:t>2/4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8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677767"/>
              </p:ext>
            </p:extLst>
          </p:nvPr>
        </p:nvGraphicFramePr>
        <p:xfrm>
          <a:off x="395536" y="2263106"/>
          <a:ext cx="8229599" cy="3686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931"/>
                <a:gridCol w="1239533"/>
                <a:gridCol w="1129301"/>
                <a:gridCol w="1484807"/>
                <a:gridCol w="1257749"/>
                <a:gridCol w="1371278"/>
              </a:tblGrid>
              <a:tr h="46734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Λογαριθμική μείωση*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975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Μικροοργανισμός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Κριτήρια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 ημέρες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 </a:t>
                      </a:r>
                      <a:endParaRPr lang="el-GR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ημέρες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14 ημέρες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28 </a:t>
                      </a:r>
                      <a:endParaRPr lang="el-GR" sz="18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smtClean="0">
                          <a:effectLst/>
                        </a:rPr>
                        <a:t>ημέρες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</a:tr>
              <a:tr h="560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Βακτήρια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Α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-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Όχι αύξηση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</a:tr>
              <a:tr h="5608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Β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-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-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Όχι αύξηση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</a:tr>
              <a:tr h="560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Μύκητες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Α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-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-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Όχι αύξηση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</a:tr>
              <a:tr h="5608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Β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-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-</a:t>
                      </a:r>
                      <a:endParaRPr lang="el-G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Όχι αύξηση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2210" marR="92210" marT="0" marB="0"/>
                </a:tc>
              </a:tr>
            </a:tbl>
          </a:graphicData>
        </a:graphic>
      </p:graphicFrame>
      <p:sp>
        <p:nvSpPr>
          <p:cNvPr id="70705" name="Rectangle 1"/>
          <p:cNvSpPr>
            <a:spLocks noChangeArrowheads="1"/>
          </p:cNvSpPr>
          <p:nvPr/>
        </p:nvSpPr>
        <p:spPr bwMode="auto">
          <a:xfrm>
            <a:off x="323528" y="6155232"/>
            <a:ext cx="5472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+mn-lt"/>
                <a:cs typeface="Times New Roman" pitchFamily="18" charset="0"/>
              </a:rPr>
              <a:t>*του αριθμού των μικροοργανισμών ανά γραμμάριο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1800" dirty="0">
                <a:latin typeface="+mn-lt"/>
                <a:cs typeface="Times New Roman" pitchFamily="18" charset="0"/>
              </a:rPr>
              <a:t>ή </a:t>
            </a:r>
            <a:r>
              <a:rPr lang="el-GR" altLang="el-GR" sz="1800" dirty="0" err="1">
                <a:latin typeface="+mn-lt"/>
                <a:cs typeface="Times New Roman" pitchFamily="18" charset="0"/>
              </a:rPr>
              <a:t>χιλιοστόλιτρο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 προϊόντος (</a:t>
            </a:r>
            <a:r>
              <a:rPr lang="en-US" altLang="el-GR" sz="1800" dirty="0" err="1">
                <a:latin typeface="+mn-lt"/>
                <a:cs typeface="Times New Roman" pitchFamily="18" charset="0"/>
              </a:rPr>
              <a:t>cfu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/</a:t>
            </a:r>
            <a:r>
              <a:rPr lang="en-US" altLang="el-GR" sz="1800" dirty="0">
                <a:latin typeface="+mn-lt"/>
                <a:cs typeface="Times New Roman" pitchFamily="18" charset="0"/>
              </a:rPr>
              <a:t>g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 ή </a:t>
            </a:r>
            <a:r>
              <a:rPr lang="en-US" altLang="el-GR" sz="1800" dirty="0" err="1">
                <a:latin typeface="+mn-lt"/>
                <a:cs typeface="Times New Roman" pitchFamily="18" charset="0"/>
              </a:rPr>
              <a:t>cfu</a:t>
            </a:r>
            <a:r>
              <a:rPr lang="el-GR" altLang="el-GR" sz="1800" dirty="0">
                <a:latin typeface="+mn-lt"/>
                <a:cs typeface="Times New Roman" pitchFamily="18" charset="0"/>
              </a:rPr>
              <a:t>/</a:t>
            </a:r>
            <a:r>
              <a:rPr lang="en-US" altLang="el-GR" sz="1800" dirty="0">
                <a:latin typeface="+mn-lt"/>
                <a:cs typeface="Times New Roman" pitchFamily="18" charset="0"/>
              </a:rPr>
              <a:t>mL</a:t>
            </a:r>
            <a:r>
              <a:rPr lang="el-GR" altLang="el-GR" sz="1800" dirty="0" smtClean="0">
                <a:latin typeface="+mn-lt"/>
                <a:cs typeface="Times New Roman" pitchFamily="18" charset="0"/>
              </a:rPr>
              <a:t>).</a:t>
            </a:r>
            <a:endParaRPr lang="el-GR" altLang="el-GR" sz="1800" dirty="0">
              <a:latin typeface="+mn-lt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67544" y="1484784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+mn-lt"/>
              </a:rPr>
              <a:t>ΠΙΝΑΚΑΣ ΚΡΙΤΗΡΙΩΝ: A (η καλύτερη περίπτωση) </a:t>
            </a:r>
            <a:br>
              <a:rPr lang="el-GR" sz="2000" dirty="0">
                <a:latin typeface="+mn-lt"/>
              </a:rPr>
            </a:br>
            <a:r>
              <a:rPr lang="el-GR" sz="2000" dirty="0">
                <a:latin typeface="+mn-lt"/>
              </a:rPr>
              <a:t>και Β (μπορεί να κυκλοφορήσει)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Κριτήρια αποτελεσματικότητας συντήρησης καλλυντικού προϊόντος Ε.Ε. </a:t>
            </a:r>
            <a:r>
              <a:rPr lang="el-GR" sz="3300" b="0" dirty="0" smtClean="0"/>
              <a:t>3/4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737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834935"/>
              </p:ext>
            </p:extLst>
          </p:nvPr>
        </p:nvGraphicFramePr>
        <p:xfrm>
          <a:off x="137093" y="2924944"/>
          <a:ext cx="8229600" cy="3457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8761"/>
                <a:gridCol w="1334910"/>
                <a:gridCol w="828596"/>
                <a:gridCol w="731735"/>
                <a:gridCol w="731735"/>
                <a:gridCol w="731735"/>
                <a:gridCol w="731735"/>
                <a:gridCol w="1530393"/>
              </a:tblGrid>
              <a:tr h="804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r>
                        <a:rPr lang="el-GR" sz="1400" dirty="0" err="1">
                          <a:effectLst/>
                        </a:rPr>
                        <a:t>ικροοργανισμός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Εμβολιασμός</a:t>
                      </a:r>
                      <a:r>
                        <a:rPr lang="el-GR" sz="28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el-GR" sz="28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0</a:t>
                      </a:r>
                      <a:endParaRPr lang="en-US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ημέρες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 ημέρες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7 ημέρες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14 ημέρες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28 ημέρες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ΑΠΟΤΕΛΕΣΜΑ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  <a:tr h="53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Pseudomonas </a:t>
                      </a:r>
                      <a:r>
                        <a:rPr lang="en-US" sz="1400" dirty="0" err="1">
                          <a:effectLst/>
                        </a:rPr>
                        <a:t>aeruginosa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</a:t>
                      </a:r>
                      <a:r>
                        <a:rPr lang="el-GR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x10</a:t>
                      </a:r>
                      <a:r>
                        <a:rPr lang="en-US" sz="1400" baseline="30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r>
                        <a:rPr lang="el-GR" sz="1400">
                          <a:effectLst/>
                        </a:rPr>
                        <a:t>9</a:t>
                      </a:r>
                      <a:r>
                        <a:rPr lang="en-US" sz="1400">
                          <a:effectLst/>
                        </a:rPr>
                        <a:t> x10</a:t>
                      </a:r>
                      <a:r>
                        <a:rPr lang="en-US" sz="1400" baseline="300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  <a:tr h="53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Staphylococcus aureus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</a:t>
                      </a:r>
                      <a:r>
                        <a:rPr lang="el-GR" sz="1400" dirty="0">
                          <a:effectLst/>
                        </a:rPr>
                        <a:t>5</a:t>
                      </a:r>
                      <a:r>
                        <a:rPr lang="en-US" sz="1400" dirty="0">
                          <a:effectLst/>
                        </a:rPr>
                        <a:t> x10</a:t>
                      </a:r>
                      <a:r>
                        <a:rPr lang="en-US" sz="1400" baseline="30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</a:t>
                      </a:r>
                      <a:r>
                        <a:rPr lang="el-GR" sz="1400">
                          <a:effectLst/>
                        </a:rPr>
                        <a:t>0</a:t>
                      </a:r>
                      <a:r>
                        <a:rPr lang="en-US" sz="1400">
                          <a:effectLst/>
                        </a:rPr>
                        <a:t> x10</a:t>
                      </a:r>
                      <a:r>
                        <a:rPr lang="en-US" sz="1400" baseline="300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&lt;100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9.3 x10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  <a:tr h="53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Escherichia coli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4.8 x10</a:t>
                      </a:r>
                      <a:r>
                        <a:rPr lang="en-US" sz="1400" baseline="30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5.3</a:t>
                      </a:r>
                      <a:r>
                        <a:rPr lang="en-US" sz="1400" dirty="0">
                          <a:effectLst/>
                        </a:rPr>
                        <a:t> x10</a:t>
                      </a:r>
                      <a:r>
                        <a:rPr lang="en-US" sz="1400" baseline="30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&lt;100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  <a:tr h="53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Candida albicans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7.0 x10</a:t>
                      </a:r>
                      <a:r>
                        <a:rPr lang="en-US" sz="1400" baseline="300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</a:t>
                      </a:r>
                      <a:r>
                        <a:rPr lang="el-GR" sz="1400">
                          <a:effectLst/>
                        </a:rPr>
                        <a:t>6</a:t>
                      </a:r>
                      <a:r>
                        <a:rPr lang="en-US" sz="1400">
                          <a:effectLst/>
                        </a:rPr>
                        <a:t> x10</a:t>
                      </a:r>
                      <a:r>
                        <a:rPr lang="en-US" sz="1400" baseline="300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</a:t>
                      </a:r>
                      <a:r>
                        <a:rPr lang="el-GR" sz="1400" dirty="0">
                          <a:effectLst/>
                        </a:rPr>
                        <a:t>7</a:t>
                      </a:r>
                      <a:r>
                        <a:rPr lang="en-US" sz="1400" dirty="0">
                          <a:effectLst/>
                        </a:rPr>
                        <a:t> x10</a:t>
                      </a:r>
                      <a:r>
                        <a:rPr lang="el-GR" sz="1400" baseline="30000" dirty="0">
                          <a:effectLst/>
                        </a:rPr>
                        <a:t>5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5.5 x10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</a:t>
                      </a:r>
                      <a:r>
                        <a:rPr lang="el-GR" sz="14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x10</a:t>
                      </a:r>
                      <a:r>
                        <a:rPr lang="el-GR" sz="1400" baseline="30000" dirty="0">
                          <a:effectLst/>
                        </a:rPr>
                        <a:t>4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</a:t>
                      </a:r>
                      <a:r>
                        <a:rPr lang="el-GR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 x10</a:t>
                      </a:r>
                      <a:r>
                        <a:rPr lang="el-GR" sz="1400" baseline="30000" dirty="0">
                          <a:effectLst/>
                        </a:rPr>
                        <a:t>4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Β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  <a:tr h="53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Aspergilus brasiliensis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3.7 x10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4.5 x10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&lt;100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8.5 x10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&lt;10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l-G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</a:t>
                      </a:r>
                      <a:endParaRPr lang="el-G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9361" marR="69361" marT="0" marB="0"/>
                </a:tc>
              </a:tr>
            </a:tbl>
          </a:graphicData>
        </a:graphic>
      </p:graphicFrame>
      <p:sp>
        <p:nvSpPr>
          <p:cNvPr id="2" name="Ορθογώνιο 1"/>
          <p:cNvSpPr/>
          <p:nvPr/>
        </p:nvSpPr>
        <p:spPr>
          <a:xfrm>
            <a:off x="137093" y="1556792"/>
            <a:ext cx="8640960" cy="1190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l-GR" sz="2200" dirty="0">
                <a:latin typeface="+mn-lt"/>
              </a:rPr>
              <a:t>Παράδειγμα: Δοκιμασία αποτελεσματικότητας συντήρησης για υδατική λοσιόν. Αποτέλεσμα ικανοποιητικό με κριτήριο Α, εκτός από το μύκητα </a:t>
            </a:r>
            <a:r>
              <a:rPr lang="el-GR" sz="2200" dirty="0" err="1">
                <a:latin typeface="+mn-lt"/>
              </a:rPr>
              <a:t>Candida</a:t>
            </a:r>
            <a:r>
              <a:rPr lang="el-GR" sz="2200" dirty="0">
                <a:latin typeface="+mn-lt"/>
              </a:rPr>
              <a:t> </a:t>
            </a:r>
            <a:r>
              <a:rPr lang="el-GR" sz="2200" dirty="0" err="1">
                <a:latin typeface="+mn-lt"/>
              </a:rPr>
              <a:t>albicans</a:t>
            </a:r>
            <a:r>
              <a:rPr lang="el-GR" sz="2200" dirty="0">
                <a:latin typeface="+mn-lt"/>
              </a:rPr>
              <a:t> για τον οποίο ισχύει το κριτήριο Β</a:t>
            </a:r>
            <a:r>
              <a:rPr lang="el-GR" sz="2200" dirty="0" smtClean="0">
                <a:latin typeface="+mn-lt"/>
              </a:rPr>
              <a:t>.</a:t>
            </a:r>
            <a:endParaRPr lang="el-GR" sz="2200" dirty="0">
              <a:latin typeface="+mn-lt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Κριτήρια αποτελεσματικότητας συντήρησης καλλυντικού προϊόντος Ε.Ε. </a:t>
            </a:r>
            <a:r>
              <a:rPr lang="el-GR" sz="3300" b="0" dirty="0" smtClean="0"/>
              <a:t>4/4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37093" y="6372036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*αριθμός των μικροοργανισμών ανά γραμμάριο (</a:t>
            </a:r>
            <a:r>
              <a:rPr lang="el-GR" dirty="0" err="1">
                <a:latin typeface="+mn-lt"/>
              </a:rPr>
              <a:t>cfu</a:t>
            </a:r>
            <a:r>
              <a:rPr lang="el-GR" dirty="0">
                <a:latin typeface="+mn-lt"/>
              </a:rPr>
              <a:t>/g</a:t>
            </a:r>
            <a:r>
              <a:rPr lang="el-GR" dirty="0" smtClean="0">
                <a:latin typeface="+mn-lt"/>
              </a:rPr>
              <a:t>).</a:t>
            </a:r>
            <a:endParaRPr lang="el-GR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443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</a:t>
            </a:r>
            <a:r>
              <a:rPr lang="el-GR" sz="2000" dirty="0" err="1" smtClean="0"/>
              <a:t>Βαρβαρέσου</a:t>
            </a:r>
            <a:r>
              <a:rPr lang="el-GR" sz="2000" dirty="0" smtClean="0"/>
              <a:t>. «Κοσμητολογία Ι - Θ. Ενότητα 9</a:t>
            </a:r>
            <a:r>
              <a:rPr lang="en-US" sz="2000" dirty="0" smtClean="0"/>
              <a:t>:</a:t>
            </a:r>
            <a:r>
              <a:rPr lang="el-GR" sz="2000" dirty="0"/>
              <a:t> Συντήρηση καλλυντικών προϊόντων (</a:t>
            </a:r>
            <a:r>
              <a:rPr lang="el-GR" sz="2000" dirty="0" err="1"/>
              <a:t>α΄μέρος</a:t>
            </a:r>
            <a:r>
              <a:rPr lang="el-GR" sz="2000" dirty="0" smtClean="0"/>
              <a:t>)».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Μύκητες</a:t>
            </a:r>
            <a:r>
              <a:rPr lang="en-US" altLang="el-GR" dirty="0" smtClean="0"/>
              <a:t> </a:t>
            </a:r>
            <a:endParaRPr lang="el-GR" altLang="el-GR" dirty="0" smtClean="0"/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Κυρίως μύκητες (μούχλες) και ζύμες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Κυρίως μύκητες</a:t>
            </a:r>
            <a:r>
              <a:rPr lang="en-US" altLang="el-GR" dirty="0" smtClean="0"/>
              <a:t>: </a:t>
            </a:r>
            <a:r>
              <a:rPr lang="en-US" altLang="el-GR" dirty="0" err="1" smtClean="0"/>
              <a:t>Penicillium</a:t>
            </a:r>
            <a:r>
              <a:rPr lang="en-US" altLang="el-GR" dirty="0" smtClean="0"/>
              <a:t>, </a:t>
            </a:r>
            <a:r>
              <a:rPr lang="en-US" altLang="el-GR" dirty="0" err="1" smtClean="0"/>
              <a:t>Aspergilus</a:t>
            </a:r>
            <a:r>
              <a:rPr lang="en-US" altLang="el-GR" dirty="0" smtClean="0"/>
              <a:t> (A. </a:t>
            </a:r>
            <a:r>
              <a:rPr lang="en-US" altLang="el-GR" dirty="0" err="1" smtClean="0"/>
              <a:t>niger</a:t>
            </a:r>
            <a:r>
              <a:rPr lang="en-US" altLang="el-GR" dirty="0" smtClean="0"/>
              <a:t>), </a:t>
            </a:r>
            <a:r>
              <a:rPr lang="en-US" altLang="el-GR" dirty="0" err="1" smtClean="0"/>
              <a:t>Rhizopus</a:t>
            </a:r>
            <a:endParaRPr lang="en-US" altLang="el-GR" dirty="0" smtClean="0"/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n-US" altLang="el-GR" dirty="0" smtClean="0"/>
              <a:t>Z</a:t>
            </a:r>
            <a:r>
              <a:rPr lang="el-GR" altLang="el-GR" dirty="0" err="1" smtClean="0"/>
              <a:t>υμομύκητες</a:t>
            </a:r>
            <a:r>
              <a:rPr lang="en-US" altLang="el-GR" dirty="0" smtClean="0"/>
              <a:t>: Saccharomyces, Cryptococcus, Candida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Βακτήρια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n-US" altLang="el-GR" dirty="0" smtClean="0"/>
              <a:t>Gram + : Staphylococcus (S. aureus)</a:t>
            </a:r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n-US" altLang="el-GR" dirty="0" smtClean="0"/>
              <a:t>Gram- : Pseudomonas (P. aeruginosa), Escherichia (E. coli)</a:t>
            </a: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1/6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8151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b="1" dirty="0"/>
              <a:t>Αληθινοί μύκητες</a:t>
            </a:r>
            <a:endParaRPr lang="en-US" altLang="el-GR" sz="2600" b="1" dirty="0" smtClean="0"/>
          </a:p>
          <a:p>
            <a:pPr eaLnBrk="1" hangingPunct="1"/>
            <a:r>
              <a:rPr lang="el-GR" altLang="el-GR" sz="2600" dirty="0" smtClean="0"/>
              <a:t>Νηματοειδείς, συνήθως πολυκύτταροι οργανισμοί</a:t>
            </a:r>
          </a:p>
          <a:p>
            <a:pPr eaLnBrk="1" hangingPunct="1"/>
            <a:r>
              <a:rPr lang="el-GR" altLang="el-GR" sz="2600" dirty="0" smtClean="0"/>
              <a:t>Πολλαπλασιάζονται με παραγωγή σπόρων, εκβλάστηση σε θερμοκρασία περιβάλλοντος, όξινο </a:t>
            </a:r>
            <a:r>
              <a:rPr lang="en-US" altLang="el-GR" sz="2600" dirty="0" smtClean="0"/>
              <a:t>pH (2-5.5)</a:t>
            </a:r>
            <a:endParaRPr lang="el-GR" altLang="el-GR" sz="2600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2/6</a:t>
            </a:r>
            <a:endParaRPr lang="el-GR" sz="3300" b="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7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l-GR" sz="3600" b="1" dirty="0" err="1">
                <a:solidFill>
                  <a:srgbClr val="225974"/>
                </a:solidFill>
              </a:rPr>
              <a:t>Πενικίλλια</a:t>
            </a:r>
            <a:endParaRPr lang="el-GR" altLang="el-GR" sz="3600" b="1" dirty="0" smtClean="0">
              <a:solidFill>
                <a:srgbClr val="22597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Πράσινο ή κυανοπράσινο ή κίτρινο χρώμα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Αποσυνθέτουν πρωτεΐνες, λίπη και υδατάνθρακες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sz="3600" b="1" dirty="0" err="1" smtClean="0">
                <a:solidFill>
                  <a:srgbClr val="225974"/>
                </a:solidFill>
              </a:rPr>
              <a:t>Ασπέργιλοι</a:t>
            </a:r>
            <a:endParaRPr lang="el-GR" altLang="el-GR" sz="3600" b="1" dirty="0" smtClean="0">
              <a:solidFill>
                <a:srgbClr val="22597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Πράσινο, κίτρινο, καφέ ή μαύρο χρώμα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Θερμές συνθήκες και πολλά θρεπτικά συστατικά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Α. </a:t>
            </a:r>
            <a:r>
              <a:rPr lang="en-US" altLang="el-GR" dirty="0" smtClean="0"/>
              <a:t>Niger = </a:t>
            </a:r>
            <a:r>
              <a:rPr lang="el-GR" altLang="el-GR" dirty="0" err="1" smtClean="0"/>
              <a:t>ωτομύκωση</a:t>
            </a:r>
            <a:endParaRPr lang="el-GR" altLang="el-GR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sz="3600" b="1" dirty="0" err="1" smtClean="0">
                <a:solidFill>
                  <a:srgbClr val="225974"/>
                </a:solidFill>
              </a:rPr>
              <a:t>Ριζόποδα</a:t>
            </a:r>
            <a:r>
              <a:rPr lang="el-GR" altLang="el-GR" sz="3600" b="1" dirty="0" smtClean="0">
                <a:solidFill>
                  <a:srgbClr val="225974"/>
                </a:solidFill>
              </a:rPr>
              <a:t> και </a:t>
            </a:r>
            <a:r>
              <a:rPr lang="el-GR" altLang="el-GR" sz="3600" b="1" dirty="0" err="1" smtClean="0">
                <a:solidFill>
                  <a:srgbClr val="225974"/>
                </a:solidFill>
              </a:rPr>
              <a:t>Μουκόρια</a:t>
            </a:r>
            <a:endParaRPr lang="el-GR" altLang="el-GR" sz="3600" b="1" dirty="0" smtClean="0">
              <a:solidFill>
                <a:srgbClr val="22597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Χρειάζονται υγρασία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3/6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5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b="1" dirty="0">
                <a:solidFill>
                  <a:srgbClr val="225974"/>
                </a:solidFill>
              </a:rPr>
              <a:t>Ζυμομύκητες</a:t>
            </a:r>
            <a:endParaRPr lang="el-GR" altLang="el-GR" sz="2800" b="1" dirty="0" smtClean="0">
              <a:solidFill>
                <a:srgbClr val="225974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Μονοκύτταροι οργανισμοί</a:t>
            </a:r>
            <a:r>
              <a:rPr lang="en-US" altLang="el-GR" dirty="0" smtClean="0"/>
              <a:t>,</a:t>
            </a:r>
            <a:r>
              <a:rPr lang="el-GR" altLang="el-GR" dirty="0" smtClean="0"/>
              <a:t> πολλαπλασιάζονται με εκβλάστηση, παραγωγή σπόρων και διχοτόμηση</a:t>
            </a:r>
          </a:p>
          <a:p>
            <a:pPr eaLnBrk="1" hangingPunct="1"/>
            <a:r>
              <a:rPr lang="el-GR" altLang="el-GR" b="1" dirty="0" smtClean="0">
                <a:solidFill>
                  <a:srgbClr val="225974"/>
                </a:solidFill>
              </a:rPr>
              <a:t>Σακχαρομύκητες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Πολλαπλασιάζονται με εκβλάστηση, ζυμώνουν σακχαρούχα διαλύματα, σχηματίζονται </a:t>
            </a:r>
            <a:r>
              <a:rPr lang="el-GR" altLang="el-GR" dirty="0" err="1" smtClean="0"/>
              <a:t>αλδεϋδες</a:t>
            </a:r>
            <a:r>
              <a:rPr lang="el-GR" altLang="el-GR" dirty="0" smtClean="0"/>
              <a:t> και κετόνες</a:t>
            </a:r>
          </a:p>
          <a:p>
            <a:pPr eaLnBrk="1" hangingPunct="1"/>
            <a:r>
              <a:rPr lang="el-GR" altLang="el-GR" b="1" dirty="0" err="1" smtClean="0">
                <a:solidFill>
                  <a:srgbClr val="225974"/>
                </a:solidFill>
              </a:rPr>
              <a:t>Κρυπτόκοκκοι</a:t>
            </a:r>
            <a:endParaRPr lang="el-GR" altLang="el-GR" b="1" dirty="0" smtClean="0">
              <a:solidFill>
                <a:srgbClr val="225974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dirty="0" smtClean="0"/>
              <a:t>Πολλαπλασιάζονται με εκβλάστηση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Cryptococcus </a:t>
            </a:r>
            <a:r>
              <a:rPr lang="en-US" altLang="el-GR" dirty="0" err="1" smtClean="0"/>
              <a:t>neoformans</a:t>
            </a:r>
            <a:endParaRPr lang="en-US" altLang="el-GR" dirty="0" smtClean="0"/>
          </a:p>
          <a:p>
            <a:pPr eaLnBrk="1" hangingPunct="1"/>
            <a:r>
              <a:rPr lang="en-US" altLang="el-GR" b="1" dirty="0" smtClean="0">
                <a:solidFill>
                  <a:srgbClr val="225974"/>
                </a:solidFill>
              </a:rPr>
              <a:t>K</a:t>
            </a:r>
            <a:r>
              <a:rPr lang="el-GR" altLang="el-GR" b="1" dirty="0" err="1" smtClean="0">
                <a:solidFill>
                  <a:srgbClr val="225974"/>
                </a:solidFill>
              </a:rPr>
              <a:t>άντιντες</a:t>
            </a:r>
            <a:r>
              <a:rPr lang="el-GR" altLang="el-GR" b="1" dirty="0" smtClean="0">
                <a:solidFill>
                  <a:srgbClr val="225974"/>
                </a:solidFill>
              </a:rPr>
              <a:t> (</a:t>
            </a:r>
            <a:r>
              <a:rPr lang="en-US" altLang="el-GR" b="1" dirty="0" smtClean="0">
                <a:solidFill>
                  <a:srgbClr val="225974"/>
                </a:solidFill>
              </a:rPr>
              <a:t>Candida </a:t>
            </a:r>
            <a:r>
              <a:rPr lang="en-US" altLang="el-GR" b="1" dirty="0" err="1" smtClean="0">
                <a:solidFill>
                  <a:srgbClr val="225974"/>
                </a:solidFill>
              </a:rPr>
              <a:t>albicans</a:t>
            </a:r>
            <a:r>
              <a:rPr lang="en-US" altLang="el-GR" b="1" dirty="0" smtClean="0">
                <a:solidFill>
                  <a:srgbClr val="225974"/>
                </a:solidFill>
              </a:rPr>
              <a:t>)</a:t>
            </a:r>
            <a:endParaRPr lang="el-GR" altLang="el-GR" b="1" dirty="0" smtClean="0">
              <a:solidFill>
                <a:srgbClr val="225974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4/6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1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b="1" dirty="0">
                <a:solidFill>
                  <a:srgbClr val="225974"/>
                </a:solidFill>
                <a:ea typeface="+mj-ea"/>
                <a:cs typeface="+mj-cs"/>
              </a:rPr>
              <a:t>Βακτήρια</a:t>
            </a:r>
            <a:endParaRPr lang="el-GR" altLang="el-GR" sz="2600" dirty="0" smtClean="0"/>
          </a:p>
          <a:p>
            <a:pPr eaLnBrk="1" hangingPunct="1"/>
            <a:r>
              <a:rPr lang="el-GR" altLang="el-GR" sz="2800" dirty="0" smtClean="0"/>
              <a:t>0.5-3 μ αλλά και 100 μ</a:t>
            </a:r>
          </a:p>
          <a:p>
            <a:pPr eaLnBrk="1" hangingPunct="1"/>
            <a:r>
              <a:rPr lang="el-GR" altLang="el-GR" sz="2800" dirty="0" smtClean="0"/>
              <a:t>Μονοκύτταροι οργανισμοί, πολλαπλασιάζονται με διχοτόμηση, ελαφρά αλκαλικό περιβάλλον (7.2-7.6) και 27</a:t>
            </a:r>
            <a:r>
              <a:rPr lang="el-GR" altLang="el-GR" sz="2800" baseline="30000" dirty="0" smtClean="0"/>
              <a:t>ο</a:t>
            </a:r>
            <a:r>
              <a:rPr lang="en-US" altLang="el-GR" sz="2800" dirty="0" smtClean="0"/>
              <a:t>C</a:t>
            </a:r>
          </a:p>
          <a:p>
            <a:pPr eaLnBrk="1" hangingPunct="1"/>
            <a:r>
              <a:rPr lang="el-GR" altLang="el-GR" sz="2800" dirty="0" smtClean="0"/>
              <a:t>Φονεύονται σε </a:t>
            </a:r>
            <a:r>
              <a:rPr lang="en-US" altLang="el-GR" sz="2800" dirty="0" smtClean="0"/>
              <a:t>pH 6.5, </a:t>
            </a:r>
            <a:r>
              <a:rPr lang="el-GR" altLang="el-GR" sz="2800" dirty="0" smtClean="0"/>
              <a:t>υψηλές θερμοκρασίες, υπεριώδη ακτινοβολία, ακτίνες Χ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5/6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3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Μικροοργανισμοί υπεύθυνοι για τις μολύνσεις των καλλυντικών </a:t>
            </a:r>
            <a:r>
              <a:rPr lang="el-GR" sz="3300" b="0" dirty="0" smtClean="0"/>
              <a:t>6/6</a:t>
            </a:r>
            <a:endParaRPr lang="el-G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l-GR" altLang="el-GR" b="1" dirty="0" smtClean="0">
                <a:solidFill>
                  <a:srgbClr val="225974"/>
                </a:solidFill>
              </a:rPr>
              <a:t>Σταφυλόκοκκοι</a:t>
            </a:r>
          </a:p>
          <a:p>
            <a:pPr marL="0" indent="0" eaLnBrk="1" hangingPunct="1">
              <a:buFontTx/>
              <a:buNone/>
            </a:pPr>
            <a:r>
              <a:rPr lang="el-GR" altLang="el-GR" dirty="0" smtClean="0"/>
              <a:t>Θετικά </a:t>
            </a:r>
            <a:r>
              <a:rPr lang="en-US" altLang="el-GR" dirty="0" smtClean="0"/>
              <a:t>Gram,</a:t>
            </a:r>
          </a:p>
          <a:p>
            <a:pPr marL="0" indent="0" eaLnBrk="1" hangingPunct="1">
              <a:buFontTx/>
              <a:buNone/>
            </a:pPr>
            <a:r>
              <a:rPr lang="en-US" altLang="el-GR" dirty="0" smtClean="0"/>
              <a:t>Staphylococcus aureus: </a:t>
            </a:r>
            <a:r>
              <a:rPr lang="el-GR" altLang="el-GR" dirty="0" smtClean="0"/>
              <a:t>παθογόνος, ακμή, επιμολύνσεις τραυμάτων, εσωτερικά αποστήματα</a:t>
            </a:r>
          </a:p>
          <a:p>
            <a:pPr eaLnBrk="1" hangingPunct="1"/>
            <a:r>
              <a:rPr lang="el-GR" altLang="el-GR" b="1" dirty="0" err="1" smtClean="0">
                <a:solidFill>
                  <a:srgbClr val="225974"/>
                </a:solidFill>
              </a:rPr>
              <a:t>Ψευδομονάδες</a:t>
            </a:r>
            <a:endParaRPr lang="el-GR" altLang="el-GR" b="1" dirty="0" smtClean="0">
              <a:solidFill>
                <a:srgbClr val="225974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dirty="0" smtClean="0"/>
              <a:t>Αρνητικά </a:t>
            </a:r>
            <a:r>
              <a:rPr lang="en-US" altLang="el-GR" dirty="0" smtClean="0"/>
              <a:t>Gram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Pseudomonas aeruginosa: </a:t>
            </a:r>
            <a:r>
              <a:rPr lang="el-GR" altLang="el-GR" dirty="0" smtClean="0"/>
              <a:t>σε ορισμένες συνθήκες παθογόνος</a:t>
            </a:r>
          </a:p>
          <a:p>
            <a:pPr eaLnBrk="1" hangingPunct="1"/>
            <a:r>
              <a:rPr lang="el-GR" altLang="el-GR" b="1" dirty="0" err="1" smtClean="0">
                <a:solidFill>
                  <a:srgbClr val="225974"/>
                </a:solidFill>
              </a:rPr>
              <a:t>Εσχερίχιες</a:t>
            </a:r>
            <a:endParaRPr lang="el-GR" altLang="el-GR" b="1" dirty="0" smtClean="0">
              <a:solidFill>
                <a:srgbClr val="225974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dirty="0" err="1" smtClean="0"/>
              <a:t>Εντεροβακτηρίδια</a:t>
            </a: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Ε</a:t>
            </a:r>
            <a:r>
              <a:rPr lang="en-US" altLang="el-GR" dirty="0" err="1" smtClean="0"/>
              <a:t>scherichia</a:t>
            </a:r>
            <a:r>
              <a:rPr lang="en-US" altLang="el-GR" dirty="0" smtClean="0"/>
              <a:t> coli (</a:t>
            </a:r>
            <a:r>
              <a:rPr lang="el-GR" altLang="el-GR" dirty="0" smtClean="0"/>
              <a:t>κολοβακτηρίδιο), αρνητικό </a:t>
            </a:r>
            <a:r>
              <a:rPr lang="en-US" altLang="el-GR" dirty="0" smtClean="0"/>
              <a:t>Gram</a:t>
            </a:r>
            <a:endParaRPr lang="el-GR" altLang="el-GR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72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late1">
  <a:themeElements>
    <a:clrScheme name="Προσαρμοσμένο 1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10">
  <a:themeElements>
    <a:clrScheme name="Προσαρμοσμένο 1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temlate1</Template>
  <TotalTime>289</TotalTime>
  <Words>2114</Words>
  <Application>Microsoft Office PowerPoint</Application>
  <PresentationFormat>Προβολή στην οθόνη (4:3)</PresentationFormat>
  <Paragraphs>476</Paragraphs>
  <Slides>43</Slides>
  <Notes>42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6" baseType="lpstr">
      <vt:lpstr>temlate1</vt:lpstr>
      <vt:lpstr>OC_template_10</vt:lpstr>
      <vt:lpstr>CS ChemDraw Drawing</vt:lpstr>
      <vt:lpstr>Κοσμητολογία Ι - Θ</vt:lpstr>
      <vt:lpstr>Συντήρηση καλλυντικών προϊόντων</vt:lpstr>
      <vt:lpstr>Αντισηπτικά – Απολυμαντικά</vt:lpstr>
      <vt:lpstr>Μικροοργανισμοί υπεύθυνοι για τις μολύνσεις των καλλυντικών 1/6</vt:lpstr>
      <vt:lpstr>Μικροοργανισμοί υπεύθυνοι για τις μολύνσεις των καλλυντικών 2/6</vt:lpstr>
      <vt:lpstr>Μικροοργανισμοί υπεύθυνοι για τις μολύνσεις των καλλυντικών 3/6</vt:lpstr>
      <vt:lpstr>Μικροοργανισμοί υπεύθυνοι για τις μολύνσεις των καλλυντικών 4/6</vt:lpstr>
      <vt:lpstr>Μικροοργανισμοί υπεύθυνοι για τις μολύνσεις των καλλυντικών 5/6</vt:lpstr>
      <vt:lpstr>Μικροοργανισμοί υπεύθυνοι για τις μολύνσεις των καλλυντικών 6/6</vt:lpstr>
      <vt:lpstr>Μόλυνση των καλλυντικών προϊόντων 1/3</vt:lpstr>
      <vt:lpstr>Μόλυνση των καλλυντικών προϊόντων 2/3</vt:lpstr>
      <vt:lpstr>Μόλυνση των καλλυντικών προϊόντων 3/3</vt:lpstr>
      <vt:lpstr>Συντηρητικά</vt:lpstr>
      <vt:lpstr>Tαξινόμηση των συντηρητικών </vt:lpstr>
      <vt:lpstr>Οργανικά οξέα</vt:lpstr>
      <vt:lpstr>Αλκοόλες 1/3</vt:lpstr>
      <vt:lpstr>Αλκοόλες 2/3</vt:lpstr>
      <vt:lpstr>Αλκοόλες 3/3</vt:lpstr>
      <vt:lpstr>Iσοθειαζολινόνες 1/2</vt:lpstr>
      <vt:lpstr>Iσοθειαζολινόνες 2/2</vt:lpstr>
      <vt:lpstr>Φαινολικά συνητηρητικά</vt:lpstr>
      <vt:lpstr>Παραβένια 1/2 </vt:lpstr>
      <vt:lpstr>Παραβένια 2/2 </vt:lpstr>
      <vt:lpstr>Παράγωγα της ουρίας</vt:lpstr>
      <vt:lpstr>Επιφανειοδραστικές ουσίες 1/2</vt:lpstr>
      <vt:lpstr>Επιφανειοδραστικές ουσίες 2/2</vt:lpstr>
      <vt:lpstr>Παράγοντες που επηρεάζουν τη δραστικότητα των συντηρητικών</vt:lpstr>
      <vt:lpstr>Ενεργή συγκέντρωση</vt:lpstr>
      <vt:lpstr>Συντελεστής κατανομής </vt:lpstr>
      <vt:lpstr>pH υδατικής φάσης  Επηρεάζει τα οξέα</vt:lpstr>
      <vt:lpstr>Επιφανειοδραστικές ουσίες </vt:lpstr>
      <vt:lpstr>Στερεά σωματίδια</vt:lpstr>
      <vt:lpstr>Κριτήρια αποτελεσματικότητας συντήρησης καλλυντικού προϊόντος Ε.Ε. 1/4</vt:lpstr>
      <vt:lpstr>Κριτήρια αποτελεσματικότητας συντήρησης καλλυντικού προϊόντος Ε.Ε. 2/4</vt:lpstr>
      <vt:lpstr>Κριτήρια αποτελεσματικότητας συντήρησης καλλυντικού προϊόντος Ε.Ε. 3/4</vt:lpstr>
      <vt:lpstr>Κριτήρια αποτελεσματικότητας συντήρησης καλλυντικού προϊόντος Ε.Ε. 4/4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 - Θ</dc:title>
  <dc:creator>opencourses@teiath.gr</dc:creator>
  <cp:lastModifiedBy>fkaram2</cp:lastModifiedBy>
  <cp:revision>100</cp:revision>
  <dcterms:created xsi:type="dcterms:W3CDTF">2014-11-17T10:30:06Z</dcterms:created>
  <dcterms:modified xsi:type="dcterms:W3CDTF">2015-10-01T07:13:58Z</dcterms:modified>
</cp:coreProperties>
</file>