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99"/>
  </p:notesMasterIdLst>
  <p:handoutMasterIdLst>
    <p:handoutMasterId r:id="rId100"/>
  </p:handoutMasterIdLst>
  <p:sldIdLst>
    <p:sldId id="256" r:id="rId3"/>
    <p:sldId id="272" r:id="rId4"/>
    <p:sldId id="273" r:id="rId5"/>
    <p:sldId id="274" r:id="rId6"/>
    <p:sldId id="275" r:id="rId7"/>
    <p:sldId id="356"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301" r:id="rId34"/>
    <p:sldId id="302" r:id="rId35"/>
    <p:sldId id="303" r:id="rId36"/>
    <p:sldId id="304" r:id="rId37"/>
    <p:sldId id="305" r:id="rId38"/>
    <p:sldId id="306" r:id="rId39"/>
    <p:sldId id="307" r:id="rId40"/>
    <p:sldId id="308" r:id="rId41"/>
    <p:sldId id="309" r:id="rId42"/>
    <p:sldId id="310" r:id="rId43"/>
    <p:sldId id="311" r:id="rId44"/>
    <p:sldId id="312" r:id="rId45"/>
    <p:sldId id="313" r:id="rId46"/>
    <p:sldId id="314" r:id="rId47"/>
    <p:sldId id="315" r:id="rId48"/>
    <p:sldId id="316" r:id="rId49"/>
    <p:sldId id="317" r:id="rId50"/>
    <p:sldId id="318" r:id="rId51"/>
    <p:sldId id="357" r:id="rId52"/>
    <p:sldId id="358" r:id="rId53"/>
    <p:sldId id="359"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36" r:id="rId72"/>
    <p:sldId id="337" r:id="rId73"/>
    <p:sldId id="338" r:id="rId74"/>
    <p:sldId id="339" r:id="rId75"/>
    <p:sldId id="340" r:id="rId76"/>
    <p:sldId id="341" r:id="rId77"/>
    <p:sldId id="342" r:id="rId78"/>
    <p:sldId id="343" r:id="rId79"/>
    <p:sldId id="344" r:id="rId80"/>
    <p:sldId id="345" r:id="rId81"/>
    <p:sldId id="346" r:id="rId82"/>
    <p:sldId id="347" r:id="rId83"/>
    <p:sldId id="348" r:id="rId84"/>
    <p:sldId id="349" r:id="rId85"/>
    <p:sldId id="350" r:id="rId86"/>
    <p:sldId id="351" r:id="rId87"/>
    <p:sldId id="352" r:id="rId88"/>
    <p:sldId id="353" r:id="rId89"/>
    <p:sldId id="354" r:id="rId90"/>
    <p:sldId id="355" r:id="rId91"/>
    <p:sldId id="257" r:id="rId92"/>
    <p:sldId id="262" r:id="rId93"/>
    <p:sldId id="264" r:id="rId94"/>
    <p:sldId id="269" r:id="rId95"/>
    <p:sldId id="270" r:id="rId96"/>
    <p:sldId id="266" r:id="rId97"/>
    <p:sldId id="261" r:id="rId98"/>
  </p:sldIdLst>
  <p:sldSz cx="9144000" cy="6858000" type="screen4x3"/>
  <p:notesSz cx="7104063" cy="10234613"/>
  <p:custDataLst>
    <p:tags r:id="rId10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66"/>
    <a:srgbClr val="5B3462"/>
    <a:srgbClr val="49385E"/>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1543" autoAdjust="0"/>
  </p:normalViewPr>
  <p:slideViewPr>
    <p:cSldViewPr>
      <p:cViewPr varScale="1">
        <p:scale>
          <a:sx n="103" d="100"/>
          <a:sy n="103" d="100"/>
        </p:scale>
        <p:origin x="-19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presProps" Target="pres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notesMaster" Target="notesMasters/notesMaster1.xml"/><Relationship Id="rId10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handoutMaster" Target="handoutMasters/handoutMaster1.xml"/><Relationship Id="rId105"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9ACB17E5-E346-41B9-86CB-01DB8CA2756E}" type="slidenum">
              <a:rPr lang="en-US" altLang="el-GR" sz="1300" baseline="0">
                <a:solidFill>
                  <a:prstClr val="black"/>
                </a:solidFill>
              </a:rPr>
              <a:pPr/>
              <a:t>26</a:t>
            </a:fld>
            <a:endParaRPr lang="en-US" altLang="el-GR" sz="1300" baseline="0">
              <a:solidFill>
                <a:prstClr val="black"/>
              </a:solidFill>
            </a:endParaRPr>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37E0845A-F828-4128-B8F2-51F4D008A4A7}" type="slidenum">
              <a:rPr lang="en-US" altLang="el-GR" sz="1300" baseline="0">
                <a:solidFill>
                  <a:prstClr val="black"/>
                </a:solidFill>
              </a:rPr>
              <a:pPr/>
              <a:t>30</a:t>
            </a:fld>
            <a:endParaRPr lang="en-US" altLang="el-GR" sz="1300" baseline="0">
              <a:solidFill>
                <a:prstClr val="black"/>
              </a:solidFill>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A32D345C-87D2-43DA-9AA3-2187F4DBB60B}" type="slidenum">
              <a:rPr lang="en-US" altLang="el-GR" sz="1300" baseline="0">
                <a:solidFill>
                  <a:prstClr val="black"/>
                </a:solidFill>
              </a:rPr>
              <a:pPr/>
              <a:t>31</a:t>
            </a:fld>
            <a:endParaRPr lang="en-US" altLang="el-GR" sz="1300" baseline="0">
              <a:solidFill>
                <a:prstClr val="black"/>
              </a:solidFill>
            </a:endParaRPr>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Θέση εικόνας διαφάνειας 1"/>
          <p:cNvSpPr>
            <a:spLocks noGrp="1" noRot="1" noChangeAspect="1" noTextEdit="1"/>
          </p:cNvSpPr>
          <p:nvPr>
            <p:ph type="sldImg"/>
          </p:nvPr>
        </p:nvSpPr>
        <p:spPr>
          <a:ln/>
        </p:spPr>
      </p:sp>
      <p:sp>
        <p:nvSpPr>
          <p:cNvPr id="101379"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1380"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1651E55F-6094-4AB9-9896-8F30A88EC146}" type="slidenum">
              <a:rPr lang="en-US" altLang="el-GR" sz="1300" baseline="0">
                <a:solidFill>
                  <a:prstClr val="black"/>
                </a:solidFill>
              </a:rPr>
              <a:pPr/>
              <a:t>35</a:t>
            </a:fld>
            <a:endParaRPr lang="en-US" altLang="el-GR" sz="1300" baseline="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D8450DD0-D8E5-468E-8F84-9FDA238B9E8B}" type="slidenum">
              <a:rPr lang="en-US" altLang="el-GR" sz="1300" baseline="0">
                <a:solidFill>
                  <a:prstClr val="black"/>
                </a:solidFill>
              </a:rPr>
              <a:pPr/>
              <a:t>40</a:t>
            </a:fld>
            <a:endParaRPr lang="en-US" altLang="el-GR" sz="1300" baseline="0">
              <a:solidFill>
                <a:prstClr val="black"/>
              </a:solidFill>
            </a:endParaRPr>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B85F0DAB-726B-4CA2-AB23-CB2498B43D7D}" type="slidenum">
              <a:rPr lang="en-US" altLang="el-GR" sz="1300" baseline="0">
                <a:solidFill>
                  <a:prstClr val="black"/>
                </a:solidFill>
              </a:rPr>
              <a:pPr/>
              <a:t>41</a:t>
            </a:fld>
            <a:endParaRPr lang="en-US" altLang="el-GR" sz="1300" baseline="0">
              <a:solidFill>
                <a:prstClr val="black"/>
              </a:solidFill>
            </a:endParaRPr>
          </a:p>
        </p:txBody>
      </p:sp>
      <p:sp>
        <p:nvSpPr>
          <p:cNvPr id="103427" name="Rectangle 2"/>
          <p:cNvSpPr>
            <a:spLocks noGrp="1" noRot="1" noChangeAspect="1" noChangeArrowheads="1" noTextEdit="1"/>
          </p:cNvSpPr>
          <p:nvPr>
            <p:ph type="sldImg"/>
          </p:nvPr>
        </p:nvSpPr>
        <p:spPr>
          <a:solidFill>
            <a:srgbClr val="FFFFFF"/>
          </a:solidFill>
          <a:ln/>
        </p:spPr>
      </p:sp>
      <p:sp>
        <p:nvSpPr>
          <p:cNvPr id="1034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82E539E0-C191-40D4-A56E-4F1F4B26FDEE}" type="slidenum">
              <a:rPr lang="en-US" altLang="el-GR" sz="1300" baseline="0">
                <a:solidFill>
                  <a:prstClr val="black"/>
                </a:solidFill>
              </a:rPr>
              <a:pPr/>
              <a:t>43</a:t>
            </a:fld>
            <a:endParaRPr lang="en-US" altLang="el-GR" sz="1300" baseline="0">
              <a:solidFill>
                <a:prstClr val="black"/>
              </a:solidFill>
            </a:endParaRPr>
          </a:p>
        </p:txBody>
      </p:sp>
      <p:sp>
        <p:nvSpPr>
          <p:cNvPr id="104451" name="Rectangle 2"/>
          <p:cNvSpPr>
            <a:spLocks noGrp="1" noRot="1" noChangeAspect="1" noChangeArrowheads="1" noTextEdit="1"/>
          </p:cNvSpPr>
          <p:nvPr>
            <p:ph type="sldImg"/>
          </p:nvPr>
        </p:nvSpPr>
        <p:spPr>
          <a:solidFill>
            <a:srgbClr val="FFFFFF"/>
          </a:solidFill>
          <a:ln/>
        </p:spPr>
      </p:sp>
      <p:sp>
        <p:nvSpPr>
          <p:cNvPr id="1044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B8E48381-51C1-466B-BCFD-8AE087AEE0BD}" type="slidenum">
              <a:rPr lang="en-US" altLang="el-GR" sz="1300" baseline="0">
                <a:solidFill>
                  <a:prstClr val="black"/>
                </a:solidFill>
              </a:rPr>
              <a:pPr/>
              <a:t>48</a:t>
            </a:fld>
            <a:endParaRPr lang="en-US" altLang="el-GR" sz="1300" baseline="0">
              <a:solidFill>
                <a:prstClr val="black"/>
              </a:solidFill>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B8E48381-51C1-466B-BCFD-8AE087AEE0BD}" type="slidenum">
              <a:rPr lang="en-US" altLang="el-GR" sz="1300" baseline="0">
                <a:solidFill>
                  <a:prstClr val="black"/>
                </a:solidFill>
              </a:rPr>
              <a:pPr/>
              <a:t>49</a:t>
            </a:fld>
            <a:endParaRPr lang="en-US" altLang="el-GR" sz="1300" baseline="0">
              <a:solidFill>
                <a:prstClr val="black"/>
              </a:solidFill>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B8E48381-51C1-466B-BCFD-8AE087AEE0BD}" type="slidenum">
              <a:rPr lang="en-US" altLang="el-GR" sz="1300" baseline="0">
                <a:solidFill>
                  <a:prstClr val="black"/>
                </a:solidFill>
              </a:rPr>
              <a:pPr/>
              <a:t>50</a:t>
            </a:fld>
            <a:endParaRPr lang="en-US" altLang="el-GR" sz="1300" baseline="0">
              <a:solidFill>
                <a:prstClr val="black"/>
              </a:solidFill>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F0E0F850-5BCB-48FC-A856-9CEFADBA70D1}" type="slidenum">
              <a:rPr lang="en-US" altLang="el-GR" sz="1300" baseline="0">
                <a:solidFill>
                  <a:prstClr val="black"/>
                </a:solidFill>
              </a:rPr>
              <a:pPr/>
              <a:t>4</a:t>
            </a:fld>
            <a:endParaRPr lang="en-US" altLang="el-GR" sz="1300" baseline="0">
              <a:solidFill>
                <a:prstClr val="black"/>
              </a:solidFill>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B8E48381-51C1-466B-BCFD-8AE087AEE0BD}" type="slidenum">
              <a:rPr lang="en-US" altLang="el-GR" sz="1300" baseline="0">
                <a:solidFill>
                  <a:prstClr val="black"/>
                </a:solidFill>
              </a:rPr>
              <a:pPr/>
              <a:t>51</a:t>
            </a:fld>
            <a:endParaRPr lang="en-US" altLang="el-GR" sz="1300" baseline="0">
              <a:solidFill>
                <a:prstClr val="black"/>
              </a:solidFill>
            </a:endParaRPr>
          </a:p>
        </p:txBody>
      </p:sp>
      <p:sp>
        <p:nvSpPr>
          <p:cNvPr id="105475" name="Rectangle 2"/>
          <p:cNvSpPr>
            <a:spLocks noGrp="1" noRot="1" noChangeAspect="1" noChangeArrowheads="1" noTextEdit="1"/>
          </p:cNvSpPr>
          <p:nvPr>
            <p:ph type="sldImg"/>
          </p:nvPr>
        </p:nvSpPr>
        <p:spPr>
          <a:solidFill>
            <a:srgbClr val="FFFFFF"/>
          </a:solidFill>
          <a:ln/>
        </p:spPr>
      </p:sp>
      <p:sp>
        <p:nvSpPr>
          <p:cNvPr id="1054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90F78268-3413-4FB6-AEA8-5E10F2E29269}" type="slidenum">
              <a:rPr lang="en-US" altLang="el-GR" sz="1300" baseline="0">
                <a:solidFill>
                  <a:prstClr val="black"/>
                </a:solidFill>
              </a:rPr>
              <a:pPr/>
              <a:t>53</a:t>
            </a:fld>
            <a:endParaRPr lang="en-US" altLang="el-GR" sz="1300" baseline="0">
              <a:solidFill>
                <a:prstClr val="black"/>
              </a:solidFill>
            </a:endParaRPr>
          </a:p>
        </p:txBody>
      </p:sp>
      <p:sp>
        <p:nvSpPr>
          <p:cNvPr id="106499" name="Rectangle 2"/>
          <p:cNvSpPr>
            <a:spLocks noGrp="1" noRot="1" noChangeAspect="1" noChangeArrowheads="1" noTextEdit="1"/>
          </p:cNvSpPr>
          <p:nvPr>
            <p:ph type="sldImg"/>
          </p:nvPr>
        </p:nvSpPr>
        <p:spPr>
          <a:solidFill>
            <a:srgbClr val="FFFFFF"/>
          </a:solidFill>
          <a:ln/>
        </p:spPr>
      </p:sp>
      <p:sp>
        <p:nvSpPr>
          <p:cNvPr id="1065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Θέση εικόνας διαφάνειας 1"/>
          <p:cNvSpPr>
            <a:spLocks noGrp="1" noRot="1" noChangeAspect="1" noTextEdit="1"/>
          </p:cNvSpPr>
          <p:nvPr>
            <p:ph type="sldImg"/>
          </p:nvPr>
        </p:nvSpPr>
        <p:spPr>
          <a:ln/>
        </p:spPr>
      </p:sp>
      <p:sp>
        <p:nvSpPr>
          <p:cNvPr id="10752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752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4811A88C-DBB1-433C-8164-2324B6929D68}" type="slidenum">
              <a:rPr lang="en-US" altLang="el-GR" sz="1300" baseline="0">
                <a:solidFill>
                  <a:prstClr val="black"/>
                </a:solidFill>
              </a:rPr>
              <a:pPr/>
              <a:t>56</a:t>
            </a:fld>
            <a:endParaRPr lang="en-US" altLang="el-GR" sz="1300" baseline="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A2E365ED-7491-4D34-9ACB-A2289C849CDD}" type="slidenum">
              <a:rPr lang="en-US" altLang="el-GR" sz="1300" baseline="0">
                <a:solidFill>
                  <a:prstClr val="black"/>
                </a:solidFill>
              </a:rPr>
              <a:pPr/>
              <a:t>57</a:t>
            </a:fld>
            <a:endParaRPr lang="en-US" altLang="el-GR" sz="1300" baseline="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1391DBE9-4E6E-4454-8560-F5A369994050}" type="slidenum">
              <a:rPr lang="en-US" altLang="el-GR" sz="1300" baseline="0">
                <a:solidFill>
                  <a:prstClr val="black"/>
                </a:solidFill>
              </a:rPr>
              <a:pPr/>
              <a:t>58</a:t>
            </a:fld>
            <a:endParaRPr lang="en-US" altLang="el-GR" sz="1300" baseline="0">
              <a:solidFill>
                <a:prstClr val="black"/>
              </a:solidFill>
            </a:endParaRPr>
          </a:p>
        </p:txBody>
      </p:sp>
      <p:sp>
        <p:nvSpPr>
          <p:cNvPr id="109571" name="Rectangle 2"/>
          <p:cNvSpPr>
            <a:spLocks noGrp="1" noRot="1" noChangeAspect="1" noChangeArrowheads="1" noTextEdit="1"/>
          </p:cNvSpPr>
          <p:nvPr>
            <p:ph type="sldImg"/>
          </p:nvPr>
        </p:nvSpPr>
        <p:spPr>
          <a:solidFill>
            <a:srgbClr val="FFFFFF"/>
          </a:solidFill>
          <a:ln/>
        </p:spPr>
      </p:sp>
      <p:sp>
        <p:nvSpPr>
          <p:cNvPr id="1095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14752C7B-1A66-462A-8A1A-0813B72A9690}" type="slidenum">
              <a:rPr lang="en-US" altLang="el-GR" sz="1300" baseline="0">
                <a:solidFill>
                  <a:prstClr val="black"/>
                </a:solidFill>
              </a:rPr>
              <a:pPr/>
              <a:t>61</a:t>
            </a:fld>
            <a:endParaRPr lang="en-US" altLang="el-GR" sz="1300" baseline="0">
              <a:solidFill>
                <a:prstClr val="black"/>
              </a:solidFill>
            </a:endParaRPr>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 Θέση εικόνας διαφάνειας"/>
          <p:cNvSpPr>
            <a:spLocks noGrp="1" noRot="1" noChangeAspect="1" noTextEdit="1"/>
          </p:cNvSpPr>
          <p:nvPr>
            <p:ph type="sldImg"/>
          </p:nvPr>
        </p:nvSpPr>
        <p:spPr>
          <a:ln/>
        </p:spPr>
      </p:sp>
      <p:sp>
        <p:nvSpPr>
          <p:cNvPr id="11161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1620"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022BA6BE-6917-4B8E-AAAE-CAA350A06E13}" type="slidenum">
              <a:rPr lang="en-US" altLang="el-GR" sz="1300" baseline="0">
                <a:solidFill>
                  <a:prstClr val="black"/>
                </a:solidFill>
              </a:rPr>
              <a:pPr/>
              <a:t>66</a:t>
            </a:fld>
            <a:endParaRPr lang="en-US" altLang="el-GR" sz="1300" baseline="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 Θέση εικόνας διαφάνειας"/>
          <p:cNvSpPr>
            <a:spLocks noGrp="1" noRot="1" noChangeAspect="1" noTextEdit="1"/>
          </p:cNvSpPr>
          <p:nvPr>
            <p:ph type="sldImg"/>
          </p:nvPr>
        </p:nvSpPr>
        <p:spPr>
          <a:ln/>
        </p:spPr>
      </p:sp>
      <p:sp>
        <p:nvSpPr>
          <p:cNvPr id="112643"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2644"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C7B71E38-7678-40DC-A6CB-804B876787AB}" type="slidenum">
              <a:rPr lang="en-US" altLang="el-GR" sz="1300" baseline="0">
                <a:solidFill>
                  <a:prstClr val="black"/>
                </a:solidFill>
              </a:rPr>
              <a:pPr/>
              <a:t>67</a:t>
            </a:fld>
            <a:endParaRPr lang="en-US" altLang="el-GR" sz="1300" baseline="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 Θέση εικόνας διαφάνειας"/>
          <p:cNvSpPr>
            <a:spLocks noGrp="1" noRot="1" noChangeAspect="1" noTextEdit="1"/>
          </p:cNvSpPr>
          <p:nvPr>
            <p:ph type="sldImg"/>
          </p:nvPr>
        </p:nvSpPr>
        <p:spPr>
          <a:ln/>
        </p:spPr>
      </p:sp>
      <p:sp>
        <p:nvSpPr>
          <p:cNvPr id="113667"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3668"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60EB0843-83B4-4D45-86CB-BDE8B76E28C4}" type="slidenum">
              <a:rPr lang="en-US" altLang="el-GR" sz="1300" baseline="0">
                <a:solidFill>
                  <a:prstClr val="black"/>
                </a:solidFill>
              </a:rPr>
              <a:pPr/>
              <a:t>68</a:t>
            </a:fld>
            <a:endParaRPr lang="en-US" altLang="el-GR" sz="1300" baseline="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 Θέση εικόνας διαφάνειας"/>
          <p:cNvSpPr>
            <a:spLocks noGrp="1" noRot="1" noChangeAspect="1" noTextEdit="1"/>
          </p:cNvSpPr>
          <p:nvPr>
            <p:ph type="sldImg"/>
          </p:nvPr>
        </p:nvSpPr>
        <p:spPr>
          <a:ln/>
        </p:spPr>
      </p:sp>
      <p:sp>
        <p:nvSpPr>
          <p:cNvPr id="114691"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4692"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84AC676A-C9F6-4A55-831B-A336F1DD2025}" type="slidenum">
              <a:rPr lang="en-US" altLang="el-GR" sz="1300" baseline="0">
                <a:solidFill>
                  <a:prstClr val="black"/>
                </a:solidFill>
              </a:rPr>
              <a:pPr/>
              <a:t>69</a:t>
            </a:fld>
            <a:endParaRPr lang="en-US" altLang="el-GR" sz="1300" baseline="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F0E0F850-5BCB-48FC-A856-9CEFADBA70D1}" type="slidenum">
              <a:rPr lang="en-US" altLang="el-GR" sz="1300" baseline="0">
                <a:solidFill>
                  <a:prstClr val="black"/>
                </a:solidFill>
              </a:rPr>
              <a:pPr/>
              <a:t>5</a:t>
            </a:fld>
            <a:endParaRPr lang="en-US" altLang="el-GR" sz="1300" baseline="0">
              <a:solidFill>
                <a:prstClr val="black"/>
              </a:solidFill>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 Θέση εικόνας διαφάνειας"/>
          <p:cNvSpPr>
            <a:spLocks noGrp="1" noRot="1" noChangeAspect="1" noTextEdit="1"/>
          </p:cNvSpPr>
          <p:nvPr>
            <p:ph type="sldImg"/>
          </p:nvPr>
        </p:nvSpPr>
        <p:spPr>
          <a:ln/>
        </p:spPr>
      </p:sp>
      <p:sp>
        <p:nvSpPr>
          <p:cNvPr id="115715"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dirty="0" smtClean="0"/>
          </a:p>
        </p:txBody>
      </p:sp>
      <p:sp>
        <p:nvSpPr>
          <p:cNvPr id="115716" name="3 - Θέση αριθμού διαφάνειας"/>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FB123C43-2DA8-4AEF-B46C-9C87C3872E7C}" type="slidenum">
              <a:rPr lang="en-US" altLang="el-GR" sz="1300" baseline="0">
                <a:solidFill>
                  <a:prstClr val="black"/>
                </a:solidFill>
              </a:rPr>
              <a:pPr/>
              <a:t>70</a:t>
            </a:fld>
            <a:endParaRPr lang="en-US" altLang="el-GR" sz="1300" baseline="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10D0047D-7EFE-497C-A55E-44C1D83A4BA8}" type="slidenum">
              <a:rPr lang="en-US" altLang="el-GR" sz="1300" baseline="0">
                <a:solidFill>
                  <a:prstClr val="black"/>
                </a:solidFill>
              </a:rPr>
              <a:pPr/>
              <a:t>71</a:t>
            </a:fld>
            <a:endParaRPr lang="en-US" altLang="el-GR" sz="1300" baseline="0">
              <a:solidFill>
                <a:prstClr val="black"/>
              </a:solidFill>
            </a:endParaRPr>
          </a:p>
        </p:txBody>
      </p:sp>
      <p:sp>
        <p:nvSpPr>
          <p:cNvPr id="116739" name="Rectangle 2"/>
          <p:cNvSpPr>
            <a:spLocks noGrp="1" noRot="1" noChangeAspect="1" noChangeArrowheads="1" noTextEdit="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2CB23E8F-8AC6-4270-A44E-AECD44426074}" type="slidenum">
              <a:rPr lang="en-US" altLang="el-GR" sz="1300" baseline="0">
                <a:solidFill>
                  <a:prstClr val="black"/>
                </a:solidFill>
              </a:rPr>
              <a:pPr/>
              <a:t>81</a:t>
            </a:fld>
            <a:endParaRPr lang="en-US" altLang="el-GR" sz="1300" baseline="0">
              <a:solidFill>
                <a:prstClr val="black"/>
              </a:solidFill>
            </a:endParaRPr>
          </a:p>
        </p:txBody>
      </p:sp>
      <p:sp>
        <p:nvSpPr>
          <p:cNvPr id="117763" name="Rectangle 2"/>
          <p:cNvSpPr>
            <a:spLocks noGrp="1" noRot="1" noChangeAspect="1" noChangeArrowheads="1" noTextEdit="1"/>
          </p:cNvSpPr>
          <p:nvPr>
            <p:ph type="sldImg"/>
          </p:nvPr>
        </p:nvSpPr>
        <p:spPr>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0A1E2673-FF98-4D4C-A254-EE391578A893}" type="slidenum">
              <a:rPr lang="en-US" altLang="el-GR" sz="1300" baseline="0">
                <a:solidFill>
                  <a:prstClr val="black"/>
                </a:solidFill>
              </a:rPr>
              <a:pPr/>
              <a:t>83</a:t>
            </a:fld>
            <a:endParaRPr lang="en-US" altLang="el-GR" sz="1300" baseline="0">
              <a:solidFill>
                <a:prstClr val="black"/>
              </a:solidFill>
            </a:endParaRPr>
          </a:p>
        </p:txBody>
      </p:sp>
      <p:sp>
        <p:nvSpPr>
          <p:cNvPr id="118787" name="Rectangle 2"/>
          <p:cNvSpPr>
            <a:spLocks noGrp="1" noRot="1" noChangeAspect="1" noChangeArrowheads="1" noTextEdit="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2C0C997A-5EEF-4CC9-9110-3D9289432A66}" type="slidenum">
              <a:rPr lang="en-US" altLang="el-GR" sz="1300" baseline="0">
                <a:solidFill>
                  <a:prstClr val="black"/>
                </a:solidFill>
              </a:rPr>
              <a:pPr/>
              <a:t>88</a:t>
            </a:fld>
            <a:endParaRPr lang="en-US" altLang="el-GR" sz="1300" baseline="0">
              <a:solidFill>
                <a:prstClr val="black"/>
              </a:solidFill>
            </a:endParaRPr>
          </a:p>
        </p:txBody>
      </p:sp>
      <p:sp>
        <p:nvSpPr>
          <p:cNvPr id="119811" name="Rectangle 2"/>
          <p:cNvSpPr>
            <a:spLocks noGrp="1" noRot="1" noChangeAspect="1" noChangeArrowheads="1" noTextEdit="1"/>
          </p:cNvSpPr>
          <p:nvPr>
            <p:ph type="sldImg"/>
          </p:nvPr>
        </p:nvSpPr>
        <p:spPr>
          <a:solidFill>
            <a:srgbClr val="FFFFFF"/>
          </a:solidFill>
          <a:ln/>
        </p:spPr>
      </p:sp>
      <p:sp>
        <p:nvSpPr>
          <p:cNvPr id="1198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92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94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Θέση εικόνας διαφάνειας 1"/>
          <p:cNvSpPr>
            <a:spLocks noGrp="1" noRot="1" noChangeAspect="1" noTextEdit="1"/>
          </p:cNvSpPr>
          <p:nvPr>
            <p:ph type="sldImg"/>
          </p:nvPr>
        </p:nvSpPr>
        <p:spPr>
          <a:ln/>
        </p:spPr>
      </p:sp>
      <p:sp>
        <p:nvSpPr>
          <p:cNvPr id="92163" name="Θέση σημειώσεων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92164" name="Θέση αριθμού διαφάνειας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13138E26-BAAA-4052-B5A0-136D2860D0F5}" type="slidenum">
              <a:rPr lang="en-US" altLang="el-GR" sz="1300" baseline="0">
                <a:solidFill>
                  <a:prstClr val="black"/>
                </a:solidFill>
              </a:rPr>
              <a:pPr/>
              <a:t>6</a:t>
            </a:fld>
            <a:endParaRPr lang="en-US" altLang="el-GR" sz="1300" baseline="0">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95</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4B7E66B6-5EE8-4F4D-B779-BA1F41CE5C21}" type="slidenum">
              <a:rPr lang="en-US" altLang="el-GR" sz="1300" baseline="0">
                <a:solidFill>
                  <a:prstClr val="black"/>
                </a:solidFill>
              </a:rPr>
              <a:pPr/>
              <a:t>11</a:t>
            </a:fld>
            <a:endParaRPr lang="en-US" altLang="el-GR" sz="1300" baseline="0">
              <a:solidFill>
                <a:prstClr val="black"/>
              </a:solidFill>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108A015D-6379-4F9D-805D-47036D41B266}" type="slidenum">
              <a:rPr lang="en-US" altLang="el-GR" sz="1300" baseline="0">
                <a:solidFill>
                  <a:prstClr val="black"/>
                </a:solidFill>
              </a:rPr>
              <a:pPr/>
              <a:t>12</a:t>
            </a:fld>
            <a:endParaRPr lang="en-US" altLang="el-GR" sz="1300" baseline="0">
              <a:solidFill>
                <a:prstClr val="black"/>
              </a:solidFill>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F270A429-C796-46A8-B6EC-3AB3AB87789E}" type="slidenum">
              <a:rPr lang="en-US" altLang="el-GR" sz="1300" baseline="0">
                <a:solidFill>
                  <a:prstClr val="black"/>
                </a:solidFill>
              </a:rPr>
              <a:pPr/>
              <a:t>16</a:t>
            </a:fld>
            <a:endParaRPr lang="en-US" altLang="el-GR" sz="1300" baseline="0">
              <a:solidFill>
                <a:prstClr val="black"/>
              </a:solidFill>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829524AD-467E-49BB-8078-4067001A0DDC}" type="slidenum">
              <a:rPr lang="en-US" altLang="el-GR" sz="1300" baseline="0">
                <a:solidFill>
                  <a:prstClr val="black"/>
                </a:solidFill>
              </a:rPr>
              <a:pPr/>
              <a:t>22</a:t>
            </a:fld>
            <a:endParaRPr lang="en-US" altLang="el-GR" sz="1300" baseline="0">
              <a:solidFill>
                <a:prstClr val="black"/>
              </a:solidFill>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600" baseline="-25000">
                <a:solidFill>
                  <a:schemeClr val="tx1"/>
                </a:solidFill>
                <a:latin typeface="Arial" charset="0"/>
                <a:ea typeface="ＭＳ Ｐゴシック" pitchFamily="1" charset="-128"/>
              </a:defRPr>
            </a:lvl1pPr>
            <a:lvl2pPr marL="804986" indent="-309610">
              <a:defRPr sz="2600" baseline="-25000">
                <a:solidFill>
                  <a:schemeClr val="tx1"/>
                </a:solidFill>
                <a:latin typeface="Arial" charset="0"/>
                <a:ea typeface="ＭＳ Ｐゴシック" pitchFamily="1" charset="-128"/>
              </a:defRPr>
            </a:lvl2pPr>
            <a:lvl3pPr marL="1238441" indent="-247688">
              <a:defRPr sz="2600" baseline="-25000">
                <a:solidFill>
                  <a:schemeClr val="tx1"/>
                </a:solidFill>
                <a:latin typeface="Arial" charset="0"/>
                <a:ea typeface="ＭＳ Ｐゴシック" pitchFamily="1" charset="-128"/>
              </a:defRPr>
            </a:lvl3pPr>
            <a:lvl4pPr marL="1733817" indent="-247688">
              <a:defRPr sz="2600" baseline="-25000">
                <a:solidFill>
                  <a:schemeClr val="tx1"/>
                </a:solidFill>
                <a:latin typeface="Arial" charset="0"/>
                <a:ea typeface="ＭＳ Ｐゴシック" pitchFamily="1" charset="-128"/>
              </a:defRPr>
            </a:lvl4pPr>
            <a:lvl5pPr marL="2229193" indent="-247688">
              <a:defRPr sz="2600" baseline="-25000">
                <a:solidFill>
                  <a:schemeClr val="tx1"/>
                </a:solidFill>
                <a:latin typeface="Arial" charset="0"/>
                <a:ea typeface="ＭＳ Ｐゴシック" pitchFamily="1" charset="-128"/>
              </a:defRPr>
            </a:lvl5pPr>
            <a:lvl6pPr marL="2724569" indent="-247688" eaLnBrk="0" fontAlgn="base" hangingPunct="0">
              <a:spcBef>
                <a:spcPct val="0"/>
              </a:spcBef>
              <a:spcAft>
                <a:spcPct val="0"/>
              </a:spcAft>
              <a:defRPr sz="2600" baseline="-25000">
                <a:solidFill>
                  <a:schemeClr val="tx1"/>
                </a:solidFill>
                <a:latin typeface="Arial" charset="0"/>
                <a:ea typeface="ＭＳ Ｐゴシック" pitchFamily="1" charset="-128"/>
              </a:defRPr>
            </a:lvl6pPr>
            <a:lvl7pPr marL="3219945" indent="-247688" eaLnBrk="0" fontAlgn="base" hangingPunct="0">
              <a:spcBef>
                <a:spcPct val="0"/>
              </a:spcBef>
              <a:spcAft>
                <a:spcPct val="0"/>
              </a:spcAft>
              <a:defRPr sz="2600" baseline="-25000">
                <a:solidFill>
                  <a:schemeClr val="tx1"/>
                </a:solidFill>
                <a:latin typeface="Arial" charset="0"/>
                <a:ea typeface="ＭＳ Ｐゴシック" pitchFamily="1" charset="-128"/>
              </a:defRPr>
            </a:lvl7pPr>
            <a:lvl8pPr marL="3715322" indent="-247688" eaLnBrk="0" fontAlgn="base" hangingPunct="0">
              <a:spcBef>
                <a:spcPct val="0"/>
              </a:spcBef>
              <a:spcAft>
                <a:spcPct val="0"/>
              </a:spcAft>
              <a:defRPr sz="2600" baseline="-25000">
                <a:solidFill>
                  <a:schemeClr val="tx1"/>
                </a:solidFill>
                <a:latin typeface="Arial" charset="0"/>
                <a:ea typeface="ＭＳ Ｐゴシック" pitchFamily="1" charset="-128"/>
              </a:defRPr>
            </a:lvl8pPr>
            <a:lvl9pPr marL="4210698" indent="-247688" eaLnBrk="0" fontAlgn="base" hangingPunct="0">
              <a:spcBef>
                <a:spcPct val="0"/>
              </a:spcBef>
              <a:spcAft>
                <a:spcPct val="0"/>
              </a:spcAft>
              <a:defRPr sz="2600" baseline="-25000">
                <a:solidFill>
                  <a:schemeClr val="tx1"/>
                </a:solidFill>
                <a:latin typeface="Arial" charset="0"/>
                <a:ea typeface="ＭＳ Ｐゴシック" pitchFamily="1" charset="-128"/>
              </a:defRPr>
            </a:lvl9pPr>
          </a:lstStyle>
          <a:p>
            <a:fld id="{3B0C09A9-B7C0-44EC-BED9-256AD5DDF099}" type="slidenum">
              <a:rPr lang="en-US" altLang="el-GR" sz="1300" baseline="0">
                <a:solidFill>
                  <a:prstClr val="black"/>
                </a:solidFill>
              </a:rPr>
              <a:pPr/>
              <a:t>24</a:t>
            </a:fld>
            <a:endParaRPr lang="en-US" altLang="el-GR" sz="1300" baseline="0">
              <a:solidFill>
                <a:prstClr val="black"/>
              </a:solidFill>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l-GR" altLang="el-G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a:ln>
            <a:noFill/>
          </a:ln>
        </p:spPr>
        <p:txBody>
          <a:bodyPr>
            <a:normAutofit/>
          </a:bodyPr>
          <a:lstStyle>
            <a:lvl1pPr marL="176213"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251520" y="1484784"/>
            <a:ext cx="8640960" cy="5112568"/>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r>
              <a:rPr lang="el-GR" smtClean="0"/>
              <a:t>Βιολογία, ΤΕΙ Αθήνας, Κανέλλου Α</a:t>
            </a: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l-GR" smtClean="0"/>
              <a:t>Βιολογία, ΤΕΙ Αθήνας, Κανέλλου Α</a:t>
            </a: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l-GR" smtClean="0">
                <a:solidFill>
                  <a:prstClr val="black">
                    <a:tint val="75000"/>
                  </a:prstClr>
                </a:solidFill>
              </a:rPr>
              <a:t>Βιολογία, ΤΕΙ Αθήνας, Κανέλλου Α</a:t>
            </a: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s://commons.wikimedia.org/wiki/User:Ayacop" TargetMode="External"/><Relationship Id="rId4" Type="http://schemas.openxmlformats.org/officeDocument/2006/relationships/hyperlink" Target="https://commons.wikimedia.org/wiki/File:Glucose_Fisher_to_Haworth.gi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11.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ommons.wikimedia.org/w/index.php?title=User:Belgarath007&amp;action=edit&amp;redlink=1" TargetMode="External"/><Relationship Id="rId5" Type="http://schemas.openxmlformats.org/officeDocument/2006/relationships/hyperlink" Target="https://commons.wikimedia.org/wiki/File:Formation_du_saccharose.PNG" TargetMode="External"/><Relationship Id="rId10" Type="http://schemas.openxmlformats.org/officeDocument/2006/relationships/hyperlink" Target="https://commons.wikimedia.org/wiki/User:Termininja" TargetMode="External"/><Relationship Id="rId4" Type="http://schemas.microsoft.com/office/2007/relationships/hdphoto" Target="../media/hdphoto1.wdp"/><Relationship Id="rId9" Type="http://schemas.openxmlformats.org/officeDocument/2006/relationships/hyperlink" Target="https://commons.wikimedia.org/wiki/File:Sucrose.gi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hyperphysics.phy-astr.gsu.edu/hbase/organic/carb.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ommons.wikimedia.org/wiki/User:Siebrand" TargetMode="External"/><Relationship Id="rId4" Type="http://schemas.openxmlformats.org/officeDocument/2006/relationships/hyperlink" Target="https://commons.wikimedia.org/wiki/File:Cow_female_black_white.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ommons.wikimedia.org/w/index.php?title=User:Pharandesign&amp;action=edit&amp;redlink=1" TargetMode="External"/><Relationship Id="rId4" Type="http://schemas.openxmlformats.org/officeDocument/2006/relationships/hyperlink" Target="https://commons.wikimedia.org/wiki/File:Fat_triglyceride_shorthand_formula.PNG" TargetMode="Externa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n.wikipedia.org/wiki/Saturated_fat" TargetMode="External"/><Relationship Id="rId11" Type="http://schemas.openxmlformats.org/officeDocument/2006/relationships/hyperlink" Target="https://en.wikipedia.org/wiki/Monounsaturated_fat" TargetMode="External"/><Relationship Id="rId5" Type="http://schemas.openxmlformats.org/officeDocument/2006/relationships/image" Target="../media/image19.jpeg"/><Relationship Id="rId10" Type="http://schemas.openxmlformats.org/officeDocument/2006/relationships/image" Target="../media/image22.jpeg"/><Relationship Id="rId4" Type="http://schemas.openxmlformats.org/officeDocument/2006/relationships/image" Target="../media/image18.png"/><Relationship Id="rId9"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s://commons.wikimedia.org/wiki/File:221_Fatty_Acids_Shapes-01.jpg" TargetMode="External"/><Relationship Id="rId3" Type="http://schemas.openxmlformats.org/officeDocument/2006/relationships/image" Target="../media/image23.jpe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ommons.wikimedia.org/wiki/User:Papa_November" TargetMode="External"/><Relationship Id="rId5" Type="http://schemas.openxmlformats.org/officeDocument/2006/relationships/hyperlink" Target="https://commons.wikimedia.org/wiki/File:Rasyslami.jpg" TargetMode="External"/><Relationship Id="rId10" Type="http://schemas.openxmlformats.org/officeDocument/2006/relationships/hyperlink" Target="http://creativecommons.org/licenses/by/3.0/deed.en" TargetMode="External"/><Relationship Id="rId4" Type="http://schemas.openxmlformats.org/officeDocument/2006/relationships/image" Target="../media/image24.jpeg"/><Relationship Id="rId9" Type="http://schemas.openxmlformats.org/officeDocument/2006/relationships/hyperlink" Target="https://commons.wikimedia.org/wiki/User:CFC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commons.wikimedia.org/wiki/User:Lomita" TargetMode="External"/><Relationship Id="rId4" Type="http://schemas.openxmlformats.org/officeDocument/2006/relationships/hyperlink" Target="https://commons.wikimedia.org/wiki/File:Phospholipid_TvanBrussel.jp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ndex.php?title=User:Bradleyhintze&amp;action=edit&amp;redlink=1" TargetMode="External"/><Relationship Id="rId4" Type="http://schemas.openxmlformats.org/officeDocument/2006/relationships/hyperlink" Target="https://commons.wikimedia.org/wiki/File:The_lipid_and_lipid_bilayer.png"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Guillem_d'Occam" TargetMode="External"/><Relationship Id="rId4" Type="http://schemas.openxmlformats.org/officeDocument/2006/relationships/hyperlink" Target="https://commons.wikimedia.org/wiki/File:Colesterol.pn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s://bealbio.wikispaces.com/Period+3+ch+5+Q"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drjockers.com/your-bodies-battle-for-enzymes/"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s://commons.wikimedia.org/wiki/User:YassineMrabet" TargetMode="External"/><Relationship Id="rId4" Type="http://schemas.openxmlformats.org/officeDocument/2006/relationships/hyperlink" Target="https://commons.wikimedia.org/wiki/File:AminoAcidball.sv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Fred_the_Oyster" TargetMode="External"/><Relationship Id="rId4" Type="http://schemas.openxmlformats.org/officeDocument/2006/relationships/hyperlink" Target="https://commons.wikimedia.org/wiki/File:Amino_Acids.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creativecommons.org/licenses/by-sa/3.0/" TargetMode="External"/><Relationship Id="rId4" Type="http://schemas.openxmlformats.org/officeDocument/2006/relationships/hyperlink" Target="https://bealbio.wikispaces.com/Period+3+ch+5+Q" TargetMode="Externa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commons.wikimedia.org/wiki/User:YassineMrabet" TargetMode="External"/><Relationship Id="rId4" Type="http://schemas.openxmlformats.org/officeDocument/2006/relationships/hyperlink" Target="https://commons.wikimedia.org/wiki/File:Peptidformationball.svg"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proteinsynthesis.org/what-is-protein-synthesis/"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creativecommons.org/licenses/by-sa/3.0/deed.en" TargetMode="External"/><Relationship Id="rId5" Type="http://schemas.openxmlformats.org/officeDocument/2006/relationships/hyperlink" Target="https://commons.wikimedia.org/wiki/User:Sponk" TargetMode="External"/><Relationship Id="rId4" Type="http://schemas.openxmlformats.org/officeDocument/2006/relationships/hyperlink" Target="https://commons.wikimedia.org/wiki/File:Difference_DNA_RNA-EN.svg" TargetMode="Externa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creativecommons.org/publicdomain/zero/1.0/deed.en" TargetMode="External"/><Relationship Id="rId5" Type="http://schemas.openxmlformats.org/officeDocument/2006/relationships/hyperlink" Target="https://commons.wikimedia.org/wiki/User:Madprime" TargetMode="External"/><Relationship Id="rId4" Type="http://schemas.openxmlformats.org/officeDocument/2006/relationships/hyperlink" Target="https://commons.wikimedia.org/wiki/File:DNA_replication_split.sv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Βιολογία</a:t>
            </a:r>
            <a:endParaRPr lang="el-GR" sz="3600" b="1" dirty="0">
              <a:solidFill>
                <a:schemeClr val="tx1"/>
              </a:solidFill>
              <a:latin typeface="+mn-lt"/>
            </a:endParaRPr>
          </a:p>
        </p:txBody>
      </p:sp>
      <p:sp>
        <p:nvSpPr>
          <p:cNvPr id="3" name="Υπότιτλος 2"/>
          <p:cNvSpPr>
            <a:spLocks noGrp="1"/>
          </p:cNvSpPr>
          <p:nvPr>
            <p:ph type="subTitle" idx="1"/>
          </p:nvPr>
        </p:nvSpPr>
        <p:spPr>
          <a:xfrm>
            <a:off x="0" y="2924944"/>
            <a:ext cx="9144000" cy="2304255"/>
          </a:xfrm>
        </p:spPr>
        <p:txBody>
          <a:bodyPr>
            <a:normAutofit/>
          </a:bodyPr>
          <a:lstStyle/>
          <a:p>
            <a:pPr>
              <a:spcBef>
                <a:spcPts val="0"/>
              </a:spcBef>
              <a:spcAft>
                <a:spcPts val="2400"/>
              </a:spcAft>
            </a:pPr>
            <a:r>
              <a:rPr lang="el-GR" sz="2600" b="1" dirty="0" smtClean="0"/>
              <a:t>Ενότητα </a:t>
            </a:r>
            <a:r>
              <a:rPr lang="en-US" sz="2600" b="1" dirty="0" smtClean="0"/>
              <a:t>5</a:t>
            </a:r>
            <a:r>
              <a:rPr lang="el-GR" sz="2600" dirty="0" smtClean="0"/>
              <a:t>:</a:t>
            </a:r>
            <a:r>
              <a:rPr lang="en-US" sz="2600" dirty="0" smtClean="0"/>
              <a:t> </a:t>
            </a:r>
            <a:r>
              <a:rPr lang="el-GR" sz="2600" dirty="0" smtClean="0"/>
              <a:t>Δομή και λειτουργία των μεγάλων βιολογικών μορίων</a:t>
            </a:r>
            <a:endParaRPr lang="en-US" sz="2600" dirty="0" smtClean="0"/>
          </a:p>
          <a:p>
            <a:pPr>
              <a:spcBef>
                <a:spcPts val="0"/>
              </a:spcBef>
            </a:pPr>
            <a:r>
              <a:rPr lang="el-GR" sz="2200" dirty="0" smtClean="0"/>
              <a:t>Αναστασία </a:t>
            </a:r>
            <a:r>
              <a:rPr lang="el-GR" sz="2200" dirty="0" err="1" smtClean="0"/>
              <a:t>Κανέλλου</a:t>
            </a:r>
            <a:r>
              <a:rPr lang="el-GR" sz="2200" dirty="0" smtClean="0"/>
              <a:t>, </a:t>
            </a:r>
            <a:endParaRPr lang="en-US" sz="2200" dirty="0" smtClean="0"/>
          </a:p>
          <a:p>
            <a:pPr>
              <a:spcBef>
                <a:spcPts val="0"/>
              </a:spcBef>
            </a:pPr>
            <a:r>
              <a:rPr lang="el-GR" sz="2200" dirty="0" smtClean="0"/>
              <a:t>Τμήμα Τεχνολογίας Τροφίμων</a:t>
            </a:r>
            <a:endParaRPr lang="en-US" sz="2200" dirty="0" smtClean="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l-GR" altLang="el-GR" smtClean="0"/>
              <a:t>Σάκχαρα</a:t>
            </a:r>
          </a:p>
        </p:txBody>
      </p:sp>
      <p:sp>
        <p:nvSpPr>
          <p:cNvPr id="10243" name="Content Placeholder 2"/>
          <p:cNvSpPr>
            <a:spLocks noGrp="1"/>
          </p:cNvSpPr>
          <p:nvPr>
            <p:ph idx="1"/>
          </p:nvPr>
        </p:nvSpPr>
        <p:spPr/>
        <p:txBody>
          <a:bodyPr/>
          <a:lstStyle/>
          <a:p>
            <a:r>
              <a:rPr lang="el-GR" altLang="el-GR" dirty="0" smtClean="0"/>
              <a:t>Οι </a:t>
            </a:r>
            <a:r>
              <a:rPr lang="el-GR" altLang="el-GR" b="1" dirty="0" smtClean="0"/>
              <a:t>μονοσακχαρίτες έχουν μοριακό τύπο </a:t>
            </a:r>
            <a:r>
              <a:rPr lang="el-GR" altLang="el-GR" dirty="0" smtClean="0"/>
              <a:t>κάποιο πολλαπλάσιο της μονάδας CH</a:t>
            </a:r>
            <a:r>
              <a:rPr lang="el-GR" altLang="el-GR" baseline="-25000" dirty="0" smtClean="0"/>
              <a:t>2</a:t>
            </a:r>
            <a:r>
              <a:rPr lang="el-GR" altLang="el-GR" dirty="0" smtClean="0"/>
              <a:t>O</a:t>
            </a:r>
          </a:p>
          <a:p>
            <a:r>
              <a:rPr lang="el-GR" altLang="el-GR" dirty="0" smtClean="0"/>
              <a:t>Ο πιο κοινός μονοσακχαρίτης είναι η γλυκόζη (C</a:t>
            </a:r>
            <a:r>
              <a:rPr lang="el-GR" altLang="el-GR" baseline="-25000" dirty="0" smtClean="0"/>
              <a:t>6</a:t>
            </a:r>
            <a:r>
              <a:rPr lang="el-GR" altLang="el-GR" dirty="0" smtClean="0"/>
              <a:t>H</a:t>
            </a:r>
            <a:r>
              <a:rPr lang="el-GR" altLang="el-GR" baseline="-25000" dirty="0" smtClean="0"/>
              <a:t>12</a:t>
            </a:r>
            <a:r>
              <a:rPr lang="el-GR" altLang="el-GR" dirty="0" smtClean="0"/>
              <a:t>O</a:t>
            </a:r>
            <a:r>
              <a:rPr lang="el-GR" altLang="el-GR" baseline="-25000" dirty="0" smtClean="0"/>
              <a:t>6</a:t>
            </a:r>
            <a:r>
              <a:rPr lang="el-GR" altLang="el-GR" dirty="0" smtClean="0"/>
              <a:t>), που έχει κομβική σημασία για τη χημεία της ζωής</a:t>
            </a:r>
          </a:p>
          <a:p>
            <a:r>
              <a:rPr lang="el-GR" altLang="el-GR" dirty="0" smtClean="0"/>
              <a:t>Τα ονόματα των περισσότερων σακχάρων καταλήγουν σε –</a:t>
            </a:r>
            <a:r>
              <a:rPr lang="el-GR" altLang="el-GR" i="1" dirty="0" smtClean="0"/>
              <a:t>όζη</a:t>
            </a:r>
            <a:endParaRPr lang="el-GR" altLang="el-GR" dirty="0" smtClean="0"/>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FE2E430C-8B29-44AC-A00C-8938A5F35953}" type="slidenum">
              <a:rPr lang="en-US" altLang="el-GR" sz="1400" baseline="0" smtClean="0">
                <a:solidFill>
                  <a:srgbClr val="000000"/>
                </a:solidFill>
              </a:rPr>
              <a:pPr/>
              <a:t>9</a:t>
            </a:fld>
            <a:endParaRPr lang="en-US" altLang="el-GR" sz="1400" baseline="0" smtClean="0">
              <a:solidFill>
                <a:srgbClr val="000000"/>
              </a:solidFill>
            </a:endParaRPr>
          </a:p>
        </p:txBody>
      </p:sp>
    </p:spTree>
    <p:extLst>
      <p:ext uri="{BB962C8B-B14F-4D97-AF65-F5344CB8AC3E}">
        <p14:creationId xmlns:p14="http://schemas.microsoft.com/office/powerpoint/2010/main" val="19284120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l-GR" altLang="el-GR" smtClean="0"/>
              <a:t>Κριτήρια ταξινόμησης σακχάρων</a:t>
            </a:r>
          </a:p>
        </p:txBody>
      </p:sp>
      <p:sp>
        <p:nvSpPr>
          <p:cNvPr id="11267" name="Content Placeholder 2"/>
          <p:cNvSpPr>
            <a:spLocks noGrp="1"/>
          </p:cNvSpPr>
          <p:nvPr>
            <p:ph idx="1"/>
          </p:nvPr>
        </p:nvSpPr>
        <p:spPr/>
        <p:txBody>
          <a:bodyPr/>
          <a:lstStyle/>
          <a:p>
            <a:r>
              <a:rPr lang="el-GR" altLang="el-GR" sz="2400" dirty="0" smtClean="0"/>
              <a:t>Τη θέση που καταλαμβάνει η </a:t>
            </a:r>
            <a:r>
              <a:rPr lang="el-GR" altLang="el-GR" sz="2400" dirty="0" err="1" smtClean="0"/>
              <a:t>καρβονυλομάδα</a:t>
            </a:r>
            <a:r>
              <a:rPr lang="el-GR" altLang="el-GR" sz="2400" dirty="0" smtClean="0"/>
              <a:t>: ένα σάκχαρο μπορεί να είναι είτε </a:t>
            </a:r>
            <a:r>
              <a:rPr lang="el-GR" altLang="el-GR" sz="2400" b="1" dirty="0" err="1" smtClean="0"/>
              <a:t>αλδόζη</a:t>
            </a:r>
            <a:r>
              <a:rPr lang="el-GR" altLang="el-GR" sz="2400" dirty="0" smtClean="0"/>
              <a:t> (πχ γλυκόζη) είτε </a:t>
            </a:r>
            <a:r>
              <a:rPr lang="el-GR" altLang="el-GR" sz="2400" b="1" dirty="0" err="1" smtClean="0"/>
              <a:t>κετόζη</a:t>
            </a:r>
            <a:r>
              <a:rPr lang="el-GR" altLang="el-GR" sz="2400" dirty="0" smtClean="0"/>
              <a:t> ( πχ φρουκτόζη).</a:t>
            </a:r>
          </a:p>
          <a:p>
            <a:r>
              <a:rPr lang="el-GR" altLang="el-GR" sz="2400" dirty="0" smtClean="0"/>
              <a:t>Το μέγεθος του ανθρακικού σκελετού, το οποίο μπορεί να κυμαίνεται από τρία έως επτά άτομα άνθρακα. Η γλυκόζη, η φρουκτόζη και όσα άλλα σάκχαρα περιέχουν έξι άτομα άνθρακα ονομάζονται </a:t>
            </a:r>
            <a:r>
              <a:rPr lang="el-GR" altLang="el-GR" sz="2400" b="1" dirty="0" err="1" smtClean="0"/>
              <a:t>εξόζες</a:t>
            </a:r>
            <a:r>
              <a:rPr lang="el-GR" altLang="el-GR" sz="2400" dirty="0" smtClean="0"/>
              <a:t>.</a:t>
            </a:r>
          </a:p>
          <a:p>
            <a:r>
              <a:rPr lang="el-GR" altLang="el-GR" sz="2400" dirty="0" smtClean="0"/>
              <a:t>Η διευθέτηση των τμημάτων τους γύρω από ασύμμετρους άνθρακες. Προκύπτουν δύο σάκχαρα με διαφορετική δομή και χημική συμπεριφορά.</a:t>
            </a:r>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EEC6A85-6DEE-4515-8551-011A93624C8A}" type="slidenum">
              <a:rPr lang="en-US" altLang="el-GR" sz="1400" baseline="0" smtClean="0">
                <a:solidFill>
                  <a:srgbClr val="000000"/>
                </a:solidFill>
              </a:rPr>
              <a:pPr/>
              <a:t>10</a:t>
            </a:fld>
            <a:endParaRPr lang="en-US" altLang="el-GR" sz="1400" baseline="0" smtClean="0">
              <a:solidFill>
                <a:srgbClr val="000000"/>
              </a:solidFill>
            </a:endParaRPr>
          </a:p>
        </p:txBody>
      </p:sp>
    </p:spTree>
    <p:extLst>
      <p:ext uri="{BB962C8B-B14F-4D97-AF65-F5344CB8AC3E}">
        <p14:creationId xmlns:p14="http://schemas.microsoft.com/office/powerpoint/2010/main" val="2451521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Τίτλος 1"/>
          <p:cNvSpPr>
            <a:spLocks noGrp="1"/>
          </p:cNvSpPr>
          <p:nvPr>
            <p:ph type="title"/>
          </p:nvPr>
        </p:nvSpPr>
        <p:spPr/>
        <p:txBody>
          <a:bodyPr>
            <a:normAutofit/>
          </a:bodyPr>
          <a:lstStyle/>
          <a:p>
            <a:r>
              <a:rPr lang="el-GR" altLang="el-GR" dirty="0" smtClean="0"/>
              <a:t>Γνωστές αλδεΰδες και κετόνες</a:t>
            </a:r>
          </a:p>
        </p:txBody>
      </p:sp>
      <p:sp>
        <p:nvSpPr>
          <p:cNvPr id="12293" name="5 - Θέση κειμένου"/>
          <p:cNvSpPr>
            <a:spLocks noGrp="1"/>
          </p:cNvSpPr>
          <p:nvPr>
            <p:ph idx="1"/>
          </p:nvPr>
        </p:nvSpPr>
        <p:spPr>
          <a:xfrm>
            <a:off x="251520" y="1484784"/>
            <a:ext cx="8424936" cy="5112568"/>
          </a:xfrm>
        </p:spPr>
        <p:txBody>
          <a:bodyPr/>
          <a:lstStyle/>
          <a:p>
            <a:r>
              <a:rPr lang="el-GR" altLang="el-GR" sz="2400" dirty="0" smtClean="0"/>
              <a:t>Οι αλδεΰδες γλυκόζη, γαλακτόζη και η κετόνη: φρουκτόζη είναι πηγές ενέργειας.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
        <p:nvSpPr>
          <p:cNvPr id="4" name="Ορθογώνιο 3"/>
          <p:cNvSpPr/>
          <p:nvPr/>
        </p:nvSpPr>
        <p:spPr>
          <a:xfrm>
            <a:off x="6749282" y="5813192"/>
            <a:ext cx="1560812" cy="461665"/>
          </a:xfrm>
          <a:prstGeom prst="rect">
            <a:avLst/>
          </a:prstGeom>
        </p:spPr>
        <p:txBody>
          <a:bodyPr wrap="none">
            <a:spAutoFit/>
          </a:bodyPr>
          <a:lstStyle/>
          <a:p>
            <a:r>
              <a:rPr lang="el-GR" altLang="el-GR" sz="2400" dirty="0">
                <a:solidFill>
                  <a:prstClr val="black"/>
                </a:solidFill>
                <a:latin typeface="Calibri"/>
              </a:rPr>
              <a:t>φρουκτόζη</a:t>
            </a:r>
            <a:endParaRPr lang="el-GR" dirty="0"/>
          </a:p>
        </p:txBody>
      </p:sp>
      <p:sp>
        <p:nvSpPr>
          <p:cNvPr id="6" name="Ορθογώνιο 5"/>
          <p:cNvSpPr/>
          <p:nvPr/>
        </p:nvSpPr>
        <p:spPr>
          <a:xfrm>
            <a:off x="3931718" y="5839269"/>
            <a:ext cx="1501437" cy="461665"/>
          </a:xfrm>
          <a:prstGeom prst="rect">
            <a:avLst/>
          </a:prstGeom>
        </p:spPr>
        <p:txBody>
          <a:bodyPr wrap="none">
            <a:spAutoFit/>
          </a:bodyPr>
          <a:lstStyle/>
          <a:p>
            <a:r>
              <a:rPr lang="el-GR" altLang="el-GR" sz="2400" dirty="0">
                <a:solidFill>
                  <a:prstClr val="black"/>
                </a:solidFill>
                <a:latin typeface="Calibri"/>
              </a:rPr>
              <a:t>γαλακτόζη</a:t>
            </a:r>
            <a:endParaRPr lang="el-GR" dirty="0"/>
          </a:p>
        </p:txBody>
      </p:sp>
      <p:sp>
        <p:nvSpPr>
          <p:cNvPr id="7" name="Ορθογώνιο 6"/>
          <p:cNvSpPr/>
          <p:nvPr/>
        </p:nvSpPr>
        <p:spPr>
          <a:xfrm>
            <a:off x="1183582" y="5839269"/>
            <a:ext cx="1185774" cy="461665"/>
          </a:xfrm>
          <a:prstGeom prst="rect">
            <a:avLst/>
          </a:prstGeom>
        </p:spPr>
        <p:txBody>
          <a:bodyPr wrap="none">
            <a:spAutoFit/>
          </a:bodyPr>
          <a:lstStyle/>
          <a:p>
            <a:r>
              <a:rPr lang="el-GR" altLang="el-GR" sz="2400" dirty="0">
                <a:solidFill>
                  <a:prstClr val="black"/>
                </a:solidFill>
                <a:latin typeface="Calibri"/>
              </a:rPr>
              <a:t>γλυκόζη</a:t>
            </a:r>
            <a:endParaRPr lang="el-GR" dirty="0"/>
          </a:p>
        </p:txBody>
      </p:sp>
      <p:grpSp>
        <p:nvGrpSpPr>
          <p:cNvPr id="11" name="Ομάδα 10"/>
          <p:cNvGrpSpPr/>
          <p:nvPr/>
        </p:nvGrpSpPr>
        <p:grpSpPr>
          <a:xfrm>
            <a:off x="6547852" y="2555988"/>
            <a:ext cx="1963673" cy="3257204"/>
            <a:chOff x="6547852" y="2555988"/>
            <a:chExt cx="1963673" cy="3257204"/>
          </a:xfrm>
        </p:grpSpPr>
        <p:pic>
          <p:nvPicPr>
            <p:cNvPr id="104450" name="Picture 2" descr="File:D-Fructose.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7852" y="2555988"/>
              <a:ext cx="1963673" cy="3257204"/>
            </a:xfrm>
            <a:prstGeom prst="rect">
              <a:avLst/>
            </a:prstGeom>
            <a:noFill/>
            <a:extLst>
              <a:ext uri="{909E8E84-426E-40DD-AFC4-6F175D3DCCD1}">
                <a14:hiddenFill xmlns:a14="http://schemas.microsoft.com/office/drawing/2010/main">
                  <a:solidFill>
                    <a:srgbClr val="FFFFFF"/>
                  </a:solidFill>
                </a14:hiddenFill>
              </a:ext>
            </a:extLst>
          </p:spPr>
        </p:pic>
        <p:sp>
          <p:nvSpPr>
            <p:cNvPr id="16" name="Έλλειψη 15"/>
            <p:cNvSpPr/>
            <p:nvPr/>
          </p:nvSpPr>
          <p:spPr>
            <a:xfrm>
              <a:off x="7372390" y="3164771"/>
              <a:ext cx="1008112" cy="4603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10" name="Ομάδα 9"/>
          <p:cNvGrpSpPr/>
          <p:nvPr/>
        </p:nvGrpSpPr>
        <p:grpSpPr>
          <a:xfrm>
            <a:off x="3563889" y="2486983"/>
            <a:ext cx="2160240" cy="3340227"/>
            <a:chOff x="3563889" y="2486983"/>
            <a:chExt cx="2160240" cy="3340227"/>
          </a:xfrm>
        </p:grpSpPr>
        <p:pic>
          <p:nvPicPr>
            <p:cNvPr id="104452" name="Picture 4" descr="File:DGalactose Fischer.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754" y="2555988"/>
              <a:ext cx="1939366" cy="3271222"/>
            </a:xfrm>
            <a:prstGeom prst="rect">
              <a:avLst/>
            </a:prstGeom>
            <a:noFill/>
            <a:extLst>
              <a:ext uri="{909E8E84-426E-40DD-AFC4-6F175D3DCCD1}">
                <a14:hiddenFill xmlns:a14="http://schemas.microsoft.com/office/drawing/2010/main">
                  <a:solidFill>
                    <a:srgbClr val="FFFFFF"/>
                  </a:solidFill>
                </a14:hiddenFill>
              </a:ext>
            </a:extLst>
          </p:spPr>
        </p:pic>
        <p:sp>
          <p:nvSpPr>
            <p:cNvPr id="17" name="Έλλειψη 16"/>
            <p:cNvSpPr/>
            <p:nvPr/>
          </p:nvSpPr>
          <p:spPr>
            <a:xfrm rot="19763707">
              <a:off x="4474951" y="2486983"/>
              <a:ext cx="1008112" cy="4603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Έλλειψη 18"/>
            <p:cNvSpPr/>
            <p:nvPr/>
          </p:nvSpPr>
          <p:spPr>
            <a:xfrm>
              <a:off x="3563889" y="4169195"/>
              <a:ext cx="2160240" cy="555949"/>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9" name="Ομάδα 8"/>
          <p:cNvGrpSpPr/>
          <p:nvPr/>
        </p:nvGrpSpPr>
        <p:grpSpPr>
          <a:xfrm>
            <a:off x="827584" y="2555988"/>
            <a:ext cx="2160240" cy="3257204"/>
            <a:chOff x="827584" y="2555988"/>
            <a:chExt cx="2160240" cy="3257204"/>
          </a:xfrm>
        </p:grpSpPr>
        <p:pic>
          <p:nvPicPr>
            <p:cNvPr id="104454" name="Picture 6" descr="File:D-glucose-chain-2D-Fisch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2555988"/>
              <a:ext cx="1897770" cy="3257204"/>
            </a:xfrm>
            <a:prstGeom prst="rect">
              <a:avLst/>
            </a:prstGeom>
            <a:noFill/>
            <a:extLst>
              <a:ext uri="{909E8E84-426E-40DD-AFC4-6F175D3DCCD1}">
                <a14:hiddenFill xmlns:a14="http://schemas.microsoft.com/office/drawing/2010/main">
                  <a:solidFill>
                    <a:srgbClr val="FFFFFF"/>
                  </a:solidFill>
                </a14:hiddenFill>
              </a:ext>
            </a:extLst>
          </p:spPr>
        </p:pic>
        <p:sp>
          <p:nvSpPr>
            <p:cNvPr id="8" name="Έλλειψη 7"/>
            <p:cNvSpPr/>
            <p:nvPr/>
          </p:nvSpPr>
          <p:spPr>
            <a:xfrm rot="19763707">
              <a:off x="1547664" y="2636912"/>
              <a:ext cx="1008112" cy="460337"/>
            </a:xfrm>
            <a:prstGeom prst="ellipse">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Έλλειψη 19"/>
            <p:cNvSpPr/>
            <p:nvPr/>
          </p:nvSpPr>
          <p:spPr>
            <a:xfrm>
              <a:off x="827584" y="4310268"/>
              <a:ext cx="2160240" cy="555949"/>
            </a:xfrm>
            <a:prstGeom prst="ellipse">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288825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l" eaLnBrk="1" hangingPunct="1"/>
            <a:r>
              <a:rPr lang="el-GR" altLang="el-GR" smtClean="0"/>
              <a:t>Γλυκόζη</a:t>
            </a:r>
            <a:endParaRPr lang="en-US" altLang="el-GR" smtClean="0"/>
          </a:p>
        </p:txBody>
      </p:sp>
      <p:sp>
        <p:nvSpPr>
          <p:cNvPr id="13315" name="Θέση περιεχομένου 1"/>
          <p:cNvSpPr>
            <a:spLocks noGrp="1"/>
          </p:cNvSpPr>
          <p:nvPr>
            <p:ph idx="1"/>
          </p:nvPr>
        </p:nvSpPr>
        <p:spPr/>
        <p:txBody>
          <a:bodyPr/>
          <a:lstStyle/>
          <a:p>
            <a:r>
              <a:rPr lang="el-GR" altLang="el-GR" smtClean="0"/>
              <a:t>Η γραμμική μορφή της μετατρέπεται σε μορφή δακτυλίου (εξόζη)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pic>
        <p:nvPicPr>
          <p:cNvPr id="102402" name="Picture 2" descr="File:Glucose Fisher to Haworth.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1988840"/>
            <a:ext cx="5238283" cy="410445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547664" y="6201164"/>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Glucose Fisher to </a:t>
            </a:r>
            <a:r>
              <a:rPr lang="en-US" sz="1200" dirty="0" smtClean="0">
                <a:latin typeface="+mn-lt"/>
                <a:hlinkClick r:id="rId4"/>
              </a:rPr>
              <a:t>Haworth</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Ayacop"/>
              </a:rPr>
              <a:t>Ayacop</a:t>
            </a:r>
            <a:r>
              <a:rPr lang="en-US" sz="1200" dirty="0">
                <a:latin typeface="+mn-lt"/>
              </a:rPr>
              <a:t> </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6"/>
              </a:rPr>
              <a:t>CC BY-SA 3.0</a:t>
            </a:r>
            <a:endParaRPr lang="en-US" sz="1200" dirty="0">
              <a:solidFill>
                <a:prstClr val="black"/>
              </a:solidFill>
              <a:latin typeface="+mn-lt"/>
            </a:endParaRPr>
          </a:p>
        </p:txBody>
      </p:sp>
    </p:spTree>
    <p:extLst>
      <p:ext uri="{BB962C8B-B14F-4D97-AF65-F5344CB8AC3E}">
        <p14:creationId xmlns:p14="http://schemas.microsoft.com/office/powerpoint/2010/main" val="1178561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l-GR" altLang="el-GR" smtClean="0"/>
              <a:t>Ο ρόλος των Σακχάρων</a:t>
            </a:r>
          </a:p>
        </p:txBody>
      </p:sp>
      <p:sp>
        <p:nvSpPr>
          <p:cNvPr id="14339" name="Content Placeholder 2"/>
          <p:cNvSpPr>
            <a:spLocks noGrp="1"/>
          </p:cNvSpPr>
          <p:nvPr>
            <p:ph idx="1"/>
          </p:nvPr>
        </p:nvSpPr>
        <p:spPr/>
        <p:txBody>
          <a:bodyPr>
            <a:normAutofit/>
          </a:bodyPr>
          <a:lstStyle/>
          <a:p>
            <a:r>
              <a:rPr lang="el-GR" altLang="el-GR" dirty="0" smtClean="0"/>
              <a:t>Οι μονοσακχαρίτες, και ειδικά η γλυκόζη, αποτελούν ένα από τα κυριότερα θρεπτικά συστατικά των κυττάρων.</a:t>
            </a:r>
          </a:p>
          <a:p>
            <a:r>
              <a:rPr lang="el-GR" altLang="el-GR" dirty="0" smtClean="0"/>
              <a:t>Τα κύτταρα προσλαμβάνουν χημική ενέργεια μέσω μιας σειράς αντιδράσεων (</a:t>
            </a:r>
            <a:r>
              <a:rPr lang="el-GR" altLang="el-GR" i="1" dirty="0" smtClean="0"/>
              <a:t>κυτταρική αναπνοή) που </a:t>
            </a:r>
            <a:r>
              <a:rPr lang="el-GR" altLang="el-GR" dirty="0" smtClean="0"/>
              <a:t>ξεκινούν με το μόριο της γλυκόζης. </a:t>
            </a:r>
          </a:p>
          <a:p>
            <a:r>
              <a:rPr lang="el-GR" altLang="el-GR" dirty="0" smtClean="0"/>
              <a:t>χρησιμεύουν και ως πρώτη ύλη για να συντεθούν άλλοι τύποι μικρών οργανικών μορίων, όπως αμινοξέα και λιπαρά οξέα.</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A2815B28-76F8-4336-9D4C-0FDBE75FD12E}" type="slidenum">
              <a:rPr lang="en-US" altLang="el-GR" sz="1400" baseline="0" smtClean="0">
                <a:solidFill>
                  <a:srgbClr val="000000"/>
                </a:solidFill>
              </a:rPr>
              <a:pPr/>
              <a:t>13</a:t>
            </a:fld>
            <a:endParaRPr lang="en-US" altLang="el-GR" sz="1400" baseline="0" smtClean="0">
              <a:solidFill>
                <a:srgbClr val="000000"/>
              </a:solidFill>
            </a:endParaRPr>
          </a:p>
        </p:txBody>
      </p:sp>
    </p:spTree>
    <p:extLst>
      <p:ext uri="{BB962C8B-B14F-4D97-AF65-F5344CB8AC3E}">
        <p14:creationId xmlns:p14="http://schemas.microsoft.com/office/powerpoint/2010/main" val="3114711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l-GR" altLang="el-GR" smtClean="0"/>
              <a:t>Δισακχαρίτες</a:t>
            </a:r>
          </a:p>
        </p:txBody>
      </p:sp>
      <p:sp>
        <p:nvSpPr>
          <p:cNvPr id="15363" name="Content Placeholder 2"/>
          <p:cNvSpPr>
            <a:spLocks noGrp="1"/>
          </p:cNvSpPr>
          <p:nvPr>
            <p:ph idx="1"/>
          </p:nvPr>
        </p:nvSpPr>
        <p:spPr/>
        <p:txBody>
          <a:bodyPr/>
          <a:lstStyle/>
          <a:p>
            <a:r>
              <a:rPr lang="el-GR" altLang="el-GR" dirty="0" smtClean="0"/>
              <a:t>Ένας </a:t>
            </a:r>
            <a:r>
              <a:rPr lang="el-GR" altLang="el-GR" dirty="0" err="1" smtClean="0"/>
              <a:t>δισακχαρίτης</a:t>
            </a:r>
            <a:r>
              <a:rPr lang="el-GR" altLang="el-GR" dirty="0" smtClean="0"/>
              <a:t> αποτελείται από δύο μονοσακχαρίτες που ενώνονται με </a:t>
            </a:r>
            <a:r>
              <a:rPr lang="el-GR" altLang="el-GR" dirty="0" err="1" smtClean="0"/>
              <a:t>γλυκοζιτικό</a:t>
            </a:r>
            <a:r>
              <a:rPr lang="el-GR" altLang="el-GR" dirty="0" smtClean="0"/>
              <a:t> δεσμό, το είδος του ομοιοπολικού δεσμού που σχηματίζεται ανάμεσα σε δύο μονοσακχαρίτες με </a:t>
            </a:r>
            <a:r>
              <a:rPr lang="el-GR" altLang="el-GR" dirty="0" err="1" smtClean="0"/>
              <a:t>ανυδριτική</a:t>
            </a:r>
            <a:r>
              <a:rPr lang="el-GR" altLang="el-GR" dirty="0" smtClean="0"/>
              <a:t> αντίδραση</a:t>
            </a:r>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A29A7547-4E4E-453B-848A-B0B472BF1DEC}" type="slidenum">
              <a:rPr lang="en-US" altLang="el-GR" sz="1400" baseline="0" smtClean="0">
                <a:solidFill>
                  <a:srgbClr val="000000"/>
                </a:solidFill>
              </a:rPr>
              <a:pPr/>
              <a:t>14</a:t>
            </a:fld>
            <a:endParaRPr lang="en-US" altLang="el-GR" sz="1400" baseline="0" smtClean="0">
              <a:solidFill>
                <a:srgbClr val="000000"/>
              </a:solidFill>
            </a:endParaRPr>
          </a:p>
        </p:txBody>
      </p:sp>
    </p:spTree>
    <p:extLst>
      <p:ext uri="{BB962C8B-B14F-4D97-AF65-F5344CB8AC3E}">
        <p14:creationId xmlns:p14="http://schemas.microsoft.com/office/powerpoint/2010/main" val="2750597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l-GR" altLang="el-GR" smtClean="0"/>
              <a:t>Παραδείγματα δισακχαριτών</a:t>
            </a:r>
          </a:p>
        </p:txBody>
      </p:sp>
      <p:sp>
        <p:nvSpPr>
          <p:cNvPr id="16387" name="Content Placeholder 2"/>
          <p:cNvSpPr>
            <a:spLocks noGrp="1"/>
          </p:cNvSpPr>
          <p:nvPr>
            <p:ph idx="1"/>
          </p:nvPr>
        </p:nvSpPr>
        <p:spPr/>
        <p:txBody>
          <a:bodyPr/>
          <a:lstStyle/>
          <a:p>
            <a:r>
              <a:rPr lang="el-GR" altLang="el-GR" sz="2400" dirty="0" smtClean="0"/>
              <a:t>Ο πιο κοινός </a:t>
            </a:r>
            <a:r>
              <a:rPr lang="el-GR" altLang="el-GR" sz="2400" dirty="0" err="1" smtClean="0"/>
              <a:t>δισακχαρίτης</a:t>
            </a:r>
            <a:r>
              <a:rPr lang="el-GR" altLang="el-GR" sz="2400" dirty="0" smtClean="0"/>
              <a:t> είναι η </a:t>
            </a:r>
            <a:r>
              <a:rPr lang="el-GR" altLang="el-GR" sz="2400" b="1" dirty="0" smtClean="0"/>
              <a:t>σακχαρόζη</a:t>
            </a:r>
            <a:r>
              <a:rPr lang="el-GR" altLang="el-GR" sz="2400" dirty="0" smtClean="0"/>
              <a:t> (ή </a:t>
            </a:r>
            <a:r>
              <a:rPr lang="el-GR" altLang="el-GR" sz="2400" dirty="0" err="1" smtClean="0"/>
              <a:t>σουκρόζη</a:t>
            </a:r>
            <a:r>
              <a:rPr lang="el-GR" altLang="el-GR" sz="2400" dirty="0" smtClean="0"/>
              <a:t>), δηλαδή η κοινή ζάχαρη. Τα δύο μονομερή της σακχαρόζης είναι η γλυκόζη και η φρουκτόζη</a:t>
            </a:r>
          </a:p>
          <a:p>
            <a:r>
              <a:rPr lang="el-GR" altLang="el-GR" sz="2400" dirty="0" smtClean="0"/>
              <a:t>Η </a:t>
            </a:r>
            <a:r>
              <a:rPr lang="el-GR" altLang="el-GR" sz="2400" b="1" dirty="0" smtClean="0"/>
              <a:t>λακτόζη</a:t>
            </a:r>
            <a:r>
              <a:rPr lang="el-GR" altLang="el-GR" sz="2400" dirty="0" smtClean="0"/>
              <a:t> του γάλακτος, που αποτελείται από ένα μόριο γλυκόζης και ένα μόριο γαλακτόζης</a:t>
            </a:r>
          </a:p>
          <a:p>
            <a:r>
              <a:rPr lang="el-GR" altLang="el-GR" sz="2400" dirty="0" smtClean="0"/>
              <a:t>Η </a:t>
            </a:r>
            <a:r>
              <a:rPr lang="el-GR" altLang="el-GR" sz="2400" b="1" dirty="0" err="1" smtClean="0"/>
              <a:t>μαλτόζη</a:t>
            </a:r>
            <a:r>
              <a:rPr lang="el-GR" altLang="el-GR" sz="2400" dirty="0" smtClean="0"/>
              <a:t> είναι συστατικό ζύμωσης της μπίρας. Είναι ένας </a:t>
            </a:r>
            <a:r>
              <a:rPr lang="el-GR" altLang="el-GR" sz="2400" dirty="0" err="1" smtClean="0"/>
              <a:t>δισακχαρίτης</a:t>
            </a:r>
            <a:r>
              <a:rPr lang="el-GR" altLang="el-GR" sz="2400" dirty="0" smtClean="0"/>
              <a:t> που σχηματίζεται από την ένωση δύο μορίων γλυκόζης </a:t>
            </a:r>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6B531DE-E059-4107-B1DC-54A343F6CC6A}" type="slidenum">
              <a:rPr lang="en-US" altLang="el-GR" sz="1400" baseline="0" smtClean="0">
                <a:solidFill>
                  <a:srgbClr val="000000"/>
                </a:solidFill>
              </a:rPr>
              <a:pPr/>
              <a:t>15</a:t>
            </a:fld>
            <a:endParaRPr lang="en-US" altLang="el-GR" sz="1400" baseline="0" smtClean="0">
              <a:solidFill>
                <a:srgbClr val="000000"/>
              </a:solidFill>
            </a:endParaRPr>
          </a:p>
        </p:txBody>
      </p:sp>
    </p:spTree>
    <p:extLst>
      <p:ext uri="{BB962C8B-B14F-4D97-AF65-F5344CB8AC3E}">
        <p14:creationId xmlns:p14="http://schemas.microsoft.com/office/powerpoint/2010/main" val="2039213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el-GR" altLang="el-GR" smtClean="0"/>
              <a:t>Σύνθεση δισακχαριτών</a:t>
            </a:r>
            <a:endParaRPr lang="en-US" altLang="el-GR" smtClean="0"/>
          </a:p>
        </p:txBody>
      </p:sp>
      <p:sp>
        <p:nvSpPr>
          <p:cNvPr id="17411" name="Θέση περιεχομένου 1"/>
          <p:cNvSpPr>
            <a:spLocks noGrp="1"/>
          </p:cNvSpPr>
          <p:nvPr>
            <p:ph idx="1"/>
          </p:nvPr>
        </p:nvSpPr>
        <p:spPr>
          <a:xfrm>
            <a:off x="251519" y="1484783"/>
            <a:ext cx="3816425" cy="2171273"/>
          </a:xfrm>
        </p:spPr>
        <p:txBody>
          <a:bodyPr/>
          <a:lstStyle/>
          <a:p>
            <a:r>
              <a:rPr lang="el-GR" altLang="el-GR" dirty="0" smtClean="0"/>
              <a:t>Η σακχαρόζη (ζάχαρη) συντίθεται από φρουκτόζη και γλυκόζη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pic>
        <p:nvPicPr>
          <p:cNvPr id="1026" name="Picture 2" descr="File:Formation du saccharose.PNG"/>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2008" y="3872081"/>
            <a:ext cx="8964488" cy="230835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544897" y="6392361"/>
            <a:ext cx="6018710"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5"/>
              </a:rPr>
              <a:t>Formation du </a:t>
            </a:r>
            <a:r>
              <a:rPr lang="en-US" sz="1200" dirty="0" err="1" smtClean="0">
                <a:latin typeface="+mn-lt"/>
                <a:hlinkClick r:id="rId5"/>
              </a:rPr>
              <a:t>saccharose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6" tooltip="User:Belgarath007 (page does not exist)"/>
              </a:rPr>
              <a:t>Belgarath007</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pic>
        <p:nvPicPr>
          <p:cNvPr id="1028" name="Picture 4" descr="File:Sucrose.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4048" y="1124744"/>
            <a:ext cx="4052887" cy="277140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6768752" y="3641248"/>
            <a:ext cx="2267744"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9"/>
              </a:rPr>
              <a:t>Sucrose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10" tooltip="User:Termininja"/>
              </a:rPr>
              <a:t>Termininja</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solidFill>
                  <a:prstClr val="black"/>
                </a:solidFill>
                <a:latin typeface="+mn-lt"/>
                <a:hlinkClick r:id="rId7"/>
              </a:rPr>
              <a:t>CC BY-SA 3.0</a:t>
            </a:r>
            <a:endParaRPr lang="en-US" sz="1200" dirty="0">
              <a:solidFill>
                <a:prstClr val="black"/>
              </a:solidFill>
              <a:latin typeface="+mn-lt"/>
            </a:endParaRPr>
          </a:p>
        </p:txBody>
      </p:sp>
    </p:spTree>
    <p:extLst>
      <p:ext uri="{BB962C8B-B14F-4D97-AF65-F5344CB8AC3E}">
        <p14:creationId xmlns:p14="http://schemas.microsoft.com/office/powerpoint/2010/main" val="2408058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l-GR" altLang="el-GR" smtClean="0"/>
              <a:t>Πολυσακχαρίτες</a:t>
            </a:r>
          </a:p>
        </p:txBody>
      </p:sp>
      <p:sp>
        <p:nvSpPr>
          <p:cNvPr id="18435" name="Content Placeholder 2"/>
          <p:cNvSpPr>
            <a:spLocks noGrp="1"/>
          </p:cNvSpPr>
          <p:nvPr>
            <p:ph idx="1"/>
          </p:nvPr>
        </p:nvSpPr>
        <p:spPr/>
        <p:txBody>
          <a:bodyPr/>
          <a:lstStyle/>
          <a:p>
            <a:r>
              <a:rPr lang="el-GR" altLang="el-GR" dirty="0" smtClean="0"/>
              <a:t>Οι πολυσακχαρίτες είναι μεγάλα πολυμερή μόρια (</a:t>
            </a:r>
            <a:r>
              <a:rPr lang="el-GR" altLang="el-GR" dirty="0" err="1" smtClean="0"/>
              <a:t>μακρομόρια</a:t>
            </a:r>
            <a:r>
              <a:rPr lang="el-GR" altLang="el-GR" dirty="0" smtClean="0"/>
              <a:t>) αποτελούμενα από λίγες εκατοντάδες μέχρι λίγες χιλιάδες μονοσακχαρίτες, οι οποίοι ενώνονται μεταξύ τους με </a:t>
            </a:r>
            <a:r>
              <a:rPr lang="el-GR" altLang="el-GR" dirty="0" err="1" smtClean="0"/>
              <a:t>γλυκοζιτικούς</a:t>
            </a:r>
            <a:r>
              <a:rPr lang="el-GR" altLang="el-GR" dirty="0" smtClean="0"/>
              <a:t> δεσμούς.</a:t>
            </a:r>
          </a:p>
          <a:p>
            <a:r>
              <a:rPr lang="el-GR" altLang="el-GR" dirty="0" smtClean="0"/>
              <a:t>Ρόλος: Αποθήκη θρεπτικών υλικών ή δομικό υλικό</a:t>
            </a:r>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62B22DE4-12D2-41DA-B48B-532E61C02B16}" type="slidenum">
              <a:rPr lang="en-US" altLang="el-GR" sz="1400" baseline="0" smtClean="0">
                <a:solidFill>
                  <a:srgbClr val="000000"/>
                </a:solidFill>
              </a:rPr>
              <a:pPr/>
              <a:t>17</a:t>
            </a:fld>
            <a:endParaRPr lang="en-US" altLang="el-GR" sz="1400" baseline="0" smtClean="0">
              <a:solidFill>
                <a:srgbClr val="000000"/>
              </a:solidFill>
            </a:endParaRPr>
          </a:p>
        </p:txBody>
      </p:sp>
    </p:spTree>
    <p:extLst>
      <p:ext uri="{BB962C8B-B14F-4D97-AF65-F5344CB8AC3E}">
        <p14:creationId xmlns:p14="http://schemas.microsoft.com/office/powerpoint/2010/main" val="171004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l-GR" altLang="el-GR" smtClean="0"/>
              <a:t>Αποθηκευτικοί πολυσακχαρίτες</a:t>
            </a:r>
          </a:p>
        </p:txBody>
      </p:sp>
      <p:sp>
        <p:nvSpPr>
          <p:cNvPr id="19459" name="Content Placeholder 2"/>
          <p:cNvSpPr>
            <a:spLocks noGrp="1"/>
          </p:cNvSpPr>
          <p:nvPr>
            <p:ph idx="1"/>
          </p:nvPr>
        </p:nvSpPr>
        <p:spPr/>
        <p:txBody>
          <a:bodyPr/>
          <a:lstStyle/>
          <a:p>
            <a:pPr marL="0" indent="0">
              <a:buNone/>
            </a:pPr>
            <a:r>
              <a:rPr lang="el-GR" altLang="el-GR" sz="2400" dirty="0" smtClean="0"/>
              <a:t>Τόσο τα φυτά όσο και τα ζώα αποθηκεύουν σάκχαρα για μεταγενέστερη χρήση, με τη μορφή των αποθηκευτικών πολυσακχαριτών.</a:t>
            </a:r>
          </a:p>
          <a:p>
            <a:pPr marL="0" indent="0">
              <a:buNone/>
            </a:pPr>
            <a:r>
              <a:rPr lang="el-GR" altLang="el-GR" sz="2400" dirty="0" smtClean="0"/>
              <a:t>Τα φυτά αποθηκεύουν κοκκία από </a:t>
            </a:r>
            <a:r>
              <a:rPr lang="el-GR" altLang="el-GR" sz="2400" b="1" dirty="0" smtClean="0"/>
              <a:t>άμυλο</a:t>
            </a:r>
            <a:r>
              <a:rPr lang="en-US" altLang="el-GR" sz="2400" b="1" dirty="0" smtClean="0"/>
              <a:t>.</a:t>
            </a:r>
            <a:endParaRPr lang="el-GR" altLang="el-GR" sz="2400" b="1" dirty="0" smtClean="0"/>
          </a:p>
          <a:p>
            <a:r>
              <a:rPr lang="el-GR" altLang="el-GR" sz="2400" dirty="0" smtClean="0"/>
              <a:t>Απλούστερη μορφή αμύλου είναι η </a:t>
            </a:r>
            <a:r>
              <a:rPr lang="el-GR" altLang="el-GR" sz="2400" b="1" dirty="0" err="1" smtClean="0"/>
              <a:t>αμυλόζη</a:t>
            </a:r>
            <a:r>
              <a:rPr lang="el-GR" altLang="el-GR" sz="2400" dirty="0" smtClean="0"/>
              <a:t>, πολυμερές χωρίς διακλαδώσεις</a:t>
            </a:r>
            <a:r>
              <a:rPr lang="en-US" altLang="el-GR" sz="2400" dirty="0" smtClean="0"/>
              <a:t>.</a:t>
            </a:r>
            <a:endParaRPr lang="el-GR" altLang="el-GR" sz="2400" dirty="0" smtClean="0"/>
          </a:p>
          <a:p>
            <a:r>
              <a:rPr lang="el-GR" altLang="el-GR" sz="2400" dirty="0" smtClean="0"/>
              <a:t>Η </a:t>
            </a:r>
            <a:r>
              <a:rPr lang="el-GR" altLang="el-GR" sz="2400" b="1" dirty="0" err="1" smtClean="0"/>
              <a:t>αμυλοπηκτίνη</a:t>
            </a:r>
            <a:r>
              <a:rPr lang="el-GR" altLang="el-GR" sz="2400" dirty="0" smtClean="0"/>
              <a:t>, μια πιο περίπλοκη μορφή αμύλου, είναι ένα διακλαδισμένο πολυμερές</a:t>
            </a:r>
            <a:r>
              <a:rPr lang="en-US" altLang="el-GR" sz="2400" dirty="0" smtClean="0"/>
              <a:t>.</a:t>
            </a:r>
            <a:endParaRPr lang="el-GR" altLang="el-GR" sz="2400" dirty="0" smtClean="0"/>
          </a:p>
        </p:txBody>
      </p:sp>
      <p:sp>
        <p:nvSpPr>
          <p:cNvPr id="194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6B2C64C-25F4-433D-AE8C-D504EB0CA41A}" type="slidenum">
              <a:rPr lang="en-US" altLang="el-GR" sz="1400" baseline="0" smtClean="0">
                <a:solidFill>
                  <a:srgbClr val="000000"/>
                </a:solidFill>
              </a:rPr>
              <a:pPr/>
              <a:t>18</a:t>
            </a:fld>
            <a:endParaRPr lang="en-US" altLang="el-GR" sz="1400" baseline="0" smtClean="0">
              <a:solidFill>
                <a:srgbClr val="000000"/>
              </a:solidFill>
            </a:endParaRPr>
          </a:p>
        </p:txBody>
      </p:sp>
    </p:spTree>
    <p:extLst>
      <p:ext uri="{BB962C8B-B14F-4D97-AF65-F5344CB8AC3E}">
        <p14:creationId xmlns:p14="http://schemas.microsoft.com/office/powerpoint/2010/main" val="2107192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l-GR" b="1" smtClean="0"/>
              <a:t>T</a:t>
            </a:r>
            <a:r>
              <a:rPr lang="el-GR" altLang="el-GR" b="1" smtClean="0"/>
              <a:t>α μόρια της ζωής</a:t>
            </a:r>
            <a:endParaRPr lang="el-GR" altLang="el-GR" smtClean="0"/>
          </a:p>
        </p:txBody>
      </p:sp>
      <p:sp>
        <p:nvSpPr>
          <p:cNvPr id="3075" name="Content Placeholder 2"/>
          <p:cNvSpPr>
            <a:spLocks noGrp="1"/>
          </p:cNvSpPr>
          <p:nvPr>
            <p:ph idx="1"/>
          </p:nvPr>
        </p:nvSpPr>
        <p:spPr/>
        <p:txBody>
          <a:bodyPr/>
          <a:lstStyle/>
          <a:p>
            <a:r>
              <a:rPr lang="el-GR" altLang="el-GR" dirty="0" smtClean="0"/>
              <a:t>Τα σημαντικότερα μεγάλα μόρια σε όλους τους</a:t>
            </a:r>
            <a:r>
              <a:rPr lang="en-US" altLang="el-GR" dirty="0" smtClean="0"/>
              <a:t> </a:t>
            </a:r>
            <a:r>
              <a:rPr lang="el-GR" altLang="el-GR" dirty="0" smtClean="0"/>
              <a:t>ζωντανούς οργανισμούς –από τα βακτήρια μέχρι τους</a:t>
            </a:r>
            <a:r>
              <a:rPr lang="en-US" altLang="el-GR" dirty="0" smtClean="0"/>
              <a:t> </a:t>
            </a:r>
            <a:r>
              <a:rPr lang="el-GR" altLang="el-GR" dirty="0" smtClean="0"/>
              <a:t>ελέφαντες– εντάσσονται σε τέσσερεις μόνο κύριες κατηγορίες: </a:t>
            </a:r>
            <a:endParaRPr lang="en-US" altLang="el-GR" dirty="0" smtClean="0"/>
          </a:p>
          <a:p>
            <a:pPr lvl="1"/>
            <a:r>
              <a:rPr lang="el-GR" altLang="el-GR" dirty="0" smtClean="0"/>
              <a:t>στους υδατάνθρακες, </a:t>
            </a:r>
            <a:endParaRPr lang="en-US" altLang="el-GR" dirty="0" smtClean="0"/>
          </a:p>
          <a:p>
            <a:pPr lvl="1"/>
            <a:r>
              <a:rPr lang="el-GR" altLang="el-GR" dirty="0" smtClean="0"/>
              <a:t>στα λιπίδια, </a:t>
            </a:r>
            <a:endParaRPr lang="en-US" altLang="el-GR" dirty="0" smtClean="0"/>
          </a:p>
          <a:p>
            <a:pPr lvl="1"/>
            <a:r>
              <a:rPr lang="el-GR" altLang="el-GR" dirty="0" smtClean="0"/>
              <a:t>στις πρωτεΐνες</a:t>
            </a:r>
          </a:p>
          <a:p>
            <a:pPr lvl="1"/>
            <a:r>
              <a:rPr lang="el-GR" altLang="el-GR" dirty="0" smtClean="0"/>
              <a:t>και στα </a:t>
            </a:r>
            <a:r>
              <a:rPr lang="el-GR" altLang="el-GR" dirty="0" err="1" smtClean="0"/>
              <a:t>νουκλεϊκά</a:t>
            </a:r>
            <a:r>
              <a:rPr lang="el-GR" altLang="el-GR" dirty="0" smtClean="0"/>
              <a:t> οξέα</a:t>
            </a:r>
          </a:p>
        </p:txBody>
      </p:sp>
      <p:sp>
        <p:nvSpPr>
          <p:cNvPr id="30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DA9DB77-4246-489F-863E-D9A781811E57}" type="slidenum">
              <a:rPr lang="en-US" altLang="el-GR" sz="1400" baseline="0" smtClean="0">
                <a:solidFill>
                  <a:srgbClr val="000000"/>
                </a:solidFill>
              </a:rPr>
              <a:pPr/>
              <a:t>1</a:t>
            </a:fld>
            <a:endParaRPr lang="en-US" altLang="el-GR" sz="1400" baseline="0" smtClean="0">
              <a:solidFill>
                <a:srgbClr val="000000"/>
              </a:solidFill>
            </a:endParaRPr>
          </a:p>
        </p:txBody>
      </p:sp>
    </p:spTree>
    <p:extLst>
      <p:ext uri="{BB962C8B-B14F-4D97-AF65-F5344CB8AC3E}">
        <p14:creationId xmlns:p14="http://schemas.microsoft.com/office/powerpoint/2010/main" val="24576137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l-GR" altLang="el-GR" smtClean="0"/>
              <a:t>Αμυλο</a:t>
            </a:r>
          </a:p>
        </p:txBody>
      </p:sp>
      <p:sp>
        <p:nvSpPr>
          <p:cNvPr id="20483" name="Content Placeholder 2"/>
          <p:cNvSpPr>
            <a:spLocks noGrp="1"/>
          </p:cNvSpPr>
          <p:nvPr>
            <p:ph idx="1"/>
          </p:nvPr>
        </p:nvSpPr>
        <p:spPr/>
        <p:txBody>
          <a:bodyPr/>
          <a:lstStyle/>
          <a:p>
            <a:r>
              <a:rPr lang="el-GR" altLang="el-GR" sz="2400" smtClean="0"/>
              <a:t>Τα περισσότερα ζώα, όπως και ο άνθρωπος, διαθέτουν ένζυμα για να υδρολύουν το φυτικό άμυλο και, έτσι, να χρησιμοποιούν την αποθηκευμένη γλυκόζη των φυτών ως θρεπτικό υλικό για τα δικά τους κύτταρα. </a:t>
            </a:r>
          </a:p>
          <a:p>
            <a:r>
              <a:rPr lang="el-GR" altLang="el-GR" sz="2400" smtClean="0"/>
              <a:t>Οι βολβοί της πατάτας και οι σπόροι των δημητριακών – δηλαδή οι καρποί του σιταριού, του καλαμποκιού, του ρυζιού και άλλων φυτών είναι οι κύριες πηγές αμύλου στη διατροφή του ανθρώπου.</a:t>
            </a:r>
          </a:p>
        </p:txBody>
      </p:sp>
      <p:sp>
        <p:nvSpPr>
          <p:cNvPr id="204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F212A7E3-9D9A-4113-96FB-127D6015E5D5}" type="slidenum">
              <a:rPr lang="en-US" altLang="el-GR" sz="1400" baseline="0" smtClean="0">
                <a:solidFill>
                  <a:srgbClr val="000000"/>
                </a:solidFill>
              </a:rPr>
              <a:pPr/>
              <a:t>19</a:t>
            </a:fld>
            <a:endParaRPr lang="en-US" altLang="el-GR" sz="1400" baseline="0" smtClean="0">
              <a:solidFill>
                <a:srgbClr val="000000"/>
              </a:solidFill>
            </a:endParaRPr>
          </a:p>
        </p:txBody>
      </p:sp>
    </p:spTree>
    <p:extLst>
      <p:ext uri="{BB962C8B-B14F-4D97-AF65-F5344CB8AC3E}">
        <p14:creationId xmlns:p14="http://schemas.microsoft.com/office/powerpoint/2010/main" val="3283734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l-GR" altLang="el-GR" smtClean="0"/>
              <a:t>Γλυκογόνο</a:t>
            </a:r>
          </a:p>
        </p:txBody>
      </p:sp>
      <p:sp>
        <p:nvSpPr>
          <p:cNvPr id="21507" name="Content Placeholder 2"/>
          <p:cNvSpPr>
            <a:spLocks noGrp="1"/>
          </p:cNvSpPr>
          <p:nvPr>
            <p:ph idx="1"/>
          </p:nvPr>
        </p:nvSpPr>
        <p:spPr>
          <a:xfrm>
            <a:off x="251520" y="1484784"/>
            <a:ext cx="8784976" cy="5373216"/>
          </a:xfrm>
        </p:spPr>
        <p:txBody>
          <a:bodyPr>
            <a:normAutofit/>
          </a:bodyPr>
          <a:lstStyle/>
          <a:p>
            <a:pPr marL="0" indent="0">
              <a:buNone/>
            </a:pPr>
            <a:r>
              <a:rPr lang="el-GR" altLang="el-GR" sz="2200" dirty="0" smtClean="0"/>
              <a:t>Τα ζώα αποθηκεύουν γλυκόζη σε έναν πολυσακχαρίτη που ονομάζεται </a:t>
            </a:r>
            <a:r>
              <a:rPr lang="el-GR" altLang="el-GR" sz="2200" b="1" dirty="0" smtClean="0"/>
              <a:t>γλυκογόνο </a:t>
            </a:r>
            <a:r>
              <a:rPr lang="el-GR" altLang="el-GR" sz="2200" dirty="0" smtClean="0"/>
              <a:t>και μοιάζει με την </a:t>
            </a:r>
            <a:r>
              <a:rPr lang="el-GR" altLang="el-GR" sz="2200" dirty="0" err="1" smtClean="0"/>
              <a:t>αμυλοπηκτίνη</a:t>
            </a:r>
            <a:r>
              <a:rPr lang="el-GR" altLang="el-GR" sz="2200" dirty="0" smtClean="0"/>
              <a:t> αλλά διαθέτει ακόμη πιο εκτεταμένες διακλαδώσεις.</a:t>
            </a:r>
          </a:p>
          <a:p>
            <a:pPr marL="0" indent="0">
              <a:buNone/>
            </a:pPr>
            <a:r>
              <a:rPr lang="el-GR" altLang="el-GR" sz="2200" dirty="0" smtClean="0"/>
              <a:t>Ο άνθρωπος και τα άλλα θηλαστικά αποθηκεύουν το γλυκογόνο κυρίως στα κύτταρα των μυών και του ήπατος. Όταν οι απαιτήσεις σε γλυκόζη αυξηθούν, τότε τα κύτταρα των μυών και του ήπατος απελευθερώνουν γλυκόζη </a:t>
            </a:r>
            <a:r>
              <a:rPr lang="el-GR" altLang="el-GR" sz="2200" dirty="0" err="1" smtClean="0"/>
              <a:t>υδρολύοντας</a:t>
            </a:r>
            <a:r>
              <a:rPr lang="el-GR" altLang="el-GR" sz="2200" dirty="0" smtClean="0"/>
              <a:t> το γλυκογόνο. Αυτή η αποθήκη καύσιμης ύλης, δεν επαρκεί για μεγάλο χρονικό διάστημα. Στον άνθρωπο, π.χ., τα αποθέματα γλυκογόνου εξαντλούνται μέσα σε μία ημέρα περίπου, και για να αναπληρωθούν πρέπει οπωσδήποτε να καταναλωθεί τροφή. </a:t>
            </a:r>
          </a:p>
          <a:p>
            <a:r>
              <a:rPr lang="el-GR" altLang="el-GR" sz="2200" dirty="0" smtClean="0"/>
              <a:t>Όσοι ακολουθούν δίαιτα με λίγους υδατάνθρακες πρέπει να λαμβάνουν σοβαρά υπ’ όψιν τους αυτό το ζήτημα.</a:t>
            </a:r>
          </a:p>
        </p:txBody>
      </p:sp>
      <p:sp>
        <p:nvSpPr>
          <p:cNvPr id="215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27DA42E-E9DC-4735-8372-A2CD254AF57B}" type="slidenum">
              <a:rPr lang="en-US" altLang="el-GR" sz="1400" baseline="0" smtClean="0">
                <a:solidFill>
                  <a:srgbClr val="000000"/>
                </a:solidFill>
              </a:rPr>
              <a:pPr/>
              <a:t>20</a:t>
            </a:fld>
            <a:endParaRPr lang="en-US" altLang="el-GR" sz="1400" baseline="0" smtClean="0">
              <a:solidFill>
                <a:srgbClr val="000000"/>
              </a:solidFill>
            </a:endParaRPr>
          </a:p>
        </p:txBody>
      </p:sp>
    </p:spTree>
    <p:extLst>
      <p:ext uri="{BB962C8B-B14F-4D97-AF65-F5344CB8AC3E}">
        <p14:creationId xmlns:p14="http://schemas.microsoft.com/office/powerpoint/2010/main" val="1309658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l-GR" altLang="el-GR" smtClean="0"/>
              <a:t>Δομικοί πολυσακχαρίτες</a:t>
            </a:r>
          </a:p>
        </p:txBody>
      </p:sp>
      <p:sp>
        <p:nvSpPr>
          <p:cNvPr id="22531" name="Content Placeholder 2"/>
          <p:cNvSpPr>
            <a:spLocks noGrp="1"/>
          </p:cNvSpPr>
          <p:nvPr>
            <p:ph idx="1"/>
          </p:nvPr>
        </p:nvSpPr>
        <p:spPr/>
        <p:txBody>
          <a:bodyPr>
            <a:normAutofit/>
          </a:bodyPr>
          <a:lstStyle/>
          <a:p>
            <a:r>
              <a:rPr lang="el-GR" altLang="el-GR" dirty="0" smtClean="0"/>
              <a:t>Με τους πολυσακχαρίτες οι οργανισμοί χτίζουν πολύ ισχυρά υλικά</a:t>
            </a:r>
            <a:r>
              <a:rPr lang="en-US" altLang="el-GR" dirty="0" smtClean="0"/>
              <a:t>.</a:t>
            </a:r>
            <a:endParaRPr lang="el-GR" altLang="el-GR" dirty="0" smtClean="0"/>
          </a:p>
          <a:p>
            <a:r>
              <a:rPr lang="el-GR" altLang="el-GR" dirty="0" smtClean="0"/>
              <a:t>Ο πολυσακχαρίτης </a:t>
            </a:r>
            <a:r>
              <a:rPr lang="el-GR" altLang="el-GR" b="1" dirty="0" smtClean="0"/>
              <a:t>κυτταρίνη </a:t>
            </a:r>
            <a:r>
              <a:rPr lang="el-GR" altLang="el-GR" dirty="0" smtClean="0"/>
              <a:t>είναι</a:t>
            </a:r>
            <a:r>
              <a:rPr lang="el-GR" altLang="el-GR" b="1" dirty="0" smtClean="0"/>
              <a:t> </a:t>
            </a:r>
            <a:r>
              <a:rPr lang="el-GR" altLang="el-GR" dirty="0" smtClean="0"/>
              <a:t>το κύριο συστατικό των σκληρών τοιχωμάτων που περιβάλλουν τα φυτικά κύτταρα. </a:t>
            </a:r>
          </a:p>
          <a:p>
            <a:r>
              <a:rPr lang="el-GR" altLang="el-GR" dirty="0" smtClean="0"/>
              <a:t>Η κυτταρίνη είναι το κύριο συστατικό του χαρτιού και, επίσης, το μοναδικό συστατικό του βαμβακιού.</a:t>
            </a:r>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A33880B-6AC6-41B5-BEA0-814797D5B831}" type="slidenum">
              <a:rPr lang="en-US" altLang="el-GR" sz="1400" baseline="0" smtClean="0">
                <a:solidFill>
                  <a:srgbClr val="000000"/>
                </a:solidFill>
              </a:rPr>
              <a:pPr/>
              <a:t>21</a:t>
            </a:fld>
            <a:endParaRPr lang="en-US" altLang="el-GR" sz="1400" baseline="0" smtClean="0">
              <a:solidFill>
                <a:srgbClr val="000000"/>
              </a:solidFill>
            </a:endParaRPr>
          </a:p>
        </p:txBody>
      </p:sp>
    </p:spTree>
    <p:extLst>
      <p:ext uri="{BB962C8B-B14F-4D97-AF65-F5344CB8AC3E}">
        <p14:creationId xmlns:p14="http://schemas.microsoft.com/office/powerpoint/2010/main" val="11311153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l" eaLnBrk="1" hangingPunct="1"/>
            <a:r>
              <a:rPr lang="el-GR" altLang="el-GR" dirty="0" smtClean="0"/>
              <a:t> Άμυλο και κυτταρίνη</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pic>
        <p:nvPicPr>
          <p:cNvPr id="2050" name="Picture 2" descr="http://hyperphysics.phy-astr.gsu.edu/hbase/organic/imgorg/starchcellu.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908" y="1340768"/>
            <a:ext cx="5787404" cy="551723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4602483" y="6453336"/>
            <a:ext cx="4572000" cy="276999"/>
          </a:xfrm>
          <a:prstGeom prst="rect">
            <a:avLst/>
          </a:prstGeom>
        </p:spPr>
        <p:txBody>
          <a:bodyPr>
            <a:spAutoFit/>
          </a:bodyPr>
          <a:lstStyle/>
          <a:p>
            <a:pPr algn="ctr"/>
            <a:r>
              <a:rPr lang="en-US" sz="1200" dirty="0" smtClean="0">
                <a:latin typeface="+mn-lt"/>
                <a:hlinkClick r:id="rId4"/>
              </a:rPr>
              <a:t>hyperphysics.phy-astr.gsu.edu</a:t>
            </a:r>
            <a:endParaRPr lang="el-GR" sz="1200" dirty="0">
              <a:latin typeface="+mn-lt"/>
            </a:endParaRPr>
          </a:p>
        </p:txBody>
      </p:sp>
    </p:spTree>
    <p:extLst>
      <p:ext uri="{BB962C8B-B14F-4D97-AF65-F5344CB8AC3E}">
        <p14:creationId xmlns:p14="http://schemas.microsoft.com/office/powerpoint/2010/main" val="962669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l-GR" altLang="el-GR" smtClean="0"/>
              <a:t>Φυτικές Ίνες ~ Κυτταρίνη</a:t>
            </a:r>
          </a:p>
        </p:txBody>
      </p:sp>
      <p:sp>
        <p:nvSpPr>
          <p:cNvPr id="24579" name="Content Placeholder 2"/>
          <p:cNvSpPr>
            <a:spLocks noGrp="1"/>
          </p:cNvSpPr>
          <p:nvPr>
            <p:ph idx="1"/>
          </p:nvPr>
        </p:nvSpPr>
        <p:spPr/>
        <p:txBody>
          <a:bodyPr>
            <a:normAutofit/>
          </a:bodyPr>
          <a:lstStyle/>
          <a:p>
            <a:pPr marL="0" indent="0">
              <a:buNone/>
            </a:pPr>
            <a:r>
              <a:rPr lang="el-GR" altLang="el-GR" sz="2200" dirty="0" smtClean="0"/>
              <a:t>Ελάχιστοι οργανισμοί διαθέτουν ένζυμα που μπορούν να διασπάσουν την κυτταρίνη (ορισμένοι </a:t>
            </a:r>
            <a:r>
              <a:rPr lang="el-GR" altLang="el-GR" sz="2200" dirty="0" err="1" smtClean="0"/>
              <a:t>προκαρυωτικοί</a:t>
            </a:r>
            <a:r>
              <a:rPr lang="el-GR" altLang="el-GR" sz="2200" dirty="0" smtClean="0"/>
              <a:t> οργανισμοί)</a:t>
            </a:r>
            <a:r>
              <a:rPr lang="en-US" altLang="el-GR" sz="2200" dirty="0" smtClean="0"/>
              <a:t>.</a:t>
            </a:r>
            <a:endParaRPr lang="el-GR" altLang="el-GR" sz="2200" dirty="0" smtClean="0"/>
          </a:p>
          <a:p>
            <a:pPr marL="0" indent="0">
              <a:buNone/>
            </a:pPr>
            <a:r>
              <a:rPr lang="el-GR" altLang="el-GR" sz="2200" dirty="0" smtClean="0"/>
              <a:t>Ο άνθρωπος δεν μπορεί </a:t>
            </a:r>
            <a:r>
              <a:rPr lang="en-US" altLang="el-GR" sz="2200" dirty="0" smtClean="0">
                <a:sym typeface="Wingdings" pitchFamily="2" charset="2"/>
              </a:rPr>
              <a:t></a:t>
            </a:r>
            <a:r>
              <a:rPr lang="el-GR" altLang="el-GR" sz="2200" dirty="0" smtClean="0"/>
              <a:t> η κυτταρίνη παραμένει άπεπτη και τελικά απομακρύνεται με τα κόπρανα</a:t>
            </a:r>
            <a:r>
              <a:rPr lang="en-US" altLang="el-GR" sz="2200" dirty="0"/>
              <a:t>.</a:t>
            </a:r>
            <a:endParaRPr lang="el-GR" altLang="el-GR" sz="2200" dirty="0" smtClean="0"/>
          </a:p>
          <a:p>
            <a:pPr marL="0" indent="0">
              <a:buNone/>
            </a:pPr>
            <a:r>
              <a:rPr lang="el-GR" altLang="el-GR" sz="2200" dirty="0" smtClean="0"/>
              <a:t>Επειδή η κυτταρίνη, προκαλεί </a:t>
            </a:r>
            <a:r>
              <a:rPr lang="el-GR" altLang="el-GR" sz="2200" dirty="0" err="1" smtClean="0"/>
              <a:t>μικροφθορές</a:t>
            </a:r>
            <a:r>
              <a:rPr lang="el-GR" altLang="el-GR" sz="2200" dirty="0" smtClean="0"/>
              <a:t> στα τοιχώματα των εντέρων, διεγείρει την έκκριση βλέννας κι διευκολύνει τη διέλευση των τροφών. </a:t>
            </a:r>
          </a:p>
          <a:p>
            <a:pPr marL="0" indent="0">
              <a:buNone/>
            </a:pPr>
            <a:r>
              <a:rPr lang="el-GR" altLang="el-GR" sz="2200" dirty="0" smtClean="0"/>
              <a:t>Έτσι, αν και η κυτταρίνη δεν έχει καμιά θρεπτική αξία για τον άνθρωπο παίζει πολύ σημαντικό ρόλο στην υγιεινή διατροφή.</a:t>
            </a:r>
          </a:p>
          <a:p>
            <a:pPr marL="0" indent="0">
              <a:buNone/>
            </a:pPr>
            <a:r>
              <a:rPr lang="el-GR" altLang="el-GR" sz="2200" dirty="0" smtClean="0"/>
              <a:t>Τα περισσότερα φρέσκα φρούτα, τα λαχανικά και οι μη αλεσμένοι σπόροι είναι ιδιαιτέρως πλούσια σε κυτταρίνη.</a:t>
            </a:r>
          </a:p>
          <a:p>
            <a:pPr marL="0" indent="0">
              <a:buNone/>
            </a:pPr>
            <a:endParaRPr lang="el-GR" altLang="el-GR" sz="2200" dirty="0" smtClean="0"/>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0694B68C-66E2-4C11-9668-BF6CA3713BA4}" type="slidenum">
              <a:rPr lang="en-US" altLang="el-GR" sz="1400" baseline="0" smtClean="0">
                <a:solidFill>
                  <a:srgbClr val="000000"/>
                </a:solidFill>
              </a:rPr>
              <a:pPr/>
              <a:t>23</a:t>
            </a:fld>
            <a:endParaRPr lang="en-US" altLang="el-GR" sz="1400" baseline="0" smtClean="0">
              <a:solidFill>
                <a:srgbClr val="000000"/>
              </a:solidFill>
            </a:endParaRPr>
          </a:p>
        </p:txBody>
      </p:sp>
    </p:spTree>
    <p:extLst>
      <p:ext uri="{BB962C8B-B14F-4D97-AF65-F5344CB8AC3E}">
        <p14:creationId xmlns:p14="http://schemas.microsoft.com/office/powerpoint/2010/main" val="3091111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l" eaLnBrk="1" hangingPunct="1"/>
            <a:r>
              <a:rPr lang="el-GR" altLang="el-GR" smtClean="0"/>
              <a:t>Πέψη κυτταρίνης</a:t>
            </a:r>
            <a:endParaRPr lang="en-US" altLang="el-GR" smtClean="0"/>
          </a:p>
        </p:txBody>
      </p:sp>
      <p:sp>
        <p:nvSpPr>
          <p:cNvPr id="25603" name="Θέση περιεχομένου 1"/>
          <p:cNvSpPr>
            <a:spLocks noGrp="1"/>
          </p:cNvSpPr>
          <p:nvPr>
            <p:ph idx="1"/>
          </p:nvPr>
        </p:nvSpPr>
        <p:spPr>
          <a:xfrm>
            <a:off x="251520" y="1484784"/>
            <a:ext cx="8640960" cy="2232248"/>
          </a:xfrm>
        </p:spPr>
        <p:txBody>
          <a:bodyPr/>
          <a:lstStyle/>
          <a:p>
            <a:r>
              <a:rPr lang="el-GR" altLang="el-GR" dirty="0" smtClean="0"/>
              <a:t>Τα μηρυκαστικά (πχ πρόβατο, αγελάδα) διαθέτουν </a:t>
            </a:r>
            <a:r>
              <a:rPr lang="el-GR" altLang="el-GR" dirty="0" err="1" smtClean="0"/>
              <a:t>προκαρυωτές</a:t>
            </a:r>
            <a:r>
              <a:rPr lang="el-GR" altLang="el-GR" dirty="0" smtClean="0"/>
              <a:t> στο πεπτικό τους σύστημα και </a:t>
            </a:r>
            <a:r>
              <a:rPr lang="el-GR" altLang="el-GR" dirty="0" err="1" smtClean="0"/>
              <a:t>πέπτουν</a:t>
            </a:r>
            <a:r>
              <a:rPr lang="el-GR" altLang="el-GR" dirty="0" smtClean="0"/>
              <a:t> την κυτταρίνη (δηλ είναι πηγή ενέργειας)</a:t>
            </a:r>
            <a:r>
              <a:rPr lang="en-US" altLang="el-GR" dirty="0" smtClean="0"/>
              <a:t>.</a:t>
            </a: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pic>
        <p:nvPicPr>
          <p:cNvPr id="3074" name="Picture 2" descr="File:Cow female black wh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780928"/>
            <a:ext cx="4896544" cy="32684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7"/>
          <p:cNvSpPr/>
          <p:nvPr/>
        </p:nvSpPr>
        <p:spPr>
          <a:xfrm>
            <a:off x="4601962" y="6101192"/>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Cow female black </a:t>
            </a:r>
            <a:r>
              <a:rPr lang="en-US" sz="1200" dirty="0" smtClean="0">
                <a:latin typeface="+mn-lt"/>
                <a:hlinkClick r:id="rId4"/>
              </a:rPr>
              <a:t>white</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Siebrand"/>
              </a:rPr>
              <a:t>Siebrand</a:t>
            </a:r>
            <a:r>
              <a:rPr lang="el-GR" sz="1200" dirty="0" smtClean="0">
                <a:solidFill>
                  <a:prstClr val="black">
                    <a:lumMod val="75000"/>
                    <a:lumOff val="25000"/>
                  </a:prstClr>
                </a:solidFill>
                <a:latin typeface="+mn-lt"/>
              </a:rPr>
              <a:t> 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093612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r>
              <a:rPr lang="el-GR" altLang="el-GR" dirty="0" smtClean="0"/>
              <a:t>Ένας άλλος σημαντικός δομικός πολυσακχαρίτης είναι η </a:t>
            </a:r>
            <a:r>
              <a:rPr lang="el-GR" altLang="el-GR" b="1" dirty="0" smtClean="0"/>
              <a:t>χιτίνη</a:t>
            </a:r>
            <a:r>
              <a:rPr lang="el-GR" altLang="el-GR" dirty="0" smtClean="0"/>
              <a:t>, ο υδατάνθρακας που χρησιμοποιούν τα αρθρόποδα (έντομα, αράχνες, καρκινοειδή και άλλα συγγενικά ζώα) για την κατασκευή του </a:t>
            </a:r>
            <a:r>
              <a:rPr lang="el-GR" altLang="el-GR" dirty="0" err="1" smtClean="0"/>
              <a:t>εξωσκελετού</a:t>
            </a:r>
            <a:r>
              <a:rPr lang="el-GR" altLang="el-GR" dirty="0" smtClean="0"/>
              <a:t> τους</a:t>
            </a:r>
            <a:r>
              <a:rPr lang="en-US" altLang="el-GR" dirty="0" smtClean="0"/>
              <a:t>.</a:t>
            </a:r>
            <a:endParaRPr lang="el-GR" altLang="el-GR" dirty="0" smtClean="0"/>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8976E1B3-D53C-421F-935D-79200761BCA4}" type="slidenum">
              <a:rPr lang="en-US" altLang="el-GR" sz="1400" baseline="0" smtClean="0">
                <a:solidFill>
                  <a:srgbClr val="000000"/>
                </a:solidFill>
              </a:rPr>
              <a:pPr/>
              <a:t>25</a:t>
            </a:fld>
            <a:endParaRPr lang="en-US" altLang="el-GR" sz="1400" baseline="0" smtClean="0">
              <a:solidFill>
                <a:srgbClr val="000000"/>
              </a:solidFill>
            </a:endParaRPr>
          </a:p>
        </p:txBody>
      </p:sp>
      <p:sp>
        <p:nvSpPr>
          <p:cNvPr id="2" name="Τίτλος 1"/>
          <p:cNvSpPr>
            <a:spLocks noGrp="1"/>
          </p:cNvSpPr>
          <p:nvPr>
            <p:ph type="title"/>
          </p:nvPr>
        </p:nvSpPr>
        <p:spPr/>
        <p:txBody>
          <a:bodyPr/>
          <a:lstStyle/>
          <a:p>
            <a:r>
              <a:rPr lang="el-GR" dirty="0"/>
              <a:t>Χιτίνη</a:t>
            </a:r>
          </a:p>
        </p:txBody>
      </p:sp>
    </p:spTree>
    <p:extLst>
      <p:ext uri="{BB962C8B-B14F-4D97-AF65-F5344CB8AC3E}">
        <p14:creationId xmlns:p14="http://schemas.microsoft.com/office/powerpoint/2010/main" val="37298168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Τίτλος 2"/>
          <p:cNvSpPr>
            <a:spLocks noGrp="1"/>
          </p:cNvSpPr>
          <p:nvPr>
            <p:ph type="title"/>
          </p:nvPr>
        </p:nvSpPr>
        <p:spPr/>
        <p:txBody>
          <a:bodyPr/>
          <a:lstStyle/>
          <a:p>
            <a:r>
              <a:rPr lang="el-GR" altLang="el-GR" dirty="0" smtClean="0"/>
              <a:t>Χιτίνη</a:t>
            </a:r>
          </a:p>
        </p:txBody>
      </p:sp>
      <p:sp>
        <p:nvSpPr>
          <p:cNvPr id="27650" name="Θέση περιεχομένου 1"/>
          <p:cNvSpPr>
            <a:spLocks noGrp="1"/>
          </p:cNvSpPr>
          <p:nvPr>
            <p:ph idx="1"/>
          </p:nvPr>
        </p:nvSpPr>
        <p:spPr/>
        <p:txBody>
          <a:bodyPr/>
          <a:lstStyle/>
          <a:p>
            <a:r>
              <a:rPr lang="el-GR" altLang="el-GR" dirty="0" smtClean="0"/>
              <a:t>Τα χειρουργικά νήματα είναι φτιαγμένα από χιτίνη που αποσυντίθεται μετά το κλείσιμο της τομής ή πληγής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pic>
        <p:nvPicPr>
          <p:cNvPr id="4100" name="Picture 4" descr="http://blog.universalmedicalinc.com/wp-content/uploads/sites/136/gallery/postimages/black-surgical-su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2780927"/>
            <a:ext cx="3952875" cy="30480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0682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l-GR" altLang="el-GR" sz="3600" b="1" smtClean="0"/>
              <a:t>Τα λιπίδια είναι μια ετερογενής</a:t>
            </a:r>
            <a:br>
              <a:rPr lang="el-GR" altLang="el-GR" sz="3600" b="1" smtClean="0"/>
            </a:br>
            <a:r>
              <a:rPr lang="el-GR" altLang="el-GR" sz="3600" b="1" smtClean="0"/>
              <a:t>ομάδα υδρόφοβων μορίων</a:t>
            </a:r>
            <a:endParaRPr lang="el-GR" altLang="el-GR" sz="3600" smtClean="0"/>
          </a:p>
        </p:txBody>
      </p:sp>
      <p:sp>
        <p:nvSpPr>
          <p:cNvPr id="28675" name="Content Placeholder 2"/>
          <p:cNvSpPr>
            <a:spLocks noGrp="1"/>
          </p:cNvSpPr>
          <p:nvPr>
            <p:ph idx="1"/>
          </p:nvPr>
        </p:nvSpPr>
        <p:spPr/>
        <p:txBody>
          <a:bodyPr/>
          <a:lstStyle/>
          <a:p>
            <a:r>
              <a:rPr lang="el-GR" altLang="el-GR" dirty="0" smtClean="0"/>
              <a:t>Τα λιπίδια περιλαμβάνουν μεγάλα βιολογικά μόρια που δεν είναι αληθινά πολυμερή, αλλά ούτε και τόσο μεγάλα ώστε να θεωρούνται </a:t>
            </a:r>
            <a:r>
              <a:rPr lang="el-GR" altLang="el-GR" dirty="0" err="1" smtClean="0"/>
              <a:t>μακρομόρια</a:t>
            </a:r>
            <a:r>
              <a:rPr lang="el-GR" altLang="el-GR" dirty="0" smtClean="0"/>
              <a:t>.</a:t>
            </a:r>
          </a:p>
          <a:p>
            <a:r>
              <a:rPr lang="el-GR" altLang="el-GR" dirty="0" smtClean="0"/>
              <a:t>Μοιράζονται ένα κοινό χαρακτηριστικό, το ότι δηλαδή αναμειγνύονται ελάχιστα (ή και καθόλου) με το νερό.</a:t>
            </a:r>
          </a:p>
          <a:p>
            <a:pPr marL="360363" indent="0">
              <a:buFontTx/>
              <a:buNone/>
            </a:pPr>
            <a:r>
              <a:rPr lang="el-GR" altLang="el-GR" dirty="0" smtClean="0"/>
              <a:t>Είδη: Λίπη, </a:t>
            </a:r>
            <a:r>
              <a:rPr lang="el-GR" altLang="el-GR" dirty="0" err="1" smtClean="0"/>
              <a:t>φωσφολιπίδια</a:t>
            </a:r>
            <a:r>
              <a:rPr lang="el-GR" altLang="el-GR" dirty="0" smtClean="0"/>
              <a:t>, στεροειδή</a:t>
            </a:r>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886536D8-BD24-4467-A013-B850B9839A81}" type="slidenum">
              <a:rPr lang="en-US" altLang="el-GR" sz="1400" baseline="0" smtClean="0">
                <a:solidFill>
                  <a:srgbClr val="000000"/>
                </a:solidFill>
              </a:rPr>
              <a:pPr/>
              <a:t>27</a:t>
            </a:fld>
            <a:endParaRPr lang="en-US" altLang="el-GR" sz="1400" baseline="0" smtClean="0">
              <a:solidFill>
                <a:srgbClr val="000000"/>
              </a:solidFill>
            </a:endParaRPr>
          </a:p>
        </p:txBody>
      </p:sp>
    </p:spTree>
    <p:extLst>
      <p:ext uri="{BB962C8B-B14F-4D97-AF65-F5344CB8AC3E}">
        <p14:creationId xmlns:p14="http://schemas.microsoft.com/office/powerpoint/2010/main" val="811943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l-GR" altLang="el-GR" smtClean="0"/>
              <a:t>Λίπη</a:t>
            </a:r>
          </a:p>
        </p:txBody>
      </p:sp>
      <p:sp>
        <p:nvSpPr>
          <p:cNvPr id="29699" name="Content Placeholder 2"/>
          <p:cNvSpPr>
            <a:spLocks noGrp="1"/>
          </p:cNvSpPr>
          <p:nvPr>
            <p:ph idx="1"/>
          </p:nvPr>
        </p:nvSpPr>
        <p:spPr/>
        <p:txBody>
          <a:bodyPr/>
          <a:lstStyle/>
          <a:p>
            <a:pPr>
              <a:buFontTx/>
              <a:buNone/>
            </a:pPr>
            <a:r>
              <a:rPr lang="el-GR" altLang="el-GR" sz="2400" dirty="0" smtClean="0"/>
              <a:t>Ένα μόριο λίπους κατασκευάζεται από δύο είδη μικρών μορίων: </a:t>
            </a:r>
          </a:p>
          <a:p>
            <a:r>
              <a:rPr lang="el-GR" altLang="el-GR" sz="2400" dirty="0" smtClean="0"/>
              <a:t>τη </a:t>
            </a:r>
            <a:r>
              <a:rPr lang="el-GR" altLang="el-GR" sz="2400" dirty="0" err="1" smtClean="0"/>
              <a:t>γλυκερόλη</a:t>
            </a:r>
            <a:r>
              <a:rPr lang="el-GR" altLang="el-GR" sz="2400" dirty="0" smtClean="0"/>
              <a:t> και </a:t>
            </a:r>
          </a:p>
          <a:p>
            <a:r>
              <a:rPr lang="el-GR" altLang="el-GR" sz="2400" dirty="0" smtClean="0"/>
              <a:t>τα λιπαρά οξέα, αποτελούνται από έναν επιμήκη ανθρακικό σκελετό που στα συνηθέστερα λιπαρά οξέα έχει μήκος 16-18 άτομα άνθρακα.</a:t>
            </a:r>
          </a:p>
          <a:p>
            <a:pPr>
              <a:buFont typeface="Wingdings" panose="05000000000000000000" pitchFamily="2" charset="2"/>
              <a:buChar char="ü"/>
            </a:pPr>
            <a:r>
              <a:rPr lang="el-GR" altLang="el-GR" sz="2400" dirty="0" smtClean="0"/>
              <a:t>Κυριότερη λειτουργία των λιπών είναι η αποθήκευση ενέργειας. </a:t>
            </a:r>
          </a:p>
          <a:p>
            <a:pPr>
              <a:buFont typeface="Wingdings" panose="05000000000000000000" pitchFamily="2" charset="2"/>
              <a:buChar char="ü"/>
            </a:pPr>
            <a:r>
              <a:rPr lang="el-GR" altLang="el-GR" sz="2400" dirty="0" smtClean="0"/>
              <a:t>Περιέχουν υπερδιπλάσια ενέργεια συγκριτικά με ένα γραμμάριο πολυσακχαρίτη.</a:t>
            </a:r>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76CBE15-6481-45DD-BA76-ABAE82C55FEC}" type="slidenum">
              <a:rPr lang="en-US" altLang="el-GR" sz="1400" baseline="0" smtClean="0">
                <a:solidFill>
                  <a:srgbClr val="000000"/>
                </a:solidFill>
              </a:rPr>
              <a:pPr/>
              <a:t>28</a:t>
            </a:fld>
            <a:endParaRPr lang="en-US" altLang="el-GR" sz="1400" baseline="0" smtClean="0">
              <a:solidFill>
                <a:srgbClr val="000000"/>
              </a:solidFill>
            </a:endParaRPr>
          </a:p>
        </p:txBody>
      </p:sp>
    </p:spTree>
    <p:extLst>
      <p:ext uri="{BB962C8B-B14F-4D97-AF65-F5344CB8AC3E}">
        <p14:creationId xmlns:p14="http://schemas.microsoft.com/office/powerpoint/2010/main" val="359246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l-GR" altLang="el-GR" sz="3200" b="1" dirty="0" smtClean="0"/>
              <a:t>Τα </a:t>
            </a:r>
            <a:r>
              <a:rPr lang="el-GR" altLang="el-GR" sz="3200" b="1" dirty="0" err="1" smtClean="0"/>
              <a:t>μακρομόρια</a:t>
            </a:r>
            <a:r>
              <a:rPr lang="el-GR" altLang="el-GR" sz="3200" b="1" dirty="0" smtClean="0"/>
              <a:t> είναι πολυμερή που</a:t>
            </a:r>
            <a:br>
              <a:rPr lang="el-GR" altLang="el-GR" sz="3200" b="1" dirty="0" smtClean="0"/>
            </a:br>
            <a:r>
              <a:rPr lang="el-GR" altLang="el-GR" sz="3200" b="1" dirty="0" smtClean="0"/>
              <a:t>συντίθενται από μονομερή</a:t>
            </a:r>
            <a:endParaRPr lang="el-GR" altLang="el-GR" sz="3200" dirty="0" smtClean="0"/>
          </a:p>
        </p:txBody>
      </p:sp>
      <p:sp>
        <p:nvSpPr>
          <p:cNvPr id="4099" name="Content Placeholder 2"/>
          <p:cNvSpPr>
            <a:spLocks noGrp="1"/>
          </p:cNvSpPr>
          <p:nvPr>
            <p:ph idx="1"/>
          </p:nvPr>
        </p:nvSpPr>
        <p:spPr/>
        <p:txBody>
          <a:bodyPr>
            <a:normAutofit/>
          </a:bodyPr>
          <a:lstStyle/>
          <a:p>
            <a:r>
              <a:rPr lang="el-GR" altLang="el-GR" dirty="0" smtClean="0"/>
              <a:t>Τα </a:t>
            </a:r>
            <a:r>
              <a:rPr lang="el-GR" altLang="el-GR" dirty="0" err="1" smtClean="0"/>
              <a:t>μακρομόρια</a:t>
            </a:r>
            <a:r>
              <a:rPr lang="en-US" altLang="el-GR" dirty="0" smtClean="0"/>
              <a:t> </a:t>
            </a:r>
            <a:r>
              <a:rPr lang="el-GR" altLang="el-GR" dirty="0" smtClean="0"/>
              <a:t>των υδατανθράκων, των πρωτεϊνών και των </a:t>
            </a:r>
            <a:r>
              <a:rPr lang="el-GR" altLang="el-GR" dirty="0" err="1" smtClean="0"/>
              <a:t>νουκλεϊκών</a:t>
            </a:r>
            <a:r>
              <a:rPr lang="en-US" altLang="el-GR" dirty="0" smtClean="0"/>
              <a:t> </a:t>
            </a:r>
            <a:r>
              <a:rPr lang="el-GR" altLang="el-GR" dirty="0" smtClean="0"/>
              <a:t>οξέων– είναι στην ουσία μόρια-αλυσίδες που ονομάζονται</a:t>
            </a:r>
            <a:r>
              <a:rPr lang="en-US" altLang="el-GR" dirty="0" smtClean="0"/>
              <a:t> </a:t>
            </a:r>
            <a:r>
              <a:rPr lang="el-GR" altLang="el-GR" b="1" dirty="0" smtClean="0"/>
              <a:t>πολυμερή.</a:t>
            </a:r>
            <a:endParaRPr lang="en-US" altLang="el-GR" b="1" dirty="0" smtClean="0"/>
          </a:p>
          <a:p>
            <a:r>
              <a:rPr lang="el-GR" altLang="el-GR" b="1" dirty="0" smtClean="0"/>
              <a:t>Πολυμερές </a:t>
            </a:r>
            <a:r>
              <a:rPr lang="el-GR" altLang="el-GR" dirty="0" smtClean="0"/>
              <a:t>είναι ένα επίμηκες μόριο αποτελούμενο από πολλούς παραπλήσιους ή πανομοιότυπους</a:t>
            </a:r>
            <a:r>
              <a:rPr lang="en-US" altLang="el-GR" dirty="0" smtClean="0"/>
              <a:t> </a:t>
            </a:r>
            <a:r>
              <a:rPr lang="el-GR" altLang="el-GR" dirty="0" smtClean="0"/>
              <a:t>δομικούς λίθους</a:t>
            </a:r>
            <a:r>
              <a:rPr lang="en-US" altLang="el-GR" dirty="0" smtClean="0"/>
              <a:t> </a:t>
            </a:r>
            <a:r>
              <a:rPr lang="el-GR" altLang="el-GR" dirty="0" smtClean="0"/>
              <a:t>– τα </a:t>
            </a:r>
            <a:r>
              <a:rPr lang="el-GR" altLang="el-GR" b="1" dirty="0" smtClean="0"/>
              <a:t>μονομερή</a:t>
            </a:r>
            <a:r>
              <a:rPr lang="el-GR" altLang="el-GR" dirty="0" smtClean="0"/>
              <a:t> - οι οποίοι συνδέονται μεταξύ τους όπως ένα τρένο αποτελείται από μια αλυσίδα βαγονιών.</a:t>
            </a:r>
          </a:p>
        </p:txBody>
      </p:sp>
      <p:sp>
        <p:nvSpPr>
          <p:cNvPr id="410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F7182332-01DA-43B4-A1DD-44671E738764}" type="slidenum">
              <a:rPr lang="en-US" altLang="el-GR" sz="1400" baseline="0" smtClean="0">
                <a:solidFill>
                  <a:srgbClr val="000000"/>
                </a:solidFill>
              </a:rPr>
              <a:pPr/>
              <a:t>2</a:t>
            </a:fld>
            <a:endParaRPr lang="en-US" altLang="el-GR" sz="1400" baseline="0" smtClean="0">
              <a:solidFill>
                <a:srgbClr val="000000"/>
              </a:solidFill>
            </a:endParaRPr>
          </a:p>
        </p:txBody>
      </p:sp>
    </p:spTree>
    <p:extLst>
      <p:ext uri="{BB962C8B-B14F-4D97-AF65-F5344CB8AC3E}">
        <p14:creationId xmlns:p14="http://schemas.microsoft.com/office/powerpoint/2010/main" val="17218098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l-GR" altLang="el-GR" smtClean="0"/>
              <a:t>Λίπη</a:t>
            </a:r>
          </a:p>
        </p:txBody>
      </p:sp>
      <p:sp>
        <p:nvSpPr>
          <p:cNvPr id="30723" name="Content Placeholder 2"/>
          <p:cNvSpPr>
            <a:spLocks noGrp="1"/>
          </p:cNvSpPr>
          <p:nvPr>
            <p:ph idx="1"/>
          </p:nvPr>
        </p:nvSpPr>
        <p:spPr/>
        <p:txBody>
          <a:bodyPr/>
          <a:lstStyle/>
          <a:p>
            <a:r>
              <a:rPr lang="el-GR" altLang="el-GR" dirty="0" smtClean="0"/>
              <a:t>Το λίπος που προκύπτει ονομάζεται επίσης </a:t>
            </a:r>
            <a:r>
              <a:rPr lang="el-GR" altLang="el-GR" b="1" dirty="0" err="1" smtClean="0"/>
              <a:t>τριακυλογλυκερόλη</a:t>
            </a:r>
            <a:r>
              <a:rPr lang="el-GR" altLang="el-GR" b="1" dirty="0" smtClean="0"/>
              <a:t> </a:t>
            </a:r>
            <a:r>
              <a:rPr lang="el-GR" altLang="el-GR" dirty="0" smtClean="0"/>
              <a:t>(</a:t>
            </a:r>
            <a:r>
              <a:rPr lang="el-GR" altLang="el-GR" dirty="0" err="1" smtClean="0"/>
              <a:t>τριγλυκερίδια</a:t>
            </a:r>
            <a:r>
              <a:rPr lang="el-GR" altLang="el-GR" dirty="0" smtClean="0"/>
              <a:t>)</a:t>
            </a:r>
            <a:r>
              <a:rPr lang="el-GR" altLang="el-GR" b="1" dirty="0" smtClean="0"/>
              <a:t> </a:t>
            </a:r>
            <a:r>
              <a:rPr lang="el-GR" altLang="el-GR" dirty="0" smtClean="0"/>
              <a:t>και αποτελείται από τρία λιπαρά οξέα που συνδέονται με ένα μόριο </a:t>
            </a:r>
            <a:r>
              <a:rPr lang="el-GR" altLang="el-GR" dirty="0" err="1" smtClean="0"/>
              <a:t>γλυκερόλης</a:t>
            </a:r>
            <a:r>
              <a:rPr lang="el-GR" altLang="el-GR" dirty="0" smtClean="0"/>
              <a:t>.</a:t>
            </a:r>
          </a:p>
          <a:p>
            <a:r>
              <a:rPr lang="el-GR" altLang="el-GR" dirty="0" smtClean="0"/>
              <a:t>Τα τρία λιπαρά οξέα στο μορίου του λίπους μπορεί να είναι όλα ίδια, ή να είναι διαφορετικά.</a:t>
            </a:r>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B8E65174-935B-4BAD-8652-5F781DFE34CC}" type="slidenum">
              <a:rPr lang="en-US" altLang="el-GR" sz="1400" baseline="0" smtClean="0">
                <a:solidFill>
                  <a:srgbClr val="000000"/>
                </a:solidFill>
              </a:rPr>
              <a:pPr/>
              <a:t>29</a:t>
            </a:fld>
            <a:endParaRPr lang="en-US" altLang="el-GR" sz="1400" baseline="0" smtClean="0">
              <a:solidFill>
                <a:srgbClr val="000000"/>
              </a:solidFill>
            </a:endParaRPr>
          </a:p>
        </p:txBody>
      </p:sp>
    </p:spTree>
    <p:extLst>
      <p:ext uri="{BB962C8B-B14F-4D97-AF65-F5344CB8AC3E}">
        <p14:creationId xmlns:p14="http://schemas.microsoft.com/office/powerpoint/2010/main" val="29992471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Τίτλος 2"/>
          <p:cNvSpPr>
            <a:spLocks noGrp="1"/>
          </p:cNvSpPr>
          <p:nvPr>
            <p:ph type="title"/>
          </p:nvPr>
        </p:nvSpPr>
        <p:spPr/>
        <p:txBody>
          <a:bodyPr/>
          <a:lstStyle/>
          <a:p>
            <a:r>
              <a:rPr lang="el-GR" altLang="el-GR" smtClean="0"/>
              <a:t>Λιπίδιο = τριακυλογλυκερόλη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pic>
        <p:nvPicPr>
          <p:cNvPr id="5122" name="Picture 2" descr="File:Fat triglyceride shorthand formul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916832"/>
            <a:ext cx="7620000" cy="33718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3227386" y="5284639"/>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Fat triglyceride shorthand </a:t>
            </a:r>
            <a:r>
              <a:rPr lang="en-US" sz="1200" dirty="0" smtClean="0">
                <a:latin typeface="+mn-lt"/>
                <a:hlinkClick r:id="rId4"/>
              </a:rPr>
              <a:t>formula</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Pharandesign (page does not exist)"/>
              </a:rPr>
              <a:t>Pharandesign</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89341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Τίτλος 5"/>
          <p:cNvSpPr>
            <a:spLocks noGrp="1"/>
          </p:cNvSpPr>
          <p:nvPr>
            <p:ph type="title"/>
          </p:nvPr>
        </p:nvSpPr>
        <p:spPr/>
        <p:txBody>
          <a:bodyPr/>
          <a:lstStyle/>
          <a:p>
            <a:r>
              <a:rPr lang="el-GR" altLang="el-GR" smtClean="0"/>
              <a:t>Διπλοί δεσμοί προκαλούν κάμψη</a:t>
            </a:r>
          </a:p>
        </p:txBody>
      </p:sp>
      <p:sp>
        <p:nvSpPr>
          <p:cNvPr id="32770" name="Θέση κειμένου 1"/>
          <p:cNvSpPr>
            <a:spLocks noGrp="1"/>
          </p:cNvSpPr>
          <p:nvPr>
            <p:ph type="body" idx="4294967295"/>
          </p:nvPr>
        </p:nvSpPr>
        <p:spPr>
          <a:xfrm>
            <a:off x="387796" y="1556792"/>
            <a:ext cx="4040188" cy="2736329"/>
          </a:xfrm>
        </p:spPr>
        <p:txBody>
          <a:bodyPr>
            <a:normAutofit/>
          </a:bodyPr>
          <a:lstStyle/>
          <a:p>
            <a:r>
              <a:rPr lang="el-GR" altLang="el-GR" sz="2400" b="1" dirty="0" smtClean="0"/>
              <a:t>Κορεσμένα λίπη</a:t>
            </a:r>
          </a:p>
          <a:p>
            <a:pPr marL="442913" indent="0">
              <a:buNone/>
            </a:pPr>
            <a:r>
              <a:rPr lang="el-GR" altLang="el-GR" sz="2400" dirty="0"/>
              <a:t>Είναι συνήθως ζωικής προέλευσης και στερεά</a:t>
            </a:r>
          </a:p>
          <a:p>
            <a:pPr marL="0" indent="0">
              <a:buNone/>
            </a:pPr>
            <a:endParaRPr lang="el-GR" altLang="el-GR" sz="2400" dirty="0" smtClean="0"/>
          </a:p>
        </p:txBody>
      </p:sp>
      <p:sp>
        <p:nvSpPr>
          <p:cNvPr id="32772" name="Θέση κειμένου 3"/>
          <p:cNvSpPr>
            <a:spLocks noGrp="1"/>
          </p:cNvSpPr>
          <p:nvPr>
            <p:ph type="body" sz="quarter" idx="4294967295"/>
          </p:nvPr>
        </p:nvSpPr>
        <p:spPr>
          <a:xfrm>
            <a:off x="5102225" y="1556766"/>
            <a:ext cx="4041775" cy="1656209"/>
          </a:xfrm>
        </p:spPr>
        <p:txBody>
          <a:bodyPr>
            <a:normAutofit/>
          </a:bodyPr>
          <a:lstStyle/>
          <a:p>
            <a:r>
              <a:rPr lang="el-GR" altLang="el-GR" sz="2400" b="1" dirty="0" smtClean="0"/>
              <a:t>Ακόρεστο λίπος</a:t>
            </a:r>
          </a:p>
          <a:p>
            <a:pPr marL="360363" indent="0">
              <a:buNone/>
            </a:pPr>
            <a:r>
              <a:rPr lang="el-GR" altLang="el-GR" sz="2400" dirty="0"/>
              <a:t>Είναι συνήθως φυτικής προέλευσης και υγρό</a:t>
            </a:r>
          </a:p>
          <a:p>
            <a:endParaRPr lang="el-GR" altLang="el-GR" sz="2400" dirty="0" smtClean="0"/>
          </a:p>
        </p:txBody>
      </p:sp>
      <p:sp>
        <p:nvSpPr>
          <p:cNvPr id="2" name="Θέση αριθμού διαφάνειας 1"/>
          <p:cNvSpPr>
            <a:spLocks noGrp="1"/>
          </p:cNvSpPr>
          <p:nvPr>
            <p:ph type="sldNum" sz="quarter" idx="12"/>
          </p:nvPr>
        </p:nvSpPr>
        <p:spPr>
          <a:xfrm>
            <a:off x="6912447" y="6406998"/>
            <a:ext cx="2133600" cy="365125"/>
          </a:xfrm>
        </p:spPr>
        <p:txBody>
          <a:bodyPr/>
          <a:lstStyle/>
          <a:p>
            <a:pPr>
              <a:defRPr/>
            </a:pPr>
            <a:fld id="{7E55E3B3-0445-4CFC-BED8-763D4409E61F}" type="slidenum">
              <a:rPr lang="el-GR" smtClean="0"/>
              <a:pPr>
                <a:defRPr/>
              </a:pPr>
              <a:t>31</a:t>
            </a:fld>
            <a:endParaRPr lang="el-GR"/>
          </a:p>
        </p:txBody>
      </p:sp>
      <p:grpSp>
        <p:nvGrpSpPr>
          <p:cNvPr id="7" name="Ομάδα 6"/>
          <p:cNvGrpSpPr/>
          <p:nvPr/>
        </p:nvGrpSpPr>
        <p:grpSpPr>
          <a:xfrm>
            <a:off x="136276" y="1412776"/>
            <a:ext cx="4283968" cy="5373216"/>
            <a:chOff x="136276" y="1412776"/>
            <a:chExt cx="4283968" cy="5373216"/>
          </a:xfrm>
        </p:grpSpPr>
        <p:pic>
          <p:nvPicPr>
            <p:cNvPr id="6146" name="Picture 2" descr="https://upload.wikimedia.org/wikipedia/commons/thumb/8/86/Myristic_acid.svg/500px-Myristic_acid.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459" y="4653136"/>
              <a:ext cx="4032448" cy="80649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thumb/8/84/Myristic-acid-3D-vdW.png/500px-Myristic-acid-3D-vd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378" y="5589240"/>
              <a:ext cx="3277204" cy="1081478"/>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http://static.guim.co.uk/sys-images/Guardian/Pix/pictures/2013/10/22/1382469492427/Butter-008.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183" y="3212976"/>
              <a:ext cx="2549593" cy="15297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36276" y="1412776"/>
              <a:ext cx="4283968" cy="5373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Ορθογώνιο 4"/>
            <p:cNvSpPr/>
            <p:nvPr/>
          </p:nvSpPr>
          <p:spPr>
            <a:xfrm>
              <a:off x="3204077" y="6502035"/>
              <a:ext cx="1216167" cy="276999"/>
            </a:xfrm>
            <a:prstGeom prst="rect">
              <a:avLst/>
            </a:prstGeom>
          </p:spPr>
          <p:txBody>
            <a:bodyPr wrap="none">
              <a:spAutoFit/>
            </a:bodyPr>
            <a:lstStyle/>
            <a:p>
              <a:r>
                <a:rPr lang="en-US" sz="1200" dirty="0" smtClean="0">
                  <a:latin typeface="+mn-lt"/>
                  <a:hlinkClick r:id="rId6"/>
                </a:rPr>
                <a:t>en.wikipedia.org</a:t>
              </a:r>
              <a:endParaRPr lang="el-GR" sz="1200" dirty="0">
                <a:latin typeface="+mn-lt"/>
              </a:endParaRPr>
            </a:p>
          </p:txBody>
        </p:sp>
      </p:grpSp>
      <p:grpSp>
        <p:nvGrpSpPr>
          <p:cNvPr id="8" name="Ομάδα 7"/>
          <p:cNvGrpSpPr/>
          <p:nvPr/>
        </p:nvGrpSpPr>
        <p:grpSpPr>
          <a:xfrm>
            <a:off x="4908805" y="1412776"/>
            <a:ext cx="4235195" cy="5377455"/>
            <a:chOff x="4908805" y="1412776"/>
            <a:chExt cx="4235195" cy="5377455"/>
          </a:xfrm>
        </p:grpSpPr>
        <p:pic>
          <p:nvPicPr>
            <p:cNvPr id="6150" name="Picture 6" descr="Oleic acid's skeletal formula"/>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908805" y="4656467"/>
              <a:ext cx="3681999" cy="93277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Oleic acid's space-filling structure"/>
            <p:cNvPicPr>
              <a:picLocks noChangeAspect="1" noChangeArrowheads="1"/>
            </p:cNvPicPr>
            <p:nvPr/>
          </p:nvPicPr>
          <p:blipFill rotWithShape="1">
            <a:blip r:embed="rId9">
              <a:extLst>
                <a:ext uri="{28A0092B-C50C-407E-A947-70E740481C1C}">
                  <a14:useLocalDpi xmlns:a14="http://schemas.microsoft.com/office/drawing/2010/main" val="0"/>
                </a:ext>
              </a:extLst>
            </a:blip>
            <a:srcRect t="9772" b="8691"/>
            <a:stretch/>
          </p:blipFill>
          <p:spPr bwMode="auto">
            <a:xfrm>
              <a:off x="5364088" y="5589240"/>
              <a:ext cx="2987308" cy="108147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Oliven V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13832" y="2924730"/>
              <a:ext cx="1854512" cy="1728406"/>
            </a:xfrm>
            <a:prstGeom prst="rect">
              <a:avLst/>
            </a:prstGeom>
            <a:noFill/>
            <a:extLst>
              <a:ext uri="{909E8E84-426E-40DD-AFC4-6F175D3DCCD1}">
                <a14:hiddenFill xmlns:a14="http://schemas.microsoft.com/office/drawing/2010/main">
                  <a:solidFill>
                    <a:srgbClr val="FFFFFF"/>
                  </a:solidFill>
                </a14:hiddenFill>
              </a:ext>
            </a:extLst>
          </p:spPr>
        </p:pic>
        <p:sp>
          <p:nvSpPr>
            <p:cNvPr id="18" name="Ορθογώνιο 17"/>
            <p:cNvSpPr/>
            <p:nvPr/>
          </p:nvSpPr>
          <p:spPr>
            <a:xfrm>
              <a:off x="4908805" y="1412776"/>
              <a:ext cx="4055683" cy="53732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Ορθογώνιο 5"/>
            <p:cNvSpPr/>
            <p:nvPr/>
          </p:nvSpPr>
          <p:spPr>
            <a:xfrm>
              <a:off x="7362056" y="6513232"/>
              <a:ext cx="1781944" cy="276999"/>
            </a:xfrm>
            <a:prstGeom prst="rect">
              <a:avLst/>
            </a:prstGeom>
          </p:spPr>
          <p:txBody>
            <a:bodyPr wrap="square">
              <a:spAutoFit/>
            </a:bodyPr>
            <a:lstStyle/>
            <a:p>
              <a:pPr algn="ctr"/>
              <a:r>
                <a:rPr lang="en-US" sz="1200" dirty="0" smtClean="0">
                  <a:latin typeface="+mn-lt"/>
                  <a:hlinkClick r:id="rId11"/>
                </a:rPr>
                <a:t>en.wikipedia.org</a:t>
              </a:r>
              <a:endParaRPr lang="el-GR" sz="1200" dirty="0">
                <a:latin typeface="+mn-lt"/>
              </a:endParaRPr>
            </a:p>
          </p:txBody>
        </p:sp>
      </p:grpSp>
    </p:spTree>
    <p:extLst>
      <p:ext uri="{BB962C8B-B14F-4D97-AF65-F5344CB8AC3E}">
        <p14:creationId xmlns:p14="http://schemas.microsoft.com/office/powerpoint/2010/main" val="1088803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Content Placeholder 2"/>
          <p:cNvSpPr>
            <a:spLocks noGrp="1"/>
          </p:cNvSpPr>
          <p:nvPr>
            <p:ph idx="1"/>
          </p:nvPr>
        </p:nvSpPr>
        <p:spPr/>
        <p:txBody>
          <a:bodyPr/>
          <a:lstStyle/>
          <a:p>
            <a:r>
              <a:rPr lang="el-GR" altLang="el-GR" dirty="0" smtClean="0"/>
              <a:t>Τα περισσότερα λίπη ζωικής προελεύσεως είναι κορεσμένα δηλ δεν έχουν διπλούς δεσμούς.</a:t>
            </a:r>
          </a:p>
          <a:p>
            <a:r>
              <a:rPr lang="el-GR" altLang="el-GR" dirty="0" smtClean="0"/>
              <a:t>Είναι στερεά σε θερμοκρασία δωματίου πχ το λαρδί και το βούτυρο.</a:t>
            </a:r>
          </a:p>
          <a:p>
            <a:r>
              <a:rPr lang="el-GR" altLang="el-GR" dirty="0" smtClean="0"/>
              <a:t>Τροφές πλούσιες σε κορεσμένα λίπη θεωρούνται ένας από τους παράγοντες εμφάνισης της αθηροσκλήρωσης.</a:t>
            </a:r>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F0777801-F66F-474D-99D1-2F6910CBD4CA}" type="slidenum">
              <a:rPr lang="en-US" altLang="el-GR" sz="1400" baseline="0" smtClean="0">
                <a:solidFill>
                  <a:srgbClr val="000000"/>
                </a:solidFill>
              </a:rPr>
              <a:pPr/>
              <a:t>32</a:t>
            </a:fld>
            <a:endParaRPr lang="en-US" altLang="el-GR" sz="1400" baseline="0" smtClean="0">
              <a:solidFill>
                <a:srgbClr val="000000"/>
              </a:solidFill>
            </a:endParaRPr>
          </a:p>
        </p:txBody>
      </p:sp>
      <p:sp>
        <p:nvSpPr>
          <p:cNvPr id="3" name="Τίτλος 2"/>
          <p:cNvSpPr>
            <a:spLocks noGrp="1"/>
          </p:cNvSpPr>
          <p:nvPr>
            <p:ph type="title"/>
          </p:nvPr>
        </p:nvSpPr>
        <p:spPr/>
        <p:txBody>
          <a:bodyPr/>
          <a:lstStyle/>
          <a:p>
            <a:r>
              <a:rPr lang="el-GR" dirty="0"/>
              <a:t>Τα κορεσμένα ζωικά λίπη </a:t>
            </a:r>
          </a:p>
        </p:txBody>
      </p:sp>
    </p:spTree>
    <p:extLst>
      <p:ext uri="{BB962C8B-B14F-4D97-AF65-F5344CB8AC3E}">
        <p14:creationId xmlns:p14="http://schemas.microsoft.com/office/powerpoint/2010/main" val="40842230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l-GR" altLang="el-GR" smtClean="0"/>
              <a:t>Αθηροσκλήρωση</a:t>
            </a:r>
          </a:p>
        </p:txBody>
      </p:sp>
      <p:sp>
        <p:nvSpPr>
          <p:cNvPr id="34819" name="Content Placeholder 2"/>
          <p:cNvSpPr>
            <a:spLocks noGrp="1"/>
          </p:cNvSpPr>
          <p:nvPr>
            <p:ph idx="1"/>
          </p:nvPr>
        </p:nvSpPr>
        <p:spPr/>
        <p:txBody>
          <a:bodyPr/>
          <a:lstStyle/>
          <a:p>
            <a:r>
              <a:rPr lang="el-GR" altLang="el-GR" dirty="0" smtClean="0"/>
              <a:t>Νόσος του καρδιαγγειακού συστήματος.</a:t>
            </a:r>
          </a:p>
          <a:p>
            <a:r>
              <a:rPr lang="el-GR" altLang="el-GR" dirty="0" smtClean="0"/>
              <a:t>Αναπτύσσονται </a:t>
            </a:r>
            <a:r>
              <a:rPr lang="el-GR" altLang="el-GR" dirty="0" err="1" smtClean="0"/>
              <a:t>αθηρωματικές</a:t>
            </a:r>
            <a:r>
              <a:rPr lang="el-GR" altLang="el-GR" dirty="0" smtClean="0"/>
              <a:t> πλάκες, δηλαδή εναποθέσεις λιπών στο τοίχωμα των αγγείων, οι οποίες σχηματίζουν μικρά εξογκώματα στον αυλό του αγγείου που εμποδίζουν την ομαλή ροή του αίματος και μειώνουν την ελαστικότητά του.</a:t>
            </a:r>
          </a:p>
        </p:txBody>
      </p:sp>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4F0E35B-6249-4289-A547-702648226664}" type="slidenum">
              <a:rPr lang="en-US" altLang="el-GR" sz="1400" baseline="0" smtClean="0">
                <a:solidFill>
                  <a:srgbClr val="000000"/>
                </a:solidFill>
              </a:rPr>
              <a:pPr/>
              <a:t>33</a:t>
            </a:fld>
            <a:endParaRPr lang="en-US" altLang="el-GR" sz="1400" baseline="0" smtClean="0">
              <a:solidFill>
                <a:srgbClr val="000000"/>
              </a:solidFill>
            </a:endParaRPr>
          </a:p>
        </p:txBody>
      </p:sp>
    </p:spTree>
    <p:extLst>
      <p:ext uri="{BB962C8B-B14F-4D97-AF65-F5344CB8AC3E}">
        <p14:creationId xmlns:p14="http://schemas.microsoft.com/office/powerpoint/2010/main" val="81935616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l-GR" altLang="el-GR" smtClean="0"/>
              <a:t>Ακόρεστα λίπη</a:t>
            </a:r>
          </a:p>
        </p:txBody>
      </p:sp>
      <p:sp>
        <p:nvSpPr>
          <p:cNvPr id="35843" name="Content Placeholder 2"/>
          <p:cNvSpPr>
            <a:spLocks noGrp="1"/>
          </p:cNvSpPr>
          <p:nvPr>
            <p:ph idx="1"/>
          </p:nvPr>
        </p:nvSpPr>
        <p:spPr/>
        <p:txBody>
          <a:bodyPr>
            <a:normAutofit/>
          </a:bodyPr>
          <a:lstStyle/>
          <a:p>
            <a:r>
              <a:rPr lang="el-GR" altLang="el-GR" dirty="0" smtClean="0"/>
              <a:t>Τα λίπη των φυτών και των ψαριών είναι κατά κανόνα ακόρεστα, επειδή σχηματίζονται από έναν ή περισσότερους τύπους ακόρεστων λιπαρών οξέων.</a:t>
            </a:r>
          </a:p>
          <a:p>
            <a:r>
              <a:rPr lang="el-GR" altLang="el-GR" dirty="0" smtClean="0"/>
              <a:t>Σε συνήθεις θερμοκρασίες δωματίου τα λίπη των φυτών και των ψαριών είναι υγρά, ονομάζονται </a:t>
            </a:r>
            <a:r>
              <a:rPr lang="el-GR" altLang="el-GR" i="1" dirty="0" smtClean="0"/>
              <a:t>έλαια (π.χ. ελαιόλαδο, μουρου</a:t>
            </a:r>
            <a:r>
              <a:rPr lang="el-GR" altLang="el-GR" dirty="0" smtClean="0"/>
              <a:t>νέλαιο).</a:t>
            </a:r>
          </a:p>
        </p:txBody>
      </p:sp>
      <p:sp>
        <p:nvSpPr>
          <p:cNvPr id="358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7467A61-9FE8-45D9-95F7-05BDAC668BBD}" type="slidenum">
              <a:rPr lang="en-US" altLang="el-GR" sz="1400" baseline="0" smtClean="0">
                <a:solidFill>
                  <a:srgbClr val="000000"/>
                </a:solidFill>
              </a:rPr>
              <a:pPr/>
              <a:t>34</a:t>
            </a:fld>
            <a:endParaRPr lang="en-US" altLang="el-GR" sz="1400" baseline="0" smtClean="0">
              <a:solidFill>
                <a:srgbClr val="000000"/>
              </a:solidFill>
            </a:endParaRPr>
          </a:p>
        </p:txBody>
      </p:sp>
    </p:spTree>
    <p:extLst>
      <p:ext uri="{BB962C8B-B14F-4D97-AF65-F5344CB8AC3E}">
        <p14:creationId xmlns:p14="http://schemas.microsoft.com/office/powerpoint/2010/main" val="21707425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 y="0"/>
            <a:ext cx="4920911" cy="1340768"/>
          </a:xfrm>
        </p:spPr>
        <p:txBody>
          <a:bodyPr/>
          <a:lstStyle/>
          <a:p>
            <a:r>
              <a:rPr lang="el-GR" altLang="el-GR" dirty="0" smtClean="0"/>
              <a:t>Λιπαρά οξέα</a:t>
            </a:r>
          </a:p>
        </p:txBody>
      </p:sp>
      <p:sp>
        <p:nvSpPr>
          <p:cNvPr id="36867" name="Content Placeholder 2"/>
          <p:cNvSpPr>
            <a:spLocks noGrp="1"/>
          </p:cNvSpPr>
          <p:nvPr>
            <p:ph idx="1"/>
          </p:nvPr>
        </p:nvSpPr>
        <p:spPr>
          <a:xfrm>
            <a:off x="251520" y="1484784"/>
            <a:ext cx="5112568" cy="2160240"/>
          </a:xfrm>
        </p:spPr>
        <p:txBody>
          <a:bodyPr/>
          <a:lstStyle/>
          <a:p>
            <a:pPr>
              <a:buFontTx/>
              <a:buNone/>
            </a:pPr>
            <a:r>
              <a:rPr lang="el-GR" altLang="el-GR" dirty="0" smtClean="0"/>
              <a:t>Ποικίλλουν ως προς:</a:t>
            </a:r>
          </a:p>
          <a:p>
            <a:r>
              <a:rPr lang="el-GR" altLang="el-GR" dirty="0" smtClean="0"/>
              <a:t>το μήκος και </a:t>
            </a:r>
          </a:p>
          <a:p>
            <a:r>
              <a:rPr lang="el-GR" altLang="el-GR" dirty="0" smtClean="0"/>
              <a:t>τη θέση στην οποία μπορεί να φέρουν διπλούς δεσμούς.</a:t>
            </a:r>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2F336FD7-A417-4BD8-8D85-BB4A96FC9017}" type="slidenum">
              <a:rPr lang="en-US" altLang="el-GR" sz="1400" baseline="0" smtClean="0">
                <a:solidFill>
                  <a:srgbClr val="000000"/>
                </a:solidFill>
              </a:rPr>
              <a:pPr/>
              <a:t>35</a:t>
            </a:fld>
            <a:endParaRPr lang="en-US" altLang="el-GR" sz="1400" baseline="0" smtClean="0">
              <a:solidFill>
                <a:srgbClr val="000000"/>
              </a:solidFill>
            </a:endParaRPr>
          </a:p>
        </p:txBody>
      </p:sp>
      <p:pic>
        <p:nvPicPr>
          <p:cNvPr id="7170" name="Picture 2" descr="File:221 Fatty Acids Shapes-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5022" y="3933056"/>
            <a:ext cx="5150689" cy="2736304"/>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51520" y="3482190"/>
            <a:ext cx="6552728" cy="2179058"/>
          </a:xfrm>
          <a:prstGeom prst="rect">
            <a:avLst/>
          </a:prstGeom>
        </p:spPr>
        <p:txBody>
          <a:bodyPr wrap="square">
            <a:spAutoFit/>
          </a:bodyPr>
          <a:lstStyle/>
          <a:p>
            <a:pPr lvl="0" fontAlgn="auto">
              <a:lnSpc>
                <a:spcPct val="110000"/>
              </a:lnSpc>
              <a:spcBef>
                <a:spcPts val="1200"/>
              </a:spcBef>
              <a:spcAft>
                <a:spcPts val="0"/>
              </a:spcAft>
            </a:pPr>
            <a:r>
              <a:rPr lang="el-GR" altLang="el-GR" sz="2400" dirty="0">
                <a:solidFill>
                  <a:prstClr val="black"/>
                </a:solidFill>
                <a:latin typeface="Calibri"/>
              </a:rPr>
              <a:t>Στη διατροφή, χρησιμοποιούνται οι </a:t>
            </a:r>
            <a:r>
              <a:rPr lang="el-GR" altLang="el-GR" sz="2400" dirty="0" smtClean="0">
                <a:solidFill>
                  <a:prstClr val="black"/>
                </a:solidFill>
                <a:latin typeface="Calibri"/>
              </a:rPr>
              <a:t>όροι: </a:t>
            </a:r>
            <a:endParaRPr lang="el-GR" altLang="el-GR" sz="2400"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400" i="1" dirty="0">
                <a:solidFill>
                  <a:prstClr val="black"/>
                </a:solidFill>
                <a:latin typeface="Calibri"/>
              </a:rPr>
              <a:t>κορεσμένα και </a:t>
            </a:r>
            <a:endParaRPr lang="el-GR" altLang="el-GR" sz="2400" i="1" dirty="0" smtClean="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endParaRPr lang="el-GR" altLang="el-GR" sz="2400" i="1" dirty="0">
              <a:solidFill>
                <a:prstClr val="black"/>
              </a:solidFill>
              <a:latin typeface="Calibri"/>
            </a:endParaRPr>
          </a:p>
          <a:p>
            <a:pPr marL="342900" lvl="0" indent="-342900" fontAlgn="auto">
              <a:lnSpc>
                <a:spcPct val="110000"/>
              </a:lnSpc>
              <a:spcBef>
                <a:spcPts val="1200"/>
              </a:spcBef>
              <a:spcAft>
                <a:spcPts val="0"/>
              </a:spcAft>
              <a:buFont typeface="Arial" pitchFamily="34" charset="0"/>
              <a:buChar char="•"/>
            </a:pPr>
            <a:r>
              <a:rPr lang="el-GR" altLang="el-GR" sz="2400" i="1" dirty="0">
                <a:solidFill>
                  <a:prstClr val="black"/>
                </a:solidFill>
                <a:latin typeface="Calibri"/>
              </a:rPr>
              <a:t>ακόρεστα λιπαρά οξέα</a:t>
            </a:r>
            <a:endParaRPr lang="el-GR" altLang="el-GR" sz="2400" dirty="0">
              <a:solidFill>
                <a:prstClr val="black"/>
              </a:solidFill>
              <a:latin typeface="Calibri"/>
            </a:endParaRPr>
          </a:p>
        </p:txBody>
      </p:sp>
      <p:pic>
        <p:nvPicPr>
          <p:cNvPr id="7172" name="Picture 4" descr="https://upload.wikimedia.org/wikipedia/commons/1/19/Rasyslam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2297" y="0"/>
            <a:ext cx="4282211" cy="321165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cxnSp>
        <p:nvCxnSpPr>
          <p:cNvPr id="4" name="Ευθύγραμμο βέλος σύνδεσης 3"/>
          <p:cNvCxnSpPr/>
          <p:nvPr/>
        </p:nvCxnSpPr>
        <p:spPr>
          <a:xfrm>
            <a:off x="1907704" y="4455114"/>
            <a:ext cx="1977318" cy="54006"/>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Ευθύγραμμο βέλος σύνδεσης 5"/>
          <p:cNvCxnSpPr/>
          <p:nvPr/>
        </p:nvCxnSpPr>
        <p:spPr>
          <a:xfrm>
            <a:off x="1691680" y="5589240"/>
            <a:ext cx="2193342" cy="36004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7"/>
          <p:cNvSpPr/>
          <p:nvPr/>
        </p:nvSpPr>
        <p:spPr>
          <a:xfrm>
            <a:off x="4857768" y="3211659"/>
            <a:ext cx="4276740" cy="261610"/>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en-US" sz="1100" dirty="0" smtClean="0">
                <a:latin typeface="+mn-lt"/>
                <a:hlinkClick r:id="rId5"/>
              </a:rPr>
              <a:t>Rasyslam</a:t>
            </a:r>
            <a:r>
              <a:rPr lang="en-US" sz="1100" dirty="0" smtClean="0">
                <a:latin typeface="+mn-lt"/>
              </a:rPr>
              <a:t>i</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a:latin typeface="+mn-lt"/>
                <a:hlinkClick r:id="rId6" tooltip="User:Papa November"/>
              </a:rPr>
              <a:t>Papa November</a:t>
            </a:r>
            <a:r>
              <a:rPr lang="el-GR" sz="1100" dirty="0" smtClean="0">
                <a:latin typeface="+mn-lt"/>
              </a:rPr>
              <a:t> </a:t>
            </a:r>
            <a:r>
              <a:rPr lang="el-GR" sz="1100" dirty="0" smtClean="0">
                <a:solidFill>
                  <a:prstClr val="black">
                    <a:lumMod val="75000"/>
                    <a:lumOff val="25000"/>
                  </a:prstClr>
                </a:solidFill>
                <a:latin typeface="+mn-lt"/>
              </a:rPr>
              <a:t>διαθέσιμο με άδεια </a:t>
            </a:r>
            <a:r>
              <a:rPr lang="en-US" sz="1100" dirty="0">
                <a:solidFill>
                  <a:prstClr val="black"/>
                </a:solidFill>
                <a:latin typeface="+mn-lt"/>
                <a:hlinkClick r:id="rId7"/>
              </a:rPr>
              <a:t>CC BY-SA 3.0</a:t>
            </a:r>
            <a:endParaRPr lang="en-US" sz="1100" dirty="0">
              <a:solidFill>
                <a:prstClr val="black"/>
              </a:solidFill>
              <a:latin typeface="+mn-lt"/>
            </a:endParaRPr>
          </a:p>
        </p:txBody>
      </p:sp>
      <p:sp>
        <p:nvSpPr>
          <p:cNvPr id="14" name="Rectangle 7"/>
          <p:cNvSpPr/>
          <p:nvPr/>
        </p:nvSpPr>
        <p:spPr>
          <a:xfrm>
            <a:off x="2729754" y="6310481"/>
            <a:ext cx="2346302" cy="430887"/>
          </a:xfrm>
          <a:prstGeom prst="rect">
            <a:avLst/>
          </a:prstGeom>
        </p:spPr>
        <p:txBody>
          <a:bodyPr wrap="square">
            <a:spAutoFit/>
          </a:bodyPr>
          <a:lstStyle/>
          <a:p>
            <a:pPr algn="ctr"/>
            <a:r>
              <a:rPr lang="en-US" sz="1100" dirty="0" smtClean="0">
                <a:solidFill>
                  <a:prstClr val="black">
                    <a:lumMod val="75000"/>
                    <a:lumOff val="25000"/>
                  </a:prstClr>
                </a:solidFill>
                <a:latin typeface="+mn-lt"/>
              </a:rPr>
              <a:t>“</a:t>
            </a:r>
            <a:r>
              <a:rPr lang="en-US" sz="1100" dirty="0">
                <a:latin typeface="+mn-lt"/>
                <a:hlinkClick r:id="rId8"/>
              </a:rPr>
              <a:t>221 Fatty Acids </a:t>
            </a:r>
            <a:r>
              <a:rPr lang="en-US" sz="1100" dirty="0" smtClean="0">
                <a:latin typeface="+mn-lt"/>
                <a:hlinkClick r:id="rId8"/>
              </a:rPr>
              <a:t>Shapes-01</a:t>
            </a:r>
            <a:r>
              <a:rPr lang="en-US" sz="1100" dirty="0" smtClean="0">
                <a:solidFill>
                  <a:prstClr val="black">
                    <a:lumMod val="75000"/>
                    <a:lumOff val="25000"/>
                  </a:prstClr>
                </a:solidFill>
                <a:latin typeface="+mn-lt"/>
              </a:rPr>
              <a:t>”, </a:t>
            </a:r>
            <a:r>
              <a:rPr lang="el-GR" sz="1100" dirty="0" smtClean="0">
                <a:solidFill>
                  <a:prstClr val="black">
                    <a:lumMod val="75000"/>
                    <a:lumOff val="25000"/>
                  </a:prstClr>
                </a:solidFill>
                <a:latin typeface="+mn-lt"/>
              </a:rPr>
              <a:t>από</a:t>
            </a:r>
            <a:r>
              <a:rPr lang="en-US" sz="1100" dirty="0" smtClean="0">
                <a:solidFill>
                  <a:prstClr val="black">
                    <a:lumMod val="75000"/>
                    <a:lumOff val="25000"/>
                  </a:prstClr>
                </a:solidFill>
                <a:latin typeface="+mn-lt"/>
              </a:rPr>
              <a:t> </a:t>
            </a:r>
            <a:r>
              <a:rPr lang="en-US" sz="1100" dirty="0">
                <a:latin typeface="+mn-lt"/>
                <a:hlinkClick r:id="rId9" tooltip="User:CFCF"/>
              </a:rPr>
              <a:t>CFCF</a:t>
            </a:r>
            <a:r>
              <a:rPr lang="el-GR" sz="1100" dirty="0" smtClean="0">
                <a:solidFill>
                  <a:prstClr val="black">
                    <a:lumMod val="75000"/>
                    <a:lumOff val="25000"/>
                  </a:prstClr>
                </a:solidFill>
                <a:latin typeface="+mn-lt"/>
              </a:rPr>
              <a:t> διαθέσιμο με άδεια </a:t>
            </a:r>
            <a:r>
              <a:rPr lang="en-US" sz="1100" dirty="0">
                <a:solidFill>
                  <a:prstClr val="black">
                    <a:lumMod val="75000"/>
                    <a:lumOff val="25000"/>
                  </a:prstClr>
                </a:solidFill>
                <a:latin typeface="+mn-lt"/>
                <a:hlinkClick r:id="rId10"/>
              </a:rPr>
              <a:t>CC BY 3.0</a:t>
            </a:r>
            <a:endParaRPr lang="en-US" sz="1100" dirty="0">
              <a:solidFill>
                <a:prstClr val="black">
                  <a:lumMod val="75000"/>
                  <a:lumOff val="25000"/>
                </a:prstClr>
              </a:solidFill>
              <a:latin typeface="+mn-lt"/>
            </a:endParaRPr>
          </a:p>
        </p:txBody>
      </p:sp>
    </p:spTree>
    <p:extLst>
      <p:ext uri="{BB962C8B-B14F-4D97-AF65-F5344CB8AC3E}">
        <p14:creationId xmlns:p14="http://schemas.microsoft.com/office/powerpoint/2010/main" val="1827337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l-GR" altLang="el-GR" dirty="0" smtClean="0"/>
              <a:t>«Υδρογονωμένα φυτικά έλαια»</a:t>
            </a:r>
          </a:p>
        </p:txBody>
      </p:sp>
      <p:sp>
        <p:nvSpPr>
          <p:cNvPr id="37891" name="Content Placeholder 2"/>
          <p:cNvSpPr>
            <a:spLocks noGrp="1"/>
          </p:cNvSpPr>
          <p:nvPr>
            <p:ph idx="1"/>
          </p:nvPr>
        </p:nvSpPr>
        <p:spPr/>
        <p:txBody>
          <a:bodyPr/>
          <a:lstStyle/>
          <a:p>
            <a:r>
              <a:rPr lang="el-GR" altLang="el-GR" dirty="0" smtClean="0"/>
              <a:t>Σε ετικέτες μαργαρίνης, </a:t>
            </a:r>
            <a:r>
              <a:rPr lang="el-GR" altLang="el-GR" dirty="0" err="1" smtClean="0"/>
              <a:t>φυστικοβούτυρου</a:t>
            </a:r>
            <a:r>
              <a:rPr lang="el-GR" altLang="el-GR" dirty="0" smtClean="0"/>
              <a:t> και συναφών τροφίμων σημαίνει ότι τα ακόρεστα λίπη έχουν μετατραπεί σε κορεσμένα με την τεχνητή προσθήκη υδρογόνου. Ο λόγος που γίνεται αυτό είναι για να διατηρούνται τα συγκεκριμένα προϊόντα σε στερεή μορφή.</a:t>
            </a:r>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AEC01FE-06F4-43F8-A840-4EE21818498D}" type="slidenum">
              <a:rPr lang="en-US" altLang="el-GR" sz="1400" baseline="0" smtClean="0">
                <a:solidFill>
                  <a:srgbClr val="000000"/>
                </a:solidFill>
              </a:rPr>
              <a:pPr/>
              <a:t>36</a:t>
            </a:fld>
            <a:endParaRPr lang="en-US" altLang="el-GR" sz="1400" baseline="0" smtClean="0">
              <a:solidFill>
                <a:srgbClr val="000000"/>
              </a:solidFill>
            </a:endParaRPr>
          </a:p>
        </p:txBody>
      </p:sp>
    </p:spTree>
    <p:extLst>
      <p:ext uri="{BB962C8B-B14F-4D97-AF65-F5344CB8AC3E}">
        <p14:creationId xmlns:p14="http://schemas.microsoft.com/office/powerpoint/2010/main" val="4259591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l-GR" smtClean="0"/>
              <a:t>Trans </a:t>
            </a:r>
            <a:r>
              <a:rPr lang="el-GR" altLang="el-GR" smtClean="0"/>
              <a:t>λιπαρά οξέα</a:t>
            </a:r>
          </a:p>
        </p:txBody>
      </p:sp>
      <p:sp>
        <p:nvSpPr>
          <p:cNvPr id="38915" name="Content Placeholder 2"/>
          <p:cNvSpPr>
            <a:spLocks noGrp="1"/>
          </p:cNvSpPr>
          <p:nvPr>
            <p:ph idx="1"/>
          </p:nvPr>
        </p:nvSpPr>
        <p:spPr/>
        <p:txBody>
          <a:bodyPr/>
          <a:lstStyle/>
          <a:p>
            <a:r>
              <a:rPr lang="el-GR" altLang="el-GR" dirty="0" smtClean="0"/>
              <a:t>Η διαδικασία υδρογόνωσης των φυτικών ελαίων δεν παράγει μόνο κορεσμένα λίπη αλλά και ακόρεστα λιπαρά με διπλούς δεσμούς </a:t>
            </a:r>
            <a:r>
              <a:rPr lang="el-GR" altLang="el-GR" i="1" dirty="0" err="1" smtClean="0"/>
              <a:t>trans</a:t>
            </a:r>
            <a:r>
              <a:rPr lang="el-GR" altLang="el-GR" i="1" dirty="0" smtClean="0"/>
              <a:t>. </a:t>
            </a:r>
          </a:p>
          <a:p>
            <a:r>
              <a:rPr lang="el-GR" altLang="el-GR" dirty="0" smtClean="0"/>
              <a:t>Τα λιπίδια </a:t>
            </a:r>
            <a:r>
              <a:rPr lang="el-GR" altLang="el-GR" dirty="0" err="1" smtClean="0"/>
              <a:t>trans</a:t>
            </a:r>
            <a:r>
              <a:rPr lang="el-GR" altLang="el-GR" dirty="0" smtClean="0"/>
              <a:t> ενδέχεται να συμβάλλουν περισσότερο από τα κορεσμένα λίπη στην εμφάνιση της αθηροσκλήρωσης.</a:t>
            </a:r>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9EAC5E4-793B-43A4-82E4-DD3D85AB4D62}" type="slidenum">
              <a:rPr lang="en-US" altLang="el-GR" sz="1400" baseline="0" smtClean="0">
                <a:solidFill>
                  <a:srgbClr val="000000"/>
                </a:solidFill>
              </a:rPr>
              <a:pPr/>
              <a:t>37</a:t>
            </a:fld>
            <a:endParaRPr lang="en-US" altLang="el-GR" sz="1400" baseline="0" smtClean="0">
              <a:solidFill>
                <a:srgbClr val="000000"/>
              </a:solidFill>
            </a:endParaRPr>
          </a:p>
        </p:txBody>
      </p:sp>
    </p:spTree>
    <p:extLst>
      <p:ext uri="{BB962C8B-B14F-4D97-AF65-F5344CB8AC3E}">
        <p14:creationId xmlns:p14="http://schemas.microsoft.com/office/powerpoint/2010/main" val="1350031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l-GR" altLang="el-GR" smtClean="0"/>
              <a:t>Λιποκύτταρα</a:t>
            </a:r>
          </a:p>
        </p:txBody>
      </p:sp>
      <p:sp>
        <p:nvSpPr>
          <p:cNvPr id="39939" name="Content Placeholder 2"/>
          <p:cNvSpPr>
            <a:spLocks noGrp="1"/>
          </p:cNvSpPr>
          <p:nvPr>
            <p:ph idx="1"/>
          </p:nvPr>
        </p:nvSpPr>
        <p:spPr/>
        <p:txBody>
          <a:bodyPr>
            <a:normAutofit/>
          </a:bodyPr>
          <a:lstStyle/>
          <a:p>
            <a:r>
              <a:rPr lang="el-GR" altLang="el-GR" dirty="0" smtClean="0"/>
              <a:t>Αποθηκεύουμε το λίπος στα </a:t>
            </a:r>
            <a:r>
              <a:rPr lang="el-GR" altLang="el-GR" dirty="0" err="1" smtClean="0"/>
              <a:t>λιποκύτταρα</a:t>
            </a:r>
            <a:r>
              <a:rPr lang="el-GR" altLang="el-GR" dirty="0" smtClean="0"/>
              <a:t> </a:t>
            </a:r>
          </a:p>
          <a:p>
            <a:r>
              <a:rPr lang="el-GR" altLang="el-GR" dirty="0" smtClean="0"/>
              <a:t>Διογκώνονται όταν αποθηκεύεται λίπος στο εσωτερικό τους</a:t>
            </a:r>
          </a:p>
          <a:p>
            <a:r>
              <a:rPr lang="el-GR" altLang="el-GR" dirty="0" smtClean="0"/>
              <a:t>Συρρικνώνονται όταν οι ανάγκες απαιτούν την κατανάλωσή του</a:t>
            </a:r>
          </a:p>
          <a:p>
            <a:r>
              <a:rPr lang="el-GR" altLang="el-GR" dirty="0" smtClean="0"/>
              <a:t>Επενδύουν προστατευτικά τα ζωτικά όργανα</a:t>
            </a:r>
          </a:p>
          <a:p>
            <a:r>
              <a:rPr lang="el-GR" altLang="el-GR" dirty="0" smtClean="0"/>
              <a:t>Υπάρχει και ένα στρώμα λίπους κάτω από το δέρμα, που λειτουργεί μονωτικά για το σώμα</a:t>
            </a:r>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DE31B7D-FF23-453C-8091-BEAF6D4AFDE6}" type="slidenum">
              <a:rPr lang="en-US" altLang="el-GR" sz="1400" baseline="0" smtClean="0">
                <a:solidFill>
                  <a:srgbClr val="000000"/>
                </a:solidFill>
              </a:rPr>
              <a:pPr/>
              <a:t>38</a:t>
            </a:fld>
            <a:endParaRPr lang="en-US" altLang="el-GR" sz="1400" baseline="0" smtClean="0">
              <a:solidFill>
                <a:srgbClr val="000000"/>
              </a:solidFill>
            </a:endParaRPr>
          </a:p>
        </p:txBody>
      </p:sp>
    </p:spTree>
    <p:extLst>
      <p:ext uri="{BB962C8B-B14F-4D97-AF65-F5344CB8AC3E}">
        <p14:creationId xmlns:p14="http://schemas.microsoft.com/office/powerpoint/2010/main" val="3501256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l-GR" altLang="el-GR" sz="3600" smtClean="0"/>
              <a:t>Σύνθεση και διάσπαση των πολυμερών</a:t>
            </a:r>
          </a:p>
        </p:txBody>
      </p:sp>
      <p:sp>
        <p:nvSpPr>
          <p:cNvPr id="5123" name="Content Placeholder 2"/>
          <p:cNvSpPr>
            <a:spLocks noGrp="1"/>
          </p:cNvSpPr>
          <p:nvPr>
            <p:ph idx="1"/>
          </p:nvPr>
        </p:nvSpPr>
        <p:spPr/>
        <p:txBody>
          <a:bodyPr/>
          <a:lstStyle/>
          <a:p>
            <a:r>
              <a:rPr lang="el-GR" altLang="el-GR" sz="2400" dirty="0" smtClean="0"/>
              <a:t>Οι χημικοί μηχανισμοί με τους οποίους συντίθενται και διασπώνται τα πολυμερή μέσα στα κύτταρα είναι, κατά κανόνα, οι ίδιοι σε όλες τις περιπτώσεις</a:t>
            </a:r>
          </a:p>
          <a:p>
            <a:r>
              <a:rPr lang="el-GR" altLang="el-GR" sz="2400" dirty="0" smtClean="0"/>
              <a:t>Τα μονομερή συνδέονται μεταξύ τους μέσω μιας αντίδρασης στην οποία τα δύο μόρια συνδέονται, με την ταυτόχρονη απώλεια ενός μορίου νερού:</a:t>
            </a:r>
            <a:r>
              <a:rPr lang="el-GR" altLang="el-GR" sz="2400" b="1" dirty="0" smtClean="0"/>
              <a:t> αντίδραση συμπύκνωσης ή αφυδάτωσης</a:t>
            </a:r>
          </a:p>
          <a:p>
            <a:pPr>
              <a:buFont typeface="Wingdings" panose="05000000000000000000" pitchFamily="2" charset="2"/>
              <a:buChar char="ü"/>
            </a:pPr>
            <a:r>
              <a:rPr lang="el-GR" altLang="el-GR" sz="2400" dirty="0" smtClean="0"/>
              <a:t>Διευκολύνουν ειδικά ένζυμα</a:t>
            </a:r>
          </a:p>
          <a:p>
            <a:r>
              <a:rPr lang="el-GR" altLang="el-GR" sz="2400" dirty="0" smtClean="0"/>
              <a:t>Τα πολυμερή διασπώνται με </a:t>
            </a:r>
            <a:r>
              <a:rPr lang="el-GR" altLang="el-GR" sz="2400" b="1" dirty="0" smtClean="0"/>
              <a:t>υδρόλυση = </a:t>
            </a:r>
            <a:r>
              <a:rPr lang="el-GR" altLang="el-GR" sz="2400" dirty="0" smtClean="0"/>
              <a:t>διάσπαση με χρήση νερού </a:t>
            </a:r>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8EE28C9-7F08-4701-B794-9EB465C17EC9}" type="slidenum">
              <a:rPr lang="en-US" altLang="el-GR" sz="1400" baseline="0" smtClean="0">
                <a:solidFill>
                  <a:srgbClr val="000000"/>
                </a:solidFill>
              </a:rPr>
              <a:pPr/>
              <a:t>3</a:t>
            </a:fld>
            <a:endParaRPr lang="en-US" altLang="el-GR" sz="1400" baseline="0" smtClean="0">
              <a:solidFill>
                <a:srgbClr val="000000"/>
              </a:solidFill>
            </a:endParaRPr>
          </a:p>
        </p:txBody>
      </p:sp>
    </p:spTree>
    <p:extLst>
      <p:ext uri="{BB962C8B-B14F-4D97-AF65-F5344CB8AC3E}">
        <p14:creationId xmlns:p14="http://schemas.microsoft.com/office/powerpoint/2010/main" val="38594176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l-GR" altLang="el-GR" smtClean="0"/>
              <a:t>Φωσφολιπίδια</a:t>
            </a:r>
          </a:p>
        </p:txBody>
      </p:sp>
      <p:sp>
        <p:nvSpPr>
          <p:cNvPr id="40963" name="Content Placeholder 2"/>
          <p:cNvSpPr>
            <a:spLocks noGrp="1"/>
          </p:cNvSpPr>
          <p:nvPr>
            <p:ph idx="1"/>
          </p:nvPr>
        </p:nvSpPr>
        <p:spPr/>
        <p:txBody>
          <a:bodyPr/>
          <a:lstStyle/>
          <a:p>
            <a:r>
              <a:rPr lang="el-GR" altLang="el-GR" sz="2400" dirty="0" smtClean="0"/>
              <a:t>Τα κύτταρα δεν θα μπορούσαν να υπάρχουν χωρίς τα </a:t>
            </a:r>
            <a:r>
              <a:rPr lang="el-GR" altLang="el-GR" sz="2400" dirty="0" err="1" smtClean="0"/>
              <a:t>φωσφολιπίδια</a:t>
            </a:r>
            <a:r>
              <a:rPr lang="el-GR" altLang="el-GR" sz="2400" dirty="0" smtClean="0"/>
              <a:t> διότι από αυτά συντίθενται οι κυτταρικές μεμβράνες.</a:t>
            </a:r>
          </a:p>
          <a:p>
            <a:r>
              <a:rPr lang="el-GR" altLang="el-GR" sz="2400" dirty="0" smtClean="0"/>
              <a:t>Το μόριο των </a:t>
            </a:r>
            <a:r>
              <a:rPr lang="el-GR" altLang="el-GR" sz="2400" dirty="0" err="1" smtClean="0"/>
              <a:t>φωσφολιπιδίων</a:t>
            </a:r>
            <a:r>
              <a:rPr lang="el-GR" altLang="el-GR" sz="2400" dirty="0" smtClean="0"/>
              <a:t> μοιάζει με εκείνο των λιπών, αλλά έχει 2 μόνο λιπαρά οξέα συνδεδεμένα με τη </a:t>
            </a:r>
            <a:r>
              <a:rPr lang="el-GR" altLang="el-GR" sz="2400" dirty="0" err="1" smtClean="0"/>
              <a:t>γλυκερόλη</a:t>
            </a:r>
            <a:r>
              <a:rPr lang="el-GR" altLang="el-GR" sz="2400" dirty="0" smtClean="0"/>
              <a:t>, αντί για τρία.</a:t>
            </a:r>
          </a:p>
          <a:p>
            <a:r>
              <a:rPr lang="el-GR" altLang="el-GR" sz="2400" dirty="0" smtClean="0"/>
              <a:t>Τα </a:t>
            </a:r>
            <a:r>
              <a:rPr lang="el-GR" altLang="el-GR" sz="2400" dirty="0" err="1" smtClean="0"/>
              <a:t>φωσφολιπίδια</a:t>
            </a:r>
            <a:r>
              <a:rPr lang="el-GR" altLang="el-GR" sz="2400" dirty="0" smtClean="0"/>
              <a:t> διατάσσονται σε </a:t>
            </a:r>
            <a:r>
              <a:rPr lang="el-GR" altLang="el-GR" sz="2400" dirty="0" err="1" smtClean="0"/>
              <a:t>διπλοστιβάδες</a:t>
            </a:r>
            <a:r>
              <a:rPr lang="el-GR" altLang="el-GR" sz="2400" dirty="0" smtClean="0"/>
              <a:t>, στην επιφάνεια των κυττάρων και σχηματίζουν ένα είδος φραγμού μεταξύ του κυττάρου και του εξωτερικού του περιβάλλοντος.</a:t>
            </a:r>
          </a:p>
          <a:p>
            <a:endParaRPr lang="el-GR" altLang="el-GR" dirty="0" smtClean="0"/>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9B46E98-1ABC-4A87-B234-CD5CD40E1EDB}" type="slidenum">
              <a:rPr lang="en-US" altLang="el-GR" sz="1400" baseline="0" smtClean="0">
                <a:solidFill>
                  <a:srgbClr val="000000"/>
                </a:solidFill>
              </a:rPr>
              <a:pPr/>
              <a:t>39</a:t>
            </a:fld>
            <a:endParaRPr lang="en-US" altLang="el-GR" sz="1400" baseline="0" smtClean="0">
              <a:solidFill>
                <a:srgbClr val="000000"/>
              </a:solidFill>
            </a:endParaRPr>
          </a:p>
        </p:txBody>
      </p:sp>
    </p:spTree>
    <p:extLst>
      <p:ext uri="{BB962C8B-B14F-4D97-AF65-F5344CB8AC3E}">
        <p14:creationId xmlns:p14="http://schemas.microsoft.com/office/powerpoint/2010/main" val="10813999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el-GR" altLang="el-GR" dirty="0" err="1" smtClean="0"/>
              <a:t>Φωσφολιπίδιο</a:t>
            </a:r>
            <a:endParaRPr lang="en-US" altLang="el-GR" dirty="0" smtClean="0"/>
          </a:p>
        </p:txBody>
      </p:sp>
      <p:sp>
        <p:nvSpPr>
          <p:cNvPr id="41987" name="Θέση περιεχομένου 1"/>
          <p:cNvSpPr>
            <a:spLocks noGrp="1"/>
          </p:cNvSpPr>
          <p:nvPr>
            <p:ph idx="1"/>
          </p:nvPr>
        </p:nvSpPr>
        <p:spPr/>
        <p:txBody>
          <a:bodyPr/>
          <a:lstStyle/>
          <a:p>
            <a:r>
              <a:rPr lang="el-GR" altLang="el-GR" smtClean="0"/>
              <a:t>Τα φωσφολιπίδια έχουν μια υδρόφιλη και μια υδρόφοβη κεφαλή</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pic>
        <p:nvPicPr>
          <p:cNvPr id="8194" name="Picture 2" descr="File:Phospholipid TvanBruss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348880"/>
            <a:ext cx="6096000" cy="4210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p:nvPr/>
        </p:nvSpPr>
        <p:spPr>
          <a:xfrm>
            <a:off x="1694321" y="6554717"/>
            <a:ext cx="5802686"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Phospholipid </a:t>
            </a:r>
            <a:r>
              <a:rPr lang="en-US" sz="1200" dirty="0" err="1" smtClean="0">
                <a:latin typeface="+mn-lt"/>
                <a:hlinkClick r:id="rId4"/>
              </a:rPr>
              <a:t>TvanBrussel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Lomita"/>
              </a:rPr>
              <a:t>Lomita</a:t>
            </a:r>
            <a:r>
              <a:rPr lang="el-GR" sz="1200" dirty="0" smtClean="0">
                <a:solidFill>
                  <a:prstClr val="black">
                    <a:lumMod val="75000"/>
                    <a:lumOff val="25000"/>
                  </a:prstClr>
                </a:solidFill>
                <a:latin typeface="+mn-lt"/>
              </a:rPr>
              <a:t> διαθέσιμο για επαναχρησιμοποίηση</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23938932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Τίτλος 1"/>
          <p:cNvSpPr>
            <a:spLocks noGrp="1"/>
          </p:cNvSpPr>
          <p:nvPr>
            <p:ph type="title"/>
          </p:nvPr>
        </p:nvSpPr>
        <p:spPr/>
        <p:txBody>
          <a:bodyPr/>
          <a:lstStyle/>
          <a:p>
            <a:r>
              <a:rPr lang="el-GR" altLang="el-GR" smtClean="0"/>
              <a:t>Διπλοστιβάδα</a:t>
            </a:r>
          </a:p>
        </p:txBody>
      </p:sp>
      <p:sp>
        <p:nvSpPr>
          <p:cNvPr id="43012" name="Θέση περιεχομένου 2"/>
          <p:cNvSpPr>
            <a:spLocks noGrp="1"/>
          </p:cNvSpPr>
          <p:nvPr>
            <p:ph idx="1"/>
          </p:nvPr>
        </p:nvSpPr>
        <p:spPr>
          <a:xfrm>
            <a:off x="251520" y="1484784"/>
            <a:ext cx="4680520" cy="5112568"/>
          </a:xfrm>
        </p:spPr>
        <p:txBody>
          <a:bodyPr/>
          <a:lstStyle/>
          <a:p>
            <a:r>
              <a:rPr lang="el-GR" altLang="el-GR" dirty="0" smtClean="0"/>
              <a:t>Τα </a:t>
            </a:r>
            <a:r>
              <a:rPr lang="el-GR" altLang="el-GR" dirty="0" err="1" smtClean="0"/>
              <a:t>φωσφολιπίδια</a:t>
            </a:r>
            <a:r>
              <a:rPr lang="el-GR" altLang="el-GR" dirty="0" smtClean="0"/>
              <a:t> δημιουργούν αυθόρμητα </a:t>
            </a:r>
            <a:r>
              <a:rPr lang="el-GR" altLang="el-GR" dirty="0" err="1" smtClean="0"/>
              <a:t>διπλοστιβάδα</a:t>
            </a:r>
            <a:r>
              <a:rPr lang="el-GR" altLang="el-GR" dirty="0" smtClean="0"/>
              <a:t> μόλις βρεθούν σε περιβάλλον νερού </a:t>
            </a:r>
            <a:r>
              <a:rPr lang="en-US" altLang="el-GR" dirty="0" smtClean="0">
                <a:sym typeface="Wingdings" pitchFamily="2" charset="2"/>
              </a:rPr>
              <a:t> </a:t>
            </a:r>
            <a:r>
              <a:rPr lang="el-GR" altLang="el-GR" dirty="0" smtClean="0">
                <a:sym typeface="Wingdings" pitchFamily="2" charset="2"/>
              </a:rPr>
              <a:t>οι υδρόφιλες κεφαλές έρχονται σε επαφή με το νερό και οι υδρόφοβες ουρές βρίσκονται σε επαφή μεταξύ τους, μακριά από το νερό</a:t>
            </a:r>
            <a:endParaRPr lang="el-GR" altLang="el-GR" b="1" dirty="0" smtClean="0"/>
          </a:p>
          <a:p>
            <a:r>
              <a:rPr lang="el-GR" altLang="el-GR" dirty="0" smtClean="0"/>
              <a:t>Δημιουργούν τις βιολογικές μεμβράνες</a:t>
            </a:r>
          </a:p>
          <a:p>
            <a:pPr>
              <a:buFontTx/>
              <a:buNone/>
            </a:pPr>
            <a:endParaRPr lang="el-GR" altLang="el-GR"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pic>
        <p:nvPicPr>
          <p:cNvPr id="9218" name="Picture 2" descr="File:The lipid and lipid bilay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9959" y="1340768"/>
            <a:ext cx="4182565" cy="49354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5220072" y="6358146"/>
            <a:ext cx="306638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The lipid and lipid </a:t>
            </a:r>
            <a:r>
              <a:rPr lang="en-US" sz="1200" dirty="0" smtClean="0">
                <a:latin typeface="+mn-lt"/>
                <a:hlinkClick r:id="rId4"/>
              </a:rPr>
              <a:t>bilayer</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Bradleyhintze (page does not exist)"/>
              </a:rPr>
              <a:t>Bradleyhintze</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31740979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l-GR" altLang="el-GR" smtClean="0"/>
              <a:t>Στεροειδή</a:t>
            </a:r>
          </a:p>
        </p:txBody>
      </p:sp>
      <p:sp>
        <p:nvSpPr>
          <p:cNvPr id="44035" name="Content Placeholder 2"/>
          <p:cNvSpPr>
            <a:spLocks noGrp="1"/>
          </p:cNvSpPr>
          <p:nvPr>
            <p:ph idx="1"/>
          </p:nvPr>
        </p:nvSpPr>
        <p:spPr/>
        <p:txBody>
          <a:bodyPr/>
          <a:lstStyle/>
          <a:p>
            <a:pPr>
              <a:buFontTx/>
              <a:buNone/>
            </a:pPr>
            <a:r>
              <a:rPr lang="el-GR" altLang="el-GR" dirty="0" smtClean="0"/>
              <a:t>Στα στεροειδή ανήκουν πολλές </a:t>
            </a:r>
          </a:p>
          <a:p>
            <a:r>
              <a:rPr lang="el-GR" altLang="el-GR" dirty="0" smtClean="0"/>
              <a:t>ορμόνες, αλλά και η </a:t>
            </a:r>
          </a:p>
          <a:p>
            <a:r>
              <a:rPr lang="el-GR" altLang="el-GR" dirty="0" smtClean="0"/>
              <a:t>χοληστερόλη. </a:t>
            </a:r>
          </a:p>
          <a:p>
            <a:pPr marL="0" indent="0">
              <a:buNone/>
            </a:pPr>
            <a:r>
              <a:rPr lang="el-GR" altLang="el-GR" dirty="0" smtClean="0"/>
              <a:t>Τα στεροειδή είναι λιπίδια στα οποία ο ανθρακικός σκελετός αποτελείται από τέσσερεις συγχωνευμένους δακτυλίους.</a:t>
            </a:r>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8307E4E8-EFD1-44B4-9258-947E5B0877B9}" type="slidenum">
              <a:rPr lang="en-US" altLang="el-GR" sz="1400" baseline="0" smtClean="0">
                <a:solidFill>
                  <a:srgbClr val="000000"/>
                </a:solidFill>
              </a:rPr>
              <a:pPr/>
              <a:t>42</a:t>
            </a:fld>
            <a:endParaRPr lang="en-US" altLang="el-GR" sz="1400" baseline="0" smtClean="0">
              <a:solidFill>
                <a:srgbClr val="000000"/>
              </a:solidFill>
            </a:endParaRPr>
          </a:p>
        </p:txBody>
      </p:sp>
    </p:spTree>
    <p:extLst>
      <p:ext uri="{BB962C8B-B14F-4D97-AF65-F5344CB8AC3E}">
        <p14:creationId xmlns:p14="http://schemas.microsoft.com/office/powerpoint/2010/main" val="28471265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Τίτλος 1"/>
          <p:cNvSpPr>
            <a:spLocks noGrp="1"/>
          </p:cNvSpPr>
          <p:nvPr>
            <p:ph type="title"/>
          </p:nvPr>
        </p:nvSpPr>
        <p:spPr/>
        <p:txBody>
          <a:bodyPr/>
          <a:lstStyle/>
          <a:p>
            <a:r>
              <a:rPr lang="el-GR" altLang="el-GR" dirty="0" smtClean="0"/>
              <a:t>Δομή χοληστερόλης</a:t>
            </a:r>
          </a:p>
        </p:txBody>
      </p:sp>
      <p:sp>
        <p:nvSpPr>
          <p:cNvPr id="45060" name="Θέση περιεχομένου 2"/>
          <p:cNvSpPr>
            <a:spLocks noGrp="1"/>
          </p:cNvSpPr>
          <p:nvPr>
            <p:ph idx="1"/>
          </p:nvPr>
        </p:nvSpPr>
        <p:spPr/>
        <p:txBody>
          <a:bodyPr/>
          <a:lstStyle/>
          <a:p>
            <a:r>
              <a:rPr lang="el-GR" altLang="el-GR" smtClean="0"/>
              <a:t>Από τη χοληστερόλη συντίθονται πολλά άλλα στεροειδή όπως οι ορμόνες του φύλλου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pic>
        <p:nvPicPr>
          <p:cNvPr id="10242" name="Picture 2" descr="File:Colestero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564904"/>
            <a:ext cx="7620000" cy="35242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5549961" y="5687649"/>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Colesterol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Guillem d'Occam"/>
              </a:rPr>
              <a:t>Guillem</a:t>
            </a:r>
            <a:r>
              <a:rPr lang="en-US" sz="1200" dirty="0">
                <a:latin typeface="+mn-lt"/>
                <a:hlinkClick r:id="rId5" tooltip="User:Guillem d'Occam"/>
              </a:rPr>
              <a:t> </a:t>
            </a:r>
            <a:r>
              <a:rPr lang="en-US" sz="1200" dirty="0" err="1">
                <a:latin typeface="+mn-lt"/>
                <a:hlinkClick r:id="rId5" tooltip="User:Guillem d'Occam"/>
              </a:rPr>
              <a:t>d'Occam</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56753950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l-GR" altLang="el-GR" smtClean="0"/>
              <a:t>Χοληστερόλη</a:t>
            </a:r>
          </a:p>
        </p:txBody>
      </p:sp>
      <p:sp>
        <p:nvSpPr>
          <p:cNvPr id="46083" name="Content Placeholder 2"/>
          <p:cNvSpPr>
            <a:spLocks noGrp="1"/>
          </p:cNvSpPr>
          <p:nvPr>
            <p:ph idx="1"/>
          </p:nvPr>
        </p:nvSpPr>
        <p:spPr/>
        <p:txBody>
          <a:bodyPr/>
          <a:lstStyle/>
          <a:p>
            <a:r>
              <a:rPr lang="el-GR" altLang="el-GR" dirty="0" smtClean="0"/>
              <a:t>Πολύ διαδεδομένο συστατικό των κυτταρικών μεμβρανών των ζωικών κυττάρων</a:t>
            </a:r>
          </a:p>
          <a:p>
            <a:r>
              <a:rPr lang="el-GR" altLang="el-GR" dirty="0" smtClean="0"/>
              <a:t>Ένα πρόδρομο μόριο από το οποίο μπορούν να συντεθούν άλλα στεροειδή πχ ορμόνες</a:t>
            </a:r>
          </a:p>
          <a:p>
            <a:r>
              <a:rPr lang="el-GR" altLang="el-GR" dirty="0" smtClean="0"/>
              <a:t>Συντίθεται στο ήπαρ</a:t>
            </a:r>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D6D2C3D-D8A9-4095-8DF5-0CA9344C4AAC}" type="slidenum">
              <a:rPr lang="en-US" altLang="el-GR" sz="1400" baseline="0" smtClean="0">
                <a:solidFill>
                  <a:srgbClr val="000000"/>
                </a:solidFill>
              </a:rPr>
              <a:pPr/>
              <a:t>44</a:t>
            </a:fld>
            <a:endParaRPr lang="en-US" altLang="el-GR" sz="1400" baseline="0" smtClean="0">
              <a:solidFill>
                <a:srgbClr val="000000"/>
              </a:solidFill>
            </a:endParaRPr>
          </a:p>
        </p:txBody>
      </p:sp>
    </p:spTree>
    <p:extLst>
      <p:ext uri="{BB962C8B-B14F-4D97-AF65-F5344CB8AC3E}">
        <p14:creationId xmlns:p14="http://schemas.microsoft.com/office/powerpoint/2010/main" val="3586180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l-GR" altLang="el-GR" smtClean="0"/>
              <a:t>Χοληστερίνη και υγεία</a:t>
            </a:r>
          </a:p>
        </p:txBody>
      </p:sp>
      <p:sp>
        <p:nvSpPr>
          <p:cNvPr id="47107" name="Content Placeholder 2"/>
          <p:cNvSpPr>
            <a:spLocks noGrp="1"/>
          </p:cNvSpPr>
          <p:nvPr>
            <p:ph idx="1"/>
          </p:nvPr>
        </p:nvSpPr>
        <p:spPr/>
        <p:txBody>
          <a:bodyPr>
            <a:normAutofit/>
          </a:bodyPr>
          <a:lstStyle/>
          <a:p>
            <a:r>
              <a:rPr lang="el-GR" altLang="el-GR" dirty="0" smtClean="0"/>
              <a:t>Η παρουσία υψηλών συγκεντρώσεων του μορίου της στο αίμα ενδεχομένως συμβάλλει στην ανάπτυξη αθηροσκλήρωσης. </a:t>
            </a:r>
          </a:p>
          <a:p>
            <a:r>
              <a:rPr lang="el-GR" altLang="el-GR" dirty="0" smtClean="0"/>
              <a:t>Τόσο τα κορεσμένα λιπαρά όσο και τα λιπίδια </a:t>
            </a:r>
            <a:r>
              <a:rPr lang="el-GR" altLang="el-GR" dirty="0" err="1" smtClean="0"/>
              <a:t>trans</a:t>
            </a:r>
            <a:r>
              <a:rPr lang="el-GR" altLang="el-GR" dirty="0" smtClean="0"/>
              <a:t> φαίνεται ότι ασκούν αρνητική επίδραση στην υγεία αυξάνοντας τα επίπεδα της χοληστερόλης στο αίμα.</a:t>
            </a:r>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9714DB21-6A15-4D83-91F9-85681E9A5371}" type="slidenum">
              <a:rPr lang="en-US" altLang="el-GR" sz="1400" baseline="0" smtClean="0">
                <a:solidFill>
                  <a:srgbClr val="000000"/>
                </a:solidFill>
              </a:rPr>
              <a:pPr/>
              <a:t>45</a:t>
            </a:fld>
            <a:endParaRPr lang="en-US" altLang="el-GR" sz="1400" baseline="0" smtClean="0">
              <a:solidFill>
                <a:srgbClr val="000000"/>
              </a:solidFill>
            </a:endParaRPr>
          </a:p>
        </p:txBody>
      </p:sp>
    </p:spTree>
    <p:extLst>
      <p:ext uri="{BB962C8B-B14F-4D97-AF65-F5344CB8AC3E}">
        <p14:creationId xmlns:p14="http://schemas.microsoft.com/office/powerpoint/2010/main" val="12955195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l-GR" altLang="el-GR" sz="3200" b="1" dirty="0" smtClean="0"/>
              <a:t>Οι πρωτεΐνες έχουν διάφορες δομές,</a:t>
            </a:r>
            <a:br>
              <a:rPr lang="el-GR" altLang="el-GR" sz="3200" b="1" dirty="0" smtClean="0"/>
            </a:br>
            <a:r>
              <a:rPr lang="el-GR" altLang="el-GR" sz="3200" b="1" dirty="0" smtClean="0"/>
              <a:t>οπότε εμφανίζουν μεγάλο εύρος δράσεων</a:t>
            </a:r>
            <a:endParaRPr lang="el-GR" altLang="el-GR" sz="3200" dirty="0" smtClean="0"/>
          </a:p>
        </p:txBody>
      </p:sp>
      <p:sp>
        <p:nvSpPr>
          <p:cNvPr id="48131" name="Content Placeholder 2"/>
          <p:cNvSpPr>
            <a:spLocks noGrp="1"/>
          </p:cNvSpPr>
          <p:nvPr>
            <p:ph idx="1"/>
          </p:nvPr>
        </p:nvSpPr>
        <p:spPr/>
        <p:txBody>
          <a:bodyPr>
            <a:normAutofit/>
          </a:bodyPr>
          <a:lstStyle/>
          <a:p>
            <a:r>
              <a:rPr lang="el-GR" altLang="el-GR" dirty="0" smtClean="0"/>
              <a:t>Όλες σχεδόν οι λειτουργίες ενός ζωντανού οργανισμού εξαρτώνται από τις πρωτεΐνες.</a:t>
            </a:r>
          </a:p>
          <a:p>
            <a:r>
              <a:rPr lang="el-GR" altLang="el-GR" dirty="0" smtClean="0"/>
              <a:t>Καθοριστικός ρόλος σε οτιδήποτε κάνει ένας οργανισμός.</a:t>
            </a:r>
          </a:p>
          <a:p>
            <a:r>
              <a:rPr lang="el-GR" altLang="el-GR" dirty="0" smtClean="0"/>
              <a:t>Οι πρωτεΐνες συνιστούν πάνω από το 50% της ξηρής τους μάζας ενός κυττάρου.</a:t>
            </a:r>
          </a:p>
          <a:p>
            <a:r>
              <a:rPr lang="el-GR" altLang="el-GR" dirty="0" smtClean="0"/>
              <a:t>Ο άνθρωπος διαθέτει δεκάδες χιλιάδες διαφορετικά είδη πρωτεϊνών, το καθένα με ειδική δράση και λειτουργία.</a:t>
            </a:r>
          </a:p>
          <a:p>
            <a:endParaRPr lang="el-GR" altLang="el-GR" dirty="0" smtClean="0"/>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A584417E-2714-48D5-91E5-D5BBD90B9AB3}" type="slidenum">
              <a:rPr lang="en-US" altLang="el-GR" sz="1400" baseline="0" smtClean="0">
                <a:solidFill>
                  <a:srgbClr val="000000"/>
                </a:solidFill>
              </a:rPr>
              <a:pPr/>
              <a:t>46</a:t>
            </a:fld>
            <a:endParaRPr lang="en-US" altLang="el-GR" sz="1400" baseline="0" smtClean="0">
              <a:solidFill>
                <a:srgbClr val="000000"/>
              </a:solidFill>
            </a:endParaRPr>
          </a:p>
        </p:txBody>
      </p:sp>
    </p:spTree>
    <p:extLst>
      <p:ext uri="{BB962C8B-B14F-4D97-AF65-F5344CB8AC3E}">
        <p14:creationId xmlns:p14="http://schemas.microsoft.com/office/powerpoint/2010/main" val="32358868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l-GR" altLang="el-GR" smtClean="0"/>
              <a:t>Ρόλος πρωτεϊνών</a:t>
            </a:r>
          </a:p>
        </p:txBody>
      </p:sp>
      <p:sp>
        <p:nvSpPr>
          <p:cNvPr id="3" name="Content Placeholder 2"/>
          <p:cNvSpPr>
            <a:spLocks noGrp="1"/>
          </p:cNvSpPr>
          <p:nvPr>
            <p:ph idx="1"/>
          </p:nvPr>
        </p:nvSpPr>
        <p:spPr/>
        <p:txBody>
          <a:bodyPr/>
          <a:lstStyle/>
          <a:p>
            <a:pPr>
              <a:defRPr/>
            </a:pPr>
            <a:r>
              <a:rPr lang="el-GR" dirty="0" smtClean="0"/>
              <a:t>Επιταχύνουν τις χημικές αντιδράσεις</a:t>
            </a:r>
          </a:p>
          <a:p>
            <a:pPr>
              <a:defRPr/>
            </a:pPr>
            <a:r>
              <a:rPr lang="el-GR" dirty="0" smtClean="0"/>
              <a:t>Έχουν δομική ή υποστηρικτική λειτουργία:</a:t>
            </a:r>
          </a:p>
          <a:p>
            <a:pPr lvl="1">
              <a:defRPr/>
            </a:pPr>
            <a:r>
              <a:rPr lang="el-GR" dirty="0" smtClean="0">
                <a:cs typeface="+mn-cs"/>
              </a:rPr>
              <a:t>στην αποθήκευση, </a:t>
            </a:r>
          </a:p>
          <a:p>
            <a:pPr lvl="1">
              <a:defRPr/>
            </a:pPr>
            <a:r>
              <a:rPr lang="el-GR" dirty="0" smtClean="0">
                <a:cs typeface="+mn-cs"/>
              </a:rPr>
              <a:t>τη μεταφορά, </a:t>
            </a:r>
          </a:p>
          <a:p>
            <a:pPr lvl="1">
              <a:defRPr/>
            </a:pPr>
            <a:r>
              <a:rPr lang="el-GR" dirty="0" smtClean="0">
                <a:cs typeface="+mn-cs"/>
              </a:rPr>
              <a:t>την επικοινωνία μεταξύ κυττάρων, </a:t>
            </a:r>
          </a:p>
          <a:p>
            <a:pPr lvl="1">
              <a:defRPr/>
            </a:pPr>
            <a:r>
              <a:rPr lang="el-GR" dirty="0" smtClean="0">
                <a:cs typeface="+mn-cs"/>
              </a:rPr>
              <a:t>την κίνηση ή </a:t>
            </a:r>
          </a:p>
          <a:p>
            <a:pPr lvl="1">
              <a:defRPr/>
            </a:pPr>
            <a:r>
              <a:rPr lang="el-GR" dirty="0" smtClean="0">
                <a:cs typeface="+mn-cs"/>
              </a:rPr>
              <a:t>την άμυνα έναντι ξένων ουσιών.</a:t>
            </a:r>
          </a:p>
          <a:p>
            <a:pPr>
              <a:defRPr/>
            </a:pPr>
            <a:endParaRPr lang="el-GR" dirty="0" smtClean="0"/>
          </a:p>
          <a:p>
            <a:pPr>
              <a:defRPr/>
            </a:pPr>
            <a:endParaRPr lang="el-GR" dirty="0"/>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9B19646-7428-4B38-AFB3-7B0F5D9580F2}" type="slidenum">
              <a:rPr lang="en-US" altLang="el-GR" sz="1400" baseline="0" smtClean="0">
                <a:solidFill>
                  <a:srgbClr val="000000"/>
                </a:solidFill>
              </a:rPr>
              <a:pPr/>
              <a:t>47</a:t>
            </a:fld>
            <a:endParaRPr lang="en-US" altLang="el-GR" sz="1400" baseline="0" smtClean="0">
              <a:solidFill>
                <a:srgbClr val="000000"/>
              </a:solidFill>
            </a:endParaRPr>
          </a:p>
        </p:txBody>
      </p:sp>
    </p:spTree>
    <p:extLst>
      <p:ext uri="{BB962C8B-B14F-4D97-AF65-F5344CB8AC3E}">
        <p14:creationId xmlns:p14="http://schemas.microsoft.com/office/powerpoint/2010/main" val="19729885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πρωτεϊνικών </a:t>
            </a:r>
            <a:r>
              <a:rPr lang="el-GR" dirty="0" smtClean="0"/>
              <a:t>λειτουργιών </a:t>
            </a:r>
            <a:r>
              <a:rPr lang="el-GR" sz="3000" b="0" dirty="0" smtClean="0"/>
              <a:t>1/4</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3946929804"/>
              </p:ext>
            </p:extLst>
          </p:nvPr>
        </p:nvGraphicFramePr>
        <p:xfrm>
          <a:off x="35496" y="1484313"/>
          <a:ext cx="9036494" cy="4541520"/>
        </p:xfrm>
        <a:graphic>
          <a:graphicData uri="http://schemas.openxmlformats.org/drawingml/2006/table">
            <a:tbl>
              <a:tblPr firstRow="1" bandRow="1">
                <a:tableStyleId>{5C22544A-7EE6-4342-B048-85BDC9FD1C3A}</a:tableStyleId>
              </a:tblPr>
              <a:tblGrid>
                <a:gridCol w="1800199"/>
                <a:gridCol w="1944217"/>
                <a:gridCol w="5292078"/>
              </a:tblGrid>
              <a:tr h="370840">
                <a:tc>
                  <a:txBody>
                    <a:bodyPr/>
                    <a:lstStyle/>
                    <a:p>
                      <a:r>
                        <a:rPr lang="el-GR" sz="2000" dirty="0" smtClean="0"/>
                        <a:t>Είδος πρωτεΐνης </a:t>
                      </a:r>
                      <a:endParaRPr lang="el-GR" sz="2000" dirty="0"/>
                    </a:p>
                  </a:txBody>
                  <a:tcPr/>
                </a:tc>
                <a:tc>
                  <a:txBody>
                    <a:bodyPr/>
                    <a:lstStyle/>
                    <a:p>
                      <a:r>
                        <a:rPr lang="el-GR" sz="2000" dirty="0" smtClean="0"/>
                        <a:t>Λειτουργία</a:t>
                      </a:r>
                      <a:endParaRPr lang="el-GR" sz="2000" dirty="0"/>
                    </a:p>
                  </a:txBody>
                  <a:tcPr/>
                </a:tc>
                <a:tc>
                  <a:txBody>
                    <a:bodyPr/>
                    <a:lstStyle/>
                    <a:p>
                      <a:r>
                        <a:rPr lang="el-GR" sz="2000" dirty="0" smtClean="0"/>
                        <a:t>Παραδείγματα</a:t>
                      </a:r>
                      <a:endParaRPr lang="el-GR" sz="2000" dirty="0"/>
                    </a:p>
                  </a:txBody>
                  <a:tcPr/>
                </a:tc>
              </a:tr>
              <a:tr h="370840">
                <a:tc>
                  <a:txBody>
                    <a:bodyPr/>
                    <a:lstStyle/>
                    <a:p>
                      <a:r>
                        <a:rPr lang="el-GR" sz="2000" dirty="0" smtClean="0"/>
                        <a:t>Ένζυμα</a:t>
                      </a:r>
                      <a:endParaRPr lang="el-GR" sz="2000" dirty="0"/>
                    </a:p>
                  </a:txBody>
                  <a:tcPr/>
                </a:tc>
                <a:tc>
                  <a:txBody>
                    <a:bodyPr/>
                    <a:lstStyle/>
                    <a:p>
                      <a:r>
                        <a:rPr lang="el-GR" sz="2000" dirty="0" smtClean="0"/>
                        <a:t>Επιλεκτική επιτάχυνση χημικών αντιδράσεων</a:t>
                      </a:r>
                      <a:endParaRPr lang="el-GR" sz="2000" dirty="0"/>
                    </a:p>
                  </a:txBody>
                  <a:tcPr/>
                </a:tc>
                <a:tc>
                  <a:txBody>
                    <a:bodyPr/>
                    <a:lstStyle/>
                    <a:p>
                      <a:r>
                        <a:rPr lang="el-GR" sz="2000" dirty="0" smtClean="0"/>
                        <a:t>Τα πεπτικά ένζυμα καταλύουν την υδρόλυση των πολυμερών </a:t>
                      </a:r>
                      <a:endParaRPr lang="el-GR" sz="2000" dirty="0"/>
                    </a:p>
                  </a:txBody>
                  <a:tcPr/>
                </a:tc>
              </a:tr>
              <a:tr h="370840">
                <a:tc>
                  <a:txBody>
                    <a:bodyPr/>
                    <a:lstStyle/>
                    <a:p>
                      <a:r>
                        <a:rPr lang="el-GR" sz="2000" dirty="0" smtClean="0"/>
                        <a:t>Δομικές πρωτεΐνες</a:t>
                      </a:r>
                      <a:endParaRPr lang="el-GR" sz="2000" dirty="0"/>
                    </a:p>
                  </a:txBody>
                  <a:tcPr/>
                </a:tc>
                <a:tc>
                  <a:txBody>
                    <a:bodyPr/>
                    <a:lstStyle/>
                    <a:p>
                      <a:r>
                        <a:rPr lang="el-GR" sz="2000" dirty="0" smtClean="0"/>
                        <a:t>Υποστήριξη</a:t>
                      </a:r>
                      <a:endParaRPr lang="el-GR" sz="2000" dirty="0"/>
                    </a:p>
                  </a:txBody>
                  <a:tcPr/>
                </a:tc>
                <a:tc>
                  <a:txBody>
                    <a:bodyPr/>
                    <a:lstStyle/>
                    <a:p>
                      <a:r>
                        <a:rPr lang="el-GR" sz="2000" dirty="0" smtClean="0"/>
                        <a:t>Τα έντομα και οι αράχνες χρησιμοποιούν ίνες από μετάξι για να κατασκευάσουν (αντίστοιχα) τα κουκούλια και τους ιστούς τους. Το κολλαγόνο και η </a:t>
                      </a:r>
                      <a:r>
                        <a:rPr lang="el-GR" sz="2000" dirty="0" err="1" smtClean="0"/>
                        <a:t>ελαστίνη</a:t>
                      </a:r>
                      <a:r>
                        <a:rPr lang="el-GR" sz="2000" dirty="0" smtClean="0"/>
                        <a:t> παρέχουν το ινώδες υπόβαθρο για τον συνδετικό ιστό των ζώων.</a:t>
                      </a:r>
                    </a:p>
                    <a:p>
                      <a:r>
                        <a:rPr lang="el-GR" sz="2000" dirty="0" smtClean="0"/>
                        <a:t>Η κερατίνη είναι η πρωτεΐνη από την οποία φτιάχνονται οι τρίχες, τα κέρατα, τα πούπουλα και διάφορα άλλα εξαρτήματα του δέρματος.</a:t>
                      </a:r>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5476422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Τίτλος 1"/>
          <p:cNvSpPr>
            <a:spLocks noGrp="1"/>
          </p:cNvSpPr>
          <p:nvPr>
            <p:ph type="title"/>
          </p:nvPr>
        </p:nvSpPr>
        <p:spPr/>
        <p:txBody>
          <a:bodyPr/>
          <a:lstStyle/>
          <a:p>
            <a:r>
              <a:rPr lang="el-GR" altLang="el-GR" dirty="0" smtClean="0"/>
              <a:t>Σχηματικά η αφυδάτωση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pic>
        <p:nvPicPr>
          <p:cNvPr id="112642" name="Picture 2" descr="external image 05_02aPolymers-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00808"/>
            <a:ext cx="7108018" cy="424847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195736" y="6309320"/>
            <a:ext cx="4572000" cy="276999"/>
          </a:xfrm>
          <a:prstGeom prst="rect">
            <a:avLst/>
          </a:prstGeom>
        </p:spPr>
        <p:txBody>
          <a:bodyPr>
            <a:spAutoFit/>
          </a:bodyPr>
          <a:lstStyle/>
          <a:p>
            <a:pPr algn="ctr"/>
            <a:r>
              <a:rPr lang="el-GR" sz="1200" dirty="0" smtClean="0">
                <a:latin typeface="+mn-lt"/>
              </a:rPr>
              <a:t>Από </a:t>
            </a:r>
            <a:r>
              <a:rPr lang="en-US" sz="1200" dirty="0" smtClean="0">
                <a:latin typeface="+mn-lt"/>
                <a:hlinkClick r:id="rId4"/>
              </a:rPr>
              <a:t>bealbio.wikispaces.com</a:t>
            </a:r>
            <a:r>
              <a:rPr lang="el-GR" sz="1200" dirty="0" smtClean="0">
                <a:latin typeface="+mn-lt"/>
              </a:rPr>
              <a:t> διαθέσιμο με άδεια </a:t>
            </a:r>
            <a:r>
              <a:rPr lang="en-US" sz="1200" dirty="0">
                <a:latin typeface="+mn-lt"/>
                <a:hlinkClick r:id="rId5"/>
              </a:rPr>
              <a:t>CC BY-SA 3.0</a:t>
            </a:r>
            <a:endParaRPr lang="el-GR" sz="1200" dirty="0">
              <a:latin typeface="+mn-lt"/>
            </a:endParaRPr>
          </a:p>
        </p:txBody>
      </p:sp>
    </p:spTree>
    <p:extLst>
      <p:ext uri="{BB962C8B-B14F-4D97-AF65-F5344CB8AC3E}">
        <p14:creationId xmlns:p14="http://schemas.microsoft.com/office/powerpoint/2010/main" val="18493896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πρωτεϊνικών </a:t>
            </a:r>
            <a:r>
              <a:rPr lang="el-GR" dirty="0" smtClean="0"/>
              <a:t>λειτουργιών </a:t>
            </a:r>
            <a:r>
              <a:rPr lang="el-GR" sz="3000" b="0" dirty="0" smtClean="0"/>
              <a:t>2/4</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004098412"/>
              </p:ext>
            </p:extLst>
          </p:nvPr>
        </p:nvGraphicFramePr>
        <p:xfrm>
          <a:off x="35496" y="1484313"/>
          <a:ext cx="9036494" cy="4846320"/>
        </p:xfrm>
        <a:graphic>
          <a:graphicData uri="http://schemas.openxmlformats.org/drawingml/2006/table">
            <a:tbl>
              <a:tblPr firstRow="1" bandRow="1">
                <a:tableStyleId>{5C22544A-7EE6-4342-B048-85BDC9FD1C3A}</a:tableStyleId>
              </a:tblPr>
              <a:tblGrid>
                <a:gridCol w="1800199"/>
                <a:gridCol w="2231461"/>
                <a:gridCol w="5004834"/>
              </a:tblGrid>
              <a:tr h="370840">
                <a:tc>
                  <a:txBody>
                    <a:bodyPr/>
                    <a:lstStyle/>
                    <a:p>
                      <a:r>
                        <a:rPr lang="el-GR" sz="2000" dirty="0" smtClean="0"/>
                        <a:t>Είδος πρωτεΐνης </a:t>
                      </a:r>
                      <a:endParaRPr lang="el-GR" sz="2000" dirty="0"/>
                    </a:p>
                  </a:txBody>
                  <a:tcPr/>
                </a:tc>
                <a:tc>
                  <a:txBody>
                    <a:bodyPr/>
                    <a:lstStyle/>
                    <a:p>
                      <a:r>
                        <a:rPr lang="el-GR" sz="2000" dirty="0" smtClean="0"/>
                        <a:t>Λειτουργία</a:t>
                      </a:r>
                      <a:endParaRPr lang="el-GR" sz="2000" dirty="0"/>
                    </a:p>
                  </a:txBody>
                  <a:tcPr/>
                </a:tc>
                <a:tc>
                  <a:txBody>
                    <a:bodyPr/>
                    <a:lstStyle/>
                    <a:p>
                      <a:r>
                        <a:rPr lang="el-GR" sz="2000" dirty="0" smtClean="0"/>
                        <a:t>Παραδείγματα</a:t>
                      </a:r>
                      <a:endParaRPr lang="el-GR" sz="2000" dirty="0"/>
                    </a:p>
                  </a:txBody>
                  <a:tcPr/>
                </a:tc>
              </a:tr>
              <a:tr h="370840">
                <a:tc>
                  <a:txBody>
                    <a:bodyPr/>
                    <a:lstStyle/>
                    <a:p>
                      <a:r>
                        <a:rPr lang="el-GR" sz="2000" dirty="0" smtClean="0"/>
                        <a:t>Αποθηκευτικές</a:t>
                      </a:r>
                    </a:p>
                    <a:p>
                      <a:r>
                        <a:rPr lang="el-GR" sz="2000" dirty="0" smtClean="0"/>
                        <a:t>πρωτεΐνες</a:t>
                      </a:r>
                    </a:p>
                  </a:txBody>
                  <a:tcPr/>
                </a:tc>
                <a:tc>
                  <a:txBody>
                    <a:bodyPr/>
                    <a:lstStyle/>
                    <a:p>
                      <a:r>
                        <a:rPr lang="el-GR" sz="2000" dirty="0" smtClean="0"/>
                        <a:t>Αποθήκευση αμινοξέων</a:t>
                      </a:r>
                      <a:endParaRPr lang="el-GR" sz="2000" dirty="0"/>
                    </a:p>
                  </a:txBody>
                  <a:tcPr/>
                </a:tc>
                <a:tc>
                  <a:txBody>
                    <a:bodyPr/>
                    <a:lstStyle/>
                    <a:p>
                      <a:r>
                        <a:rPr lang="el-GR" sz="2000" dirty="0" smtClean="0"/>
                        <a:t>Η </a:t>
                      </a:r>
                      <a:r>
                        <a:rPr lang="el-GR" sz="2000" dirty="0" err="1" smtClean="0"/>
                        <a:t>οβαλβουμίνη</a:t>
                      </a:r>
                      <a:r>
                        <a:rPr lang="el-GR" sz="2000" dirty="0" smtClean="0"/>
                        <a:t> είναι η πρωτεΐνη στο ασπράδι του αυγού την οποία χρησιμοποιεί το αναπτυσσόμενο έμβρυο ως πηγή αμινοξέων. Η καζεΐνη, η πρωτεΐνη του γάλακτος, είναι η κύρια πηγή αμινοξέων για τα νεογνά των θηλαστικών. Τα φυτά έχουν αποθηκευτικές πρωτεΐνες στους σπόρους τους.</a:t>
                      </a:r>
                      <a:endParaRPr lang="el-GR" sz="2000" dirty="0"/>
                    </a:p>
                  </a:txBody>
                  <a:tcPr/>
                </a:tc>
              </a:tr>
              <a:tr h="370840">
                <a:tc>
                  <a:txBody>
                    <a:bodyPr/>
                    <a:lstStyle/>
                    <a:p>
                      <a:r>
                        <a:rPr lang="el-GR" sz="2000" dirty="0" smtClean="0"/>
                        <a:t>Μεταφορικές</a:t>
                      </a:r>
                    </a:p>
                    <a:p>
                      <a:r>
                        <a:rPr lang="el-GR" sz="2000" dirty="0" smtClean="0"/>
                        <a:t>πρωτεΐνες</a:t>
                      </a:r>
                    </a:p>
                  </a:txBody>
                  <a:tcPr/>
                </a:tc>
                <a:tc>
                  <a:txBody>
                    <a:bodyPr/>
                    <a:lstStyle/>
                    <a:p>
                      <a:r>
                        <a:rPr lang="el-GR" sz="2000" dirty="0" smtClean="0"/>
                        <a:t>Μεταφορά άλλων ουσιών</a:t>
                      </a:r>
                      <a:endParaRPr lang="el-GR" sz="2000" dirty="0"/>
                    </a:p>
                  </a:txBody>
                  <a:tcPr/>
                </a:tc>
                <a:tc>
                  <a:txBody>
                    <a:bodyPr/>
                    <a:lstStyle/>
                    <a:p>
                      <a:r>
                        <a:rPr lang="el-GR" sz="2000" dirty="0" smtClean="0"/>
                        <a:t>Η αιμοσφαιρίνη, η σιδηρούχος πρωτεΐνη στο αίμα των σπονδυλωτών, μεταφέρει οξυγόνο από τους πνεύμονες σε άλλα τμήματα του σώματος. Άλλες πρωτεΐνες μεταφέρουν ουσίες από τη μία πλευρά των κυτταρικών μεμβρανών στην άλλη.</a:t>
                      </a:r>
                      <a:endParaRPr lang="el-GR" sz="20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37368633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πρωτεϊνικών </a:t>
            </a:r>
            <a:r>
              <a:rPr lang="el-GR" dirty="0" smtClean="0"/>
              <a:t>λειτουργιών </a:t>
            </a:r>
            <a:r>
              <a:rPr lang="el-GR" sz="3000" b="0" dirty="0" smtClean="0"/>
              <a:t>3/4</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4208956873"/>
              </p:ext>
            </p:extLst>
          </p:nvPr>
        </p:nvGraphicFramePr>
        <p:xfrm>
          <a:off x="35496" y="1484313"/>
          <a:ext cx="9036494" cy="3322320"/>
        </p:xfrm>
        <a:graphic>
          <a:graphicData uri="http://schemas.openxmlformats.org/drawingml/2006/table">
            <a:tbl>
              <a:tblPr firstRow="1" bandRow="1">
                <a:tableStyleId>{5C22544A-7EE6-4342-B048-85BDC9FD1C3A}</a:tableStyleId>
              </a:tblPr>
              <a:tblGrid>
                <a:gridCol w="1800199"/>
                <a:gridCol w="2231461"/>
                <a:gridCol w="5004834"/>
              </a:tblGrid>
              <a:tr h="370840">
                <a:tc>
                  <a:txBody>
                    <a:bodyPr/>
                    <a:lstStyle/>
                    <a:p>
                      <a:r>
                        <a:rPr lang="el-GR" sz="2000" dirty="0" smtClean="0"/>
                        <a:t>Είδος πρωτεΐνης </a:t>
                      </a:r>
                      <a:endParaRPr lang="el-GR" sz="2000" dirty="0"/>
                    </a:p>
                  </a:txBody>
                  <a:tcPr/>
                </a:tc>
                <a:tc>
                  <a:txBody>
                    <a:bodyPr/>
                    <a:lstStyle/>
                    <a:p>
                      <a:r>
                        <a:rPr lang="el-GR" sz="2000" dirty="0" smtClean="0"/>
                        <a:t>Λειτουργία</a:t>
                      </a:r>
                      <a:endParaRPr lang="el-GR" sz="2000" dirty="0"/>
                    </a:p>
                  </a:txBody>
                  <a:tcPr/>
                </a:tc>
                <a:tc>
                  <a:txBody>
                    <a:bodyPr/>
                    <a:lstStyle/>
                    <a:p>
                      <a:r>
                        <a:rPr lang="el-GR" sz="2000" dirty="0" smtClean="0"/>
                        <a:t>Παραδείγματα</a:t>
                      </a:r>
                      <a:endParaRPr lang="el-GR" sz="2000" dirty="0"/>
                    </a:p>
                  </a:txBody>
                  <a:tcPr/>
                </a:tc>
              </a:tr>
              <a:tr h="370840">
                <a:tc>
                  <a:txBody>
                    <a:bodyPr/>
                    <a:lstStyle/>
                    <a:p>
                      <a:r>
                        <a:rPr lang="el-GR" sz="2000" dirty="0" smtClean="0"/>
                        <a:t>Ορμονικές</a:t>
                      </a:r>
                    </a:p>
                    <a:p>
                      <a:r>
                        <a:rPr lang="el-GR" sz="2000" dirty="0" smtClean="0"/>
                        <a:t>πρωτεΐνες</a:t>
                      </a:r>
                    </a:p>
                  </a:txBody>
                  <a:tcPr/>
                </a:tc>
                <a:tc>
                  <a:txBody>
                    <a:bodyPr/>
                    <a:lstStyle/>
                    <a:p>
                      <a:r>
                        <a:rPr lang="el-GR" sz="2000" dirty="0" smtClean="0"/>
                        <a:t>Συντονισμός δραστηριοτήτων των οργανισμών</a:t>
                      </a:r>
                      <a:endParaRPr lang="el-GR" sz="2000" dirty="0"/>
                    </a:p>
                  </a:txBody>
                  <a:tcPr/>
                </a:tc>
                <a:tc>
                  <a:txBody>
                    <a:bodyPr/>
                    <a:lstStyle/>
                    <a:p>
                      <a:r>
                        <a:rPr lang="el-GR" sz="2000" dirty="0" smtClean="0"/>
                        <a:t>Η ινσουλίνη, ορμόνη που εκκρίνεται από το πάγκρεας, ρυθμίζει τη συγκέντρωση της γλυκόζης στο αίμα των σπονδυλωτών.</a:t>
                      </a:r>
                      <a:endParaRPr lang="el-GR" sz="2000" dirty="0"/>
                    </a:p>
                  </a:txBody>
                  <a:tcPr/>
                </a:tc>
              </a:tr>
              <a:tr h="370840">
                <a:tc>
                  <a:txBody>
                    <a:bodyPr/>
                    <a:lstStyle/>
                    <a:p>
                      <a:r>
                        <a:rPr lang="el-GR" sz="2000" dirty="0" smtClean="0"/>
                        <a:t>Πρωτεϊνικοί</a:t>
                      </a:r>
                    </a:p>
                    <a:p>
                      <a:r>
                        <a:rPr lang="el-GR" sz="2000" dirty="0" smtClean="0"/>
                        <a:t>υποδοχείς</a:t>
                      </a:r>
                    </a:p>
                  </a:txBody>
                  <a:tcPr/>
                </a:tc>
                <a:tc>
                  <a:txBody>
                    <a:bodyPr/>
                    <a:lstStyle/>
                    <a:p>
                      <a:r>
                        <a:rPr lang="el-GR" sz="2000" dirty="0" smtClean="0"/>
                        <a:t>Απόκριση των κυττάρων σε διάφορα χημικά ερεθίσματα</a:t>
                      </a:r>
                      <a:endParaRPr lang="el-GR" sz="2000" dirty="0"/>
                    </a:p>
                  </a:txBody>
                  <a:tcPr/>
                </a:tc>
                <a:tc>
                  <a:txBody>
                    <a:bodyPr/>
                    <a:lstStyle/>
                    <a:p>
                      <a:r>
                        <a:rPr lang="el-GR" sz="2000" dirty="0" smtClean="0"/>
                        <a:t>Οι υποδοχείς που είναι ενσωματωμένοι στη μεμβράνη των νευρικών κυττάρων ανιχνεύουν χημικά σήματα που απελευθερώνονται από άλλα νευρικά κύτταρα.</a:t>
                      </a:r>
                      <a:endParaRPr lang="el-GR" sz="20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150991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Σύνοψη πρωτεϊνικών </a:t>
            </a:r>
            <a:r>
              <a:rPr lang="el-GR" dirty="0" smtClean="0"/>
              <a:t>λειτουργιών </a:t>
            </a:r>
            <a:r>
              <a:rPr lang="el-GR" sz="3000" b="0" dirty="0" smtClean="0"/>
              <a:t>4/4</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740393240"/>
              </p:ext>
            </p:extLst>
          </p:nvPr>
        </p:nvGraphicFramePr>
        <p:xfrm>
          <a:off x="35496" y="1484312"/>
          <a:ext cx="9036494" cy="3528863"/>
        </p:xfrm>
        <a:graphic>
          <a:graphicData uri="http://schemas.openxmlformats.org/drawingml/2006/table">
            <a:tbl>
              <a:tblPr firstRow="1" bandRow="1">
                <a:tableStyleId>{5C22544A-7EE6-4342-B048-85BDC9FD1C3A}</a:tableStyleId>
              </a:tblPr>
              <a:tblGrid>
                <a:gridCol w="1800199"/>
                <a:gridCol w="2231461"/>
                <a:gridCol w="5004834"/>
              </a:tblGrid>
              <a:tr h="819837">
                <a:tc>
                  <a:txBody>
                    <a:bodyPr/>
                    <a:lstStyle/>
                    <a:p>
                      <a:r>
                        <a:rPr lang="el-GR" sz="2000" dirty="0" smtClean="0"/>
                        <a:t>Είδος πρωτεΐνης </a:t>
                      </a:r>
                      <a:endParaRPr lang="el-GR" sz="2000" dirty="0"/>
                    </a:p>
                  </a:txBody>
                  <a:tcPr/>
                </a:tc>
                <a:tc>
                  <a:txBody>
                    <a:bodyPr/>
                    <a:lstStyle/>
                    <a:p>
                      <a:r>
                        <a:rPr lang="el-GR" sz="2000" dirty="0" smtClean="0"/>
                        <a:t>Λειτουργία</a:t>
                      </a:r>
                      <a:endParaRPr lang="el-GR" sz="2000" dirty="0"/>
                    </a:p>
                  </a:txBody>
                  <a:tcPr/>
                </a:tc>
                <a:tc>
                  <a:txBody>
                    <a:bodyPr/>
                    <a:lstStyle/>
                    <a:p>
                      <a:r>
                        <a:rPr lang="el-GR" sz="2000" dirty="0" smtClean="0"/>
                        <a:t>Παραδείγματα</a:t>
                      </a:r>
                      <a:endParaRPr lang="el-GR" sz="2000" dirty="0"/>
                    </a:p>
                  </a:txBody>
                  <a:tcPr/>
                </a:tc>
              </a:tr>
              <a:tr h="1889189">
                <a:tc>
                  <a:txBody>
                    <a:bodyPr/>
                    <a:lstStyle/>
                    <a:p>
                      <a:r>
                        <a:rPr lang="el-GR" sz="2000" dirty="0" smtClean="0"/>
                        <a:t>Πρωτεΐνες συστολής και κίνησης</a:t>
                      </a:r>
                      <a:endParaRPr lang="el-GR" sz="2000" dirty="0"/>
                    </a:p>
                  </a:txBody>
                  <a:tcPr/>
                </a:tc>
                <a:tc>
                  <a:txBody>
                    <a:bodyPr/>
                    <a:lstStyle/>
                    <a:p>
                      <a:r>
                        <a:rPr lang="el-GR" sz="2000" dirty="0" smtClean="0"/>
                        <a:t>Κίνηση</a:t>
                      </a:r>
                      <a:endParaRPr lang="el-GR" sz="2000" dirty="0"/>
                    </a:p>
                  </a:txBody>
                  <a:tcPr/>
                </a:tc>
                <a:tc>
                  <a:txBody>
                    <a:bodyPr/>
                    <a:lstStyle/>
                    <a:p>
                      <a:r>
                        <a:rPr lang="el-GR" sz="2000" dirty="0" smtClean="0"/>
                        <a:t>Η </a:t>
                      </a:r>
                      <a:r>
                        <a:rPr lang="el-GR" sz="2000" dirty="0" err="1" smtClean="0"/>
                        <a:t>ακτίνη</a:t>
                      </a:r>
                      <a:r>
                        <a:rPr lang="el-GR" sz="2000" dirty="0" smtClean="0"/>
                        <a:t> και η </a:t>
                      </a:r>
                      <a:r>
                        <a:rPr lang="el-GR" sz="2000" dirty="0" err="1" smtClean="0"/>
                        <a:t>μυοσίνη</a:t>
                      </a:r>
                      <a:r>
                        <a:rPr lang="el-GR" sz="2000" dirty="0" smtClean="0"/>
                        <a:t> είναι υπεύθυνες για τη μυϊκή συστολή. Άλλες πρωτεΐνες ευθύνονται για τις κινήσεις ορισμένων ειδικών κυτταρικών οργανιδίων που ονομάζονται βλεφαρίδες και μαστίγια.</a:t>
                      </a:r>
                      <a:endParaRPr lang="el-GR" sz="2000" dirty="0"/>
                    </a:p>
                  </a:txBody>
                  <a:tcPr/>
                </a:tc>
              </a:tr>
              <a:tr h="819837">
                <a:tc>
                  <a:txBody>
                    <a:bodyPr/>
                    <a:lstStyle/>
                    <a:p>
                      <a:r>
                        <a:rPr lang="el-GR" sz="2000" dirty="0" smtClean="0"/>
                        <a:t>Αμυντικές</a:t>
                      </a:r>
                    </a:p>
                    <a:p>
                      <a:r>
                        <a:rPr lang="el-GR" sz="2000" dirty="0" smtClean="0"/>
                        <a:t>πρωτεΐνες</a:t>
                      </a:r>
                    </a:p>
                  </a:txBody>
                  <a:tcPr/>
                </a:tc>
                <a:tc>
                  <a:txBody>
                    <a:bodyPr/>
                    <a:lstStyle/>
                    <a:p>
                      <a:r>
                        <a:rPr lang="el-GR" sz="2000" dirty="0" smtClean="0"/>
                        <a:t>Προστασία κατά των ασθενειών</a:t>
                      </a:r>
                      <a:endParaRPr lang="el-GR" sz="2000" dirty="0"/>
                    </a:p>
                  </a:txBody>
                  <a:tcPr/>
                </a:tc>
                <a:tc>
                  <a:txBody>
                    <a:bodyPr/>
                    <a:lstStyle/>
                    <a:p>
                      <a:r>
                        <a:rPr lang="el-GR" sz="2000" dirty="0" smtClean="0"/>
                        <a:t>Τα αντισώματα καταπολεμούν βακτήρια και ιούς.</a:t>
                      </a:r>
                      <a:endParaRPr lang="el-GR" sz="2000" dirty="0"/>
                    </a:p>
                  </a:txBody>
                  <a:tcPr/>
                </a:tc>
              </a:tr>
            </a:tbl>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41846027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l-GR" altLang="el-GR" smtClean="0"/>
              <a:t>Ενζυμα</a:t>
            </a:r>
          </a:p>
        </p:txBody>
      </p:sp>
      <p:sp>
        <p:nvSpPr>
          <p:cNvPr id="51203" name="Content Placeholder 2"/>
          <p:cNvSpPr>
            <a:spLocks noGrp="1"/>
          </p:cNvSpPr>
          <p:nvPr>
            <p:ph idx="1"/>
          </p:nvPr>
        </p:nvSpPr>
        <p:spPr/>
        <p:txBody>
          <a:bodyPr>
            <a:normAutofit/>
          </a:bodyPr>
          <a:lstStyle/>
          <a:p>
            <a:r>
              <a:rPr lang="el-GR" altLang="el-GR" dirty="0" smtClean="0"/>
              <a:t>Είναι αδύνατο να υπάρξει ζωή χωρίς ένζυμα </a:t>
            </a:r>
          </a:p>
          <a:p>
            <a:r>
              <a:rPr lang="el-GR" altLang="el-GR" dirty="0" smtClean="0"/>
              <a:t>Τα περισσότερα ενζυμα είναι πρωτεΐνες</a:t>
            </a:r>
          </a:p>
          <a:p>
            <a:r>
              <a:rPr lang="el-GR" altLang="el-GR" dirty="0" smtClean="0"/>
              <a:t>Ρυθμίζουν τον μεταβολισμό του οργανισμού καθώς δρουν ως </a:t>
            </a:r>
            <a:r>
              <a:rPr lang="el-GR" altLang="el-GR" b="1" dirty="0" smtClean="0"/>
              <a:t>καταλύτες</a:t>
            </a:r>
            <a:r>
              <a:rPr lang="el-GR" altLang="el-GR" dirty="0" smtClean="0"/>
              <a:t>, δηλαδή ως χημικοί παράγοντες που επιταχύνουν επιλεκτικά τις περισσότερες χημικές αντιδράσεις, χωρίς οι ίδιες να καταναλώνονται κατά τις αντιδράσεις αυτές</a:t>
            </a:r>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B9C1B18D-672B-4203-AB05-943AA8C26598}" type="slidenum">
              <a:rPr lang="en-US" altLang="el-GR" sz="1400" baseline="0" smtClean="0">
                <a:solidFill>
                  <a:srgbClr val="000000"/>
                </a:solidFill>
              </a:rPr>
              <a:pPr/>
              <a:t>52</a:t>
            </a:fld>
            <a:endParaRPr lang="en-US" altLang="el-GR" sz="1400" baseline="0" smtClean="0">
              <a:solidFill>
                <a:srgbClr val="000000"/>
              </a:solidFill>
            </a:endParaRPr>
          </a:p>
        </p:txBody>
      </p:sp>
    </p:spTree>
    <p:extLst>
      <p:ext uri="{BB962C8B-B14F-4D97-AF65-F5344CB8AC3E}">
        <p14:creationId xmlns:p14="http://schemas.microsoft.com/office/powerpoint/2010/main" val="24202348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Τίτλος 1"/>
          <p:cNvSpPr>
            <a:spLocks noGrp="1"/>
          </p:cNvSpPr>
          <p:nvPr>
            <p:ph type="title"/>
          </p:nvPr>
        </p:nvSpPr>
        <p:spPr/>
        <p:txBody>
          <a:bodyPr/>
          <a:lstStyle/>
          <a:p>
            <a:r>
              <a:rPr lang="el-GR" altLang="el-GR" smtClean="0"/>
              <a:t>Καταλυτική δράση ενζύμου</a:t>
            </a:r>
          </a:p>
        </p:txBody>
      </p:sp>
      <p:sp>
        <p:nvSpPr>
          <p:cNvPr id="52228" name="Θέση περιεχομένου 2"/>
          <p:cNvSpPr>
            <a:spLocks noGrp="1"/>
          </p:cNvSpPr>
          <p:nvPr>
            <p:ph idx="1"/>
          </p:nvPr>
        </p:nvSpPr>
        <p:spPr>
          <a:xfrm>
            <a:off x="251520" y="1484784"/>
            <a:ext cx="2880320" cy="2952328"/>
          </a:xfrm>
        </p:spPr>
        <p:txBody>
          <a:bodyPr/>
          <a:lstStyle/>
          <a:p>
            <a:r>
              <a:rPr lang="el-GR" altLang="el-GR" dirty="0" smtClean="0"/>
              <a:t>Το ένζυμο </a:t>
            </a:r>
            <a:r>
              <a:rPr lang="el-GR" altLang="el-GR" dirty="0" err="1" smtClean="0"/>
              <a:t>σακχαράση</a:t>
            </a:r>
            <a:r>
              <a:rPr lang="el-GR" altLang="el-GR" dirty="0" smtClean="0"/>
              <a:t> καταλύει την υδρόλυση της σακχαρόζης σε γλυκόζη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pic>
        <p:nvPicPr>
          <p:cNvPr id="11266" name="Picture 2" descr="sucrase-sucrose-enzyme-glucose-fructose-produ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484784"/>
            <a:ext cx="5524500" cy="4752976"/>
          </a:xfrm>
          <a:prstGeom prst="rect">
            <a:avLst/>
          </a:prstGeom>
          <a:noFill/>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752106" y="6350168"/>
            <a:ext cx="4572000" cy="276999"/>
          </a:xfrm>
          <a:prstGeom prst="rect">
            <a:avLst/>
          </a:prstGeom>
        </p:spPr>
        <p:txBody>
          <a:bodyPr>
            <a:spAutoFit/>
          </a:bodyPr>
          <a:lstStyle/>
          <a:p>
            <a:pPr algn="ctr"/>
            <a:r>
              <a:rPr lang="en-US" sz="1200" dirty="0" smtClean="0">
                <a:latin typeface="+mn-lt"/>
                <a:hlinkClick r:id="rId4"/>
              </a:rPr>
              <a:t>drjockers.com</a:t>
            </a:r>
            <a:endParaRPr lang="el-GR" sz="1200" dirty="0">
              <a:latin typeface="+mn-lt"/>
            </a:endParaRPr>
          </a:p>
        </p:txBody>
      </p:sp>
    </p:spTree>
    <p:extLst>
      <p:ext uri="{BB962C8B-B14F-4D97-AF65-F5344CB8AC3E}">
        <p14:creationId xmlns:p14="http://schemas.microsoft.com/office/powerpoint/2010/main" val="7401079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l-GR" altLang="el-GR" smtClean="0"/>
              <a:t>Οι Πρωτεΐνες είναι «Περίπλοκες» </a:t>
            </a:r>
          </a:p>
        </p:txBody>
      </p:sp>
      <p:sp>
        <p:nvSpPr>
          <p:cNvPr id="53251" name="Content Placeholder 2"/>
          <p:cNvSpPr>
            <a:spLocks noGrp="1"/>
          </p:cNvSpPr>
          <p:nvPr>
            <p:ph idx="1"/>
          </p:nvPr>
        </p:nvSpPr>
        <p:spPr/>
        <p:txBody>
          <a:bodyPr/>
          <a:lstStyle/>
          <a:p>
            <a:r>
              <a:rPr lang="el-GR" altLang="el-GR" dirty="0" smtClean="0"/>
              <a:t>Ανήκουν στα πιο περίπλοκα από δομική άποψη μόρια που γνωρίζουμε.</a:t>
            </a:r>
          </a:p>
          <a:p>
            <a:r>
              <a:rPr lang="el-GR" altLang="el-GR" dirty="0" smtClean="0"/>
              <a:t>Εμφανίζουν τεράστια ποικιλία στη δομή τους.</a:t>
            </a:r>
          </a:p>
          <a:p>
            <a:r>
              <a:rPr lang="el-GR" altLang="el-GR" dirty="0" smtClean="0"/>
              <a:t>Το σχήμα κάθε πρωτεΐνης στον χώρο είναι μοναδικό.</a:t>
            </a:r>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869BF4C0-C210-4606-B0F9-DD27D216BC41}" type="slidenum">
              <a:rPr lang="en-US" altLang="el-GR" sz="1400" baseline="0" smtClean="0">
                <a:solidFill>
                  <a:srgbClr val="000000"/>
                </a:solidFill>
              </a:rPr>
              <a:pPr/>
              <a:t>54</a:t>
            </a:fld>
            <a:endParaRPr lang="en-US" altLang="el-GR" sz="1400" baseline="0" smtClean="0">
              <a:solidFill>
                <a:srgbClr val="000000"/>
              </a:solidFill>
            </a:endParaRPr>
          </a:p>
        </p:txBody>
      </p:sp>
    </p:spTree>
    <p:extLst>
      <p:ext uri="{BB962C8B-B14F-4D97-AF65-F5344CB8AC3E}">
        <p14:creationId xmlns:p14="http://schemas.microsoft.com/office/powerpoint/2010/main" val="2897568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l-GR" altLang="el-GR" smtClean="0"/>
              <a:t>Πρωτεϊνες</a:t>
            </a:r>
          </a:p>
        </p:txBody>
      </p:sp>
      <p:sp>
        <p:nvSpPr>
          <p:cNvPr id="54275" name="Content Placeholder 2"/>
          <p:cNvSpPr>
            <a:spLocks noGrp="1"/>
          </p:cNvSpPr>
          <p:nvPr>
            <p:ph idx="1"/>
          </p:nvPr>
        </p:nvSpPr>
        <p:spPr/>
        <p:txBody>
          <a:bodyPr>
            <a:normAutofit/>
          </a:bodyPr>
          <a:lstStyle/>
          <a:p>
            <a:r>
              <a:rPr lang="el-GR" altLang="el-GR" dirty="0" smtClean="0"/>
              <a:t>Οι πρωτεΐνες είναι πολυμερή που όλα συντίθενται από το ίδιο σύνολο 20 αμινοξέων. </a:t>
            </a:r>
          </a:p>
          <a:p>
            <a:r>
              <a:rPr lang="el-GR" altLang="el-GR" dirty="0" smtClean="0"/>
              <a:t>Τα πολυμερή των αμινοξέων ονομάζονται </a:t>
            </a:r>
            <a:r>
              <a:rPr lang="el-GR" altLang="el-GR" b="1" dirty="0" smtClean="0"/>
              <a:t>πολυπεπτίδια</a:t>
            </a:r>
            <a:r>
              <a:rPr lang="el-GR" altLang="el-GR" dirty="0" smtClean="0"/>
              <a:t>. </a:t>
            </a:r>
          </a:p>
          <a:p>
            <a:r>
              <a:rPr lang="el-GR" altLang="el-GR" dirty="0" smtClean="0"/>
              <a:t>Μια πρωτεΐνη αποτελείται από ένα ή περισσότερα πολυπεπτίδια, καθένα από τα οποία αναδιπλώνεται και συστρέφεται στον χώρο αποκτώντας τελικά μια πολύ εξειδικευμένη </a:t>
            </a:r>
            <a:r>
              <a:rPr lang="el-GR" altLang="el-GR" dirty="0" err="1" smtClean="0"/>
              <a:t>τριδιάστατη</a:t>
            </a:r>
            <a:r>
              <a:rPr lang="el-GR" altLang="el-GR" dirty="0" smtClean="0"/>
              <a:t> δομή.</a:t>
            </a:r>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747868C3-BE44-45C8-B2D3-5B888F40C298}" type="slidenum">
              <a:rPr lang="en-US" altLang="el-GR" sz="1400" baseline="0" smtClean="0">
                <a:solidFill>
                  <a:srgbClr val="000000"/>
                </a:solidFill>
              </a:rPr>
              <a:pPr/>
              <a:t>55</a:t>
            </a:fld>
            <a:endParaRPr lang="en-US" altLang="el-GR" sz="1400" baseline="0" smtClean="0">
              <a:solidFill>
                <a:srgbClr val="000000"/>
              </a:solidFill>
            </a:endParaRPr>
          </a:p>
        </p:txBody>
      </p:sp>
    </p:spTree>
    <p:extLst>
      <p:ext uri="{BB962C8B-B14F-4D97-AF65-F5344CB8AC3E}">
        <p14:creationId xmlns:p14="http://schemas.microsoft.com/office/powerpoint/2010/main" val="8288626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58B8AD55-006F-40AA-A93D-63F940E4B7EB}" type="slidenum">
              <a:rPr lang="en-US" altLang="el-GR" sz="1400" baseline="0" smtClean="0">
                <a:solidFill>
                  <a:srgbClr val="000000"/>
                </a:solidFill>
              </a:rPr>
              <a:pPr/>
              <a:t>56</a:t>
            </a:fld>
            <a:endParaRPr lang="en-US" altLang="el-GR" sz="1400" baseline="0" smtClean="0">
              <a:solidFill>
                <a:srgbClr val="000000"/>
              </a:solidFill>
            </a:endParaRPr>
          </a:p>
        </p:txBody>
      </p:sp>
      <p:sp>
        <p:nvSpPr>
          <p:cNvPr id="55300" name="Text Placeholder 8"/>
          <p:cNvSpPr>
            <a:spLocks noGrp="1"/>
          </p:cNvSpPr>
          <p:nvPr>
            <p:ph type="body" sz="half" idx="4294967295"/>
          </p:nvPr>
        </p:nvSpPr>
        <p:spPr>
          <a:xfrm>
            <a:off x="360040" y="1435100"/>
            <a:ext cx="3923928" cy="5306268"/>
          </a:xfrm>
        </p:spPr>
        <p:txBody>
          <a:bodyPr>
            <a:normAutofit/>
          </a:bodyPr>
          <a:lstStyle/>
          <a:p>
            <a:pPr marL="0" indent="0">
              <a:spcAft>
                <a:spcPts val="1200"/>
              </a:spcAft>
              <a:buNone/>
            </a:pPr>
            <a:r>
              <a:rPr lang="el-GR" altLang="el-GR" sz="2400" dirty="0" smtClean="0"/>
              <a:t>Οι 4 τέσσερεις χημικοί συνεταίροι του είναι: </a:t>
            </a:r>
          </a:p>
          <a:p>
            <a:pPr>
              <a:spcAft>
                <a:spcPts val="1200"/>
              </a:spcAft>
            </a:pPr>
            <a:r>
              <a:rPr lang="el-GR" altLang="el-GR" sz="2400" b="1" dirty="0" smtClean="0">
                <a:solidFill>
                  <a:schemeClr val="accent5">
                    <a:lumMod val="50000"/>
                  </a:schemeClr>
                </a:solidFill>
              </a:rPr>
              <a:t>μία </a:t>
            </a:r>
            <a:r>
              <a:rPr lang="el-GR" altLang="el-GR" sz="2400" b="1" dirty="0" err="1" smtClean="0">
                <a:solidFill>
                  <a:schemeClr val="accent5">
                    <a:lumMod val="50000"/>
                  </a:schemeClr>
                </a:solidFill>
              </a:rPr>
              <a:t>αμινομάδα</a:t>
            </a:r>
            <a:r>
              <a:rPr lang="el-GR" altLang="el-GR" sz="2400" b="1" dirty="0" smtClean="0">
                <a:solidFill>
                  <a:schemeClr val="accent5">
                    <a:lumMod val="50000"/>
                  </a:schemeClr>
                </a:solidFill>
              </a:rPr>
              <a:t>,</a:t>
            </a:r>
            <a:r>
              <a:rPr lang="el-GR" altLang="el-GR" sz="2400" dirty="0" smtClean="0"/>
              <a:t> </a:t>
            </a:r>
          </a:p>
          <a:p>
            <a:pPr>
              <a:spcAft>
                <a:spcPts val="1200"/>
              </a:spcAft>
            </a:pPr>
            <a:r>
              <a:rPr lang="el-GR" altLang="el-GR" sz="2400" b="1" dirty="0" smtClean="0">
                <a:solidFill>
                  <a:srgbClr val="C00000"/>
                </a:solidFill>
              </a:rPr>
              <a:t>μία </a:t>
            </a:r>
            <a:r>
              <a:rPr lang="el-GR" altLang="el-GR" sz="2400" b="1" dirty="0" err="1" smtClean="0">
                <a:solidFill>
                  <a:srgbClr val="C00000"/>
                </a:solidFill>
              </a:rPr>
              <a:t>καρβοξυλομάδα</a:t>
            </a:r>
            <a:r>
              <a:rPr lang="el-GR" altLang="el-GR" sz="2400" b="1" dirty="0" smtClean="0">
                <a:solidFill>
                  <a:srgbClr val="C00000"/>
                </a:solidFill>
              </a:rPr>
              <a:t>,</a:t>
            </a:r>
            <a:r>
              <a:rPr lang="el-GR" altLang="el-GR" sz="2400" dirty="0" smtClean="0"/>
              <a:t> </a:t>
            </a:r>
          </a:p>
          <a:p>
            <a:pPr>
              <a:spcAft>
                <a:spcPts val="1200"/>
              </a:spcAft>
            </a:pPr>
            <a:r>
              <a:rPr lang="el-GR" altLang="el-GR" sz="2400" b="1" dirty="0" smtClean="0"/>
              <a:t>ένα άτομο υδρογόνου </a:t>
            </a:r>
            <a:r>
              <a:rPr lang="el-GR" altLang="el-GR" sz="2400" dirty="0" smtClean="0"/>
              <a:t>και</a:t>
            </a:r>
          </a:p>
          <a:p>
            <a:pPr>
              <a:spcAft>
                <a:spcPts val="1200"/>
              </a:spcAft>
            </a:pPr>
            <a:r>
              <a:rPr lang="el-GR" altLang="el-GR" sz="2400" b="1" dirty="0" smtClean="0"/>
              <a:t>μία ομάδα </a:t>
            </a:r>
            <a:r>
              <a:rPr lang="el-GR" altLang="el-GR" sz="2400" dirty="0" smtClean="0"/>
              <a:t>που ποικίλλει και συμβολίζεται με το γράμμα </a:t>
            </a:r>
            <a:r>
              <a:rPr lang="el-GR" altLang="el-GR" sz="2400" b="1" dirty="0" smtClean="0"/>
              <a:t>R</a:t>
            </a:r>
            <a:r>
              <a:rPr lang="el-GR" altLang="el-GR" sz="2400" dirty="0" smtClean="0"/>
              <a:t>. </a:t>
            </a:r>
          </a:p>
          <a:p>
            <a:pPr>
              <a:spcAft>
                <a:spcPts val="1200"/>
              </a:spcAft>
              <a:buFont typeface="Wingdings" panose="05000000000000000000" pitchFamily="2" charset="2"/>
              <a:buChar char="ü"/>
            </a:pPr>
            <a:r>
              <a:rPr lang="el-GR" altLang="el-GR" sz="2400" dirty="0" smtClean="0"/>
              <a:t>Η ομάδα R ονομάζεται επίσης </a:t>
            </a:r>
            <a:r>
              <a:rPr lang="el-GR" altLang="el-GR" sz="2400" b="1" dirty="0" smtClean="0"/>
              <a:t>πλευρική αλυσίδα.</a:t>
            </a:r>
          </a:p>
        </p:txBody>
      </p:sp>
      <p:sp>
        <p:nvSpPr>
          <p:cNvPr id="2" name="Τίτλος 1"/>
          <p:cNvSpPr>
            <a:spLocks noGrp="1"/>
          </p:cNvSpPr>
          <p:nvPr>
            <p:ph type="title"/>
          </p:nvPr>
        </p:nvSpPr>
        <p:spPr/>
        <p:txBody>
          <a:bodyPr/>
          <a:lstStyle/>
          <a:p>
            <a:r>
              <a:rPr lang="el-GR" dirty="0" err="1" smtClean="0"/>
              <a:t>Αμινοξύ</a:t>
            </a:r>
            <a:r>
              <a:rPr lang="el-GR" dirty="0" smtClean="0"/>
              <a:t>: Γενικός </a:t>
            </a:r>
            <a:r>
              <a:rPr lang="el-GR" dirty="0"/>
              <a:t>τύπος</a:t>
            </a:r>
          </a:p>
        </p:txBody>
      </p:sp>
      <p:grpSp>
        <p:nvGrpSpPr>
          <p:cNvPr id="7" name="Ομάδα 6"/>
          <p:cNvGrpSpPr/>
          <p:nvPr/>
        </p:nvGrpSpPr>
        <p:grpSpPr>
          <a:xfrm>
            <a:off x="4572000" y="1412776"/>
            <a:ext cx="4464496" cy="3179840"/>
            <a:chOff x="4572000" y="1412776"/>
            <a:chExt cx="4464496" cy="3179840"/>
          </a:xfrm>
        </p:grpSpPr>
        <p:pic>
          <p:nvPicPr>
            <p:cNvPr id="12290" name="Picture 2" descr="File:AminoAcidbal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412776"/>
              <a:ext cx="4464496" cy="3179840"/>
            </a:xfrm>
            <a:prstGeom prst="rect">
              <a:avLst/>
            </a:prstGeom>
            <a:noFill/>
            <a:extLst>
              <a:ext uri="{909E8E84-426E-40DD-AFC4-6F175D3DCCD1}">
                <a14:hiddenFill xmlns:a14="http://schemas.microsoft.com/office/drawing/2010/main">
                  <a:solidFill>
                    <a:srgbClr val="FFFFFF"/>
                  </a:solidFill>
                </a14:hiddenFill>
              </a:ext>
            </a:extLst>
          </p:spPr>
        </p:pic>
        <p:sp>
          <p:nvSpPr>
            <p:cNvPr id="5" name="Επεξήγηση με γραμμή 1 4"/>
            <p:cNvSpPr/>
            <p:nvPr/>
          </p:nvSpPr>
          <p:spPr>
            <a:xfrm>
              <a:off x="4860032" y="2369044"/>
              <a:ext cx="1152128" cy="1636020"/>
            </a:xfrm>
            <a:prstGeom prst="borderCallout1">
              <a:avLst>
                <a:gd name="adj1" fmla="val 17621"/>
                <a:gd name="adj2" fmla="val -613"/>
                <a:gd name="adj3" fmla="val 17089"/>
                <a:gd name="adj4" fmla="val -172603"/>
              </a:avLst>
            </a:prstGeom>
            <a:noFill/>
            <a:ln>
              <a:solidFill>
                <a:schemeClr val="accent5">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Επεξήγηση με γραμμή 2 5"/>
            <p:cNvSpPr/>
            <p:nvPr/>
          </p:nvSpPr>
          <p:spPr>
            <a:xfrm rot="10800000">
              <a:off x="7164288" y="1421447"/>
              <a:ext cx="1728192" cy="3067496"/>
            </a:xfrm>
            <a:prstGeom prst="borderCallout2">
              <a:avLst>
                <a:gd name="adj1" fmla="val -169"/>
                <a:gd name="adj2" fmla="val 51482"/>
                <a:gd name="adj3" fmla="val -27028"/>
                <a:gd name="adj4" fmla="val 92710"/>
                <a:gd name="adj5" fmla="val 36457"/>
                <a:gd name="adj6" fmla="val 320971"/>
              </a:avLst>
            </a:prstGeom>
            <a:noFill/>
            <a:ln>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4" name="Rectangle 7"/>
          <p:cNvSpPr/>
          <p:nvPr/>
        </p:nvSpPr>
        <p:spPr>
          <a:xfrm>
            <a:off x="5433679" y="5626093"/>
            <a:ext cx="2820396"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AminoAcidball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YassineMrabet"/>
              </a:rPr>
              <a:t>YassineMrabet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3961490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l-GR" altLang="el-GR" smtClean="0"/>
              <a:t>Αμινοξέα: </a:t>
            </a:r>
            <a:br>
              <a:rPr lang="el-GR" altLang="el-GR" smtClean="0"/>
            </a:br>
            <a:r>
              <a:rPr lang="el-GR" altLang="el-GR" smtClean="0"/>
              <a:t>τα μονομερή των πρωτεϊνών</a:t>
            </a:r>
          </a:p>
        </p:txBody>
      </p:sp>
      <p:sp>
        <p:nvSpPr>
          <p:cNvPr id="56325" name="Content Placeholder 7"/>
          <p:cNvSpPr>
            <a:spLocks noGrp="1"/>
          </p:cNvSpPr>
          <p:nvPr>
            <p:ph idx="1"/>
          </p:nvPr>
        </p:nvSpPr>
        <p:spPr/>
        <p:txBody>
          <a:bodyPr/>
          <a:lstStyle/>
          <a:p>
            <a:r>
              <a:rPr lang="el-GR" altLang="el-GR" dirty="0" smtClean="0"/>
              <a:t>Έχουν όλα την ίδια δομή αλλά:</a:t>
            </a:r>
          </a:p>
          <a:p>
            <a:pPr marL="360363" indent="0">
              <a:buNone/>
            </a:pPr>
            <a:r>
              <a:rPr lang="el-GR" altLang="el-GR" dirty="0" smtClean="0"/>
              <a:t>οι φυσικές και χημικές ιδιότητες της πλευρικής αλυσίδας καθορίζουν τα ιδιαίτερα χαρακτηριστικά που έχει κάθε </a:t>
            </a:r>
            <a:r>
              <a:rPr lang="el-GR" altLang="el-GR" dirty="0" err="1" smtClean="0"/>
              <a:t>αμινοξύ</a:t>
            </a:r>
            <a:r>
              <a:rPr lang="el-GR" altLang="el-GR" dirty="0" smtClean="0"/>
              <a:t> και επηρεάζουν το λειτουργικό ρόλο που αυτό παίζει σε ένα πολυπεπτίδιο.</a:t>
            </a:r>
          </a:p>
        </p:txBody>
      </p:sp>
      <p:sp>
        <p:nvSpPr>
          <p:cNvPr id="5632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FE54820E-428E-4414-9B3D-633854136323}" type="slidenum">
              <a:rPr lang="en-US" altLang="el-GR" sz="1400" baseline="0" smtClean="0">
                <a:solidFill>
                  <a:srgbClr val="000000"/>
                </a:solidFill>
              </a:rPr>
              <a:pPr/>
              <a:t>57</a:t>
            </a:fld>
            <a:endParaRPr lang="en-US" altLang="el-GR" sz="1400" baseline="0" smtClean="0">
              <a:solidFill>
                <a:srgbClr val="000000"/>
              </a:solidFill>
            </a:endParaRPr>
          </a:p>
        </p:txBody>
      </p:sp>
    </p:spTree>
    <p:extLst>
      <p:ext uri="{BB962C8B-B14F-4D97-AF65-F5344CB8AC3E}">
        <p14:creationId xmlns:p14="http://schemas.microsoft.com/office/powerpoint/2010/main" val="4202525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l-GR" altLang="el-GR" sz="3600" smtClean="0"/>
              <a:t>Τα 20 αμινοξέα των πρωτεϊνών </a:t>
            </a:r>
            <a:endParaRPr lang="en-US" altLang="el-GR" sz="3600" smtClean="0"/>
          </a:p>
        </p:txBody>
      </p:sp>
      <p:sp>
        <p:nvSpPr>
          <p:cNvPr id="57347" name="3 - Θέση περιεχομένου"/>
          <p:cNvSpPr>
            <a:spLocks noGrp="1"/>
          </p:cNvSpPr>
          <p:nvPr>
            <p:ph idx="1"/>
          </p:nvPr>
        </p:nvSpPr>
        <p:spPr>
          <a:xfrm>
            <a:off x="35496" y="1484784"/>
            <a:ext cx="8640960" cy="5112568"/>
          </a:xfrm>
        </p:spPr>
        <p:txBody>
          <a:bodyPr>
            <a:normAutofit/>
          </a:bodyPr>
          <a:lstStyle/>
          <a:p>
            <a:r>
              <a:rPr lang="el-GR" altLang="el-GR" sz="2000" dirty="0" err="1" smtClean="0"/>
              <a:t>Γλυκίνη</a:t>
            </a:r>
            <a:endParaRPr lang="el-GR" altLang="el-GR" sz="2000" dirty="0" smtClean="0"/>
          </a:p>
          <a:p>
            <a:r>
              <a:rPr lang="el-GR" altLang="el-GR" sz="2000" dirty="0" err="1" smtClean="0"/>
              <a:t>Αλανίνη</a:t>
            </a:r>
            <a:endParaRPr lang="el-GR" altLang="el-GR" sz="2000" dirty="0" smtClean="0"/>
          </a:p>
          <a:p>
            <a:r>
              <a:rPr lang="el-GR" altLang="el-GR" sz="2000" dirty="0" err="1" smtClean="0"/>
              <a:t>Βαλίνη</a:t>
            </a:r>
            <a:endParaRPr lang="el-GR" altLang="el-GR" sz="2000" dirty="0" smtClean="0"/>
          </a:p>
          <a:p>
            <a:r>
              <a:rPr lang="el-GR" altLang="el-GR" sz="2000" dirty="0" err="1" smtClean="0"/>
              <a:t>Λευκίνη</a:t>
            </a:r>
            <a:endParaRPr lang="el-GR" altLang="el-GR" sz="2000" dirty="0" smtClean="0"/>
          </a:p>
          <a:p>
            <a:r>
              <a:rPr lang="el-GR" altLang="el-GR" sz="2000" dirty="0" err="1" smtClean="0"/>
              <a:t>Ισολευκίνη</a:t>
            </a:r>
            <a:endParaRPr lang="el-GR" altLang="el-GR" sz="2000" dirty="0" smtClean="0"/>
          </a:p>
          <a:p>
            <a:r>
              <a:rPr lang="el-GR" altLang="el-GR" sz="2000" dirty="0" err="1" smtClean="0"/>
              <a:t>Μεθιονίνη</a:t>
            </a:r>
            <a:endParaRPr lang="el-GR" altLang="el-GR" sz="2000" dirty="0" smtClean="0"/>
          </a:p>
          <a:p>
            <a:r>
              <a:rPr lang="el-GR" altLang="el-GR" sz="2000" dirty="0" err="1" smtClean="0"/>
              <a:t>Φαινυλαλανίνη</a:t>
            </a:r>
            <a:r>
              <a:rPr lang="el-GR" altLang="el-GR" sz="2000" dirty="0" smtClean="0"/>
              <a:t> </a:t>
            </a:r>
          </a:p>
          <a:p>
            <a:r>
              <a:rPr lang="el-GR" altLang="el-GR" sz="2000" dirty="0" err="1" smtClean="0"/>
              <a:t>Τρυπτοφάνη</a:t>
            </a:r>
            <a:endParaRPr lang="el-GR" altLang="el-GR" sz="2000" dirty="0" smtClean="0"/>
          </a:p>
          <a:p>
            <a:r>
              <a:rPr lang="el-GR" altLang="el-GR" sz="2000" dirty="0" err="1" smtClean="0"/>
              <a:t>Προλίνη</a:t>
            </a:r>
            <a:endParaRPr lang="el-GR" altLang="el-GR" sz="2000" dirty="0" smtClean="0"/>
          </a:p>
          <a:p>
            <a:r>
              <a:rPr lang="el-GR" altLang="el-GR" sz="2000" dirty="0" err="1" smtClean="0"/>
              <a:t>Σερίνη</a:t>
            </a:r>
            <a:endParaRPr lang="el-GR" altLang="el-GR" sz="2000" dirty="0" smtClean="0"/>
          </a:p>
          <a:p>
            <a:endParaRPr lang="el-GR" altLang="el-GR" sz="2000" dirty="0" smtClean="0"/>
          </a:p>
        </p:txBody>
      </p:sp>
      <p:sp>
        <p:nvSpPr>
          <p:cNvPr id="57348" name="4 - Θέση περιεχομένου"/>
          <p:cNvSpPr>
            <a:spLocks noGrp="1"/>
          </p:cNvSpPr>
          <p:nvPr>
            <p:ph sz="half" idx="4294967295"/>
          </p:nvPr>
        </p:nvSpPr>
        <p:spPr>
          <a:xfrm>
            <a:off x="2267744" y="1484784"/>
            <a:ext cx="3810000" cy="5112568"/>
          </a:xfrm>
        </p:spPr>
        <p:txBody>
          <a:bodyPr>
            <a:normAutofit/>
          </a:bodyPr>
          <a:lstStyle/>
          <a:p>
            <a:pPr>
              <a:spcBef>
                <a:spcPts val="1200"/>
              </a:spcBef>
            </a:pPr>
            <a:r>
              <a:rPr lang="el-GR" altLang="el-GR" sz="2000" dirty="0" smtClean="0"/>
              <a:t>Θρεονίνη</a:t>
            </a:r>
          </a:p>
          <a:p>
            <a:pPr>
              <a:spcBef>
                <a:spcPts val="1200"/>
              </a:spcBef>
            </a:pPr>
            <a:r>
              <a:rPr lang="el-GR" altLang="el-GR" sz="2000" dirty="0" err="1" smtClean="0"/>
              <a:t>Κυστεϊνη</a:t>
            </a:r>
            <a:endParaRPr lang="el-GR" altLang="el-GR" sz="2000" dirty="0" smtClean="0"/>
          </a:p>
          <a:p>
            <a:pPr>
              <a:spcBef>
                <a:spcPts val="1200"/>
              </a:spcBef>
            </a:pPr>
            <a:r>
              <a:rPr lang="el-GR" altLang="el-GR" sz="2000" dirty="0" err="1" smtClean="0"/>
              <a:t>Τυροσίνη</a:t>
            </a:r>
            <a:endParaRPr lang="el-GR" altLang="el-GR" sz="2000" dirty="0" smtClean="0"/>
          </a:p>
          <a:p>
            <a:pPr>
              <a:spcBef>
                <a:spcPts val="1200"/>
              </a:spcBef>
            </a:pPr>
            <a:r>
              <a:rPr lang="el-GR" altLang="el-GR" sz="2000" dirty="0" err="1" smtClean="0"/>
              <a:t>Ασπαραγίνη</a:t>
            </a:r>
            <a:endParaRPr lang="el-GR" altLang="el-GR" sz="2000" dirty="0" smtClean="0"/>
          </a:p>
          <a:p>
            <a:pPr>
              <a:spcBef>
                <a:spcPts val="1200"/>
              </a:spcBef>
            </a:pPr>
            <a:r>
              <a:rPr lang="el-GR" altLang="el-GR" sz="2000" dirty="0" err="1" smtClean="0"/>
              <a:t>Γλουταμίνη</a:t>
            </a:r>
            <a:endParaRPr lang="el-GR" altLang="el-GR" sz="2000" dirty="0" smtClean="0"/>
          </a:p>
          <a:p>
            <a:pPr>
              <a:spcBef>
                <a:spcPts val="1200"/>
              </a:spcBef>
            </a:pPr>
            <a:r>
              <a:rPr lang="el-GR" altLang="el-GR" sz="2000" dirty="0" err="1" smtClean="0"/>
              <a:t>Ασπαρτικό</a:t>
            </a:r>
            <a:r>
              <a:rPr lang="el-GR" altLang="el-GR" sz="2000" dirty="0" smtClean="0"/>
              <a:t> οξύ</a:t>
            </a:r>
          </a:p>
          <a:p>
            <a:pPr>
              <a:spcBef>
                <a:spcPts val="1200"/>
              </a:spcBef>
            </a:pPr>
            <a:r>
              <a:rPr lang="el-GR" altLang="el-GR" sz="2000" dirty="0" err="1" smtClean="0"/>
              <a:t>Γλουταμινικό</a:t>
            </a:r>
            <a:r>
              <a:rPr lang="el-GR" altLang="el-GR" sz="2000" dirty="0" smtClean="0"/>
              <a:t> οξύ</a:t>
            </a:r>
          </a:p>
          <a:p>
            <a:pPr>
              <a:spcBef>
                <a:spcPts val="1200"/>
              </a:spcBef>
            </a:pPr>
            <a:r>
              <a:rPr lang="el-GR" altLang="el-GR" sz="2000" dirty="0" err="1" smtClean="0"/>
              <a:t>Λυσίνη</a:t>
            </a:r>
            <a:endParaRPr lang="el-GR" altLang="el-GR" sz="2000" dirty="0" smtClean="0"/>
          </a:p>
          <a:p>
            <a:pPr>
              <a:spcBef>
                <a:spcPts val="1200"/>
              </a:spcBef>
            </a:pPr>
            <a:r>
              <a:rPr lang="el-GR" altLang="el-GR" sz="2000" dirty="0" err="1" smtClean="0"/>
              <a:t>Αργινίνη</a:t>
            </a:r>
            <a:endParaRPr lang="el-GR" altLang="el-GR" sz="2000" dirty="0" smtClean="0"/>
          </a:p>
          <a:p>
            <a:pPr>
              <a:spcBef>
                <a:spcPts val="1200"/>
              </a:spcBef>
            </a:pPr>
            <a:r>
              <a:rPr lang="el-GR" altLang="el-GR" sz="2000" dirty="0" err="1" smtClean="0"/>
              <a:t>Ιστιδίνη</a:t>
            </a:r>
            <a:endParaRPr lang="el-GR" altLang="el-GR" sz="20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pic>
        <p:nvPicPr>
          <p:cNvPr id="13314" name="Picture 2" descr="File:Amino Acids.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724" y="1173128"/>
            <a:ext cx="4629150" cy="5705476"/>
          </a:xfrm>
          <a:prstGeom prst="rect">
            <a:avLst/>
          </a:prstGeom>
          <a:noFill/>
          <a:extLst>
            <a:ext uri="{909E8E84-426E-40DD-AFC4-6F175D3DCCD1}">
              <a14:hiddenFill xmlns:a14="http://schemas.microsoft.com/office/drawing/2010/main">
                <a:solidFill>
                  <a:srgbClr val="FFFFFF"/>
                </a:solidFill>
              </a14:hiddenFill>
            </a:ext>
          </a:extLst>
        </p:spPr>
      </p:pic>
      <p:cxnSp>
        <p:nvCxnSpPr>
          <p:cNvPr id="4" name="Ευθεία γραμμή σύνδεσης 3"/>
          <p:cNvCxnSpPr/>
          <p:nvPr/>
        </p:nvCxnSpPr>
        <p:spPr>
          <a:xfrm>
            <a:off x="2267744" y="1556792"/>
            <a:ext cx="0" cy="482453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7"/>
          <p:cNvSpPr/>
          <p:nvPr/>
        </p:nvSpPr>
        <p:spPr>
          <a:xfrm>
            <a:off x="1835696" y="6414835"/>
            <a:ext cx="280831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Amino </a:t>
            </a:r>
            <a:r>
              <a:rPr lang="en-US" sz="1200" dirty="0" smtClean="0">
                <a:latin typeface="+mn-lt"/>
                <a:hlinkClick r:id="rId4"/>
              </a:rPr>
              <a:t>Acids</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a:latin typeface="+mn-lt"/>
                <a:hlinkClick r:id="rId5" tooltip="User:Fred the Oyster"/>
              </a:rPr>
              <a:t>Fred the </a:t>
            </a:r>
            <a:r>
              <a:rPr lang="en-US" sz="1200" dirty="0" smtClean="0">
                <a:latin typeface="+mn-lt"/>
                <a:hlinkClick r:id="rId5" tooltip="User:Fred the Oyster"/>
              </a:rPr>
              <a:t>Oyster</a:t>
            </a:r>
            <a:r>
              <a:rPr lang="el-GR" sz="1200" dirty="0" smtClean="0">
                <a:latin typeface="+mn-lt"/>
              </a:rPr>
              <a:t> </a:t>
            </a:r>
            <a:r>
              <a:rPr lang="el-GR" sz="1200" dirty="0" smtClean="0">
                <a:solidFill>
                  <a:prstClr val="black">
                    <a:lumMod val="75000"/>
                    <a:lumOff val="25000"/>
                  </a:prstClr>
                </a:solidFill>
                <a:latin typeface="+mn-lt"/>
              </a:rPr>
              <a:t>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2201536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Τίτλος 1"/>
          <p:cNvSpPr>
            <a:spLocks noGrp="1"/>
          </p:cNvSpPr>
          <p:nvPr>
            <p:ph type="title"/>
          </p:nvPr>
        </p:nvSpPr>
        <p:spPr/>
        <p:txBody>
          <a:bodyPr/>
          <a:lstStyle/>
          <a:p>
            <a:r>
              <a:rPr lang="el-GR" altLang="el-GR" dirty="0" smtClean="0"/>
              <a:t>Σχηματικά η υδρόλυση</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pic>
        <p:nvPicPr>
          <p:cNvPr id="112644" name="Picture 4" descr="external image c5x2hydroly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772816"/>
            <a:ext cx="7620000" cy="4067176"/>
          </a:xfrm>
          <a:prstGeom prst="rect">
            <a:avLst/>
          </a:prstGeom>
          <a:noFill/>
          <a:extLst>
            <a:ext uri="{909E8E84-426E-40DD-AFC4-6F175D3DCCD1}">
              <a14:hiddenFill xmlns:a14="http://schemas.microsoft.com/office/drawing/2010/main">
                <a:solidFill>
                  <a:srgbClr val="FFFFFF"/>
                </a:solidFill>
              </a14:hiddenFill>
            </a:ext>
          </a:extLst>
        </p:spPr>
      </p:pic>
      <p:sp>
        <p:nvSpPr>
          <p:cNvPr id="8" name="Ορθογώνιο 7"/>
          <p:cNvSpPr/>
          <p:nvPr/>
        </p:nvSpPr>
        <p:spPr>
          <a:xfrm>
            <a:off x="2195736" y="6093296"/>
            <a:ext cx="4572000" cy="276999"/>
          </a:xfrm>
          <a:prstGeom prst="rect">
            <a:avLst/>
          </a:prstGeom>
        </p:spPr>
        <p:txBody>
          <a:bodyPr>
            <a:spAutoFit/>
          </a:bodyPr>
          <a:lstStyle/>
          <a:p>
            <a:pPr algn="ctr"/>
            <a:r>
              <a:rPr lang="el-GR" sz="1200" dirty="0" smtClean="0">
                <a:latin typeface="+mn-lt"/>
              </a:rPr>
              <a:t>Από </a:t>
            </a:r>
            <a:r>
              <a:rPr lang="en-US" sz="1200" dirty="0" smtClean="0">
                <a:latin typeface="+mn-lt"/>
                <a:hlinkClick r:id="rId4"/>
              </a:rPr>
              <a:t>bealbio.wikispaces.com</a:t>
            </a:r>
            <a:r>
              <a:rPr lang="el-GR" sz="1200" dirty="0" smtClean="0">
                <a:latin typeface="+mn-lt"/>
              </a:rPr>
              <a:t> διαθέσιμο με άδεια </a:t>
            </a:r>
            <a:r>
              <a:rPr lang="en-US" sz="1200" dirty="0">
                <a:latin typeface="+mn-lt"/>
                <a:hlinkClick r:id="rId5"/>
              </a:rPr>
              <a:t>CC BY-SA 3.0</a:t>
            </a:r>
            <a:endParaRPr lang="el-GR" sz="1200" dirty="0">
              <a:latin typeface="+mn-lt"/>
            </a:endParaRPr>
          </a:p>
        </p:txBody>
      </p:sp>
    </p:spTree>
    <p:extLst>
      <p:ext uri="{BB962C8B-B14F-4D97-AF65-F5344CB8AC3E}">
        <p14:creationId xmlns:p14="http://schemas.microsoft.com/office/powerpoint/2010/main" val="275511329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l-GR" altLang="el-GR" dirty="0" smtClean="0"/>
              <a:t>Πολυμερή αμινοξέων</a:t>
            </a:r>
          </a:p>
        </p:txBody>
      </p:sp>
      <p:sp>
        <p:nvSpPr>
          <p:cNvPr id="58371" name="Content Placeholder 2"/>
          <p:cNvSpPr>
            <a:spLocks noGrp="1"/>
          </p:cNvSpPr>
          <p:nvPr>
            <p:ph idx="1"/>
          </p:nvPr>
        </p:nvSpPr>
        <p:spPr/>
        <p:txBody>
          <a:bodyPr>
            <a:normAutofit/>
          </a:bodyPr>
          <a:lstStyle/>
          <a:p>
            <a:r>
              <a:rPr lang="el-GR" altLang="el-GR" dirty="0" smtClean="0"/>
              <a:t>2 αμινοξέα, το ένα δίπλα στο άλλο κατά τρόπο ώστε η </a:t>
            </a:r>
            <a:r>
              <a:rPr lang="el-GR" altLang="el-GR" dirty="0" err="1" smtClean="0"/>
              <a:t>καρβοξυλομάδα</a:t>
            </a:r>
            <a:r>
              <a:rPr lang="el-GR" altLang="el-GR" dirty="0" smtClean="0"/>
              <a:t> του ενός να βρίσκεται ακριβώς δίπλα στην </a:t>
            </a:r>
            <a:r>
              <a:rPr lang="el-GR" altLang="el-GR" dirty="0" err="1" smtClean="0"/>
              <a:t>αμινομάδα</a:t>
            </a:r>
            <a:r>
              <a:rPr lang="el-GR" altLang="el-GR" dirty="0" smtClean="0"/>
              <a:t> του άλλου,  μπορούν να ενωθούν με αντίδραση αφυδάτωσης κατά την οποία, αφαιρείται ένα μόριο νερού</a:t>
            </a:r>
          </a:p>
          <a:p>
            <a:r>
              <a:rPr lang="el-GR" altLang="el-GR" dirty="0" smtClean="0"/>
              <a:t>Ο δεσμός ονομάζεται </a:t>
            </a:r>
            <a:r>
              <a:rPr lang="el-GR" altLang="el-GR" b="1" dirty="0" err="1" smtClean="0">
                <a:solidFill>
                  <a:schemeClr val="accent5">
                    <a:lumMod val="50000"/>
                  </a:schemeClr>
                </a:solidFill>
              </a:rPr>
              <a:t>πεπτιδικός</a:t>
            </a:r>
            <a:r>
              <a:rPr lang="el-GR" altLang="el-GR" b="1" dirty="0" smtClean="0">
                <a:solidFill>
                  <a:schemeClr val="accent5">
                    <a:lumMod val="50000"/>
                  </a:schemeClr>
                </a:solidFill>
              </a:rPr>
              <a:t> δεσμός και με την επανάληψη προκύπτουν  τα πολυπεπτίδια</a:t>
            </a:r>
          </a:p>
          <a:p>
            <a:r>
              <a:rPr lang="el-GR" altLang="el-GR" dirty="0" smtClean="0"/>
              <a:t>Η επαναλαμβανόμενη αλληλουχία των ατόμων, ονομάζεται </a:t>
            </a:r>
            <a:r>
              <a:rPr lang="el-GR" altLang="el-GR" dirty="0" err="1" smtClean="0"/>
              <a:t>πολυπεπτιδικός</a:t>
            </a:r>
            <a:r>
              <a:rPr lang="el-GR" altLang="el-GR" dirty="0" smtClean="0"/>
              <a:t> σκελετός</a:t>
            </a:r>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9FAC4696-9E5E-479E-A86E-AD4303BD3FDE}" type="slidenum">
              <a:rPr lang="en-US" altLang="el-GR" sz="1400" baseline="0" smtClean="0">
                <a:solidFill>
                  <a:srgbClr val="000000"/>
                </a:solidFill>
              </a:rPr>
              <a:pPr/>
              <a:t>59</a:t>
            </a:fld>
            <a:endParaRPr lang="en-US" altLang="el-GR" sz="1400" baseline="0" smtClean="0">
              <a:solidFill>
                <a:srgbClr val="000000"/>
              </a:solidFill>
            </a:endParaRPr>
          </a:p>
        </p:txBody>
      </p:sp>
    </p:spTree>
    <p:extLst>
      <p:ext uri="{BB962C8B-B14F-4D97-AF65-F5344CB8AC3E}">
        <p14:creationId xmlns:p14="http://schemas.microsoft.com/office/powerpoint/2010/main" val="158043553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l-GR" altLang="el-GR" smtClean="0"/>
              <a:t>Πολυπεπτίδια</a:t>
            </a:r>
          </a:p>
        </p:txBody>
      </p:sp>
      <p:sp>
        <p:nvSpPr>
          <p:cNvPr id="59395" name="Content Placeholder 2"/>
          <p:cNvSpPr>
            <a:spLocks noGrp="1"/>
          </p:cNvSpPr>
          <p:nvPr>
            <p:ph idx="1"/>
          </p:nvPr>
        </p:nvSpPr>
        <p:spPr/>
        <p:txBody>
          <a:bodyPr>
            <a:normAutofit/>
          </a:bodyPr>
          <a:lstStyle/>
          <a:p>
            <a:r>
              <a:rPr lang="el-GR" altLang="el-GR" dirty="0" smtClean="0"/>
              <a:t>Το μήκος ενός πολυπεπτιδίου μπορεί να ποικίλλει από λίγα μονομερή έως χίλια, ή και πάνω από χίλια.</a:t>
            </a:r>
          </a:p>
          <a:p>
            <a:r>
              <a:rPr lang="el-GR" altLang="el-GR" dirty="0" smtClean="0"/>
              <a:t>Κάθε συγκεκριμένο πολυπεπτίδιο έχει μια μοναδική γραμμική ακολουθία αμινοξέων.</a:t>
            </a:r>
            <a:endParaRPr lang="el-GR" altLang="el-GR" b="1" dirty="0" smtClean="0"/>
          </a:p>
          <a:p>
            <a:pPr marL="0" indent="0">
              <a:buNone/>
            </a:pPr>
            <a:r>
              <a:rPr lang="el-GR" altLang="el-GR" b="1" dirty="0" smtClean="0"/>
              <a:t>Τα κύτταρα μπορούν να κατασκευάζουν μια τεράστια ποικιλία πολυμερών από λίγα μόνο μονομερή, λόγω της ποικιλόμορφης διάταξης των μονομερών αυτών</a:t>
            </a:r>
            <a:r>
              <a:rPr lang="el-GR" altLang="el-GR" dirty="0" smtClean="0"/>
              <a:t>.</a:t>
            </a:r>
            <a:endParaRPr lang="el-GR" altLang="el-GR" b="1" dirty="0" smtClean="0"/>
          </a:p>
          <a:p>
            <a:endParaRPr lang="el-GR" altLang="el-GR" dirty="0" smtClean="0"/>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270FB2B-FC3D-4414-8759-5A93FD530907}" type="slidenum">
              <a:rPr lang="en-US" altLang="el-GR" sz="1400" baseline="0" smtClean="0">
                <a:solidFill>
                  <a:srgbClr val="000000"/>
                </a:solidFill>
              </a:rPr>
              <a:pPr/>
              <a:t>60</a:t>
            </a:fld>
            <a:endParaRPr lang="en-US" altLang="el-GR" sz="1400" baseline="0" smtClean="0">
              <a:solidFill>
                <a:srgbClr val="000000"/>
              </a:solidFill>
            </a:endParaRPr>
          </a:p>
        </p:txBody>
      </p:sp>
    </p:spTree>
    <p:extLst>
      <p:ext uri="{BB962C8B-B14F-4D97-AF65-F5344CB8AC3E}">
        <p14:creationId xmlns:p14="http://schemas.microsoft.com/office/powerpoint/2010/main" val="4447242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l" eaLnBrk="1" hangingPunct="1"/>
            <a:r>
              <a:rPr lang="el-GR" altLang="el-GR" smtClean="0"/>
              <a:t>Σύνθεση πολυπετίδικής αλυσίδας </a:t>
            </a:r>
            <a:endParaRPr lang="en-US" altLang="el-GR" smtClean="0"/>
          </a:p>
        </p:txBody>
      </p:sp>
      <p:sp>
        <p:nvSpPr>
          <p:cNvPr id="60419" name="3 - Θέση περιεχομένου"/>
          <p:cNvSpPr>
            <a:spLocks noGrp="1"/>
          </p:cNvSpPr>
          <p:nvPr>
            <p:ph idx="1"/>
          </p:nvPr>
        </p:nvSpPr>
        <p:spPr>
          <a:xfrm>
            <a:off x="251520" y="1484784"/>
            <a:ext cx="3240360" cy="5256584"/>
          </a:xfrm>
        </p:spPr>
        <p:txBody>
          <a:bodyPr/>
          <a:lstStyle/>
          <a:p>
            <a:r>
              <a:rPr lang="el-GR" altLang="el-GR" dirty="0" smtClean="0"/>
              <a:t>Οι </a:t>
            </a:r>
            <a:r>
              <a:rPr lang="el-GR" altLang="el-GR" dirty="0" err="1" smtClean="0"/>
              <a:t>πεπτιδικοί</a:t>
            </a:r>
            <a:r>
              <a:rPr lang="el-GR" altLang="el-GR" dirty="0" smtClean="0"/>
              <a:t> δεσμοί σχηματίζονται από αντιδράσεις αφυδάτωσης και συνδέουν την </a:t>
            </a:r>
            <a:r>
              <a:rPr lang="el-GR" altLang="el-GR" dirty="0" err="1" smtClean="0"/>
              <a:t>καρβοκυλομάδα</a:t>
            </a:r>
            <a:r>
              <a:rPr lang="el-GR" altLang="el-GR" dirty="0" smtClean="0"/>
              <a:t> (</a:t>
            </a:r>
            <a:r>
              <a:rPr lang="en-US" altLang="el-GR" dirty="0" smtClean="0"/>
              <a:t>COO-)</a:t>
            </a:r>
            <a:r>
              <a:rPr lang="el-GR" altLang="el-GR" dirty="0" smtClean="0"/>
              <a:t> του ενός </a:t>
            </a:r>
            <a:r>
              <a:rPr lang="el-GR" altLang="el-GR" dirty="0" err="1" smtClean="0"/>
              <a:t>αμινοξέως</a:t>
            </a:r>
            <a:r>
              <a:rPr lang="el-GR" altLang="el-GR" dirty="0" smtClean="0"/>
              <a:t> με τη </a:t>
            </a:r>
            <a:r>
              <a:rPr lang="el-GR" altLang="el-GR" dirty="0" err="1" smtClean="0"/>
              <a:t>αμινομάδα</a:t>
            </a:r>
            <a:r>
              <a:rPr lang="el-GR" altLang="el-GR" dirty="0" smtClean="0"/>
              <a:t>  (ΝΗ2</a:t>
            </a:r>
            <a:r>
              <a:rPr lang="en-US" altLang="el-GR" dirty="0" smtClean="0"/>
              <a:t>-</a:t>
            </a:r>
            <a:r>
              <a:rPr lang="el-GR" altLang="el-GR" dirty="0" smtClean="0"/>
              <a:t>) του επόμενου.</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pic>
        <p:nvPicPr>
          <p:cNvPr id="14338" name="Picture 2" descr="File:Peptidformationball.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899" y="1556792"/>
            <a:ext cx="5821605" cy="482453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3569409" y="6464369"/>
            <a:ext cx="5256584" cy="276999"/>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Peptidformationball</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smtClean="0">
                <a:latin typeface="+mn-lt"/>
                <a:hlinkClick r:id="rId5" tooltip="User:YassineMrabet"/>
              </a:rPr>
              <a:t>YassineMrabet</a:t>
            </a:r>
            <a:r>
              <a:rPr lang="el-GR" sz="1200" dirty="0" smtClean="0">
                <a:latin typeface="+mn-lt"/>
              </a:rPr>
              <a:t> </a:t>
            </a:r>
            <a:r>
              <a:rPr lang="el-GR" sz="1200" dirty="0" smtClean="0">
                <a:solidFill>
                  <a:prstClr val="black">
                    <a:lumMod val="75000"/>
                    <a:lumOff val="25000"/>
                  </a:prstClr>
                </a:solidFill>
                <a:latin typeface="+mn-lt"/>
              </a:rPr>
              <a:t>διαθέσιμο ως κοινό κτήμα</a:t>
            </a:r>
            <a:endParaRPr lang="en-US" sz="1200" dirty="0">
              <a:solidFill>
                <a:prstClr val="black">
                  <a:lumMod val="75000"/>
                  <a:lumOff val="25000"/>
                </a:prstClr>
              </a:solidFill>
              <a:latin typeface="+mn-lt"/>
            </a:endParaRPr>
          </a:p>
        </p:txBody>
      </p:sp>
    </p:spTree>
    <p:extLst>
      <p:ext uri="{BB962C8B-B14F-4D97-AF65-F5344CB8AC3E}">
        <p14:creationId xmlns:p14="http://schemas.microsoft.com/office/powerpoint/2010/main" val="66649190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4"/>
          <p:cNvSpPr>
            <a:spLocks noGrp="1"/>
          </p:cNvSpPr>
          <p:nvPr>
            <p:ph type="title"/>
          </p:nvPr>
        </p:nvSpPr>
        <p:spPr/>
        <p:txBody>
          <a:bodyPr/>
          <a:lstStyle/>
          <a:p>
            <a:r>
              <a:rPr lang="el-GR" altLang="el-GR" smtClean="0"/>
              <a:t>Δομή και λειτουργία των πρωτεϊνών</a:t>
            </a:r>
          </a:p>
        </p:txBody>
      </p:sp>
      <p:sp>
        <p:nvSpPr>
          <p:cNvPr id="61443" name="Content Placeholder 5"/>
          <p:cNvSpPr>
            <a:spLocks noGrp="1"/>
          </p:cNvSpPr>
          <p:nvPr>
            <p:ph idx="1"/>
          </p:nvPr>
        </p:nvSpPr>
        <p:spPr/>
        <p:txBody>
          <a:bodyPr/>
          <a:lstStyle/>
          <a:p>
            <a:r>
              <a:rPr lang="el-GR" altLang="el-GR" dirty="0" smtClean="0"/>
              <a:t>Η εξειδικευμένη δράση των πρωτεϊνών προκύπτει από τις</a:t>
            </a:r>
            <a:r>
              <a:rPr lang="en-US" altLang="el-GR" dirty="0" smtClean="0"/>
              <a:t> </a:t>
            </a:r>
            <a:r>
              <a:rPr lang="el-GR" altLang="el-GR" dirty="0" smtClean="0"/>
              <a:t>λεπτομέρειες της δομής τους στον χώρο.</a:t>
            </a:r>
            <a:endParaRPr lang="en-US" altLang="el-GR" dirty="0" smtClean="0"/>
          </a:p>
          <a:p>
            <a:r>
              <a:rPr lang="el-GR" altLang="el-GR" dirty="0" smtClean="0"/>
              <a:t>Η δομή των πρωτεϊνών έχει διάφορα επίπεδα, αλλά το απλούστερο (και αυτό απ’ όπου ξεκινά η δομή μιας πρωτεΐνης) είναι η σειρά των αμινοξέων της.</a:t>
            </a:r>
          </a:p>
        </p:txBody>
      </p:sp>
      <p:sp>
        <p:nvSpPr>
          <p:cNvPr id="6144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C6FF04D-94FD-47DD-B628-B5A94C18FA36}" type="slidenum">
              <a:rPr lang="en-US" altLang="el-GR" sz="1400" baseline="0" smtClean="0">
                <a:solidFill>
                  <a:srgbClr val="000000"/>
                </a:solidFill>
              </a:rPr>
              <a:pPr/>
              <a:t>62</a:t>
            </a:fld>
            <a:endParaRPr lang="en-US" altLang="el-GR" sz="1400" baseline="0" smtClean="0">
              <a:solidFill>
                <a:srgbClr val="000000"/>
              </a:solidFill>
            </a:endParaRPr>
          </a:p>
        </p:txBody>
      </p:sp>
    </p:spTree>
    <p:extLst>
      <p:ext uri="{BB962C8B-B14F-4D97-AF65-F5344CB8AC3E}">
        <p14:creationId xmlns:p14="http://schemas.microsoft.com/office/powerpoint/2010/main" val="25629369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l-GR" altLang="el-GR" smtClean="0"/>
              <a:t>Λειτουργική πρωτεϊνη</a:t>
            </a:r>
          </a:p>
        </p:txBody>
      </p:sp>
      <p:sp>
        <p:nvSpPr>
          <p:cNvPr id="62467" name="Content Placeholder 2"/>
          <p:cNvSpPr>
            <a:spLocks noGrp="1"/>
          </p:cNvSpPr>
          <p:nvPr>
            <p:ph idx="1"/>
          </p:nvPr>
        </p:nvSpPr>
        <p:spPr/>
        <p:txBody>
          <a:bodyPr/>
          <a:lstStyle/>
          <a:p>
            <a:r>
              <a:rPr lang="el-GR" altLang="el-GR" sz="2400" dirty="0" smtClean="0"/>
              <a:t>Ο όρος πολυπεπτίδιο δεν είναι συνώνυμος με τον όρο πρωτεΐνη</a:t>
            </a:r>
            <a:r>
              <a:rPr lang="en-US" altLang="el-GR" sz="2400" dirty="0" smtClean="0"/>
              <a:t>, </a:t>
            </a:r>
            <a:r>
              <a:rPr lang="el-GR" altLang="el-GR" sz="2400" dirty="0" smtClean="0"/>
              <a:t>διαφέρουν στην ακολουθία των αμινοξέων και στη δομή. </a:t>
            </a:r>
          </a:p>
          <a:p>
            <a:r>
              <a:rPr lang="el-GR" altLang="el-GR" sz="2400" dirty="0" smtClean="0"/>
              <a:t>Μια </a:t>
            </a:r>
            <a:r>
              <a:rPr lang="el-GR" altLang="el-GR" sz="2400" b="1" dirty="0" smtClean="0"/>
              <a:t>λειτουργική πρωτεΐνη </a:t>
            </a:r>
            <a:r>
              <a:rPr lang="el-GR" altLang="el-GR" sz="2400" dirty="0" smtClean="0"/>
              <a:t>είναι ένα ή περισσότερα πολυπεπτίδια που με ακρίβεια αναδιπλώνονται,  πτυχώνονται και συστρέφονται για να σχηματίσουν τελικά ένα μόριο με μοναδική διάταξη στον χώρο.</a:t>
            </a:r>
          </a:p>
          <a:p>
            <a:r>
              <a:rPr lang="el-GR" altLang="el-GR" sz="2400" dirty="0" smtClean="0"/>
              <a:t>Η αναδίπλωση καθοδηγείται και ενισχύεται από τη δημιουργία πολλών δεσμών υδρογόνου ανάμεσα σε διάφορα τμήματα της αλυσίδας, που εξαρτάται από την ίδια την ακολουθία των αμινοξέων.</a:t>
            </a:r>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BF56ADF-D99A-4001-941F-57D24A8B9B6C}" type="slidenum">
              <a:rPr lang="en-US" altLang="el-GR" sz="1400" baseline="0" smtClean="0">
                <a:solidFill>
                  <a:srgbClr val="000000"/>
                </a:solidFill>
              </a:rPr>
              <a:pPr/>
              <a:t>63</a:t>
            </a:fld>
            <a:endParaRPr lang="en-US" altLang="el-GR" sz="1400" baseline="0" smtClean="0">
              <a:solidFill>
                <a:srgbClr val="000000"/>
              </a:solidFill>
            </a:endParaRPr>
          </a:p>
        </p:txBody>
      </p:sp>
    </p:spTree>
    <p:extLst>
      <p:ext uri="{BB962C8B-B14F-4D97-AF65-F5344CB8AC3E}">
        <p14:creationId xmlns:p14="http://schemas.microsoft.com/office/powerpoint/2010/main" val="12386188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p:txBody>
          <a:bodyPr>
            <a:normAutofit/>
          </a:bodyPr>
          <a:lstStyle/>
          <a:p>
            <a:r>
              <a:rPr lang="el-GR" altLang="el-GR" dirty="0" smtClean="0"/>
              <a:t>Εξαρτάται, στο σύνολο σχεδόν των περιπτώσεων, από την ικανότητά της να αναγνωρίζει και να δεσμεύει κάποιο άλλο μόριο</a:t>
            </a:r>
          </a:p>
          <a:p>
            <a:r>
              <a:rPr lang="el-GR" altLang="el-GR" dirty="0" smtClean="0"/>
              <a:t>Είναι μια νέα ιδιότητα που οφείλεται στη λεπτομερή διάταξη των ατόμων και των μορίων στο μοριακό επίπεδο</a:t>
            </a:r>
          </a:p>
          <a:p>
            <a:pPr marL="360363" indent="0">
              <a:buNone/>
            </a:pPr>
            <a:r>
              <a:rPr lang="el-GR" altLang="el-GR" dirty="0" smtClean="0"/>
              <a:t>πχ η ικανότητα ενός πρωτεϊνικού υποδοχέα να αναγνωρίζει και να δεσμεύει ένα συγκεκριμένο αναλγητικό-</a:t>
            </a:r>
            <a:r>
              <a:rPr lang="el-GR" altLang="el-GR" dirty="0" err="1" smtClean="0"/>
              <a:t>σηματοδοτικό</a:t>
            </a:r>
            <a:r>
              <a:rPr lang="el-GR" altLang="el-GR" dirty="0" smtClean="0"/>
              <a:t> μόριο</a:t>
            </a:r>
          </a:p>
        </p:txBody>
      </p:sp>
      <p:sp>
        <p:nvSpPr>
          <p:cNvPr id="634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61C1E74F-1D81-4E8B-B749-D0A1DD2638B8}" type="slidenum">
              <a:rPr lang="en-US" altLang="el-GR" sz="1400" baseline="0" smtClean="0">
                <a:solidFill>
                  <a:srgbClr val="000000"/>
                </a:solidFill>
              </a:rPr>
              <a:pPr/>
              <a:t>64</a:t>
            </a:fld>
            <a:endParaRPr lang="en-US" altLang="el-GR" sz="1400" baseline="0" smtClean="0">
              <a:solidFill>
                <a:srgbClr val="000000"/>
              </a:solidFill>
            </a:endParaRPr>
          </a:p>
        </p:txBody>
      </p:sp>
      <p:sp>
        <p:nvSpPr>
          <p:cNvPr id="3" name="Τίτλος 2"/>
          <p:cNvSpPr>
            <a:spLocks noGrp="1"/>
          </p:cNvSpPr>
          <p:nvPr>
            <p:ph type="title"/>
          </p:nvPr>
        </p:nvSpPr>
        <p:spPr/>
        <p:txBody>
          <a:bodyPr/>
          <a:lstStyle/>
          <a:p>
            <a:r>
              <a:rPr lang="el-GR" dirty="0"/>
              <a:t>Η λειτουργία μιας πρωτεΐνης </a:t>
            </a:r>
          </a:p>
        </p:txBody>
      </p:sp>
    </p:spTree>
    <p:extLst>
      <p:ext uri="{BB962C8B-B14F-4D97-AF65-F5344CB8AC3E}">
        <p14:creationId xmlns:p14="http://schemas.microsoft.com/office/powerpoint/2010/main" val="187944597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l-GR" altLang="el-GR" smtClean="0"/>
              <a:t>Τα τέσσερα επίπεδα στη δομή μιας πρωτεΐνης</a:t>
            </a:r>
          </a:p>
        </p:txBody>
      </p:sp>
      <p:sp>
        <p:nvSpPr>
          <p:cNvPr id="64515" name="Content Placeholder 2"/>
          <p:cNvSpPr>
            <a:spLocks noGrp="1"/>
          </p:cNvSpPr>
          <p:nvPr>
            <p:ph idx="1"/>
          </p:nvPr>
        </p:nvSpPr>
        <p:spPr/>
        <p:txBody>
          <a:bodyPr>
            <a:normAutofit/>
          </a:bodyPr>
          <a:lstStyle/>
          <a:p>
            <a:pPr marL="0" indent="0">
              <a:buNone/>
            </a:pPr>
            <a:r>
              <a:rPr lang="el-GR" altLang="el-GR" dirty="0" smtClean="0"/>
              <a:t>Όλες οι πρωτεΐνες διαθέτουν τρία διαδοχικά επίπεδα οργάνωσης στη δομή τους:</a:t>
            </a:r>
          </a:p>
          <a:p>
            <a:r>
              <a:rPr lang="el-GR" altLang="el-GR" dirty="0" err="1" smtClean="0"/>
              <a:t>πρωτοταγής</a:t>
            </a:r>
            <a:r>
              <a:rPr lang="el-GR" altLang="el-GR" dirty="0" smtClean="0"/>
              <a:t> δομή,</a:t>
            </a:r>
          </a:p>
          <a:p>
            <a:r>
              <a:rPr lang="el-GR" altLang="el-GR" dirty="0" smtClean="0"/>
              <a:t>δευτεροταγής δομή και </a:t>
            </a:r>
          </a:p>
          <a:p>
            <a:r>
              <a:rPr lang="el-GR" altLang="el-GR" dirty="0" smtClean="0"/>
              <a:t>τριτοταγής δομή. </a:t>
            </a:r>
          </a:p>
          <a:p>
            <a:pPr marL="0" indent="0">
              <a:buNone/>
            </a:pPr>
            <a:r>
              <a:rPr lang="el-GR" altLang="el-GR" dirty="0" smtClean="0"/>
              <a:t>Η τεταρτοταγής δομή υπάρχει σε πρωτεΐνες με  περισσότερες </a:t>
            </a:r>
            <a:r>
              <a:rPr lang="el-GR" altLang="el-GR" dirty="0" err="1" smtClean="0"/>
              <a:t>πολυπεπτιδικές</a:t>
            </a:r>
            <a:r>
              <a:rPr lang="el-GR" altLang="el-GR" dirty="0" smtClean="0"/>
              <a:t> αλυσίδες. </a:t>
            </a:r>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4AD4058D-C0BB-43B7-84C7-D92798CCF2E4}" type="slidenum">
              <a:rPr lang="en-US" altLang="el-GR" sz="1400" baseline="0" smtClean="0">
                <a:solidFill>
                  <a:srgbClr val="000000"/>
                </a:solidFill>
              </a:rPr>
              <a:pPr/>
              <a:t>65</a:t>
            </a:fld>
            <a:endParaRPr lang="en-US" altLang="el-GR" sz="1400" baseline="0" smtClean="0">
              <a:solidFill>
                <a:srgbClr val="000000"/>
              </a:solidFill>
            </a:endParaRPr>
          </a:p>
        </p:txBody>
      </p:sp>
    </p:spTree>
    <p:extLst>
      <p:ext uri="{BB962C8B-B14F-4D97-AF65-F5344CB8AC3E}">
        <p14:creationId xmlns:p14="http://schemas.microsoft.com/office/powerpoint/2010/main" val="15817246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5"/>
          <p:cNvSpPr>
            <a:spLocks noGrp="1"/>
          </p:cNvSpPr>
          <p:nvPr>
            <p:ph type="title"/>
          </p:nvPr>
        </p:nvSpPr>
        <p:spPr/>
        <p:txBody>
          <a:bodyPr>
            <a:normAutofit/>
          </a:bodyPr>
          <a:lstStyle/>
          <a:p>
            <a:r>
              <a:rPr lang="el-GR" altLang="el-GR" dirty="0" err="1" smtClean="0"/>
              <a:t>Πρωτοταγής</a:t>
            </a:r>
            <a:r>
              <a:rPr lang="el-GR" altLang="el-GR" dirty="0" smtClean="0"/>
              <a:t> δομή</a:t>
            </a:r>
          </a:p>
        </p:txBody>
      </p:sp>
      <p:pic>
        <p:nvPicPr>
          <p:cNvPr id="655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427984" y="1484784"/>
            <a:ext cx="4611364" cy="4032448"/>
          </a:xfrm>
          <a:ln>
            <a:solidFill>
              <a:schemeClr val="tx1"/>
            </a:solidFill>
          </a:ln>
        </p:spPr>
      </p:pic>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BCFC773A-D6D2-4976-8BE0-38337387E729}" type="slidenum">
              <a:rPr lang="en-US" altLang="el-GR" sz="1400" baseline="0" smtClean="0">
                <a:solidFill>
                  <a:srgbClr val="000000"/>
                </a:solidFill>
              </a:rPr>
              <a:pPr/>
              <a:t>66</a:t>
            </a:fld>
            <a:endParaRPr lang="en-US" altLang="el-GR" sz="1400" baseline="0" smtClean="0">
              <a:solidFill>
                <a:srgbClr val="000000"/>
              </a:solidFill>
            </a:endParaRPr>
          </a:p>
        </p:txBody>
      </p:sp>
      <p:sp>
        <p:nvSpPr>
          <p:cNvPr id="65539" name="Text Placeholder 7"/>
          <p:cNvSpPr>
            <a:spLocks noGrp="1"/>
          </p:cNvSpPr>
          <p:nvPr>
            <p:ph type="body" sz="half" idx="4294967295"/>
          </p:nvPr>
        </p:nvSpPr>
        <p:spPr>
          <a:xfrm>
            <a:off x="179512" y="1435100"/>
            <a:ext cx="4211960" cy="5422900"/>
          </a:xfrm>
        </p:spPr>
        <p:txBody>
          <a:bodyPr>
            <a:noAutofit/>
          </a:bodyPr>
          <a:lstStyle/>
          <a:p>
            <a:r>
              <a:rPr lang="el-GR" altLang="el-GR" sz="2400" dirty="0" smtClean="0"/>
              <a:t>Είναι η ακολουθία των αμινοξέων που την αποτελούν, η οποία είναι μοναδική για κάθε πρωτεΐνη.</a:t>
            </a:r>
          </a:p>
          <a:p>
            <a:r>
              <a:rPr lang="el-GR" altLang="el-GR" sz="2400" dirty="0" smtClean="0"/>
              <a:t>Η ακριβής </a:t>
            </a:r>
            <a:r>
              <a:rPr lang="el-GR" altLang="el-GR" sz="2400" dirty="0" err="1" smtClean="0"/>
              <a:t>πρωτοταγής</a:t>
            </a:r>
            <a:r>
              <a:rPr lang="el-GR" altLang="el-GR" sz="2400" dirty="0" smtClean="0"/>
              <a:t> δομή μιας πρωτεΐνης, καθορίζεται από τη γενετική πληροφορία που κληρονομεί κάθε οργανισμός από τους γονείς του.</a:t>
            </a:r>
          </a:p>
        </p:txBody>
      </p:sp>
    </p:spTree>
    <p:extLst>
      <p:ext uri="{BB962C8B-B14F-4D97-AF65-F5344CB8AC3E}">
        <p14:creationId xmlns:p14="http://schemas.microsoft.com/office/powerpoint/2010/main" val="3591669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normAutofit fontScale="90000"/>
          </a:bodyPr>
          <a:lstStyle/>
          <a:p>
            <a:r>
              <a:rPr lang="el-GR" altLang="el-GR" dirty="0" smtClean="0"/>
              <a:t>Δευτεροταγής δομή:</a:t>
            </a:r>
            <a:br>
              <a:rPr lang="el-GR" altLang="el-GR" dirty="0" smtClean="0"/>
            </a:br>
            <a:r>
              <a:rPr lang="el-GR" altLang="el-GR" dirty="0" smtClean="0"/>
              <a:t>πτυχή β</a:t>
            </a:r>
            <a:br>
              <a:rPr lang="el-GR" altLang="el-GR" dirty="0" smtClean="0"/>
            </a:br>
            <a:r>
              <a:rPr lang="el-GR" altLang="el-GR" dirty="0" smtClean="0"/>
              <a:t>έλικα α</a:t>
            </a:r>
          </a:p>
        </p:txBody>
      </p:sp>
      <p:pic>
        <p:nvPicPr>
          <p:cNvPr id="6656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386492" y="1484784"/>
            <a:ext cx="4675578" cy="2664296"/>
          </a:xfrm>
          <a:ln>
            <a:solidFill>
              <a:schemeClr val="tx1"/>
            </a:solidFill>
          </a:ln>
        </p:spPr>
      </p:pic>
      <p:sp>
        <p:nvSpPr>
          <p:cNvPr id="6656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89C12E82-DF47-47C5-8278-51A532937AAC}" type="slidenum">
              <a:rPr lang="en-US" altLang="el-GR" sz="1400" baseline="0" smtClean="0">
                <a:solidFill>
                  <a:srgbClr val="000000"/>
                </a:solidFill>
              </a:rPr>
              <a:pPr/>
              <a:t>67</a:t>
            </a:fld>
            <a:endParaRPr lang="en-US" altLang="el-GR" sz="1400" baseline="0" smtClean="0">
              <a:solidFill>
                <a:srgbClr val="000000"/>
              </a:solidFill>
            </a:endParaRPr>
          </a:p>
        </p:txBody>
      </p:sp>
      <p:sp>
        <p:nvSpPr>
          <p:cNvPr id="66563" name="Text Placeholder 3"/>
          <p:cNvSpPr>
            <a:spLocks noGrp="1"/>
          </p:cNvSpPr>
          <p:nvPr>
            <p:ph type="body" sz="half" idx="4294967295"/>
          </p:nvPr>
        </p:nvSpPr>
        <p:spPr>
          <a:xfrm>
            <a:off x="144016" y="1435100"/>
            <a:ext cx="4283968" cy="3146028"/>
          </a:xfrm>
        </p:spPr>
        <p:txBody>
          <a:bodyPr>
            <a:normAutofit/>
          </a:bodyPr>
          <a:lstStyle/>
          <a:p>
            <a:r>
              <a:rPr lang="el-GR" altLang="el-GR" sz="2200" dirty="0" smtClean="0"/>
              <a:t>Ορισμένα τμήματα στην </a:t>
            </a:r>
            <a:r>
              <a:rPr lang="el-GR" altLang="el-GR" sz="2200" dirty="0" err="1" smtClean="0"/>
              <a:t>πολυπεπτιδική</a:t>
            </a:r>
            <a:r>
              <a:rPr lang="el-GR" altLang="el-GR" sz="2200" dirty="0" smtClean="0"/>
              <a:t> αλυσίδα των περισσότερων πρωτεϊνών σχηματίζουν επαναλαμβανόμενες πτυχές ή έλικες, οι οποίες διαμορφώνουν σε μεγάλο βαθμό την τελική μορφή αυτών των πρωτεϊνών στον χώρο</a:t>
            </a:r>
          </a:p>
        </p:txBody>
      </p:sp>
      <p:sp>
        <p:nvSpPr>
          <p:cNvPr id="2" name="Ορθογώνιο 1"/>
          <p:cNvSpPr/>
          <p:nvPr/>
        </p:nvSpPr>
        <p:spPr>
          <a:xfrm>
            <a:off x="107504" y="4668232"/>
            <a:ext cx="8784976" cy="1785104"/>
          </a:xfrm>
          <a:prstGeom prst="rect">
            <a:avLst/>
          </a:prstGeom>
        </p:spPr>
        <p:txBody>
          <a:bodyPr wrap="square">
            <a:spAutoFit/>
          </a:bodyPr>
          <a:lstStyle/>
          <a:p>
            <a:pPr marL="342900" lvl="0" indent="-342900" fontAlgn="auto">
              <a:spcBef>
                <a:spcPct val="20000"/>
              </a:spcBef>
              <a:spcAft>
                <a:spcPts val="0"/>
              </a:spcAft>
              <a:buFont typeface="Arial" pitchFamily="34" charset="0"/>
              <a:buChar char="•"/>
            </a:pPr>
            <a:r>
              <a:rPr lang="el-GR" altLang="el-GR" sz="2200" dirty="0">
                <a:solidFill>
                  <a:prstClr val="black"/>
                </a:solidFill>
                <a:latin typeface="Calibri"/>
              </a:rPr>
              <a:t>Οι πτυχώσεις και οι ελικοειδείς δομές ονομάζονται συνολικά </a:t>
            </a:r>
            <a:r>
              <a:rPr lang="el-GR" altLang="el-GR" sz="2200" b="1" dirty="0">
                <a:solidFill>
                  <a:prstClr val="black"/>
                </a:solidFill>
                <a:latin typeface="Calibri"/>
              </a:rPr>
              <a:t>δευτεροταγής δομή </a:t>
            </a:r>
            <a:r>
              <a:rPr lang="el-GR" altLang="el-GR" sz="2200" dirty="0">
                <a:solidFill>
                  <a:prstClr val="black"/>
                </a:solidFill>
                <a:latin typeface="Calibri"/>
              </a:rPr>
              <a:t>και οφείλονται στους δεσμούς υδρογόνου που αναπτύσσονται ανάμεσα στα επαναλαμβανόμενα συστατικά του </a:t>
            </a:r>
            <a:r>
              <a:rPr lang="el-GR" altLang="el-GR" sz="2200" dirty="0" err="1">
                <a:solidFill>
                  <a:prstClr val="black"/>
                </a:solidFill>
                <a:latin typeface="Calibri"/>
              </a:rPr>
              <a:t>πολυπεπτιδικού</a:t>
            </a:r>
            <a:r>
              <a:rPr lang="el-GR" altLang="el-GR" sz="2200" dirty="0">
                <a:solidFill>
                  <a:prstClr val="black"/>
                </a:solidFill>
                <a:latin typeface="Calibri"/>
              </a:rPr>
              <a:t> σκελετού (η συνολική τους ισχύς είναι αρκετή για στήριξη μορφής)</a:t>
            </a:r>
          </a:p>
        </p:txBody>
      </p:sp>
    </p:spTree>
    <p:extLst>
      <p:ext uri="{BB962C8B-B14F-4D97-AF65-F5344CB8AC3E}">
        <p14:creationId xmlns:p14="http://schemas.microsoft.com/office/powerpoint/2010/main" val="223942529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normAutofit/>
          </a:bodyPr>
          <a:lstStyle/>
          <a:p>
            <a:r>
              <a:rPr lang="el-GR" altLang="el-GR" dirty="0" smtClean="0"/>
              <a:t>Τριτοταγής δομή</a:t>
            </a:r>
          </a:p>
        </p:txBody>
      </p:sp>
      <p:pic>
        <p:nvPicPr>
          <p:cNvPr id="675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744630" y="1628800"/>
            <a:ext cx="4130364" cy="2664296"/>
          </a:xfrm>
          <a:ln>
            <a:solidFill>
              <a:schemeClr val="tx1"/>
            </a:solidFill>
          </a:ln>
        </p:spPr>
      </p:pic>
      <p:sp>
        <p:nvSpPr>
          <p:cNvPr id="6758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97C9F3F-1165-4D55-94E5-72A90E03873E}" type="slidenum">
              <a:rPr lang="en-US" altLang="el-GR" sz="1400" baseline="0" smtClean="0">
                <a:solidFill>
                  <a:srgbClr val="000000"/>
                </a:solidFill>
              </a:rPr>
              <a:pPr/>
              <a:t>68</a:t>
            </a:fld>
            <a:endParaRPr lang="en-US" altLang="el-GR" sz="1400" baseline="0" smtClean="0">
              <a:solidFill>
                <a:srgbClr val="000000"/>
              </a:solidFill>
            </a:endParaRPr>
          </a:p>
        </p:txBody>
      </p:sp>
      <p:sp>
        <p:nvSpPr>
          <p:cNvPr id="67587" name="Text Placeholder 3"/>
          <p:cNvSpPr>
            <a:spLocks noGrp="1"/>
          </p:cNvSpPr>
          <p:nvPr>
            <p:ph type="body" sz="half" idx="4294967295"/>
          </p:nvPr>
        </p:nvSpPr>
        <p:spPr>
          <a:xfrm>
            <a:off x="144016" y="1556792"/>
            <a:ext cx="4427984" cy="5301208"/>
          </a:xfrm>
        </p:spPr>
        <p:txBody>
          <a:bodyPr>
            <a:normAutofit/>
          </a:bodyPr>
          <a:lstStyle/>
          <a:p>
            <a:r>
              <a:rPr lang="el-GR" altLang="el-GR" sz="2300" dirty="0" smtClean="0"/>
              <a:t>Δημιουργείται μετά τη δευτεροταγή που αφορά τις αλληλεπιδράσεις ανάμεσα στα συστατικά του </a:t>
            </a:r>
            <a:r>
              <a:rPr lang="el-GR" altLang="el-GR" sz="2300" dirty="0" err="1" smtClean="0"/>
              <a:t>πολυπεπτιδικού</a:t>
            </a:r>
            <a:r>
              <a:rPr lang="el-GR" altLang="el-GR" sz="2300" dirty="0" smtClean="0"/>
              <a:t> σκελετού.</a:t>
            </a:r>
          </a:p>
          <a:p>
            <a:r>
              <a:rPr lang="el-GR" altLang="el-GR" sz="2300" dirty="0" smtClean="0"/>
              <a:t>Αφορά τη συνολική </a:t>
            </a:r>
            <a:r>
              <a:rPr lang="el-GR" altLang="el-GR" sz="2300" dirty="0" err="1" smtClean="0"/>
              <a:t>τριδιάστατη</a:t>
            </a:r>
            <a:r>
              <a:rPr lang="el-GR" altLang="el-GR" sz="2300" dirty="0" smtClean="0"/>
              <a:t> μορφή ενός πολυπεπτιδίου που προκύπτει από τις </a:t>
            </a:r>
            <a:r>
              <a:rPr lang="el-GR" altLang="el-GR" sz="2300" b="1" dirty="0" smtClean="0"/>
              <a:t>αλληλεπιδράσεις ανάμεσα στις πλευρικές αλυσίδες </a:t>
            </a:r>
            <a:r>
              <a:rPr lang="el-GR" altLang="el-GR" sz="2300" dirty="0" smtClean="0"/>
              <a:t>(ομάδες R) των διαφόρων αμινοξέων.</a:t>
            </a:r>
          </a:p>
          <a:p>
            <a:endParaRPr lang="el-GR" altLang="el-GR" sz="2300" dirty="0" smtClean="0"/>
          </a:p>
        </p:txBody>
      </p:sp>
    </p:spTree>
    <p:extLst>
      <p:ext uri="{BB962C8B-B14F-4D97-AF65-F5344CB8AC3E}">
        <p14:creationId xmlns:p14="http://schemas.microsoft.com/office/powerpoint/2010/main" val="3790332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p:txBody>
          <a:bodyPr>
            <a:normAutofit/>
          </a:bodyPr>
          <a:lstStyle/>
          <a:p>
            <a:r>
              <a:rPr lang="el-GR" altLang="el-GR" sz="2200" dirty="0" smtClean="0"/>
              <a:t>Το μεγαλύτερο τμήμα των οργανικών υλικών της τροφής έχει τη μορφή πολυμερών, δηλ υλικά πολύ μεγάλα και ογκώδη για να εισέλθουν στα κύτταρά μας.</a:t>
            </a:r>
          </a:p>
          <a:p>
            <a:r>
              <a:rPr lang="el-GR" altLang="el-GR" sz="2200" dirty="0" smtClean="0"/>
              <a:t>Στο εσωτερικό του πεπτικού σωλήνα υπάρχουν ένζυμα που «επιτίθενται» στα πολυμερή, επιταχύνοντας την υδρόλυσή τους.</a:t>
            </a:r>
          </a:p>
          <a:p>
            <a:r>
              <a:rPr lang="el-GR" altLang="el-GR" sz="2200" dirty="0" smtClean="0"/>
              <a:t>Τα μονομερή που προκύπτουν από τη συγκεκριμένη διεργασία μπορούν να απορροφηθούν και να διανεμηθούν, μέσω της κυκλοφορίας, σε όλα τα κύτταρα. </a:t>
            </a:r>
          </a:p>
          <a:p>
            <a:r>
              <a:rPr lang="el-GR" altLang="el-GR" sz="2200" dirty="0" smtClean="0"/>
              <a:t>Τα κύτταρα μπορούν να χρησιμοποιήσουν τα μονομερή για να συνθέσουν νέα πολυμερή, για τις ειδικές λειτουργίες που χρειάζεται κάθε κύτταρο.</a:t>
            </a:r>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4D5F8E7F-9C70-46C7-BA68-F57C20DC5112}" type="slidenum">
              <a:rPr lang="en-US" altLang="el-GR" sz="1400" baseline="0" smtClean="0">
                <a:solidFill>
                  <a:srgbClr val="000000"/>
                </a:solidFill>
              </a:rPr>
              <a:pPr/>
              <a:t>6</a:t>
            </a:fld>
            <a:endParaRPr lang="en-US" altLang="el-GR" sz="1400" baseline="0" smtClean="0">
              <a:solidFill>
                <a:srgbClr val="000000"/>
              </a:solidFill>
            </a:endParaRPr>
          </a:p>
        </p:txBody>
      </p:sp>
      <p:sp>
        <p:nvSpPr>
          <p:cNvPr id="3" name="Τίτλος 2"/>
          <p:cNvSpPr>
            <a:spLocks noGrp="1"/>
          </p:cNvSpPr>
          <p:nvPr>
            <p:ph type="title"/>
          </p:nvPr>
        </p:nvSpPr>
        <p:spPr/>
        <p:txBody>
          <a:bodyPr/>
          <a:lstStyle/>
          <a:p>
            <a:r>
              <a:rPr lang="el-GR" dirty="0"/>
              <a:t>Υδρόλυση συμβαίνει μέσα στο σώμα μας κατά τη διαδικασία της πέψης</a:t>
            </a:r>
          </a:p>
        </p:txBody>
      </p:sp>
    </p:spTree>
    <p:extLst>
      <p:ext uri="{BB962C8B-B14F-4D97-AF65-F5344CB8AC3E}">
        <p14:creationId xmlns:p14="http://schemas.microsoft.com/office/powerpoint/2010/main" val="13179587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l-GR" altLang="el-GR" smtClean="0"/>
              <a:t>Δεσμοί σταθερότητας</a:t>
            </a:r>
          </a:p>
        </p:txBody>
      </p:sp>
      <p:pic>
        <p:nvPicPr>
          <p:cNvPr id="68614"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788024" y="1484783"/>
            <a:ext cx="4242023" cy="3940457"/>
          </a:xfrm>
          <a:noFill/>
          <a:ln>
            <a:solidFill>
              <a:schemeClr val="tx1"/>
            </a:solidFill>
          </a:ln>
        </p:spPr>
      </p:pic>
      <p:sp>
        <p:nvSpPr>
          <p:cNvPr id="6861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F2420740-02E1-408B-875C-1DA9FFB30874}" type="slidenum">
              <a:rPr lang="en-US" altLang="el-GR" sz="1400" baseline="0" smtClean="0">
                <a:solidFill>
                  <a:srgbClr val="000000"/>
                </a:solidFill>
              </a:rPr>
              <a:pPr/>
              <a:t>69</a:t>
            </a:fld>
            <a:endParaRPr lang="en-US" altLang="el-GR" sz="1400" baseline="0" smtClean="0">
              <a:solidFill>
                <a:srgbClr val="000000"/>
              </a:solidFill>
            </a:endParaRPr>
          </a:p>
        </p:txBody>
      </p:sp>
      <p:sp>
        <p:nvSpPr>
          <p:cNvPr id="68611" name="Text Placeholder 3"/>
          <p:cNvSpPr>
            <a:spLocks noGrp="1"/>
          </p:cNvSpPr>
          <p:nvPr>
            <p:ph type="body" sz="half" idx="4294967295"/>
          </p:nvPr>
        </p:nvSpPr>
        <p:spPr>
          <a:xfrm>
            <a:off x="107504" y="1412776"/>
            <a:ext cx="4536504" cy="4176464"/>
          </a:xfrm>
        </p:spPr>
        <p:txBody>
          <a:bodyPr>
            <a:noAutofit/>
          </a:bodyPr>
          <a:lstStyle/>
          <a:p>
            <a:r>
              <a:rPr lang="el-GR" altLang="el-GR" sz="2000" dirty="0" smtClean="0"/>
              <a:t>Οι </a:t>
            </a:r>
            <a:r>
              <a:rPr lang="el-GR" altLang="el-GR" sz="2000" b="1" dirty="0" smtClean="0"/>
              <a:t>υδρόφοβες αλληλεπιδράσεις </a:t>
            </a:r>
            <a:r>
              <a:rPr lang="el-GR" altLang="el-GR" sz="2000" dirty="0" smtClean="0"/>
              <a:t>συμβάλλουν στη σταθερότητα της τριτοταγούς δομής, δηλ όσα αμινοξέα έχουν υδρόφοβες (μη πολικές) πλευρικές αλυσίδες καταλήγουν συνήθως να σχηματίζουν ομάδες.</a:t>
            </a:r>
          </a:p>
          <a:p>
            <a:r>
              <a:rPr lang="el-GR" altLang="el-GR" sz="2000" dirty="0" smtClean="0"/>
              <a:t>Στο εσωτερικό της πρωτεΐνης, αναπτύσσονται αλληλεπιδράσεις </a:t>
            </a:r>
            <a:r>
              <a:rPr lang="en-US" altLang="el-GR" sz="2000" b="1" dirty="0" smtClean="0"/>
              <a:t>van</a:t>
            </a:r>
            <a:r>
              <a:rPr lang="el-GR" altLang="el-GR" sz="2000" b="1" dirty="0" smtClean="0"/>
              <a:t> </a:t>
            </a:r>
            <a:r>
              <a:rPr lang="el-GR" altLang="el-GR" sz="2000" b="1" dirty="0" err="1" smtClean="0"/>
              <a:t>derWaals</a:t>
            </a:r>
            <a:r>
              <a:rPr lang="el-GR" altLang="el-GR" sz="2000" b="1" dirty="0" smtClean="0"/>
              <a:t> </a:t>
            </a:r>
            <a:r>
              <a:rPr lang="el-GR" altLang="el-GR" sz="2000" dirty="0" smtClean="0"/>
              <a:t>που τις συγκρατούν ακόμη ισχυρότερα μεταξύ τους.</a:t>
            </a:r>
          </a:p>
          <a:p>
            <a:r>
              <a:rPr lang="el-GR" altLang="el-GR" sz="2000" dirty="0" smtClean="0"/>
              <a:t>Αναπτύσσονται και σταθεροποιείται η τριτοταγής δομή:</a:t>
            </a:r>
          </a:p>
        </p:txBody>
      </p:sp>
      <p:sp>
        <p:nvSpPr>
          <p:cNvPr id="2" name="Ορθογώνιο 1"/>
          <p:cNvSpPr/>
          <p:nvPr/>
        </p:nvSpPr>
        <p:spPr>
          <a:xfrm>
            <a:off x="228391" y="5373216"/>
            <a:ext cx="8640960" cy="1015663"/>
          </a:xfrm>
          <a:prstGeom prst="rect">
            <a:avLst/>
          </a:prstGeom>
        </p:spPr>
        <p:txBody>
          <a:bodyPr wrap="square">
            <a:spAutoFit/>
          </a:bodyPr>
          <a:lstStyle/>
          <a:p>
            <a:pPr marL="342900" lvl="1" indent="-342900">
              <a:buFont typeface="Courier New" panose="02070309020205020404" pitchFamily="49" charset="0"/>
              <a:buChar char="o"/>
            </a:pPr>
            <a:r>
              <a:rPr lang="el-GR" altLang="el-GR" sz="2000" b="1" dirty="0">
                <a:latin typeface="+mn-lt"/>
              </a:rPr>
              <a:t>δεσμοί υδρογόνου </a:t>
            </a:r>
            <a:r>
              <a:rPr lang="el-GR" altLang="el-GR" sz="2000" dirty="0">
                <a:latin typeface="+mn-lt"/>
              </a:rPr>
              <a:t>ανάμεσα στις διάφορες πολικές πλευρικές αλυσίδες, </a:t>
            </a:r>
          </a:p>
          <a:p>
            <a:pPr marL="342900" lvl="1" indent="-342900">
              <a:buFont typeface="Courier New" panose="02070309020205020404" pitchFamily="49" charset="0"/>
              <a:buChar char="o"/>
            </a:pPr>
            <a:r>
              <a:rPr lang="el-GR" altLang="el-GR" sz="2000" b="1" dirty="0">
                <a:latin typeface="+mn-lt"/>
              </a:rPr>
              <a:t>ιοντικοί δεσμοί </a:t>
            </a:r>
            <a:r>
              <a:rPr lang="el-GR" altLang="el-GR" sz="2000" dirty="0">
                <a:latin typeface="+mn-lt"/>
              </a:rPr>
              <a:t>ανάμεσα σε θετικά και αρνητικά φορτισμένες πλευρικές </a:t>
            </a:r>
            <a:r>
              <a:rPr lang="el-GR" altLang="el-GR" sz="2000" dirty="0" smtClean="0">
                <a:latin typeface="+mn-lt"/>
              </a:rPr>
              <a:t>αλυσίδες</a:t>
            </a:r>
            <a:endParaRPr lang="el-GR" altLang="el-GR" sz="2000" dirty="0">
              <a:latin typeface="+mn-lt"/>
            </a:endParaRPr>
          </a:p>
        </p:txBody>
      </p:sp>
    </p:spTree>
    <p:extLst>
      <p:ext uri="{BB962C8B-B14F-4D97-AF65-F5344CB8AC3E}">
        <p14:creationId xmlns:p14="http://schemas.microsoft.com/office/powerpoint/2010/main" val="12642482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l-GR" altLang="el-GR" dirty="0" smtClean="0"/>
              <a:t>Τεταρτοταγής δομή</a:t>
            </a:r>
          </a:p>
        </p:txBody>
      </p:sp>
      <p:pic>
        <p:nvPicPr>
          <p:cNvPr id="69638"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393419" y="3717032"/>
            <a:ext cx="2532881" cy="2223703"/>
          </a:xfrm>
        </p:spPr>
      </p:pic>
      <p:sp>
        <p:nvSpPr>
          <p:cNvPr id="6963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9166F9DA-6302-41E0-ACF3-A8A5BAC28131}" type="slidenum">
              <a:rPr lang="en-US" altLang="el-GR" sz="1400" baseline="0" smtClean="0">
                <a:solidFill>
                  <a:srgbClr val="000000"/>
                </a:solidFill>
              </a:rPr>
              <a:pPr/>
              <a:t>70</a:t>
            </a:fld>
            <a:endParaRPr lang="en-US" altLang="el-GR" sz="1400" baseline="0" smtClean="0">
              <a:solidFill>
                <a:srgbClr val="000000"/>
              </a:solidFill>
            </a:endParaRPr>
          </a:p>
        </p:txBody>
      </p:sp>
      <p:sp>
        <p:nvSpPr>
          <p:cNvPr id="69635" name="Text Placeholder 3"/>
          <p:cNvSpPr>
            <a:spLocks noGrp="1"/>
          </p:cNvSpPr>
          <p:nvPr>
            <p:ph type="body" sz="half" idx="4294967295"/>
          </p:nvPr>
        </p:nvSpPr>
        <p:spPr>
          <a:xfrm>
            <a:off x="323528" y="1543843"/>
            <a:ext cx="3491880" cy="4691063"/>
          </a:xfrm>
        </p:spPr>
        <p:txBody>
          <a:bodyPr>
            <a:normAutofit/>
          </a:bodyPr>
          <a:lstStyle/>
          <a:p>
            <a:r>
              <a:rPr lang="el-GR" altLang="el-GR" sz="2400" dirty="0" smtClean="0"/>
              <a:t>Είναι το τελικό σχήμα που προκύπτει από τη συνάθροιση αυτών των </a:t>
            </a:r>
            <a:r>
              <a:rPr lang="el-GR" altLang="el-GR" sz="2400" dirty="0" err="1" smtClean="0"/>
              <a:t>πολυπεπτιδικών</a:t>
            </a:r>
            <a:r>
              <a:rPr lang="el-GR" altLang="el-GR" sz="2400" dirty="0" smtClean="0"/>
              <a:t> </a:t>
            </a:r>
            <a:r>
              <a:rPr lang="el-GR" altLang="el-GR" sz="2400" dirty="0" err="1" smtClean="0"/>
              <a:t>υπομονάδων</a:t>
            </a:r>
            <a:endParaRPr lang="el-GR" altLang="el-GR" sz="2400" dirty="0" smtClean="0"/>
          </a:p>
        </p:txBody>
      </p:sp>
      <p:pic>
        <p:nvPicPr>
          <p:cNvPr id="696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6712" y="0"/>
            <a:ext cx="496728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0" name="Rectangle 10"/>
          <p:cNvSpPr>
            <a:spLocks noChangeArrowheads="1"/>
          </p:cNvSpPr>
          <p:nvPr/>
        </p:nvSpPr>
        <p:spPr bwMode="auto">
          <a:xfrm>
            <a:off x="2915816" y="4005064"/>
            <a:ext cx="6228184"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pPr eaLnBrk="0" hangingPunct="0"/>
            <a:r>
              <a:rPr lang="el-GR" altLang="el-GR" sz="2000" baseline="0" dirty="0" smtClean="0">
                <a:solidFill>
                  <a:srgbClr val="000000"/>
                </a:solidFill>
                <a:latin typeface="+mn-lt"/>
              </a:rPr>
              <a:t>Το κολλαγόνο: μια ινώδης πρωτεΐνη με ελικοειδείς </a:t>
            </a:r>
            <a:r>
              <a:rPr lang="el-GR" altLang="el-GR" sz="2000" baseline="0" dirty="0" err="1" smtClean="0">
                <a:solidFill>
                  <a:srgbClr val="000000"/>
                </a:solidFill>
                <a:latin typeface="+mn-lt"/>
              </a:rPr>
              <a:t>υπομονάδες</a:t>
            </a:r>
            <a:r>
              <a:rPr lang="el-GR" altLang="el-GR" sz="2000" baseline="0" dirty="0" smtClean="0">
                <a:solidFill>
                  <a:srgbClr val="000000"/>
                </a:solidFill>
                <a:latin typeface="+mn-lt"/>
              </a:rPr>
              <a:t> που περιελίσσονται γύρω από μια μεγαλύτερη τριπλή έλικα  </a:t>
            </a:r>
            <a:endParaRPr lang="el-GR" altLang="el-GR" sz="2000" dirty="0" smtClean="0">
              <a:solidFill>
                <a:srgbClr val="000000"/>
              </a:solidFill>
              <a:latin typeface="+mn-lt"/>
            </a:endParaRPr>
          </a:p>
          <a:p>
            <a:pPr eaLnBrk="0" hangingPunct="0"/>
            <a:r>
              <a:rPr lang="el-GR" altLang="el-GR" sz="2000" baseline="0" dirty="0" smtClean="0">
                <a:solidFill>
                  <a:srgbClr val="000000"/>
                </a:solidFill>
                <a:latin typeface="+mn-lt"/>
              </a:rPr>
              <a:t>Αιμοσφαιρίνη: Αποτελείται από τέσσερεις </a:t>
            </a:r>
            <a:r>
              <a:rPr lang="el-GR" altLang="el-GR" sz="2000" baseline="0" dirty="0" err="1" smtClean="0">
                <a:solidFill>
                  <a:srgbClr val="000000"/>
                </a:solidFill>
                <a:latin typeface="+mn-lt"/>
              </a:rPr>
              <a:t>πολυπεπτιδικές</a:t>
            </a:r>
            <a:r>
              <a:rPr lang="el-GR" altLang="el-GR" sz="2000" baseline="0" dirty="0" smtClean="0">
                <a:solidFill>
                  <a:srgbClr val="000000"/>
                </a:solidFill>
                <a:latin typeface="+mn-lt"/>
              </a:rPr>
              <a:t> </a:t>
            </a:r>
            <a:r>
              <a:rPr lang="el-GR" altLang="el-GR" sz="2000" baseline="0" dirty="0" err="1" smtClean="0">
                <a:solidFill>
                  <a:srgbClr val="000000"/>
                </a:solidFill>
                <a:latin typeface="+mn-lt"/>
              </a:rPr>
              <a:t>υπομονάδες</a:t>
            </a:r>
            <a:r>
              <a:rPr lang="el-GR" altLang="el-GR" sz="2000" baseline="0" dirty="0" smtClean="0">
                <a:solidFill>
                  <a:srgbClr val="000000"/>
                </a:solidFill>
                <a:latin typeface="+mn-lt"/>
              </a:rPr>
              <a:t>, ανά δύο όμοιες. Η δευτεροταγής δομή  χαρακτηρίζεται κυρίως από έλικες α.  Διαθέτει επίσης ένα μη </a:t>
            </a:r>
            <a:r>
              <a:rPr lang="el-GR" altLang="el-GR" sz="2000" baseline="0" dirty="0" err="1" smtClean="0">
                <a:solidFill>
                  <a:srgbClr val="000000"/>
                </a:solidFill>
                <a:latin typeface="+mn-lt"/>
              </a:rPr>
              <a:t>πολυπεπτιδικό</a:t>
            </a:r>
            <a:r>
              <a:rPr lang="el-GR" altLang="el-GR" sz="2000" baseline="0" dirty="0" smtClean="0">
                <a:solidFill>
                  <a:srgbClr val="000000"/>
                </a:solidFill>
                <a:latin typeface="+mn-lt"/>
              </a:rPr>
              <a:t> τμήμα που ονομάζεται </a:t>
            </a:r>
            <a:r>
              <a:rPr lang="el-GR" altLang="el-GR" sz="2000" baseline="0" dirty="0" err="1" smtClean="0">
                <a:solidFill>
                  <a:srgbClr val="000000"/>
                </a:solidFill>
                <a:latin typeface="+mn-lt"/>
              </a:rPr>
              <a:t>αίμη</a:t>
            </a:r>
            <a:r>
              <a:rPr lang="el-GR" altLang="el-GR" sz="2000" baseline="0" dirty="0" smtClean="0">
                <a:solidFill>
                  <a:srgbClr val="000000"/>
                </a:solidFill>
                <a:latin typeface="+mn-lt"/>
              </a:rPr>
              <a:t> και φέρει ένα άτομο σιδήρου, όπου δεσμεύεται το οξυγόνο.</a:t>
            </a:r>
            <a:endParaRPr lang="el-GR" altLang="el-GR" sz="2000" dirty="0" smtClean="0">
              <a:solidFill>
                <a:srgbClr val="000000"/>
              </a:solidFill>
              <a:latin typeface="+mn-lt"/>
            </a:endParaRPr>
          </a:p>
        </p:txBody>
      </p:sp>
    </p:spTree>
    <p:extLst>
      <p:ext uri="{BB962C8B-B14F-4D97-AF65-F5344CB8AC3E}">
        <p14:creationId xmlns:p14="http://schemas.microsoft.com/office/powerpoint/2010/main" val="153499622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descr="5_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51" y="1340768"/>
            <a:ext cx="6256841" cy="54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2 - Τίτλος"/>
          <p:cNvSpPr>
            <a:spLocks noGrp="1"/>
          </p:cNvSpPr>
          <p:nvPr>
            <p:ph type="title"/>
          </p:nvPr>
        </p:nvSpPr>
        <p:spPr/>
        <p:txBody>
          <a:bodyPr/>
          <a:lstStyle/>
          <a:p>
            <a:r>
              <a:rPr lang="el-GR" altLang="el-GR" sz="3600" smtClean="0"/>
              <a:t>Παράδειγμα αλλαγής αμινοξέως στην πρωτογαγή δομή της πρωτεϊνης</a:t>
            </a:r>
          </a:p>
        </p:txBody>
      </p:sp>
      <p:sp>
        <p:nvSpPr>
          <p:cNvPr id="70660" name="3 - Θέση περιεχομένου"/>
          <p:cNvSpPr>
            <a:spLocks noGrp="1"/>
          </p:cNvSpPr>
          <p:nvPr>
            <p:ph idx="1"/>
          </p:nvPr>
        </p:nvSpPr>
        <p:spPr>
          <a:xfrm>
            <a:off x="6300192" y="1484784"/>
            <a:ext cx="2843808" cy="5256584"/>
          </a:xfrm>
        </p:spPr>
        <p:txBody>
          <a:bodyPr/>
          <a:lstStyle/>
          <a:p>
            <a:pPr marL="0" indent="0">
              <a:buNone/>
            </a:pPr>
            <a:r>
              <a:rPr lang="el-GR" altLang="el-GR" dirty="0" smtClean="0"/>
              <a:t>Η δρεπανοκυτταρική αναιμία προκαλείται από αντικατάσταση ενός μόνο </a:t>
            </a:r>
            <a:r>
              <a:rPr lang="el-GR" altLang="el-GR" dirty="0" err="1" smtClean="0"/>
              <a:t>αμινοξέως</a:t>
            </a:r>
            <a:r>
              <a:rPr lang="el-GR" altLang="el-GR" dirty="0" smtClean="0"/>
              <a:t>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71</a:t>
            </a:fld>
            <a:endParaRPr lang="el-GR"/>
          </a:p>
        </p:txBody>
      </p:sp>
      <p:sp>
        <p:nvSpPr>
          <p:cNvPr id="6" name="Ορθογώνιο 5"/>
          <p:cNvSpPr/>
          <p:nvPr/>
        </p:nvSpPr>
        <p:spPr>
          <a:xfrm>
            <a:off x="1043608" y="6581001"/>
            <a:ext cx="4572000" cy="276999"/>
          </a:xfrm>
          <a:prstGeom prst="rect">
            <a:avLst/>
          </a:prstGeom>
        </p:spPr>
        <p:txBody>
          <a:bodyPr>
            <a:spAutoFit/>
          </a:bodyPr>
          <a:lstStyle/>
          <a:p>
            <a:r>
              <a:rPr lang="el-GR" sz="1200" dirty="0" smtClean="0">
                <a:latin typeface="+mn-lt"/>
              </a:rPr>
              <a:t>© CAMPBELL </a:t>
            </a:r>
            <a:r>
              <a:rPr lang="el-GR" sz="1200" dirty="0">
                <a:latin typeface="+mn-lt"/>
              </a:rPr>
              <a:t>– REECE, ΒΙΟΛΟΓΙΑ ΤΟΜΟΣ Ι, ΠΕΚ 2010</a:t>
            </a:r>
          </a:p>
        </p:txBody>
      </p:sp>
    </p:spTree>
    <p:extLst>
      <p:ext uri="{BB962C8B-B14F-4D97-AF65-F5344CB8AC3E}">
        <p14:creationId xmlns:p14="http://schemas.microsoft.com/office/powerpoint/2010/main" val="268818603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9"/>
          <p:cNvSpPr>
            <a:spLocks noGrp="1"/>
          </p:cNvSpPr>
          <p:nvPr>
            <p:ph idx="1"/>
          </p:nvPr>
        </p:nvSpPr>
        <p:spPr>
          <a:xfrm>
            <a:off x="251520" y="1484784"/>
            <a:ext cx="8640960" cy="5373216"/>
          </a:xfrm>
        </p:spPr>
        <p:txBody>
          <a:bodyPr>
            <a:normAutofit/>
          </a:bodyPr>
          <a:lstStyle/>
          <a:p>
            <a:pPr marL="0" indent="0">
              <a:buNone/>
            </a:pPr>
            <a:r>
              <a:rPr lang="el-GR" altLang="el-GR" sz="2000" dirty="0" smtClean="0"/>
              <a:t>Η δομή μιας πρωτεΐνης, εξαρτάται -εκτός από την αυθόρμητη διάταξη στο χώρο- και από τις φυσικές και χημικές συνθήκες που επικρατούν στο κυτταρικό περιβάλλον.</a:t>
            </a:r>
          </a:p>
          <a:p>
            <a:pPr>
              <a:buFontTx/>
              <a:buNone/>
            </a:pPr>
            <a:r>
              <a:rPr lang="el-GR" altLang="el-GR" sz="2000" dirty="0" smtClean="0"/>
              <a:t>Αν μεταβληθούν:</a:t>
            </a:r>
          </a:p>
          <a:p>
            <a:r>
              <a:rPr lang="el-GR" altLang="el-GR" sz="2000" dirty="0" smtClean="0"/>
              <a:t>το </a:t>
            </a:r>
            <a:r>
              <a:rPr lang="el-GR" altLang="el-GR" sz="2000" dirty="0" err="1" smtClean="0"/>
              <a:t>pH</a:t>
            </a:r>
            <a:endParaRPr lang="el-GR" altLang="el-GR" sz="2000" dirty="0" smtClean="0"/>
          </a:p>
          <a:p>
            <a:r>
              <a:rPr lang="el-GR" altLang="el-GR" sz="2000" dirty="0" smtClean="0"/>
              <a:t>η συγκέντρωση των αλάτων</a:t>
            </a:r>
          </a:p>
          <a:p>
            <a:r>
              <a:rPr lang="el-GR" altLang="el-GR" sz="2000" dirty="0" smtClean="0"/>
              <a:t>η θερμοκρασία </a:t>
            </a:r>
          </a:p>
          <a:p>
            <a:r>
              <a:rPr lang="el-GR" altLang="el-GR" sz="2000" dirty="0" smtClean="0"/>
              <a:t>διάφορες άλλες παράμετροι του άμεσου περιβάλλοντος</a:t>
            </a:r>
          </a:p>
          <a:p>
            <a:pPr marL="0" indent="0">
              <a:buNone/>
            </a:pPr>
            <a:r>
              <a:rPr lang="el-GR" altLang="el-GR" sz="2000" dirty="0" smtClean="0"/>
              <a:t>Η πρωτεΐνη μπορεί να </a:t>
            </a:r>
            <a:r>
              <a:rPr lang="el-GR" altLang="el-GR" sz="2000" dirty="0" err="1" smtClean="0"/>
              <a:t>αποδιαταχθεί</a:t>
            </a:r>
            <a:r>
              <a:rPr lang="el-GR" altLang="el-GR" sz="2000" dirty="0" smtClean="0"/>
              <a:t> και να χάσει το φυσιολογικό σχήμα της. Μια τέτοια αλλαγή ονομάζεται </a:t>
            </a:r>
            <a:r>
              <a:rPr lang="el-GR" altLang="el-GR" sz="2000" b="1" dirty="0" err="1" smtClean="0"/>
              <a:t>αποδιάταξη</a:t>
            </a:r>
            <a:r>
              <a:rPr lang="el-GR" altLang="el-GR" sz="2000" b="1" dirty="0" smtClean="0"/>
              <a:t> ή μετουσίωση</a:t>
            </a:r>
          </a:p>
          <a:p>
            <a:pPr>
              <a:buFont typeface="Wingdings" panose="05000000000000000000" pitchFamily="2" charset="2"/>
              <a:buChar char="ü"/>
            </a:pPr>
            <a:r>
              <a:rPr lang="el-GR" altLang="el-GR" sz="2000" dirty="0" smtClean="0"/>
              <a:t>Επειδή οι </a:t>
            </a:r>
            <a:r>
              <a:rPr lang="el-GR" altLang="el-GR" sz="2000" dirty="0" err="1" smtClean="0"/>
              <a:t>αποδιατεταγμένες</a:t>
            </a:r>
            <a:r>
              <a:rPr lang="el-GR" altLang="el-GR" sz="2000" dirty="0" smtClean="0"/>
              <a:t> πρωτεΐνες χάνουν το φυσιολογικό σχήμα τους, χάνουν και τη βιολογική τους δραστικότητα.</a:t>
            </a:r>
          </a:p>
        </p:txBody>
      </p:sp>
      <p:sp>
        <p:nvSpPr>
          <p:cNvPr id="7168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1A5CB9E-0B36-4FF6-B82D-286D89416C61}" type="slidenum">
              <a:rPr lang="en-US" altLang="el-GR" sz="1400" baseline="0" smtClean="0">
                <a:solidFill>
                  <a:srgbClr val="000000"/>
                </a:solidFill>
              </a:rPr>
              <a:pPr/>
              <a:t>72</a:t>
            </a:fld>
            <a:endParaRPr lang="en-US" altLang="el-GR" sz="1400" baseline="0" smtClean="0">
              <a:solidFill>
                <a:srgbClr val="000000"/>
              </a:solidFill>
            </a:endParaRPr>
          </a:p>
        </p:txBody>
      </p:sp>
      <p:pic>
        <p:nvPicPr>
          <p:cNvPr id="71686" name="Picture 3" descr="5_23"/>
          <p:cNvPicPr>
            <a:picLocks noChangeAspect="1" noChangeArrowheads="1"/>
          </p:cNvPicPr>
          <p:nvPr/>
        </p:nvPicPr>
        <p:blipFill>
          <a:blip r:embed="rId2">
            <a:extLst>
              <a:ext uri="{28A0092B-C50C-407E-A947-70E740481C1C}">
                <a14:useLocalDpi xmlns:a14="http://schemas.microsoft.com/office/drawing/2010/main" val="0"/>
              </a:ext>
            </a:extLst>
          </a:blip>
          <a:srcRect b="42105"/>
          <a:stretch>
            <a:fillRect/>
          </a:stretch>
        </p:blipFill>
        <p:spPr bwMode="auto">
          <a:xfrm>
            <a:off x="4139952" y="2348880"/>
            <a:ext cx="4668985" cy="2081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p>
            <a:r>
              <a:rPr lang="el-GR" dirty="0" err="1"/>
              <a:t>Αποδιάταξη</a:t>
            </a:r>
            <a:r>
              <a:rPr lang="el-GR" dirty="0"/>
              <a:t> ή Μετουσίωση</a:t>
            </a:r>
          </a:p>
        </p:txBody>
      </p:sp>
    </p:spTree>
    <p:extLst>
      <p:ext uri="{BB962C8B-B14F-4D97-AF65-F5344CB8AC3E}">
        <p14:creationId xmlns:p14="http://schemas.microsoft.com/office/powerpoint/2010/main" val="23726318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l-GR" altLang="el-GR" smtClean="0"/>
              <a:t>Παραδείγματα Μετουσίωσης</a:t>
            </a:r>
          </a:p>
        </p:txBody>
      </p:sp>
      <p:sp>
        <p:nvSpPr>
          <p:cNvPr id="72707" name="Content Placeholder 2"/>
          <p:cNvSpPr>
            <a:spLocks noGrp="1"/>
          </p:cNvSpPr>
          <p:nvPr>
            <p:ph idx="1"/>
          </p:nvPr>
        </p:nvSpPr>
        <p:spPr/>
        <p:txBody>
          <a:bodyPr/>
          <a:lstStyle/>
          <a:p>
            <a:r>
              <a:rPr lang="el-GR" altLang="el-GR" dirty="0" smtClean="0"/>
              <a:t>Το ασπράδι του αυγού γίνεται αδιαφανές όταν μαγειρευτεί, επειδή οι </a:t>
            </a:r>
            <a:r>
              <a:rPr lang="el-GR" altLang="el-GR" dirty="0" err="1" smtClean="0"/>
              <a:t>αποδιατεταγμένες</a:t>
            </a:r>
            <a:r>
              <a:rPr lang="el-GR" altLang="el-GR" dirty="0" smtClean="0"/>
              <a:t> πρωτεΐνες είναι αδιάλυτες και στερεοποιούνται.</a:t>
            </a:r>
          </a:p>
          <a:p>
            <a:r>
              <a:rPr lang="el-GR" altLang="el-GR" dirty="0" smtClean="0"/>
              <a:t>Μπορεί να αποβεί μοιραίος ένας υπερβολικά υψηλός πυρετός, αφού ενδέχεται να προκαλέσει </a:t>
            </a:r>
            <a:r>
              <a:rPr lang="el-GR" altLang="el-GR" dirty="0" err="1" smtClean="0"/>
              <a:t>αποδιάταξη</a:t>
            </a:r>
            <a:r>
              <a:rPr lang="el-GR" altLang="el-GR" dirty="0" smtClean="0"/>
              <a:t> των πρωτεϊνών του αίματος.</a:t>
            </a:r>
          </a:p>
        </p:txBody>
      </p:sp>
      <p:sp>
        <p:nvSpPr>
          <p:cNvPr id="727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81DF29E-7624-4E00-A490-354DCC172602}" type="slidenum">
              <a:rPr lang="en-US" altLang="el-GR" sz="1400" baseline="0" smtClean="0">
                <a:solidFill>
                  <a:srgbClr val="000000"/>
                </a:solidFill>
              </a:rPr>
              <a:pPr/>
              <a:t>73</a:t>
            </a:fld>
            <a:endParaRPr lang="en-US" altLang="el-GR" sz="1400" baseline="0" smtClean="0">
              <a:solidFill>
                <a:srgbClr val="000000"/>
              </a:solidFill>
            </a:endParaRPr>
          </a:p>
        </p:txBody>
      </p:sp>
    </p:spTree>
    <p:extLst>
      <p:ext uri="{BB962C8B-B14F-4D97-AF65-F5344CB8AC3E}">
        <p14:creationId xmlns:p14="http://schemas.microsoft.com/office/powerpoint/2010/main" val="174653768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6"/>
          <p:cNvSpPr>
            <a:spLocks noGrp="1"/>
          </p:cNvSpPr>
          <p:nvPr>
            <p:ph type="title"/>
          </p:nvPr>
        </p:nvSpPr>
        <p:spPr/>
        <p:txBody>
          <a:bodyPr/>
          <a:lstStyle/>
          <a:p>
            <a:r>
              <a:rPr lang="el-GR" altLang="el-GR" sz="3600" smtClean="0"/>
              <a:t>Αναδίπλωση πρωτεϊνών στο κύτταρο</a:t>
            </a:r>
          </a:p>
        </p:txBody>
      </p:sp>
      <p:sp>
        <p:nvSpPr>
          <p:cNvPr id="73731" name="Content Placeholder 7"/>
          <p:cNvSpPr>
            <a:spLocks noGrp="1"/>
          </p:cNvSpPr>
          <p:nvPr>
            <p:ph idx="1"/>
          </p:nvPr>
        </p:nvSpPr>
        <p:spPr/>
        <p:txBody>
          <a:bodyPr/>
          <a:lstStyle/>
          <a:p>
            <a:r>
              <a:rPr lang="el-GR" altLang="el-GR" sz="2400" dirty="0" smtClean="0"/>
              <a:t>Οι περισσότερες πρωτεΐνες περνούν από διάφορα ενδιάμεσα στάδια πριν αποκτήσουν το τελικό σχήμα.</a:t>
            </a:r>
          </a:p>
          <a:p>
            <a:r>
              <a:rPr lang="el-GR" altLang="el-GR" sz="2400" dirty="0" smtClean="0"/>
              <a:t>Οι </a:t>
            </a:r>
            <a:r>
              <a:rPr lang="el-GR" altLang="el-GR" sz="2400" b="1" dirty="0" err="1" smtClean="0"/>
              <a:t>σαπερονίνες</a:t>
            </a:r>
            <a:r>
              <a:rPr lang="el-GR" altLang="el-GR" sz="2400" b="1" dirty="0" smtClean="0"/>
              <a:t> </a:t>
            </a:r>
            <a:r>
              <a:rPr lang="el-GR" altLang="el-GR" sz="2400" dirty="0" smtClean="0"/>
              <a:t>(ή </a:t>
            </a:r>
            <a:r>
              <a:rPr lang="el-GR" altLang="el-GR" sz="2400" i="1" dirty="0" smtClean="0"/>
              <a:t>συνοδοί πρωτεΐνες): </a:t>
            </a:r>
          </a:p>
          <a:p>
            <a:pPr lvl="1"/>
            <a:r>
              <a:rPr lang="el-GR" altLang="el-GR" i="1" dirty="0" smtClean="0"/>
              <a:t>ειδικές πρωτεΐνες </a:t>
            </a:r>
            <a:r>
              <a:rPr lang="el-GR" altLang="el-GR" dirty="0" smtClean="0"/>
              <a:t>που βοηθούν στην ορθή αναδίπλωση όσων πρωτεϊνών βρίσκονται στο στάδιο της ωρίμανσης </a:t>
            </a:r>
          </a:p>
          <a:p>
            <a:pPr lvl="1"/>
            <a:r>
              <a:rPr lang="el-GR" altLang="el-GR" dirty="0" smtClean="0"/>
              <a:t>προφυλάσσουν το </a:t>
            </a:r>
            <a:r>
              <a:rPr lang="el-GR" altLang="el-GR" dirty="0" err="1" smtClean="0"/>
              <a:t>νεοσχηματισμένα</a:t>
            </a:r>
            <a:r>
              <a:rPr lang="el-GR" altLang="el-GR" dirty="0" smtClean="0"/>
              <a:t> μόρια από τις «κακές επιρροές» την ώρα που αναδιπλώνονται αυθόρμητα στο κυτταρόπλασμα.</a:t>
            </a:r>
          </a:p>
          <a:p>
            <a:pPr marL="0" indent="0">
              <a:buNone/>
            </a:pPr>
            <a:r>
              <a:rPr lang="el-GR" altLang="el-GR" sz="2200" i="1" dirty="0" smtClean="0"/>
              <a:t>Πχ η νόσοι </a:t>
            </a:r>
            <a:r>
              <a:rPr lang="el-GR" altLang="el-GR" sz="2200" i="1" dirty="0" err="1" smtClean="0"/>
              <a:t>Alzheimer</a:t>
            </a:r>
            <a:r>
              <a:rPr lang="el-GR" altLang="el-GR" sz="2200" i="1" dirty="0" smtClean="0"/>
              <a:t> και </a:t>
            </a:r>
            <a:r>
              <a:rPr lang="el-GR" altLang="el-GR" sz="2200" i="1" dirty="0" err="1" smtClean="0"/>
              <a:t>Parkinson</a:t>
            </a:r>
            <a:r>
              <a:rPr lang="el-GR" altLang="el-GR" sz="2200" i="1" dirty="0" smtClean="0"/>
              <a:t>, σχετίζονται με τη συσσώρευση πρωτεϊνών με σφάλματα στις αναδιπλώσεις τους.</a:t>
            </a:r>
          </a:p>
          <a:p>
            <a:pPr marL="0" indent="0">
              <a:buNone/>
            </a:pPr>
            <a:endParaRPr lang="el-GR" altLang="el-GR" sz="2200" dirty="0" smtClean="0"/>
          </a:p>
        </p:txBody>
      </p:sp>
      <p:sp>
        <p:nvSpPr>
          <p:cNvPr id="7373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37A16269-1488-436B-A005-19DECF24979E}" type="slidenum">
              <a:rPr lang="en-US" altLang="el-GR" sz="1400" baseline="0" smtClean="0">
                <a:solidFill>
                  <a:srgbClr val="000000"/>
                </a:solidFill>
              </a:rPr>
              <a:pPr/>
              <a:t>74</a:t>
            </a:fld>
            <a:endParaRPr lang="en-US" altLang="el-GR" sz="1400" baseline="0" smtClean="0">
              <a:solidFill>
                <a:srgbClr val="000000"/>
              </a:solidFill>
            </a:endParaRPr>
          </a:p>
        </p:txBody>
      </p:sp>
    </p:spTree>
    <p:extLst>
      <p:ext uri="{BB962C8B-B14F-4D97-AF65-F5344CB8AC3E}">
        <p14:creationId xmlns:p14="http://schemas.microsoft.com/office/powerpoint/2010/main" val="71939859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l-GR" altLang="el-GR" smtClean="0"/>
              <a:t>Γονίδιο, </a:t>
            </a:r>
            <a:r>
              <a:rPr lang="en-US" altLang="el-GR" smtClean="0"/>
              <a:t>DNA</a:t>
            </a:r>
            <a:endParaRPr lang="el-GR" altLang="el-GR" smtClean="0"/>
          </a:p>
        </p:txBody>
      </p:sp>
      <p:sp>
        <p:nvSpPr>
          <p:cNvPr id="74755" name="Content Placeholder 2"/>
          <p:cNvSpPr>
            <a:spLocks noGrp="1"/>
          </p:cNvSpPr>
          <p:nvPr>
            <p:ph idx="1"/>
          </p:nvPr>
        </p:nvSpPr>
        <p:spPr/>
        <p:txBody>
          <a:bodyPr>
            <a:normAutofit/>
          </a:bodyPr>
          <a:lstStyle/>
          <a:p>
            <a:r>
              <a:rPr lang="el-GR" altLang="el-GR" dirty="0" smtClean="0"/>
              <a:t>Η ακολουθία των αμινοξέων σε κάθε πολυπεπτίδιο προγραμματίζεται από μια αντίστοιχη μονάδα κληρονομικότητας, που ονομάζεται </a:t>
            </a:r>
            <a:r>
              <a:rPr lang="el-GR" altLang="el-GR" b="1" dirty="0" smtClean="0"/>
              <a:t>γονίδιο</a:t>
            </a:r>
            <a:r>
              <a:rPr lang="el-GR" altLang="el-GR" dirty="0" smtClean="0"/>
              <a:t>. </a:t>
            </a:r>
          </a:p>
          <a:p>
            <a:r>
              <a:rPr lang="el-GR" altLang="el-GR" dirty="0" smtClean="0"/>
              <a:t>Τα γονίδια αποτελούνται από </a:t>
            </a:r>
            <a:r>
              <a:rPr lang="el-GR" altLang="el-GR" b="1" dirty="0" smtClean="0"/>
              <a:t>DNA</a:t>
            </a:r>
            <a:r>
              <a:rPr lang="el-GR" altLang="el-GR" dirty="0" smtClean="0"/>
              <a:t>, δηλαδή ένα πολυμερές της κατηγορίας ενώσεων που ονομάζουμε </a:t>
            </a:r>
            <a:r>
              <a:rPr lang="el-GR" altLang="el-GR" dirty="0" err="1" smtClean="0"/>
              <a:t>νουκλεϊκά</a:t>
            </a:r>
            <a:r>
              <a:rPr lang="el-GR" altLang="el-GR" dirty="0" smtClean="0"/>
              <a:t> οξέα.</a:t>
            </a:r>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3FA4761-7CF4-4608-ACCF-792505CEFE52}" type="slidenum">
              <a:rPr lang="en-US" altLang="el-GR" sz="1400" baseline="0" smtClean="0">
                <a:solidFill>
                  <a:srgbClr val="000000"/>
                </a:solidFill>
              </a:rPr>
              <a:pPr/>
              <a:t>75</a:t>
            </a:fld>
            <a:endParaRPr lang="en-US" altLang="el-GR" sz="1400" baseline="0" smtClean="0">
              <a:solidFill>
                <a:srgbClr val="000000"/>
              </a:solidFill>
            </a:endParaRPr>
          </a:p>
        </p:txBody>
      </p:sp>
    </p:spTree>
    <p:extLst>
      <p:ext uri="{BB962C8B-B14F-4D97-AF65-F5344CB8AC3E}">
        <p14:creationId xmlns:p14="http://schemas.microsoft.com/office/powerpoint/2010/main" val="42173173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l-GR" altLang="el-GR" smtClean="0"/>
              <a:t>Νουκλεϊκά οξέα</a:t>
            </a:r>
          </a:p>
        </p:txBody>
      </p:sp>
      <p:sp>
        <p:nvSpPr>
          <p:cNvPr id="75779" name="Content Placeholder 2"/>
          <p:cNvSpPr>
            <a:spLocks noGrp="1"/>
          </p:cNvSpPr>
          <p:nvPr>
            <p:ph idx="1"/>
          </p:nvPr>
        </p:nvSpPr>
        <p:spPr/>
        <p:txBody>
          <a:bodyPr/>
          <a:lstStyle/>
          <a:p>
            <a:pPr>
              <a:buFontTx/>
              <a:buNone/>
            </a:pPr>
            <a:r>
              <a:rPr lang="el-GR" altLang="el-GR" dirty="0"/>
              <a:t>Δ</a:t>
            </a:r>
            <a:r>
              <a:rPr lang="el-GR" altLang="el-GR" dirty="0" smtClean="0"/>
              <a:t>ύο τύποι </a:t>
            </a:r>
            <a:r>
              <a:rPr lang="el-GR" altLang="el-GR" dirty="0" err="1" smtClean="0"/>
              <a:t>νουκλεϊκών</a:t>
            </a:r>
            <a:r>
              <a:rPr lang="el-GR" altLang="el-GR" dirty="0" smtClean="0"/>
              <a:t> οξέων:</a:t>
            </a:r>
          </a:p>
          <a:p>
            <a:r>
              <a:rPr lang="el-GR" altLang="el-GR" dirty="0" smtClean="0"/>
              <a:t>το </a:t>
            </a:r>
            <a:r>
              <a:rPr lang="el-GR" altLang="el-GR" dirty="0" err="1" smtClean="0"/>
              <a:t>δεοξυριβονουκλεϊκό</a:t>
            </a:r>
            <a:r>
              <a:rPr lang="el-GR" altLang="el-GR" dirty="0" smtClean="0"/>
              <a:t> οξύ (</a:t>
            </a:r>
            <a:r>
              <a:rPr lang="el-GR" altLang="el-GR" b="1" dirty="0" smtClean="0"/>
              <a:t>DNA</a:t>
            </a:r>
            <a:r>
              <a:rPr lang="el-GR" altLang="el-GR" dirty="0" smtClean="0"/>
              <a:t>) </a:t>
            </a:r>
          </a:p>
          <a:p>
            <a:r>
              <a:rPr lang="el-GR" altLang="el-GR" dirty="0" smtClean="0"/>
              <a:t>το </a:t>
            </a:r>
            <a:r>
              <a:rPr lang="el-GR" altLang="el-GR" dirty="0" err="1" smtClean="0"/>
              <a:t>ριβονουκλεϊκό</a:t>
            </a:r>
            <a:r>
              <a:rPr lang="el-GR" altLang="el-GR" dirty="0" smtClean="0"/>
              <a:t> οξύ (</a:t>
            </a:r>
            <a:r>
              <a:rPr lang="el-GR" altLang="el-GR" b="1" dirty="0" smtClean="0"/>
              <a:t>RNA</a:t>
            </a:r>
            <a:r>
              <a:rPr lang="el-GR" altLang="el-GR" dirty="0" smtClean="0"/>
              <a:t>)</a:t>
            </a:r>
          </a:p>
          <a:p>
            <a:pPr marL="0" indent="0">
              <a:buNone/>
            </a:pPr>
            <a:r>
              <a:rPr lang="el-GR" altLang="el-GR" dirty="0" smtClean="0"/>
              <a:t>επιτρέπουν στους οργανισμούς να αναπαράγουν τα πολύπλοκα συστατικά τους από γενεά σε γενεά.</a:t>
            </a:r>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D1CA97F7-3B66-4E81-B71C-F181079F6F8E}" type="slidenum">
              <a:rPr lang="en-US" altLang="el-GR" sz="1400" baseline="0" smtClean="0">
                <a:solidFill>
                  <a:srgbClr val="000000"/>
                </a:solidFill>
              </a:rPr>
              <a:pPr/>
              <a:t>76</a:t>
            </a:fld>
            <a:endParaRPr lang="en-US" altLang="el-GR" sz="1400" baseline="0" smtClean="0">
              <a:solidFill>
                <a:srgbClr val="000000"/>
              </a:solidFill>
            </a:endParaRPr>
          </a:p>
        </p:txBody>
      </p:sp>
    </p:spTree>
    <p:extLst>
      <p:ext uri="{BB962C8B-B14F-4D97-AF65-F5344CB8AC3E}">
        <p14:creationId xmlns:p14="http://schemas.microsoft.com/office/powerpoint/2010/main" val="33807063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l-GR" sz="3200" dirty="0" smtClean="0"/>
              <a:t>DNA</a:t>
            </a:r>
            <a:r>
              <a:rPr lang="el-GR" altLang="el-GR" sz="3200" b="1" dirty="0" smtClean="0"/>
              <a:t> </a:t>
            </a:r>
            <a:r>
              <a:rPr lang="en-US" altLang="el-GR" sz="3200" b="1" dirty="0" smtClean="0"/>
              <a:t/>
            </a:r>
            <a:br>
              <a:rPr lang="en-US" altLang="el-GR" sz="3200" b="1" dirty="0" smtClean="0"/>
            </a:br>
            <a:r>
              <a:rPr lang="el-GR" altLang="el-GR" sz="3200" b="1" dirty="0" err="1" smtClean="0"/>
              <a:t>δεοξυριβονουκλεϊκό</a:t>
            </a:r>
            <a:r>
              <a:rPr lang="en-US" altLang="el-GR" sz="3200" b="1" dirty="0" smtClean="0"/>
              <a:t> </a:t>
            </a:r>
            <a:r>
              <a:rPr lang="el-GR" altLang="el-GR" sz="3200" b="1" dirty="0" smtClean="0"/>
              <a:t>οξύ</a:t>
            </a:r>
            <a:endParaRPr lang="el-GR" altLang="el-GR" sz="3200" dirty="0" smtClean="0"/>
          </a:p>
        </p:txBody>
      </p:sp>
      <p:sp>
        <p:nvSpPr>
          <p:cNvPr id="76803" name="Content Placeholder 2"/>
          <p:cNvSpPr>
            <a:spLocks noGrp="1"/>
          </p:cNvSpPr>
          <p:nvPr>
            <p:ph idx="1"/>
          </p:nvPr>
        </p:nvSpPr>
        <p:spPr/>
        <p:txBody>
          <a:bodyPr>
            <a:noAutofit/>
          </a:bodyPr>
          <a:lstStyle/>
          <a:p>
            <a:r>
              <a:rPr lang="el-GR" altLang="el-GR" sz="2300" dirty="0" smtClean="0"/>
              <a:t>Είναι το μόνο</a:t>
            </a:r>
            <a:r>
              <a:rPr lang="en-US" altLang="el-GR" sz="2300" dirty="0" smtClean="0"/>
              <a:t> </a:t>
            </a:r>
            <a:r>
              <a:rPr lang="el-GR" altLang="el-GR" sz="2300" dirty="0" smtClean="0"/>
              <a:t>απ’ όλα τα βιολογικά είδη μορίων που περιέχει οδηγίες για</a:t>
            </a:r>
            <a:r>
              <a:rPr lang="en-US" altLang="el-GR" sz="2300" dirty="0" smtClean="0"/>
              <a:t> </a:t>
            </a:r>
            <a:r>
              <a:rPr lang="el-GR" altLang="el-GR" sz="2300" dirty="0" smtClean="0"/>
              <a:t>την αντιγραφή του εαυτού του.</a:t>
            </a:r>
            <a:endParaRPr lang="en-US" altLang="el-GR" sz="2300" dirty="0" smtClean="0"/>
          </a:p>
          <a:p>
            <a:r>
              <a:rPr lang="el-GR" altLang="el-GR" sz="2300" dirty="0" smtClean="0"/>
              <a:t>Κατευθύνει τη σύνθεση του RNA</a:t>
            </a:r>
            <a:r>
              <a:rPr lang="en-US" altLang="el-GR" sz="2300" dirty="0" smtClean="0"/>
              <a:t> </a:t>
            </a:r>
            <a:r>
              <a:rPr lang="el-GR" altLang="el-GR" sz="2300" dirty="0" smtClean="0"/>
              <a:t>και, μέσω του RNA, ελέγχει τη</a:t>
            </a:r>
            <a:r>
              <a:rPr lang="en-US" altLang="el-GR" sz="2300" dirty="0" smtClean="0"/>
              <a:t> </a:t>
            </a:r>
            <a:r>
              <a:rPr lang="el-GR" altLang="el-GR" sz="2300" dirty="0" smtClean="0"/>
              <a:t>σύνθεση των πρωτεϊνών.</a:t>
            </a:r>
            <a:endParaRPr lang="en-US" altLang="el-GR" sz="2300" dirty="0" smtClean="0"/>
          </a:p>
          <a:p>
            <a:r>
              <a:rPr lang="el-GR" altLang="el-GR" sz="2300" dirty="0" smtClean="0"/>
              <a:t>Είναι το γενετικό υλικό που κληρονομούν οι</a:t>
            </a:r>
            <a:r>
              <a:rPr lang="en-US" altLang="el-GR" sz="2300" dirty="0" smtClean="0"/>
              <a:t> </a:t>
            </a:r>
            <a:r>
              <a:rPr lang="el-GR" altLang="el-GR" sz="2300" dirty="0" smtClean="0"/>
              <a:t>οργανισμοί από τους γονείς τους.</a:t>
            </a:r>
            <a:endParaRPr lang="en-US" altLang="el-GR" sz="2300" dirty="0" smtClean="0"/>
          </a:p>
          <a:p>
            <a:r>
              <a:rPr lang="el-GR" altLang="el-GR" sz="2300" dirty="0" smtClean="0"/>
              <a:t>Κάθε χρωμόσωμα περιέχει ένα μακρύ μόριο DNA που μεταφέρει συνήθως μερικές εκατοντάδες γονίδια, ή και περισσότερα.</a:t>
            </a:r>
          </a:p>
          <a:p>
            <a:r>
              <a:rPr lang="el-GR" altLang="el-GR" sz="2300" dirty="0" smtClean="0"/>
              <a:t>Όταν ένα κύτταρο διαιρείται, τα μόρια του DNA του αντιγράφονται και μεταφέρονται από τη μία γενεά κυττάρων στην επόμενη.</a:t>
            </a:r>
          </a:p>
          <a:p>
            <a:endParaRPr lang="el-GR" altLang="el-GR" sz="2300" dirty="0" smtClean="0"/>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C9022042-40B2-40DD-B195-4A0AF1209FB9}" type="slidenum">
              <a:rPr lang="en-US" altLang="el-GR" sz="1400" baseline="0" smtClean="0">
                <a:solidFill>
                  <a:srgbClr val="000000"/>
                </a:solidFill>
              </a:rPr>
              <a:pPr/>
              <a:t>77</a:t>
            </a:fld>
            <a:endParaRPr lang="en-US" altLang="el-GR" sz="1400" baseline="0" smtClean="0">
              <a:solidFill>
                <a:srgbClr val="000000"/>
              </a:solidFill>
            </a:endParaRPr>
          </a:p>
        </p:txBody>
      </p:sp>
    </p:spTree>
    <p:extLst>
      <p:ext uri="{BB962C8B-B14F-4D97-AF65-F5344CB8AC3E}">
        <p14:creationId xmlns:p14="http://schemas.microsoft.com/office/powerpoint/2010/main" val="366797937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l-GR" smtClean="0"/>
              <a:t>DNA</a:t>
            </a:r>
            <a:endParaRPr lang="el-GR" altLang="el-GR" smtClean="0"/>
          </a:p>
        </p:txBody>
      </p:sp>
      <p:sp>
        <p:nvSpPr>
          <p:cNvPr id="77827" name="Content Placeholder 2"/>
          <p:cNvSpPr>
            <a:spLocks noGrp="1"/>
          </p:cNvSpPr>
          <p:nvPr>
            <p:ph idx="1"/>
          </p:nvPr>
        </p:nvSpPr>
        <p:spPr/>
        <p:txBody>
          <a:bodyPr>
            <a:normAutofit/>
          </a:bodyPr>
          <a:lstStyle/>
          <a:p>
            <a:r>
              <a:rPr lang="el-GR" altLang="el-GR" sz="2300" dirty="0" smtClean="0"/>
              <a:t>Στο DNA περιέχονται οι κωδικοποιημένες πληροφορίες που προγραμματίζουν το σύνολο των δραστηριοτήτων ενός κυττάρου.</a:t>
            </a:r>
          </a:p>
          <a:p>
            <a:r>
              <a:rPr lang="el-GR" altLang="el-GR" sz="2300" dirty="0" smtClean="0"/>
              <a:t>Το DNA, όμως, δεν εμπλέκεται άμεσα στη διεκπεραίωση των κυτταρικών λειτουργιών πχ ο μεταφορέας του οξυγόνου στα ερυθρά αιμοσφαίρια είναι η πρωτεΐνη αιμοσφαιρίνη, όχι το DNA που καθορίζει τη δομή της.</a:t>
            </a:r>
          </a:p>
          <a:p>
            <a:r>
              <a:rPr lang="el-GR" altLang="el-GR" sz="2300" dirty="0" smtClean="0"/>
              <a:t>Απαιτούνται οι αντίστοιχες πρωτεΐνες στους οργανισμούς και για να πραγματοποιηθεί το γενετικό πρόγραμμα.</a:t>
            </a:r>
          </a:p>
          <a:p>
            <a:r>
              <a:rPr lang="el-GR" altLang="el-GR" sz="2300" dirty="0" smtClean="0"/>
              <a:t>Τα εκτελεστικά τμήματα, δηλαδή τα εργαλεία, ενός κυττάρου είναι κατά κύριο λόγο οι πρωτεΐνες, όπως πχ σχέση Η/Υ με εκτυπωτή.</a:t>
            </a:r>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26FF2C2B-031C-4EFD-A224-4584E5E160DD}" type="slidenum">
              <a:rPr lang="en-US" altLang="el-GR" sz="1400" baseline="0" smtClean="0">
                <a:solidFill>
                  <a:srgbClr val="000000"/>
                </a:solidFill>
              </a:rPr>
              <a:pPr/>
              <a:t>78</a:t>
            </a:fld>
            <a:endParaRPr lang="en-US" altLang="el-GR" sz="1400" baseline="0" smtClean="0">
              <a:solidFill>
                <a:srgbClr val="000000"/>
              </a:solidFill>
            </a:endParaRPr>
          </a:p>
        </p:txBody>
      </p:sp>
    </p:spTree>
    <p:extLst>
      <p:ext uri="{BB962C8B-B14F-4D97-AF65-F5344CB8AC3E}">
        <p14:creationId xmlns:p14="http://schemas.microsoft.com/office/powerpoint/2010/main" val="1209710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l-GR" altLang="el-GR" smtClean="0"/>
              <a:t>Ποικιλομορφία των πολυμερών</a:t>
            </a:r>
          </a:p>
        </p:txBody>
      </p:sp>
      <p:sp>
        <p:nvSpPr>
          <p:cNvPr id="8195" name="Content Placeholder 2"/>
          <p:cNvSpPr>
            <a:spLocks noGrp="1"/>
          </p:cNvSpPr>
          <p:nvPr>
            <p:ph idx="1"/>
          </p:nvPr>
        </p:nvSpPr>
        <p:spPr/>
        <p:txBody>
          <a:bodyPr/>
          <a:lstStyle/>
          <a:p>
            <a:r>
              <a:rPr lang="el-GR" altLang="el-GR" sz="2400" dirty="0" smtClean="0"/>
              <a:t>Κάθε κύτταρο διαθέτει χιλιάδες διαφορετικά είδη </a:t>
            </a:r>
            <a:r>
              <a:rPr lang="el-GR" altLang="el-GR" sz="2400" dirty="0" err="1" smtClean="0"/>
              <a:t>μακρομορίων</a:t>
            </a:r>
            <a:r>
              <a:rPr lang="el-GR" altLang="el-GR" sz="2400" dirty="0" smtClean="0"/>
              <a:t>. </a:t>
            </a:r>
          </a:p>
          <a:p>
            <a:r>
              <a:rPr lang="el-GR" altLang="el-GR" sz="2400" dirty="0" smtClean="0"/>
              <a:t>Για την κατασκευή των συγκεκριμένων μορίων απαιτούνται μόλις 40-50 μονομερή, η διάταξη έχει σημασία.</a:t>
            </a:r>
          </a:p>
          <a:p>
            <a:r>
              <a:rPr lang="el-GR" altLang="el-GR" sz="2400" dirty="0" smtClean="0"/>
              <a:t>Είναι κάτι ανάλογο με την κατασκευή εκατοντάδων χιλιάδων λέξεων από τα 24 μόλις γράμματα του ελληνικού αλφαβήτου.</a:t>
            </a:r>
          </a:p>
          <a:p>
            <a:r>
              <a:rPr lang="el-GR" altLang="el-GR" sz="2400" dirty="0" smtClean="0"/>
              <a:t>Οι πρωτεΐνες, σχηματίζονται από 20 είδη αμινοξέων που διατάσσονται συνήθως σε αλυσίδες μήκους μερικών εκατοντάδων αμινοξέων.</a:t>
            </a:r>
            <a:endParaRPr lang="el-GR" altLang="el-GR" dirty="0" smtClean="0"/>
          </a:p>
        </p:txBody>
      </p:sp>
      <p:sp>
        <p:nvSpPr>
          <p:cNvPr id="81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F9640728-C49A-4AD8-8374-A513645CEAF2}" type="slidenum">
              <a:rPr lang="en-US" altLang="el-GR" sz="1400" baseline="0" smtClean="0">
                <a:solidFill>
                  <a:srgbClr val="000000"/>
                </a:solidFill>
              </a:rPr>
              <a:pPr/>
              <a:t>7</a:t>
            </a:fld>
            <a:endParaRPr lang="en-US" altLang="el-GR" sz="1400" baseline="0" smtClean="0">
              <a:solidFill>
                <a:srgbClr val="000000"/>
              </a:solidFill>
            </a:endParaRPr>
          </a:p>
        </p:txBody>
      </p:sp>
    </p:spTree>
    <p:extLst>
      <p:ext uri="{BB962C8B-B14F-4D97-AF65-F5344CB8AC3E}">
        <p14:creationId xmlns:p14="http://schemas.microsoft.com/office/powerpoint/2010/main" val="695915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idx="1"/>
          </p:nvPr>
        </p:nvSpPr>
        <p:spPr/>
        <p:txBody>
          <a:bodyPr/>
          <a:lstStyle/>
          <a:p>
            <a:r>
              <a:rPr lang="el-GR" altLang="el-GR" sz="2400" smtClean="0"/>
              <a:t>Κάθε γονίδιο μέσα στο μόριο του</a:t>
            </a:r>
            <a:r>
              <a:rPr lang="en-US" altLang="el-GR" sz="2400" smtClean="0"/>
              <a:t> </a:t>
            </a:r>
            <a:r>
              <a:rPr lang="el-GR" altLang="el-GR" sz="2400" smtClean="0"/>
              <a:t>DNA κατευθύνει τη σύνθεση μιας κατηγορίας RNA που</a:t>
            </a:r>
            <a:r>
              <a:rPr lang="en-US" altLang="el-GR" sz="2400" smtClean="0"/>
              <a:t> </a:t>
            </a:r>
            <a:r>
              <a:rPr lang="el-GR" altLang="el-GR" sz="2400" smtClean="0"/>
              <a:t>ονομάζεται </a:t>
            </a:r>
            <a:r>
              <a:rPr lang="el-GR" altLang="el-GR" sz="2400" i="1" smtClean="0"/>
              <a:t>αγγελιαφόρο </a:t>
            </a:r>
            <a:r>
              <a:rPr lang="en-US" altLang="el-GR" sz="2400" i="1" smtClean="0"/>
              <a:t>RNA (mRNA).</a:t>
            </a:r>
          </a:p>
          <a:p>
            <a:r>
              <a:rPr lang="el-GR" altLang="el-GR" sz="2400" smtClean="0"/>
              <a:t>Το μόριο του</a:t>
            </a:r>
            <a:r>
              <a:rPr lang="en-US" altLang="el-GR" sz="2400" smtClean="0"/>
              <a:t> </a:t>
            </a:r>
            <a:r>
              <a:rPr lang="el-GR" altLang="el-GR" sz="2400" smtClean="0"/>
              <a:t>mRNA αλληλεπιδρά με τις κυτταρικές «μηχανές» που</a:t>
            </a:r>
            <a:r>
              <a:rPr lang="en-US" altLang="el-GR" sz="2400" smtClean="0"/>
              <a:t> </a:t>
            </a:r>
            <a:r>
              <a:rPr lang="el-GR" altLang="el-GR" sz="2400" smtClean="0"/>
              <a:t>συνθέτουν τις πρωτεΐνες και κατευθύνει την παραγωγή</a:t>
            </a:r>
            <a:r>
              <a:rPr lang="en-US" altLang="el-GR" sz="2400" smtClean="0"/>
              <a:t> </a:t>
            </a:r>
            <a:r>
              <a:rPr lang="el-GR" altLang="el-GR" sz="2400" smtClean="0"/>
              <a:t>ενός πολυπεπτιδίου που διαμορφώνεται τελικά σε πρωτεΐνη ή σε κάποιο τμήμα μιας πρωτεΐνης.</a:t>
            </a:r>
            <a:endParaRPr lang="en-US" altLang="el-GR" sz="2400" i="1" smtClean="0"/>
          </a:p>
          <a:p>
            <a:r>
              <a:rPr lang="el-GR" altLang="el-GR" sz="2400" smtClean="0"/>
              <a:t> δηλ. η ροή της γενετικής πληροφορίας είναι</a:t>
            </a:r>
            <a:r>
              <a:rPr lang="en-US" altLang="el-GR" sz="2400" smtClean="0"/>
              <a:t>:</a:t>
            </a:r>
            <a:r>
              <a:rPr lang="el-GR" altLang="el-GR" sz="2400" smtClean="0"/>
              <a:t> </a:t>
            </a:r>
          </a:p>
          <a:p>
            <a:pPr algn="ctr">
              <a:buFontTx/>
              <a:buNone/>
            </a:pPr>
            <a:r>
              <a:rPr lang="en-US" altLang="el-GR" sz="2400" smtClean="0"/>
              <a:t>DNA → RNA → </a:t>
            </a:r>
            <a:r>
              <a:rPr lang="el-GR" altLang="el-GR" sz="2400" smtClean="0"/>
              <a:t>πρωτεΐνη</a:t>
            </a:r>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79DED8C5-8EE8-4F81-BBCD-01F416773245}" type="slidenum">
              <a:rPr lang="en-US" altLang="el-GR" sz="1400" baseline="0" smtClean="0">
                <a:solidFill>
                  <a:srgbClr val="000000"/>
                </a:solidFill>
              </a:rPr>
              <a:pPr/>
              <a:t>79</a:t>
            </a:fld>
            <a:endParaRPr lang="en-US" altLang="el-GR" sz="1400" baseline="0" smtClean="0">
              <a:solidFill>
                <a:srgbClr val="000000"/>
              </a:solidFill>
            </a:endParaRPr>
          </a:p>
        </p:txBody>
      </p:sp>
      <p:sp>
        <p:nvSpPr>
          <p:cNvPr id="2" name="Τίτλος 1"/>
          <p:cNvSpPr>
            <a:spLocks noGrp="1"/>
          </p:cNvSpPr>
          <p:nvPr>
            <p:ph type="title"/>
          </p:nvPr>
        </p:nvSpPr>
        <p:spPr/>
        <p:txBody>
          <a:bodyPr/>
          <a:lstStyle/>
          <a:p>
            <a:r>
              <a:rPr lang="en-US" dirty="0"/>
              <a:t>RNA </a:t>
            </a:r>
            <a:br>
              <a:rPr lang="en-US" dirty="0"/>
            </a:br>
            <a:r>
              <a:rPr lang="el-GR" dirty="0" err="1"/>
              <a:t>ριβονουκλεϊκό</a:t>
            </a:r>
            <a:r>
              <a:rPr lang="el-GR" dirty="0"/>
              <a:t> οξύ </a:t>
            </a:r>
          </a:p>
        </p:txBody>
      </p:sp>
    </p:spTree>
    <p:extLst>
      <p:ext uri="{BB962C8B-B14F-4D97-AF65-F5344CB8AC3E}">
        <p14:creationId xmlns:p14="http://schemas.microsoft.com/office/powerpoint/2010/main" val="25992700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l-GR" altLang="el-GR" smtClean="0"/>
              <a:t>Ριβοσώματα</a:t>
            </a:r>
          </a:p>
        </p:txBody>
      </p:sp>
      <p:sp>
        <p:nvSpPr>
          <p:cNvPr id="79875" name="Content Placeholder 2"/>
          <p:cNvSpPr>
            <a:spLocks noGrp="1"/>
          </p:cNvSpPr>
          <p:nvPr>
            <p:ph idx="1"/>
          </p:nvPr>
        </p:nvSpPr>
        <p:spPr/>
        <p:txBody>
          <a:bodyPr/>
          <a:lstStyle/>
          <a:p>
            <a:r>
              <a:rPr lang="el-GR" altLang="el-GR" sz="2400" dirty="0" smtClean="0"/>
              <a:t>Πολύ μικρές δομές του κυττάρου όπου συντίθενται οι πρωτεΐνες.</a:t>
            </a:r>
          </a:p>
          <a:p>
            <a:r>
              <a:rPr lang="el-GR" altLang="el-GR" sz="2400" dirty="0" smtClean="0"/>
              <a:t>Στο </a:t>
            </a:r>
            <a:r>
              <a:rPr lang="el-GR" altLang="el-GR" sz="2400" dirty="0" err="1" smtClean="0"/>
              <a:t>ευκαρυωτικό</a:t>
            </a:r>
            <a:r>
              <a:rPr lang="el-GR" altLang="el-GR" sz="2400" dirty="0" smtClean="0"/>
              <a:t> κύτταρο, τα </a:t>
            </a:r>
            <a:r>
              <a:rPr lang="el-GR" altLang="el-GR" sz="2400" dirty="0" err="1" smtClean="0"/>
              <a:t>ριβοσώματα</a:t>
            </a:r>
            <a:r>
              <a:rPr lang="el-GR" altLang="el-GR" sz="2400" dirty="0" smtClean="0"/>
              <a:t> βρίσκονται στο κυτταρόπλασμα, ενώ το DNA βρίσκεται στον πυρήνα.</a:t>
            </a:r>
          </a:p>
          <a:p>
            <a:r>
              <a:rPr lang="el-GR" altLang="el-GR" sz="2400" dirty="0" smtClean="0"/>
              <a:t>Το </a:t>
            </a:r>
            <a:r>
              <a:rPr lang="el-GR" altLang="el-GR" sz="2400" dirty="0" err="1" smtClean="0"/>
              <a:t>mRNA</a:t>
            </a:r>
            <a:r>
              <a:rPr lang="el-GR" altLang="el-GR" sz="2400" dirty="0" smtClean="0"/>
              <a:t> αναλαμβάνει τη μεταφορά, από τον πυρήνα στο κυτταρόπλασμα, των γενετικών οδηγιών για την κατασκευή των πρωτεϊνών δηλ τη μετάφραση της κωδικοποιημένης πληροφορίας σε ακολουθία αμινοξέων</a:t>
            </a:r>
            <a:r>
              <a:rPr lang="el-GR" altLang="el-GR" sz="2800" dirty="0" smtClean="0"/>
              <a:t>.</a:t>
            </a:r>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AB2AA247-AC9D-47D0-9295-0E79AA471FD3}" type="slidenum">
              <a:rPr lang="en-US" altLang="el-GR" sz="1400" baseline="0" smtClean="0">
                <a:solidFill>
                  <a:srgbClr val="000000"/>
                </a:solidFill>
              </a:rPr>
              <a:pPr/>
              <a:t>80</a:t>
            </a:fld>
            <a:endParaRPr lang="en-US" altLang="el-GR" sz="1400" baseline="0" smtClean="0">
              <a:solidFill>
                <a:srgbClr val="000000"/>
              </a:solidFill>
            </a:endParaRPr>
          </a:p>
        </p:txBody>
      </p:sp>
    </p:spTree>
    <p:extLst>
      <p:ext uri="{BB962C8B-B14F-4D97-AF65-F5344CB8AC3E}">
        <p14:creationId xmlns:p14="http://schemas.microsoft.com/office/powerpoint/2010/main" val="42380165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lgn="l" eaLnBrk="1" hangingPunct="1"/>
            <a:r>
              <a:rPr lang="en-US" altLang="el-GR" dirty="0" smtClean="0"/>
              <a:t>DNA </a:t>
            </a:r>
            <a:r>
              <a:rPr lang="en-US" altLang="el-GR" dirty="0" smtClean="0">
                <a:sym typeface="Wingdings" pitchFamily="2" charset="2"/>
              </a:rPr>
              <a:t> RNA  </a:t>
            </a:r>
            <a:r>
              <a:rPr lang="el-GR" altLang="el-GR" dirty="0" smtClean="0">
                <a:sym typeface="Wingdings" pitchFamily="2" charset="2"/>
              </a:rPr>
              <a:t>ΠΡΩΤΕΪΝΗ</a:t>
            </a:r>
            <a:endParaRPr lang="en-US"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81</a:t>
            </a:fld>
            <a:endParaRPr lang="el-GR"/>
          </a:p>
        </p:txBody>
      </p:sp>
      <p:pic>
        <p:nvPicPr>
          <p:cNvPr id="1026" name="Picture 2" descr="http://www.proteinsynthesis.org/wp-content/uploads/2014/10/process-of-protein-synthe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206" y="1412776"/>
            <a:ext cx="7700218" cy="5328592"/>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179512" y="6474575"/>
            <a:ext cx="2286000" cy="276999"/>
          </a:xfrm>
          <a:prstGeom prst="rect">
            <a:avLst/>
          </a:prstGeom>
        </p:spPr>
        <p:txBody>
          <a:bodyPr wrap="square">
            <a:spAutoFit/>
          </a:bodyPr>
          <a:lstStyle/>
          <a:p>
            <a:pPr algn="ctr"/>
            <a:r>
              <a:rPr lang="en-US" sz="1200" dirty="0" smtClean="0">
                <a:latin typeface="+mn-lt"/>
                <a:hlinkClick r:id="rId4"/>
              </a:rPr>
              <a:t>proteinsynthesis.org</a:t>
            </a:r>
            <a:endParaRPr lang="el-GR" sz="1200" dirty="0">
              <a:latin typeface="+mn-lt"/>
            </a:endParaRPr>
          </a:p>
        </p:txBody>
      </p:sp>
    </p:spTree>
    <p:extLst>
      <p:ext uri="{BB962C8B-B14F-4D97-AF65-F5344CB8AC3E}">
        <p14:creationId xmlns:p14="http://schemas.microsoft.com/office/powerpoint/2010/main" val="34873304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l-GR" altLang="el-GR" dirty="0" smtClean="0"/>
              <a:t>Δομή των </a:t>
            </a:r>
            <a:r>
              <a:rPr lang="el-GR" altLang="el-GR" dirty="0" err="1" smtClean="0"/>
              <a:t>νουκλεϊκών</a:t>
            </a:r>
            <a:r>
              <a:rPr lang="el-GR" altLang="el-GR" dirty="0" smtClean="0"/>
              <a:t> οξέων</a:t>
            </a:r>
          </a:p>
        </p:txBody>
      </p:sp>
      <p:sp>
        <p:nvSpPr>
          <p:cNvPr id="3" name="Content Placeholder 2"/>
          <p:cNvSpPr>
            <a:spLocks noGrp="1"/>
          </p:cNvSpPr>
          <p:nvPr>
            <p:ph idx="1"/>
          </p:nvPr>
        </p:nvSpPr>
        <p:spPr>
          <a:xfrm>
            <a:off x="251520" y="1484784"/>
            <a:ext cx="8784976" cy="5373216"/>
          </a:xfrm>
        </p:spPr>
        <p:txBody>
          <a:bodyPr>
            <a:normAutofit fontScale="92500" lnSpcReduction="20000"/>
          </a:bodyPr>
          <a:lstStyle/>
          <a:p>
            <a:pPr>
              <a:buFontTx/>
              <a:buNone/>
              <a:defRPr/>
            </a:pPr>
            <a:r>
              <a:rPr lang="el-GR" sz="2000" dirty="0" smtClean="0"/>
              <a:t>Είναι </a:t>
            </a:r>
            <a:r>
              <a:rPr lang="el-GR" sz="2000" dirty="0" err="1" smtClean="0"/>
              <a:t>πολυνουκλεοτίδια</a:t>
            </a:r>
            <a:r>
              <a:rPr lang="el-GR" sz="2000" dirty="0" smtClean="0"/>
              <a:t>, δηλαδή </a:t>
            </a:r>
            <a:r>
              <a:rPr lang="el-GR" sz="2000" dirty="0" err="1" smtClean="0"/>
              <a:t>μακρομόρια</a:t>
            </a:r>
            <a:r>
              <a:rPr lang="el-GR" sz="2000" dirty="0" smtClean="0"/>
              <a:t> που υπάρχουν σε </a:t>
            </a:r>
            <a:r>
              <a:rPr lang="el-GR" sz="2000" dirty="0" err="1" smtClean="0"/>
              <a:t>πολυμερισμένη</a:t>
            </a:r>
            <a:r>
              <a:rPr lang="el-GR" sz="2000" dirty="0" smtClean="0"/>
              <a:t> μορφή</a:t>
            </a:r>
          </a:p>
          <a:p>
            <a:pPr>
              <a:defRPr/>
            </a:pPr>
            <a:r>
              <a:rPr lang="el-GR" sz="2000" dirty="0" smtClean="0"/>
              <a:t>Κάθε </a:t>
            </a:r>
            <a:r>
              <a:rPr lang="el-GR" sz="2000" dirty="0" err="1" smtClean="0"/>
              <a:t>πολυνουκλεοτίδιο</a:t>
            </a:r>
            <a:r>
              <a:rPr lang="el-GR" sz="2000" dirty="0" smtClean="0"/>
              <a:t> αποτελείται από μονομερή που ονομάζονται </a:t>
            </a:r>
            <a:r>
              <a:rPr lang="el-GR" sz="2000" b="1" dirty="0" err="1" smtClean="0"/>
              <a:t>νουκλεοτίδια</a:t>
            </a:r>
            <a:r>
              <a:rPr lang="el-GR" sz="2000" dirty="0" smtClean="0"/>
              <a:t>. </a:t>
            </a:r>
          </a:p>
          <a:p>
            <a:pPr>
              <a:defRPr/>
            </a:pPr>
            <a:r>
              <a:rPr lang="el-GR" sz="2000" dirty="0" smtClean="0"/>
              <a:t>Κάθε </a:t>
            </a:r>
            <a:r>
              <a:rPr lang="el-GR" sz="2000" dirty="0" err="1" smtClean="0"/>
              <a:t>νουκλεοτίδιο</a:t>
            </a:r>
            <a:r>
              <a:rPr lang="el-GR" sz="2000" dirty="0" smtClean="0"/>
              <a:t>, αποτελείται από τρία μέρη: </a:t>
            </a:r>
          </a:p>
          <a:p>
            <a:pPr lvl="1">
              <a:defRPr/>
            </a:pPr>
            <a:r>
              <a:rPr lang="el-GR" sz="2000" dirty="0" smtClean="0">
                <a:cs typeface="+mn-cs"/>
              </a:rPr>
              <a:t>μια αζωτούχο βάση</a:t>
            </a:r>
          </a:p>
          <a:p>
            <a:pPr lvl="2">
              <a:defRPr/>
            </a:pPr>
            <a:r>
              <a:rPr lang="el-GR" sz="2000" dirty="0" smtClean="0"/>
              <a:t>οι </a:t>
            </a:r>
            <a:r>
              <a:rPr lang="el-GR" sz="2000" dirty="0" err="1" smtClean="0"/>
              <a:t>πυριμιδίνες</a:t>
            </a:r>
            <a:r>
              <a:rPr lang="el-GR" sz="2000" dirty="0" smtClean="0"/>
              <a:t> και </a:t>
            </a:r>
          </a:p>
          <a:p>
            <a:pPr lvl="2">
              <a:defRPr/>
            </a:pPr>
            <a:r>
              <a:rPr lang="el-GR" sz="2000" dirty="0" smtClean="0"/>
              <a:t>οι </a:t>
            </a:r>
            <a:r>
              <a:rPr lang="el-GR" sz="2000" dirty="0" err="1" smtClean="0"/>
              <a:t>πουρίνες</a:t>
            </a:r>
            <a:endParaRPr lang="el-GR" sz="2000" dirty="0" smtClean="0">
              <a:cs typeface="+mn-cs"/>
            </a:endParaRPr>
          </a:p>
          <a:p>
            <a:pPr lvl="1">
              <a:defRPr/>
            </a:pPr>
            <a:r>
              <a:rPr lang="el-GR" sz="2000" dirty="0" smtClean="0">
                <a:cs typeface="+mn-cs"/>
              </a:rPr>
              <a:t>ένα σάκχαρο με πέντε άτομα άνθρακα </a:t>
            </a:r>
          </a:p>
          <a:p>
            <a:pPr lvl="2">
              <a:defRPr/>
            </a:pPr>
            <a:r>
              <a:rPr lang="en-US" sz="2000" dirty="0" smtClean="0">
                <a:cs typeface="+mn-cs"/>
              </a:rPr>
              <a:t>RNA:</a:t>
            </a:r>
            <a:r>
              <a:rPr lang="el-GR" sz="2000" dirty="0" smtClean="0">
                <a:cs typeface="+mn-cs"/>
              </a:rPr>
              <a:t> </a:t>
            </a:r>
            <a:r>
              <a:rPr lang="el-GR" sz="2000" dirty="0" err="1" smtClean="0">
                <a:cs typeface="+mn-cs"/>
              </a:rPr>
              <a:t>ριβόζη</a:t>
            </a:r>
            <a:endParaRPr lang="el-GR" sz="2000" dirty="0" smtClean="0">
              <a:cs typeface="+mn-cs"/>
            </a:endParaRPr>
          </a:p>
          <a:p>
            <a:pPr lvl="2">
              <a:defRPr/>
            </a:pPr>
            <a:r>
              <a:rPr lang="en-US" sz="2000" dirty="0" smtClean="0">
                <a:cs typeface="+mn-cs"/>
              </a:rPr>
              <a:t>DNA</a:t>
            </a:r>
            <a:r>
              <a:rPr lang="el-GR" sz="2000" dirty="0" smtClean="0">
                <a:cs typeface="+mn-cs"/>
              </a:rPr>
              <a:t>:</a:t>
            </a:r>
            <a:r>
              <a:rPr lang="en-US" sz="2000" dirty="0" smtClean="0">
                <a:cs typeface="+mn-cs"/>
              </a:rPr>
              <a:t> </a:t>
            </a:r>
            <a:r>
              <a:rPr lang="el-GR" sz="2000" dirty="0" err="1" smtClean="0">
                <a:cs typeface="+mn-cs"/>
              </a:rPr>
              <a:t>δεοξυριβόζη</a:t>
            </a:r>
            <a:r>
              <a:rPr lang="el-GR" sz="2000" dirty="0" smtClean="0">
                <a:cs typeface="+mn-cs"/>
              </a:rPr>
              <a:t> </a:t>
            </a:r>
          </a:p>
          <a:p>
            <a:pPr lvl="1">
              <a:defRPr/>
            </a:pPr>
            <a:r>
              <a:rPr lang="el-GR" sz="2000" dirty="0" smtClean="0">
                <a:cs typeface="+mn-cs"/>
              </a:rPr>
              <a:t>και μια φωσφορική ομάδα </a:t>
            </a:r>
          </a:p>
          <a:p>
            <a:pPr>
              <a:defRPr/>
            </a:pPr>
            <a:r>
              <a:rPr lang="el-GR" sz="2000" dirty="0" smtClean="0"/>
              <a:t>Δύο </a:t>
            </a:r>
            <a:r>
              <a:rPr lang="el-GR" sz="2000" dirty="0" err="1" smtClean="0"/>
              <a:t>νουκλεοτίδια</a:t>
            </a:r>
            <a:r>
              <a:rPr lang="el-GR" sz="2000" dirty="0" smtClean="0"/>
              <a:t> ενώνονται με </a:t>
            </a:r>
            <a:r>
              <a:rPr lang="el-GR" sz="2000" b="1" dirty="0" err="1" smtClean="0"/>
              <a:t>φωσφοδιεστερικό</a:t>
            </a:r>
            <a:r>
              <a:rPr lang="el-GR" sz="2000" b="1" dirty="0" smtClean="0"/>
              <a:t> δεσμό </a:t>
            </a:r>
            <a:r>
              <a:rPr lang="el-GR" sz="2000" dirty="0" smtClean="0"/>
              <a:t>= τα σάκχαρα συνδέονται μέσω φωσφορικής ομάδας.</a:t>
            </a:r>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0F6C19EA-50B0-4F84-B744-97AE441D9DA4}" type="slidenum">
              <a:rPr lang="en-US" altLang="el-GR" sz="1400" baseline="0" smtClean="0">
                <a:solidFill>
                  <a:srgbClr val="000000"/>
                </a:solidFill>
              </a:rPr>
              <a:pPr/>
              <a:t>82</a:t>
            </a:fld>
            <a:endParaRPr lang="en-US" altLang="el-GR" sz="1400" baseline="0" smtClean="0">
              <a:solidFill>
                <a:srgbClr val="000000"/>
              </a:solidFill>
            </a:endParaRPr>
          </a:p>
        </p:txBody>
      </p:sp>
    </p:spTree>
    <p:extLst>
      <p:ext uri="{BB962C8B-B14F-4D97-AF65-F5344CB8AC3E}">
        <p14:creationId xmlns:p14="http://schemas.microsoft.com/office/powerpoint/2010/main" val="19030544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algn="l" eaLnBrk="1" hangingPunct="1"/>
            <a:r>
              <a:rPr lang="el-GR" altLang="el-GR" smtClean="0"/>
              <a:t>Συστατικά των νουκλεϊκών οξέων</a:t>
            </a:r>
            <a:endParaRPr lang="en-US" altLang="el-GR" smtClean="0"/>
          </a:p>
        </p:txBody>
      </p:sp>
      <p:sp>
        <p:nvSpPr>
          <p:cNvPr id="82947" name="3 - Θέση περιεχομένου"/>
          <p:cNvSpPr>
            <a:spLocks noGrp="1"/>
          </p:cNvSpPr>
          <p:nvPr>
            <p:ph idx="1"/>
          </p:nvPr>
        </p:nvSpPr>
        <p:spPr>
          <a:xfrm>
            <a:off x="251520" y="1484784"/>
            <a:ext cx="2520280" cy="5112568"/>
          </a:xfrm>
        </p:spPr>
        <p:txBody>
          <a:bodyPr/>
          <a:lstStyle/>
          <a:p>
            <a:r>
              <a:rPr lang="el-GR" altLang="el-GR" dirty="0" err="1" smtClean="0"/>
              <a:t>Κυτοσίνη</a:t>
            </a:r>
            <a:r>
              <a:rPr lang="el-GR" altLang="el-GR" dirty="0" smtClean="0"/>
              <a:t> </a:t>
            </a:r>
            <a:r>
              <a:rPr lang="en-US" altLang="el-GR" dirty="0" smtClean="0"/>
              <a:t>C</a:t>
            </a:r>
            <a:endParaRPr lang="el-GR" altLang="el-GR" dirty="0" smtClean="0"/>
          </a:p>
          <a:p>
            <a:r>
              <a:rPr lang="el-GR" altLang="el-GR" dirty="0" err="1" smtClean="0"/>
              <a:t>Θυμίνη</a:t>
            </a:r>
            <a:r>
              <a:rPr lang="en-US" altLang="el-GR" dirty="0" smtClean="0"/>
              <a:t> T</a:t>
            </a:r>
          </a:p>
          <a:p>
            <a:r>
              <a:rPr lang="el-GR" altLang="el-GR" dirty="0" err="1" smtClean="0"/>
              <a:t>Αδενίνη</a:t>
            </a:r>
            <a:r>
              <a:rPr lang="el-GR" altLang="el-GR" dirty="0" smtClean="0"/>
              <a:t> Α</a:t>
            </a:r>
          </a:p>
          <a:p>
            <a:r>
              <a:rPr lang="el-GR" altLang="el-GR" dirty="0" err="1" smtClean="0"/>
              <a:t>Γουανίνη</a:t>
            </a:r>
            <a:r>
              <a:rPr lang="el-GR" altLang="el-GR" dirty="0" smtClean="0"/>
              <a:t> </a:t>
            </a:r>
            <a:r>
              <a:rPr lang="en-US" altLang="el-GR" dirty="0" smtClean="0"/>
              <a:t>G</a:t>
            </a:r>
          </a:p>
          <a:p>
            <a:r>
              <a:rPr lang="en-US" altLang="el-GR" dirty="0" smtClean="0"/>
              <a:t>O</a:t>
            </a:r>
            <a:r>
              <a:rPr lang="el-GR" altLang="el-GR" dirty="0" err="1" smtClean="0"/>
              <a:t>υρακίλη</a:t>
            </a:r>
            <a:r>
              <a:rPr lang="el-GR" altLang="el-GR" dirty="0" smtClean="0"/>
              <a:t> </a:t>
            </a:r>
            <a:r>
              <a:rPr lang="en-US" altLang="el-GR" dirty="0" smtClean="0"/>
              <a:t>U (</a:t>
            </a:r>
            <a:r>
              <a:rPr lang="el-GR" altLang="el-GR" dirty="0" smtClean="0"/>
              <a:t>στο </a:t>
            </a:r>
            <a:r>
              <a:rPr lang="en-US" altLang="el-GR" dirty="0" smtClean="0"/>
              <a:t>RNA </a:t>
            </a:r>
            <a:r>
              <a:rPr lang="el-GR" altLang="el-GR" dirty="0" smtClean="0"/>
              <a:t>μόνο)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83</a:t>
            </a:fld>
            <a:endParaRPr lang="el-GR"/>
          </a:p>
        </p:txBody>
      </p:sp>
      <p:pic>
        <p:nvPicPr>
          <p:cNvPr id="2050" name="Picture 2" descr="File:Difference DNA RNA-E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389507"/>
            <a:ext cx="6336704" cy="50676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a:off x="1259632" y="6217993"/>
            <a:ext cx="306638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a:latin typeface="+mn-lt"/>
                <a:hlinkClick r:id="rId4"/>
              </a:rPr>
              <a:t>Difference DNA </a:t>
            </a:r>
            <a:r>
              <a:rPr lang="en-US" sz="1200" dirty="0" smtClean="0">
                <a:latin typeface="+mn-lt"/>
                <a:hlinkClick r:id="rId4"/>
              </a:rPr>
              <a:t>RNA-EN</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Sponk"/>
              </a:rPr>
              <a:t>Sponk</a:t>
            </a:r>
            <a:r>
              <a:rPr lang="el-GR" sz="1200" dirty="0" smtClean="0">
                <a:solidFill>
                  <a:prstClr val="black">
                    <a:lumMod val="75000"/>
                    <a:lumOff val="25000"/>
                  </a:prstClr>
                </a:solidFill>
                <a:latin typeface="+mn-lt"/>
              </a:rPr>
              <a:t> διαθέσιμο με άδεια </a:t>
            </a:r>
            <a:r>
              <a:rPr lang="en-US" sz="1200" dirty="0">
                <a:latin typeface="+mn-lt"/>
                <a:hlinkClick r:id="rId6"/>
              </a:rPr>
              <a:t>CC BY-SA 3.0</a:t>
            </a:r>
            <a:endParaRPr lang="en-US" sz="1200" dirty="0">
              <a:latin typeface="+mn-lt"/>
            </a:endParaRPr>
          </a:p>
        </p:txBody>
      </p:sp>
    </p:spTree>
    <p:extLst>
      <p:ext uri="{BB962C8B-B14F-4D97-AF65-F5344CB8AC3E}">
        <p14:creationId xmlns:p14="http://schemas.microsoft.com/office/powerpoint/2010/main" val="15278364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l-GR" altLang="el-GR" smtClean="0"/>
              <a:t>Νουκλεοτιδικά πολυμερή</a:t>
            </a:r>
          </a:p>
        </p:txBody>
      </p:sp>
      <p:sp>
        <p:nvSpPr>
          <p:cNvPr id="83971" name="Content Placeholder 2"/>
          <p:cNvSpPr>
            <a:spLocks noGrp="1"/>
          </p:cNvSpPr>
          <p:nvPr>
            <p:ph idx="1"/>
          </p:nvPr>
        </p:nvSpPr>
        <p:spPr/>
        <p:txBody>
          <a:bodyPr>
            <a:normAutofit/>
          </a:bodyPr>
          <a:lstStyle/>
          <a:p>
            <a:r>
              <a:rPr lang="el-GR" altLang="el-GR" dirty="0" smtClean="0"/>
              <a:t>Η αλληλουχία των βάσεων κατά μήκος ενός πολυμερούς </a:t>
            </a:r>
            <a:r>
              <a:rPr lang="el-GR" altLang="el-GR" dirty="0" err="1" smtClean="0"/>
              <a:t>DNA(ή</a:t>
            </a:r>
            <a:r>
              <a:rPr lang="el-GR" altLang="el-GR" dirty="0" smtClean="0"/>
              <a:t> </a:t>
            </a:r>
            <a:r>
              <a:rPr lang="el-GR" altLang="el-GR" dirty="0" err="1" smtClean="0"/>
              <a:t>mRNA</a:t>
            </a:r>
            <a:r>
              <a:rPr lang="el-GR" altLang="el-GR" dirty="0" smtClean="0"/>
              <a:t>) είναι μοναδική για κάθε γονίδιο και εμπεριέχει μια πολύ συγκεκριμένη πληροφορία για το κύτταρο.</a:t>
            </a:r>
          </a:p>
          <a:p>
            <a:r>
              <a:rPr lang="el-GR" altLang="el-GR" dirty="0" smtClean="0"/>
              <a:t>Η γραμμική σειρά των βάσεων σε ένα γονίδιο καθορίζει την ακολουθία των αμινοξέων δηλ την </a:t>
            </a:r>
            <a:r>
              <a:rPr lang="el-GR" altLang="el-GR" dirty="0" err="1" smtClean="0"/>
              <a:t>πρωτοταγή</a:t>
            </a:r>
            <a:r>
              <a:rPr lang="el-GR" altLang="el-GR" dirty="0" smtClean="0"/>
              <a:t> δομή μιας πρωτεΐνης, που καθορίζει την </a:t>
            </a:r>
            <a:r>
              <a:rPr lang="el-GR" altLang="el-GR" dirty="0" err="1" smtClean="0"/>
              <a:t>τριδιάστατη</a:t>
            </a:r>
            <a:r>
              <a:rPr lang="el-GR" altLang="el-GR" dirty="0" smtClean="0"/>
              <a:t> διαμόρφωση αυτής της πρωτεΐνης, και επομένως τη λειτουργία της στο κύτταρο ή στον οργανισμό.</a:t>
            </a:r>
          </a:p>
        </p:txBody>
      </p:sp>
      <p:sp>
        <p:nvSpPr>
          <p:cNvPr id="839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44FFCD99-01A0-40A0-A4D5-C97AA3C26EF4}" type="slidenum">
              <a:rPr lang="en-US" altLang="el-GR" sz="1400" baseline="0" smtClean="0">
                <a:solidFill>
                  <a:srgbClr val="000000"/>
                </a:solidFill>
              </a:rPr>
              <a:pPr/>
              <a:t>84</a:t>
            </a:fld>
            <a:endParaRPr lang="en-US" altLang="el-GR" sz="1400" baseline="0" smtClean="0">
              <a:solidFill>
                <a:srgbClr val="000000"/>
              </a:solidFill>
            </a:endParaRPr>
          </a:p>
        </p:txBody>
      </p:sp>
    </p:spTree>
    <p:extLst>
      <p:ext uri="{BB962C8B-B14F-4D97-AF65-F5344CB8AC3E}">
        <p14:creationId xmlns:p14="http://schemas.microsoft.com/office/powerpoint/2010/main" val="331135787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l-GR" altLang="el-GR" smtClean="0"/>
              <a:t>Η διπλή έλικα του DNA</a:t>
            </a:r>
          </a:p>
        </p:txBody>
      </p:sp>
      <p:sp>
        <p:nvSpPr>
          <p:cNvPr id="84995" name="Content Placeholder 2"/>
          <p:cNvSpPr>
            <a:spLocks noGrp="1"/>
          </p:cNvSpPr>
          <p:nvPr>
            <p:ph idx="1"/>
          </p:nvPr>
        </p:nvSpPr>
        <p:spPr/>
        <p:txBody>
          <a:bodyPr/>
          <a:lstStyle/>
          <a:p>
            <a:r>
              <a:rPr lang="el-GR" altLang="el-GR" sz="2400" dirty="0" smtClean="0"/>
              <a:t>Τα μόρια του κυτταρικού RNA αποτελούνται από μια μονή </a:t>
            </a:r>
            <a:r>
              <a:rPr lang="el-GR" altLang="el-GR" sz="2400" dirty="0" err="1" smtClean="0"/>
              <a:t>πολυνουκλεοτιδική</a:t>
            </a:r>
            <a:r>
              <a:rPr lang="el-GR" altLang="el-GR" sz="2400" dirty="0" smtClean="0"/>
              <a:t> αλυσίδα.</a:t>
            </a:r>
          </a:p>
          <a:p>
            <a:r>
              <a:rPr lang="el-GR" altLang="el-GR" sz="2400" dirty="0" smtClean="0"/>
              <a:t>Τα μόρια του κυτταρικού </a:t>
            </a:r>
            <a:r>
              <a:rPr lang="en-US" altLang="el-GR" sz="2400" dirty="0" smtClean="0"/>
              <a:t>DNA</a:t>
            </a:r>
            <a:r>
              <a:rPr lang="el-GR" altLang="el-GR" dirty="0"/>
              <a:t>:</a:t>
            </a:r>
            <a:endParaRPr lang="el-GR" altLang="el-GR" sz="2400" dirty="0" smtClean="0"/>
          </a:p>
          <a:p>
            <a:pPr lvl="1"/>
            <a:r>
              <a:rPr lang="el-GR" altLang="el-GR" dirty="0" smtClean="0"/>
              <a:t>αποτελούνται από δύο </a:t>
            </a:r>
            <a:r>
              <a:rPr lang="el-GR" altLang="el-GR" dirty="0" err="1" smtClean="0"/>
              <a:t>πολυνουκλεοτίδια</a:t>
            </a:r>
            <a:r>
              <a:rPr lang="el-GR" altLang="el-GR" dirty="0" smtClean="0"/>
              <a:t> που περιελίσσονται γύρω από έναν φανταστικό άξονα, σχηματίζοντας διπλή έλικα,</a:t>
            </a:r>
          </a:p>
          <a:p>
            <a:pPr lvl="1"/>
            <a:r>
              <a:rPr lang="el-GR" altLang="el-GR" dirty="0" smtClean="0"/>
              <a:t>έχουν πολύ μεγάλο μήκος και οι δύο αλυσίδες του συνδέονται με χιλιάδες ή και εκατομμύρια ζεύγη βάσεων,</a:t>
            </a:r>
          </a:p>
          <a:p>
            <a:pPr lvl="1"/>
            <a:r>
              <a:rPr lang="el-GR" altLang="el-GR" dirty="0" smtClean="0"/>
              <a:t>περιέχει πάρα πολλά γονίδια, καθένα από τα οποία καταλαμβάνει συγκεκριμένο τμήμα του μορίου του DNA.</a:t>
            </a:r>
          </a:p>
        </p:txBody>
      </p:sp>
      <p:sp>
        <p:nvSpPr>
          <p:cNvPr id="849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65BB02F5-72D4-43B9-AD0C-D7FD8BB0E7E2}" type="slidenum">
              <a:rPr lang="en-US" altLang="el-GR" sz="1400" baseline="0" smtClean="0">
                <a:solidFill>
                  <a:srgbClr val="000000"/>
                </a:solidFill>
              </a:rPr>
              <a:pPr/>
              <a:t>85</a:t>
            </a:fld>
            <a:endParaRPr lang="en-US" altLang="el-GR" sz="1400" baseline="0" smtClean="0">
              <a:solidFill>
                <a:srgbClr val="000000"/>
              </a:solidFill>
            </a:endParaRPr>
          </a:p>
        </p:txBody>
      </p:sp>
    </p:spTree>
    <p:extLst>
      <p:ext uri="{BB962C8B-B14F-4D97-AF65-F5344CB8AC3E}">
        <p14:creationId xmlns:p14="http://schemas.microsoft.com/office/powerpoint/2010/main" val="42906160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l-GR" altLang="el-GR" smtClean="0"/>
              <a:t>Τα ζεύγη των βάσεων</a:t>
            </a:r>
          </a:p>
        </p:txBody>
      </p:sp>
      <p:sp>
        <p:nvSpPr>
          <p:cNvPr id="93187" name="Content Placeholder 2"/>
          <p:cNvSpPr>
            <a:spLocks noGrp="1"/>
          </p:cNvSpPr>
          <p:nvPr>
            <p:ph idx="1"/>
          </p:nvPr>
        </p:nvSpPr>
        <p:spPr/>
        <p:txBody>
          <a:bodyPr/>
          <a:lstStyle/>
          <a:p>
            <a:r>
              <a:rPr lang="el-GR" altLang="el-GR" sz="2400" dirty="0" smtClean="0"/>
              <a:t>Δεν είναι τυχαία.</a:t>
            </a:r>
          </a:p>
          <a:p>
            <a:r>
              <a:rPr lang="el-GR" altLang="el-GR" sz="2400" dirty="0" smtClean="0"/>
              <a:t>Για κάθε βάση υπάρχει μία μόνο με την οποία μπορεί να σχηματιστεί ζεύγος</a:t>
            </a:r>
            <a:r>
              <a:rPr lang="en-US" altLang="el-GR" sz="2400" dirty="0" smtClean="0"/>
              <a:t>:</a:t>
            </a:r>
            <a:r>
              <a:rPr lang="el-GR" altLang="el-GR" sz="2400" dirty="0" smtClean="0"/>
              <a:t> </a:t>
            </a:r>
          </a:p>
          <a:p>
            <a:pPr lvl="1"/>
            <a:r>
              <a:rPr lang="el-GR" altLang="el-GR" dirty="0" smtClean="0"/>
              <a:t>η </a:t>
            </a:r>
            <a:r>
              <a:rPr lang="el-GR" altLang="el-GR" dirty="0" err="1" smtClean="0"/>
              <a:t>αδενίνη</a:t>
            </a:r>
            <a:r>
              <a:rPr lang="el-GR" altLang="el-GR" dirty="0" smtClean="0"/>
              <a:t> (Α) ζευγαρώνει πάντοτε με </a:t>
            </a:r>
            <a:r>
              <a:rPr lang="el-GR" altLang="el-GR" dirty="0" err="1" smtClean="0"/>
              <a:t>θυμίνη</a:t>
            </a:r>
            <a:r>
              <a:rPr lang="el-GR" altLang="el-GR" dirty="0" smtClean="0"/>
              <a:t> (Τ) και</a:t>
            </a:r>
          </a:p>
          <a:p>
            <a:pPr lvl="1"/>
            <a:r>
              <a:rPr lang="el-GR" altLang="el-GR" dirty="0" smtClean="0"/>
              <a:t>η </a:t>
            </a:r>
            <a:r>
              <a:rPr lang="el-GR" altLang="el-GR" dirty="0" err="1" smtClean="0"/>
              <a:t>γουανίνη</a:t>
            </a:r>
            <a:r>
              <a:rPr lang="el-GR" altLang="el-GR" dirty="0" smtClean="0"/>
              <a:t> (G) ζευγαρώνει πάντοτε με </a:t>
            </a:r>
            <a:r>
              <a:rPr lang="el-GR" altLang="el-GR" dirty="0" err="1" smtClean="0"/>
              <a:t>κυτοσίνη</a:t>
            </a:r>
            <a:r>
              <a:rPr lang="el-GR" altLang="el-GR" dirty="0" smtClean="0"/>
              <a:t> (</a:t>
            </a:r>
            <a:r>
              <a:rPr lang="en-US" altLang="el-GR" dirty="0" smtClean="0"/>
              <a:t>C).</a:t>
            </a:r>
            <a:endParaRPr lang="el-GR" altLang="el-GR" dirty="0" smtClean="0"/>
          </a:p>
          <a:p>
            <a:r>
              <a:rPr lang="el-GR" altLang="el-GR" sz="2400" dirty="0" smtClean="0"/>
              <a:t>Καταγράφοντας την αλληλουχία των βάσεων στη μια αλυσίδα, </a:t>
            </a:r>
            <a:r>
              <a:rPr lang="en-US" altLang="el-GR" sz="2400" dirty="0" smtClean="0"/>
              <a:t> </a:t>
            </a:r>
            <a:r>
              <a:rPr lang="el-GR" altLang="el-GR" sz="2400" dirty="0" smtClean="0"/>
              <a:t>γνωρίζουμε την αλληλουχία βάσεων και της άλλης πχ </a:t>
            </a:r>
          </a:p>
          <a:p>
            <a:pPr marL="360363" indent="0">
              <a:buFontTx/>
              <a:buNone/>
            </a:pPr>
            <a:r>
              <a:rPr lang="en-US" altLang="el-GR" sz="2400" dirty="0" smtClean="0"/>
              <a:t>AGGTCCG</a:t>
            </a:r>
            <a:r>
              <a:rPr lang="el-GR" altLang="el-GR" sz="2400" dirty="0" smtClean="0"/>
              <a:t> </a:t>
            </a:r>
          </a:p>
          <a:p>
            <a:pPr marL="360363" indent="0">
              <a:buFontTx/>
              <a:buNone/>
            </a:pPr>
            <a:r>
              <a:rPr lang="en-US" altLang="el-GR" sz="2400" dirty="0" smtClean="0"/>
              <a:t>TCCAGGC</a:t>
            </a:r>
            <a:endParaRPr lang="el-GR" altLang="el-GR" sz="2400" dirty="0" smtClean="0"/>
          </a:p>
        </p:txBody>
      </p:sp>
      <p:sp>
        <p:nvSpPr>
          <p:cNvPr id="860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E58E163B-761B-40BA-B913-F6598891683C}" type="slidenum">
              <a:rPr lang="en-US" altLang="el-GR" sz="1400" baseline="0" smtClean="0">
                <a:solidFill>
                  <a:srgbClr val="000000"/>
                </a:solidFill>
              </a:rPr>
              <a:pPr/>
              <a:t>86</a:t>
            </a:fld>
            <a:endParaRPr lang="en-US" altLang="el-GR" sz="1400" baseline="0" smtClean="0">
              <a:solidFill>
                <a:srgbClr val="000000"/>
              </a:solidFill>
            </a:endParaRPr>
          </a:p>
        </p:txBody>
      </p:sp>
    </p:spTree>
    <p:extLst>
      <p:ext uri="{BB962C8B-B14F-4D97-AF65-F5344CB8AC3E}">
        <p14:creationId xmlns:p14="http://schemas.microsoft.com/office/powerpoint/2010/main" val="3077822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6" end="6"/>
                                            </p:txEl>
                                          </p:spTgt>
                                        </p:tgtEl>
                                        <p:attrNameLst>
                                          <p:attrName>style.visibility</p:attrName>
                                        </p:attrNameLst>
                                      </p:cBhvr>
                                      <p:to>
                                        <p:strVal val="visible"/>
                                      </p:to>
                                    </p:set>
                                    <p:anim calcmode="lin" valueType="num">
                                      <p:cBhvr additive="base">
                                        <p:cTn id="7"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l-GR" altLang="el-GR" smtClean="0"/>
              <a:t>Κληρονομικότητα</a:t>
            </a:r>
          </a:p>
        </p:txBody>
      </p:sp>
      <p:sp>
        <p:nvSpPr>
          <p:cNvPr id="87043" name="Content Placeholder 2"/>
          <p:cNvSpPr>
            <a:spLocks noGrp="1"/>
          </p:cNvSpPr>
          <p:nvPr>
            <p:ph idx="1"/>
          </p:nvPr>
        </p:nvSpPr>
        <p:spPr/>
        <p:txBody>
          <a:bodyPr/>
          <a:lstStyle/>
          <a:p>
            <a:r>
              <a:rPr lang="el-GR" altLang="el-GR" dirty="0" smtClean="0"/>
              <a:t>Οι δύο αλυσίδες στη διπλή έλικα του DNA είναι </a:t>
            </a:r>
            <a:r>
              <a:rPr lang="el-GR" altLang="el-GR" i="1" dirty="0" smtClean="0"/>
              <a:t>συμπληρωματικές και καθεμιά τους είναι το προβλέψιμο είδω</a:t>
            </a:r>
            <a:r>
              <a:rPr lang="el-GR" altLang="el-GR" dirty="0" smtClean="0"/>
              <a:t>λο της άλλης. </a:t>
            </a:r>
          </a:p>
          <a:p>
            <a:r>
              <a:rPr lang="el-GR" altLang="el-GR" dirty="0" smtClean="0"/>
              <a:t>Αυτή η ιδιότητα του DNA ευθύνεται για την κληρονομικότητα αφού επιτρέπει στα γονίδια να αντιγράφονται με ακρίβεια.</a:t>
            </a:r>
          </a:p>
        </p:txBody>
      </p:sp>
      <p:sp>
        <p:nvSpPr>
          <p:cNvPr id="870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A7C7CF53-03D7-4EF7-82A9-D3F361CB1F47}" type="slidenum">
              <a:rPr lang="en-US" altLang="el-GR" sz="1400" baseline="0" smtClean="0">
                <a:solidFill>
                  <a:srgbClr val="000000"/>
                </a:solidFill>
              </a:rPr>
              <a:pPr/>
              <a:t>87</a:t>
            </a:fld>
            <a:endParaRPr lang="en-US" altLang="el-GR" sz="1400" baseline="0" smtClean="0">
              <a:solidFill>
                <a:srgbClr val="000000"/>
              </a:solidFill>
            </a:endParaRPr>
          </a:p>
        </p:txBody>
      </p:sp>
    </p:spTree>
    <p:extLst>
      <p:ext uri="{BB962C8B-B14F-4D97-AF65-F5344CB8AC3E}">
        <p14:creationId xmlns:p14="http://schemas.microsoft.com/office/powerpoint/2010/main" val="105733329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2 - Τίτλος"/>
          <p:cNvSpPr>
            <a:spLocks noGrp="1"/>
          </p:cNvSpPr>
          <p:nvPr>
            <p:ph type="title"/>
          </p:nvPr>
        </p:nvSpPr>
        <p:spPr>
          <a:xfrm>
            <a:off x="5436096" y="0"/>
            <a:ext cx="3707904" cy="6858000"/>
          </a:xfrm>
        </p:spPr>
        <p:txBody>
          <a:bodyPr>
            <a:normAutofit/>
          </a:bodyPr>
          <a:lstStyle/>
          <a:p>
            <a:r>
              <a:rPr lang="en-US" altLang="el-GR" dirty="0" smtClean="0"/>
              <a:t>H </a:t>
            </a:r>
            <a:r>
              <a:rPr lang="el-GR" altLang="el-GR" dirty="0" smtClean="0"/>
              <a:t>αντιγραφή της διπλής έλικας του </a:t>
            </a:r>
            <a:r>
              <a:rPr lang="en-US" altLang="el-GR" dirty="0" smtClean="0"/>
              <a:t>DNA</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88</a:t>
            </a:fld>
            <a:endParaRPr lang="el-GR"/>
          </a:p>
        </p:txBody>
      </p:sp>
      <p:pic>
        <p:nvPicPr>
          <p:cNvPr id="3074" name="Picture 2" descr="File:DNA replication split.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05" y="116632"/>
            <a:ext cx="3281463" cy="66181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7"/>
          <p:cNvSpPr/>
          <p:nvPr/>
        </p:nvSpPr>
        <p:spPr>
          <a:xfrm rot="16200000">
            <a:off x="3557675" y="5063563"/>
            <a:ext cx="3066382" cy="461665"/>
          </a:xfrm>
          <a:prstGeom prst="rect">
            <a:avLst/>
          </a:prstGeom>
        </p:spPr>
        <p:txBody>
          <a:bodyPr wrap="square">
            <a:spAutoFit/>
          </a:bodyPr>
          <a:lstStyle/>
          <a:p>
            <a:pPr algn="ctr"/>
            <a:r>
              <a:rPr lang="en-US" sz="1200" dirty="0" smtClean="0">
                <a:solidFill>
                  <a:prstClr val="black">
                    <a:lumMod val="75000"/>
                    <a:lumOff val="25000"/>
                  </a:prstClr>
                </a:solidFill>
                <a:latin typeface="+mn-lt"/>
              </a:rPr>
              <a:t>“</a:t>
            </a:r>
            <a:r>
              <a:rPr lang="en-US" sz="1200" dirty="0" smtClean="0">
                <a:latin typeface="+mn-lt"/>
                <a:hlinkClick r:id="rId4"/>
              </a:rPr>
              <a:t>DNA </a:t>
            </a:r>
            <a:r>
              <a:rPr lang="en-US" sz="1200" dirty="0">
                <a:latin typeface="+mn-lt"/>
                <a:hlinkClick r:id="rId4"/>
              </a:rPr>
              <a:t>replication </a:t>
            </a:r>
            <a:r>
              <a:rPr lang="en-US" sz="1200" dirty="0" smtClean="0">
                <a:latin typeface="+mn-lt"/>
                <a:hlinkClick r:id="rId4"/>
              </a:rPr>
              <a:t>split</a:t>
            </a:r>
            <a:r>
              <a:rPr lang="en-US" sz="1200" dirty="0" smtClean="0">
                <a:solidFill>
                  <a:prstClr val="black">
                    <a:lumMod val="75000"/>
                    <a:lumOff val="25000"/>
                  </a:prstClr>
                </a:solidFill>
                <a:latin typeface="+mn-lt"/>
              </a:rPr>
              <a:t>”, </a:t>
            </a:r>
            <a:r>
              <a:rPr lang="el-GR" sz="1200" dirty="0" smtClean="0">
                <a:solidFill>
                  <a:prstClr val="black">
                    <a:lumMod val="75000"/>
                    <a:lumOff val="25000"/>
                  </a:prstClr>
                </a:solidFill>
                <a:latin typeface="+mn-lt"/>
              </a:rPr>
              <a:t>από</a:t>
            </a:r>
            <a:r>
              <a:rPr lang="en-US" sz="1200" dirty="0" smtClean="0">
                <a:solidFill>
                  <a:prstClr val="black">
                    <a:lumMod val="75000"/>
                    <a:lumOff val="25000"/>
                  </a:prstClr>
                </a:solidFill>
                <a:latin typeface="+mn-lt"/>
              </a:rPr>
              <a:t> </a:t>
            </a:r>
            <a:r>
              <a:rPr lang="en-US" sz="1200" dirty="0" err="1">
                <a:latin typeface="+mn-lt"/>
                <a:hlinkClick r:id="rId5" tooltip="User:Madprime"/>
              </a:rPr>
              <a:t>Madprime</a:t>
            </a:r>
            <a:r>
              <a:rPr lang="el-GR" sz="1200" dirty="0" smtClean="0">
                <a:solidFill>
                  <a:prstClr val="black">
                    <a:lumMod val="75000"/>
                    <a:lumOff val="25000"/>
                  </a:prstClr>
                </a:solidFill>
                <a:latin typeface="+mn-lt"/>
              </a:rPr>
              <a:t> διαθέσιμο με άδεια </a:t>
            </a:r>
            <a:r>
              <a:rPr lang="en-US" sz="1200" dirty="0">
                <a:latin typeface="+mn-lt"/>
                <a:hlinkClick r:id="rId6"/>
              </a:rPr>
              <a:t>CC0 1.0</a:t>
            </a:r>
            <a:endParaRPr lang="en-US" sz="1200" dirty="0">
              <a:latin typeface="+mn-lt"/>
            </a:endParaRPr>
          </a:p>
        </p:txBody>
      </p:sp>
    </p:spTree>
    <p:extLst>
      <p:ext uri="{BB962C8B-B14F-4D97-AF65-F5344CB8AC3E}">
        <p14:creationId xmlns:p14="http://schemas.microsoft.com/office/powerpoint/2010/main" val="1632357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l-GR" altLang="el-GR" sz="3600" b="1" smtClean="0"/>
              <a:t>Οι υδατάνθρακες χρησιμεύουν ως</a:t>
            </a:r>
            <a:br>
              <a:rPr lang="el-GR" altLang="el-GR" sz="3600" b="1" smtClean="0"/>
            </a:br>
            <a:r>
              <a:rPr lang="el-GR" altLang="el-GR" sz="3600" b="1" smtClean="0"/>
              <a:t>καύσιμα και δομικά υλικά</a:t>
            </a:r>
            <a:endParaRPr lang="el-GR" altLang="el-GR" sz="3600" smtClean="0"/>
          </a:p>
        </p:txBody>
      </p:sp>
      <p:sp>
        <p:nvSpPr>
          <p:cNvPr id="9219" name="Content Placeholder 2"/>
          <p:cNvSpPr>
            <a:spLocks noGrp="1"/>
          </p:cNvSpPr>
          <p:nvPr>
            <p:ph idx="1"/>
          </p:nvPr>
        </p:nvSpPr>
        <p:spPr/>
        <p:txBody>
          <a:bodyPr/>
          <a:lstStyle/>
          <a:p>
            <a:pPr marL="0" indent="0">
              <a:buNone/>
            </a:pPr>
            <a:r>
              <a:rPr lang="el-GR" altLang="el-GR" sz="2400" dirty="0" smtClean="0"/>
              <a:t>Οι υδατάνθρακες περιλαμβάνουν τα σάκχαρα και τα πολυμερή σακχάρων.</a:t>
            </a:r>
          </a:p>
          <a:p>
            <a:pPr>
              <a:buFontTx/>
              <a:buNone/>
            </a:pPr>
            <a:r>
              <a:rPr lang="el-GR" altLang="el-GR" sz="2400" dirty="0" smtClean="0"/>
              <a:t>Απλούστεροι υδατάνθρακες είναι οι:</a:t>
            </a:r>
          </a:p>
          <a:p>
            <a:r>
              <a:rPr lang="el-GR" altLang="el-GR" sz="2400" b="1" i="1" dirty="0" smtClean="0"/>
              <a:t>μονοσακχαρίτες</a:t>
            </a:r>
            <a:r>
              <a:rPr lang="el-GR" altLang="el-GR" sz="2400" dirty="0" smtClean="0"/>
              <a:t>, γνωστοί και ως </a:t>
            </a:r>
            <a:r>
              <a:rPr lang="el-GR" altLang="el-GR" sz="2400" i="1" dirty="0" smtClean="0"/>
              <a:t>απλά σάκχαρα. </a:t>
            </a:r>
          </a:p>
          <a:p>
            <a:r>
              <a:rPr lang="el-GR" altLang="el-GR" sz="2400" b="1" i="1" dirty="0" err="1" smtClean="0"/>
              <a:t>δι</a:t>
            </a:r>
            <a:r>
              <a:rPr lang="el-GR" altLang="el-GR" sz="2400" b="1" dirty="0" err="1" smtClean="0"/>
              <a:t>σακχαρίτες</a:t>
            </a:r>
            <a:r>
              <a:rPr lang="el-GR" altLang="el-GR" sz="2400" dirty="0" smtClean="0"/>
              <a:t> είναι διπλά σάκχαρα, δηλαδή μόρια αποτελούμενα από δύο μονοσακχαρίτες ενωμένους με μια αντίδραση αφυδάτωσης. </a:t>
            </a:r>
          </a:p>
          <a:p>
            <a:pPr marL="0" indent="0">
              <a:buNone/>
            </a:pPr>
            <a:r>
              <a:rPr lang="el-GR" altLang="el-GR" sz="2400" dirty="0" smtClean="0"/>
              <a:t>Στους υδατάνθρακες ανήκουν και οι </a:t>
            </a:r>
            <a:r>
              <a:rPr lang="el-GR" altLang="el-GR" sz="2400" b="1" i="1" dirty="0" smtClean="0"/>
              <a:t>πολυσακχαρίτες</a:t>
            </a:r>
            <a:r>
              <a:rPr lang="el-GR" altLang="el-GR" sz="2400" i="1" dirty="0" smtClean="0"/>
              <a:t>, δηλαδή </a:t>
            </a:r>
            <a:r>
              <a:rPr lang="el-GR" altLang="el-GR" sz="2400" dirty="0" smtClean="0"/>
              <a:t>πολυμερή αποτελούμενα από πολλά μονομερή σακχάρων.</a:t>
            </a:r>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aseline="-25000">
                <a:solidFill>
                  <a:schemeClr val="tx1"/>
                </a:solidFill>
                <a:latin typeface="Arial" charset="0"/>
                <a:ea typeface="ＭＳ Ｐゴシック" pitchFamily="1" charset="-128"/>
              </a:defRPr>
            </a:lvl1pPr>
            <a:lvl2pPr marL="742950" indent="-285750">
              <a:defRPr sz="2400" baseline="-25000">
                <a:solidFill>
                  <a:schemeClr val="tx1"/>
                </a:solidFill>
                <a:latin typeface="Arial" charset="0"/>
                <a:ea typeface="ＭＳ Ｐゴシック" pitchFamily="1" charset="-128"/>
              </a:defRPr>
            </a:lvl2pPr>
            <a:lvl3pPr marL="1143000" indent="-228600">
              <a:defRPr sz="2400" baseline="-25000">
                <a:solidFill>
                  <a:schemeClr val="tx1"/>
                </a:solidFill>
                <a:latin typeface="Arial" charset="0"/>
                <a:ea typeface="ＭＳ Ｐゴシック" pitchFamily="1" charset="-128"/>
              </a:defRPr>
            </a:lvl3pPr>
            <a:lvl4pPr marL="1600200" indent="-228600">
              <a:defRPr sz="2400" baseline="-25000">
                <a:solidFill>
                  <a:schemeClr val="tx1"/>
                </a:solidFill>
                <a:latin typeface="Arial" charset="0"/>
                <a:ea typeface="ＭＳ Ｐゴシック" pitchFamily="1" charset="-128"/>
              </a:defRPr>
            </a:lvl4pPr>
            <a:lvl5pPr marL="2057400" indent="-228600">
              <a:defRPr sz="2400" baseline="-25000">
                <a:solidFill>
                  <a:schemeClr val="tx1"/>
                </a:solidFill>
                <a:latin typeface="Arial" charset="0"/>
                <a:ea typeface="ＭＳ Ｐゴシック" pitchFamily="1" charset="-128"/>
              </a:defRPr>
            </a:lvl5pPr>
            <a:lvl6pPr marL="25146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6pPr>
            <a:lvl7pPr marL="29718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7pPr>
            <a:lvl8pPr marL="34290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8pPr>
            <a:lvl9pPr marL="3886200" indent="-228600" eaLnBrk="0" fontAlgn="base" hangingPunct="0">
              <a:spcBef>
                <a:spcPct val="0"/>
              </a:spcBef>
              <a:spcAft>
                <a:spcPct val="0"/>
              </a:spcAft>
              <a:defRPr sz="2400" baseline="-25000">
                <a:solidFill>
                  <a:schemeClr val="tx1"/>
                </a:solidFill>
                <a:latin typeface="Arial" charset="0"/>
                <a:ea typeface="ＭＳ Ｐゴシック" pitchFamily="1" charset="-128"/>
              </a:defRPr>
            </a:lvl9pPr>
          </a:lstStyle>
          <a:p>
            <a:fld id="{67343ADC-CEC3-4974-ACAA-B731145EE20F}" type="slidenum">
              <a:rPr lang="en-US" altLang="el-GR" sz="1400" baseline="0" smtClean="0">
                <a:solidFill>
                  <a:srgbClr val="000000"/>
                </a:solidFill>
              </a:rPr>
              <a:pPr/>
              <a:t>8</a:t>
            </a:fld>
            <a:endParaRPr lang="en-US" altLang="el-GR" sz="1400" baseline="0" smtClean="0">
              <a:solidFill>
                <a:srgbClr val="000000"/>
              </a:solidFill>
            </a:endParaRPr>
          </a:p>
        </p:txBody>
      </p:sp>
    </p:spTree>
    <p:extLst>
      <p:ext uri="{BB962C8B-B14F-4D97-AF65-F5344CB8AC3E}">
        <p14:creationId xmlns:p14="http://schemas.microsoft.com/office/powerpoint/2010/main" val="424404549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Αναστασία </a:t>
            </a:r>
            <a:r>
              <a:rPr lang="el-GR" sz="2000" dirty="0" err="1" smtClean="0"/>
              <a:t>Κανέλλου</a:t>
            </a:r>
            <a:r>
              <a:rPr lang="el-GR" sz="2000" dirty="0" smtClean="0"/>
              <a:t> 2014. </a:t>
            </a:r>
            <a:r>
              <a:rPr lang="el-GR" sz="2000" dirty="0"/>
              <a:t>Αναστασία </a:t>
            </a:r>
            <a:r>
              <a:rPr lang="el-GR" sz="2000" dirty="0" err="1"/>
              <a:t>Κανέλλου</a:t>
            </a:r>
            <a:r>
              <a:rPr lang="el-GR" sz="2000" dirty="0"/>
              <a:t> . </a:t>
            </a:r>
            <a:r>
              <a:rPr lang="el-GR" sz="2000" dirty="0" smtClean="0"/>
              <a:t>«Βιολογία. Ενότητα 5</a:t>
            </a:r>
            <a:r>
              <a:rPr lang="en-US" sz="2000" dirty="0" smtClean="0"/>
              <a:t>:</a:t>
            </a:r>
            <a:r>
              <a:rPr lang="el-GR" sz="2000" dirty="0"/>
              <a:t> Δομή και λειτουργία των μεγάλων βιολογικών μορίων».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752</TotalTime>
  <Words>5062</Words>
  <Application>Microsoft Office PowerPoint</Application>
  <PresentationFormat>Προβολή στην οθόνη (4:3)</PresentationFormat>
  <Paragraphs>609</Paragraphs>
  <Slides>96</Slides>
  <Notes>40</Notes>
  <HiddenSlides>0</HiddenSlides>
  <MMClips>0</MMClips>
  <ScaleCrop>false</ScaleCrop>
  <HeadingPairs>
    <vt:vector size="4" baseType="variant">
      <vt:variant>
        <vt:lpstr>Θέμα</vt:lpstr>
      </vt:variant>
      <vt:variant>
        <vt:i4>2</vt:i4>
      </vt:variant>
      <vt:variant>
        <vt:lpstr>Τίτλοι διαφανειών</vt:lpstr>
      </vt:variant>
      <vt:variant>
        <vt:i4>96</vt:i4>
      </vt:variant>
    </vt:vector>
  </HeadingPairs>
  <TitlesOfParts>
    <vt:vector size="98" baseType="lpstr">
      <vt:lpstr>template</vt:lpstr>
      <vt:lpstr>OC_template_updated</vt:lpstr>
      <vt:lpstr>Βιολογία</vt:lpstr>
      <vt:lpstr>Tα μόρια της ζωής</vt:lpstr>
      <vt:lpstr>Τα μακρομόρια είναι πολυμερή που συντίθενται από μονομερή</vt:lpstr>
      <vt:lpstr>Σύνθεση και διάσπαση των πολυμερών</vt:lpstr>
      <vt:lpstr>Σχηματικά η αφυδάτωση</vt:lpstr>
      <vt:lpstr>Σχηματικά η υδρόλυση</vt:lpstr>
      <vt:lpstr>Υδρόλυση συμβαίνει μέσα στο σώμα μας κατά τη διαδικασία της πέψης</vt:lpstr>
      <vt:lpstr>Ποικιλομορφία των πολυμερών</vt:lpstr>
      <vt:lpstr>Οι υδατάνθρακες χρησιμεύουν ως καύσιμα και δομικά υλικά</vt:lpstr>
      <vt:lpstr>Σάκχαρα</vt:lpstr>
      <vt:lpstr>Κριτήρια ταξινόμησης σακχάρων</vt:lpstr>
      <vt:lpstr>Γνωστές αλδεΰδες και κετόνες</vt:lpstr>
      <vt:lpstr>Γλυκόζη</vt:lpstr>
      <vt:lpstr>Ο ρόλος των Σακχάρων</vt:lpstr>
      <vt:lpstr>Δισακχαρίτες</vt:lpstr>
      <vt:lpstr>Παραδείγματα δισακχαριτών</vt:lpstr>
      <vt:lpstr>Σύνθεση δισακχαριτών</vt:lpstr>
      <vt:lpstr>Πολυσακχαρίτες</vt:lpstr>
      <vt:lpstr>Αποθηκευτικοί πολυσακχαρίτες</vt:lpstr>
      <vt:lpstr>Αμυλο</vt:lpstr>
      <vt:lpstr>Γλυκογόνο</vt:lpstr>
      <vt:lpstr>Δομικοί πολυσακχαρίτες</vt:lpstr>
      <vt:lpstr> Άμυλο και κυτταρίνη</vt:lpstr>
      <vt:lpstr>Φυτικές Ίνες ~ Κυτταρίνη</vt:lpstr>
      <vt:lpstr>Πέψη κυτταρίνης</vt:lpstr>
      <vt:lpstr>Χιτίνη</vt:lpstr>
      <vt:lpstr>Χιτίνη</vt:lpstr>
      <vt:lpstr>Τα λιπίδια είναι μια ετερογενής ομάδα υδρόφοβων μορίων</vt:lpstr>
      <vt:lpstr>Λίπη</vt:lpstr>
      <vt:lpstr>Λίπη</vt:lpstr>
      <vt:lpstr>Λιπίδιο = τριακυλογλυκερόλη</vt:lpstr>
      <vt:lpstr>Διπλοί δεσμοί προκαλούν κάμψη</vt:lpstr>
      <vt:lpstr>Τα κορεσμένα ζωικά λίπη </vt:lpstr>
      <vt:lpstr>Αθηροσκλήρωση</vt:lpstr>
      <vt:lpstr>Ακόρεστα λίπη</vt:lpstr>
      <vt:lpstr>Λιπαρά οξέα</vt:lpstr>
      <vt:lpstr>«Υδρογονωμένα φυτικά έλαια»</vt:lpstr>
      <vt:lpstr>Trans λιπαρά οξέα</vt:lpstr>
      <vt:lpstr>Λιποκύτταρα</vt:lpstr>
      <vt:lpstr>Φωσφολιπίδια</vt:lpstr>
      <vt:lpstr>Φωσφολιπίδιο</vt:lpstr>
      <vt:lpstr>Διπλοστιβάδα</vt:lpstr>
      <vt:lpstr>Στεροειδή</vt:lpstr>
      <vt:lpstr>Δομή χοληστερόλης</vt:lpstr>
      <vt:lpstr>Χοληστερόλη</vt:lpstr>
      <vt:lpstr>Χοληστερίνη και υγεία</vt:lpstr>
      <vt:lpstr>Οι πρωτεΐνες έχουν διάφορες δομές, οπότε εμφανίζουν μεγάλο εύρος δράσεων</vt:lpstr>
      <vt:lpstr>Ρόλος πρωτεϊνών</vt:lpstr>
      <vt:lpstr>Σύνοψη πρωτεϊνικών λειτουργιών 1/4</vt:lpstr>
      <vt:lpstr>Σύνοψη πρωτεϊνικών λειτουργιών 2/4</vt:lpstr>
      <vt:lpstr>Σύνοψη πρωτεϊνικών λειτουργιών 3/4</vt:lpstr>
      <vt:lpstr>Σύνοψη πρωτεϊνικών λειτουργιών 4/4</vt:lpstr>
      <vt:lpstr>Ενζυμα</vt:lpstr>
      <vt:lpstr>Καταλυτική δράση ενζύμου</vt:lpstr>
      <vt:lpstr>Οι Πρωτεΐνες είναι «Περίπλοκες» </vt:lpstr>
      <vt:lpstr>Πρωτεϊνες</vt:lpstr>
      <vt:lpstr>Αμινοξύ: Γενικός τύπος</vt:lpstr>
      <vt:lpstr>Αμινοξέα:  τα μονομερή των πρωτεϊνών</vt:lpstr>
      <vt:lpstr>Τα 20 αμινοξέα των πρωτεϊνών </vt:lpstr>
      <vt:lpstr>Πολυμερή αμινοξέων</vt:lpstr>
      <vt:lpstr>Πολυπεπτίδια</vt:lpstr>
      <vt:lpstr>Σύνθεση πολυπετίδικής αλυσίδας </vt:lpstr>
      <vt:lpstr>Δομή και λειτουργία των πρωτεϊνών</vt:lpstr>
      <vt:lpstr>Λειτουργική πρωτεϊνη</vt:lpstr>
      <vt:lpstr>Η λειτουργία μιας πρωτεΐνης </vt:lpstr>
      <vt:lpstr>Τα τέσσερα επίπεδα στη δομή μιας πρωτεΐνης</vt:lpstr>
      <vt:lpstr>Πρωτοταγής δομή</vt:lpstr>
      <vt:lpstr>Δευτεροταγής δομή: πτυχή β έλικα α</vt:lpstr>
      <vt:lpstr>Τριτοταγής δομή</vt:lpstr>
      <vt:lpstr>Δεσμοί σταθερότητας</vt:lpstr>
      <vt:lpstr>Τεταρτοταγής δομή</vt:lpstr>
      <vt:lpstr>Παράδειγμα αλλαγής αμινοξέως στην πρωτογαγή δομή της πρωτεϊνης</vt:lpstr>
      <vt:lpstr>Αποδιάταξη ή Μετουσίωση</vt:lpstr>
      <vt:lpstr>Παραδείγματα Μετουσίωσης</vt:lpstr>
      <vt:lpstr>Αναδίπλωση πρωτεϊνών στο κύτταρο</vt:lpstr>
      <vt:lpstr>Γονίδιο, DNA</vt:lpstr>
      <vt:lpstr>Νουκλεϊκά οξέα</vt:lpstr>
      <vt:lpstr>DNA  δεοξυριβονουκλεϊκό οξύ</vt:lpstr>
      <vt:lpstr>DNA</vt:lpstr>
      <vt:lpstr>RNA  ριβονουκλεϊκό οξύ </vt:lpstr>
      <vt:lpstr>Ριβοσώματα</vt:lpstr>
      <vt:lpstr>DNA  RNA  ΠΡΩΤΕΪΝΗ</vt:lpstr>
      <vt:lpstr>Δομή των νουκλεϊκών οξέων</vt:lpstr>
      <vt:lpstr>Συστατικά των νουκλεϊκών οξέων</vt:lpstr>
      <vt:lpstr>Νουκλεοτιδικά πολυμερή</vt:lpstr>
      <vt:lpstr>Η διπλή έλικα του DNA</vt:lpstr>
      <vt:lpstr>Τα ζεύγη των βάσεων</vt:lpstr>
      <vt:lpstr>Κληρονομικότητα</vt:lpstr>
      <vt:lpstr>H αντιγραφή της διπλής έλικας του DNA</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Βιολογία</dc:title>
  <dc:creator>opencourses@teiath.gr</dc:creator>
  <cp:lastModifiedBy>fkaram2</cp:lastModifiedBy>
  <cp:revision>30</cp:revision>
  <dcterms:created xsi:type="dcterms:W3CDTF">2015-12-09T07:23:53Z</dcterms:created>
  <dcterms:modified xsi:type="dcterms:W3CDTF">2015-12-14T14:01:37Z</dcterms:modified>
</cp:coreProperties>
</file>