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1"/>
  </p:notesMasterIdLst>
  <p:handoutMasterIdLst>
    <p:handoutMasterId r:id="rId32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57" r:id="rId24"/>
    <p:sldId id="262" r:id="rId25"/>
    <p:sldId id="264" r:id="rId26"/>
    <p:sldId id="265" r:id="rId27"/>
    <p:sldId id="266" r:id="rId28"/>
    <p:sldId id="267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5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paper-textures-crumpled-backgrounds-wallpapers-paper-textures-crumpled-phot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391384" y="1196752"/>
            <a:ext cx="8361232" cy="5184576"/>
          </a:xfrm>
          <a:prstGeom prst="roundRect">
            <a:avLst>
              <a:gd name="adj" fmla="val 3352"/>
            </a:avLst>
          </a:prstGeom>
          <a:solidFill>
            <a:schemeClr val="bg1">
              <a:alpha val="78000"/>
            </a:schemeClr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 userDrawn="1"/>
        </p:nvSpPr>
        <p:spPr>
          <a:xfrm>
            <a:off x="467544" y="116632"/>
            <a:ext cx="8208912" cy="93610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400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84576"/>
          </a:xfrm>
        </p:spPr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1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1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0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 userDrawn="1"/>
        </p:nvSpPr>
        <p:spPr>
          <a:xfrm>
            <a:off x="467544" y="836712"/>
            <a:ext cx="8208912" cy="93610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0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2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0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1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8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2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Τεκμηριωμένη Λήψη Κλινικής Απόφασης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Συγγραφή επιστημονικής εργασίας – Μέρος </a:t>
            </a:r>
            <a:r>
              <a:rPr lang="en-US" sz="2800" dirty="0" smtClean="0"/>
              <a:t>3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Κλαίρη </a:t>
            </a:r>
            <a:r>
              <a:rPr lang="el-GR" sz="2400" dirty="0" err="1" smtClean="0"/>
              <a:t>Γουρουντή</a:t>
            </a:r>
            <a:r>
              <a:rPr lang="el-GR" sz="2400" dirty="0" smtClean="0"/>
              <a:t>, </a:t>
            </a:r>
            <a:r>
              <a:rPr lang="en-US" sz="2400" dirty="0" smtClean="0"/>
              <a:t>PhD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Μαιευτικής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Πίνακες </a:t>
            </a:r>
            <a:r>
              <a:rPr lang="el-GR" altLang="el-GR" sz="3200" b="0" dirty="0" smtClean="0"/>
              <a:t>(1 από </a:t>
            </a:r>
            <a:r>
              <a:rPr lang="el-GR" altLang="el-GR" sz="3200" b="0" dirty="0" smtClean="0"/>
              <a:t>4)</a:t>
            </a:r>
            <a:endParaRPr lang="el-GR" altLang="el-GR" sz="3200" b="0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/>
              <a:t>Στην ενότητα των αποτελεσμάτων συχνά τοποθετούνται πίνακες, σχήματα, εικόνες, γραφικές παραστάσεις και διαγράμματα. Αυτά όλα πρέπει να συνδέονται με το κείμενο. </a:t>
            </a:r>
          </a:p>
          <a:p>
            <a:pPr>
              <a:lnSpc>
                <a:spcPct val="90000"/>
              </a:lnSpc>
            </a:pPr>
            <a:r>
              <a:rPr lang="el-GR" altLang="el-GR" sz="2400"/>
              <a:t>Δεν πρέπει να γίνεται κατάχρηση της παράθεσής τους. </a:t>
            </a:r>
          </a:p>
          <a:p>
            <a:pPr>
              <a:lnSpc>
                <a:spcPct val="90000"/>
              </a:lnSpc>
            </a:pPr>
            <a:r>
              <a:rPr lang="el-GR" altLang="el-GR" sz="2400"/>
              <a:t>Αν τα δεδομένα που θέλουμε να παρουσιάσουμε είναι λίγα, είναι προτιμότερο να τα συμπεριλάβουμε στο κείμενο παρά να χρησιμοποιήσουμε πίνακα. </a:t>
            </a:r>
          </a:p>
          <a:p>
            <a:pPr>
              <a:lnSpc>
                <a:spcPct val="90000"/>
              </a:lnSpc>
            </a:pPr>
            <a:r>
              <a:rPr lang="el-GR" altLang="el-GR" sz="2400"/>
              <a:t>Όταν παρατίθενται δεδομένα σε πίνακα θεωρείται πλεονασμός να περιγράφονται τα ίδια δεδομένα και στο κείμενο με λόγια. </a:t>
            </a:r>
          </a:p>
        </p:txBody>
      </p:sp>
    </p:spTree>
    <p:extLst>
      <p:ext uri="{BB962C8B-B14F-4D97-AF65-F5344CB8AC3E}">
        <p14:creationId xmlns:p14="http://schemas.microsoft.com/office/powerpoint/2010/main" val="8389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Πίνακες </a:t>
            </a:r>
            <a:r>
              <a:rPr lang="el-GR" altLang="el-GR" sz="3200" b="0" dirty="0" smtClean="0"/>
              <a:t>(2 </a:t>
            </a:r>
            <a:r>
              <a:rPr lang="el-GR" altLang="el-GR" sz="3200" b="0" dirty="0"/>
              <a:t>από </a:t>
            </a:r>
            <a:r>
              <a:rPr lang="el-GR" altLang="el-GR" sz="3200" b="0" dirty="0" smtClean="0"/>
              <a:t>4)</a:t>
            </a:r>
            <a:endParaRPr lang="el-GR" altLang="el-GR" sz="3200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Στη μορφοποίηση των πινάκων δεν χρησιμοποιούνται κατακόρυφες γραμμές παρά μόνον οριζόντιες. </a:t>
            </a:r>
          </a:p>
          <a:p>
            <a:r>
              <a:rPr lang="el-GR" altLang="el-GR"/>
              <a:t>Πρέπει να αριθμούνται σειριακά </a:t>
            </a:r>
            <a:r>
              <a:rPr lang="en-US" altLang="el-GR"/>
              <a:t>(1,2,3)</a:t>
            </a:r>
            <a:r>
              <a:rPr lang="el-GR" altLang="el-GR"/>
              <a:t> και όχι λατινικά από την αρχή προς το τέλος της εργασίας. </a:t>
            </a:r>
          </a:p>
          <a:p>
            <a:r>
              <a:rPr lang="el-GR" altLang="el-GR"/>
              <a:t>Πρέπει κάθε πίνακας να έχει την κατάλληλη λεζάντα. </a:t>
            </a:r>
          </a:p>
        </p:txBody>
      </p:sp>
    </p:spTree>
    <p:extLst>
      <p:ext uri="{BB962C8B-B14F-4D97-AF65-F5344CB8AC3E}">
        <p14:creationId xmlns:p14="http://schemas.microsoft.com/office/powerpoint/2010/main" val="31912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69" y="1412776"/>
            <a:ext cx="732155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Πίνακες </a:t>
            </a:r>
            <a:r>
              <a:rPr lang="el-GR" altLang="el-GR" sz="3200" b="0" dirty="0" smtClean="0"/>
              <a:t>(3 </a:t>
            </a:r>
            <a:r>
              <a:rPr lang="el-GR" altLang="el-GR" sz="3200" b="0" dirty="0"/>
              <a:t>από 4</a:t>
            </a:r>
            <a:r>
              <a:rPr lang="el-GR" altLang="el-GR" sz="3200" b="0" dirty="0" smtClean="0"/>
              <a:t>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8113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7" y="2132856"/>
            <a:ext cx="8065021" cy="28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Πίνακες </a:t>
            </a:r>
            <a:r>
              <a:rPr lang="el-GR" altLang="el-GR" sz="3200" b="0" dirty="0" smtClean="0"/>
              <a:t>(4 </a:t>
            </a:r>
            <a:r>
              <a:rPr lang="el-GR" altLang="el-GR" sz="3200" b="0" dirty="0"/>
              <a:t>από </a:t>
            </a:r>
            <a:r>
              <a:rPr lang="el-GR" altLang="el-GR" sz="3200" b="0" dirty="0" smtClean="0"/>
              <a:t>4)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7112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Γραφήματα, </a:t>
            </a:r>
            <a:r>
              <a:rPr lang="el-GR" altLang="el-GR" dirty="0" smtClean="0"/>
              <a:t>εικόνες </a:t>
            </a:r>
            <a:r>
              <a:rPr lang="el-GR" altLang="el-GR" sz="3200" b="0" dirty="0" smtClean="0"/>
              <a:t>(1 από 2)</a:t>
            </a:r>
            <a:endParaRPr lang="el-GR" altLang="el-GR" sz="3200" b="0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Στα γραφήματα, στις εικόνες, στα σχήματα και στις γραφικές παραστάσεις θα πρέπει επίσης, να υπάρχει αρίθμηση και παράθεση της λεζάντας.</a:t>
            </a:r>
          </a:p>
        </p:txBody>
      </p:sp>
    </p:spTree>
    <p:extLst>
      <p:ext uri="{BB962C8B-B14F-4D97-AF65-F5344CB8AC3E}">
        <p14:creationId xmlns:p14="http://schemas.microsoft.com/office/powerpoint/2010/main" val="41947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13" y="1340768"/>
            <a:ext cx="5183261" cy="45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Γραφήματα, </a:t>
            </a:r>
            <a:r>
              <a:rPr lang="el-GR" altLang="el-GR" dirty="0" smtClean="0"/>
              <a:t>εικόνες </a:t>
            </a:r>
            <a:r>
              <a:rPr lang="el-GR" altLang="el-GR" sz="3200" b="0" dirty="0" smtClean="0"/>
              <a:t>(2 </a:t>
            </a:r>
            <a:r>
              <a:rPr lang="el-GR" altLang="el-GR" sz="3200" b="0" dirty="0"/>
              <a:t>από 2)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2419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6. Συζήτηση</a:t>
            </a:r>
            <a:r>
              <a:rPr lang="en-US" altLang="el-GR" dirty="0"/>
              <a:t>-</a:t>
            </a:r>
            <a:r>
              <a:rPr lang="el-GR" altLang="el-GR" dirty="0" smtClean="0"/>
              <a:t>συμπεράσματα </a:t>
            </a:r>
            <a:r>
              <a:rPr lang="el-GR" altLang="el-GR" sz="3200" b="0" dirty="0" smtClean="0"/>
              <a:t>(1 από 3)</a:t>
            </a:r>
            <a:endParaRPr lang="el-GR" altLang="el-GR" sz="3200" b="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l-GR" altLang="el-GR"/>
          </a:p>
          <a:p>
            <a:r>
              <a:rPr lang="el-GR" altLang="el-GR"/>
              <a:t>Σκοπός της ενότητας αυτής είναι να αξιολογήσει και να ερμηνεύσει τα αποτελέσματα, ιδιαίτερα σε σχέση με τις αρχικές ερευνητικές υποθέσεις. </a:t>
            </a:r>
          </a:p>
          <a:p>
            <a:r>
              <a:rPr lang="el-GR" altLang="el-GR"/>
              <a:t>Η ενότητα της συζήτησης μπορεί να ξεκινήσει με μια σύντομη περίληψη των αποτελεσμάτων στην οποία θα δηλώνεται αν επαληθεύτηκαν ή όχι οι ερευνητικές υποθέσεις. </a:t>
            </a:r>
          </a:p>
          <a:p>
            <a:pPr>
              <a:buFontTx/>
              <a:buNone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654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6. Συζήτηση</a:t>
            </a:r>
            <a:r>
              <a:rPr lang="en-US" altLang="el-GR" dirty="0"/>
              <a:t>-</a:t>
            </a:r>
            <a:r>
              <a:rPr lang="el-GR" altLang="el-GR" dirty="0" smtClean="0"/>
              <a:t>συμπεράσματα </a:t>
            </a:r>
            <a:r>
              <a:rPr lang="el-GR" altLang="el-GR" sz="3200" b="0" dirty="0" smtClean="0"/>
              <a:t>(2 </a:t>
            </a:r>
            <a:r>
              <a:rPr lang="el-GR" altLang="el-GR" sz="3200" b="0" dirty="0"/>
              <a:t>από 3)</a:t>
            </a:r>
            <a:endParaRPr lang="el-GR" altLang="el-GR" sz="3200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/>
              <a:t>Στη συνέχεια γίνεται συζήτηση της σημασίας και των προεκτάσεων των ευρημάτων. </a:t>
            </a:r>
          </a:p>
          <a:p>
            <a:r>
              <a:rPr lang="el-GR" altLang="el-GR" sz="2800"/>
              <a:t>Γίνεται συζήτηση των αποτελεσμάτων σε σχέση με τη βιβλιογραφία που ήδη έχει παρουσιάστει στην εισαγωγή. </a:t>
            </a:r>
          </a:p>
          <a:p>
            <a:r>
              <a:rPr lang="el-GR" altLang="el-GR" sz="2800"/>
              <a:t>Σε αυτό το σημείο πρέπει να γίνει εντοπισμός των ομοιοτήτων και διαφορών ανάμεσα στα αποτελέσματα της μελέτης και στα αποτελέσματα άλλων ερευνητών. </a:t>
            </a:r>
          </a:p>
        </p:txBody>
      </p:sp>
    </p:spTree>
    <p:extLst>
      <p:ext uri="{BB962C8B-B14F-4D97-AF65-F5344CB8AC3E}">
        <p14:creationId xmlns:p14="http://schemas.microsoft.com/office/powerpoint/2010/main" val="27570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6. Συζήτηση</a:t>
            </a:r>
            <a:r>
              <a:rPr lang="en-US" altLang="el-GR" dirty="0"/>
              <a:t>-</a:t>
            </a:r>
            <a:r>
              <a:rPr lang="el-GR" altLang="el-GR" dirty="0" smtClean="0"/>
              <a:t>συμπεράσματα </a:t>
            </a:r>
            <a:r>
              <a:rPr lang="el-GR" altLang="el-GR" sz="3200" b="0" dirty="0" smtClean="0"/>
              <a:t>(3 από 3)</a:t>
            </a:r>
            <a:endParaRPr lang="el-GR" altLang="el-GR" sz="3200" b="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/>
              <a:t>Κατόπιν γίνεται αναφορά των περιορισμών και των δυνατών σημείων της μελέτης.</a:t>
            </a:r>
          </a:p>
          <a:p>
            <a:r>
              <a:rPr lang="el-GR" altLang="el-GR" sz="2800"/>
              <a:t>Στο τέλος της ενότητας της συζήτησης δημιουργείτε μια τελική παράγραφο με τα συμπεράσματά της μελέτης. </a:t>
            </a:r>
          </a:p>
          <a:p>
            <a:r>
              <a:rPr lang="el-GR" altLang="el-GR" sz="2800"/>
              <a:t>Η ενότητα της συζήτησης ολοκληρώνεται με μια παράγραφο που αφορά τις προτάσεις των ερευνητών για περαιτέρω έρευνα. </a:t>
            </a:r>
          </a:p>
        </p:txBody>
      </p:sp>
    </p:spTree>
    <p:extLst>
      <p:ext uri="{BB962C8B-B14F-4D97-AF65-F5344CB8AC3E}">
        <p14:creationId xmlns:p14="http://schemas.microsoft.com/office/powerpoint/2010/main" val="23428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Βιβλιογραφία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/>
              <a:t>Στη βιβλιογραφία καταγράφονται μόνο και αποκλειστικά οι πηγές που χρησιμοποιήθηκαν στο κείμενο μέσα από τις παραπομπές.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Το σύστημα παράθεσης της βιβλιογραφίας μπορεί να είναι το </a:t>
            </a:r>
            <a:r>
              <a:rPr lang="en-US" altLang="el-GR" sz="2000"/>
              <a:t>Harvard </a:t>
            </a:r>
            <a:r>
              <a:rPr lang="el-GR" altLang="el-GR" sz="2000"/>
              <a:t>ή το </a:t>
            </a:r>
            <a:r>
              <a:rPr lang="en-US" altLang="el-GR" sz="2000"/>
              <a:t>Vancouver.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Κατά το σύστημα </a:t>
            </a:r>
            <a:r>
              <a:rPr lang="en-US" altLang="el-GR" sz="2000"/>
              <a:t>Harvard </a:t>
            </a:r>
            <a:r>
              <a:rPr lang="el-GR" altLang="el-GR" sz="2000"/>
              <a:t>η παράθεση των παραπομπών στη βιβλιογραφική λίστα γίνεται αλφαβητικά με βάση το επίθετο του πρώτου συγγραφέα ενώ μέσα στο κείμενο γίνεται η παράθεση των συγγραφέων και της χρονολογίας μέσα σε παρένθεση </a:t>
            </a:r>
            <a:r>
              <a:rPr lang="en-US" altLang="el-GR" sz="2000"/>
              <a:t>(Lazarus and Folkman, 1984)</a:t>
            </a:r>
            <a:r>
              <a:rPr lang="el-GR" altLang="el-GR" sz="2000"/>
              <a:t>.  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Κατά το σύστημα </a:t>
            </a:r>
            <a:r>
              <a:rPr lang="en-US" altLang="el-GR" sz="2000"/>
              <a:t>Vancouver </a:t>
            </a:r>
            <a:r>
              <a:rPr lang="el-GR" altLang="el-GR" sz="2000"/>
              <a:t>η παράθεση των παραπομπών στη βιβλιογραφική λίστα γίνεται αριθμητικά με την σειρά που παρουσιάστηκαν στο κείμενο για πρώτη φορά ενώ μέσα στο κείμενο γίνεται η παράθεση της εργασίας με χρήση σειριακού αριθμού.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2113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44016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Μετά την μεθοδολογία ακολουθεί η ενότητα των Αποτελεσμάτων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/>
              <a:t>Ευχαριστία </a:t>
            </a:r>
            <a:r>
              <a:rPr lang="en-US" altLang="el-GR" sz="4000"/>
              <a:t/>
            </a:r>
            <a:br>
              <a:rPr lang="en-US" altLang="el-GR" sz="4000"/>
            </a:br>
            <a:r>
              <a:rPr lang="en-US" altLang="el-GR" sz="4000"/>
              <a:t>(Acknowledgement)</a:t>
            </a:r>
            <a:endParaRPr lang="el-GR" altLang="el-GR" sz="400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altLang="el-GR"/>
              <a:t>   Ευχαριστία και αναγνώριση της συνεισφοράς</a:t>
            </a:r>
            <a:r>
              <a:rPr lang="en-US" altLang="el-GR"/>
              <a:t>:</a:t>
            </a:r>
          </a:p>
          <a:p>
            <a:pPr>
              <a:lnSpc>
                <a:spcPct val="90000"/>
              </a:lnSpc>
            </a:pPr>
            <a:r>
              <a:rPr lang="el-GR" altLang="el-GR"/>
              <a:t>Πηγή χρηματοδότησης της έρευνας </a:t>
            </a:r>
            <a:r>
              <a:rPr lang="en-US" altLang="el-GR"/>
              <a:t>(</a:t>
            </a:r>
            <a:r>
              <a:rPr lang="el-GR" altLang="el-GR"/>
              <a:t>π.χ. ερευνητικό πρόγραμμα ΕΣΠΑ</a:t>
            </a:r>
            <a:r>
              <a:rPr lang="en-US" altLang="el-GR"/>
              <a:t>)</a:t>
            </a: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/>
              <a:t>Συνάδελφος που βοήθησε σε κάποια φάση της μελέτης</a:t>
            </a:r>
          </a:p>
          <a:p>
            <a:pPr>
              <a:lnSpc>
                <a:spcPct val="90000"/>
              </a:lnSpc>
            </a:pPr>
            <a:r>
              <a:rPr lang="el-GR" altLang="el-GR"/>
              <a:t>Ασθενείς που συμμετείχαν στην μελέτη</a:t>
            </a:r>
          </a:p>
          <a:p>
            <a:pPr>
              <a:lnSpc>
                <a:spcPct val="90000"/>
              </a:lnSpc>
            </a:pPr>
            <a:r>
              <a:rPr lang="el-GR" altLang="el-GR"/>
              <a:t>Νοσοκομείο ή άλλος χώρος που έδωσε την άδεια εκπόνησης της μελέτης</a:t>
            </a:r>
          </a:p>
        </p:txBody>
      </p:sp>
    </p:spTree>
    <p:extLst>
      <p:ext uri="{BB962C8B-B14F-4D97-AF65-F5344CB8AC3E}">
        <p14:creationId xmlns:p14="http://schemas.microsoft.com/office/powerpoint/2010/main" val="16560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Μορφοποίηση εργασίας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/>
              <a:t>Η εργασία θα πρέπει να παραδίδεται δακτυλογραφημένη σε λευκό χαρτί τύπου Α4,</a:t>
            </a:r>
            <a:r>
              <a:rPr lang="en-US" altLang="el-GR" sz="2800"/>
              <a:t> </a:t>
            </a:r>
            <a:r>
              <a:rPr lang="el-GR" altLang="el-GR" sz="2800"/>
              <a:t>με 1½ ή διπλό διάστιχο σε όλη της έκτασή της.</a:t>
            </a:r>
            <a:endParaRPr lang="en-US" altLang="el-GR" sz="2800"/>
          </a:p>
          <a:p>
            <a:r>
              <a:rPr lang="el-GR" altLang="el-GR" sz="2800"/>
              <a:t> Η γραφή γίνεται στη μια όψη της</a:t>
            </a:r>
            <a:r>
              <a:rPr lang="en-US" altLang="el-GR" sz="2800"/>
              <a:t> </a:t>
            </a:r>
            <a:r>
              <a:rPr lang="el-GR" altLang="el-GR" sz="2800"/>
              <a:t>σελίδας. </a:t>
            </a:r>
            <a:endParaRPr lang="en-US" altLang="el-GR" sz="2800"/>
          </a:p>
          <a:p>
            <a:r>
              <a:rPr lang="el-GR" altLang="el-GR" sz="2800"/>
              <a:t>Η συνήθης γραμματοσειρά είναι η Times New Roman με μέγεθος</a:t>
            </a:r>
            <a:r>
              <a:rPr lang="en-US" altLang="el-GR" sz="2800"/>
              <a:t> </a:t>
            </a:r>
            <a:r>
              <a:rPr lang="el-GR" altLang="el-GR" sz="2800"/>
              <a:t>12 pt. Το κείμενο είναι στοιχισμένο μόνο από αριστερά, εξαιρουμένων των τίτλων,όπου αυτό είναι απαραίτητο.</a:t>
            </a:r>
          </a:p>
        </p:txBody>
      </p:sp>
    </p:spTree>
    <p:extLst>
      <p:ext uri="{BB962C8B-B14F-4D97-AF65-F5344CB8AC3E}">
        <p14:creationId xmlns:p14="http://schemas.microsoft.com/office/powerpoint/2010/main" val="8514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 2014. </a:t>
            </a:r>
            <a:r>
              <a:rPr lang="el-GR" sz="2000" dirty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. «Τεκμηριωμένη Λήψη Κλινικής Απόφασης. Ενότητα 1</a:t>
            </a:r>
            <a:r>
              <a:rPr lang="en-US" sz="2000" dirty="0" smtClean="0"/>
              <a:t>0:</a:t>
            </a:r>
            <a:r>
              <a:rPr lang="el-GR" sz="2000" dirty="0"/>
              <a:t> Συγγραφή επιστημονικής εργασίας – Μέρος </a:t>
            </a:r>
            <a:r>
              <a:rPr lang="el-GR" sz="2000" dirty="0" smtClean="0"/>
              <a:t>3ο».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5. </a:t>
            </a:r>
            <a:r>
              <a:rPr lang="el-GR" altLang="el-GR" dirty="0" smtClean="0"/>
              <a:t>Αποτελέσματα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(1 </a:t>
            </a:r>
            <a:r>
              <a:rPr lang="el-GR" altLang="el-GR" sz="3200" b="0" dirty="0" smtClean="0"/>
              <a:t>από 7)</a:t>
            </a:r>
            <a:endParaRPr lang="el-GR" altLang="el-GR" sz="3200" b="0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Γίνεται παράθεση των ευρημάτων που προέκυψαν από τη στατιστική ανάλυση ή γενικότερα από την ανάλυση των δεδομένων.</a:t>
            </a:r>
          </a:p>
          <a:p>
            <a:r>
              <a:rPr lang="el-GR" altLang="el-GR"/>
              <a:t>Τα ευρήματα θα πρέπει να εμφανίζονται στο κείμενο γραμμένα με συνεκτικό τρόπο.  </a:t>
            </a:r>
          </a:p>
        </p:txBody>
      </p:sp>
    </p:spTree>
    <p:extLst>
      <p:ext uri="{BB962C8B-B14F-4D97-AF65-F5344CB8AC3E}">
        <p14:creationId xmlns:p14="http://schemas.microsoft.com/office/powerpoint/2010/main" val="16385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5. </a:t>
            </a:r>
            <a:r>
              <a:rPr lang="el-GR" altLang="el-GR" dirty="0" smtClean="0"/>
              <a:t>Αποτελέσματα </a:t>
            </a:r>
            <a:r>
              <a:rPr lang="en-US" altLang="el-GR" sz="3200" b="0" dirty="0" smtClean="0"/>
              <a:t>(</a:t>
            </a:r>
            <a:r>
              <a:rPr lang="el-GR" altLang="el-GR" sz="3200" b="0" dirty="0" smtClean="0"/>
              <a:t>2</a:t>
            </a:r>
            <a:r>
              <a:rPr lang="en-US" altLang="el-GR" sz="3200" b="0" dirty="0" smtClean="0"/>
              <a:t> </a:t>
            </a:r>
            <a:r>
              <a:rPr lang="el-GR" altLang="el-GR" sz="3200" b="0" dirty="0"/>
              <a:t>από </a:t>
            </a:r>
            <a:r>
              <a:rPr lang="el-GR" altLang="el-GR" sz="3200" b="0" dirty="0" smtClean="0"/>
              <a:t>7)</a:t>
            </a:r>
            <a:endParaRPr lang="el-GR" altLang="el-GR" sz="3200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l-GR" altLang="el-GR"/>
          </a:p>
          <a:p>
            <a:r>
              <a:rPr lang="el-GR" altLang="el-GR"/>
              <a:t>Η παρουσίαση των αποτελεσμάτων ξεκινά με την περιγραφική στατιστική (μέσοι όροι, τυπικές αποκλίσεις, ποσοστά) και συνεχίζει με την επαγωγική (στατιστικά τεστ συσχετίσεων). </a:t>
            </a:r>
          </a:p>
        </p:txBody>
      </p:sp>
    </p:spTree>
    <p:extLst>
      <p:ext uri="{BB962C8B-B14F-4D97-AF65-F5344CB8AC3E}">
        <p14:creationId xmlns:p14="http://schemas.microsoft.com/office/powerpoint/2010/main" val="28560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5. </a:t>
            </a:r>
            <a:r>
              <a:rPr lang="el-GR" altLang="el-GR" dirty="0" smtClean="0"/>
              <a:t>Αποτελέσματα </a:t>
            </a:r>
            <a:r>
              <a:rPr lang="en-US" altLang="el-GR" sz="3200" b="0" dirty="0" smtClean="0"/>
              <a:t>(</a:t>
            </a:r>
            <a:r>
              <a:rPr lang="el-GR" altLang="el-GR" sz="3200" b="0" dirty="0" smtClean="0"/>
              <a:t>3</a:t>
            </a:r>
            <a:r>
              <a:rPr lang="en-US" altLang="el-GR" sz="3200" b="0" dirty="0" smtClean="0"/>
              <a:t> </a:t>
            </a:r>
            <a:r>
              <a:rPr lang="el-GR" altLang="el-GR" sz="3200" b="0" dirty="0"/>
              <a:t>από </a:t>
            </a:r>
            <a:r>
              <a:rPr lang="el-GR" altLang="el-GR" sz="3200" b="0" dirty="0" smtClean="0"/>
              <a:t>7)</a:t>
            </a:r>
            <a:endParaRPr lang="el-GR" altLang="el-GR" sz="3200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l-GR" altLang="el-GR"/>
          </a:p>
          <a:p>
            <a:r>
              <a:rPr lang="el-GR" altLang="el-GR"/>
              <a:t>Παρουσιάζονται αρχικά τα χαρακτηριστικά του δείγματος </a:t>
            </a:r>
            <a:r>
              <a:rPr lang="en-US" altLang="el-GR"/>
              <a:t>(</a:t>
            </a:r>
            <a:r>
              <a:rPr lang="el-GR" altLang="el-GR"/>
              <a:t>μέσος όρος ηλικίας, μέση ηλικία κύησης σε εβδομάδες, μορφωτικό επίπεδο</a:t>
            </a:r>
            <a:r>
              <a:rPr lang="en-US" altLang="el-GR"/>
              <a:t>)</a:t>
            </a:r>
            <a:r>
              <a:rPr lang="el-GR" altLang="el-GR"/>
              <a:t>. </a:t>
            </a:r>
          </a:p>
          <a:p>
            <a:r>
              <a:rPr lang="el-GR" altLang="el-GR"/>
              <a:t>Τα αποτελέσματα να ομαδοποιούνται και να παρουσιάζονται τμηματικά σε παραγράφους. </a:t>
            </a:r>
          </a:p>
          <a:p>
            <a:pPr>
              <a:buFontTx/>
              <a:buNone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78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5. </a:t>
            </a:r>
            <a:r>
              <a:rPr lang="el-GR" altLang="el-GR" dirty="0" smtClean="0"/>
              <a:t>Αποτελέσματα </a:t>
            </a:r>
            <a:r>
              <a:rPr lang="en-US" altLang="el-GR" sz="3200" b="0" dirty="0" smtClean="0"/>
              <a:t>(</a:t>
            </a:r>
            <a:r>
              <a:rPr lang="el-GR" altLang="el-GR" sz="3200" b="0" dirty="0" smtClean="0"/>
              <a:t>4</a:t>
            </a:r>
            <a:r>
              <a:rPr lang="en-US" altLang="el-GR" sz="3200" b="0" dirty="0" smtClean="0"/>
              <a:t> </a:t>
            </a:r>
            <a:r>
              <a:rPr lang="el-GR" altLang="el-GR" sz="3200" b="0" dirty="0"/>
              <a:t>από </a:t>
            </a:r>
            <a:r>
              <a:rPr lang="el-GR" altLang="el-GR" sz="3200" b="0" dirty="0" smtClean="0"/>
              <a:t>7)</a:t>
            </a:r>
            <a:endParaRPr lang="el-GR" altLang="el-GR" sz="3200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Στην ενότητα αυτή παρουσιάζονται μόνο τα αποτελέσματα χωρίς να γίνεται σχολιασμός τους. </a:t>
            </a:r>
          </a:p>
          <a:p>
            <a:r>
              <a:rPr lang="el-GR" altLang="el-GR"/>
              <a:t>Στην ενότητα αυτή μπορεί να χρησιμοποιηθούν ρήματα όπως βρέθηκε, διαπιστώθηκε, παρατηρήθηκε, ανιχνεύθηκε.</a:t>
            </a:r>
          </a:p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815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11" y="1268760"/>
            <a:ext cx="6624265" cy="50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5. Αποτελέσματα </a:t>
            </a:r>
            <a:r>
              <a:rPr lang="el-GR" altLang="el-GR" sz="3200" b="0" dirty="0" smtClean="0"/>
              <a:t>(5 </a:t>
            </a:r>
            <a:r>
              <a:rPr lang="el-GR" altLang="el-GR" sz="3200" b="0" dirty="0"/>
              <a:t>από </a:t>
            </a:r>
            <a:r>
              <a:rPr lang="el-GR" altLang="el-GR" sz="3200" b="0" dirty="0" smtClean="0"/>
              <a:t>7)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02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5. </a:t>
            </a:r>
            <a:r>
              <a:rPr lang="el-GR" altLang="el-GR" dirty="0" smtClean="0"/>
              <a:t>Αποτελέσματα </a:t>
            </a:r>
            <a:r>
              <a:rPr lang="el-GR" altLang="el-GR" sz="3200" b="0" dirty="0" smtClean="0"/>
              <a:t>(6 </a:t>
            </a:r>
            <a:r>
              <a:rPr lang="el-GR" altLang="el-GR" sz="3200" b="0" dirty="0" smtClean="0"/>
              <a:t>από </a:t>
            </a:r>
            <a:r>
              <a:rPr lang="el-GR" altLang="el-GR" sz="3200" b="0" dirty="0" smtClean="0"/>
              <a:t>7)</a:t>
            </a:r>
            <a:endParaRPr lang="el-GR" altLang="el-GR" sz="3200" b="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/>
              <a:t>Μπορείτε να χρησιμοποιήσετε λέξεις που υπονοούν αιτιότητα μόνο αν έχει προηγηθεί πραγματικός έλεγχος της σχέσης αιτιότητας μεταξύ της ανεξάρτητης και εξαρτημένης μεταβλητής (π.χ. σε ένα πείραμα). </a:t>
            </a:r>
          </a:p>
          <a:p>
            <a:r>
              <a:rPr lang="el-GR" altLang="el-GR" sz="2800"/>
              <a:t>Στην περίπτωση αυτή μπορείτε να πείτε ότι η ανεξάρτητη μεταβλητή </a:t>
            </a:r>
            <a:r>
              <a:rPr lang="en-US" altLang="el-GR" sz="2800"/>
              <a:t>(</a:t>
            </a:r>
            <a:r>
              <a:rPr lang="el-GR" altLang="el-GR" sz="2800"/>
              <a:t>π.χ. φάρμακο</a:t>
            </a:r>
            <a:r>
              <a:rPr lang="en-US" altLang="el-GR" sz="2800"/>
              <a:t>)</a:t>
            </a:r>
            <a:r>
              <a:rPr lang="el-GR" altLang="el-GR" sz="2800"/>
              <a:t> </a:t>
            </a:r>
            <a:r>
              <a:rPr lang="el-GR" altLang="el-GR" sz="2800" b="1"/>
              <a:t>προκάλεσε</a:t>
            </a:r>
            <a:r>
              <a:rPr lang="el-GR" altLang="el-GR" sz="2800"/>
              <a:t> τη διαφορά στην εξαρτημένη μεταβλητή </a:t>
            </a:r>
            <a:r>
              <a:rPr lang="en-US" altLang="el-GR" sz="2800"/>
              <a:t>(</a:t>
            </a:r>
            <a:r>
              <a:rPr lang="el-GR" altLang="el-GR" sz="2800"/>
              <a:t>π.χ. μείωση πόνου</a:t>
            </a:r>
            <a:r>
              <a:rPr lang="en-US" altLang="el-GR" sz="2800"/>
              <a:t>)</a:t>
            </a:r>
            <a:r>
              <a:rPr lang="el-GR" altLang="el-GR" sz="2800"/>
              <a:t>. </a:t>
            </a:r>
          </a:p>
          <a:p>
            <a:pPr>
              <a:buFontTx/>
              <a:buNone/>
            </a:pPr>
            <a:endParaRPr lang="el-GR" altLang="el-GR" sz="2800"/>
          </a:p>
          <a:p>
            <a:endParaRPr lang="el-GR" altLang="el-GR" sz="2800"/>
          </a:p>
        </p:txBody>
      </p:sp>
    </p:spTree>
    <p:extLst>
      <p:ext uri="{BB962C8B-B14F-4D97-AF65-F5344CB8AC3E}">
        <p14:creationId xmlns:p14="http://schemas.microsoft.com/office/powerpoint/2010/main" val="42764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5. </a:t>
            </a:r>
            <a:r>
              <a:rPr lang="el-GR" altLang="el-GR" dirty="0" smtClean="0"/>
              <a:t>Αποτελέσματα </a:t>
            </a:r>
            <a:r>
              <a:rPr lang="el-GR" altLang="el-GR" sz="3200" b="0" dirty="0" smtClean="0"/>
              <a:t>(7 </a:t>
            </a:r>
            <a:r>
              <a:rPr lang="el-GR" altLang="el-GR" sz="3200" b="0" dirty="0"/>
              <a:t>από </a:t>
            </a:r>
            <a:r>
              <a:rPr lang="el-GR" altLang="el-GR" sz="3200" b="0" dirty="0" smtClean="0"/>
              <a:t>7)</a:t>
            </a:r>
            <a:endParaRPr lang="el-GR" altLang="el-GR" sz="3200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Σε περίπτωση που δεν χρησιμοποιήσουμε τυχαιοποιημένη μελέτη και βρούμε μια συσχέτιση (π.χ. μεγαλύτερη χρήση του φαρμάκου σχετίζεται με λιγότερο πόνο) που δε αποδεικνύει αιτιότητα μπορούμε να πούμε ότι υπάρχει μια </a:t>
            </a:r>
            <a:r>
              <a:rPr lang="el-GR" altLang="el-GR" b="1"/>
              <a:t>σχέση στατιστικώς σημαντική </a:t>
            </a:r>
            <a:r>
              <a:rPr lang="el-GR" altLang="el-GR"/>
              <a:t>ανάμεσα στη χρήση του φαρμάκου και το πόνο.</a:t>
            </a:r>
          </a:p>
        </p:txBody>
      </p:sp>
    </p:spTree>
    <p:extLst>
      <p:ext uri="{BB962C8B-B14F-4D97-AF65-F5344CB8AC3E}">
        <p14:creationId xmlns:p14="http://schemas.microsoft.com/office/powerpoint/2010/main" val="42264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911d17f6e246a376c09066d52e6ee9d5e925fb7f"/>
</p:tagLst>
</file>

<file path=ppt/theme/theme1.xml><?xml version="1.0" encoding="utf-8"?>
<a:theme xmlns:a="http://schemas.openxmlformats.org/drawingml/2006/main" name="OC_template_updated">
  <a:themeElements>
    <a:clrScheme name="Προσαρμοσμένο 1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1217</Words>
  <Application>Microsoft Office PowerPoint</Application>
  <PresentationFormat>Προβολή στην οθόνη (4:3)</PresentationFormat>
  <Paragraphs>103</Paragraphs>
  <Slides>28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Wingdings</vt:lpstr>
      <vt:lpstr>OC_template_updated</vt:lpstr>
      <vt:lpstr>OC_template_1</vt:lpstr>
      <vt:lpstr>Τεκμηριωμένη Λήψη Κλινικής Απόφασης</vt:lpstr>
      <vt:lpstr>Μετά την μεθοδολογία ακολουθεί η ενότητα των Αποτελεσμάτων.</vt:lpstr>
      <vt:lpstr>5. Αποτελέσματα (1 από 7)</vt:lpstr>
      <vt:lpstr>5. Αποτελέσματα (2 από 7)</vt:lpstr>
      <vt:lpstr>5. Αποτελέσματα (3 από 7)</vt:lpstr>
      <vt:lpstr>5. Αποτελέσματα (4 από 7)</vt:lpstr>
      <vt:lpstr>5. Αποτελέσματα (5 από 7)</vt:lpstr>
      <vt:lpstr>5. Αποτελέσματα (6 από 7)</vt:lpstr>
      <vt:lpstr>5. Αποτελέσματα (7 από 7)</vt:lpstr>
      <vt:lpstr>Πίνακες (1 από 4)</vt:lpstr>
      <vt:lpstr>Πίνακες (2 από 4)</vt:lpstr>
      <vt:lpstr>Πίνακες (3 από 4)</vt:lpstr>
      <vt:lpstr>Πίνακες (4 από 4)</vt:lpstr>
      <vt:lpstr>Γραφήματα, εικόνες (1 από 2)</vt:lpstr>
      <vt:lpstr>Γραφήματα, εικόνες (2 από 2)</vt:lpstr>
      <vt:lpstr>6. Συζήτηση-συμπεράσματα (1 από 3)</vt:lpstr>
      <vt:lpstr>6. Συζήτηση-συμπεράσματα (2 από 3)</vt:lpstr>
      <vt:lpstr>6. Συζήτηση-συμπεράσματα (3 από 3)</vt:lpstr>
      <vt:lpstr>Βιβλιογραφία</vt:lpstr>
      <vt:lpstr>Ευχαριστία  (Acknowledgement)</vt:lpstr>
      <vt:lpstr>Μορφοποίηση εργασίας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Elenh Xoumh</cp:lastModifiedBy>
  <cp:revision>42</cp:revision>
  <dcterms:created xsi:type="dcterms:W3CDTF">2013-03-04T13:35:19Z</dcterms:created>
  <dcterms:modified xsi:type="dcterms:W3CDTF">2014-11-03T11:00:05Z</dcterms:modified>
</cp:coreProperties>
</file>