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57" r:id="rId11"/>
    <p:sldId id="262" r:id="rId12"/>
    <p:sldId id="264" r:id="rId13"/>
    <p:sldId id="269" r:id="rId14"/>
    <p:sldId id="270" r:id="rId15"/>
    <p:sldId id="266" r:id="rId16"/>
    <p:sldId id="261" r:id="rId17"/>
  </p:sldIdLst>
  <p:sldSz cx="9144000" cy="6858000" type="screen4x3"/>
  <p:notesSz cx="7104063" cy="10234613"/>
  <p:custDataLst>
    <p:tags r:id="rId2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3" autoAdjust="0"/>
    <p:restoredTop sz="94660"/>
  </p:normalViewPr>
  <p:slideViewPr>
    <p:cSldViewPr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Α. Κανέλλου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Κυτταρίτιδα και διατροφή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4808-F7BA-41A4-8A8D-8A4AFDA04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8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 smtClean="0"/>
              <a:t>18</a:t>
            </a:r>
            <a:r>
              <a:rPr lang="el-GR" sz="2600" dirty="0" smtClean="0"/>
              <a:t>: </a:t>
            </a:r>
            <a:r>
              <a:rPr lang="el-GR" sz="2600" dirty="0" smtClean="0"/>
              <a:t>Διατροφή και </a:t>
            </a:r>
            <a:r>
              <a:rPr lang="el-GR" sz="2600" dirty="0" smtClean="0"/>
              <a:t>δυσλιπιδαιμίες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Ιατρικών Εργαστηρίων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dirty="0" smtClean="0"/>
              <a:t>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18: </a:t>
            </a:r>
            <a:r>
              <a:rPr lang="el-GR" sz="2000" dirty="0"/>
              <a:t>Διατροφή και </a:t>
            </a:r>
            <a:r>
              <a:rPr lang="el-GR" sz="2000" dirty="0" smtClean="0"/>
              <a:t>δυσλιπιδαιμίες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Αίτια </a:t>
            </a:r>
            <a:r>
              <a:rPr lang="el-GR" altLang="en-US" dirty="0" smtClean="0"/>
              <a:t>εκδήλωσης δυσλιπιδαιμίας</a:t>
            </a:r>
            <a:endParaRPr lang="en-GB" altLang="en-US" dirty="0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Διατροφή</a:t>
            </a:r>
          </a:p>
          <a:p>
            <a:pPr eaLnBrk="1" hangingPunct="1"/>
            <a:r>
              <a:rPr lang="el-GR" altLang="en-US" dirty="0" smtClean="0"/>
              <a:t>Υπερκατανάλωση τροφής</a:t>
            </a:r>
          </a:p>
          <a:p>
            <a:pPr eaLnBrk="1" hangingPunct="1"/>
            <a:r>
              <a:rPr lang="el-GR" altLang="en-US" dirty="0" smtClean="0"/>
              <a:t>Υπέρβαρος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Και </a:t>
            </a:r>
            <a:r>
              <a:rPr lang="el-GR" altLang="en-US" dirty="0" smtClean="0"/>
              <a:t>άλλοι </a:t>
            </a:r>
            <a:r>
              <a:rPr lang="el-GR" altLang="en-US" dirty="0" smtClean="0"/>
              <a:t>παράγοντες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l-GR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Αφορούν στη χοληστερίνη, τα λίπίδια ή τριγλυκερίδια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89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Δείγματα </a:t>
            </a:r>
            <a:r>
              <a:rPr lang="el-GR" altLang="en-US" dirty="0" smtClean="0"/>
              <a:t>διαταραχής σε εργαστηριακές εξετάσεις</a:t>
            </a:r>
            <a:endParaRPr lang="en-GB" altLang="en-US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Αυξημένες τιμές λιπιδίων</a:t>
            </a:r>
          </a:p>
          <a:p>
            <a:pPr eaLnBrk="1" hangingPunct="1"/>
            <a:endParaRPr lang="el-GR" altLang="en-US" dirty="0" smtClean="0"/>
          </a:p>
          <a:p>
            <a:pPr eaLnBrk="1" hangingPunct="1"/>
            <a:r>
              <a:rPr lang="el-GR" altLang="en-US" dirty="0" smtClean="0"/>
              <a:t>Υπερλιπιδαιμία: αυξημένη τιμή λιπιδίων σε νηστικό οργανισμό. </a:t>
            </a:r>
            <a:r>
              <a:rPr lang="el-GR" altLang="en-US" dirty="0" smtClean="0"/>
              <a:t>Είναι </a:t>
            </a:r>
            <a:r>
              <a:rPr lang="el-GR" altLang="en-US" dirty="0" smtClean="0"/>
              <a:t>συγχρόνως και </a:t>
            </a:r>
          </a:p>
          <a:p>
            <a:pPr eaLnBrk="1" hangingPunct="1"/>
            <a:r>
              <a:rPr lang="el-GR" altLang="en-US" dirty="0" smtClean="0"/>
              <a:t>Υπερλιποπρωτεϊναιμία:</a:t>
            </a:r>
          </a:p>
          <a:p>
            <a:pPr lvl="1" eaLnBrk="1" hangingPunct="1"/>
            <a:r>
              <a:rPr lang="el-GR" altLang="en-US" dirty="0" smtClean="0"/>
              <a:t>Β-λιποπρωτεΐνες </a:t>
            </a:r>
            <a:r>
              <a:rPr lang="en-US" altLang="en-US" dirty="0" smtClean="0"/>
              <a:t>LDL</a:t>
            </a:r>
          </a:p>
          <a:p>
            <a:pPr lvl="1" eaLnBrk="1" hangingPunct="1"/>
            <a:r>
              <a:rPr lang="en-US" altLang="en-US" dirty="0" smtClean="0"/>
              <a:t>A-</a:t>
            </a:r>
            <a:r>
              <a:rPr lang="el-GR" altLang="en-US" dirty="0" smtClean="0"/>
              <a:t>λιποπρωτεΐνες </a:t>
            </a:r>
            <a:r>
              <a:rPr lang="en-US" altLang="en-US" dirty="0" smtClean="0"/>
              <a:t>HDL</a:t>
            </a:r>
            <a:r>
              <a:rPr lang="el-GR" altLang="en-US" dirty="0" smtClean="0"/>
              <a:t> 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470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Θεραπευτική </a:t>
            </a:r>
            <a:r>
              <a:rPr lang="el-GR" altLang="en-US" dirty="0" smtClean="0"/>
              <a:t>αγωγή </a:t>
            </a:r>
            <a:r>
              <a:rPr lang="el-GR" altLang="en-US" sz="3200" b="0" dirty="0" smtClean="0"/>
              <a:t>1/2</a:t>
            </a:r>
            <a:endParaRPr lang="en-GB" altLang="en-US" sz="3200" b="0" dirty="0" smtClean="0"/>
          </a:p>
        </p:txBody>
      </p:sp>
      <p:sp>
        <p:nvSpPr>
          <p:cNvPr id="615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Απώλεια κιλών σε περίπτωση υπέρβαρους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Προσαρμογή στην ενεργειακή κατανάλωση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Περιορισμός της συνολικής πρόσληψης λιπιδίων (δεν περιορίζουμε το ελαιόλαδο, ούτε τα γαλακτοκομικά)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dirty="0" smtClean="0"/>
              <a:t>Μέτρο στην πρόσληψη χοληστερίνης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52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Θεραπευτική αγωγή </a:t>
            </a:r>
            <a:r>
              <a:rPr lang="el-GR" altLang="en-US" sz="3200" b="0" dirty="0" smtClean="0"/>
              <a:t>2/2</a:t>
            </a:r>
            <a:endParaRPr lang="en-GB" altLang="en-US" sz="3200" b="0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Αντικατάσταση των κορεσμένων λιπιδίων (ζωικό λίπος, μαργαρίνη) με ακόρεστα (κυρίως ω-3) και μονοακόρεστα (π.χ. ελαιόλαδο)</a:t>
            </a:r>
          </a:p>
          <a:p>
            <a:pPr eaLnBrk="1" hangingPunct="1"/>
            <a:r>
              <a:rPr lang="el-GR" altLang="en-US" dirty="0" smtClean="0"/>
              <a:t>Μείωση της κατανάλωσης ζάχαρης </a:t>
            </a:r>
          </a:p>
          <a:p>
            <a:pPr eaLnBrk="1" hangingPunct="1"/>
            <a:r>
              <a:rPr lang="el-GR" altLang="en-US" dirty="0" smtClean="0"/>
              <a:t>Αύξηση </a:t>
            </a:r>
            <a:r>
              <a:rPr lang="el-GR" altLang="en-US" dirty="0" smtClean="0"/>
              <a:t>της </a:t>
            </a:r>
            <a:r>
              <a:rPr lang="el-GR" altLang="en-US" dirty="0" smtClean="0"/>
              <a:t>πρόσληψης </a:t>
            </a:r>
            <a:r>
              <a:rPr lang="el-GR" altLang="en-US" dirty="0" smtClean="0"/>
              <a:t>διαιτητικών ινών</a:t>
            </a:r>
          </a:p>
          <a:p>
            <a:pPr eaLnBrk="1" hangingPunct="1"/>
            <a:r>
              <a:rPr lang="el-GR" altLang="en-US" dirty="0" smtClean="0"/>
              <a:t>Περικοπή αλκοολούχων ποτών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211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Υπεροχοληστερολαιμία</a:t>
            </a:r>
            <a:endParaRPr lang="en-GB" altLang="en-US" dirty="0" smtClean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Αυξημένες τιμές χοληστερόλης</a:t>
            </a:r>
          </a:p>
          <a:p>
            <a:pPr eaLnBrk="1" hangingPunct="1"/>
            <a:r>
              <a:rPr lang="el-GR" altLang="en-US" dirty="0" smtClean="0"/>
              <a:t>Συστάσεις:</a:t>
            </a:r>
          </a:p>
          <a:p>
            <a:pPr eaLnBrk="1" hangingPunct="1"/>
            <a:r>
              <a:rPr lang="el-GR" altLang="en-US" dirty="0" smtClean="0"/>
              <a:t>Μετριασμός της </a:t>
            </a:r>
            <a:r>
              <a:rPr lang="el-GR" altLang="en-US" dirty="0" smtClean="0"/>
              <a:t>πρόσληψης </a:t>
            </a:r>
            <a:r>
              <a:rPr lang="el-GR" altLang="en-US" dirty="0" smtClean="0"/>
              <a:t>χοληστερίνης</a:t>
            </a:r>
          </a:p>
          <a:p>
            <a:pPr eaLnBrk="1" hangingPunct="1"/>
            <a:r>
              <a:rPr lang="el-GR" altLang="en-US" dirty="0" smtClean="0"/>
              <a:t>Κυρίως δραστικός περιορισμός των κορεσμένων λιπαρών οξέων δηλ. Τροφών ζωικής προέλευσης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253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Υπερτριγλυκεριδαιμία</a:t>
            </a:r>
            <a:endParaRPr lang="en-GB" altLang="en-US" dirty="0" smtClean="0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Αυξημένη τιμή των τριγλυκεριδίων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dirty="0" smtClean="0"/>
              <a:t>Συστάσεις:</a:t>
            </a:r>
          </a:p>
          <a:p>
            <a:pPr eaLnBrk="1" hangingPunct="1"/>
            <a:r>
              <a:rPr lang="el-GR" altLang="en-US" dirty="0" smtClean="0"/>
              <a:t>Προέχει ο έλεγχος της ενεργειακής πρόσληψης</a:t>
            </a:r>
          </a:p>
          <a:p>
            <a:pPr eaLnBrk="1" hangingPunct="1"/>
            <a:r>
              <a:rPr lang="el-GR" altLang="en-US" dirty="0" smtClean="0"/>
              <a:t>Μείωση της κατανάλωσης ζάχαρης και οινοπνεύματος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079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Άλλες </a:t>
            </a:r>
            <a:r>
              <a:rPr lang="el-GR" altLang="en-US" dirty="0" smtClean="0"/>
              <a:t>συστάσεις (εκτός δίαιτας)</a:t>
            </a:r>
            <a:endParaRPr lang="en-GB" altLang="en-US" dirty="0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Ακόμα και η φαρμακευτική αγωγή πρέπει πάντα να συνδυάζεται με την κατάλληλη δίαιτα</a:t>
            </a:r>
          </a:p>
          <a:p>
            <a:pPr eaLnBrk="1" hangingPunct="1"/>
            <a:r>
              <a:rPr lang="el-GR" altLang="en-US" dirty="0" smtClean="0"/>
              <a:t>Αποχή από το κάπνισμα</a:t>
            </a:r>
          </a:p>
          <a:p>
            <a:pPr eaLnBrk="1" hangingPunct="1"/>
            <a:r>
              <a:rPr lang="el-GR" altLang="en-US" dirty="0" smtClean="0"/>
              <a:t>Συστηματική σωματική δραστηριότητα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806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587</TotalTime>
  <Words>770</Words>
  <Application>Microsoft Office PowerPoint</Application>
  <PresentationFormat>Προβολή στην οθόνη (4:3)</PresentationFormat>
  <Paragraphs>103</Paragraphs>
  <Slides>15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 Διαιτολογία</vt:lpstr>
      <vt:lpstr>Αίτια εκδήλωσης δυσλιπιδαιμίας</vt:lpstr>
      <vt:lpstr>Δείγματα διαταραχής σε εργαστηριακές εξετάσεις</vt:lpstr>
      <vt:lpstr>Θεραπευτική αγωγή 1/2</vt:lpstr>
      <vt:lpstr>Θεραπευτική αγωγή 2/2</vt:lpstr>
      <vt:lpstr>Υπεροχοληστερολαιμία</vt:lpstr>
      <vt:lpstr>Υπερτριγλυκεριδαιμία</vt:lpstr>
      <vt:lpstr>Άλλες συστάσεις (εκτός δίαιτας)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117</cp:revision>
  <dcterms:created xsi:type="dcterms:W3CDTF">2015-07-21T13:01:13Z</dcterms:created>
  <dcterms:modified xsi:type="dcterms:W3CDTF">2015-10-02T13:02:35Z</dcterms:modified>
</cp:coreProperties>
</file>