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0" r:id="rId4"/>
  </p:sldMasterIdLst>
  <p:notesMasterIdLst>
    <p:notesMasterId r:id="rId29"/>
  </p:notesMasterIdLst>
  <p:handoutMasterIdLst>
    <p:handoutMasterId r:id="rId30"/>
  </p:handoutMasterIdLst>
  <p:sldIdLst>
    <p:sldId id="256" r:id="rId5"/>
    <p:sldId id="425" r:id="rId6"/>
    <p:sldId id="406" r:id="rId7"/>
    <p:sldId id="407" r:id="rId8"/>
    <p:sldId id="408" r:id="rId9"/>
    <p:sldId id="414" r:id="rId10"/>
    <p:sldId id="390" r:id="rId11"/>
    <p:sldId id="403" r:id="rId12"/>
    <p:sldId id="418" r:id="rId13"/>
    <p:sldId id="419" r:id="rId14"/>
    <p:sldId id="417" r:id="rId15"/>
    <p:sldId id="416" r:id="rId16"/>
    <p:sldId id="431" r:id="rId17"/>
    <p:sldId id="432" r:id="rId18"/>
    <p:sldId id="423" r:id="rId19"/>
    <p:sldId id="433" r:id="rId20"/>
    <p:sldId id="437" r:id="rId21"/>
    <p:sldId id="257" r:id="rId22"/>
    <p:sldId id="267" r:id="rId23"/>
    <p:sldId id="269" r:id="rId24"/>
    <p:sldId id="276" r:id="rId25"/>
    <p:sldId id="277" r:id="rId26"/>
    <p:sldId id="271" r:id="rId27"/>
    <p:sldId id="274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6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7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31/8/2015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31/8/2015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rawingbooks.org/lutz1/index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physicaltherapy.com/HamestringStrain.aspx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48d80d4f-3c79-411f-b2d8-f98504979f32@3/The-Functions-of-the-Skeletal-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6f7606e8-f229-46a7-9ff2-aceb7f0179a3@6/Axial-Muscles-of-the-Abdomina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4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6f7606e8-f229-46a7-9ff2-aceb7f0179a3@6/Axial-Muscles-of-the-Abdomina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4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edicalfunctionalassessments.com/_img/biomechanical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dn.instructables.com/FPE/ZJAM/HLZRU7DO/FPEZJAMHLZRU7DO.LARGE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pts.ttu.edu/industrialengineering/tech%20ergo%20web/lift3.gif" TargetMode="External"/><Relationship Id="rId4" Type="http://schemas.openxmlformats.org/officeDocument/2006/relationships/hyperlink" Target="http://www.depts.ttu.edu/industrialengineering/tech%20ergo%20web/lift2.gi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Βιολογική Μηχανική </a:t>
            </a:r>
            <a:br>
              <a:rPr lang="el-GR" sz="3600" b="1" dirty="0" smtClean="0">
                <a:solidFill>
                  <a:schemeClr val="tx1"/>
                </a:solidFill>
                <a:latin typeface="+mn-lt"/>
              </a:rPr>
            </a:b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Εργονομία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E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5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3700" b="1" dirty="0" smtClean="0"/>
              <a:t>Ενότητα 3</a:t>
            </a:r>
            <a:r>
              <a:rPr lang="el-GR" sz="3700" dirty="0" smtClean="0"/>
              <a:t>:</a:t>
            </a:r>
            <a:r>
              <a:rPr lang="en-US" sz="3700" dirty="0" smtClean="0"/>
              <a:t> </a:t>
            </a:r>
            <a:r>
              <a:rPr lang="el-GR" sz="3700" dirty="0" smtClean="0"/>
              <a:t>Οσφυϊκή μοίρα σπονδυλικής στήλης</a:t>
            </a:r>
            <a:r>
              <a:rPr lang="en-US" sz="3700" dirty="0" smtClean="0"/>
              <a:t> </a:t>
            </a:r>
            <a:r>
              <a:rPr lang="el-GR" sz="3700" dirty="0" smtClean="0"/>
              <a:t>                   Έλεγχος λεκάνης</a:t>
            </a:r>
            <a:endParaRPr lang="en-US" sz="37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/>
          </a:p>
          <a:p>
            <a:r>
              <a:rPr lang="el-GR" sz="3100" dirty="0"/>
              <a:t>Δωροθέα Μακρυγιάννη</a:t>
            </a:r>
            <a:r>
              <a:rPr lang="en-US" sz="3100" dirty="0"/>
              <a:t> Pt MSc</a:t>
            </a:r>
            <a:endParaRPr lang="el-GR" sz="3100" dirty="0"/>
          </a:p>
          <a:p>
            <a:r>
              <a:rPr lang="el-GR" sz="3100" dirty="0"/>
              <a:t>Τμήμα </a:t>
            </a:r>
            <a:r>
              <a:rPr lang="el-GR" sz="3100" dirty="0" smtClean="0"/>
              <a:t>Φυσικοθεραπείας</a:t>
            </a:r>
            <a:endParaRPr lang="el-GR" sz="31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Σωμάτια  </a:t>
            </a:r>
            <a:r>
              <a:rPr lang="en-US" sz="3600" dirty="0" smtClean="0"/>
              <a:t>Golgi 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95232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l-GR" b="1" dirty="0" smtClean="0"/>
              <a:t>Σωμάτια </a:t>
            </a:r>
            <a:r>
              <a:rPr lang="en-US" b="1" dirty="0" smtClean="0"/>
              <a:t>Golgi </a:t>
            </a:r>
            <a:r>
              <a:rPr lang="en-US" dirty="0" smtClean="0"/>
              <a:t>:</a:t>
            </a:r>
            <a:endParaRPr lang="el-GR" dirty="0" smtClean="0"/>
          </a:p>
          <a:p>
            <a:pPr lvl="1">
              <a:lnSpc>
                <a:spcPct val="100000"/>
              </a:lnSpc>
            </a:pPr>
            <a:r>
              <a:rPr lang="el-GR" b="1" dirty="0" smtClean="0"/>
              <a:t>Ανιχνεύουν </a:t>
            </a:r>
            <a:r>
              <a:rPr lang="el-GR" dirty="0" smtClean="0"/>
              <a:t>αλλαγές στην μυϊκή τάση (όταν ο μυς βραχύνεται ή διατείνεται  παθητικά).</a:t>
            </a:r>
          </a:p>
          <a:p>
            <a:pPr lvl="1">
              <a:lnSpc>
                <a:spcPct val="100000"/>
              </a:lnSpc>
            </a:pPr>
            <a:r>
              <a:rPr lang="el-GR" dirty="0" smtClean="0"/>
              <a:t>Ενεργοποιούνται από υπερβολική τάση ή διάταση και αναχαιτίζουν αντανακλαστικά τους μύες, που ευθύνονται.</a:t>
            </a:r>
          </a:p>
          <a:p>
            <a:pPr lvl="1">
              <a:lnSpc>
                <a:spcPct val="100000"/>
              </a:lnSpc>
            </a:pPr>
            <a:r>
              <a:rPr lang="el-GR" dirty="0" smtClean="0"/>
              <a:t>Ευρίσκονται  στην μυϊκή μάζα (παράλληλα με τις μυϊκές ίνες) και στους συνδέσμους των  αρθρώσεων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1331640" y="4221088"/>
            <a:ext cx="6624736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Η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Ιδιοδεκτικότητα  και η κιναισθησία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εξασφαλίζουν  συντονισμένες κινήσεις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Ιδιοδεκτικότητα 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980728"/>
            <a:ext cx="3888432" cy="525658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l-GR" dirty="0" smtClean="0"/>
              <a:t>Ο όρος ιδιοδεκτικότητα καθορίζεται ως το σύνολο των πληροφοριών, που λαμβάνονται από τους αισθητικούς υποδοχείς.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Αυτοί ενημερώνουν το άτομο, συνειδητά και ασυνείδητα, για τη θέση και την κίνηση του σώματος και των τμημάτων του μέσα στον χώρο, αλλά και την απάντηση σε αυτά. </a:t>
            </a:r>
          </a:p>
          <a:p>
            <a:pPr>
              <a:buNone/>
            </a:pPr>
            <a:endParaRPr lang="el-GR" dirty="0"/>
          </a:p>
        </p:txBody>
      </p:sp>
      <p:grpSp>
        <p:nvGrpSpPr>
          <p:cNvPr id="6" name="5 - Ομάδα"/>
          <p:cNvGrpSpPr/>
          <p:nvPr/>
        </p:nvGrpSpPr>
        <p:grpSpPr>
          <a:xfrm>
            <a:off x="4572000" y="1052736"/>
            <a:ext cx="4176464" cy="5256584"/>
            <a:chOff x="4427984" y="980728"/>
            <a:chExt cx="4176464" cy="5472608"/>
          </a:xfrm>
          <a:noFill/>
        </p:grpSpPr>
        <p:pic>
          <p:nvPicPr>
            <p:cNvPr id="7" name="Picture 4" descr="http://drawingbooks.org/lutz1/source/images/00007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2" t="23982" r="57444" b="49783"/>
            <a:stretch>
              <a:fillRect/>
            </a:stretch>
          </p:blipFill>
          <p:spPr bwMode="auto">
            <a:xfrm>
              <a:off x="6444208" y="1052736"/>
              <a:ext cx="2112235" cy="3276364"/>
            </a:xfrm>
            <a:prstGeom prst="rect">
              <a:avLst/>
            </a:prstGeom>
            <a:grpFill/>
            <a:extLst/>
          </p:spPr>
        </p:pic>
        <p:pic>
          <p:nvPicPr>
            <p:cNvPr id="8" name="Picture 4" descr="http://drawingbooks.org/lutz1/source/images/00007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8" t="46794" r="70919" b="27693"/>
            <a:stretch>
              <a:fillRect/>
            </a:stretch>
          </p:blipFill>
          <p:spPr bwMode="auto">
            <a:xfrm>
              <a:off x="4427984" y="3429000"/>
              <a:ext cx="1824305" cy="2962843"/>
            </a:xfrm>
            <a:prstGeom prst="rect">
              <a:avLst/>
            </a:prstGeom>
            <a:grpFill/>
            <a:extLst/>
          </p:spPr>
        </p:pic>
        <p:pic>
          <p:nvPicPr>
            <p:cNvPr id="9" name="Picture 4" descr="http://drawingbooks.org/lutz1/source/images/00007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48" t="41504" r="33219" b="32513"/>
            <a:stretch>
              <a:fillRect/>
            </a:stretch>
          </p:blipFill>
          <p:spPr bwMode="auto">
            <a:xfrm>
              <a:off x="5220071" y="1052736"/>
              <a:ext cx="1231383" cy="2592288"/>
            </a:xfrm>
            <a:prstGeom prst="rect">
              <a:avLst/>
            </a:prstGeom>
            <a:grpFill/>
            <a:extLst/>
          </p:spPr>
        </p:pic>
        <p:pic>
          <p:nvPicPr>
            <p:cNvPr id="10" name="Picture 4" descr="http://drawingbooks.org/lutz1/source/images/00007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48" r="31225" b="75047"/>
            <a:stretch>
              <a:fillRect/>
            </a:stretch>
          </p:blipFill>
          <p:spPr bwMode="auto">
            <a:xfrm>
              <a:off x="6588224" y="4149080"/>
              <a:ext cx="1368152" cy="2304256"/>
            </a:xfrm>
            <a:prstGeom prst="rect">
              <a:avLst/>
            </a:prstGeom>
            <a:grpFill/>
            <a:extLst/>
          </p:spPr>
        </p:pic>
        <p:sp>
          <p:nvSpPr>
            <p:cNvPr id="11" name="10 - Ορθογώνιο"/>
            <p:cNvSpPr/>
            <p:nvPr/>
          </p:nvSpPr>
          <p:spPr>
            <a:xfrm>
              <a:off x="4427984" y="980728"/>
              <a:ext cx="4176464" cy="54726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2" name="Ορθογώνιο 5"/>
          <p:cNvSpPr/>
          <p:nvPr/>
        </p:nvSpPr>
        <p:spPr>
          <a:xfrm>
            <a:off x="4391980" y="6307421"/>
            <a:ext cx="4536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drawingbooks.org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Κιναισθησία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24744"/>
            <a:ext cx="3744416" cy="518457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Ο όρος κιναισθησία  περιλαμβάνει τις πληροφορίες, που αφορούν στην θέση, που ευρίσκονται τα μέλη και μάλιστα  τι προκάλεσε την κίνησή τους, εσωτερική ή εξωτερική δύναμη. </a:t>
            </a:r>
          </a:p>
          <a:p>
            <a:r>
              <a:rPr lang="el-GR" dirty="0" smtClean="0"/>
              <a:t>Αναφέρεται περισσότερο σε ερεθίσματα, τα οποία δεν γίνονται συνειδητά αντιληπτά.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5" name="Picture 8" descr="http://www.ipcphysicaltherapy.com/uploads/images/hamestring%20ball%20ro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/>
          <a:stretch>
            <a:fillRect/>
          </a:stretch>
        </p:blipFill>
        <p:spPr bwMode="auto">
          <a:xfrm>
            <a:off x="4211960" y="1196752"/>
            <a:ext cx="4527641" cy="482453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6"/>
          <p:cNvSpPr/>
          <p:nvPr/>
        </p:nvSpPr>
        <p:spPr>
          <a:xfrm>
            <a:off x="4567568" y="6093296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ipcphysicaltherapy.com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Πρόληψη</a:t>
            </a:r>
            <a:r>
              <a:rPr lang="el-GR" dirty="0" smtClean="0"/>
              <a:t> </a:t>
            </a:r>
            <a:r>
              <a:rPr lang="el-GR" sz="3600" b="0" dirty="0" smtClean="0"/>
              <a:t>1/2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Στα πλαίσια της πολύπλοκης </a:t>
            </a:r>
            <a:r>
              <a:rPr lang="el-GR" dirty="0" err="1" smtClean="0"/>
              <a:t>νευρομυϊκής</a:t>
            </a:r>
            <a:r>
              <a:rPr lang="el-GR" dirty="0" smtClean="0"/>
              <a:t> συγκρότησης  του οργανισμού, εφαρμόζεται πρόγραμμα ενεργητικής άσκησης  για βελτίωση της  στάσης  με στόχο :</a:t>
            </a:r>
          </a:p>
          <a:p>
            <a:pPr lvl="1"/>
            <a:r>
              <a:rPr lang="el-GR" dirty="0" smtClean="0"/>
              <a:t>Έλεγχο της λεκάνης. </a:t>
            </a:r>
          </a:p>
          <a:p>
            <a:pPr lvl="1"/>
            <a:r>
              <a:rPr lang="el-GR" dirty="0" smtClean="0"/>
              <a:t>Βελτίωση των κινητικών προτύπων. </a:t>
            </a:r>
          </a:p>
          <a:p>
            <a:r>
              <a:rPr lang="el-GR" dirty="0" smtClean="0"/>
              <a:t>Και σκοπό:</a:t>
            </a:r>
          </a:p>
          <a:p>
            <a:pPr lvl="1"/>
            <a:r>
              <a:rPr lang="el-GR" dirty="0" smtClean="0"/>
              <a:t> την πρόληψη των </a:t>
            </a:r>
            <a:r>
              <a:rPr lang="el-GR" dirty="0" err="1" smtClean="0"/>
              <a:t>μυοσκελετικών</a:t>
            </a:r>
            <a:r>
              <a:rPr lang="el-GR" dirty="0" smtClean="0"/>
              <a:t> επιβαρύνσεων,</a:t>
            </a:r>
          </a:p>
          <a:p>
            <a:pPr lvl="1"/>
            <a:r>
              <a:rPr lang="el-GR" dirty="0" smtClean="0"/>
              <a:t> την πρόληψη των </a:t>
            </a:r>
            <a:r>
              <a:rPr lang="el-GR" dirty="0" err="1" smtClean="0"/>
              <a:t>μυοσκελετικών</a:t>
            </a:r>
            <a:r>
              <a:rPr lang="el-GR" dirty="0" smtClean="0"/>
              <a:t> προβλημάτων.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Πρόληψη</a:t>
            </a:r>
            <a:r>
              <a:rPr lang="el-GR" dirty="0" smtClean="0"/>
              <a:t>   </a:t>
            </a:r>
            <a:r>
              <a:rPr lang="el-GR" sz="3200" b="0" dirty="0" smtClean="0"/>
              <a:t>2/2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Στα πλαίσια της φυσιολογικής  λειτουργίας  του  </a:t>
            </a:r>
            <a:r>
              <a:rPr lang="el-GR" dirty="0" err="1" smtClean="0"/>
              <a:t>μυοσκελετικού</a:t>
            </a:r>
            <a:r>
              <a:rPr lang="el-GR" dirty="0" smtClean="0"/>
              <a:t> συστήματος, ιδιαίτερα σε δραστηριότητες που χαρακτηρίζονται από διάρκεια και επανάληψη,                 ο σκοπός είναι:</a:t>
            </a:r>
          </a:p>
          <a:p>
            <a:pPr lvl="1"/>
            <a:r>
              <a:rPr lang="el-GR" dirty="0" smtClean="0"/>
              <a:t>Η μικρότερη δυνατή κατανάλωση ενέργειας. </a:t>
            </a:r>
          </a:p>
          <a:p>
            <a:pPr lvl="1"/>
            <a:r>
              <a:rPr lang="el-GR" dirty="0" smtClean="0"/>
              <a:t>Οι  μικρότερες επιβαρύνσεις.</a:t>
            </a:r>
          </a:p>
          <a:p>
            <a:pPr lvl="1"/>
            <a:r>
              <a:rPr lang="el-GR" dirty="0" smtClean="0"/>
              <a:t>Η ιδανικότερη εξυπηρέτηση του στόχου.</a:t>
            </a:r>
          </a:p>
          <a:p>
            <a:pPr lvl="1"/>
            <a:r>
              <a:rPr lang="el-GR" dirty="0" smtClean="0"/>
              <a:t>Μηδενικές συνέπειες από τυχόν επιβαρύνσεις.</a:t>
            </a:r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 </a:t>
            </a:r>
            <a:r>
              <a:rPr lang="el-GR" sz="3600" dirty="0" err="1" smtClean="0"/>
              <a:t>Επανατροφοδότηση</a:t>
            </a:r>
            <a:r>
              <a:rPr lang="el-GR" sz="3600" dirty="0" smtClean="0"/>
              <a:t>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908720"/>
            <a:ext cx="3970784" cy="5760640"/>
          </a:xfrm>
        </p:spPr>
        <p:txBody>
          <a:bodyPr>
            <a:noAutofit/>
          </a:bodyPr>
          <a:lstStyle/>
          <a:p>
            <a:r>
              <a:rPr lang="el-GR" sz="2300" dirty="0" smtClean="0"/>
              <a:t>Οι ιδιοδεκτικοί υποδοχείς   εξασφαλίζουν σημαντική αισθητική </a:t>
            </a:r>
            <a:r>
              <a:rPr lang="el-GR" sz="2300" dirty="0" err="1" smtClean="0"/>
              <a:t>επανατροφοδότηση</a:t>
            </a:r>
            <a:r>
              <a:rPr lang="el-GR" sz="2300" dirty="0" smtClean="0"/>
              <a:t>  κατά την φυσική δραστηριότητα. Ευρίσκονται στους μύες, τους τένοντες, τις αρθρώσεις  και είναι ευαίσθητοι σε μηχανικά ερεθίσματα (θέση- κίνηση).Γνωρίζουν κάθε στιγμή την δυναμική κατάσταση των μυών και την θέση των άκρων</a:t>
            </a:r>
            <a:r>
              <a:rPr lang="en-US" sz="2300" dirty="0" smtClean="0"/>
              <a:t>.</a:t>
            </a:r>
            <a:endParaRPr lang="el-GR" sz="23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pic>
        <p:nvPicPr>
          <p:cNvPr id="5" name="Picture 2" descr="This photo shows a man exercising on a leg press machine at a gym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456384" cy="515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4932040" y="6133536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© 4 </a:t>
            </a:r>
            <a:r>
              <a:rPr lang="en-US" sz="1200" dirty="0" err="1">
                <a:latin typeface="+mn-lt"/>
              </a:rPr>
              <a:t>Ιουν</a:t>
            </a:r>
            <a:r>
              <a:rPr lang="en-US" sz="1200" dirty="0">
                <a:latin typeface="+mn-lt"/>
              </a:rPr>
              <a:t> 2013 </a:t>
            </a:r>
            <a:r>
              <a:rPr lang="en-US" sz="1200" dirty="0" err="1">
                <a:latin typeface="+mn-lt"/>
              </a:rPr>
              <a:t>OpenStax</a:t>
            </a:r>
            <a:r>
              <a:rPr lang="en-US" sz="1200" dirty="0">
                <a:latin typeface="+mn-lt"/>
              </a:rPr>
              <a:t> College. </a:t>
            </a:r>
            <a:r>
              <a:rPr lang="en-US" sz="1200" dirty="0">
                <a:latin typeface="+mn-lt"/>
                <a:hlinkClick r:id="rId3"/>
              </a:rPr>
              <a:t>Textbook content </a:t>
            </a:r>
            <a:r>
              <a:rPr lang="en-US" sz="1200" dirty="0">
                <a:latin typeface="+mn-lt"/>
              </a:rPr>
              <a:t>produced by </a:t>
            </a:r>
            <a:r>
              <a:rPr lang="en-US" sz="1200" dirty="0" err="1">
                <a:latin typeface="+mn-lt"/>
              </a:rPr>
              <a:t>OpenStax</a:t>
            </a:r>
            <a:r>
              <a:rPr lang="en-US" sz="1200" dirty="0">
                <a:latin typeface="+mn-lt"/>
              </a:rPr>
              <a:t> College is licensed under a </a:t>
            </a:r>
            <a:r>
              <a:rPr lang="en-US" sz="1200" dirty="0">
                <a:latin typeface="+mn-lt"/>
                <a:hlinkClick r:id="rId4"/>
              </a:rPr>
              <a:t>Creative Commons Attribution License 3.0</a:t>
            </a:r>
            <a:r>
              <a:rPr lang="en-US" sz="1200" dirty="0">
                <a:latin typeface="+mn-lt"/>
              </a:rPr>
              <a:t> license.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Λειτουργική Αστάθεια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76056" y="908720"/>
            <a:ext cx="4067944" cy="52565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l-GR" dirty="0" smtClean="0"/>
              <a:t>Έλλειψη ιδιοδεκτικότητας και κιναισθησίας έχει αρνητικές συνέπειες στην φυσιολογική μυϊκή σταθεροποίηση των αρθρώσεων. Μπορεί να οδηγήσει σε λειτουργική αστάθεια  με κίνδυνο περαιτέρω τραυματισμό και επομένως πιθανότητα ανάπτυξης  εκφυλιστικών   αλλοιώσεων (</a:t>
            </a:r>
            <a:r>
              <a:rPr lang="el-GR" dirty="0" err="1" smtClean="0"/>
              <a:t>ποδοκνημική</a:t>
            </a:r>
            <a:r>
              <a:rPr lang="el-GR" dirty="0" smtClean="0"/>
              <a:t>-ώμος)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pic>
        <p:nvPicPr>
          <p:cNvPr id="5" name="Picture 4" descr="The top panel shows the lateral view of the superficial and deep abdominal muscles. The bottom panel shows the anterior view of the posterior abdominal muscle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5" t="44926" r="20193"/>
          <a:stretch>
            <a:fillRect/>
          </a:stretch>
        </p:blipFill>
        <p:spPr bwMode="auto">
          <a:xfrm>
            <a:off x="899592" y="1052736"/>
            <a:ext cx="3888432" cy="460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- Ορθογώνιο"/>
          <p:cNvSpPr/>
          <p:nvPr/>
        </p:nvSpPr>
        <p:spPr>
          <a:xfrm>
            <a:off x="4067944" y="2780928"/>
            <a:ext cx="1184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Λαγόνιος 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4067944" y="3933056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err="1" smtClean="0"/>
              <a:t>ψοίτης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3923928" y="1916832"/>
            <a:ext cx="968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λαγόνιο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0" y="1700808"/>
            <a:ext cx="1440159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Τετράγωνος οσφυϊκός 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0" y="3573016"/>
            <a:ext cx="139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ιερό </a:t>
            </a:r>
            <a:r>
              <a:rPr lang="el-GR" dirty="0" err="1" smtClean="0"/>
              <a:t>οστούν</a:t>
            </a:r>
            <a:endParaRPr lang="el-GR" dirty="0" smtClean="0"/>
          </a:p>
        </p:txBody>
      </p:sp>
      <p:sp>
        <p:nvSpPr>
          <p:cNvPr id="7" name="Ορθογώνιο 6"/>
          <p:cNvSpPr/>
          <p:nvPr/>
        </p:nvSpPr>
        <p:spPr>
          <a:xfrm>
            <a:off x="543010" y="5805264"/>
            <a:ext cx="4102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© 6 Ιαν 2015 </a:t>
            </a:r>
            <a:r>
              <a:rPr lang="en-US" sz="1200" dirty="0" err="1">
                <a:latin typeface="+mn-lt"/>
              </a:rPr>
              <a:t>OpenStax</a:t>
            </a:r>
            <a:r>
              <a:rPr lang="en-US" sz="1200" dirty="0">
                <a:latin typeface="+mn-lt"/>
              </a:rPr>
              <a:t> College. </a:t>
            </a:r>
            <a:r>
              <a:rPr lang="en-US" sz="1200" dirty="0">
                <a:latin typeface="+mn-lt"/>
                <a:hlinkClick r:id="rId3"/>
              </a:rPr>
              <a:t>Textbook content </a:t>
            </a:r>
            <a:r>
              <a:rPr lang="en-US" sz="1200" dirty="0">
                <a:latin typeface="+mn-lt"/>
              </a:rPr>
              <a:t>produced by </a:t>
            </a:r>
            <a:r>
              <a:rPr lang="en-US" sz="1200" dirty="0" err="1">
                <a:latin typeface="+mn-lt"/>
              </a:rPr>
              <a:t>OpenStax</a:t>
            </a:r>
            <a:r>
              <a:rPr lang="en-US" sz="1200" dirty="0">
                <a:latin typeface="+mn-lt"/>
              </a:rPr>
              <a:t> College is licensed under a </a:t>
            </a:r>
            <a:r>
              <a:rPr lang="en-US" sz="1200" dirty="0">
                <a:latin typeface="+mn-lt"/>
                <a:hlinkClick r:id="rId4"/>
              </a:rPr>
              <a:t>Creative Commons Attribution License 4.0</a:t>
            </a:r>
            <a:r>
              <a:rPr lang="en-US" sz="1200" dirty="0">
                <a:latin typeface="+mn-lt"/>
              </a:rPr>
              <a:t> license.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Μύες του Κορμού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156176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pic>
        <p:nvPicPr>
          <p:cNvPr id="5" name="Picture 4" descr="The top panel shows the lateral view of the superficial and deep abdominal muscles. The bottom panel shows the anterior view of the posterior abdominal muscles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9" b="57330"/>
          <a:stretch>
            <a:fillRect/>
          </a:stretch>
        </p:blipFill>
        <p:spPr bwMode="auto">
          <a:xfrm>
            <a:off x="2267744" y="1194964"/>
            <a:ext cx="6480720" cy="475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- Ορθογώνιο"/>
          <p:cNvSpPr/>
          <p:nvPr/>
        </p:nvSpPr>
        <p:spPr>
          <a:xfrm>
            <a:off x="251520" y="1484784"/>
            <a:ext cx="2130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Μείζων θωρακικός 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395536" y="1988840"/>
            <a:ext cx="1849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Πλατύς ραχιαίος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0" y="2348880"/>
            <a:ext cx="2330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Πρόσθιος οδοντωτός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0" y="2780928"/>
            <a:ext cx="2294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Έξω λοξός κοιλιακός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683568" y="3284984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Λευκή γραμμή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395536" y="3717032"/>
            <a:ext cx="1870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Ορθός κοιλιακός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0" y="4437112"/>
            <a:ext cx="2409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err="1" smtClean="0"/>
              <a:t>Τενοντώδεις</a:t>
            </a:r>
            <a:r>
              <a:rPr lang="el-GR" dirty="0" smtClean="0"/>
              <a:t>  γραμμές</a:t>
            </a:r>
          </a:p>
        </p:txBody>
      </p:sp>
      <p:sp>
        <p:nvSpPr>
          <p:cNvPr id="15" name="Ορθογώνιο 14"/>
          <p:cNvSpPr/>
          <p:nvPr/>
        </p:nvSpPr>
        <p:spPr>
          <a:xfrm>
            <a:off x="2245466" y="6036096"/>
            <a:ext cx="5253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© 6 Ιαν 2015 </a:t>
            </a:r>
            <a:r>
              <a:rPr lang="en-US" sz="1200" dirty="0" err="1">
                <a:latin typeface="+mn-lt"/>
              </a:rPr>
              <a:t>OpenStax</a:t>
            </a:r>
            <a:r>
              <a:rPr lang="en-US" sz="1200" dirty="0">
                <a:latin typeface="+mn-lt"/>
              </a:rPr>
              <a:t> College. </a:t>
            </a:r>
            <a:r>
              <a:rPr lang="en-US" sz="1200" dirty="0">
                <a:latin typeface="+mn-lt"/>
                <a:hlinkClick r:id="rId3"/>
              </a:rPr>
              <a:t>Textbook content </a:t>
            </a:r>
            <a:r>
              <a:rPr lang="en-US" sz="1200" dirty="0">
                <a:latin typeface="+mn-lt"/>
              </a:rPr>
              <a:t>produced by </a:t>
            </a:r>
            <a:r>
              <a:rPr lang="en-US" sz="1200" dirty="0" err="1">
                <a:latin typeface="+mn-lt"/>
              </a:rPr>
              <a:t>OpenStax</a:t>
            </a:r>
            <a:r>
              <a:rPr lang="en-US" sz="1200" dirty="0">
                <a:latin typeface="+mn-lt"/>
              </a:rPr>
              <a:t> College is licensed under a </a:t>
            </a:r>
            <a:r>
              <a:rPr lang="en-US" sz="1200" dirty="0">
                <a:latin typeface="+mn-lt"/>
                <a:hlinkClick r:id="rId4"/>
              </a:rPr>
              <a:t>Creative Commons Attribution License 4.0</a:t>
            </a:r>
            <a:r>
              <a:rPr lang="en-US" sz="1200" dirty="0">
                <a:latin typeface="+mn-lt"/>
              </a:rPr>
              <a:t> license.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Όρθια Στάση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>
            <a:normAutofit fontScale="92500"/>
          </a:bodyPr>
          <a:lstStyle/>
          <a:p>
            <a:r>
              <a:rPr lang="el-GR" sz="2600" dirty="0" smtClean="0"/>
              <a:t>Στην όρθια θέση η γραμμή της βαρύτητας περνά                 πίσω από την ηβική σύμφυση.</a:t>
            </a:r>
          </a:p>
          <a:p>
            <a:r>
              <a:rPr lang="el-GR" sz="2600" dirty="0" smtClean="0"/>
              <a:t>Στην άρθρωση του ισχίου ο αρθρικός θύλακας και                  οι σύνδεσμοι  εξασφαλίζουν σχετική σταθερότητα.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l-GR" sz="2600" dirty="0" smtClean="0"/>
              <a:t> Ροπές αναπτύσσονται, εφόσον υπάρχει μυϊκή δραστηριότητα. 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l-GR" sz="2600" dirty="0" smtClean="0"/>
              <a:t>Οι μυϊκές  δομές εργάζονται να αποφύγουν την ταλάντωση ή να διατηρήσουν συγκεκριμένη θέση για μεγάλη διάρκεια</a:t>
            </a:r>
            <a:r>
              <a:rPr lang="en-US" sz="2600" dirty="0" smtClean="0"/>
              <a:t>.</a:t>
            </a:r>
            <a:endParaRPr lang="el-GR" sz="2600" dirty="0" smtClean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l-GR" sz="2600" dirty="0" smtClean="0"/>
              <a:t>Στην σπονδυλική στήλη για την σταθεροποίηση σημαντικό ρόλο κατέχουν οι </a:t>
            </a:r>
            <a:r>
              <a:rPr lang="el-GR" sz="2600" b="1" dirty="0" smtClean="0"/>
              <a:t>σύνδεσμοι</a:t>
            </a:r>
            <a:r>
              <a:rPr lang="el-GR" sz="2600" dirty="0" smtClean="0"/>
              <a:t>, τα </a:t>
            </a:r>
            <a:r>
              <a:rPr lang="el-GR" sz="2600" b="1" dirty="0" smtClean="0"/>
              <a:t>μυϊκά συστήματα  </a:t>
            </a:r>
            <a:r>
              <a:rPr lang="el-GR" sz="2600" dirty="0" smtClean="0"/>
              <a:t>και οι </a:t>
            </a:r>
            <a:r>
              <a:rPr lang="el-GR" sz="2600" b="1" dirty="0" smtClean="0"/>
              <a:t>μεσοσπονδύλιοι δίσκοι.</a:t>
            </a:r>
            <a:r>
              <a:rPr lang="el-GR" sz="2600" dirty="0" smtClean="0"/>
              <a:t>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5" name="Picture 8" descr="http://medicalfunctionalassessments.com/_img/biomechanical.jpg"/>
          <p:cNvPicPr>
            <a:picLocks noChangeAspect="1" noChangeArrowheads="1"/>
          </p:cNvPicPr>
          <p:nvPr/>
        </p:nvPicPr>
        <p:blipFill>
          <a:blip r:embed="rId2" cstate="print"/>
          <a:srcRect l="57952"/>
          <a:stretch>
            <a:fillRect/>
          </a:stretch>
        </p:blipFill>
        <p:spPr bwMode="auto">
          <a:xfrm>
            <a:off x="7308304" y="692696"/>
            <a:ext cx="1310193" cy="3150196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 rot="16200000">
            <a:off x="7122769" y="2129293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medicalfunctionalassessments.com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«Βιολογική μηχανική – </a:t>
            </a:r>
            <a:r>
              <a:rPr lang="el-GR" sz="2000" smtClean="0"/>
              <a:t>Εργονομία </a:t>
            </a:r>
            <a:r>
              <a:rPr lang="el-GR" sz="2000" smtClean="0"/>
              <a:t>(</a:t>
            </a:r>
            <a:r>
              <a:rPr lang="el-GR" sz="2000"/>
              <a:t>Ε</a:t>
            </a:r>
            <a:r>
              <a:rPr lang="el-GR" sz="2000" smtClean="0"/>
              <a:t>). </a:t>
            </a:r>
            <a:r>
              <a:rPr lang="el-GR" sz="2000" dirty="0" smtClean="0"/>
              <a:t>Ενότητα 3</a:t>
            </a:r>
            <a:r>
              <a:rPr lang="en-US" sz="2000" dirty="0" smtClean="0"/>
              <a:t>:</a:t>
            </a:r>
            <a:r>
              <a:rPr lang="el-GR" sz="2000" dirty="0"/>
              <a:t> Οσφυϊκή μοίρα σπονδυλικής </a:t>
            </a:r>
            <a:r>
              <a:rPr lang="el-GR" sz="2000" dirty="0" smtClean="0"/>
              <a:t>στήλης - Έλεγχος </a:t>
            </a:r>
            <a:r>
              <a:rPr lang="el-GR" sz="2000" dirty="0"/>
              <a:t>λεκάνης».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Σύνδεσμοι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16561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200" dirty="0" smtClean="0"/>
              <a:t>Η αντοχή </a:t>
            </a:r>
            <a:r>
              <a:rPr lang="en-US" sz="2200" dirty="0" smtClean="0"/>
              <a:t> </a:t>
            </a:r>
            <a:r>
              <a:rPr lang="el-GR" sz="2200" dirty="0" smtClean="0"/>
              <a:t>των συνδέσμων και των  τενόντων είναι ανάλογη με την συχνότητα της φόρτισής τους.</a:t>
            </a:r>
          </a:p>
          <a:p>
            <a:pPr>
              <a:lnSpc>
                <a:spcPct val="100000"/>
              </a:lnSpc>
            </a:pPr>
            <a:r>
              <a:rPr lang="el-GR" sz="2200" dirty="0" smtClean="0"/>
              <a:t>Με την άσκηση χαμηλού φορτίου επί μακρόν, υφίστανται διάταση (παραμόρφωση).</a:t>
            </a:r>
          </a:p>
          <a:p>
            <a:pPr>
              <a:lnSpc>
                <a:spcPct val="100000"/>
              </a:lnSpc>
              <a:buNone/>
            </a:pPr>
            <a:endParaRPr lang="el-GR" sz="22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5" name="Picture 2" descr="http://cdn.instructables.com/FPE/ZJAM/HLZRU7DO/FPEZJAMHLZRU7DO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348880"/>
            <a:ext cx="3977265" cy="3668683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395536" y="2564904"/>
            <a:ext cx="4355976" cy="38884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Οι ιστοί αυτοί προσαρμόζονται στο φορτίο που υφίστανται (ιδιότητα που χάνουν κατά την γήρανσή τους).</a:t>
            </a:r>
          </a:p>
          <a:p>
            <a:pPr marL="342900" marR="0" lvl="0" indent="-34290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 τραυματισμός του τένοντα σχετίζεται:</a:t>
            </a:r>
          </a:p>
          <a:p>
            <a:pPr marL="742950" marR="0" lvl="1" indent="-28575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 την δομή του μυός, στον οποίο αφορά.</a:t>
            </a:r>
          </a:p>
          <a:p>
            <a:pPr marL="742950" marR="0" lvl="1" indent="-28575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 την δύναμη, που αναπτύσσεται κατά την σύσπασή του.</a:t>
            </a:r>
          </a:p>
          <a:p>
            <a:pPr marL="342900" marR="0" lvl="0" indent="-34290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860031" y="6165304"/>
            <a:ext cx="3977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cdn.instructables.com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r>
              <a:rPr lang="el-GR" sz="3600" dirty="0" smtClean="0"/>
              <a:t>Μύες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</a:t>
            </a:r>
            <a:r>
              <a:rPr lang="el-GR" b="1" dirty="0" smtClean="0"/>
              <a:t>εγκάρσιος </a:t>
            </a:r>
            <a:r>
              <a:rPr lang="el-GR" dirty="0" smtClean="0"/>
              <a:t>και οι </a:t>
            </a:r>
            <a:r>
              <a:rPr lang="el-GR" b="1" dirty="0" smtClean="0"/>
              <a:t>λοξοί  κοιλιακοί  </a:t>
            </a:r>
            <a:r>
              <a:rPr lang="el-GR" dirty="0" smtClean="0"/>
              <a:t>μύες παρέχουν τη μυϊκή δραστηριότητα,  που απαιτείται για να αυξηθεί  η  </a:t>
            </a:r>
            <a:r>
              <a:rPr lang="el-GR" dirty="0" err="1" smtClean="0"/>
              <a:t>ενδοκοιλιακή</a:t>
            </a:r>
            <a:r>
              <a:rPr lang="el-GR" dirty="0" smtClean="0"/>
              <a:t> πίεση, ώστε να  εξισορροπηθούν οι συμπιεστικές δυνάμεις</a:t>
            </a:r>
            <a:r>
              <a:rPr lang="en-US" dirty="0" smtClean="0"/>
              <a:t>,</a:t>
            </a:r>
            <a:r>
              <a:rPr lang="el-GR" dirty="0" smtClean="0"/>
              <a:t> που αναπτύσσονται στους μεσοσπονδύλιους δίσκους.</a:t>
            </a:r>
            <a:endParaRPr lang="en-US" dirty="0" smtClean="0"/>
          </a:p>
          <a:p>
            <a:pPr lvl="0"/>
            <a:r>
              <a:rPr lang="el-GR" dirty="0" smtClean="0"/>
              <a:t>Οι </a:t>
            </a:r>
            <a:r>
              <a:rPr lang="el-GR" b="1" dirty="0" err="1" smtClean="0"/>
              <a:t>εκτείνοντες</a:t>
            </a:r>
            <a:r>
              <a:rPr lang="el-GR" dirty="0" smtClean="0"/>
              <a:t>  μύες του </a:t>
            </a:r>
            <a:r>
              <a:rPr lang="el-GR" b="1" dirty="0" smtClean="0"/>
              <a:t>κορμού</a:t>
            </a:r>
            <a:r>
              <a:rPr lang="el-GR" dirty="0" smtClean="0"/>
              <a:t> χρειάζεται να εργαστούν κατάλληλα, ώστε να προστατευθούν οι συνδεσμικές κατασκευές κατά την κίνηση του κορμού</a:t>
            </a:r>
            <a:r>
              <a:rPr lang="en-US" dirty="0" smtClean="0"/>
              <a:t> (</a:t>
            </a:r>
            <a:r>
              <a:rPr lang="el-GR" dirty="0" smtClean="0"/>
              <a:t>σταθεροποίηση).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 Μεσοσπονδύλιος Δίσκος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Στην</a:t>
            </a:r>
            <a:r>
              <a:rPr lang="el-GR" b="1" dirty="0" smtClean="0"/>
              <a:t> οσφυϊκή μοίρα της σπονδυλικής στήλης</a:t>
            </a:r>
            <a:r>
              <a:rPr lang="el-GR" dirty="0" smtClean="0"/>
              <a:t>, οι δυνάμεις, που προκαλούν κάμψη ή στροφή, ασκούν μεγαλύτερα φορτία στους μεσοσπονδύλιους δίσκους από ότι οι συμπιεστικές κατακόρυφες δυνάμεις.</a:t>
            </a:r>
          </a:p>
          <a:p>
            <a:pPr lvl="0"/>
            <a:r>
              <a:rPr lang="el-GR" dirty="0" smtClean="0"/>
              <a:t> Εάν τα συμπιεστικά φορτία υπερβαίνουν τις αντοχές των ιστών, τραυματίζεται πρώτα η τελική πλάκα και όχι ο μεσοσπονδύλιος δίσκος. </a:t>
            </a:r>
          </a:p>
          <a:p>
            <a:r>
              <a:rPr lang="el-GR" dirty="0" smtClean="0"/>
              <a:t>Για το</a:t>
            </a:r>
            <a:r>
              <a:rPr lang="el-GR" b="1" dirty="0" smtClean="0"/>
              <a:t> ισχίο</a:t>
            </a:r>
            <a:r>
              <a:rPr lang="el-GR" dirty="0" smtClean="0"/>
              <a:t>, η αντίδραση της άρθρωσης ή</a:t>
            </a:r>
            <a:r>
              <a:rPr lang="en-US" dirty="0" smtClean="0"/>
              <a:t> </a:t>
            </a:r>
            <a:r>
              <a:rPr lang="el-GR" dirty="0" smtClean="0"/>
              <a:t>αλλιώς το φορτίο, που δέχεται κάθε ισχίο, ισούται με το μισό του βάρους του υπερκείμενου κορμού (1/3 του βάρους του σώματος).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Κινητικότητα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908720"/>
            <a:ext cx="4032448" cy="5544616"/>
          </a:xfrm>
        </p:spPr>
        <p:txBody>
          <a:bodyPr>
            <a:normAutofit fontScale="92500" lnSpcReduction="10000"/>
          </a:bodyPr>
          <a:lstStyle/>
          <a:p>
            <a:r>
              <a:rPr lang="el-GR" sz="2600" dirty="0" smtClean="0"/>
              <a:t>Η</a:t>
            </a:r>
            <a:r>
              <a:rPr lang="en-US" sz="2600" dirty="0" smtClean="0"/>
              <a:t> </a:t>
            </a:r>
            <a:r>
              <a:rPr lang="el-GR" sz="2600" dirty="0" smtClean="0"/>
              <a:t>κινητικότητα των μαλακών μορίων, δηλαδή η ελαστικότητα, μαζί με την δύναμη και την αντοχή του μυϊκού συστήματος  είναι απαραίτητες για την καθημερινή λειτουργικότητα. </a:t>
            </a:r>
          </a:p>
          <a:p>
            <a:r>
              <a:rPr lang="el-GR" sz="2600" dirty="0" smtClean="0"/>
              <a:t>Όταν  η φυσιολογική κίνηση περιορίζεται για οποιοδήποτε λόγο, οι ιστοί βραχύνονται και οδηγούν σε περιορισμό της τροχιάς της άρθρωσης.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5" name="Picture 2" descr="http://www.depts.ttu.edu/industrialengineering/tech%20ergo%20web/lift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212976"/>
            <a:ext cx="2126906" cy="3229246"/>
          </a:xfrm>
          <a:prstGeom prst="rect">
            <a:avLst/>
          </a:prstGeom>
          <a:noFill/>
        </p:spPr>
      </p:pic>
      <p:pic>
        <p:nvPicPr>
          <p:cNvPr id="6" name="Picture 6" descr="http://www.depts.ttu.edu/industrialengineering/tech%20ergo%20web/lif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80112" y="836712"/>
            <a:ext cx="3133393" cy="2700391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5797687" y="3645024"/>
            <a:ext cx="2880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depts.ttu.edu</a:t>
            </a:r>
            <a:endParaRPr lang="el-GR" sz="1200" dirty="0">
              <a:latin typeface="+mn-lt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220072" y="6442222"/>
            <a:ext cx="1872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depts.ttu.edu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Τροχιά Κίνησης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052736"/>
            <a:ext cx="8291264" cy="5256584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Οι παράγοντες, που επηρεάζουν την τροχιά της άρθρωσης  μέσω της αλλαγής του μήκους των μυών, (δυναμική ελαστικότητα) είναι: </a:t>
            </a:r>
          </a:p>
          <a:p>
            <a:pPr lvl="1"/>
            <a:r>
              <a:rPr lang="el-GR" dirty="0" smtClean="0"/>
              <a:t>Η  </a:t>
            </a:r>
            <a:r>
              <a:rPr lang="el-GR" dirty="0" err="1" smtClean="0"/>
              <a:t>γλοιότης</a:t>
            </a:r>
            <a:r>
              <a:rPr lang="el-GR" dirty="0" smtClean="0"/>
              <a:t>  (το ιξώδες), </a:t>
            </a:r>
          </a:p>
          <a:p>
            <a:pPr lvl="1"/>
            <a:r>
              <a:rPr lang="el-GR" dirty="0" smtClean="0"/>
              <a:t>Η τριβή,</a:t>
            </a:r>
          </a:p>
          <a:p>
            <a:pPr lvl="1"/>
            <a:r>
              <a:rPr lang="el-GR" dirty="0" smtClean="0"/>
              <a:t>Η αδράνεια, </a:t>
            </a:r>
          </a:p>
          <a:p>
            <a:pPr lvl="1"/>
            <a:r>
              <a:rPr lang="el-GR" dirty="0" smtClean="0"/>
              <a:t>Η ελαστικότητα,</a:t>
            </a:r>
          </a:p>
          <a:p>
            <a:pPr lvl="1"/>
            <a:r>
              <a:rPr lang="el-GR" dirty="0" smtClean="0"/>
              <a:t>Η πλαστικότητα</a:t>
            </a:r>
            <a:r>
              <a:rPr lang="el-GR" dirty="0"/>
              <a:t>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Διάταση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l-GR" sz="2200" dirty="0" smtClean="0"/>
              <a:t>Με την διάταση επιτυγχάνεται:</a:t>
            </a:r>
          </a:p>
          <a:p>
            <a:pPr lvl="1">
              <a:defRPr/>
            </a:pPr>
            <a:r>
              <a:rPr lang="el-GR" sz="2200" dirty="0" smtClean="0"/>
              <a:t>Αύξηση  της μυϊκής ελαστικότητας.</a:t>
            </a:r>
          </a:p>
          <a:p>
            <a:pPr lvl="1">
              <a:defRPr/>
            </a:pPr>
            <a:r>
              <a:rPr lang="el-GR" sz="2200" dirty="0" smtClean="0"/>
              <a:t>Διατήρηση  και  διευκόλυνση  της κινητικότητας  της άρθρωσης.</a:t>
            </a:r>
          </a:p>
          <a:p>
            <a:pPr lvl="1"/>
            <a:r>
              <a:rPr lang="el-GR" sz="2200" dirty="0" smtClean="0"/>
              <a:t>Αύξηση του μήκους και της ελαστικότητας  της </a:t>
            </a:r>
            <a:r>
              <a:rPr lang="el-GR" sz="2200" dirty="0" err="1" smtClean="0"/>
              <a:t>μυοτενοντώδους</a:t>
            </a:r>
            <a:r>
              <a:rPr lang="el-GR" sz="2200" dirty="0" smtClean="0"/>
              <a:t> μονάδας. </a:t>
            </a:r>
          </a:p>
          <a:p>
            <a:r>
              <a:rPr lang="el-GR" sz="2200" dirty="0" smtClean="0"/>
              <a:t>Η </a:t>
            </a:r>
            <a:r>
              <a:rPr lang="el-GR" sz="2200" dirty="0" err="1" smtClean="0"/>
              <a:t>μυοτενοντώδης</a:t>
            </a:r>
            <a:r>
              <a:rPr lang="el-GR" sz="2200" dirty="0" smtClean="0"/>
              <a:t> μονάδα αποθηκεύει περισσότερη ενέργεια στις </a:t>
            </a:r>
            <a:r>
              <a:rPr lang="el-GR" sz="2200" dirty="0" err="1" smtClean="0"/>
              <a:t>ινοελαστικές</a:t>
            </a:r>
            <a:r>
              <a:rPr lang="el-GR" sz="2200" dirty="0" smtClean="0"/>
              <a:t> κατασκευές και τους συσταλτούς παράγοντες. </a:t>
            </a:r>
          </a:p>
          <a:p>
            <a:r>
              <a:rPr lang="el-GR" sz="2200" dirty="0" smtClean="0"/>
              <a:t>Κατά την διάταση ο στόχος είναι:</a:t>
            </a:r>
          </a:p>
          <a:p>
            <a:pPr lvl="1"/>
            <a:r>
              <a:rPr lang="el-GR" sz="2200" dirty="0" smtClean="0"/>
              <a:t>Αναχαίτιση της ενεργοποίησης της μυϊκής ατράκτου.</a:t>
            </a:r>
          </a:p>
          <a:p>
            <a:pPr lvl="1"/>
            <a:r>
              <a:rPr lang="el-GR" sz="2200" dirty="0" smtClean="0"/>
              <a:t>Προώθηση της λειτουργίας των σωματίων</a:t>
            </a:r>
            <a:r>
              <a:rPr lang="en-US" sz="2200" dirty="0" smtClean="0"/>
              <a:t> Golgi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Μυϊκή Άτρακτος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6886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b="1" dirty="0" smtClean="0"/>
              <a:t>Μυϊκή Άτρακτος </a:t>
            </a:r>
            <a:r>
              <a:rPr lang="en-US" b="1" dirty="0" smtClean="0"/>
              <a:t>:</a:t>
            </a:r>
            <a:endParaRPr lang="el-GR" b="1" dirty="0" smtClean="0"/>
          </a:p>
          <a:p>
            <a:pPr lvl="1">
              <a:lnSpc>
                <a:spcPct val="100000"/>
              </a:lnSpc>
            </a:pPr>
            <a:r>
              <a:rPr lang="el-GR" b="1" dirty="0" smtClean="0"/>
              <a:t>Ανιχνεύει</a:t>
            </a:r>
            <a:r>
              <a:rPr lang="el-GR" i="1" dirty="0" smtClean="0"/>
              <a:t> </a:t>
            </a:r>
            <a:r>
              <a:rPr lang="el-GR" dirty="0" smtClean="0"/>
              <a:t>τις αλλαγές  στο μήκος και την τάση της μυϊκής ίνας.</a:t>
            </a:r>
          </a:p>
          <a:p>
            <a:pPr lvl="1">
              <a:lnSpc>
                <a:spcPct val="100000"/>
              </a:lnSpc>
            </a:pPr>
            <a:r>
              <a:rPr lang="el-GR" dirty="0" smtClean="0"/>
              <a:t>Απαντά με αντανακλαστικό τρόπο στην διάταση του μυός,   προκαλώντας  ισχυρότερη σύσπαση, ώστε να την αποτρέψει. </a:t>
            </a:r>
          </a:p>
          <a:p>
            <a:pPr lvl="1">
              <a:lnSpc>
                <a:spcPct val="100000"/>
              </a:lnSpc>
            </a:pPr>
            <a:r>
              <a:rPr lang="el-GR" dirty="0" smtClean="0"/>
              <a:t>Η δομή της επιτρέπει να καταγράφει διαρκώς το μήκος του μυός (αντανακλαστικό διάτασης). </a:t>
            </a:r>
          </a:p>
          <a:p>
            <a:pPr>
              <a:lnSpc>
                <a:spcPct val="100000"/>
              </a:lnSpc>
            </a:pPr>
            <a:r>
              <a:rPr lang="el-GR" b="1" dirty="0" smtClean="0"/>
              <a:t>Σωμάτια</a:t>
            </a:r>
            <a:r>
              <a:rPr lang="en-US" b="1" dirty="0" smtClean="0"/>
              <a:t> </a:t>
            </a:r>
            <a:r>
              <a:rPr lang="en-US" b="1" dirty="0" err="1" smtClean="0"/>
              <a:t>Pacinian</a:t>
            </a:r>
            <a:r>
              <a:rPr lang="el-GR" b="1" dirty="0" smtClean="0"/>
              <a:t> </a:t>
            </a:r>
            <a:r>
              <a:rPr lang="en-US" dirty="0" smtClean="0"/>
              <a:t>:</a:t>
            </a:r>
            <a:endParaRPr lang="el-GR" dirty="0" smtClean="0"/>
          </a:p>
          <a:p>
            <a:pPr lvl="1">
              <a:lnSpc>
                <a:spcPct val="100000"/>
              </a:lnSpc>
            </a:pPr>
            <a:r>
              <a:rPr lang="el-GR" b="1" dirty="0" smtClean="0"/>
              <a:t>Ανιχνεύουν</a:t>
            </a:r>
            <a:r>
              <a:rPr lang="el-GR" dirty="0" smtClean="0"/>
              <a:t> γρήγορες αλλαγές στην κίνηση και αλλαγές στην βαθιά πίεση  στον θύλακα.</a:t>
            </a:r>
          </a:p>
          <a:p>
            <a:pPr lvl="1">
              <a:lnSpc>
                <a:spcPct val="100000"/>
              </a:lnSpc>
            </a:pPr>
            <a:r>
              <a:rPr lang="el-GR" dirty="0" smtClean="0"/>
              <a:t>Ευρίσκονται κοντά στα σωμάτια </a:t>
            </a:r>
            <a:r>
              <a:rPr lang="en-US" dirty="0" smtClean="0"/>
              <a:t>Golgi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2880</TotalTime>
  <Words>1512</Words>
  <Application>Microsoft Office PowerPoint</Application>
  <PresentationFormat>Προβολή στην οθόνη (4:3)</PresentationFormat>
  <Paragraphs>183</Paragraphs>
  <Slides>24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24</vt:i4>
      </vt:variant>
    </vt:vector>
  </HeadingPairs>
  <TitlesOfParts>
    <vt:vector size="28" baseType="lpstr">
      <vt:lpstr>TEMPLATE</vt:lpstr>
      <vt:lpstr>Προσαρμοσμένη σχεδίαση</vt:lpstr>
      <vt:lpstr>1_exo-opistho_simeiomata</vt:lpstr>
      <vt:lpstr>OC_template_updated</vt:lpstr>
      <vt:lpstr>Βιολογική Μηχανική   Εργονομία (E)</vt:lpstr>
      <vt:lpstr>Όρθια Στάση</vt:lpstr>
      <vt:lpstr>Σύνδεσμοι</vt:lpstr>
      <vt:lpstr> Μύες</vt:lpstr>
      <vt:lpstr> Μεσοσπονδύλιος Δίσκος</vt:lpstr>
      <vt:lpstr>Κινητικότητα</vt:lpstr>
      <vt:lpstr>Τροχιά Κίνησης </vt:lpstr>
      <vt:lpstr>Διάταση</vt:lpstr>
      <vt:lpstr>Μυϊκή Άτρακτος</vt:lpstr>
      <vt:lpstr>Σωμάτια  Golgi </vt:lpstr>
      <vt:lpstr>Ιδιοδεκτικότητα </vt:lpstr>
      <vt:lpstr>Κιναισθησία</vt:lpstr>
      <vt:lpstr>Πρόληψη 1/2</vt:lpstr>
      <vt:lpstr>Πρόληψη   2/2</vt:lpstr>
      <vt:lpstr> Επανατροφοδότηση </vt:lpstr>
      <vt:lpstr>Λειτουργική Αστάθεια</vt:lpstr>
      <vt:lpstr>Μύες του Κορμού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Βιολογική Μηχανική   Εργονομία</dc:title>
  <dc:creator>opencourses@teiath.gr</dc:creator>
  <cp:lastModifiedBy>fkaram2</cp:lastModifiedBy>
  <cp:revision>48</cp:revision>
  <dcterms:created xsi:type="dcterms:W3CDTF">2015-03-09T10:26:02Z</dcterms:created>
  <dcterms:modified xsi:type="dcterms:W3CDTF">2015-08-31T07:22:04Z</dcterms:modified>
</cp:coreProperties>
</file>