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8"/>
  </p:notesMasterIdLst>
  <p:handoutMasterIdLst>
    <p:handoutMasterId r:id="rId69"/>
  </p:handoutMasterIdLst>
  <p:sldIdLst>
    <p:sldId id="256" r:id="rId3"/>
    <p:sldId id="271" r:id="rId4"/>
    <p:sldId id="274" r:id="rId5"/>
    <p:sldId id="275" r:id="rId6"/>
    <p:sldId id="272" r:id="rId7"/>
    <p:sldId id="276" r:id="rId8"/>
    <p:sldId id="277" r:id="rId9"/>
    <p:sldId id="273"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257" r:id="rId61"/>
    <p:sldId id="262" r:id="rId62"/>
    <p:sldId id="264" r:id="rId63"/>
    <p:sldId id="269" r:id="rId64"/>
    <p:sldId id="270" r:id="rId65"/>
    <p:sldId id="266" r:id="rId66"/>
    <p:sldId id="261" r:id="rId67"/>
  </p:sldIdLst>
  <p:sldSz cx="9144000" cy="6858000" type="screen4x3"/>
  <p:notesSz cx="7104063" cy="10234613"/>
  <p:custDataLst>
    <p:tags r:id="rId7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1038"/>
    <a:srgbClr val="650F34"/>
    <a:srgbClr val="620A2C"/>
    <a:srgbClr val="570D2D"/>
    <a:srgbClr val="5B0D2E"/>
    <a:srgbClr val="5E0E30"/>
    <a:srgbClr val="5B3462"/>
    <a:srgbClr val="49385E"/>
    <a:srgbClr val="333399"/>
    <a:srgbClr val="454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64</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95536" y="1412776"/>
            <a:ext cx="8352928"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992188" indent="-3635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Illu_skin02.jpg"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commons.wikimedia.org/w/index.php?title=User:Palosirkka&amp;action=edit&amp;redlink=1" TargetMode="External"/><Relationship Id="rId4" Type="http://schemas.openxmlformats.org/officeDocument/2006/relationships/hyperlink" Target="https://commons.wikimedia.org/wiki/User:Arcadian"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Blausen_0810_SkinAnatomy_01.png"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Epidermis-delimited.JP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ommons.wikimedia.org/wiki/User:Mikael_H%C3%A4ggstr%C3%B6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Περιβαλλοντικές Επιδράσεις στην Αισθητική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n-US" sz="2600" b="1" dirty="0" smtClean="0"/>
              <a:t>1</a:t>
            </a:r>
            <a:r>
              <a:rPr lang="el-GR" sz="2600" dirty="0" smtClean="0"/>
              <a:t>:</a:t>
            </a:r>
            <a:r>
              <a:rPr lang="en-US" sz="2600" dirty="0" smtClean="0"/>
              <a:t> </a:t>
            </a:r>
            <a:r>
              <a:rPr lang="el-GR" sz="2600" dirty="0" smtClean="0"/>
              <a:t>Δέρμα και </a:t>
            </a:r>
            <a:r>
              <a:rPr lang="el-GR" sz="2600" dirty="0" err="1" smtClean="0"/>
              <a:t>διαβατότητα</a:t>
            </a:r>
            <a:endParaRPr lang="en-US" sz="2600" dirty="0" smtClean="0"/>
          </a:p>
          <a:p>
            <a:pPr>
              <a:spcBef>
                <a:spcPts val="0"/>
              </a:spcBef>
            </a:pPr>
            <a:r>
              <a:rPr lang="el-GR" sz="2200" dirty="0" smtClean="0"/>
              <a:t>Δρ</a:t>
            </a:r>
            <a:r>
              <a:rPr lang="el-GR" sz="2200" dirty="0"/>
              <a:t>. Ευαγγελία Πρωτόπαπα, Καθηγήτρια Φαρμακοποιός - Αισθητικός</a:t>
            </a:r>
          </a:p>
          <a:p>
            <a:pPr>
              <a:spcBef>
                <a:spcPts val="0"/>
              </a:spcBef>
            </a:pPr>
            <a:r>
              <a:rPr lang="el-GR" sz="2200" dirty="0" smtClean="0"/>
              <a:t>Τμήμα </a:t>
            </a:r>
            <a:r>
              <a:rPr lang="el-GR" sz="2200" dirty="0"/>
              <a:t>Αισθητικής και </a:t>
            </a:r>
            <a:r>
              <a:rPr lang="el-GR" sz="2200" dirty="0" err="1"/>
              <a:t>Κοσμητολογίας</a:t>
            </a:r>
            <a:endParaRPr lang="en-US" sz="2200" dirty="0" smtClean="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Βασική ή μητρική </a:t>
            </a:r>
            <a:r>
              <a:rPr lang="el-GR" dirty="0" smtClean="0"/>
              <a:t>στιβάδα </a:t>
            </a:r>
            <a:r>
              <a:rPr lang="el-GR" sz="3000" b="0" dirty="0" smtClean="0"/>
              <a:t>1/2</a:t>
            </a:r>
            <a:endParaRPr lang="el-GR" sz="3000" b="0" dirty="0"/>
          </a:p>
        </p:txBody>
      </p:sp>
      <p:sp>
        <p:nvSpPr>
          <p:cNvPr id="3" name="Θέση περιεχομένου 2"/>
          <p:cNvSpPr>
            <a:spLocks noGrp="1"/>
          </p:cNvSpPr>
          <p:nvPr>
            <p:ph idx="1"/>
          </p:nvPr>
        </p:nvSpPr>
        <p:spPr/>
        <p:txBody>
          <a:bodyPr>
            <a:normAutofit/>
          </a:bodyPr>
          <a:lstStyle/>
          <a:p>
            <a:r>
              <a:rPr lang="el-GR" dirty="0"/>
              <a:t>Η βασική στιβάδα αποτελείται από ένα στοίχο κυλινδρικών κυττάρων, που είναι διατεταγμένα κάθετα προς τη διαχωριστική γραμμή μεταξύ της επιδερμίδας και του χορίου. Εμφανίζουν επιμήκη ή ωοειδή βαθιά χρωματισμένο πυρήνα και </a:t>
            </a:r>
            <a:r>
              <a:rPr lang="el-GR" dirty="0" err="1"/>
              <a:t>βασεόφιλο</a:t>
            </a:r>
            <a:r>
              <a:rPr lang="el-GR" dirty="0"/>
              <a:t> πρωτόπλασμα. Μέσα σε αυτόν υπάρχουν τα </a:t>
            </a:r>
            <a:r>
              <a:rPr lang="el-GR" dirty="0" err="1"/>
              <a:t>μελανοκύτταρα</a:t>
            </a:r>
            <a:r>
              <a:rPr lang="el-GR" dirty="0"/>
              <a:t> ή διαυγή κύτταρα ή </a:t>
            </a:r>
            <a:r>
              <a:rPr lang="el-GR" dirty="0" err="1"/>
              <a:t>δενδριτικά</a:t>
            </a:r>
            <a:r>
              <a:rPr lang="el-GR" dirty="0"/>
              <a:t> κύτταρα, τα οποία παράγουν τη μελανίνη. Το πρωτόπλασμά τους εκβάλλει </a:t>
            </a:r>
            <a:r>
              <a:rPr lang="el-GR" dirty="0" err="1"/>
              <a:t>ψευδοπόδια</a:t>
            </a:r>
            <a:r>
              <a:rPr lang="el-GR" dirty="0"/>
              <a:t>, τα οποία εισδύουν στα κύτταρα της βασικής στιβάδας και φθάνουν μέχρι την ακανθωτή. Εκεί τοποθετούν την μελανίνη σε μορφή «ομβρέλας» πάνω από τα κύτταρα της επιδερμίδας, για προστασία από τις υπεριώδεις ακτίνες.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244642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Βασική ή μητρική </a:t>
            </a:r>
            <a:r>
              <a:rPr lang="el-GR" dirty="0" smtClean="0"/>
              <a:t>στιβάδα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rmAutofit/>
          </a:bodyPr>
          <a:lstStyle/>
          <a:p>
            <a:r>
              <a:rPr lang="el-GR" dirty="0" smtClean="0"/>
              <a:t>Μεταξύ </a:t>
            </a:r>
            <a:r>
              <a:rPr lang="el-GR" dirty="0"/>
              <a:t>των κυττάρων της βασικής στιβάδας υπάρχει ένα κενό, ο μεσοκυττάριος χώρος. Η σύνδεση των κυττάρων της βασικής στιβάδας γίνεται με πρωτοπλασματικές γέφυρες. Η βασική στιβάδα λέγεται και μητρική, γιατί από αυτήν παράγονται όλες οι άλλες στιβάδες της επιδερμίδας.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354380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Μαλπιγιανή</a:t>
            </a:r>
            <a:r>
              <a:rPr lang="el-GR" dirty="0"/>
              <a:t> ή ακανθωτή </a:t>
            </a:r>
            <a:r>
              <a:rPr lang="el-GR" dirty="0" smtClean="0"/>
              <a:t>στιβάδα </a:t>
            </a:r>
            <a:r>
              <a:rPr lang="el-GR" sz="3000" b="0" dirty="0" smtClean="0"/>
              <a:t>1/2</a:t>
            </a:r>
            <a:endParaRPr lang="el-GR" sz="3000" b="0" dirty="0"/>
          </a:p>
        </p:txBody>
      </p:sp>
      <p:sp>
        <p:nvSpPr>
          <p:cNvPr id="3" name="Θέση περιεχομένου 2"/>
          <p:cNvSpPr>
            <a:spLocks noGrp="1"/>
          </p:cNvSpPr>
          <p:nvPr>
            <p:ph idx="1"/>
          </p:nvPr>
        </p:nvSpPr>
        <p:spPr/>
        <p:txBody>
          <a:bodyPr>
            <a:normAutofit lnSpcReduction="10000"/>
          </a:bodyPr>
          <a:lstStyle/>
          <a:p>
            <a:r>
              <a:rPr lang="el-GR" dirty="0" smtClean="0"/>
              <a:t>Ονομάζεται </a:t>
            </a:r>
            <a:r>
              <a:rPr lang="el-GR" dirty="0"/>
              <a:t>και βλεννώδης στιβάδα. Αποτελείται από 6-15 στίχους κυττάρων και είναι η παχύτερη στιβάδα της επιδερμίδας. Τα κύτταρά της είναι πολυεδρικά με άφθονο πρωτόπλασμα και μεγάλο στρογγυλό ή ωοειδή πυρήνα, με εμφανές </a:t>
            </a:r>
            <a:r>
              <a:rPr lang="el-GR" dirty="0" err="1"/>
              <a:t>πυρήνιο</a:t>
            </a:r>
            <a:r>
              <a:rPr lang="el-GR" dirty="0"/>
              <a:t> και άφθονο πρωτόπλασμα. Τα κύτταρα αυτά όμως, όσο ανεβαίνουν προς την επιφάνεια γίνονται </a:t>
            </a:r>
            <a:r>
              <a:rPr lang="el-GR" dirty="0" err="1"/>
              <a:t>αποπεπλατυσμένα</a:t>
            </a:r>
            <a:r>
              <a:rPr lang="el-GR" dirty="0"/>
              <a:t>. Τα κενά διαστήματα μεταξύ των κυττάρων της </a:t>
            </a:r>
            <a:r>
              <a:rPr lang="el-GR" dirty="0" err="1"/>
              <a:t>μαλπιγιανής</a:t>
            </a:r>
            <a:r>
              <a:rPr lang="el-GR" dirty="0"/>
              <a:t> στιβάδας, οι μεσοκυττάριοι χώροι, γεμίζουν από μεσοκυττάρια ουσία, </a:t>
            </a:r>
            <a:r>
              <a:rPr lang="el-GR" dirty="0" err="1"/>
              <a:t>γλυκοπρωτεϊδικής</a:t>
            </a:r>
            <a:r>
              <a:rPr lang="el-GR" dirty="0"/>
              <a:t> φύσεως, η οποία, μαζί με τα </a:t>
            </a:r>
            <a:r>
              <a:rPr lang="el-GR" dirty="0" err="1"/>
              <a:t>δεσμοσωμάτια</a:t>
            </a:r>
            <a:r>
              <a:rPr lang="el-GR" dirty="0"/>
              <a:t>, συνδέει τα επιδερμικά κύτταρα. Μέσα στον μεσοκυττάριο χώρο κυκλοφορεί η λέμφος και σε καταστάσεις παθολογικές κυκλοφορούν κύτταρα ή ορός, προερχόμενα από το χόριο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814934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Μαλπιγιανή</a:t>
            </a:r>
            <a:r>
              <a:rPr lang="el-GR" dirty="0"/>
              <a:t> ή ακανθωτή </a:t>
            </a:r>
            <a:r>
              <a:rPr lang="el-GR" dirty="0" smtClean="0"/>
              <a:t>στιβάδα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rmAutofit/>
          </a:bodyPr>
          <a:lstStyle/>
          <a:p>
            <a:r>
              <a:rPr lang="el-GR" dirty="0" smtClean="0"/>
              <a:t>Η </a:t>
            </a:r>
            <a:r>
              <a:rPr lang="el-GR" dirty="0"/>
              <a:t>αλλοίωση της μεσοκυττάριας ουσίας λόγω ανοσολογικών ή άλλων αιτιών είναι υπεύθυνη για την απώλεια της συνάφειας των κυττάρων της </a:t>
            </a:r>
            <a:r>
              <a:rPr lang="el-GR" dirty="0" err="1"/>
              <a:t>μαλπιγιανής</a:t>
            </a:r>
            <a:r>
              <a:rPr lang="el-GR" dirty="0"/>
              <a:t> στιβάδας και τον σχηματισμό </a:t>
            </a:r>
            <a:r>
              <a:rPr lang="el-GR" dirty="0" err="1"/>
              <a:t>ενδοεπιδερμικής</a:t>
            </a:r>
            <a:r>
              <a:rPr lang="el-GR" dirty="0"/>
              <a:t> πομφόλυγας από </a:t>
            </a:r>
            <a:r>
              <a:rPr lang="el-GR" dirty="0" err="1"/>
              <a:t>ακανθόλυση</a:t>
            </a:r>
            <a:r>
              <a:rPr lang="el-GR" dirty="0"/>
              <a:t>, π.χ. σε κοινή πέμφιγα.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141118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Κοκκιώδης </a:t>
            </a:r>
            <a:r>
              <a:rPr lang="el-GR" dirty="0" smtClean="0"/>
              <a:t>στιβάδα </a:t>
            </a:r>
            <a:r>
              <a:rPr lang="el-GR" sz="3000" b="0" dirty="0" smtClean="0"/>
              <a:t>1/2</a:t>
            </a:r>
            <a:endParaRPr lang="el-GR" sz="3000" b="0" dirty="0"/>
          </a:p>
        </p:txBody>
      </p:sp>
      <p:sp>
        <p:nvSpPr>
          <p:cNvPr id="3" name="Θέση περιεχομένου 2"/>
          <p:cNvSpPr>
            <a:spLocks noGrp="1"/>
          </p:cNvSpPr>
          <p:nvPr>
            <p:ph idx="1"/>
          </p:nvPr>
        </p:nvSpPr>
        <p:spPr/>
        <p:txBody>
          <a:bodyPr>
            <a:normAutofit/>
          </a:bodyPr>
          <a:lstStyle/>
          <a:p>
            <a:r>
              <a:rPr lang="el-GR" dirty="0"/>
              <a:t>Βρίσκεται πάνω από τη </a:t>
            </a:r>
            <a:r>
              <a:rPr lang="el-GR" dirty="0" err="1"/>
              <a:t>μαλπιγιανή</a:t>
            </a:r>
            <a:r>
              <a:rPr lang="el-GR" dirty="0"/>
              <a:t> στιβάδα. Το χαρακτηριστικό της είναι η εμφάνιση </a:t>
            </a:r>
            <a:r>
              <a:rPr lang="el-GR" dirty="0" err="1"/>
              <a:t>ενδοκυτταροπλασματικών</a:t>
            </a:r>
            <a:r>
              <a:rPr lang="el-GR" dirty="0"/>
              <a:t> ευδιάκριτων </a:t>
            </a:r>
            <a:r>
              <a:rPr lang="el-GR" dirty="0" err="1"/>
              <a:t>βασεόφιλων</a:t>
            </a:r>
            <a:r>
              <a:rPr lang="el-GR" dirty="0"/>
              <a:t> μικρών κοκκίων στο πρωτόπλασμα των κυττάρων της. </a:t>
            </a:r>
            <a:endParaRPr lang="el-GR" dirty="0" smtClean="0"/>
          </a:p>
          <a:p>
            <a:r>
              <a:rPr lang="el-GR" dirty="0" smtClean="0"/>
              <a:t>Η </a:t>
            </a:r>
            <a:r>
              <a:rPr lang="el-GR" dirty="0"/>
              <a:t>κοκκιώδης στιβάδα αποτελείται από 1-4 στοίχους ρομβοειδών κυττάρων, το δε πάχος της σε φυσιολογικό δέρμα είναι ανάλογο με το πάχος της κερατίνης στιβάδας, π.χ. στα πέλματα και στις στιβάδες, όπου το πάχος της κερατίνης στιβάδας είναι μεγάλο, η κοκκιώδης στιβάδα εμφανίζεται εξαιρετικά παχιά. </a:t>
            </a: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4056651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Κοκκιώδης </a:t>
            </a:r>
            <a:r>
              <a:rPr lang="el-GR" dirty="0" smtClean="0"/>
              <a:t>στιβάδα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rmAutofit/>
          </a:bodyPr>
          <a:lstStyle/>
          <a:p>
            <a:r>
              <a:rPr lang="el-GR" dirty="0" smtClean="0"/>
              <a:t>Η </a:t>
            </a:r>
            <a:r>
              <a:rPr lang="el-GR" dirty="0"/>
              <a:t>κοκκιώδης στιβάδα αποτελεί την </a:t>
            </a:r>
            <a:r>
              <a:rPr lang="el-GR" dirty="0" err="1"/>
              <a:t>κερατογόνο</a:t>
            </a:r>
            <a:r>
              <a:rPr lang="el-GR" dirty="0"/>
              <a:t> ζώνη της επιδερμίδας. Σε αυτή τη στιβάδα γίνεται η προετοιμασία για τη διάλυση του πυρήνα και άλλων οργανιδίων του κυττάρου, με τη δράση </a:t>
            </a:r>
            <a:r>
              <a:rPr lang="el-GR" dirty="0" err="1"/>
              <a:t>λυσοσωματικών</a:t>
            </a:r>
            <a:r>
              <a:rPr lang="el-GR" dirty="0"/>
              <a:t> ενζύμων. Η κοκκιώδης στιβάδα λείπει στους φυσιολογικούς βλεννογόνους και στο δέρμα όταν η </a:t>
            </a:r>
            <a:r>
              <a:rPr lang="el-GR" dirty="0" err="1"/>
              <a:t>κερατινοποίηση</a:t>
            </a:r>
            <a:r>
              <a:rPr lang="el-GR" dirty="0"/>
              <a:t> γίνεται με τρόπο παθολογικό, όπως συμβαίνει στην </a:t>
            </a:r>
            <a:r>
              <a:rPr lang="el-GR" dirty="0" err="1"/>
              <a:t>παρακεράτωση</a:t>
            </a:r>
            <a:r>
              <a:rPr lang="el-GR" dirty="0"/>
              <a:t>. Σε διάφορες δερματοπάθειες η στιβάδα αυτή </a:t>
            </a:r>
            <a:r>
              <a:rPr lang="el-GR" dirty="0" err="1"/>
              <a:t>υπερτρέφεται</a:t>
            </a:r>
            <a:r>
              <a:rPr lang="el-GR" dirty="0"/>
              <a:t> (</a:t>
            </a:r>
            <a:r>
              <a:rPr lang="el-GR" dirty="0" err="1"/>
              <a:t>υπερκοκκίωση</a:t>
            </a:r>
            <a:r>
              <a:rPr lang="el-GR" dirty="0"/>
              <a:t>), όπως στην περίπτωση του ομαλού λειχήνα.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443166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Κερατίνη </a:t>
            </a:r>
            <a:r>
              <a:rPr lang="el-GR" dirty="0" smtClean="0"/>
              <a:t>στιβάδα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l-GR" dirty="0"/>
              <a:t>Είναι η </a:t>
            </a:r>
            <a:r>
              <a:rPr lang="el-GR" dirty="0" err="1"/>
              <a:t>επιπολής</a:t>
            </a:r>
            <a:r>
              <a:rPr lang="el-GR" dirty="0"/>
              <a:t> στιβάδα της επιδερμίδας. Αποτελείται από κεράτινα πετάλια χωρίς πυρήνα, </a:t>
            </a:r>
            <a:r>
              <a:rPr lang="el-GR" dirty="0" err="1"/>
              <a:t>οξεόφιλα</a:t>
            </a:r>
            <a:r>
              <a:rPr lang="el-GR" dirty="0"/>
              <a:t> και ομοιογενή (</a:t>
            </a:r>
            <a:r>
              <a:rPr lang="el-GR" dirty="0" err="1"/>
              <a:t>ορθοκεράτωση</a:t>
            </a:r>
            <a:r>
              <a:rPr lang="el-GR" dirty="0"/>
              <a:t>), που αποβάλλονται συνεχώς. Τα πετάλια περιέχουν ένα σύμπλεγμα ινώδους πρωτεΐνης, την κερατίνη, η στερεότητα της οποίας οφείλεται στους δεσμούς θείου (S-S) μεταξύ των </a:t>
            </a:r>
            <a:r>
              <a:rPr lang="el-GR" dirty="0" err="1"/>
              <a:t>κυστεϊνών</a:t>
            </a:r>
            <a:r>
              <a:rPr lang="el-GR" dirty="0"/>
              <a:t>. Στην κερατίνη οφείλεται η σκληρότητα και η αντοχή της στιβάδας αυτής, που είναι απαραίτητη για την προστασία από μηχανικούς ερεθισμούς. Η διάταση του δέρματος οφείλεται στο γεγονός ότι οι «σκελετοί» των κερατινοκυττάρων συνδέονται μεταξύ τους με τα </a:t>
            </a:r>
            <a:r>
              <a:rPr lang="el-GR" dirty="0" err="1"/>
              <a:t>δεσμοσωμάτιά</a:t>
            </a:r>
            <a:r>
              <a:rPr lang="el-GR" dirty="0"/>
              <a:t> τους, που περιέχουν και αυτά κερατίνη.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046356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Κερατίνη στιβάδα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p:txBody>
          <a:bodyPr/>
          <a:lstStyle/>
          <a:p>
            <a:r>
              <a:rPr lang="el-GR" dirty="0"/>
              <a:t>Η αντικατάσταση των κυττάρων της επιδερμίδας, που πέφτουν συνεχώς, γίνεται με τον διαρκή πολλαπλασιασμό των κυττάρων της βασικής στιβάδας, τα οποία προοδευτικά διαφοροποιούνται και προωθούνται συνεχώς προς την επιφάνεια. Η διάρκεια ωρίμανσης των κυττάρων της επιδερμίδας, ο χρόνος δηλαδή που περνάει από την έναρξη πολλαπλασιασμού των κυττάρων της βασικής στιβάδας μέχρι την απομάκρυνση των νεκρών κυττάρων της κερατίνης στιβάδας, υπολογίζεται κατά μέσο όρο σε 28 μέρες, διαφέρει όμως ανάλογα με τη θέση.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3212693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Κερατίνη στιβάδα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p:txBody>
          <a:bodyPr/>
          <a:lstStyle/>
          <a:p>
            <a:r>
              <a:rPr lang="el-GR" dirty="0"/>
              <a:t>Σε παθολογικές καταστάσεις, η ωρίμανση των κυττάρων επιταχύνεται, όπως συμβαίνει στην ψωρίαση. Η κερατίνη στιβάδα δεν υπάρχει στους βλεννογόνους και </a:t>
            </a:r>
            <a:r>
              <a:rPr lang="el-GR" dirty="0" err="1"/>
              <a:t>ημιβλεννογόνους</a:t>
            </a:r>
            <a:r>
              <a:rPr lang="el-GR" dirty="0"/>
              <a:t>, παρά μόνο σε παθολογικές καταστάσεις, όπως συμβαίνει στη </a:t>
            </a:r>
            <a:r>
              <a:rPr lang="el-GR" dirty="0" err="1"/>
              <a:t>λευκοπλασία</a:t>
            </a:r>
            <a:r>
              <a:rPr lang="el-GR" dirty="0"/>
              <a:t>. Το πάχος της κερατίνης στιβάδας διαφέρει ανάλογα με τη θέση, π.χ. στις παλάμες αποτελεί το μισό και πλέον του όλου πάχους της επιδερμίδας.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1625578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Διαυγής στιβάδα ή διαυγές στρώμα</a:t>
            </a:r>
          </a:p>
        </p:txBody>
      </p:sp>
      <p:sp>
        <p:nvSpPr>
          <p:cNvPr id="3" name="Θέση περιεχομένου 2"/>
          <p:cNvSpPr>
            <a:spLocks noGrp="1"/>
          </p:cNvSpPr>
          <p:nvPr>
            <p:ph idx="1"/>
          </p:nvPr>
        </p:nvSpPr>
        <p:spPr/>
        <p:txBody>
          <a:bodyPr/>
          <a:lstStyle/>
          <a:p>
            <a:r>
              <a:rPr lang="el-GR" dirty="0"/>
              <a:t>Υπάρχει μόνο στα πέλματα και στις παλάμες, μεταξύ της κοκκιώδους και κερατίνης στιβάδας. Αποτελείται από 1-3 στίχους κυττάρων. Το πρωτόπλασμά τους είναι διαφανές και περιέχει </a:t>
            </a:r>
            <a:r>
              <a:rPr lang="el-GR" dirty="0" err="1"/>
              <a:t>ελαιοειδίνη</a:t>
            </a:r>
            <a:r>
              <a:rPr lang="el-GR" dirty="0"/>
              <a:t>, προϊόν μάλλον αποσύνθεσης της </a:t>
            </a:r>
            <a:r>
              <a:rPr lang="el-GR" dirty="0" err="1"/>
              <a:t>κερατοϋαλίνης</a:t>
            </a:r>
            <a:r>
              <a:rPr lang="el-GR" dirty="0"/>
              <a:t>, η οποία δείχνει χρωστικές ιδιότητες των λιπών και λιποειδών. Στο ηλεκτρονικό μικροσκόπιο εμφανίζεται η στιβάδα αυτή </a:t>
            </a:r>
            <a:r>
              <a:rPr lang="el-GR" i="1" dirty="0" err="1"/>
              <a:t>κενοτοπιώδης</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1466547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Δέρμα </a:t>
            </a:r>
            <a:r>
              <a:rPr lang="el-GR" sz="3000" b="0" dirty="0" smtClean="0"/>
              <a:t>1/5</a:t>
            </a:r>
            <a:r>
              <a:rPr lang="el-GR" dirty="0" smtClean="0"/>
              <a:t> </a:t>
            </a:r>
            <a:endParaRPr lang="el-GR" dirty="0"/>
          </a:p>
        </p:txBody>
      </p:sp>
      <p:sp>
        <p:nvSpPr>
          <p:cNvPr id="3" name="Θέση περιεχομένου 2"/>
          <p:cNvSpPr>
            <a:spLocks noGrp="1"/>
          </p:cNvSpPr>
          <p:nvPr>
            <p:ph idx="1"/>
          </p:nvPr>
        </p:nvSpPr>
        <p:spPr/>
        <p:txBody>
          <a:bodyPr/>
          <a:lstStyle/>
          <a:p>
            <a:r>
              <a:rPr lang="el-GR" dirty="0"/>
              <a:t>Το δέρμα αποτελεί το καλυπτήριο όργανο του σώματος, επιτελεί δε διάφορες σημαντικές λειτουργίες. Στις φυσικές οπές (όπως τα μάτια, το στόμα, τα γεννητικά όργανα, κ.ά.) δημιουργούνται οι βλεννογόνοι των κοιλοτήτων αυτών.</a:t>
            </a:r>
          </a:p>
          <a:p>
            <a:r>
              <a:rPr lang="el-GR" dirty="0"/>
              <a:t>Η επιφάνεια του δέρματος είναι πιο μεγάλη από την επιφάνεια του σώματος και αυτό γιατί το δέρμα αναδιπλώνεται σε ορισμένα σημεία. Ανέρχεται περίπου σε 1,8 </a:t>
            </a:r>
            <a:r>
              <a:rPr lang="en-US" dirty="0"/>
              <a:t>m</a:t>
            </a:r>
            <a:r>
              <a:rPr lang="el-GR" baseline="30000" dirty="0"/>
              <a:t>2</a:t>
            </a:r>
            <a:r>
              <a:rPr lang="el-GR" dirty="0"/>
              <a:t> στους άνδρες και σε 1,6 </a:t>
            </a:r>
            <a:r>
              <a:rPr lang="en-US" dirty="0"/>
              <a:t>m</a:t>
            </a:r>
            <a:r>
              <a:rPr lang="el-GR" baseline="30000" dirty="0"/>
              <a:t>2 </a:t>
            </a:r>
            <a:r>
              <a:rPr lang="el-GR" dirty="0"/>
              <a:t>στις γυναίκες. Αυτά αφορά άτομα μέσης σωματικής διάπλασης.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586264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Δερματοεπιδερμική</a:t>
            </a:r>
            <a:r>
              <a:rPr lang="el-GR" dirty="0"/>
              <a:t> </a:t>
            </a:r>
            <a:r>
              <a:rPr lang="el-GR" dirty="0" smtClean="0"/>
              <a:t>Σύναψη </a:t>
            </a:r>
            <a:r>
              <a:rPr lang="el-GR" sz="3000" b="0" dirty="0" smtClean="0"/>
              <a:t>1/2</a:t>
            </a:r>
            <a:endParaRPr lang="el-GR" sz="3000" b="0" dirty="0"/>
          </a:p>
        </p:txBody>
      </p:sp>
      <p:sp>
        <p:nvSpPr>
          <p:cNvPr id="3" name="Θέση περιεχομένου 2"/>
          <p:cNvSpPr>
            <a:spLocks noGrp="1"/>
          </p:cNvSpPr>
          <p:nvPr>
            <p:ph idx="1"/>
          </p:nvPr>
        </p:nvSpPr>
        <p:spPr/>
        <p:txBody>
          <a:bodyPr>
            <a:normAutofit/>
          </a:bodyPr>
          <a:lstStyle/>
          <a:p>
            <a:r>
              <a:rPr lang="el-GR" dirty="0"/>
              <a:t>Η </a:t>
            </a:r>
            <a:r>
              <a:rPr lang="el-GR" dirty="0" err="1"/>
              <a:t>δερματοεπιδερμική</a:t>
            </a:r>
            <a:r>
              <a:rPr lang="el-GR" dirty="0"/>
              <a:t> σύναψη είναι η βασική μεμβράνη της επιδερμίδας, αποτελεί ιδιαίτερη σύνθετη μορφή, που σχηματίζεται από λεπτά ινίδια </a:t>
            </a:r>
            <a:r>
              <a:rPr lang="el-GR" dirty="0" err="1"/>
              <a:t>τροποκολλαγόνου</a:t>
            </a:r>
            <a:r>
              <a:rPr lang="el-GR" dirty="0"/>
              <a:t> και από άμορφη ουσία </a:t>
            </a:r>
            <a:r>
              <a:rPr lang="el-GR" dirty="0" err="1"/>
              <a:t>βλεννοπολυσακχαριτών</a:t>
            </a:r>
            <a:r>
              <a:rPr lang="el-GR" dirty="0"/>
              <a:t>.</a:t>
            </a:r>
          </a:p>
          <a:p>
            <a:r>
              <a:rPr lang="el-GR" dirty="0"/>
              <a:t>Λόγω της παρουσίας των </a:t>
            </a:r>
            <a:r>
              <a:rPr lang="el-GR" dirty="0" err="1"/>
              <a:t>βλεννοπολυσακχαριτών</a:t>
            </a:r>
            <a:r>
              <a:rPr lang="el-GR" dirty="0"/>
              <a:t> η βασική μεμβράνη χρωματίζεται κόκκινη με τη χρώση PAS (</a:t>
            </a:r>
            <a:r>
              <a:rPr lang="el-GR" dirty="0" err="1"/>
              <a:t>Periodic</a:t>
            </a:r>
            <a:r>
              <a:rPr lang="el-GR" dirty="0"/>
              <a:t> </a:t>
            </a:r>
            <a:r>
              <a:rPr lang="el-GR" dirty="0" err="1"/>
              <a:t>Acid</a:t>
            </a:r>
            <a:r>
              <a:rPr lang="el-GR" dirty="0"/>
              <a:t>-</a:t>
            </a:r>
            <a:r>
              <a:rPr lang="el-GR" dirty="0" err="1"/>
              <a:t>Schiff</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13142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Δερματοεπιδερμική</a:t>
            </a:r>
            <a:r>
              <a:rPr lang="el-GR" dirty="0"/>
              <a:t> </a:t>
            </a:r>
            <a:r>
              <a:rPr lang="el-GR" dirty="0" smtClean="0"/>
              <a:t>Σύναψη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rmAutofit/>
          </a:bodyPr>
          <a:lstStyle/>
          <a:p>
            <a:r>
              <a:rPr lang="el-GR" dirty="0" smtClean="0"/>
              <a:t>Για </a:t>
            </a:r>
            <a:r>
              <a:rPr lang="el-GR" dirty="0"/>
              <a:t>τη </a:t>
            </a:r>
            <a:r>
              <a:rPr lang="el-GR" dirty="0" err="1"/>
              <a:t>δερμοεπιδερμική</a:t>
            </a:r>
            <a:r>
              <a:rPr lang="el-GR" dirty="0"/>
              <a:t> συνάφεια αυτή αποτελεί ζώνη ιδιαίτερης σημασίας (σύνδεση με τα βασικά κύτταρα με τη βοήθεια των </a:t>
            </a:r>
            <a:r>
              <a:rPr lang="el-GR" dirty="0" err="1"/>
              <a:t>ημιδεσμοσωματίων</a:t>
            </a:r>
            <a:r>
              <a:rPr lang="el-GR" dirty="0"/>
              <a:t> και πρόσφυση των δικτυωτών ινών του </a:t>
            </a:r>
            <a:r>
              <a:rPr lang="el-GR" dirty="0" err="1"/>
              <a:t>θηλώδους</a:t>
            </a:r>
            <a:r>
              <a:rPr lang="el-GR" dirty="0"/>
              <a:t> στρώματος του χορίου στην κάτω επιφάνειά της), καθώς και για την ανταλλαγή ουσιών από το χόριο προς την επιδερμίδα και αντίστροφα. Μέσα από αυτήν διέρχονται νευρικές ίνες και κύτταρα. Η αλλοίωση της βασικής μεμβράνης με τη δράση διαφόρων παραγόντων, χημικών, </a:t>
            </a:r>
            <a:r>
              <a:rPr lang="el-GR" dirty="0" err="1"/>
              <a:t>ενζυμικών</a:t>
            </a:r>
            <a:r>
              <a:rPr lang="el-GR" dirty="0"/>
              <a:t> ή ανοσολογικών, προκαλεί την ανάπτυξη υποδερμικών πομφολύγων (</a:t>
            </a:r>
            <a:r>
              <a:rPr lang="el-GR" dirty="0" err="1"/>
              <a:t>πεμφυγοειδή</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9933691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Χόριο ή κυρίως </a:t>
            </a:r>
            <a:r>
              <a:rPr lang="el-GR" dirty="0" smtClean="0"/>
              <a:t>δέρμα </a:t>
            </a:r>
            <a:r>
              <a:rPr lang="el-GR" sz="3000" b="0" dirty="0" smtClean="0"/>
              <a:t>1/2</a:t>
            </a:r>
            <a:endParaRPr lang="el-GR" sz="3000" b="0" dirty="0"/>
          </a:p>
        </p:txBody>
      </p:sp>
      <p:sp>
        <p:nvSpPr>
          <p:cNvPr id="3" name="Θέση περιεχομένου 2"/>
          <p:cNvSpPr>
            <a:spLocks noGrp="1"/>
          </p:cNvSpPr>
          <p:nvPr>
            <p:ph idx="1"/>
          </p:nvPr>
        </p:nvSpPr>
        <p:spPr/>
        <p:txBody>
          <a:bodyPr>
            <a:normAutofit lnSpcReduction="10000"/>
          </a:bodyPr>
          <a:lstStyle/>
          <a:p>
            <a:r>
              <a:rPr lang="el-GR" dirty="0"/>
              <a:t>Ανάμεσα στην επιδερμίδα και το υπόδερμα υπάρχει το χόριο. Στο χόριο, ανευρίσκεται συνδετικός ιστός, ενδιάμεση βασική ουσία (θεμέλια) και λεμφικά και αιμοφόρα αγγεία. Ο συνδετικός ιστός αποτελείται από ίνες διατεταγμένες σε δεσμίδες, που σχηματίζονται από τους </a:t>
            </a:r>
            <a:r>
              <a:rPr lang="el-GR" dirty="0" err="1"/>
              <a:t>ινοβλάστες</a:t>
            </a:r>
            <a:r>
              <a:rPr lang="el-GR" dirty="0"/>
              <a:t>. Οι ίνες διακρίνονται σε ίνες κολλαγόνου και ίνες </a:t>
            </a:r>
            <a:r>
              <a:rPr lang="el-GR" dirty="0" err="1"/>
              <a:t>ελαστίνης</a:t>
            </a:r>
            <a:r>
              <a:rPr lang="el-GR" dirty="0"/>
              <a:t>.</a:t>
            </a:r>
          </a:p>
          <a:p>
            <a:r>
              <a:rPr lang="el-GR" dirty="0"/>
              <a:t>Στις ιστολογικές τομές διακρίνουμε το </a:t>
            </a:r>
            <a:r>
              <a:rPr lang="el-GR" dirty="0" err="1"/>
              <a:t>θηλώδες</a:t>
            </a:r>
            <a:r>
              <a:rPr lang="el-GR" dirty="0"/>
              <a:t> και το δικτυωτό δέρμα, που είναι σαφώς διαχωρισμένα. Το </a:t>
            </a:r>
            <a:r>
              <a:rPr lang="el-GR" dirty="0" err="1"/>
              <a:t>θηλώδες</a:t>
            </a:r>
            <a:r>
              <a:rPr lang="el-GR" dirty="0"/>
              <a:t> ή </a:t>
            </a:r>
            <a:r>
              <a:rPr lang="el-GR" dirty="0" err="1"/>
              <a:t>επιπολής</a:t>
            </a:r>
            <a:r>
              <a:rPr lang="el-GR" dirty="0"/>
              <a:t> δέρμα αντιστοιχεί στο χόριο των βλεννογόνων. Περιέχει άφθονη θεμέλια βασική ουσία και οι δεσμίδες των κολλαγόνων και ελαστικών ινών παρουσιάζονται λεπτότερες και λιγότερο πυκνές από εκείνες του δικτυωτού δέρματος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912973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Χόριο ή κυρίως </a:t>
            </a:r>
            <a:r>
              <a:rPr lang="el-GR" dirty="0" smtClean="0"/>
              <a:t>δέρμα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rmAutofit/>
          </a:bodyPr>
          <a:lstStyle/>
          <a:p>
            <a:r>
              <a:rPr lang="el-GR" dirty="0" smtClean="0"/>
              <a:t>Το </a:t>
            </a:r>
            <a:r>
              <a:rPr lang="el-GR" dirty="0" err="1"/>
              <a:t>θηλώδες</a:t>
            </a:r>
            <a:r>
              <a:rPr lang="el-GR" dirty="0"/>
              <a:t> στρώμα του χορίου έχει μεγάλο βαθμό προσαρμοστικότητας και βρίσκεται σε διαρκή συμβίωση με την υπερκείμενη επιδερμίδα. Περιέχει τις τελικές τριχοειδικές αγκύλες του </a:t>
            </a:r>
            <a:r>
              <a:rPr lang="el-GR" dirty="0" err="1"/>
              <a:t>υποθηλώδους</a:t>
            </a:r>
            <a:r>
              <a:rPr lang="el-GR" dirty="0"/>
              <a:t> αγγειακού πλέγματος, αυτόχθονα κύτταρα και πολυάριθμες νευρικές απολήξεις. Το δικτυωτό στρώμα αποτελεί το σημαντικότερο, από πλευράς πάχους, τμήμα του χορίου και επεκτείνεται ανάμεσα στο </a:t>
            </a:r>
            <a:r>
              <a:rPr lang="el-GR" dirty="0" err="1"/>
              <a:t>υποθηλώδες</a:t>
            </a:r>
            <a:r>
              <a:rPr lang="el-GR" dirty="0"/>
              <a:t> αγγειακό πλέγμα και το μεγάλο σε όγκο υποδερμικό πλέγμα προς τα κάτω στο όριο του χορίου και του υποδέρματος. Σχηματίζεται από δεσμίδες κολλαγόνων ινών που είναι διατεταγμένες σε κυματοειδή σχηματισμό και από ελαστικές ίνες λεπτότερες στα μεσοδιαστήματα των κολλαγόνων ιστών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1027187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Υπόδερμα</a:t>
            </a:r>
          </a:p>
        </p:txBody>
      </p:sp>
      <p:sp>
        <p:nvSpPr>
          <p:cNvPr id="3" name="Θέση περιεχομένου 2"/>
          <p:cNvSpPr>
            <a:spLocks noGrp="1"/>
          </p:cNvSpPr>
          <p:nvPr>
            <p:ph idx="1"/>
          </p:nvPr>
        </p:nvSpPr>
        <p:spPr>
          <a:xfrm>
            <a:off x="395536" y="1412776"/>
            <a:ext cx="8352928" cy="5328592"/>
          </a:xfrm>
        </p:spPr>
        <p:txBody>
          <a:bodyPr>
            <a:normAutofit lnSpcReduction="10000"/>
          </a:bodyPr>
          <a:lstStyle/>
          <a:p>
            <a:r>
              <a:rPr lang="el-GR" dirty="0"/>
              <a:t>Το δέρμα έχει πάχος 2-30 mm και αποτελείται από συνδετικό ιστό, ίνες κολλαγόνου και </a:t>
            </a:r>
            <a:r>
              <a:rPr lang="el-GR" dirty="0" err="1"/>
              <a:t>ελαστίνης</a:t>
            </a:r>
            <a:r>
              <a:rPr lang="el-GR" dirty="0"/>
              <a:t> και από λιπώδη κύτταρα. Το ποσόν του λίπους διαφέρει από άτομο σε άτομο και από σημείο σε σημείο του σώματος. Είναι άφθονο στο δέρμα μαστών, κοιλιάς, γλουτών και πελμάτων, ελάχιστο δε στα βλέφαρα, μύτη και χείλη. Το λίπος είναι περισσότερο στους ενήλικες από τους γέροντες, στα κορίτσια παρά στα αγόρια. Η ποσότητά του επίσης επηρεάζεται από την λειτουργία των αδένων έσω έκκρισης (εφηβεία), από νοσηρές καταστάσεις και μακρά χορήγηση </a:t>
            </a:r>
            <a:r>
              <a:rPr lang="el-GR" dirty="0" err="1"/>
              <a:t>κορτικοστεροειδών</a:t>
            </a:r>
            <a:r>
              <a:rPr lang="el-GR" dirty="0"/>
              <a:t> και άλλων φαρμάκων. Από το υπόδερμα διέρχονται τα αγγεία και νεύρα του δέρματος, βρίσκονται δε μέσα σε αυτό οι νευρικές απολήξεις, ιδρωτοποιοί αδένες και </a:t>
            </a:r>
            <a:r>
              <a:rPr lang="el-GR" dirty="0" err="1"/>
              <a:t>τριχοσμηγματογόνοι</a:t>
            </a:r>
            <a:r>
              <a:rPr lang="el-GR" dirty="0"/>
              <a:t> θύλακες.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1014847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Λειτουργίες δέρματος</a:t>
            </a:r>
            <a:endParaRPr lang="el-GR" dirty="0"/>
          </a:p>
        </p:txBody>
      </p:sp>
      <p:sp>
        <p:nvSpPr>
          <p:cNvPr id="3" name="Θέση περιεχομένου 2"/>
          <p:cNvSpPr>
            <a:spLocks noGrp="1"/>
          </p:cNvSpPr>
          <p:nvPr>
            <p:ph idx="1"/>
          </p:nvPr>
        </p:nvSpPr>
        <p:spPr/>
        <p:txBody>
          <a:bodyPr/>
          <a:lstStyle/>
          <a:p>
            <a:pPr marL="0" indent="0">
              <a:buNone/>
            </a:pPr>
            <a:r>
              <a:rPr lang="el-GR" dirty="0"/>
              <a:t>Οι κυριότερες λειτουργίες του δέρματος είναι:</a:t>
            </a:r>
          </a:p>
          <a:p>
            <a:pPr marL="457200" indent="-457200">
              <a:buFont typeface="+mj-lt"/>
              <a:buAutoNum type="arabicPeriod"/>
            </a:pPr>
            <a:r>
              <a:rPr lang="el-GR" dirty="0" smtClean="0"/>
              <a:t>θερμορύθμιση</a:t>
            </a:r>
            <a:r>
              <a:rPr lang="el-GR" dirty="0"/>
              <a:t>,</a:t>
            </a:r>
          </a:p>
          <a:p>
            <a:pPr marL="457200" indent="-457200">
              <a:buFont typeface="+mj-lt"/>
              <a:buAutoNum type="arabicPeriod"/>
            </a:pPr>
            <a:r>
              <a:rPr lang="el-GR" dirty="0" smtClean="0"/>
              <a:t>φραγμός </a:t>
            </a:r>
            <a:r>
              <a:rPr lang="el-GR" dirty="0"/>
              <a:t>σε ξένες ουσίες,</a:t>
            </a:r>
          </a:p>
          <a:p>
            <a:pPr marL="457200" indent="-457200">
              <a:buFont typeface="+mj-lt"/>
              <a:buAutoNum type="arabicPeriod"/>
            </a:pPr>
            <a:r>
              <a:rPr lang="el-GR" dirty="0" smtClean="0"/>
              <a:t>προφύλαξη </a:t>
            </a:r>
            <a:r>
              <a:rPr lang="el-GR" dirty="0"/>
              <a:t>από μηχανικά ερεθίσματα,</a:t>
            </a:r>
          </a:p>
          <a:p>
            <a:pPr marL="457200" indent="-457200">
              <a:buFont typeface="+mj-lt"/>
              <a:buAutoNum type="arabicPeriod"/>
            </a:pPr>
            <a:r>
              <a:rPr lang="el-GR" dirty="0" smtClean="0"/>
              <a:t>αισθητήριου </a:t>
            </a:r>
            <a:r>
              <a:rPr lang="el-GR" dirty="0"/>
              <a:t>οργάνου,</a:t>
            </a:r>
          </a:p>
          <a:p>
            <a:pPr marL="457200" indent="-457200">
              <a:buFont typeface="+mj-lt"/>
              <a:buAutoNum type="arabicPeriod"/>
            </a:pPr>
            <a:r>
              <a:rPr lang="el-GR" dirty="0" smtClean="0"/>
              <a:t>ανοσολογικός </a:t>
            </a:r>
            <a:r>
              <a:rPr lang="el-GR" dirty="0"/>
              <a:t>ρόλος,</a:t>
            </a:r>
          </a:p>
          <a:p>
            <a:pPr marL="457200" indent="-457200">
              <a:buFont typeface="+mj-lt"/>
              <a:buAutoNum type="arabicPeriod"/>
            </a:pPr>
            <a:r>
              <a:rPr lang="el-GR" dirty="0" smtClean="0"/>
              <a:t>εκκριτική </a:t>
            </a:r>
            <a:r>
              <a:rPr lang="el-GR" dirty="0"/>
              <a:t>λειτουργία,</a:t>
            </a:r>
          </a:p>
          <a:p>
            <a:pPr marL="457200" indent="-457200">
              <a:buFont typeface="+mj-lt"/>
              <a:buAutoNum type="arabicPeriod"/>
            </a:pPr>
            <a:r>
              <a:rPr lang="el-GR" dirty="0" smtClean="0"/>
              <a:t>μεταβολικός </a:t>
            </a:r>
            <a:r>
              <a:rPr lang="el-GR" dirty="0"/>
              <a:t>ρόλος,</a:t>
            </a:r>
          </a:p>
          <a:p>
            <a:pPr marL="457200" indent="-457200">
              <a:buFont typeface="+mj-lt"/>
              <a:buAutoNum type="arabicPeriod"/>
            </a:pPr>
            <a:r>
              <a:rPr lang="el-GR" dirty="0" err="1" smtClean="0"/>
              <a:t>κοινωνικο</a:t>
            </a:r>
            <a:r>
              <a:rPr lang="el-GR" dirty="0" smtClean="0"/>
              <a:t>-σεξουαλική </a:t>
            </a:r>
            <a:r>
              <a:rPr lang="el-GR" dirty="0"/>
              <a:t>επικοινωνία.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740348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Θερμορύθμιση </a:t>
            </a:r>
            <a:r>
              <a:rPr lang="el-GR" sz="3000" b="0" dirty="0" smtClean="0"/>
              <a:t>1/2</a:t>
            </a:r>
            <a:endParaRPr lang="el-GR" sz="3000" b="0" dirty="0"/>
          </a:p>
        </p:txBody>
      </p:sp>
      <p:sp>
        <p:nvSpPr>
          <p:cNvPr id="3" name="Θέση περιεχομένου 2"/>
          <p:cNvSpPr>
            <a:spLocks noGrp="1"/>
          </p:cNvSpPr>
          <p:nvPr>
            <p:ph idx="1"/>
          </p:nvPr>
        </p:nvSpPr>
        <p:spPr>
          <a:xfrm>
            <a:off x="395536" y="1412776"/>
            <a:ext cx="8496944" cy="5328592"/>
          </a:xfrm>
        </p:spPr>
        <p:txBody>
          <a:bodyPr>
            <a:normAutofit lnSpcReduction="10000"/>
          </a:bodyPr>
          <a:lstStyle/>
          <a:p>
            <a:r>
              <a:rPr lang="el-GR" dirty="0"/>
              <a:t>Οι </a:t>
            </a:r>
            <a:r>
              <a:rPr lang="el-GR" dirty="0" smtClean="0"/>
              <a:t>θερμορυθμιστικές </a:t>
            </a:r>
            <a:r>
              <a:rPr lang="el-GR" dirty="0"/>
              <a:t>ανάγκες ολόκληρου του σώματος επηρεάζουν την αιμάτωση του δέρματος και όχι τόσο ο μεταβολισμός του ίδιου του δέρματος. Τα αγγεία του δέρματος ελέγχονται από τα αγγειοσυσταλτικά νεύρα.</a:t>
            </a:r>
          </a:p>
          <a:p>
            <a:r>
              <a:rPr lang="el-GR" dirty="0"/>
              <a:t>Σε θερμοκρασία περιβάλλοντος 20 °C, εφόσον το άτομο έχει ντυθεί ελαφριά και βρίσκεται σε ηρεμία, η αιμάτωση του δέρματος είναι 5-10 ml ανά 100 </a:t>
            </a:r>
            <a:r>
              <a:rPr lang="el-GR" dirty="0" err="1"/>
              <a:t>γρ</a:t>
            </a:r>
            <a:r>
              <a:rPr lang="el-GR" dirty="0"/>
              <a:t>. ιστού ανά λεπτό. Σε κατάσταση όμως αγγειοσυστολής (σε ψυχρό περιβάλλον), η αιμάτωση είναι δυνατόν να είναι μικρότερη του 1 ml ανά 100 </a:t>
            </a:r>
            <a:r>
              <a:rPr lang="el-GR" dirty="0" err="1"/>
              <a:t>γρ</a:t>
            </a:r>
            <a:r>
              <a:rPr lang="el-GR" dirty="0"/>
              <a:t>. ιστού ανά λεπτό, σε πλήρη δε διαστολή των αγγείων (εκμηδένιση του </a:t>
            </a:r>
            <a:r>
              <a:rPr lang="el-GR" dirty="0" err="1"/>
              <a:t>νευρογενούς</a:t>
            </a:r>
            <a:r>
              <a:rPr lang="el-GR" dirty="0"/>
              <a:t> τόνου σε θερμό περιβάλλον) είναι δυνατόν να υπερβεί τα 100 ml αίματος ανά 100 </a:t>
            </a:r>
            <a:r>
              <a:rPr lang="el-GR" dirty="0" err="1"/>
              <a:t>γρ</a:t>
            </a:r>
            <a:r>
              <a:rPr lang="el-GR" dirty="0"/>
              <a:t>. ιστού ανά λεπτό</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32339703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solidFill>
                  <a:prstClr val="white"/>
                </a:solidFill>
              </a:rPr>
              <a:t>Θερμορύθμιση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p:txBody>
          <a:bodyPr/>
          <a:lstStyle/>
          <a:p>
            <a:r>
              <a:rPr lang="el-GR" dirty="0"/>
              <a:t>Η μεγάλη αύξηση της αιμάτωσης του δέρματος σε θερμό περιβάλλον οφείλεται και στη λειτουργία των ιδρωτοποιών αδένων</a:t>
            </a:r>
            <a:r>
              <a:rPr lang="el-GR" dirty="0" smtClean="0"/>
              <a:t>.</a:t>
            </a:r>
          </a:p>
          <a:p>
            <a:r>
              <a:rPr lang="el-GR" dirty="0"/>
              <a:t>Κατά τη λειτουργία αυτή απελευθερώνεται το ένζυμο </a:t>
            </a:r>
            <a:r>
              <a:rPr lang="el-GR" dirty="0" err="1"/>
              <a:t>καλλικρεΐνη</a:t>
            </a:r>
            <a:r>
              <a:rPr lang="el-GR" dirty="0"/>
              <a:t>, το οποίο επιδρά επί της σφαιρίνης του πλάσματος, από την οποία απελευθερώνεται ένα πολυπεπτίδιο, η </a:t>
            </a:r>
            <a:r>
              <a:rPr lang="el-GR" dirty="0" err="1"/>
              <a:t>βραδυκινίνη</a:t>
            </a:r>
            <a:r>
              <a:rPr lang="el-GR" dirty="0"/>
              <a:t>. Η ουσία αυτή προκαλεί τοπική αγγειοδιαστολή και επιδρά άμεσα επί των λείων μυϊκών ινών των αγγείων. Τοπικά ερεθίσματα στο δέρμα προκαλούν αγγειοδιαστολή με τον μηχανισμό των αξονικών αντανακλαστικών.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3308841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Φραγμός σε ξένες ουσίες </a:t>
            </a:r>
            <a:r>
              <a:rPr lang="el-GR" dirty="0" smtClean="0"/>
              <a:t>-</a:t>
            </a:r>
            <a:br>
              <a:rPr lang="el-GR" dirty="0" smtClean="0"/>
            </a:br>
            <a:r>
              <a:rPr lang="el-GR" dirty="0" err="1" smtClean="0"/>
              <a:t>Διαβατότητα</a:t>
            </a:r>
            <a:r>
              <a:rPr lang="el-GR" dirty="0" smtClean="0"/>
              <a:t> φαρμάκων </a:t>
            </a:r>
            <a:r>
              <a:rPr lang="el-GR" sz="3000" b="0" dirty="0" smtClean="0"/>
              <a:t>1/2</a:t>
            </a:r>
            <a:endParaRPr lang="el-GR" sz="3000" b="0" dirty="0"/>
          </a:p>
        </p:txBody>
      </p:sp>
      <p:sp>
        <p:nvSpPr>
          <p:cNvPr id="3" name="Θέση περιεχομένου 2"/>
          <p:cNvSpPr>
            <a:spLocks noGrp="1"/>
          </p:cNvSpPr>
          <p:nvPr>
            <p:ph idx="1"/>
          </p:nvPr>
        </p:nvSpPr>
        <p:spPr>
          <a:xfrm>
            <a:off x="395536" y="1412776"/>
            <a:ext cx="8496944" cy="5445224"/>
          </a:xfrm>
        </p:spPr>
        <p:txBody>
          <a:bodyPr>
            <a:normAutofit fontScale="92500" lnSpcReduction="10000"/>
          </a:bodyPr>
          <a:lstStyle/>
          <a:p>
            <a:r>
              <a:rPr lang="el-GR" dirty="0"/>
              <a:t>Η κερατίνη στιβάδα αποτελεί τον κύριο, αλλά όχι τον μοναδικό, φραγμό για τη διείσδυση ξένων ουσιών, όπως φάρμακα και άλλων ενεργών ουσιών. Από τις πολλές έρευνες για να διαπιστωθεί ο τρόπος διείσδυσης των ξένων ουσιών μετά από τοπική εφαρμογή τους, έχει επαχθεί το συμπέρασμα ότι τρεις είναι οι πιθανοί δρόμοι:</a:t>
            </a:r>
          </a:p>
          <a:p>
            <a:pPr marL="914400" lvl="1" indent="-514350">
              <a:buFont typeface="+mj-lt"/>
              <a:buAutoNum type="romanLcPeriod"/>
            </a:pPr>
            <a:r>
              <a:rPr lang="el-GR" dirty="0" smtClean="0"/>
              <a:t>μέσω </a:t>
            </a:r>
            <a:r>
              <a:rPr lang="el-GR" dirty="0"/>
              <a:t>των πόρων, των εκκριτικών αδένων (ιδρωτοποιών), </a:t>
            </a:r>
            <a:endParaRPr lang="el-GR" dirty="0" smtClean="0"/>
          </a:p>
          <a:p>
            <a:pPr marL="914400" lvl="1" indent="-514350">
              <a:buFont typeface="+mj-lt"/>
              <a:buAutoNum type="romanLcPeriod"/>
            </a:pPr>
            <a:r>
              <a:rPr lang="el-GR" dirty="0" smtClean="0"/>
              <a:t>μέσω </a:t>
            </a:r>
            <a:r>
              <a:rPr lang="el-GR" dirty="0"/>
              <a:t>της κερατίνης στιβάδας αυτής καθεαυτής και </a:t>
            </a:r>
            <a:endParaRPr lang="el-GR" dirty="0" smtClean="0"/>
          </a:p>
          <a:p>
            <a:pPr marL="914400" lvl="1" indent="-514350">
              <a:buFont typeface="+mj-lt"/>
              <a:buAutoNum type="romanLcPeriod"/>
            </a:pPr>
            <a:r>
              <a:rPr lang="el-GR" dirty="0" smtClean="0"/>
              <a:t>μέσω </a:t>
            </a:r>
            <a:r>
              <a:rPr lang="el-GR" dirty="0"/>
              <a:t>της </a:t>
            </a:r>
            <a:r>
              <a:rPr lang="el-GR" dirty="0" err="1"/>
              <a:t>τριχοσμηγματογόνου</a:t>
            </a:r>
            <a:r>
              <a:rPr lang="el-GR" dirty="0"/>
              <a:t> μονάδας</a:t>
            </a:r>
            <a:r>
              <a:rPr lang="el-GR" dirty="0" smtClean="0"/>
              <a:t>.</a:t>
            </a:r>
          </a:p>
          <a:p>
            <a:r>
              <a:rPr lang="el-GR" dirty="0"/>
              <a:t>Λαμβάνοντας υπόψη τις ελάχιστες επιφάνειες που αντιστοιχούν στους πρώτους δύο δρόμους, φαίνεται ότι ο πιο σημαντικός δρόμος είναι μέσω της κερατίνης στιβάδας. Πάντως, η σχετική σημασία των τριών προαναφερθέντων δρόμων μεταφοράς ουσιών συζητείται ακόμη</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3102338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Φραγμός σε ξένες ουσίες -</a:t>
            </a:r>
            <a:br>
              <a:rPr lang="el-GR" dirty="0">
                <a:solidFill>
                  <a:prstClr val="white"/>
                </a:solidFill>
              </a:rPr>
            </a:br>
            <a:r>
              <a:rPr lang="el-GR" dirty="0" err="1">
                <a:solidFill>
                  <a:prstClr val="white"/>
                </a:solidFill>
              </a:rPr>
              <a:t>Διαβατότητα</a:t>
            </a:r>
            <a:r>
              <a:rPr lang="el-GR" dirty="0">
                <a:solidFill>
                  <a:prstClr val="white"/>
                </a:solidFill>
              </a:rPr>
              <a:t> φαρμάκων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a:xfrm>
            <a:off x="395536" y="1412776"/>
            <a:ext cx="8496944" cy="5445224"/>
          </a:xfrm>
        </p:spPr>
        <p:txBody>
          <a:bodyPr>
            <a:normAutofit/>
          </a:bodyPr>
          <a:lstStyle/>
          <a:p>
            <a:pPr>
              <a:lnSpc>
                <a:spcPct val="105000"/>
              </a:lnSpc>
              <a:spcBef>
                <a:spcPts val="900"/>
              </a:spcBef>
            </a:pPr>
            <a:r>
              <a:rPr lang="el-GR" sz="2200" dirty="0"/>
              <a:t>Πρέπει να προσθέσουμε ότι η σχετική σημασία των διαφόρων τρόπων διείσδυσης ουσιών, εξαρτάται, μεταξύ άλλων, από τις φυσικοχημικές ιδιότητες των μορίων που θα μεταφερθούν, από την περιοχή του δέρματος, την κατάσταση δέρματος, τη δραστηριότητα του φαρμάκου, και μία σειρά άλλων φαρμακολογικών μεταβλητών. Μέχρι τις αρχές του αιώνα μας θεωρείτο πρακτικά αδιαπέραστο το δέρμα από τις χημικές ουσίες. Το 1904 ο </a:t>
            </a:r>
            <a:r>
              <a:rPr lang="en-US" sz="2200" dirty="0" err="1"/>
              <a:t>Schwenken</a:t>
            </a:r>
            <a:r>
              <a:rPr lang="el-GR" sz="2200" dirty="0"/>
              <a:t>-</a:t>
            </a:r>
            <a:r>
              <a:rPr lang="en-US" sz="2200" dirty="0"/>
              <a:t>Becker </a:t>
            </a:r>
            <a:r>
              <a:rPr lang="el-GR" sz="2200" dirty="0"/>
              <a:t>απέδειξε ότι το διαπερνούν τα λιποδιαλυτά μόρια και αέρια. Η δερματική οδός χορήγησης ουσιών χρησιμοποιείται όταν αυτές βρίσκονται σε μορφή αλοιφής, αιωρήματος, γαλακτώματος και άλλων δερματολογικών παρασκευασμάτων για τοπική χρήση.</a:t>
            </a:r>
          </a:p>
          <a:p>
            <a:pPr>
              <a:lnSpc>
                <a:spcPct val="105000"/>
              </a:lnSpc>
              <a:spcBef>
                <a:spcPts val="900"/>
              </a:spcBef>
            </a:pPr>
            <a:r>
              <a:rPr lang="el-GR" sz="2200" dirty="0"/>
              <a:t>Τα ένζυμα που χρησιμοποιούνται στη μόνιμη αποτρίχωση δεν απορροφώνται από το δέρμα. Για τους λόγους αυτούς τα ένζυμα χορηγούνται με τη μέθοδο της </a:t>
            </a:r>
            <a:r>
              <a:rPr lang="el-GR" sz="2200" dirty="0" err="1"/>
              <a:t>ιοντοφόρησης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365063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Δέρμα </a:t>
            </a:r>
            <a:r>
              <a:rPr lang="el-GR" sz="3000" b="0" dirty="0" smtClean="0">
                <a:solidFill>
                  <a:prstClr val="white"/>
                </a:solidFill>
              </a:rPr>
              <a:t>2/5</a:t>
            </a:r>
            <a:r>
              <a:rPr lang="el-GR" dirty="0" smtClean="0">
                <a:solidFill>
                  <a:prstClr val="white"/>
                </a:solidFill>
              </a:rPr>
              <a:t> </a:t>
            </a:r>
            <a:endParaRPr lang="el-GR" dirty="0"/>
          </a:p>
        </p:txBody>
      </p:sp>
      <p:sp>
        <p:nvSpPr>
          <p:cNvPr id="3" name="Θέση περιεχομένου 2"/>
          <p:cNvSpPr>
            <a:spLocks noGrp="1"/>
          </p:cNvSpPr>
          <p:nvPr>
            <p:ph idx="1"/>
          </p:nvPr>
        </p:nvSpPr>
        <p:spPr>
          <a:xfrm>
            <a:off x="395536" y="1412776"/>
            <a:ext cx="8352928" cy="5328592"/>
          </a:xfrm>
        </p:spPr>
        <p:txBody>
          <a:bodyPr>
            <a:normAutofit/>
          </a:bodyPr>
          <a:lstStyle/>
          <a:p>
            <a:r>
              <a:rPr lang="el-GR" dirty="0"/>
              <a:t>Μακροσκοπικά η επιφάνεια του δέρματος είναι ανώμαλη, καλύπτεται από τρίχες σε ορισμένα μέρη του σώματος (κεφαλή, μασχάλες, εφήβαιο, άνω χείλος στους άνδρες και παρειές) και από χνούδι σε όλο το σώμα, εκτός από τις παλάμες, τα πέλματα, την </a:t>
            </a:r>
            <a:r>
              <a:rPr lang="el-GR" dirty="0" err="1"/>
              <a:t>καμπτική</a:t>
            </a:r>
            <a:r>
              <a:rPr lang="el-GR" dirty="0"/>
              <a:t> επιφάνεια των δακτύλων, το πέος, την κλειτορίδα και την εσωτερική επιφάνεια των μεγάλων και μικρών </a:t>
            </a:r>
            <a:r>
              <a:rPr lang="el-GR" dirty="0" err="1"/>
              <a:t>χειλέων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1139204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Δομή δερματικού φραγμού </a:t>
            </a:r>
            <a:r>
              <a:rPr lang="el-GR" sz="3000" b="0" dirty="0" smtClean="0"/>
              <a:t>1/3</a:t>
            </a:r>
            <a:endParaRPr lang="el-GR" sz="3000" b="0" dirty="0"/>
          </a:p>
        </p:txBody>
      </p:sp>
      <p:sp>
        <p:nvSpPr>
          <p:cNvPr id="3" name="Θέση περιεχομένου 2"/>
          <p:cNvSpPr>
            <a:spLocks noGrp="1"/>
          </p:cNvSpPr>
          <p:nvPr>
            <p:ph idx="1"/>
          </p:nvPr>
        </p:nvSpPr>
        <p:spPr>
          <a:xfrm>
            <a:off x="179512" y="1412776"/>
            <a:ext cx="8784976" cy="5400600"/>
          </a:xfrm>
        </p:spPr>
        <p:txBody>
          <a:bodyPr>
            <a:noAutofit/>
          </a:bodyPr>
          <a:lstStyle/>
          <a:p>
            <a:r>
              <a:rPr lang="el-GR" sz="2000" dirty="0"/>
              <a:t>Χαρακτηριστική είναι η περιγραφή της κεράτινης στιβάδας ως ετερογενούς </a:t>
            </a:r>
            <a:r>
              <a:rPr lang="el-GR" sz="2000" dirty="0" err="1"/>
              <a:t>διδιαμερισματικού</a:t>
            </a:r>
            <a:r>
              <a:rPr lang="el-GR" sz="2000" dirty="0"/>
              <a:t> μοντέλου, που προσομοιάζει με έναν τοίχο από τούβλα και λάσπη. Αποτελείται από </a:t>
            </a:r>
            <a:r>
              <a:rPr lang="el-GR" sz="2000" dirty="0" err="1"/>
              <a:t>κερατινοκύτταρα</a:t>
            </a:r>
            <a:r>
              <a:rPr lang="el-GR" sz="2000" dirty="0"/>
              <a:t>, στο τελευταίο στάδιο της διαφοροποίησης, λίγο πριν από την απόπτωση, που βρίσκονται ενσωματωμένα σε μεσοκυττάρια ύλη </a:t>
            </a:r>
            <a:r>
              <a:rPr lang="el-GR" sz="2000" dirty="0" err="1"/>
              <a:t>λιπιδικής</a:t>
            </a:r>
            <a:r>
              <a:rPr lang="el-GR" sz="2000" dirty="0"/>
              <a:t> σύστασης, η οποία δίνει σε ολόκληρο τον ιστό τον υδρόφοβο χαρακτήρα του. Τα </a:t>
            </a:r>
            <a:r>
              <a:rPr lang="el-GR" sz="2000" dirty="0" err="1"/>
              <a:t>κερατινοκύτταρα</a:t>
            </a:r>
            <a:r>
              <a:rPr lang="el-GR" sz="2000" dirty="0"/>
              <a:t> έχουν πενταγωνικό ή εξαγωνικό σχήμα. Είναι πλατιά και έχουν μεγαλύτερο όγκο από τα κύτταρα των κατώτερων στιβάδων. Έχουν χάσει όλα τα οργανίδια (πυρήνα, μιτοχόνδρια, </a:t>
            </a:r>
            <a:r>
              <a:rPr lang="el-GR" sz="2000" dirty="0" err="1"/>
              <a:t>δικτυοενδοθηλιακό</a:t>
            </a:r>
            <a:r>
              <a:rPr lang="el-GR" sz="2000" dirty="0"/>
              <a:t> σύστημα κλπ.) και ο </a:t>
            </a:r>
            <a:r>
              <a:rPr lang="el-GR" sz="2000" dirty="0" err="1"/>
              <a:t>κυττοπλασματικός</a:t>
            </a:r>
            <a:r>
              <a:rPr lang="el-GR" sz="2000" dirty="0"/>
              <a:t> χώρος καταλαμβάνεται από ένα σύμπλεγμα ινιδίων, που βρίσκονται καθηλωμένα σε μια άμορφη πρωτεϊνική μάζα. Τα ινίδια θεωρείται ότι προέρχονται από τα </a:t>
            </a:r>
            <a:r>
              <a:rPr lang="el-GR" sz="2000" dirty="0" err="1"/>
              <a:t>τονοϊνίδια</a:t>
            </a:r>
            <a:r>
              <a:rPr lang="el-GR" sz="2000" dirty="0"/>
              <a:t> και είναι επίσης πρωτεϊνικής φύσης. Στην πρωτεΐνη αυτή (α-</a:t>
            </a:r>
            <a:r>
              <a:rPr lang="el-GR" sz="2000" dirty="0" err="1"/>
              <a:t>κερατίν</a:t>
            </a:r>
            <a:r>
              <a:rPr lang="el-GR" sz="2000" dirty="0"/>
              <a:t>η) οφείλεται η ευκαμψία και η ελαστικότητα της επιδερμίδας. Η άμορφη μάζα που περιτυλίγει τα πρωτεϊνικά ινίδια έχει στη δομή του μορίου της πολλές γέφυρες θείου (δεσμοί -</a:t>
            </a:r>
            <a:r>
              <a:rPr lang="en-US" sz="2000" dirty="0"/>
              <a:t>S</a:t>
            </a:r>
            <a:r>
              <a:rPr lang="el-GR" sz="2000" dirty="0"/>
              <a:t>-</a:t>
            </a:r>
            <a:r>
              <a:rPr lang="en-US" sz="2000" dirty="0"/>
              <a:t>S</a:t>
            </a:r>
            <a:r>
              <a:rPr lang="el-GR" sz="2000" dirty="0"/>
              <a:t>), οι οποίοι λόγω της σταθερότητάς τους αυξάνουν, διασφαλίζουν την ανθεκτικότητα της </a:t>
            </a:r>
            <a:r>
              <a:rPr lang="el-GR" sz="2000" dirty="0" smtClean="0"/>
              <a:t>επιδερμίδας.</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4230325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Δομή δερματικού φραγμού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p:txBody>
          <a:bodyPr/>
          <a:lstStyle/>
          <a:p>
            <a:r>
              <a:rPr lang="el-GR" dirty="0"/>
              <a:t>Ο μεσοκυττάριος χώρος της καλύπτεται από πολλές λεπτές </a:t>
            </a:r>
            <a:r>
              <a:rPr lang="el-GR" dirty="0" err="1"/>
              <a:t>λιπιδικές</a:t>
            </a:r>
            <a:r>
              <a:rPr lang="el-GR" dirty="0"/>
              <a:t> </a:t>
            </a:r>
            <a:r>
              <a:rPr lang="el-GR" dirty="0" err="1"/>
              <a:t>διπλοστιβάδες</a:t>
            </a:r>
            <a:r>
              <a:rPr lang="el-GR" dirty="0"/>
              <a:t> παράλληλες μεταξύ τους, με διακριτές υδρόφιλες και υδρόφοβες περιοχές, που περιβάλλουν τα </a:t>
            </a:r>
            <a:r>
              <a:rPr lang="el-GR" dirty="0" err="1"/>
              <a:t>κερατινοκύτταρα</a:t>
            </a:r>
            <a:r>
              <a:rPr lang="el-GR" dirty="0"/>
              <a:t>. Τα λιπίδια που παίρνουν μέρος στον μοναδικό αυτό ιστό είναι κυρίως κεραμίδια, χοληστερόλη και ελεύθερα λιπαρά οξέα σε </a:t>
            </a:r>
            <a:r>
              <a:rPr lang="el-GR" dirty="0" err="1"/>
              <a:t>ισομοριακή</a:t>
            </a:r>
            <a:r>
              <a:rPr lang="el-GR" dirty="0"/>
              <a:t> αναλογία, ενώ υπάρχουν επίσης μικρότερα ποσά εστέρων της χοληστερόλης. Οι </a:t>
            </a:r>
            <a:r>
              <a:rPr lang="el-GR" dirty="0" err="1"/>
              <a:t>λιπιδικοί</a:t>
            </a:r>
            <a:r>
              <a:rPr lang="el-GR" dirty="0"/>
              <a:t> σχηματισμοί βρίσκονται σε κατάσταση </a:t>
            </a:r>
            <a:r>
              <a:rPr lang="el-GR" dirty="0" err="1"/>
              <a:t>ημικρυσταλλικής</a:t>
            </a:r>
            <a:r>
              <a:rPr lang="el-GR" dirty="0"/>
              <a:t> </a:t>
            </a:r>
            <a:r>
              <a:rPr lang="el-GR" dirty="0" err="1"/>
              <a:t>γέλης</a:t>
            </a:r>
            <a:r>
              <a:rPr lang="el-GR" dirty="0"/>
              <a:t>, με περιοχές όπου τα λιπίδια είναι σε κατάσταση υγρών κρυστάλλων.</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3520242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Δομή δερματικού φραγμού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a:xfrm>
            <a:off x="251520" y="1412776"/>
            <a:ext cx="8784976" cy="5445224"/>
          </a:xfrm>
        </p:spPr>
        <p:txBody>
          <a:bodyPr>
            <a:normAutofit fontScale="92500" lnSpcReduction="10000"/>
          </a:bodyPr>
          <a:lstStyle/>
          <a:p>
            <a:r>
              <a:rPr lang="el-GR" dirty="0"/>
              <a:t>Η καλή λειτουργία του φραγμού εξαρτάται άμεσα από την ακεραιότητα των </a:t>
            </a:r>
            <a:r>
              <a:rPr lang="el-GR" dirty="0" err="1"/>
              <a:t>λιπιδικών</a:t>
            </a:r>
            <a:r>
              <a:rPr lang="el-GR" dirty="0"/>
              <a:t> </a:t>
            </a:r>
            <a:r>
              <a:rPr lang="el-GR" dirty="0" err="1"/>
              <a:t>υμενίων</a:t>
            </a:r>
            <a:r>
              <a:rPr lang="el-GR" dirty="0"/>
              <a:t> που περιβάλλουν τα </a:t>
            </a:r>
            <a:r>
              <a:rPr lang="el-GR" dirty="0" err="1"/>
              <a:t>κερατινοκύτταρα</a:t>
            </a:r>
            <a:r>
              <a:rPr lang="el-GR" dirty="0"/>
              <a:t>. Όταν τα λιπίδια απομακρυνθούν, με τη βοήθεια διαλυτών, ή όταν σημειωθεί έλλειψή τους εξαιτίας παθολογικών καταστάσεων, ο φραγμός φαίνεται να εξασθενεί. Η ικανότητα της κεράτινης στιβάδας να αντιστέκεται στην απώλεια νερού εξαρτάται από την παρουσία ορισμένων λιπιδίων στον μεσοκυττάριο χώρο. Τα λιπίδια αυτά, εκτός από ρυθμιστές της υδατικής διαπερατότητας, καθορίζουν επίσης τη σύνδεση και την απολέπιση των κερατινοκυττάρων.</a:t>
            </a:r>
          </a:p>
          <a:p>
            <a:r>
              <a:rPr lang="el-GR" dirty="0"/>
              <a:t>Έτσι αν τα </a:t>
            </a:r>
            <a:r>
              <a:rPr lang="el-GR" dirty="0" err="1"/>
              <a:t>λιπιδικά</a:t>
            </a:r>
            <a:r>
              <a:rPr lang="el-GR" dirty="0"/>
              <a:t> συστατικά διαταραχθούν, διαταράσσεται επίσης και η συνοχή των κυττάρων της κεράτινης στιβάδας και τελικά προκαλείται απολέπιση. Αυτό αποδεικνύεται από το γεγονός ότι σε πολλές δερματικές διαταραχές οι οποίες σχετίζονται με διαταραχές της απολέπισης (ψωρίαση - </a:t>
            </a:r>
            <a:r>
              <a:rPr lang="el-GR" dirty="0" err="1"/>
              <a:t>ιχθύαση</a:t>
            </a:r>
            <a:r>
              <a:rPr lang="el-GR" dirty="0"/>
              <a:t>), η σύσταση των λιπιδίων του μεσοκυττάριου χώρου είναι αλλοιωμένη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36357135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Οδοί διέλευσης </a:t>
            </a:r>
            <a:r>
              <a:rPr lang="el-GR" dirty="0" smtClean="0"/>
              <a:t>ουσιών</a:t>
            </a:r>
            <a:r>
              <a:rPr lang="en-US" dirty="0" smtClean="0"/>
              <a:t> </a:t>
            </a:r>
            <a:r>
              <a:rPr lang="en-US" sz="3000" b="0" dirty="0" smtClean="0"/>
              <a:t>1/3</a:t>
            </a:r>
            <a:endParaRPr lang="el-GR" sz="3000" b="0" dirty="0"/>
          </a:p>
        </p:txBody>
      </p:sp>
      <p:sp>
        <p:nvSpPr>
          <p:cNvPr id="3" name="Θέση περιεχομένου 2"/>
          <p:cNvSpPr>
            <a:spLocks noGrp="1"/>
          </p:cNvSpPr>
          <p:nvPr>
            <p:ph idx="1"/>
          </p:nvPr>
        </p:nvSpPr>
        <p:spPr>
          <a:xfrm>
            <a:off x="395536" y="1412776"/>
            <a:ext cx="8568952" cy="5445224"/>
          </a:xfrm>
        </p:spPr>
        <p:txBody>
          <a:bodyPr>
            <a:normAutofit fontScale="92500" lnSpcReduction="10000"/>
          </a:bodyPr>
          <a:lstStyle/>
          <a:p>
            <a:pPr marL="0" indent="0">
              <a:buNone/>
            </a:pPr>
            <a:r>
              <a:rPr lang="el-GR" dirty="0"/>
              <a:t>Οι πιθανοί τρόποι με τους οποίους μια ουσία μπορεί να διαπεράσει το υγιές δέρμα μπορεί </a:t>
            </a:r>
            <a:r>
              <a:rPr lang="el-GR" dirty="0" smtClean="0"/>
              <a:t>να είναι</a:t>
            </a:r>
            <a:r>
              <a:rPr lang="el-GR" dirty="0"/>
              <a:t>:</a:t>
            </a:r>
          </a:p>
          <a:p>
            <a:r>
              <a:rPr lang="el-GR" dirty="0" smtClean="0"/>
              <a:t>Η </a:t>
            </a:r>
            <a:r>
              <a:rPr lang="el-GR" dirty="0"/>
              <a:t>διέλευση διαμέσου εξαρτημάτων του δέρματος (τριχοφόρων θυλακίων, σμηγματογόνων και ιδρωτοποιών αδένων). Από τα σημεία αυτά εξασφαλίζεται υψηλή διαπερατότητα σε ιόντα και </a:t>
            </a:r>
            <a:r>
              <a:rPr lang="el-GR" dirty="0" err="1"/>
              <a:t>μεγαλομοριακές</a:t>
            </a:r>
            <a:r>
              <a:rPr lang="el-GR" dirty="0"/>
              <a:t> ενώσεις, παρακάμπτοντας τα κύτταρα της κεράτινης στιβάδας. Λόγω όμως της πολύ μικρής έκτασης (1% της συνολικής επιφάνειας του δέρματος) η διαπερατότητα των ουσιών αυτών είναι τελικά περιορισμένη.</a:t>
            </a:r>
          </a:p>
          <a:p>
            <a:r>
              <a:rPr lang="el-GR" dirty="0" smtClean="0"/>
              <a:t>Η </a:t>
            </a:r>
            <a:r>
              <a:rPr lang="el-GR" dirty="0"/>
              <a:t>διέλευση διαμέσου της κεράτινης στιβάδας. Μια ουσία μπορεί να διαπεράσει την κεράτινη στιβάδα είτε διαπερνώντας τα ίδια τα κύτταρα ή ακολουθώντας τα διάκενα μεταξύ των κερατινοκυττάρων. Η κυριότερη οδός χορήγησης όμως είναι ο μεσοκυττάριος χώρος που θεωρείται ότι είναι ο δερματικός φραγμός.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367683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Οδοί διέλευσης ουσιών</a:t>
            </a:r>
            <a:r>
              <a:rPr lang="en-US" dirty="0">
                <a:solidFill>
                  <a:prstClr val="white"/>
                </a:solidFill>
              </a:rPr>
              <a:t> </a:t>
            </a:r>
            <a:r>
              <a:rPr lang="en-US" sz="3000" b="0" dirty="0" smtClean="0">
                <a:solidFill>
                  <a:prstClr val="white"/>
                </a:solidFill>
              </a:rPr>
              <a:t>2/3</a:t>
            </a:r>
            <a:endParaRPr lang="el-GR" dirty="0"/>
          </a:p>
        </p:txBody>
      </p:sp>
      <p:sp>
        <p:nvSpPr>
          <p:cNvPr id="3" name="Θέση περιεχομένου 2"/>
          <p:cNvSpPr>
            <a:spLocks noGrp="1"/>
          </p:cNvSpPr>
          <p:nvPr>
            <p:ph idx="1"/>
          </p:nvPr>
        </p:nvSpPr>
        <p:spPr>
          <a:xfrm>
            <a:off x="395536" y="1412776"/>
            <a:ext cx="8568952" cy="5400600"/>
          </a:xfrm>
        </p:spPr>
        <p:txBody>
          <a:bodyPr>
            <a:normAutofit/>
          </a:bodyPr>
          <a:lstStyle/>
          <a:p>
            <a:r>
              <a:rPr lang="el-GR" sz="2200" dirty="0"/>
              <a:t>Η κεράτινη στιβάδα είναι το σημείο της επιδερμίδας που έρχεται σε επαφή με το περιβάλλον. Αποτελείται από περίπου 20 σειρές μη </a:t>
            </a:r>
            <a:r>
              <a:rPr lang="el-GR" sz="2200" dirty="0" err="1"/>
              <a:t>μεταβολικώς</a:t>
            </a:r>
            <a:r>
              <a:rPr lang="el-GR" sz="2200" dirty="0"/>
              <a:t> ενεργών κυττάρων, στο τελευταίο στάδιο της </a:t>
            </a:r>
            <a:r>
              <a:rPr lang="el-GR" sz="2200" dirty="0" err="1"/>
              <a:t>κερατινοποίησης</a:t>
            </a:r>
            <a:r>
              <a:rPr lang="el-GR" sz="2200" dirty="0"/>
              <a:t>. Το πάχος της εξαρτάται από την ανατομική περιοχή και κυμαίνεται από 10 έως 20 </a:t>
            </a:r>
            <a:r>
              <a:rPr lang="el-GR" sz="2200" dirty="0" smtClean="0"/>
              <a:t>μ</a:t>
            </a:r>
            <a:r>
              <a:rPr lang="en-US" sz="2200" dirty="0" smtClean="0"/>
              <a:t>m</a:t>
            </a:r>
            <a:r>
              <a:rPr lang="el-GR" sz="2200" dirty="0" smtClean="0"/>
              <a:t>. </a:t>
            </a:r>
            <a:r>
              <a:rPr lang="el-GR" sz="2200" dirty="0"/>
              <a:t>Η παχύτερη κεράτινη στιβάδα εμφανίζεται στις παλάμες και στα πέλματα, ενώ η λεπτότερη στην περιοχή πίσω από το αυτί, στο τριχωτό της κεφαλής και στις μασχάλες. Ο μεσοκυττάριος χώρος της καλύπτεται από πολλά λεπτά </a:t>
            </a:r>
            <a:r>
              <a:rPr lang="el-GR" sz="2200" dirty="0" err="1"/>
              <a:t>λιπιδικά</a:t>
            </a:r>
            <a:r>
              <a:rPr lang="el-GR" sz="2200" dirty="0"/>
              <a:t> </a:t>
            </a:r>
            <a:r>
              <a:rPr lang="el-GR" sz="2200" dirty="0" err="1"/>
              <a:t>υμένια</a:t>
            </a:r>
            <a:r>
              <a:rPr lang="el-GR" sz="2200" dirty="0"/>
              <a:t> παράλληλα μεταξύ τους, που περιβάλλουν τα </a:t>
            </a:r>
            <a:r>
              <a:rPr lang="el-GR" sz="2200" dirty="0" err="1"/>
              <a:t>κερατινοκύτταρα</a:t>
            </a:r>
            <a:r>
              <a:rPr lang="el-GR" sz="2200" dirty="0"/>
              <a:t>. Τα λιπίδια που παίρνουν μέρος στον μοναδικό αυτό ιστό είναι κυρίως κεραμίδια, χοληστερόλη και ελεύθερα λιπαρά οξέα σε </a:t>
            </a:r>
            <a:r>
              <a:rPr lang="el-GR" sz="2200" dirty="0" err="1"/>
              <a:t>ισομοριακή</a:t>
            </a:r>
            <a:r>
              <a:rPr lang="el-GR" sz="2200" dirty="0"/>
              <a:t> αναλογία, ενώ υπάρχουν επίσης μικρότερα ποσά εστέρων της χοληστερόλης, </a:t>
            </a:r>
            <a:r>
              <a:rPr lang="el-GR" sz="2200" dirty="0" err="1"/>
              <a:t>τριγλυκερίδια</a:t>
            </a:r>
            <a:r>
              <a:rPr lang="el-GR" sz="2200" dirty="0"/>
              <a:t> και </a:t>
            </a:r>
            <a:r>
              <a:rPr lang="el-GR" sz="2200" dirty="0" err="1" smtClean="0"/>
              <a:t>διγλυκερίδια</a:t>
            </a:r>
            <a:r>
              <a:rPr lang="el-GR" sz="22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1525096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Οδοί διέλευσης ουσιών</a:t>
            </a:r>
            <a:r>
              <a:rPr lang="en-US" dirty="0">
                <a:solidFill>
                  <a:prstClr val="white"/>
                </a:solidFill>
              </a:rPr>
              <a:t> </a:t>
            </a:r>
            <a:r>
              <a:rPr lang="en-US" sz="3000" b="0" dirty="0" smtClean="0">
                <a:solidFill>
                  <a:prstClr val="white"/>
                </a:solidFill>
              </a:rPr>
              <a:t>3/3</a:t>
            </a:r>
            <a:endParaRPr lang="el-GR" dirty="0"/>
          </a:p>
        </p:txBody>
      </p:sp>
      <p:sp>
        <p:nvSpPr>
          <p:cNvPr id="3" name="Θέση περιεχομένου 2"/>
          <p:cNvSpPr>
            <a:spLocks noGrp="1"/>
          </p:cNvSpPr>
          <p:nvPr>
            <p:ph idx="1"/>
          </p:nvPr>
        </p:nvSpPr>
        <p:spPr/>
        <p:txBody>
          <a:bodyPr/>
          <a:lstStyle/>
          <a:p>
            <a:r>
              <a:rPr lang="el-GR" dirty="0"/>
              <a:t>Κάθε ουσία μπορεί θεωρητικά να ακολουθήσει και τις δύο οδούς ώστε να διαπεράσει τον δερματικό </a:t>
            </a:r>
            <a:r>
              <a:rPr lang="el-GR" dirty="0" smtClean="0"/>
              <a:t>φραγμό</a:t>
            </a:r>
            <a:r>
              <a:rPr lang="en-US" dirty="0" smtClean="0"/>
              <a:t>.</a:t>
            </a:r>
            <a:r>
              <a:rPr lang="el-GR" dirty="0" smtClean="0"/>
              <a:t> </a:t>
            </a:r>
            <a:r>
              <a:rPr lang="el-GR" dirty="0"/>
              <a:t>Ο τρόπος με τον οποίο απορροφάται τελικά κάποια ουσία εξαρτάται κυρίως από τον συντελεστή κατανομής της ουσίας (</a:t>
            </a:r>
            <a:r>
              <a:rPr lang="en-US" dirty="0"/>
              <a:t>log </a:t>
            </a:r>
            <a:r>
              <a:rPr lang="el-GR" dirty="0"/>
              <a:t>Ρ), δηλαδή από τη </a:t>
            </a:r>
            <a:r>
              <a:rPr lang="el-GR" dirty="0" err="1"/>
              <a:t>λιποφιλικότητά</a:t>
            </a:r>
            <a:r>
              <a:rPr lang="el-GR" dirty="0"/>
              <a:t> της. </a:t>
            </a:r>
            <a:endParaRPr lang="en-US" dirty="0" smtClean="0"/>
          </a:p>
          <a:p>
            <a:r>
              <a:rPr lang="el-GR" dirty="0" smtClean="0"/>
              <a:t>Ουσίες </a:t>
            </a:r>
            <a:r>
              <a:rPr lang="el-GR" dirty="0"/>
              <a:t>χαμηλής </a:t>
            </a:r>
            <a:r>
              <a:rPr lang="el-GR" dirty="0" err="1"/>
              <a:t>λιποφιλικότητας</a:t>
            </a:r>
            <a:r>
              <a:rPr lang="el-GR" dirty="0"/>
              <a:t> θεωρείται ότι διαπερνούν τα </a:t>
            </a:r>
            <a:r>
              <a:rPr lang="el-GR" dirty="0" err="1" smtClean="0"/>
              <a:t>κερατινοκύτταρα</a:t>
            </a:r>
            <a:r>
              <a:rPr lang="en-US" dirty="0"/>
              <a:t>.</a:t>
            </a:r>
            <a:r>
              <a:rPr lang="el-GR" dirty="0" smtClean="0"/>
              <a:t> </a:t>
            </a:r>
            <a:endParaRPr lang="en-US" dirty="0" smtClean="0"/>
          </a:p>
          <a:p>
            <a:r>
              <a:rPr lang="el-GR" dirty="0" err="1" smtClean="0"/>
              <a:t>Λιπόφιλες</a:t>
            </a:r>
            <a:r>
              <a:rPr lang="el-GR" dirty="0" smtClean="0"/>
              <a:t> </a:t>
            </a:r>
            <a:r>
              <a:rPr lang="el-GR" dirty="0"/>
              <a:t>ουσίες ακολουθούν τον μεσοκυττάριο χώρο προκειμένου να διαπεράσουν την κεράτινη στιβάδα.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3161233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Τοπική χορήγηση ή </a:t>
            </a:r>
            <a:r>
              <a:rPr lang="en-US" dirty="0" smtClean="0"/>
              <a:t/>
            </a:r>
            <a:br>
              <a:rPr lang="en-US" dirty="0" smtClean="0"/>
            </a:br>
            <a:r>
              <a:rPr lang="el-GR" dirty="0" err="1" smtClean="0"/>
              <a:t>διαδερμική</a:t>
            </a:r>
            <a:r>
              <a:rPr lang="el-GR" dirty="0" smtClean="0"/>
              <a:t> </a:t>
            </a:r>
            <a:r>
              <a:rPr lang="el-GR" dirty="0"/>
              <a:t>απορρόφηση ουσιών</a:t>
            </a:r>
          </a:p>
        </p:txBody>
      </p:sp>
      <p:sp>
        <p:nvSpPr>
          <p:cNvPr id="3" name="Θέση περιεχομένου 2"/>
          <p:cNvSpPr>
            <a:spLocks noGrp="1"/>
          </p:cNvSpPr>
          <p:nvPr>
            <p:ph idx="1"/>
          </p:nvPr>
        </p:nvSpPr>
        <p:spPr>
          <a:xfrm>
            <a:off x="395536" y="1412776"/>
            <a:ext cx="8496944" cy="5445224"/>
          </a:xfrm>
        </p:spPr>
        <p:txBody>
          <a:bodyPr>
            <a:normAutofit fontScale="92500" lnSpcReduction="20000"/>
          </a:bodyPr>
          <a:lstStyle/>
          <a:p>
            <a:r>
              <a:rPr lang="el-GR" dirty="0"/>
              <a:t>Η κατανόηση της διαδικασίας διέλευσης των δραστικών ουσιών από το δέρμα είναι ζωτικής σημασίας, τόσο για τον σχεδιασμό καλλυντικών προϊόντων και τοπικών ή </a:t>
            </a:r>
            <a:r>
              <a:rPr lang="el-GR" dirty="0" err="1"/>
              <a:t>διαδερμικών</a:t>
            </a:r>
            <a:r>
              <a:rPr lang="el-GR" dirty="0"/>
              <a:t> φαρμάκων, όσο και για τη σύγκριση της δράσης των ουσιών που βρίσκονται σε διαφορετικά σκευάσματα.</a:t>
            </a:r>
          </a:p>
          <a:p>
            <a:r>
              <a:rPr lang="el-GR" dirty="0"/>
              <a:t>Παρά το γεγονός ότι το δέρμα είναι ιστός υψηλής ετερογένειας, εντούτοις γενικά θεωρείται ότι η </a:t>
            </a:r>
            <a:r>
              <a:rPr lang="el-GR" dirty="0" err="1"/>
              <a:t>διαδερμική</a:t>
            </a:r>
            <a:r>
              <a:rPr lang="el-GR" dirty="0"/>
              <a:t> διέλευση των ουσιών συμβαίνει μέσω απλής παθητικής διάχυσης. Η διαδικασία αυτή μπορεί να περιγράφει σε γενικές γραμμές από τον πρώτο νόμο του </a:t>
            </a:r>
            <a:r>
              <a:rPr lang="en-US" dirty="0"/>
              <a:t>Pick</a:t>
            </a:r>
            <a:r>
              <a:rPr lang="el-GR" dirty="0"/>
              <a:t>, προσαρμοσμένο στις συνθήκες που ισχύουν στο δέρμα.</a:t>
            </a:r>
          </a:p>
          <a:p>
            <a:r>
              <a:rPr lang="el-GR" dirty="0"/>
              <a:t>Το σημείο που παίζει τον ρόλο του ρυθμιστικού βήματος στον ρυθμό της διέλευσης των ουσιών είναι η κεράτινη στιβάδα. Από τη στιγμή που θα υπερνικηθεί ο φραγμός αυτός, τότε τα δραστικά μόρια θα μπορέσουν να φτάσουν, σχετικά εύκολα και σύντομα, τόσο σε βαθύτερα σημεία της επιδερμίδας όσο και στη συστηματική κυκλοφορία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24858897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Διάχυση και κατανομή</a:t>
            </a:r>
          </a:p>
        </p:txBody>
      </p:sp>
      <p:sp>
        <p:nvSpPr>
          <p:cNvPr id="3" name="Θέση περιεχομένου 2"/>
          <p:cNvSpPr>
            <a:spLocks noGrp="1"/>
          </p:cNvSpPr>
          <p:nvPr>
            <p:ph idx="1"/>
          </p:nvPr>
        </p:nvSpPr>
        <p:spPr/>
        <p:txBody>
          <a:bodyPr/>
          <a:lstStyle/>
          <a:p>
            <a:r>
              <a:rPr lang="el-GR" dirty="0"/>
              <a:t>Στη συνέχεια θα περιγραφούν τα φαινόμενα που συμβαίνουν κατά την εφαρμογή σκευασμάτων τοπικής χρήσης, δηλαδή η διάχυση και η κατανομή.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26817645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Κατανομή</a:t>
            </a:r>
          </a:p>
        </p:txBody>
      </p:sp>
      <p:sp>
        <p:nvSpPr>
          <p:cNvPr id="3" name="Θέση περιεχομένου 2"/>
          <p:cNvSpPr>
            <a:spLocks noGrp="1"/>
          </p:cNvSpPr>
          <p:nvPr>
            <p:ph idx="1"/>
          </p:nvPr>
        </p:nvSpPr>
        <p:spPr>
          <a:xfrm>
            <a:off x="395536" y="1412776"/>
            <a:ext cx="8496944" cy="5328592"/>
          </a:xfrm>
        </p:spPr>
        <p:txBody>
          <a:bodyPr>
            <a:normAutofit/>
          </a:bodyPr>
          <a:lstStyle/>
          <a:p>
            <a:r>
              <a:rPr lang="el-GR" sz="2300" dirty="0"/>
              <a:t>Ως γνωστόν η </a:t>
            </a:r>
            <a:r>
              <a:rPr lang="el-GR" sz="2300" dirty="0" err="1"/>
              <a:t>οκτανόλη</a:t>
            </a:r>
            <a:r>
              <a:rPr lang="el-GR" sz="2300" dirty="0"/>
              <a:t> και το νερό δεν είναι αναμίξιμα υγρά. Όταν λοιπόν έλθουν σε επαφή σχηματίζεται μια </a:t>
            </a:r>
            <a:r>
              <a:rPr lang="el-GR" sz="2300" dirty="0" err="1"/>
              <a:t>διακρική</a:t>
            </a:r>
            <a:r>
              <a:rPr lang="el-GR" sz="2300" dirty="0"/>
              <a:t> </a:t>
            </a:r>
            <a:r>
              <a:rPr lang="el-GR" sz="2300" dirty="0" err="1"/>
              <a:t>ενδοεπιφάνεια</a:t>
            </a:r>
            <a:r>
              <a:rPr lang="el-GR" sz="2300" dirty="0"/>
              <a:t> μεταξύ των δύο υγρών. Το φαινόμενο αυτό χρησιμοποιείται στον καθορισμό της </a:t>
            </a:r>
            <a:r>
              <a:rPr lang="el-GR" sz="2300" dirty="0" err="1"/>
              <a:t>λιποφιλικότητας</a:t>
            </a:r>
            <a:r>
              <a:rPr lang="el-GR" sz="2300" dirty="0"/>
              <a:t> ή της </a:t>
            </a:r>
            <a:r>
              <a:rPr lang="el-GR" sz="2300" dirty="0" err="1"/>
              <a:t>υδροφιλικότητας</a:t>
            </a:r>
            <a:r>
              <a:rPr lang="el-GR" sz="2300" dirty="0"/>
              <a:t> μιας ουσίας. Έτσι αν μια ουσία βρεθεί σε μια τέτοια </a:t>
            </a:r>
            <a:r>
              <a:rPr lang="el-GR" sz="2300" dirty="0" err="1"/>
              <a:t>ενδοεπιφάνεια</a:t>
            </a:r>
            <a:r>
              <a:rPr lang="el-GR" sz="2300" dirty="0"/>
              <a:t>, θα κατευθυνθεί προς την </a:t>
            </a:r>
            <a:r>
              <a:rPr lang="el-GR" sz="2300" dirty="0" err="1"/>
              <a:t>οκτανόλη</a:t>
            </a:r>
            <a:r>
              <a:rPr lang="el-GR" sz="2300" dirty="0"/>
              <a:t> ή προς το νερό, ανάλογα με το πόσο </a:t>
            </a:r>
            <a:r>
              <a:rPr lang="el-GR" sz="2300" dirty="0" err="1"/>
              <a:t>λιπόφιλη</a:t>
            </a:r>
            <a:r>
              <a:rPr lang="el-GR" sz="2300" dirty="0"/>
              <a:t> ή υδρόφιλη είναι. Η πλειοψηφία των μορίων παρουσιάζει συγγένεια τόσο προς την </a:t>
            </a:r>
            <a:r>
              <a:rPr lang="el-GR" sz="2300" dirty="0" err="1"/>
              <a:t>οκτανόλη</a:t>
            </a:r>
            <a:r>
              <a:rPr lang="el-GR" sz="2300" dirty="0"/>
              <a:t> όσο και προς το νερό. Αυτό που ενδιαφέρει πρακτικά στα σκευάσματα τοπικής εφαρμογής είναι η κατανομή της δραστικής ουσίας μεταξύ του φορέα της (ο οποίος δεν είναι κατ’ ανάγκην νερό) και της κεράτινης στιβάδας, ή μεταξύ των διαδοχικών στιβάδων που πρόκειται να διαπεράσει η ουσία.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31703151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Συντελεστής κατανομής (Κ)</a:t>
            </a:r>
          </a:p>
        </p:txBody>
      </p:sp>
      <p:sp>
        <p:nvSpPr>
          <p:cNvPr id="3" name="Θέση περιεχομένου 2"/>
          <p:cNvSpPr>
            <a:spLocks noGrp="1"/>
          </p:cNvSpPr>
          <p:nvPr>
            <p:ph idx="1"/>
          </p:nvPr>
        </p:nvSpPr>
        <p:spPr/>
        <p:txBody>
          <a:bodyPr/>
          <a:lstStyle/>
          <a:p>
            <a:r>
              <a:rPr lang="el-GR" dirty="0"/>
              <a:t>Είναι το μέτρο της </a:t>
            </a:r>
            <a:r>
              <a:rPr lang="el-GR" dirty="0" err="1"/>
              <a:t>λιποφιλικότητας</a:t>
            </a:r>
            <a:r>
              <a:rPr lang="el-GR" dirty="0"/>
              <a:t> ή της </a:t>
            </a:r>
            <a:r>
              <a:rPr lang="el-GR" dirty="0" err="1"/>
              <a:t>υδροφιλικότητας</a:t>
            </a:r>
            <a:r>
              <a:rPr lang="el-GR" dirty="0"/>
              <a:t> μιας ουσίας όπως καθορίζεται από τη συγγένειά της για την </a:t>
            </a:r>
            <a:r>
              <a:rPr lang="el-GR" dirty="0" err="1"/>
              <a:t>οκτανόλη</a:t>
            </a:r>
            <a:r>
              <a:rPr lang="el-GR" dirty="0"/>
              <a:t> έναντι του νερού. Ορίζεται ως ο λόγος της συγκέντρωσής της στην </a:t>
            </a:r>
            <a:r>
              <a:rPr lang="el-GR" dirty="0" err="1"/>
              <a:t>οκτανόλη</a:t>
            </a:r>
            <a:r>
              <a:rPr lang="el-GR" dirty="0"/>
              <a:t> προς τη συγκέντρωσή της στο νερό (</a:t>
            </a:r>
            <a:r>
              <a:rPr lang="el-GR" dirty="0" err="1"/>
              <a:t>logP</a:t>
            </a:r>
            <a:r>
              <a:rPr lang="el-GR" dirty="0"/>
              <a:t>), Όσο μεγαλύτερο είναι το </a:t>
            </a:r>
            <a:r>
              <a:rPr lang="el-GR" dirty="0" err="1"/>
              <a:t>logP</a:t>
            </a:r>
            <a:r>
              <a:rPr lang="el-GR" dirty="0"/>
              <a:t>, ευνοείται η κατανομή της ουσίας στην </a:t>
            </a:r>
            <a:r>
              <a:rPr lang="el-GR" dirty="0" err="1"/>
              <a:t>οκτανόλη</a:t>
            </a:r>
            <a:r>
              <a:rPr lang="el-GR" dirty="0"/>
              <a:t>, δηλαδή πρόκειται για </a:t>
            </a:r>
            <a:r>
              <a:rPr lang="el-GR" dirty="0" err="1"/>
              <a:t>λιπόφιλη</a:t>
            </a:r>
            <a:r>
              <a:rPr lang="el-GR" dirty="0"/>
              <a:t> ουσία.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1375830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Δέρμα </a:t>
            </a:r>
            <a:r>
              <a:rPr lang="el-GR" sz="3000" b="0" dirty="0" smtClean="0">
                <a:solidFill>
                  <a:prstClr val="white"/>
                </a:solidFill>
              </a:rPr>
              <a:t>3/5</a:t>
            </a:r>
            <a:r>
              <a:rPr lang="el-GR" dirty="0" smtClean="0">
                <a:solidFill>
                  <a:prstClr val="white"/>
                </a:solidFill>
              </a:rPr>
              <a:t> </a:t>
            </a:r>
            <a:endParaRPr lang="el-GR" dirty="0"/>
          </a:p>
        </p:txBody>
      </p:sp>
      <p:sp>
        <p:nvSpPr>
          <p:cNvPr id="3" name="Θέση περιεχομένου 2"/>
          <p:cNvSpPr>
            <a:spLocks noGrp="1"/>
          </p:cNvSpPr>
          <p:nvPr>
            <p:ph idx="1"/>
          </p:nvPr>
        </p:nvSpPr>
        <p:spPr>
          <a:xfrm>
            <a:off x="395536" y="1412776"/>
            <a:ext cx="8352928" cy="5328592"/>
          </a:xfrm>
        </p:spPr>
        <p:txBody>
          <a:bodyPr>
            <a:normAutofit/>
          </a:bodyPr>
          <a:lstStyle/>
          <a:p>
            <a:r>
              <a:rPr lang="el-GR" dirty="0" smtClean="0"/>
              <a:t>Το </a:t>
            </a:r>
            <a:r>
              <a:rPr lang="el-GR" b="1" dirty="0" smtClean="0"/>
              <a:t>πάχος</a:t>
            </a:r>
            <a:r>
              <a:rPr lang="el-GR" dirty="0" smtClean="0"/>
              <a:t> </a:t>
            </a:r>
            <a:r>
              <a:rPr lang="el-GR" dirty="0"/>
              <a:t>του δέρματος είναι διαφορετικό από άτομο σε άτομο, καθώς και στα διάφορα μέρη του σώματος του ίδιου του ατόμου. Στα βλέφαρα και την </a:t>
            </a:r>
            <a:r>
              <a:rPr lang="el-GR" dirty="0" err="1"/>
              <a:t>ακροποσθία</a:t>
            </a:r>
            <a:r>
              <a:rPr lang="el-GR" dirty="0"/>
              <a:t> το πάχος είναι 0,7 έως 1 mm, ενώ στη ράχη, στις παλάμες και τα πέλματα φθάνει τα 2 έως 3 mm.</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pic>
        <p:nvPicPr>
          <p:cNvPr id="5" name="Εικόνα 4" descr="C:\Users\fkaram2\AppData\Local\Temp\FineReader12.00\media\image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3212976"/>
            <a:ext cx="4464496" cy="3240360"/>
          </a:xfrm>
          <a:prstGeom prst="rect">
            <a:avLst/>
          </a:prstGeom>
          <a:noFill/>
          <a:ln>
            <a:solidFill>
              <a:schemeClr val="tx1"/>
            </a:solidFill>
          </a:ln>
        </p:spPr>
      </p:pic>
    </p:spTree>
    <p:extLst>
      <p:ext uri="{BB962C8B-B14F-4D97-AF65-F5344CB8AC3E}">
        <p14:creationId xmlns:p14="http://schemas.microsoft.com/office/powerpoint/2010/main" val="16642302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Διάχυση</a:t>
            </a:r>
            <a:r>
              <a:rPr lang="en-US" dirty="0" smtClean="0"/>
              <a:t> </a:t>
            </a:r>
            <a:r>
              <a:rPr lang="en-US" sz="3000" b="0" dirty="0" smtClean="0"/>
              <a:t>1/4</a:t>
            </a:r>
            <a:endParaRPr lang="el-GR" sz="3000" b="0" dirty="0"/>
          </a:p>
        </p:txBody>
      </p:sp>
      <p:sp>
        <p:nvSpPr>
          <p:cNvPr id="3" name="Θέση περιεχομένου 2"/>
          <p:cNvSpPr>
            <a:spLocks noGrp="1"/>
          </p:cNvSpPr>
          <p:nvPr>
            <p:ph idx="1"/>
          </p:nvPr>
        </p:nvSpPr>
        <p:spPr/>
        <p:txBody>
          <a:bodyPr>
            <a:normAutofit lnSpcReduction="10000"/>
          </a:bodyPr>
          <a:lstStyle/>
          <a:p>
            <a:r>
              <a:rPr lang="el-GR" dirty="0"/>
              <a:t>Κάθε μόριο σε διάλυμα έχει τη δυνατότητα να κινηθεί ελεύθερα προς όλες τις κατευθύνσεις. Αυτή η τυχαία κίνηση καλείται διάχυση. Εάν τα μόρια αυτά είναι αφόρτιστα, το φαινόμενο καλείται μη ιονική διάχυση και εκτός από μηχανική ενέργεια (π.χ. ανάδευση, θέρμανση), η συνολική μεταφορά τους εξαρτάται από τη διαφορά της συγκέντρωσής τους από το ένα σημείο στο άλλο. Έτσι ενώ τα μόρια μπορούν να μετακινηθούν τόσο προς περιοχές χαμηλής συγκέντρωσης όσο και προς περιοχές υψηλής συγκέντρωσης, τελικά ευνοείται η κίνηση προς περιοχές υψηλής συγκέντρωσης.</a:t>
            </a:r>
          </a:p>
          <a:p>
            <a:r>
              <a:rPr lang="el-GR" dirty="0"/>
              <a:t>Υπάρχουν όμως και άλλες παράμετροι που πρέπει να λαμβάνονται υπόψη κατά τη μελέτη της διάχυσης μιας ουσίας σε κάποιο μέσο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388492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Διάχυση</a:t>
            </a:r>
            <a:r>
              <a:rPr lang="en-US" dirty="0">
                <a:solidFill>
                  <a:prstClr val="white"/>
                </a:solidFill>
              </a:rPr>
              <a:t> </a:t>
            </a:r>
            <a:r>
              <a:rPr lang="en-US" sz="3000" b="0" dirty="0" smtClean="0">
                <a:solidFill>
                  <a:prstClr val="white"/>
                </a:solidFill>
              </a:rPr>
              <a:t>2/4</a:t>
            </a:r>
            <a:endParaRPr lang="el-GR" dirty="0"/>
          </a:p>
        </p:txBody>
      </p:sp>
      <p:sp>
        <p:nvSpPr>
          <p:cNvPr id="3" name="Θέση περιεχομένου 2"/>
          <p:cNvSpPr>
            <a:spLocks noGrp="1"/>
          </p:cNvSpPr>
          <p:nvPr>
            <p:ph idx="1"/>
          </p:nvPr>
        </p:nvSpPr>
        <p:spPr/>
        <p:txBody>
          <a:bodyPr/>
          <a:lstStyle/>
          <a:p>
            <a:r>
              <a:rPr lang="el-GR" dirty="0"/>
              <a:t>Παρατηρώντας τη διάχυση δραστικών ουσιών από σκευάσματα τοπικής χορήγησης παρατηρείται ότι οι </a:t>
            </a:r>
            <a:r>
              <a:rPr lang="el-GR" dirty="0" err="1"/>
              <a:t>λπτόφιλες</a:t>
            </a:r>
            <a:r>
              <a:rPr lang="el-GR" dirty="0"/>
              <a:t> μη πολικές ουσίες διαχέονται σχετικά εύκολα στην κεράτινη στιβάδα, όπου βρίσκουν μικρή αντίσταση. Αντιθέτως η διάχυση των υδρόφιλων ουσιών παρεμποδίζεται λόγω των δεσμών υδρογόνου που σχηματίζουν αυτές. Βαθύτερα από την κεράτινη στιβάδα, στην επιδερμίδα επικρατεί ένα υδρόφιλο περιβάλλον, το οποίο ενώ ευνοεί τη διάχυση των υδρόφιλων ουσιών, αντίθετα προβάλλει σημαντική αντίσταση στην διάχυση των </a:t>
            </a:r>
            <a:r>
              <a:rPr lang="el-GR" dirty="0" err="1"/>
              <a:t>λιπόφιλων</a:t>
            </a:r>
            <a:r>
              <a:rPr lang="el-GR" dirty="0"/>
              <a:t> μορίων.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22658719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Διάχυση</a:t>
            </a:r>
            <a:r>
              <a:rPr lang="en-US" dirty="0">
                <a:solidFill>
                  <a:prstClr val="white"/>
                </a:solidFill>
              </a:rPr>
              <a:t> </a:t>
            </a:r>
            <a:r>
              <a:rPr lang="en-US" sz="3000" b="0" dirty="0" smtClean="0">
                <a:solidFill>
                  <a:prstClr val="white"/>
                </a:solidFill>
              </a:rPr>
              <a:t>3/4</a:t>
            </a:r>
            <a:endParaRPr lang="el-GR" dirty="0"/>
          </a:p>
        </p:txBody>
      </p:sp>
      <p:sp>
        <p:nvSpPr>
          <p:cNvPr id="3" name="Θέση περιεχομένου 2"/>
          <p:cNvSpPr>
            <a:spLocks noGrp="1"/>
          </p:cNvSpPr>
          <p:nvPr>
            <p:ph idx="1"/>
          </p:nvPr>
        </p:nvSpPr>
        <p:spPr>
          <a:xfrm>
            <a:off x="395536" y="1412776"/>
            <a:ext cx="8640960" cy="5445224"/>
          </a:xfrm>
        </p:spPr>
        <p:txBody>
          <a:bodyPr>
            <a:normAutofit fontScale="92500" lnSpcReduction="10000"/>
          </a:bodyPr>
          <a:lstStyle/>
          <a:p>
            <a:pPr marL="0" indent="0">
              <a:buNone/>
            </a:pPr>
            <a:r>
              <a:rPr lang="el-GR" dirty="0"/>
              <a:t>Κάθε ουσία που περνάει σταδιακά από τις διάφορες στιβάδες του δέρματος, υφίσταται διαδοχικά φαινόμενα διάχυσης και κατανομής. Όταν λοιπόν ένα καλλυντικό ή φαρμακευτικό σκεύασμα εφαρμοστεί τοπικά, συμβαίνουν τα ακόλουθα στάδια:</a:t>
            </a:r>
          </a:p>
          <a:p>
            <a:pPr lvl="0"/>
            <a:r>
              <a:rPr lang="el-GR" dirty="0"/>
              <a:t>Κατανομή της δραστικής ουσίας μεταξύ του φορέα και της κεράτινης στιβάδας.</a:t>
            </a:r>
          </a:p>
          <a:p>
            <a:pPr lvl="0"/>
            <a:r>
              <a:rPr lang="el-GR" dirty="0"/>
              <a:t>Διάχυση της δραστικής ουσίας στην κεράτινη στιβάδα.</a:t>
            </a:r>
          </a:p>
          <a:p>
            <a:pPr lvl="0"/>
            <a:r>
              <a:rPr lang="el-GR" dirty="0"/>
              <a:t>Κατανομή της δραστικής ουσίας μεταξύ της κεράτινης στιβάδας και της κοκκιώδους στιβάδας της επιδερμίδας.</a:t>
            </a:r>
          </a:p>
          <a:p>
            <a:pPr lvl="0"/>
            <a:r>
              <a:rPr lang="el-GR" dirty="0"/>
              <a:t>Διάχυση της δραστικής ουσίας στην κοκκιώδη στιβάδα.</a:t>
            </a:r>
          </a:p>
          <a:p>
            <a:pPr lvl="0"/>
            <a:r>
              <a:rPr lang="el-GR" dirty="0"/>
              <a:t>Και ούτω καθεξής μέχρι το δραστικό συστατικό να προσπεράσει όλες τις στιβάδες του δέρματος και τελικά να προσληφθεί από τα τριχοειδή αγγεία.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40966915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Διάχυση</a:t>
            </a:r>
            <a:r>
              <a:rPr lang="en-US" dirty="0">
                <a:solidFill>
                  <a:prstClr val="white"/>
                </a:solidFill>
              </a:rPr>
              <a:t> </a:t>
            </a:r>
            <a:r>
              <a:rPr lang="en-US" sz="3000" b="0" dirty="0" smtClean="0">
                <a:solidFill>
                  <a:prstClr val="white"/>
                </a:solidFill>
              </a:rPr>
              <a:t>4/4</a:t>
            </a:r>
            <a:endParaRPr lang="el-GR" dirty="0"/>
          </a:p>
        </p:txBody>
      </p:sp>
      <p:sp>
        <p:nvSpPr>
          <p:cNvPr id="3" name="Θέση περιεχομένου 2"/>
          <p:cNvSpPr>
            <a:spLocks noGrp="1"/>
          </p:cNvSpPr>
          <p:nvPr>
            <p:ph idx="1"/>
          </p:nvPr>
        </p:nvSpPr>
        <p:spPr/>
        <p:txBody>
          <a:bodyPr/>
          <a:lstStyle/>
          <a:p>
            <a:r>
              <a:rPr lang="el-GR" dirty="0"/>
              <a:t>Έτσι ο ρυθμός μεταφοράς της ουσίας από στιβάδα σε στιβάδα και τελικά το σημείο στο οποίο είναι δυνατό να φτάσει αυτή μετά από τοπική χορήγηση, εξαρτάται από τη διαλυτότητά της στο νερό, από τον συντελεστή κατανομής της, τη συγκέντρωσή της στον φορέα, την επιφάνεια εφαρμογής της, ενώ είναι αντιστρόφως ανάλογη του πάχους του δέρματος στο σημείο όπου εφαρμόστηκε το σκεύασμα</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33950821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dirty="0" smtClean="0"/>
              <a:t>Παράγοντες οι οποίοι μεταβάλλουν τη </a:t>
            </a:r>
            <a:r>
              <a:rPr lang="el-GR" sz="3200" dirty="0" err="1" smtClean="0"/>
              <a:t>διαβατότητα</a:t>
            </a:r>
            <a:r>
              <a:rPr lang="el-GR" sz="3200" dirty="0" smtClean="0"/>
              <a:t> της </a:t>
            </a:r>
            <a:r>
              <a:rPr lang="el-GR" sz="3200" dirty="0" err="1" smtClean="0"/>
              <a:t>κερατινής</a:t>
            </a:r>
            <a:r>
              <a:rPr lang="el-GR" sz="3200" dirty="0" smtClean="0"/>
              <a:t> στιβάδας</a:t>
            </a:r>
            <a:endParaRPr lang="el-GR" sz="3200" dirty="0"/>
          </a:p>
        </p:txBody>
      </p:sp>
      <p:sp>
        <p:nvSpPr>
          <p:cNvPr id="3" name="Θέση περιεχομένου 2"/>
          <p:cNvSpPr>
            <a:spLocks noGrp="1"/>
          </p:cNvSpPr>
          <p:nvPr>
            <p:ph idx="1"/>
          </p:nvPr>
        </p:nvSpPr>
        <p:spPr>
          <a:xfrm>
            <a:off x="395536" y="1412776"/>
            <a:ext cx="8424936" cy="5400600"/>
          </a:xfrm>
        </p:spPr>
        <p:txBody>
          <a:bodyPr>
            <a:normAutofit/>
          </a:bodyPr>
          <a:lstStyle/>
          <a:p>
            <a:pPr marL="0" indent="0">
              <a:buNone/>
            </a:pPr>
            <a:r>
              <a:rPr lang="el-GR" dirty="0" smtClean="0"/>
              <a:t>Θα </a:t>
            </a:r>
            <a:r>
              <a:rPr lang="el-GR" dirty="0"/>
              <a:t>εξετάσουμε την επίδραση των παρακάτω παραγόντων και καταστάσεων, στη </a:t>
            </a:r>
            <a:r>
              <a:rPr lang="el-GR" dirty="0" err="1"/>
              <a:t>διαβατότητα</a:t>
            </a:r>
            <a:r>
              <a:rPr lang="el-GR" dirty="0"/>
              <a:t> της κεράτινης στιβάδας: </a:t>
            </a:r>
            <a:endParaRPr lang="el-GR" dirty="0" smtClean="0"/>
          </a:p>
          <a:p>
            <a:pPr marL="0" indent="0">
              <a:buNone/>
            </a:pPr>
            <a:r>
              <a:rPr lang="el-GR" sz="2300" dirty="0" smtClean="0"/>
              <a:t>α</a:t>
            </a:r>
            <a:r>
              <a:rPr lang="el-GR" sz="2300" dirty="0"/>
              <a:t>. Το νερό.</a:t>
            </a:r>
          </a:p>
          <a:p>
            <a:pPr marL="0" indent="0">
              <a:buNone/>
            </a:pPr>
            <a:r>
              <a:rPr lang="el-GR" sz="2300" dirty="0"/>
              <a:t>β. DMSO και άλλα διαλυτικά. </a:t>
            </a:r>
            <a:endParaRPr lang="el-GR" sz="2300" dirty="0" smtClean="0"/>
          </a:p>
          <a:p>
            <a:pPr marL="0" indent="0">
              <a:buNone/>
            </a:pPr>
            <a:r>
              <a:rPr lang="el-GR" sz="2300" dirty="0" smtClean="0"/>
              <a:t>γ</a:t>
            </a:r>
            <a:r>
              <a:rPr lang="el-GR" sz="2300" dirty="0"/>
              <a:t>. Σαπούνια και απορρυπαντικά, </a:t>
            </a:r>
            <a:endParaRPr lang="el-GR" sz="2300" dirty="0" smtClean="0"/>
          </a:p>
          <a:p>
            <a:pPr marL="0" indent="0">
              <a:buNone/>
            </a:pPr>
            <a:r>
              <a:rPr lang="el-GR" sz="2300" dirty="0" smtClean="0"/>
              <a:t>δ</a:t>
            </a:r>
            <a:r>
              <a:rPr lang="el-GR" sz="2300" dirty="0"/>
              <a:t>. Οργανικοί διαλύτες.</a:t>
            </a:r>
          </a:p>
          <a:p>
            <a:pPr marL="0" indent="0">
              <a:buNone/>
            </a:pPr>
            <a:r>
              <a:rPr lang="el-GR" sz="2300" dirty="0"/>
              <a:t>ε. </a:t>
            </a:r>
            <a:r>
              <a:rPr lang="el-GR" sz="2300" dirty="0" err="1"/>
              <a:t>Κερατολυτικά</a:t>
            </a:r>
            <a:r>
              <a:rPr lang="el-GR" sz="2300" dirty="0"/>
              <a:t> φάρμακα, σαλικυλικό οξύ, ουρία κλπ. </a:t>
            </a:r>
            <a:endParaRPr lang="el-GR" sz="2300" dirty="0" smtClean="0"/>
          </a:p>
          <a:p>
            <a:pPr marL="0" indent="0">
              <a:buNone/>
            </a:pPr>
            <a:r>
              <a:rPr lang="el-GR" sz="2300" dirty="0" smtClean="0"/>
              <a:t>στ</a:t>
            </a:r>
            <a:r>
              <a:rPr lang="el-GR" sz="2300" dirty="0"/>
              <a:t>. Σμήγμα - μαλακτικά - έκδοχα αλοιφών, </a:t>
            </a:r>
            <a:endParaRPr lang="el-GR" sz="2300" dirty="0" smtClean="0"/>
          </a:p>
          <a:p>
            <a:pPr marL="0" indent="0">
              <a:buNone/>
            </a:pPr>
            <a:r>
              <a:rPr lang="el-GR" sz="2300" dirty="0" smtClean="0"/>
              <a:t>ζ</a:t>
            </a:r>
            <a:r>
              <a:rPr lang="el-GR" sz="2300" dirty="0"/>
              <a:t>. Φυσικοί παράγοντες - Συνθήκες, θερμοκρασία, ΡΗ. </a:t>
            </a:r>
            <a:endParaRPr lang="el-GR" sz="2300" dirty="0" smtClean="0"/>
          </a:p>
          <a:p>
            <a:pPr marL="0" indent="0">
              <a:buNone/>
            </a:pPr>
            <a:r>
              <a:rPr lang="el-GR" sz="2300" dirty="0" smtClean="0"/>
              <a:t>η</a:t>
            </a:r>
            <a:r>
              <a:rPr lang="el-GR" sz="2300" dirty="0"/>
              <a:t>. Επιταχυντές της </a:t>
            </a:r>
            <a:r>
              <a:rPr lang="el-GR" sz="2300" dirty="0" err="1"/>
              <a:t>διαβατότητας</a:t>
            </a:r>
            <a:r>
              <a:rPr lang="el-GR" sz="2300"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9747943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 Το </a:t>
            </a:r>
            <a:r>
              <a:rPr lang="el-GR" dirty="0" smtClean="0"/>
              <a:t>νερό </a:t>
            </a:r>
            <a:r>
              <a:rPr lang="el-GR" sz="3000" b="0" dirty="0" smtClean="0"/>
              <a:t>1/4</a:t>
            </a:r>
            <a:endParaRPr lang="el-GR" sz="3000" b="0" dirty="0"/>
          </a:p>
        </p:txBody>
      </p:sp>
      <p:sp>
        <p:nvSpPr>
          <p:cNvPr id="3" name="Θέση περιεχομένου 2"/>
          <p:cNvSpPr>
            <a:spLocks noGrp="1"/>
          </p:cNvSpPr>
          <p:nvPr>
            <p:ph idx="1"/>
          </p:nvPr>
        </p:nvSpPr>
        <p:spPr/>
        <p:txBody>
          <a:bodyPr>
            <a:normAutofit/>
          </a:bodyPr>
          <a:lstStyle/>
          <a:p>
            <a:r>
              <a:rPr lang="el-GR" dirty="0"/>
              <a:t>Παίζει ένα σημαντικό ρόλο στη </a:t>
            </a:r>
            <a:r>
              <a:rPr lang="el-GR" dirty="0" err="1"/>
              <a:t>διαβατότητα</a:t>
            </a:r>
            <a:r>
              <a:rPr lang="el-GR" dirty="0"/>
              <a:t> του δέρματος, τόσο σαν ένα κοινό έκδοχο, όσο και σαν ένας ενδογενής παράγοντας </a:t>
            </a:r>
            <a:r>
              <a:rPr lang="el-GR" dirty="0" err="1"/>
              <a:t>ευπλαστότητας</a:t>
            </a:r>
            <a:r>
              <a:rPr lang="el-GR" dirty="0"/>
              <a:t> της κερατίνης στιβάδας. Το νερό μόνο του είναι σε θέση να αυξάνει τη </a:t>
            </a:r>
            <a:r>
              <a:rPr lang="el-GR" dirty="0" err="1"/>
              <a:t>διαβατότητα</a:t>
            </a:r>
            <a:r>
              <a:rPr lang="el-GR" dirty="0"/>
              <a:t> του δέρματος πάνω από 10 φορές.</a:t>
            </a:r>
          </a:p>
          <a:p>
            <a:r>
              <a:rPr lang="el-GR" dirty="0"/>
              <a:t>Η αύξηση της </a:t>
            </a:r>
            <a:r>
              <a:rPr lang="el-GR" dirty="0" err="1"/>
              <a:t>διαβατότητας</a:t>
            </a:r>
            <a:r>
              <a:rPr lang="el-GR" dirty="0"/>
              <a:t> οφείλεται κυρίως στην ενυδάτωση της κερατίνης στιβάδας. Είναι ακόμα ενδιαφέρον ότι η «ικανότητα συγκρατήσεως» του νερού και η ενυδάτωση των βαθύτερων στιβάδων της κερατίνης, είναι μεγαλύτερη σε σχέση με τις επιφανειακές στιβάδες αυτής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1043395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 Το νερό </a:t>
            </a:r>
            <a:r>
              <a:rPr lang="el-GR" sz="3000" b="0" dirty="0" smtClean="0">
                <a:solidFill>
                  <a:prstClr val="white"/>
                </a:solidFill>
              </a:rPr>
              <a:t>2/4</a:t>
            </a:r>
            <a:endParaRPr lang="el-GR" dirty="0"/>
          </a:p>
        </p:txBody>
      </p:sp>
      <p:sp>
        <p:nvSpPr>
          <p:cNvPr id="3" name="Θέση περιεχομένου 2"/>
          <p:cNvSpPr>
            <a:spLocks noGrp="1"/>
          </p:cNvSpPr>
          <p:nvPr>
            <p:ph idx="1"/>
          </p:nvPr>
        </p:nvSpPr>
        <p:spPr>
          <a:xfrm>
            <a:off x="395536" y="1412776"/>
            <a:ext cx="8496944" cy="5328592"/>
          </a:xfrm>
        </p:spPr>
        <p:txBody>
          <a:bodyPr>
            <a:noAutofit/>
          </a:bodyPr>
          <a:lstStyle/>
          <a:p>
            <a:r>
              <a:rPr lang="el-GR" sz="2300" dirty="0"/>
              <a:t>Το νερό θεωρείται ένας από τους κυριότερους παράγοντες που ευθύνονται για την ελαστικότητα και ευκαμψία, πλαστικότητα της κερατίνης στιβάδας,</a:t>
            </a:r>
          </a:p>
          <a:p>
            <a:r>
              <a:rPr lang="el-GR" sz="2300" dirty="0"/>
              <a:t>Η περιεκτικότητα της κερατίνης στιβάδας σε νερό εξαρτάται από την υγρασία του περιβάλλοντος, τη θερμοκρασία και την κίνηση του αέρα.</a:t>
            </a:r>
          </a:p>
          <a:p>
            <a:r>
              <a:rPr lang="el-GR" sz="2300" dirty="0"/>
              <a:t>Σε </a:t>
            </a:r>
            <a:r>
              <a:rPr lang="en-US" sz="2300" dirty="0"/>
              <a:t>in vivo </a:t>
            </a:r>
            <a:r>
              <a:rPr lang="el-GR" sz="2300" dirty="0"/>
              <a:t>μελέτες αποδείχθηκε ότι όταν </a:t>
            </a:r>
            <a:r>
              <a:rPr lang="en-US" sz="2300" dirty="0"/>
              <a:t>RH</a:t>
            </a:r>
            <a:r>
              <a:rPr lang="el-GR" sz="2300" dirty="0"/>
              <a:t>&lt;60% το νερό της κερατίνης αυξάνει κατά 50%, όταν η θερμοκρασία του δέρματος ανεβαίνει από τους 20 στους 35 °</a:t>
            </a:r>
            <a:r>
              <a:rPr lang="en-US" sz="2300" dirty="0"/>
              <a:t>C</a:t>
            </a:r>
            <a:r>
              <a:rPr lang="el-GR" sz="2300" dirty="0"/>
              <a:t>. Το φαινόμενο αυτό έχει σαν αποτέλεσμα η αλλαγή της θερμοκρασίας να μεταβάλλει σημαντικά την περιεκτικότητα του δέρματος σε νερό </a:t>
            </a:r>
            <a:r>
              <a:rPr lang="en-US" sz="2300" dirty="0"/>
              <a:t>in vivo</a:t>
            </a:r>
            <a:r>
              <a:rPr lang="el-GR" sz="2300" dirty="0"/>
              <a:t>, σε σχέση και με την </a:t>
            </a:r>
            <a:r>
              <a:rPr lang="en-US" sz="2300" dirty="0"/>
              <a:t>RH </a:t>
            </a:r>
            <a:r>
              <a:rPr lang="el-GR" sz="2300" dirty="0"/>
              <a:t>του περιβάλλοντος, και την πλαστικότητα του δέρματος σε </a:t>
            </a:r>
            <a:r>
              <a:rPr lang="en-US" sz="2300" dirty="0"/>
              <a:t>RH </a:t>
            </a:r>
            <a:r>
              <a:rPr lang="el-GR" sz="2300" dirty="0"/>
              <a:t>κάτω των 60%.</a:t>
            </a:r>
          </a:p>
          <a:p>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8566791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 Το νερό </a:t>
            </a:r>
            <a:r>
              <a:rPr lang="el-GR" sz="3000" b="0" dirty="0" smtClean="0">
                <a:solidFill>
                  <a:prstClr val="white"/>
                </a:solidFill>
              </a:rPr>
              <a:t>3/4</a:t>
            </a:r>
            <a:endParaRPr lang="el-GR" dirty="0"/>
          </a:p>
        </p:txBody>
      </p:sp>
      <p:sp>
        <p:nvSpPr>
          <p:cNvPr id="3" name="Θέση περιεχομένου 2"/>
          <p:cNvSpPr>
            <a:spLocks noGrp="1"/>
          </p:cNvSpPr>
          <p:nvPr>
            <p:ph idx="1"/>
          </p:nvPr>
        </p:nvSpPr>
        <p:spPr/>
        <p:txBody>
          <a:bodyPr/>
          <a:lstStyle/>
          <a:p>
            <a:r>
              <a:rPr lang="el-GR" dirty="0"/>
              <a:t>Ο </a:t>
            </a:r>
            <a:r>
              <a:rPr lang="en-US" dirty="0"/>
              <a:t>Blank </a:t>
            </a:r>
            <a:r>
              <a:rPr lang="el-GR" dirty="0"/>
              <a:t>έδειξε ότι η πλαστικότητα του δέρματος ελαττώνεται σε </a:t>
            </a:r>
            <a:r>
              <a:rPr lang="en-US" dirty="0"/>
              <a:t>RH </a:t>
            </a:r>
            <a:r>
              <a:rPr lang="el-GR" dirty="0"/>
              <a:t>κάτω του 60% και ότι το «κριτικό σημείο» ήταν περίπου 10 </a:t>
            </a:r>
            <a:r>
              <a:rPr lang="en-US" dirty="0"/>
              <a:t>mg </a:t>
            </a:r>
            <a:r>
              <a:rPr lang="el-GR" dirty="0"/>
              <a:t>νερού ανά 100 </a:t>
            </a:r>
            <a:r>
              <a:rPr lang="en-US" dirty="0"/>
              <a:t>mg </a:t>
            </a:r>
            <a:r>
              <a:rPr lang="el-GR" dirty="0"/>
              <a:t>ξηρής κερατίνης στιβάδας.</a:t>
            </a:r>
          </a:p>
          <a:p>
            <a:r>
              <a:rPr lang="el-GR" dirty="0"/>
              <a:t>Έχει αποδειχθεί πλέον ότι σε χαμηλές θερμοκρασίες ελαττώνεται το νερό της κερατίνης και πιστεύεται ότι στο γεγονός αυτό οφείλεται η ελάττωση της </a:t>
            </a:r>
            <a:r>
              <a:rPr lang="el-GR" dirty="0" err="1"/>
              <a:t>εκτατικότητας</a:t>
            </a:r>
            <a:r>
              <a:rPr lang="el-GR" dirty="0"/>
              <a:t> της κερατίνης. Μεγαλύτερη </a:t>
            </a:r>
            <a:r>
              <a:rPr lang="el-GR" dirty="0" err="1"/>
              <a:t>εκτατικότητα</a:t>
            </a:r>
            <a:r>
              <a:rPr lang="el-GR" dirty="0"/>
              <a:t> παρουσιάστηκε σε δείγματα κερατίνης με τη μεγαλύτερη περιεκτικότητα σε νερό.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27713878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 Το νερό </a:t>
            </a:r>
            <a:r>
              <a:rPr lang="el-GR" sz="3000" b="0" dirty="0" smtClean="0">
                <a:solidFill>
                  <a:prstClr val="white"/>
                </a:solidFill>
              </a:rPr>
              <a:t>4/4</a:t>
            </a:r>
            <a:endParaRPr lang="el-GR" dirty="0"/>
          </a:p>
        </p:txBody>
      </p:sp>
      <p:sp>
        <p:nvSpPr>
          <p:cNvPr id="3" name="Θέση περιεχομένου 2"/>
          <p:cNvSpPr>
            <a:spLocks noGrp="1"/>
          </p:cNvSpPr>
          <p:nvPr>
            <p:ph idx="1"/>
          </p:nvPr>
        </p:nvSpPr>
        <p:spPr/>
        <p:txBody>
          <a:bodyPr/>
          <a:lstStyle/>
          <a:p>
            <a:r>
              <a:rPr lang="el-GR" dirty="0"/>
              <a:t>Κάτι ανάλογο συμβαίνει και με τη θερμοκρασία, δηλ. όσο αυξάνεται η θερμοκρασία τόσο αυξάνεται και η αφυδάτωση του δέρματος. Θα πρέπει πάντως να σημειωθεί ότι σε πολύ υψηλές </a:t>
            </a:r>
            <a:r>
              <a:rPr lang="en-US" dirty="0"/>
              <a:t>RH</a:t>
            </a:r>
            <a:r>
              <a:rPr lang="el-GR" dirty="0"/>
              <a:t>, </a:t>
            </a:r>
            <a:r>
              <a:rPr lang="en-US" dirty="0"/>
              <a:t>RH</a:t>
            </a:r>
            <a:r>
              <a:rPr lang="el-GR" dirty="0"/>
              <a:t>=95%, υπάρχει πολύ μικρή εξάρτηση της ενυδατώσεως από τη θερμοκρασία. Κατά τους χειμερινούς μήνες, εξαιτίας του ψύχους και των βαρομετρικών συνθηκών, έχει παρατηρηθεί ότι αυξάνει η ξηρότητα και το σκάσιμο του δέρματος. Αυτό εξηγείται από το γεγονός ότι η χαμηλή θερμοκρασία και η χαμηλή </a:t>
            </a:r>
            <a:r>
              <a:rPr lang="en-US" dirty="0"/>
              <a:t>RH </a:t>
            </a:r>
            <a:r>
              <a:rPr lang="el-GR" dirty="0"/>
              <a:t>του χειμώνα, ελαττώνουν την ικανότητα της κερατίνης να κατακρατεί νερό, με αποτέλεσμα να ελαττώνεται και η </a:t>
            </a:r>
            <a:r>
              <a:rPr lang="el-GR" dirty="0" err="1"/>
              <a:t>ευπλαστότητα</a:t>
            </a:r>
            <a:r>
              <a:rPr lang="el-GR" dirty="0"/>
              <a:t> αυτής.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5888404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 DMSO και άλλα διαλυτικά</a:t>
            </a:r>
          </a:p>
        </p:txBody>
      </p:sp>
      <p:sp>
        <p:nvSpPr>
          <p:cNvPr id="3" name="Θέση περιεχομένου 2"/>
          <p:cNvSpPr>
            <a:spLocks noGrp="1"/>
          </p:cNvSpPr>
          <p:nvPr>
            <p:ph idx="1"/>
          </p:nvPr>
        </p:nvSpPr>
        <p:spPr/>
        <p:txBody>
          <a:bodyPr/>
          <a:lstStyle/>
          <a:p>
            <a:r>
              <a:rPr lang="el-GR" dirty="0"/>
              <a:t>Τα βιομηχανικά διαλυτικά αποτελούν ένα ιδιαίτερο δερματολογικό και τοξικολογικό πρόβλημα.</a:t>
            </a:r>
          </a:p>
          <a:p>
            <a:r>
              <a:rPr lang="en-US" dirty="0"/>
              <a:t>To </a:t>
            </a:r>
            <a:r>
              <a:rPr lang="en-US" b="1" dirty="0"/>
              <a:t>DIMETHYLSULPHOXIDE</a:t>
            </a:r>
            <a:r>
              <a:rPr lang="el-GR" b="1" dirty="0"/>
              <a:t>, </a:t>
            </a:r>
            <a:r>
              <a:rPr lang="en-US" b="1" dirty="0"/>
              <a:t>DMSO</a:t>
            </a:r>
            <a:r>
              <a:rPr lang="el-GR" dirty="0"/>
              <a:t>, και άλλα διαλυτικά, έχει αποδειχθεί ότι προκαλούν δομικές μεταβολές της επιδερμίδας, οι οποίες ως ένα βαθμό είναι ανατρέψιμες. Οι μεταβολές αυτές έχουν σαν αποτέλεσμα οι ουσίες αυτές να διαχέονται ταχέως διαμέσου της επιδερμίδας, αλλά επιπλέον να αυξάνουν τη διάβαση ουσιών διαλυμένων σε αυτά.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2358504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Δέρμα </a:t>
            </a:r>
            <a:r>
              <a:rPr lang="el-GR" sz="3000" b="0" dirty="0" smtClean="0">
                <a:solidFill>
                  <a:prstClr val="white"/>
                </a:solidFill>
              </a:rPr>
              <a:t>4/5</a:t>
            </a:r>
            <a:r>
              <a:rPr lang="el-GR" dirty="0" smtClean="0">
                <a:solidFill>
                  <a:prstClr val="white"/>
                </a:solidFill>
              </a:rPr>
              <a:t> </a:t>
            </a:r>
            <a:endParaRPr lang="el-GR" dirty="0"/>
          </a:p>
        </p:txBody>
      </p:sp>
      <p:sp>
        <p:nvSpPr>
          <p:cNvPr id="3" name="Θέση περιεχομένου 2"/>
          <p:cNvSpPr>
            <a:spLocks noGrp="1"/>
          </p:cNvSpPr>
          <p:nvPr>
            <p:ph idx="1"/>
          </p:nvPr>
        </p:nvSpPr>
        <p:spPr>
          <a:xfrm>
            <a:off x="107504" y="1412776"/>
            <a:ext cx="3312368" cy="5445224"/>
          </a:xfrm>
        </p:spPr>
        <p:txBody>
          <a:bodyPr>
            <a:normAutofit/>
          </a:bodyPr>
          <a:lstStyle/>
          <a:p>
            <a:r>
              <a:rPr lang="el-GR" sz="2300" dirty="0"/>
              <a:t>Το </a:t>
            </a:r>
            <a:r>
              <a:rPr lang="el-GR" sz="2300" b="1" dirty="0"/>
              <a:t>χρώμα</a:t>
            </a:r>
            <a:r>
              <a:rPr lang="el-GR" sz="2300" dirty="0"/>
              <a:t> του δέρματος οφείλεται στη μελανίνη. Η μελανίνη είναι φυσιολογική χρωστική, εντοπισμένη στην κερατίνη στιβάδα της επιδερμίδας και στην ανατομική θέση των </a:t>
            </a:r>
            <a:r>
              <a:rPr lang="el-GR" sz="2300" dirty="0" err="1"/>
              <a:t>επιπολής</a:t>
            </a:r>
            <a:r>
              <a:rPr lang="el-GR" sz="2300" dirty="0"/>
              <a:t> αγγείων</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pic>
        <p:nvPicPr>
          <p:cNvPr id="5" name="Picture 2" descr="File:Illu skin0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81" r="3381" b="2109"/>
          <a:stretch/>
        </p:blipFill>
        <p:spPr bwMode="auto">
          <a:xfrm>
            <a:off x="3355758" y="1333872"/>
            <a:ext cx="5699465" cy="47295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p:nvPr/>
        </p:nvSpPr>
        <p:spPr>
          <a:xfrm>
            <a:off x="6933445" y="5733256"/>
            <a:ext cx="2121777"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Illu </a:t>
            </a:r>
            <a:r>
              <a:rPr lang="en-US" sz="1200" dirty="0" smtClean="0">
                <a:latin typeface="+mn-lt"/>
                <a:hlinkClick r:id="rId3"/>
              </a:rPr>
              <a:t>skin02</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a:latin typeface="+mn-lt"/>
                <a:hlinkClick r:id="rId4" tooltip="User:Arcadian"/>
              </a:rPr>
              <a:t>Arcadian</a:t>
            </a:r>
            <a:r>
              <a:rPr lang="el-GR" sz="1200" dirty="0" smtClean="0">
                <a:solidFill>
                  <a:prstClr val="black"/>
                </a:solidFill>
                <a:latin typeface="+mn-lt"/>
                <a:hlinkClick r:id="rId5"/>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val="34757664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 </a:t>
            </a:r>
            <a:r>
              <a:rPr lang="el-GR" dirty="0"/>
              <a:t>Σαπούνια και απορρυπαντικά </a:t>
            </a:r>
            <a:r>
              <a:rPr lang="el-GR" sz="3000" b="0" dirty="0"/>
              <a:t>(</a:t>
            </a:r>
            <a:r>
              <a:rPr lang="el-GR" sz="3000" b="0" dirty="0" err="1"/>
              <a:t>επιφανειακοενεργές</a:t>
            </a:r>
            <a:r>
              <a:rPr lang="el-GR" sz="3000" b="0" dirty="0"/>
              <a:t> ουσίες)</a:t>
            </a:r>
          </a:p>
        </p:txBody>
      </p:sp>
      <p:sp>
        <p:nvSpPr>
          <p:cNvPr id="3" name="Θέση περιεχομένου 2"/>
          <p:cNvSpPr>
            <a:spLocks noGrp="1"/>
          </p:cNvSpPr>
          <p:nvPr>
            <p:ph idx="1"/>
          </p:nvPr>
        </p:nvSpPr>
        <p:spPr/>
        <p:txBody>
          <a:bodyPr/>
          <a:lstStyle/>
          <a:p>
            <a:r>
              <a:rPr lang="el-GR" dirty="0"/>
              <a:t>Τα σαπούνια και τα απορρυπαντικά θεωρούνται οι πλέον βλαπτικές ουσίες του δερματικού φραγμού, διότι άλλες ουσίες, περιλαμβανομένων του </a:t>
            </a:r>
            <a:r>
              <a:rPr lang="en-US" dirty="0"/>
              <a:t>DMSO </a:t>
            </a:r>
            <a:r>
              <a:rPr lang="el-GR" dirty="0"/>
              <a:t>και των οργανικών διαλυτών, θα πρέπει να εφαρμοσθούν σε υψηλές συγκεντρώσεις ώστε να βλάψουν το δέρμα. Αντίθετα, τα </a:t>
            </a:r>
            <a:r>
              <a:rPr lang="el-GR" dirty="0" err="1"/>
              <a:t>ανιονικά</a:t>
            </a:r>
            <a:r>
              <a:rPr lang="el-GR" dirty="0"/>
              <a:t> και κατιονικά απορρυπαντικά είναι βλαπτικά ακόμη και σε πολύ αραιά διαλύματα.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23083074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 Οργανικοί διαλύτες</a:t>
            </a:r>
          </a:p>
        </p:txBody>
      </p:sp>
      <p:sp>
        <p:nvSpPr>
          <p:cNvPr id="3" name="Θέση περιεχομένου 2"/>
          <p:cNvSpPr>
            <a:spLocks noGrp="1"/>
          </p:cNvSpPr>
          <p:nvPr>
            <p:ph idx="1"/>
          </p:nvPr>
        </p:nvSpPr>
        <p:spPr/>
        <p:txBody>
          <a:bodyPr/>
          <a:lstStyle/>
          <a:p>
            <a:r>
              <a:rPr lang="el-GR" dirty="0"/>
              <a:t>Οι οργανικοί διαλύτες γενικά είναι βλαπτικοί για το δέρμα. Φαίνεται ότι όσο πιο γρήγορα διαχέεται η ουσία, τόσο πιο γρήγορα συμβαίνει η βλάβη. Έτσι χαμηλού μοριακού βάρους πτητικά διαλυτικά, όπως </a:t>
            </a:r>
            <a:r>
              <a:rPr lang="el-GR" dirty="0" err="1"/>
              <a:t>μεθανόλη</a:t>
            </a:r>
            <a:r>
              <a:rPr lang="el-GR" dirty="0"/>
              <a:t>, ακετόνη, αιθέρας, είναι πολύ βλαπτικά για το δερματικό φραγμό, ενώ οι υψηλές αλκοόλες φαίνεται να είναι λιγότερο βλαπτικές.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11908784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 </a:t>
            </a:r>
            <a:r>
              <a:rPr lang="el-GR" dirty="0" err="1" smtClean="0"/>
              <a:t>Κερατολυτικά</a:t>
            </a:r>
            <a:r>
              <a:rPr lang="el-GR" dirty="0" smtClean="0"/>
              <a:t>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Αντί για τον όρο «</a:t>
            </a:r>
            <a:r>
              <a:rPr lang="el-GR" dirty="0" err="1"/>
              <a:t>κερατολυτικά</a:t>
            </a:r>
            <a:r>
              <a:rPr lang="el-GR" dirty="0"/>
              <a:t>» είναι καλύτερα να χρησιμοποιηθεί ο όρος «</a:t>
            </a:r>
            <a:r>
              <a:rPr lang="el-GR" dirty="0" err="1"/>
              <a:t>απολεπιστικά</a:t>
            </a:r>
            <a:r>
              <a:rPr lang="el-GR" dirty="0"/>
              <a:t>» μια και οι ουσίες αυτές διευκολύνουν την απολέπιση.</a:t>
            </a:r>
          </a:p>
          <a:p>
            <a:r>
              <a:rPr lang="el-GR" dirty="0"/>
              <a:t>Χρησιμοποιούνται σε πολλές θεραπείες και ακόμα στην ακμή για να ανοίξει ο </a:t>
            </a:r>
            <a:r>
              <a:rPr lang="el-GR" dirty="0" err="1"/>
              <a:t>τριχοσμηγματογόνος</a:t>
            </a:r>
            <a:r>
              <a:rPr lang="el-GR" dirty="0"/>
              <a:t> θύλακας και είναι χρήσιμα σε μικρές </a:t>
            </a:r>
            <a:r>
              <a:rPr lang="el-GR" dirty="0" err="1"/>
              <a:t>υπερκερατινωσικές</a:t>
            </a:r>
            <a:r>
              <a:rPr lang="el-GR" dirty="0"/>
              <a:t> βλάβες, όπως οι </a:t>
            </a:r>
            <a:r>
              <a:rPr lang="el-GR" dirty="0" err="1"/>
              <a:t>μυρμηκιές</a:t>
            </a:r>
            <a:r>
              <a:rPr lang="el-GR" dirty="0"/>
              <a:t>, ο κάλος, οι </a:t>
            </a:r>
            <a:r>
              <a:rPr lang="el-GR" dirty="0" err="1"/>
              <a:t>σμηγματορροϊκές</a:t>
            </a:r>
            <a:r>
              <a:rPr lang="el-GR" dirty="0"/>
              <a:t> </a:t>
            </a:r>
            <a:r>
              <a:rPr lang="el-GR" dirty="0" err="1"/>
              <a:t>υπερκερατώσεις</a:t>
            </a:r>
            <a:r>
              <a:rPr lang="el-GR" dirty="0"/>
              <a:t> κλπ.</a:t>
            </a:r>
          </a:p>
          <a:p>
            <a:r>
              <a:rPr lang="el-GR" dirty="0"/>
              <a:t>Σαν </a:t>
            </a:r>
            <a:r>
              <a:rPr lang="el-GR" dirty="0" err="1"/>
              <a:t>κερατολυτικά</a:t>
            </a:r>
            <a:r>
              <a:rPr lang="el-GR" dirty="0"/>
              <a:t>, εκτός από το σαλικυλικό οξύ, έχουν χρησιμοποιηθεί το γαλακτικό οξύ και το </a:t>
            </a:r>
            <a:r>
              <a:rPr lang="el-GR" dirty="0" err="1"/>
              <a:t>πυρουβικό</a:t>
            </a:r>
            <a:r>
              <a:rPr lang="el-GR" dirty="0"/>
              <a:t> οξύ, όπως ακόμα το κιτρικό οξύ, το </a:t>
            </a:r>
            <a:r>
              <a:rPr lang="el-GR" dirty="0" err="1"/>
              <a:t>ρετινοϊκό</a:t>
            </a:r>
            <a:r>
              <a:rPr lang="el-GR" dirty="0"/>
              <a:t> οξύ και το υπεροξείδιο του βενζολίου.</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19139491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 </a:t>
            </a:r>
            <a:r>
              <a:rPr lang="el-GR" dirty="0" err="1">
                <a:solidFill>
                  <a:prstClr val="white"/>
                </a:solidFill>
              </a:rPr>
              <a:t>Κερατολυτικά</a:t>
            </a:r>
            <a:r>
              <a:rPr lang="el-GR" dirty="0">
                <a:solidFill>
                  <a:prstClr val="white"/>
                </a:solidFill>
              </a:rPr>
              <a:t>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a:xfrm>
            <a:off x="395536" y="1412776"/>
            <a:ext cx="8496944" cy="5328592"/>
          </a:xfrm>
        </p:spPr>
        <p:txBody>
          <a:bodyPr>
            <a:normAutofit fontScale="92500"/>
          </a:bodyPr>
          <a:lstStyle/>
          <a:p>
            <a:pPr marL="0" indent="0">
              <a:spcBef>
                <a:spcPts val="900"/>
              </a:spcBef>
              <a:buNone/>
            </a:pPr>
            <a:r>
              <a:rPr lang="el-GR" dirty="0"/>
              <a:t>Το σαλικυλικό οξύ (βενζοϊκό οξύ), σε αλοιφή, έχει τρεις βασικές δράσεις:</a:t>
            </a:r>
          </a:p>
          <a:p>
            <a:pPr marL="457200" lvl="0" indent="-457200">
              <a:spcBef>
                <a:spcPts val="900"/>
              </a:spcBef>
              <a:buFont typeface="+mj-lt"/>
              <a:buAutoNum type="arabicPeriod"/>
            </a:pPr>
            <a:r>
              <a:rPr lang="el-GR" dirty="0" err="1" smtClean="0"/>
              <a:t>Κερατολυτική</a:t>
            </a:r>
            <a:r>
              <a:rPr lang="el-GR" dirty="0" smtClean="0"/>
              <a:t> </a:t>
            </a:r>
            <a:r>
              <a:rPr lang="el-GR" dirty="0"/>
              <a:t>δράση, της οποίας η ένταση εξαρτάται από την πυκνότητα αυτού.</a:t>
            </a:r>
          </a:p>
          <a:p>
            <a:pPr marL="457200" lvl="0" indent="-457200">
              <a:spcBef>
                <a:spcPts val="900"/>
              </a:spcBef>
              <a:buFont typeface="+mj-lt"/>
              <a:buAutoNum type="arabicPeriod"/>
            </a:pPr>
            <a:r>
              <a:rPr lang="el-GR" dirty="0" smtClean="0"/>
              <a:t>Αντισηπτική</a:t>
            </a:r>
            <a:r>
              <a:rPr lang="el-GR" dirty="0"/>
              <a:t>.</a:t>
            </a:r>
          </a:p>
          <a:p>
            <a:pPr marL="457200" lvl="0" indent="-457200">
              <a:spcBef>
                <a:spcPts val="900"/>
              </a:spcBef>
              <a:buFont typeface="+mj-lt"/>
              <a:buAutoNum type="arabicPeriod"/>
            </a:pPr>
            <a:r>
              <a:rPr lang="el-GR" dirty="0" smtClean="0"/>
              <a:t>Όταν </a:t>
            </a:r>
            <a:r>
              <a:rPr lang="el-GR" dirty="0"/>
              <a:t>βρίσκεται μαζί με άλλο φάρμακο, επιδρά στην απορρόφηση αυτού, η δράση μάλιστα αυτή οφείλεται στην </a:t>
            </a:r>
            <a:r>
              <a:rPr lang="el-GR" dirty="0" err="1"/>
              <a:t>κερατολυτική</a:t>
            </a:r>
            <a:r>
              <a:rPr lang="el-GR" dirty="0"/>
              <a:t> ιδιότητα του σαλικυλικού οξέος.</a:t>
            </a:r>
          </a:p>
          <a:p>
            <a:pPr>
              <a:spcBef>
                <a:spcPts val="900"/>
              </a:spcBef>
            </a:pPr>
            <a:r>
              <a:rPr lang="el-GR" dirty="0"/>
              <a:t>Η ουρία έχει αποδειχθεί ότι αυξάνει την </a:t>
            </a:r>
            <a:r>
              <a:rPr lang="el-GR" dirty="0" err="1"/>
              <a:t>ενυνδάτωση</a:t>
            </a:r>
            <a:r>
              <a:rPr lang="el-GR" dirty="0"/>
              <a:t> της κερατίνης και ακόμα έχει καλύτερη </a:t>
            </a:r>
            <a:r>
              <a:rPr lang="el-GR" dirty="0" err="1"/>
              <a:t>κερατολυτική</a:t>
            </a:r>
            <a:r>
              <a:rPr lang="el-GR" dirty="0"/>
              <a:t> δράση από ότι το σαλικυλικό οξύ, το οποίο επιπλέον είναι ορισμένες φορές τοξικό και αλλεργιογόνο. Η ουρία γενικά δεν είναι τοξική ούτε αλλεργιογόνα ενώ έχει παράλληλα και ελαφρά </a:t>
            </a:r>
            <a:r>
              <a:rPr lang="el-GR" dirty="0" err="1"/>
              <a:t>βακτηριοστατική</a:t>
            </a:r>
            <a:r>
              <a:rPr lang="el-GR" dirty="0"/>
              <a:t> δράση.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17593370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177800"/>
            <a:r>
              <a:rPr lang="el-GR" sz="3400" dirty="0"/>
              <a:t>στ. Σμήγμα - μαλακτικά - έκδοχα </a:t>
            </a:r>
            <a:r>
              <a:rPr lang="el-GR" sz="3400" dirty="0" smtClean="0"/>
              <a:t>φαρμάκων </a:t>
            </a:r>
            <a:r>
              <a:rPr lang="el-GR" sz="3000" b="0" dirty="0" smtClean="0"/>
              <a:t>1/3</a:t>
            </a:r>
            <a:endParaRPr lang="el-GR" dirty="0"/>
          </a:p>
        </p:txBody>
      </p:sp>
      <p:sp>
        <p:nvSpPr>
          <p:cNvPr id="3" name="Θέση περιεχομένου 2"/>
          <p:cNvSpPr>
            <a:spLocks noGrp="1"/>
          </p:cNvSpPr>
          <p:nvPr>
            <p:ph idx="1"/>
          </p:nvPr>
        </p:nvSpPr>
        <p:spPr/>
        <p:txBody>
          <a:bodyPr/>
          <a:lstStyle/>
          <a:p>
            <a:r>
              <a:rPr lang="el-GR" dirty="0"/>
              <a:t>Το σμήγμα στην επιφάνεια του δέρματος έχει αποδειχθεί ότι επιδρά στα φαινόμενα της </a:t>
            </a:r>
            <a:r>
              <a:rPr lang="el-GR" dirty="0" err="1"/>
              <a:t>διαβατότητας</a:t>
            </a:r>
            <a:r>
              <a:rPr lang="el-GR" dirty="0"/>
              <a:t> και γενικότερα στη λειτουργία του φραγμού. Μία από τις λειτουργίες όμως των λιπιδίων της επιφάνειας του δέρματος, τα οποία προέρχονται από τους σμηγματογόνους αδένες και την επιδερμίδα είναι και η μαλακτική δράση.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val="7404667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white"/>
                </a:solidFill>
              </a:rPr>
              <a:t>στ. Σμήγμα - μαλακτικά - έκδοχα φαρμάκων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p:txBody>
          <a:bodyPr/>
          <a:lstStyle/>
          <a:p>
            <a:pPr marL="0" indent="0">
              <a:buNone/>
            </a:pPr>
            <a:r>
              <a:rPr lang="el-GR" dirty="0"/>
              <a:t>Οι βασικές λειτουργίες ενός </a:t>
            </a:r>
            <a:r>
              <a:rPr lang="el-GR" b="1" dirty="0"/>
              <a:t>μαλακτικού ελαίου </a:t>
            </a:r>
            <a:r>
              <a:rPr lang="el-GR" dirty="0"/>
              <a:t>είναι:</a:t>
            </a:r>
          </a:p>
          <a:p>
            <a:pPr marL="457200" lvl="0" indent="-457200">
              <a:buFont typeface="+mj-lt"/>
              <a:buAutoNum type="arabicPeriod"/>
            </a:pPr>
            <a:r>
              <a:rPr lang="el-GR" dirty="0"/>
              <a:t>Να δρα σα χημικός φραγμός έναντι της υπερβολικής απώλειας ύδατος από την επιδερμίδα με τελικό αποτέλεσμα την ενυδάτωση της κερατίνης στιβάδας.</a:t>
            </a:r>
          </a:p>
          <a:p>
            <a:pPr marL="457200" lvl="0" indent="-457200">
              <a:buFont typeface="+mj-lt"/>
              <a:buAutoNum type="arabicPeriod"/>
            </a:pPr>
            <a:r>
              <a:rPr lang="el-GR" dirty="0"/>
              <a:t>Να αποτελεί έκδοχο για </a:t>
            </a:r>
            <a:r>
              <a:rPr lang="el-GR" dirty="0" err="1"/>
              <a:t>ελαιο</a:t>
            </a:r>
            <a:r>
              <a:rPr lang="el-GR" dirty="0"/>
              <a:t>-διαλυτές δραστικές ουσίες όπως φάρμακα, αντισηπτικά, βιταμίνες, ορμόνες, στεροειδή, </a:t>
            </a:r>
            <a:r>
              <a:rPr lang="el-GR" dirty="0" err="1"/>
              <a:t>κερατολυτικά</a:t>
            </a:r>
            <a:r>
              <a:rPr lang="el-GR" dirty="0"/>
              <a:t> κ.ά.</a:t>
            </a:r>
          </a:p>
          <a:p>
            <a:pPr marL="457200" lvl="0" indent="-457200">
              <a:buFont typeface="+mj-lt"/>
              <a:buAutoNum type="arabicPeriod"/>
            </a:pPr>
            <a:r>
              <a:rPr lang="el-GR" dirty="0"/>
              <a:t>Να ελαττώνει την τριβή μεταξύ δέρματος και άλλων επιφανειών. Αυτό το πετυχαίνει τροποποιώντας την φυσική και χημική φύση της επιφάνειας του δέρματος, έτσι ώστε να είναι λεία και εύκαμπτη.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extLst>
      <p:ext uri="{BB962C8B-B14F-4D97-AF65-F5344CB8AC3E}">
        <p14:creationId xmlns:p14="http://schemas.microsoft.com/office/powerpoint/2010/main" val="42204376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400" dirty="0">
                <a:solidFill>
                  <a:prstClr val="white"/>
                </a:solidFill>
              </a:rPr>
              <a:t>στ. Σμήγμα - μαλακτικά - έκδοχα φαρμάκων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a:xfrm>
            <a:off x="395536" y="1412776"/>
            <a:ext cx="8496944" cy="5328592"/>
          </a:xfrm>
        </p:spPr>
        <p:txBody>
          <a:bodyPr>
            <a:normAutofit lnSpcReduction="10000"/>
          </a:bodyPr>
          <a:lstStyle/>
          <a:p>
            <a:r>
              <a:rPr lang="el-GR" dirty="0"/>
              <a:t>Ένα μαλακτικό μπορεί να διεισδύει στην επιδερμίδα δια των </a:t>
            </a:r>
            <a:r>
              <a:rPr lang="el-GR" dirty="0" err="1"/>
              <a:t>τριχοθυλάκων</a:t>
            </a:r>
            <a:r>
              <a:rPr lang="el-GR" dirty="0"/>
              <a:t> και να δρα σας ένας παράγοντας </a:t>
            </a:r>
            <a:r>
              <a:rPr lang="el-GR" dirty="0" err="1"/>
              <a:t>ευπλαστότητας</a:t>
            </a:r>
            <a:r>
              <a:rPr lang="el-GR" dirty="0"/>
              <a:t> αυτής. Κριτήριο για την επιλογή ενός μαλακτικού είναι το αισθητικό αποτέλεσμα που προκαλεί στο δέρμα του καταναλωτή και επειδή αυτό δεν μπορεί να εκτιμηθεί με όργανα, η επιλογή είναι εντελώς υποκειμενικά.</a:t>
            </a:r>
          </a:p>
          <a:p>
            <a:r>
              <a:rPr lang="el-GR" dirty="0"/>
              <a:t>Το </a:t>
            </a:r>
            <a:r>
              <a:rPr lang="el-GR" b="1" dirty="0"/>
              <a:t>έκδοχο </a:t>
            </a:r>
            <a:r>
              <a:rPr lang="el-GR" dirty="0"/>
              <a:t>των διαφόρων τοπικώς εφαρμοζόμενων φαρμάκων επιδρά στη </a:t>
            </a:r>
            <a:r>
              <a:rPr lang="el-GR" dirty="0" err="1"/>
              <a:t>διαβατότητα</a:t>
            </a:r>
            <a:r>
              <a:rPr lang="el-GR" dirty="0"/>
              <a:t> του φαρμάκου με δύο κυρίως τρόπους:</a:t>
            </a:r>
          </a:p>
          <a:p>
            <a:pPr lvl="1"/>
            <a:r>
              <a:rPr lang="el-GR" dirty="0"/>
              <a:t>λόγω ενυδάτωσης της κεράτινης στιβάδας και</a:t>
            </a:r>
          </a:p>
          <a:p>
            <a:pPr lvl="1"/>
            <a:r>
              <a:rPr lang="el-GR" dirty="0"/>
              <a:t>λόγω επιδράσεως στην πρόσληψη του φαρμάκου από την επιφάνεια του δέρματος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extLst>
      <p:ext uri="{BB962C8B-B14F-4D97-AF65-F5344CB8AC3E}">
        <p14:creationId xmlns:p14="http://schemas.microsoft.com/office/powerpoint/2010/main" val="8960564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ζ. Φυσικοί παράγοντες </a:t>
            </a:r>
            <a:r>
              <a:rPr lang="el-GR" dirty="0" smtClean="0"/>
              <a:t>– </a:t>
            </a:r>
            <a:br>
              <a:rPr lang="el-GR" dirty="0" smtClean="0"/>
            </a:br>
            <a:r>
              <a:rPr lang="el-GR" dirty="0" smtClean="0"/>
              <a:t>Συνθήκες </a:t>
            </a:r>
            <a:r>
              <a:rPr lang="el-GR" dirty="0"/>
              <a:t>περιβάλλοντος</a:t>
            </a:r>
          </a:p>
        </p:txBody>
      </p:sp>
      <p:sp>
        <p:nvSpPr>
          <p:cNvPr id="3" name="Θέση περιεχομένου 2"/>
          <p:cNvSpPr>
            <a:spLocks noGrp="1"/>
          </p:cNvSpPr>
          <p:nvPr>
            <p:ph idx="1"/>
          </p:nvPr>
        </p:nvSpPr>
        <p:spPr/>
        <p:txBody>
          <a:bodyPr/>
          <a:lstStyle/>
          <a:p>
            <a:r>
              <a:rPr lang="el-GR" dirty="0"/>
              <a:t>Η </a:t>
            </a:r>
            <a:r>
              <a:rPr lang="el-GR" b="1" dirty="0"/>
              <a:t>θερμοκρασία του περιβάλλοντος </a:t>
            </a:r>
            <a:r>
              <a:rPr lang="el-GR" dirty="0"/>
              <a:t>επιδρά είτε άμεσα στην ενυδάτωση της κερατίνης επιδρώντας στα φαινόμενα της </a:t>
            </a:r>
            <a:r>
              <a:rPr lang="el-GR" dirty="0" err="1"/>
              <a:t>διαβατότητας</a:t>
            </a:r>
            <a:r>
              <a:rPr lang="el-GR" dirty="0"/>
              <a:t>, είτε έμμεσα.</a:t>
            </a:r>
          </a:p>
          <a:p>
            <a:r>
              <a:rPr lang="el-GR" dirty="0"/>
              <a:t>Κατά την </a:t>
            </a:r>
            <a:r>
              <a:rPr lang="el-GR" b="1" dirty="0"/>
              <a:t>κλειστή περίδεση </a:t>
            </a:r>
            <a:r>
              <a:rPr lang="el-GR" dirty="0"/>
              <a:t>αυξάνει η θερμοκρασία τοπικά έτσι φαίνεται ότι αυξάνεται η </a:t>
            </a:r>
            <a:r>
              <a:rPr lang="el-GR" dirty="0" err="1"/>
              <a:t>διαβατότητα</a:t>
            </a:r>
            <a:r>
              <a:rPr lang="el-GR" dirty="0"/>
              <a:t> και με τον μηχανισμό αυτό.</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extLst>
      <p:ext uri="{BB962C8B-B14F-4D97-AF65-F5344CB8AC3E}">
        <p14:creationId xmlns:p14="http://schemas.microsoft.com/office/powerpoint/2010/main" val="7628329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Επιταχυντές της </a:t>
            </a:r>
            <a:r>
              <a:rPr lang="el-GR" dirty="0" err="1"/>
              <a:t>διαβατότητας</a:t>
            </a:r>
            <a:endParaRPr lang="el-GR" dirty="0"/>
          </a:p>
        </p:txBody>
      </p:sp>
      <p:sp>
        <p:nvSpPr>
          <p:cNvPr id="3" name="Θέση περιεχομένου 2"/>
          <p:cNvSpPr>
            <a:spLocks noGrp="1"/>
          </p:cNvSpPr>
          <p:nvPr>
            <p:ph idx="1"/>
          </p:nvPr>
        </p:nvSpPr>
        <p:spPr/>
        <p:txBody>
          <a:bodyPr/>
          <a:lstStyle/>
          <a:p>
            <a:r>
              <a:rPr lang="el-GR" dirty="0"/>
              <a:t>Δρουν διαρρηγνύοντας τα δομικά λιπίδια στο δέρμα ή με μία αντιστρεπτή αλληλεπίδραση με την κερατίνη.</a:t>
            </a:r>
          </a:p>
          <a:p>
            <a:pPr lvl="1"/>
            <a:r>
              <a:rPr lang="el-GR" dirty="0"/>
              <a:t>Δεν θα πρέπει να συνάγουν φαρμακολογική αντίδραση.</a:t>
            </a:r>
          </a:p>
          <a:p>
            <a:pPr lvl="1"/>
            <a:r>
              <a:rPr lang="el-GR" dirty="0"/>
              <a:t>Θα πρέπει να είναι ειδικευμένα στη δράση τους.</a:t>
            </a:r>
          </a:p>
          <a:p>
            <a:pPr lvl="1"/>
            <a:r>
              <a:rPr lang="el-GR" dirty="0"/>
              <a:t>Θα πρέπει να δρουν αμέσως με μία προλεγόμενη και αντιστρέψιμη διάρκεια.</a:t>
            </a:r>
          </a:p>
          <a:p>
            <a:pPr lvl="1"/>
            <a:r>
              <a:rPr lang="el-GR" dirty="0"/>
              <a:t>Θα πρέπει να είναι χημικά και φυσικά σταθερά και συμβατά με τα συστατικά του σχηματισμού.</a:t>
            </a:r>
          </a:p>
          <a:p>
            <a:pPr lvl="1"/>
            <a:r>
              <a:rPr lang="el-GR" dirty="0"/>
              <a:t>Θα πρέπει να είναι άχρωμα, άγευστα και άοσμα.</a:t>
            </a:r>
          </a:p>
          <a:p>
            <a:pPr lvl="1"/>
            <a:r>
              <a:rPr lang="el-GR" dirty="0"/>
              <a:t>Θα πρέπει να είναι μη τοξικά, μη αλλεργικά, μη ερεθιστικά.</a:t>
            </a:r>
          </a:p>
          <a:p>
            <a:pPr lvl="1"/>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extLst>
      <p:ext uri="{BB962C8B-B14F-4D97-AF65-F5344CB8AC3E}">
        <p14:creationId xmlns:p14="http://schemas.microsoft.com/office/powerpoint/2010/main" val="20868529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ile:Blausen 0810 SkinAnatomy 0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611" b="14740"/>
          <a:stretch/>
        </p:blipFill>
        <p:spPr bwMode="auto">
          <a:xfrm>
            <a:off x="4996145" y="3052840"/>
            <a:ext cx="4093363" cy="3688528"/>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r>
              <a:rPr lang="el-GR" dirty="0">
                <a:solidFill>
                  <a:prstClr val="white"/>
                </a:solidFill>
              </a:rPr>
              <a:t>Δέρμα </a:t>
            </a:r>
            <a:r>
              <a:rPr lang="el-GR" sz="3000" b="0" dirty="0" smtClean="0">
                <a:solidFill>
                  <a:prstClr val="white"/>
                </a:solidFill>
              </a:rPr>
              <a:t>5/5</a:t>
            </a:r>
            <a:r>
              <a:rPr lang="el-GR" dirty="0" smtClean="0">
                <a:solidFill>
                  <a:prstClr val="white"/>
                </a:solidFill>
              </a:rPr>
              <a:t> </a:t>
            </a:r>
            <a:endParaRPr lang="el-GR" dirty="0"/>
          </a:p>
        </p:txBody>
      </p:sp>
      <p:sp>
        <p:nvSpPr>
          <p:cNvPr id="3" name="Θέση περιεχομένου 2"/>
          <p:cNvSpPr>
            <a:spLocks noGrp="1"/>
          </p:cNvSpPr>
          <p:nvPr>
            <p:ph idx="1"/>
          </p:nvPr>
        </p:nvSpPr>
        <p:spPr>
          <a:xfrm>
            <a:off x="323528" y="1412776"/>
            <a:ext cx="8568952" cy="5445224"/>
          </a:xfrm>
        </p:spPr>
        <p:txBody>
          <a:bodyPr>
            <a:normAutofit/>
          </a:bodyPr>
          <a:lstStyle/>
          <a:p>
            <a:r>
              <a:rPr lang="el-GR" sz="2300" dirty="0" smtClean="0"/>
              <a:t>Το </a:t>
            </a:r>
            <a:r>
              <a:rPr lang="el-GR" sz="2300" dirty="0"/>
              <a:t>χρώμα του δέρματος εξαρτάται από την φυλή, το φύλο, την ηλικία, το επάγγελμα, τον τρόπο διαβίωσης. Στα γεννητικά όργανα, την άλω, τη θηλή του μαστού, τη μασχάλη και τον ομφαλό, το δέρμα είναι πιο μελανό. Το δέρμα χωρίζεται σε τρεις στιβάδες:</a:t>
            </a:r>
          </a:p>
          <a:p>
            <a:pPr lvl="1"/>
            <a:r>
              <a:rPr lang="el-GR" sz="2300" dirty="0"/>
              <a:t>την επιδερμίδα,</a:t>
            </a:r>
          </a:p>
          <a:p>
            <a:pPr lvl="1"/>
            <a:r>
              <a:rPr lang="el-GR" sz="2300" dirty="0"/>
              <a:t>το χόριο ή κυρίως δέρμα και</a:t>
            </a:r>
          </a:p>
          <a:p>
            <a:pPr lvl="1"/>
            <a:r>
              <a:rPr lang="el-GR" sz="2300" dirty="0"/>
              <a:t>το υπόδερμα ή </a:t>
            </a:r>
            <a:r>
              <a:rPr lang="el-GR" sz="2300" dirty="0" err="1"/>
              <a:t>υποδερμίδα</a:t>
            </a:r>
            <a:r>
              <a:rPr lang="el-GR" sz="2300"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10" name="Rectangle 6"/>
          <p:cNvSpPr/>
          <p:nvPr/>
        </p:nvSpPr>
        <p:spPr>
          <a:xfrm>
            <a:off x="3203848" y="6279703"/>
            <a:ext cx="2466019"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Blausen 0810 </a:t>
            </a:r>
            <a:r>
              <a:rPr lang="en-US" sz="1200" dirty="0" err="1">
                <a:latin typeface="+mn-lt"/>
                <a:hlinkClick r:id="rId3"/>
              </a:rPr>
              <a:t>SkinAnatomy</a:t>
            </a:r>
            <a:r>
              <a:rPr lang="en-US" sz="1200" dirty="0">
                <a:latin typeface="+mn-lt"/>
                <a:hlinkClick r:id="rId3"/>
              </a:rPr>
              <a:t> </a:t>
            </a:r>
            <a:r>
              <a:rPr lang="en-US" sz="1200" dirty="0" smtClean="0">
                <a:latin typeface="+mn-lt"/>
                <a:hlinkClick r:id="rId3"/>
              </a:rPr>
              <a:t>01</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err="1" smtClean="0">
                <a:solidFill>
                  <a:prstClr val="black"/>
                </a:solidFill>
                <a:latin typeface="+mn-lt"/>
                <a:hlinkClick r:id="rId4"/>
              </a:rPr>
              <a:t>BruceBlaus</a:t>
            </a:r>
            <a:r>
              <a:rPr lang="el-GR" sz="1200" dirty="0">
                <a:solidFill>
                  <a:prstClr val="black"/>
                </a:solidFill>
                <a:latin typeface="+mn-lt"/>
              </a:rPr>
              <a:t> </a:t>
            </a:r>
            <a:r>
              <a:rPr lang="el-GR" sz="1200" dirty="0" smtClean="0">
                <a:solidFill>
                  <a:prstClr val="black">
                    <a:lumMod val="65000"/>
                    <a:lumOff val="35000"/>
                  </a:prstClr>
                </a:solidFill>
                <a:latin typeface="+mn-lt"/>
              </a:rPr>
              <a:t>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5"/>
              </a:rPr>
              <a:t>CC BY </a:t>
            </a:r>
            <a:r>
              <a:rPr lang="en-US" sz="1200" dirty="0" smtClean="0">
                <a:solidFill>
                  <a:prstClr val="black"/>
                </a:solidFill>
                <a:latin typeface="+mn-lt"/>
                <a:hlinkClick r:id="rId5"/>
              </a:rPr>
              <a:t>3.0</a:t>
            </a:r>
            <a:endParaRPr lang="en-US" sz="1200" dirty="0">
              <a:solidFill>
                <a:prstClr val="black"/>
              </a:solidFill>
              <a:latin typeface="+mn-lt"/>
            </a:endParaRPr>
          </a:p>
        </p:txBody>
      </p:sp>
    </p:spTree>
    <p:extLst>
      <p:ext uri="{BB962C8B-B14F-4D97-AF65-F5344CB8AC3E}">
        <p14:creationId xmlns:p14="http://schemas.microsoft.com/office/powerpoint/2010/main" val="31137536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Ευαγγελία </a:t>
            </a:r>
            <a:r>
              <a:rPr lang="el-GR" sz="2000" dirty="0" smtClean="0"/>
              <a:t>Πρωτόπαπα 2014. </a:t>
            </a:r>
            <a:r>
              <a:rPr lang="el-GR" sz="2000" dirty="0"/>
              <a:t>Ευαγγελία Πρωτόπαπα. </a:t>
            </a:r>
            <a:r>
              <a:rPr lang="el-GR" sz="2000" dirty="0"/>
              <a:t>«Περιβαλλοντικές Επιδράσεις στην Αισθητική. </a:t>
            </a:r>
            <a:r>
              <a:rPr lang="el-GR" sz="2000" dirty="0" smtClean="0"/>
              <a:t>Ενότητα 1</a:t>
            </a:r>
            <a:r>
              <a:rPr lang="en-US" sz="2000" dirty="0" smtClean="0"/>
              <a:t>:</a:t>
            </a:r>
            <a:r>
              <a:rPr lang="el-GR" sz="2000" dirty="0" smtClean="0"/>
              <a:t> Δέρμα και </a:t>
            </a:r>
            <a:r>
              <a:rPr lang="el-GR" sz="2000" dirty="0" err="1" smtClean="0"/>
              <a:t>διαβατότητα</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Epidermis-delimit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2729886"/>
            <a:ext cx="6271664" cy="38884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p:txBody>
          <a:bodyPr/>
          <a:lstStyle/>
          <a:p>
            <a:r>
              <a:rPr lang="el-GR" dirty="0" smtClean="0"/>
              <a:t>Επιδερμίδα </a:t>
            </a:r>
            <a:r>
              <a:rPr lang="el-GR" sz="3000" b="0" dirty="0" smtClean="0"/>
              <a:t>1/3</a:t>
            </a:r>
            <a:endParaRPr lang="el-GR" sz="3000" b="0" dirty="0"/>
          </a:p>
        </p:txBody>
      </p:sp>
      <p:sp>
        <p:nvSpPr>
          <p:cNvPr id="3" name="Θέση περιεχομένου 2"/>
          <p:cNvSpPr>
            <a:spLocks noGrp="1"/>
          </p:cNvSpPr>
          <p:nvPr>
            <p:ph idx="1"/>
          </p:nvPr>
        </p:nvSpPr>
        <p:spPr>
          <a:xfrm>
            <a:off x="395536" y="1412776"/>
            <a:ext cx="8352928" cy="1872208"/>
          </a:xfrm>
        </p:spPr>
        <p:txBody>
          <a:bodyPr>
            <a:normAutofit/>
          </a:bodyPr>
          <a:lstStyle/>
          <a:p>
            <a:r>
              <a:rPr lang="el-GR" dirty="0" smtClean="0"/>
              <a:t>Η επιδερμίδα αποτελείται από </a:t>
            </a:r>
            <a:r>
              <a:rPr lang="el-GR" dirty="0" err="1" smtClean="0"/>
              <a:t>πολύστιβο</a:t>
            </a:r>
            <a:r>
              <a:rPr lang="el-GR" dirty="0" smtClean="0"/>
              <a:t> πλακώδες ή </a:t>
            </a:r>
            <a:r>
              <a:rPr lang="el-GR" dirty="0" err="1" smtClean="0"/>
              <a:t>μαλπιγιανό</a:t>
            </a:r>
            <a:r>
              <a:rPr lang="el-GR" dirty="0" smtClean="0"/>
              <a:t> επιθήλιο με μορφή μωσαϊκού, που αποτελείται από πολλούς στοίχους κυττάρων διατεταγμένων σε πολλαπλές στιβάδες.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
        <p:nvSpPr>
          <p:cNvPr id="6" name="Rectangle 6"/>
          <p:cNvSpPr/>
          <p:nvPr/>
        </p:nvSpPr>
        <p:spPr>
          <a:xfrm>
            <a:off x="-180528" y="6207695"/>
            <a:ext cx="3024336"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latin typeface="+mn-lt"/>
                <a:hlinkClick r:id="rId3"/>
              </a:rPr>
              <a:t>Epidermis-delimited</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u="sng" dirty="0">
                <a:latin typeface="+mn-lt"/>
                <a:hlinkClick r:id="rId4" tooltip="User:Mikael Häggström"/>
              </a:rPr>
              <a:t>Mikael </a:t>
            </a:r>
            <a:r>
              <a:rPr lang="en-US" sz="1200" u="sng" dirty="0" err="1" smtClean="0">
                <a:latin typeface="+mn-lt"/>
                <a:hlinkClick r:id="rId4" tooltip="User:Mikael Häggström"/>
              </a:rPr>
              <a:t>Häggström</a:t>
            </a:r>
            <a:r>
              <a:rPr lang="el-GR" sz="1200" u="sng" dirty="0" smtClean="0">
                <a:latin typeface="+mn-lt"/>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val="1811629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Επιδερμίδα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p:txBody>
          <a:bodyPr>
            <a:normAutofit/>
          </a:bodyPr>
          <a:lstStyle/>
          <a:p>
            <a:r>
              <a:rPr lang="el-GR" dirty="0"/>
              <a:t>Τα κύτταρα αυτά προέρχονται από τη βασική στιβάδα και μεταβάλλουν μορφολογικούς χαρακτήρες καθώς ανέρχονται προς τα επιφανειακά στρώματα της επιδερμίδας, οπότε δημιουργείται τελικά η κερατίνη στιβάδα. Η γραμμή επαφής της επιδερμίδας με το χόριο δεν είναι ευθεία, αλλά κυματοειδής και σχηματίζει </a:t>
            </a:r>
            <a:r>
              <a:rPr lang="el-GR" dirty="0" err="1"/>
              <a:t>προσεκβολές</a:t>
            </a:r>
            <a:r>
              <a:rPr lang="el-GR" dirty="0"/>
              <a:t> προς αυτό, τις </a:t>
            </a:r>
            <a:r>
              <a:rPr lang="el-GR" dirty="0" err="1"/>
              <a:t>μεσοθηλαίες</a:t>
            </a:r>
            <a:r>
              <a:rPr lang="el-GR" dirty="0"/>
              <a:t> ακρολοφίες ή </a:t>
            </a:r>
            <a:r>
              <a:rPr lang="el-GR" dirty="0" err="1"/>
              <a:t>μεσοθήλαια</a:t>
            </a:r>
            <a:r>
              <a:rPr lang="el-GR" dirty="0"/>
              <a:t> διαστήματα, ανάμεσα στις οποίες προβάλλουν προς την επιφάνεια οι θηλές του χορίου.</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2734360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Επιδερμίδα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a:xfrm>
            <a:off x="395536" y="1412776"/>
            <a:ext cx="8568952" cy="5445224"/>
          </a:xfrm>
        </p:spPr>
        <p:txBody>
          <a:bodyPr>
            <a:noAutofit/>
          </a:bodyPr>
          <a:lstStyle/>
          <a:p>
            <a:r>
              <a:rPr lang="el-GR" sz="2200" dirty="0"/>
              <a:t>Η επιδερμίδα αποτελείται από δύο τύπους κυττάρων, τα </a:t>
            </a:r>
            <a:r>
              <a:rPr lang="el-GR" sz="2200" dirty="0" err="1"/>
              <a:t>κερατινοκύτταρα</a:t>
            </a:r>
            <a:r>
              <a:rPr lang="el-GR" sz="2200" dirty="0"/>
              <a:t> και τα </a:t>
            </a:r>
            <a:r>
              <a:rPr lang="el-GR" sz="2200" dirty="0" err="1"/>
              <a:t>δενδριτικά</a:t>
            </a:r>
            <a:r>
              <a:rPr lang="el-GR" sz="2200" dirty="0"/>
              <a:t> κύτταρα. Τα </a:t>
            </a:r>
            <a:r>
              <a:rPr lang="el-GR" sz="2200" dirty="0" err="1"/>
              <a:t>κερατινοκύτταρα</a:t>
            </a:r>
            <a:r>
              <a:rPr lang="el-GR" sz="2200" dirty="0"/>
              <a:t> εμφανίζουν </a:t>
            </a:r>
            <a:r>
              <a:rPr lang="el-GR" sz="2200" dirty="0" err="1"/>
              <a:t>δεσμοσωμάτια</a:t>
            </a:r>
            <a:r>
              <a:rPr lang="el-GR" sz="2200" dirty="0"/>
              <a:t> και διαφοροποιούνται σε κεράτινα κύτταρα, ταξινομούνται σε 4 στιβάδες, από κάτω προς την επιφάνεια του δέρματος: </a:t>
            </a:r>
            <a:endParaRPr lang="el-GR" sz="2200" dirty="0" smtClean="0"/>
          </a:p>
          <a:p>
            <a:pPr marL="817562" lvl="1" indent="-457200">
              <a:buFont typeface="+mj-lt"/>
              <a:buAutoNum type="arabicPeriod"/>
            </a:pPr>
            <a:r>
              <a:rPr lang="el-GR" sz="2200" dirty="0" smtClean="0"/>
              <a:t>την </a:t>
            </a:r>
            <a:r>
              <a:rPr lang="el-GR" sz="2200" dirty="0"/>
              <a:t>βασική ή μητρική στιβάδα, </a:t>
            </a:r>
            <a:endParaRPr lang="el-GR" sz="2200" dirty="0" smtClean="0"/>
          </a:p>
          <a:p>
            <a:pPr marL="817562" lvl="1" indent="-457200">
              <a:buFont typeface="+mj-lt"/>
              <a:buAutoNum type="arabicPeriod"/>
            </a:pPr>
            <a:r>
              <a:rPr lang="el-GR" sz="2200" dirty="0" smtClean="0"/>
              <a:t>την </a:t>
            </a:r>
            <a:r>
              <a:rPr lang="el-GR" sz="2200" dirty="0"/>
              <a:t>ακανθωτή ή </a:t>
            </a:r>
            <a:r>
              <a:rPr lang="el-GR" sz="2200" dirty="0" err="1"/>
              <a:t>μαλπιγιανή</a:t>
            </a:r>
            <a:r>
              <a:rPr lang="el-GR" sz="2200" dirty="0"/>
              <a:t> στιβάδα, </a:t>
            </a:r>
            <a:endParaRPr lang="el-GR" sz="2200" dirty="0" smtClean="0"/>
          </a:p>
          <a:p>
            <a:pPr marL="817562" lvl="1" indent="-457200">
              <a:buFont typeface="+mj-lt"/>
              <a:buAutoNum type="arabicPeriod"/>
            </a:pPr>
            <a:r>
              <a:rPr lang="el-GR" sz="2200" dirty="0" smtClean="0"/>
              <a:t>την </a:t>
            </a:r>
            <a:r>
              <a:rPr lang="el-GR" sz="2200" dirty="0"/>
              <a:t>κοκκιώδη ή κοκκώδη στιβάδα και </a:t>
            </a:r>
            <a:endParaRPr lang="el-GR" sz="2200" dirty="0" smtClean="0"/>
          </a:p>
          <a:p>
            <a:pPr marL="817562" lvl="1" indent="-457200">
              <a:buFont typeface="+mj-lt"/>
              <a:buAutoNum type="arabicPeriod"/>
            </a:pPr>
            <a:r>
              <a:rPr lang="el-GR" sz="2200" dirty="0" smtClean="0"/>
              <a:t>την </a:t>
            </a:r>
            <a:r>
              <a:rPr lang="el-GR" sz="2200" dirty="0"/>
              <a:t>κερατίνη στιβάδα. </a:t>
            </a:r>
            <a:endParaRPr lang="el-GR" sz="2200" dirty="0" smtClean="0"/>
          </a:p>
          <a:p>
            <a:r>
              <a:rPr lang="el-GR" sz="2200" dirty="0" smtClean="0"/>
              <a:t>Μία </a:t>
            </a:r>
            <a:r>
              <a:rPr lang="el-GR" sz="2200" dirty="0"/>
              <a:t>πέμπτη στιβάδα, η διαφανής ή διαυγής, υπάρχει μεταξύ της κοκκιώδους και της κερατίνης στιβάδας μόνο στις παλάμες και τα πέλματα.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41270449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106</TotalTime>
  <Words>5646</Words>
  <Application>Microsoft Office PowerPoint</Application>
  <PresentationFormat>Προβολή στην οθόνη (4:3)</PresentationFormat>
  <Paragraphs>311</Paragraphs>
  <Slides>65</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65</vt:i4>
      </vt:variant>
    </vt:vector>
  </HeadingPairs>
  <TitlesOfParts>
    <vt:vector size="67" baseType="lpstr">
      <vt:lpstr>template</vt:lpstr>
      <vt:lpstr>OC_template_updated</vt:lpstr>
      <vt:lpstr>Περιβαλλοντικές Επιδράσεις στην Αισθητική</vt:lpstr>
      <vt:lpstr>Δέρμα 1/5 </vt:lpstr>
      <vt:lpstr>Δέρμα 2/5 </vt:lpstr>
      <vt:lpstr>Δέρμα 3/5 </vt:lpstr>
      <vt:lpstr>Δέρμα 4/5 </vt:lpstr>
      <vt:lpstr>Δέρμα 5/5 </vt:lpstr>
      <vt:lpstr>Επιδερμίδα 1/3</vt:lpstr>
      <vt:lpstr>Επιδερμίδα 2/3</vt:lpstr>
      <vt:lpstr>Επιδερμίδα 3/3</vt:lpstr>
      <vt:lpstr>Βασική ή μητρική στιβάδα 1/2</vt:lpstr>
      <vt:lpstr>Βασική ή μητρική στιβάδα 2/2</vt:lpstr>
      <vt:lpstr>Μαλπιγιανή ή ακανθωτή στιβάδα 1/2</vt:lpstr>
      <vt:lpstr>Μαλπιγιανή ή ακανθωτή στιβάδα 2/2</vt:lpstr>
      <vt:lpstr>Κοκκιώδης στιβάδα 1/2</vt:lpstr>
      <vt:lpstr>Κοκκιώδης στιβάδα 2/2</vt:lpstr>
      <vt:lpstr>Κερατίνη στιβάδα 1/3</vt:lpstr>
      <vt:lpstr>Κερατίνη στιβάδα 2/3</vt:lpstr>
      <vt:lpstr>Κερατίνη στιβάδα 3/3</vt:lpstr>
      <vt:lpstr>Διαυγής στιβάδα ή διαυγές στρώμα</vt:lpstr>
      <vt:lpstr>Δερματοεπιδερμική Σύναψη 1/2</vt:lpstr>
      <vt:lpstr>Δερματοεπιδερμική Σύναψη 2/2</vt:lpstr>
      <vt:lpstr>Χόριο ή κυρίως δέρμα 1/2</vt:lpstr>
      <vt:lpstr>Χόριο ή κυρίως δέρμα 2/2</vt:lpstr>
      <vt:lpstr>Υπόδερμα</vt:lpstr>
      <vt:lpstr>Λειτουργίες δέρματος</vt:lpstr>
      <vt:lpstr>Θερμορύθμιση 1/2</vt:lpstr>
      <vt:lpstr>Θερμορύθμιση 2/2</vt:lpstr>
      <vt:lpstr>Φραγμός σε ξένες ουσίες - Διαβατότητα φαρμάκων 1/2</vt:lpstr>
      <vt:lpstr>Φραγμός σε ξένες ουσίες - Διαβατότητα φαρμάκων 2/2</vt:lpstr>
      <vt:lpstr>Δομή δερματικού φραγμού 1/3</vt:lpstr>
      <vt:lpstr>Δομή δερματικού φραγμού 2/3</vt:lpstr>
      <vt:lpstr>Δομή δερματικού φραγμού 3/3</vt:lpstr>
      <vt:lpstr>Οδοί διέλευσης ουσιών 1/3</vt:lpstr>
      <vt:lpstr>Οδοί διέλευσης ουσιών 2/3</vt:lpstr>
      <vt:lpstr>Οδοί διέλευσης ουσιών 3/3</vt:lpstr>
      <vt:lpstr>Τοπική χορήγηση ή  διαδερμική απορρόφηση ουσιών</vt:lpstr>
      <vt:lpstr>Διάχυση και κατανομή</vt:lpstr>
      <vt:lpstr>Κατανομή</vt:lpstr>
      <vt:lpstr>Συντελεστής κατανομής (Κ)</vt:lpstr>
      <vt:lpstr>Διάχυση 1/4</vt:lpstr>
      <vt:lpstr>Διάχυση 2/4</vt:lpstr>
      <vt:lpstr>Διάχυση 3/4</vt:lpstr>
      <vt:lpstr>Διάχυση 4/4</vt:lpstr>
      <vt:lpstr>Παράγοντες οι οποίοι μεταβάλλουν τη διαβατότητα της κερατινής στιβάδας</vt:lpstr>
      <vt:lpstr>α. Το νερό 1/4</vt:lpstr>
      <vt:lpstr>α. Το νερό 2/4</vt:lpstr>
      <vt:lpstr>α. Το νερό 3/4</vt:lpstr>
      <vt:lpstr>α. Το νερό 4/4</vt:lpstr>
      <vt:lpstr>β. DMSO και άλλα διαλυτικά</vt:lpstr>
      <vt:lpstr>γ. Σαπούνια και απορρυπαντικά (επιφανειακοενεργές ουσίες)</vt:lpstr>
      <vt:lpstr>δ. Οργανικοί διαλύτες</vt:lpstr>
      <vt:lpstr>ε. Κερατολυτικά 1/2</vt:lpstr>
      <vt:lpstr>ε. Κερατολυτικά 2/2</vt:lpstr>
      <vt:lpstr>στ. Σμήγμα - μαλακτικά - έκδοχα φαρμάκων 1/3</vt:lpstr>
      <vt:lpstr>στ. Σμήγμα - μαλακτικά - έκδοχα φαρμάκων 2/3</vt:lpstr>
      <vt:lpstr>στ. Σμήγμα - μαλακτικά - έκδοχα φαρμάκων 3/3</vt:lpstr>
      <vt:lpstr>ζ. Φυσικοί παράγοντες –  Συνθήκες περιβάλλοντος</vt:lpstr>
      <vt:lpstr>η. Επιταχυντές της διαβατότητας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Περιβαλλοντική Αισθητική</dc:title>
  <dc:creator>opencourses@teiath.gr</dc:creator>
  <cp:lastModifiedBy>fkaram2</cp:lastModifiedBy>
  <cp:revision>12</cp:revision>
  <dcterms:created xsi:type="dcterms:W3CDTF">2015-11-06T10:06:26Z</dcterms:created>
  <dcterms:modified xsi:type="dcterms:W3CDTF">2015-12-08T09:54:59Z</dcterms:modified>
</cp:coreProperties>
</file>