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6"/>
  </p:notesMasterIdLst>
  <p:handoutMasterIdLst>
    <p:handoutMasterId r:id="rId37"/>
  </p:handoutMasterIdLst>
  <p:sldIdLst>
    <p:sldId id="268" r:id="rId3"/>
    <p:sldId id="269" r:id="rId4"/>
    <p:sldId id="270" r:id="rId5"/>
    <p:sldId id="271" r:id="rId6"/>
    <p:sldId id="272" r:id="rId7"/>
    <p:sldId id="297" r:id="rId8"/>
    <p:sldId id="298" r:id="rId9"/>
    <p:sldId id="273" r:id="rId10"/>
    <p:sldId id="274" r:id="rId11"/>
    <p:sldId id="275" r:id="rId12"/>
    <p:sldId id="276" r:id="rId13"/>
    <p:sldId id="277" r:id="rId14"/>
    <p:sldId id="278" r:id="rId15"/>
    <p:sldId id="279" r:id="rId16"/>
    <p:sldId id="29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300" r:id="rId32"/>
    <p:sldId id="301" r:id="rId33"/>
    <p:sldId id="295" r:id="rId34"/>
    <p:sldId id="296" r:id="rId35"/>
  </p:sldIdLst>
  <p:sldSz cx="9144000" cy="6858000" type="screen4x3"/>
  <p:notesSz cx="7104063" cy="10234613"/>
  <p:custDataLst>
    <p:tags r:id="rId3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58" indent="-185758">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58" indent="-185758">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761565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314079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07226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267260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532108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918049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138444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119618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410608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886361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614896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schemeClr val="tx1"/>
                </a:solidFill>
                <a:latin typeface="+mn-lt"/>
              </a:rPr>
              <a:t>Κοινοτική Μαιευτική- Γυναικολογική Φροντίδα – Αγωγή Υγείας</a:t>
            </a:r>
            <a:r>
              <a:rPr lang="en-US" sz="4000" b="1" dirty="0" smtClean="0">
                <a:solidFill>
                  <a:schemeClr val="tx1"/>
                </a:solidFill>
                <a:latin typeface="+mn-lt"/>
              </a:rPr>
              <a:t> </a:t>
            </a:r>
            <a:r>
              <a:rPr lang="el-GR" sz="4000" b="1" dirty="0" smtClean="0">
                <a:solidFill>
                  <a:schemeClr val="tx1"/>
                </a:solidFill>
                <a:latin typeface="+mn-lt"/>
              </a:rPr>
              <a:t>(Θ)</a:t>
            </a:r>
            <a:endParaRPr lang="el-GR" sz="4000" b="1" dirty="0">
              <a:solidFill>
                <a:schemeClr val="tx1"/>
              </a:solidFill>
              <a:latin typeface="+mn-lt"/>
            </a:endParaRPr>
          </a:p>
        </p:txBody>
      </p:sp>
      <p:sp>
        <p:nvSpPr>
          <p:cNvPr id="3" name="Υπότιτλος 2"/>
          <p:cNvSpPr>
            <a:spLocks noGrp="1"/>
          </p:cNvSpPr>
          <p:nvPr>
            <p:ph type="subTitle" idx="1"/>
          </p:nvPr>
        </p:nvSpPr>
        <p:spPr>
          <a:xfrm>
            <a:off x="971600" y="3096543"/>
            <a:ext cx="7200800" cy="1752600"/>
          </a:xfrm>
        </p:spPr>
        <p:txBody>
          <a:bodyPr>
            <a:normAutofit fontScale="85000" lnSpcReduction="10000"/>
          </a:bodyPr>
          <a:lstStyle/>
          <a:p>
            <a:r>
              <a:rPr lang="el-GR" b="1" dirty="0" smtClean="0">
                <a:solidFill>
                  <a:schemeClr val="tx1"/>
                </a:solidFill>
              </a:rPr>
              <a:t>Ενότητα 5</a:t>
            </a:r>
            <a:r>
              <a:rPr lang="el-GR" dirty="0" smtClean="0">
                <a:solidFill>
                  <a:schemeClr val="tx1"/>
                </a:solidFill>
              </a:rPr>
              <a:t>: Τεστ </a:t>
            </a:r>
            <a:r>
              <a:rPr lang="el-GR" dirty="0" err="1" smtClean="0">
                <a:solidFill>
                  <a:schemeClr val="tx1"/>
                </a:solidFill>
              </a:rPr>
              <a:t>Παπ</a:t>
            </a:r>
            <a:endParaRPr lang="en-US" dirty="0" smtClean="0">
              <a:solidFill>
                <a:schemeClr val="tx1"/>
              </a:solidFill>
            </a:endParaRPr>
          </a:p>
          <a:p>
            <a:endParaRPr lang="en-US" sz="2400" dirty="0" smtClean="0">
              <a:solidFill>
                <a:schemeClr val="tx1"/>
              </a:solidFill>
            </a:endParaRPr>
          </a:p>
          <a:p>
            <a:r>
              <a:rPr lang="el-GR" dirty="0" smtClean="0">
                <a:solidFill>
                  <a:schemeClr val="tx1"/>
                </a:solidFill>
              </a:rPr>
              <a:t>Δρ. </a:t>
            </a:r>
            <a:r>
              <a:rPr lang="el-GR" dirty="0" err="1" smtClean="0">
                <a:solidFill>
                  <a:schemeClr val="tx1"/>
                </a:solidFill>
              </a:rPr>
              <a:t>Βιβιλάκη</a:t>
            </a:r>
            <a:r>
              <a:rPr lang="el-GR" dirty="0" smtClean="0">
                <a:solidFill>
                  <a:schemeClr val="tx1"/>
                </a:solidFill>
              </a:rPr>
              <a:t> Βικτωρία</a:t>
            </a:r>
          </a:p>
          <a:p>
            <a:r>
              <a:rPr lang="el-GR" dirty="0" smtClean="0">
                <a:solidFill>
                  <a:schemeClr val="tx1"/>
                </a:solidFill>
              </a:rPr>
              <a:t>Καθηγήτρια Εφαρμογών </a:t>
            </a:r>
            <a:r>
              <a:rPr lang="en-US" dirty="0" err="1" smtClean="0">
                <a:solidFill>
                  <a:schemeClr val="tx1"/>
                </a:solidFill>
              </a:rPr>
              <a:t>PgCert</a:t>
            </a:r>
            <a:r>
              <a:rPr lang="en-US" dirty="0" smtClean="0">
                <a:solidFill>
                  <a:schemeClr val="tx1"/>
                </a:solidFill>
              </a:rPr>
              <a:t>, </a:t>
            </a:r>
            <a:r>
              <a:rPr lang="en-US" dirty="0" err="1" smtClean="0">
                <a:solidFill>
                  <a:schemeClr val="tx1"/>
                </a:solidFill>
              </a:rPr>
              <a:t>MMedSc</a:t>
            </a:r>
            <a:r>
              <a:rPr lang="en-US" dirty="0" smtClean="0">
                <a:solidFill>
                  <a:schemeClr val="tx1"/>
                </a:solidFill>
              </a:rPr>
              <a:t>, PhD</a:t>
            </a:r>
            <a:endParaRPr lang="el-GR" dirty="0" smtClean="0">
              <a:solidFill>
                <a:schemeClr val="tx1"/>
              </a:solidFill>
            </a:endParaRP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2949936771"/>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061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solidFill>
                  <a:prstClr val="black"/>
                </a:solidFill>
              </a:rPr>
              <a:t>Ονοματολογία</a:t>
            </a:r>
            <a:r>
              <a:rPr lang="en-US" sz="3600" dirty="0">
                <a:solidFill>
                  <a:prstClr val="black"/>
                </a:solidFill>
              </a:rPr>
              <a:t>:</a:t>
            </a:r>
            <a:r>
              <a:rPr lang="el-GR" sz="3600" dirty="0">
                <a:solidFill>
                  <a:prstClr val="black"/>
                </a:solidFill>
              </a:rPr>
              <a:t> Συστήματα ταξινόμησης </a:t>
            </a:r>
            <a:r>
              <a:rPr lang="el-GR" sz="3600" dirty="0" err="1">
                <a:solidFill>
                  <a:prstClr val="black"/>
                </a:solidFill>
              </a:rPr>
              <a:t>κολποτραχηλικών</a:t>
            </a:r>
            <a:r>
              <a:rPr lang="el-GR" sz="3600" dirty="0">
                <a:solidFill>
                  <a:prstClr val="black"/>
                </a:solidFill>
              </a:rPr>
              <a:t> επιχρισμάτων </a:t>
            </a:r>
            <a:r>
              <a:rPr lang="el-GR" sz="2800" b="0" dirty="0" smtClean="0">
                <a:solidFill>
                  <a:prstClr val="black"/>
                </a:solidFill>
              </a:rPr>
              <a:t>(2 </a:t>
            </a:r>
            <a:r>
              <a:rPr lang="el-GR" sz="2800" b="0" dirty="0">
                <a:solidFill>
                  <a:prstClr val="black"/>
                </a:solidFill>
              </a:rPr>
              <a:t>από 5)</a:t>
            </a:r>
            <a:endParaRPr lang="en-US" sz="3200" dirty="0"/>
          </a:p>
        </p:txBody>
      </p:sp>
      <p:sp>
        <p:nvSpPr>
          <p:cNvPr id="3" name="Content Placeholder 2"/>
          <p:cNvSpPr>
            <a:spLocks noGrp="1"/>
          </p:cNvSpPr>
          <p:nvPr>
            <p:ph idx="1"/>
          </p:nvPr>
        </p:nvSpPr>
        <p:spPr>
          <a:xfrm>
            <a:off x="457200" y="1340768"/>
            <a:ext cx="8229600" cy="4896544"/>
          </a:xfrm>
        </p:spPr>
        <p:txBody>
          <a:bodyPr>
            <a:normAutofit/>
          </a:bodyPr>
          <a:lstStyle/>
          <a:p>
            <a:pPr lvl="0"/>
            <a:r>
              <a:rPr lang="el-GR" sz="2800" b="1" dirty="0">
                <a:solidFill>
                  <a:schemeClr val="accent1">
                    <a:lumMod val="75000"/>
                  </a:schemeClr>
                </a:solidFill>
              </a:rPr>
              <a:t>Κατηγορία Ι: </a:t>
            </a:r>
            <a:r>
              <a:rPr lang="el-GR" sz="2800" dirty="0"/>
              <a:t>Απουσία κυτταρικών στοιχείων ενδεικτικών φλεγμονής, </a:t>
            </a:r>
            <a:r>
              <a:rPr lang="el-GR" sz="2800" dirty="0" err="1"/>
              <a:t>προκαρκινωματώδους</a:t>
            </a:r>
            <a:r>
              <a:rPr lang="el-GR" sz="2800" dirty="0"/>
              <a:t> αλλοίωσης, ή καρκινώματος. </a:t>
            </a:r>
          </a:p>
          <a:p>
            <a:r>
              <a:rPr lang="el-GR" sz="2800" b="1" dirty="0" smtClean="0">
                <a:solidFill>
                  <a:srgbClr val="820000"/>
                </a:solidFill>
              </a:rPr>
              <a:t>Αποτέλεσμα: </a:t>
            </a:r>
            <a:r>
              <a:rPr lang="el-GR" sz="2800" dirty="0" smtClean="0"/>
              <a:t>Αρνητικό για κακοήθεια</a:t>
            </a:r>
            <a:r>
              <a:rPr lang="en-US" sz="2800" dirty="0" smtClean="0"/>
              <a:t>.</a:t>
            </a:r>
            <a:endParaRPr lang="el-GR" sz="2800" dirty="0" smtClean="0"/>
          </a:p>
          <a:p>
            <a:endParaRPr lang="en-US" sz="2800" dirty="0">
              <a:solidFill>
                <a:srgbClr val="FF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356153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solidFill>
                  <a:prstClr val="black"/>
                </a:solidFill>
              </a:rPr>
              <a:t>Ονοματολογία</a:t>
            </a:r>
            <a:r>
              <a:rPr lang="en-US" sz="3600" dirty="0">
                <a:solidFill>
                  <a:prstClr val="black"/>
                </a:solidFill>
              </a:rPr>
              <a:t>:</a:t>
            </a:r>
            <a:r>
              <a:rPr lang="el-GR" sz="3600" dirty="0">
                <a:solidFill>
                  <a:prstClr val="black"/>
                </a:solidFill>
              </a:rPr>
              <a:t> Συστήματα ταξινόμησης </a:t>
            </a:r>
            <a:r>
              <a:rPr lang="el-GR" sz="3600" dirty="0" err="1">
                <a:solidFill>
                  <a:prstClr val="black"/>
                </a:solidFill>
              </a:rPr>
              <a:t>κολποτραχηλικών</a:t>
            </a:r>
            <a:r>
              <a:rPr lang="el-GR" sz="3600" dirty="0">
                <a:solidFill>
                  <a:prstClr val="black"/>
                </a:solidFill>
              </a:rPr>
              <a:t> επιχρισμάτων </a:t>
            </a:r>
            <a:r>
              <a:rPr lang="el-GR" sz="2800" b="0" dirty="0" smtClean="0">
                <a:solidFill>
                  <a:prstClr val="black"/>
                </a:solidFill>
              </a:rPr>
              <a:t>(3 </a:t>
            </a:r>
            <a:r>
              <a:rPr lang="el-GR" sz="2800" b="0" dirty="0">
                <a:solidFill>
                  <a:prstClr val="black"/>
                </a:solidFill>
              </a:rPr>
              <a:t>από 5)</a:t>
            </a:r>
            <a:endParaRPr lang="en-US" sz="3200" dirty="0"/>
          </a:p>
        </p:txBody>
      </p:sp>
      <p:sp>
        <p:nvSpPr>
          <p:cNvPr id="3" name="Content Placeholder 2"/>
          <p:cNvSpPr>
            <a:spLocks noGrp="1"/>
          </p:cNvSpPr>
          <p:nvPr>
            <p:ph idx="1"/>
          </p:nvPr>
        </p:nvSpPr>
        <p:spPr/>
        <p:txBody>
          <a:bodyPr>
            <a:noAutofit/>
          </a:bodyPr>
          <a:lstStyle/>
          <a:p>
            <a:pPr lvl="0"/>
            <a:r>
              <a:rPr lang="el-GR" sz="2800" b="1" dirty="0" smtClean="0">
                <a:solidFill>
                  <a:schemeClr val="accent1">
                    <a:lumMod val="75000"/>
                  </a:schemeClr>
                </a:solidFill>
              </a:rPr>
              <a:t>Κατηγορία </a:t>
            </a:r>
            <a:r>
              <a:rPr lang="el-GR" sz="2800" b="1" dirty="0">
                <a:solidFill>
                  <a:schemeClr val="accent1">
                    <a:lumMod val="75000"/>
                  </a:schemeClr>
                </a:solidFill>
              </a:rPr>
              <a:t>ΙΙ: </a:t>
            </a:r>
            <a:r>
              <a:rPr lang="el-GR" sz="2800" dirty="0"/>
              <a:t>Παρουσία κυττάρων με χαρακτήρες φλεγμονώδους αλλοίωσης. </a:t>
            </a:r>
          </a:p>
          <a:p>
            <a:r>
              <a:rPr lang="el-GR" sz="2800" b="1" dirty="0" smtClean="0">
                <a:solidFill>
                  <a:srgbClr val="820000"/>
                </a:solidFill>
              </a:rPr>
              <a:t>Αποτέλεσμα: </a:t>
            </a:r>
            <a:r>
              <a:rPr lang="el-GR" sz="2800" dirty="0" smtClean="0"/>
              <a:t>Αρνητικό για κακοήθεια, φλεγμονή</a:t>
            </a:r>
          </a:p>
          <a:p>
            <a:r>
              <a:rPr lang="el-GR" sz="2800" dirty="0" smtClean="0"/>
              <a:t>Μικροοργανισμοί (κόκκοι, </a:t>
            </a:r>
            <a:r>
              <a:rPr lang="el-GR" sz="2800" dirty="0" err="1" smtClean="0"/>
              <a:t>βακτηριακή</a:t>
            </a:r>
            <a:r>
              <a:rPr lang="el-GR" sz="2800" dirty="0" smtClean="0"/>
              <a:t> λοίμωξη από </a:t>
            </a:r>
            <a:r>
              <a:rPr lang="el-GR" sz="2800" dirty="0" err="1" smtClean="0"/>
              <a:t>αιμόφιλο</a:t>
            </a:r>
            <a:r>
              <a:rPr lang="el-GR" sz="2800" dirty="0" smtClean="0"/>
              <a:t> του κόλπου </a:t>
            </a:r>
            <a:r>
              <a:rPr lang="el-GR" sz="2800" dirty="0" err="1" smtClean="0"/>
              <a:t>Gardnerella</a:t>
            </a:r>
            <a:r>
              <a:rPr lang="el-GR" sz="2800" dirty="0" smtClean="0"/>
              <a:t> </a:t>
            </a:r>
            <a:r>
              <a:rPr lang="el-GR" sz="2800" dirty="0" err="1" smtClean="0"/>
              <a:t>vaginalis</a:t>
            </a:r>
            <a:r>
              <a:rPr lang="el-GR" sz="2800" dirty="0" smtClean="0"/>
              <a:t>, </a:t>
            </a:r>
            <a:r>
              <a:rPr lang="el-GR" sz="2800" dirty="0" err="1" smtClean="0"/>
              <a:t>τριχομοναδική</a:t>
            </a:r>
            <a:r>
              <a:rPr lang="el-GR" sz="2800" dirty="0" smtClean="0"/>
              <a:t> λοίμωξη, </a:t>
            </a:r>
            <a:r>
              <a:rPr lang="el-GR" sz="2800" dirty="0" err="1" smtClean="0"/>
              <a:t>μυκητιασική</a:t>
            </a:r>
            <a:r>
              <a:rPr lang="el-GR" sz="2800" dirty="0" smtClean="0"/>
              <a:t> λοίμωξη, </a:t>
            </a:r>
            <a:r>
              <a:rPr lang="el-GR" sz="2800" dirty="0" err="1" smtClean="0"/>
              <a:t>ακτινομύκητες</a:t>
            </a:r>
            <a:r>
              <a:rPr lang="el-GR" sz="2800" dirty="0" smtClean="0"/>
              <a:t>, </a:t>
            </a:r>
            <a:r>
              <a:rPr lang="el-GR" sz="2800" dirty="0" err="1" smtClean="0"/>
              <a:t>μεγαλοκυτταροϊός</a:t>
            </a:r>
            <a:r>
              <a:rPr lang="el-GR" sz="2800" dirty="0" smtClean="0"/>
              <a:t>, </a:t>
            </a:r>
            <a:r>
              <a:rPr lang="el-GR" sz="2800" dirty="0" err="1" smtClean="0"/>
              <a:t>ερπητοϊός</a:t>
            </a:r>
            <a:r>
              <a:rPr lang="el-GR" sz="2800" dirty="0" smtClean="0"/>
              <a:t>,</a:t>
            </a:r>
            <a:endParaRPr lang="en-US"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679392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solidFill>
                  <a:prstClr val="black"/>
                </a:solidFill>
              </a:rPr>
              <a:t>Ονοματολογία</a:t>
            </a:r>
            <a:r>
              <a:rPr lang="en-US" sz="3600" dirty="0">
                <a:solidFill>
                  <a:prstClr val="black"/>
                </a:solidFill>
              </a:rPr>
              <a:t>:</a:t>
            </a:r>
            <a:r>
              <a:rPr lang="el-GR" sz="3600" dirty="0">
                <a:solidFill>
                  <a:prstClr val="black"/>
                </a:solidFill>
              </a:rPr>
              <a:t> Συστήματα ταξινόμησης </a:t>
            </a:r>
            <a:r>
              <a:rPr lang="el-GR" sz="3600" dirty="0" err="1">
                <a:solidFill>
                  <a:prstClr val="black"/>
                </a:solidFill>
              </a:rPr>
              <a:t>κολποτραχηλικών</a:t>
            </a:r>
            <a:r>
              <a:rPr lang="el-GR" sz="3600" dirty="0">
                <a:solidFill>
                  <a:prstClr val="black"/>
                </a:solidFill>
              </a:rPr>
              <a:t> επιχρισμάτων </a:t>
            </a:r>
            <a:r>
              <a:rPr lang="el-GR" sz="2800" b="0" dirty="0" smtClean="0">
                <a:solidFill>
                  <a:prstClr val="black"/>
                </a:solidFill>
              </a:rPr>
              <a:t>(4 </a:t>
            </a:r>
            <a:r>
              <a:rPr lang="el-GR" sz="2800" b="0" dirty="0">
                <a:solidFill>
                  <a:prstClr val="black"/>
                </a:solidFill>
              </a:rPr>
              <a:t>από 5)</a:t>
            </a:r>
            <a:endParaRPr lang="en-US" sz="3200" dirty="0"/>
          </a:p>
        </p:txBody>
      </p:sp>
      <p:sp>
        <p:nvSpPr>
          <p:cNvPr id="3" name="Content Placeholder 2"/>
          <p:cNvSpPr>
            <a:spLocks noGrp="1"/>
          </p:cNvSpPr>
          <p:nvPr>
            <p:ph idx="1"/>
          </p:nvPr>
        </p:nvSpPr>
        <p:spPr>
          <a:xfrm>
            <a:off x="457200" y="1340768"/>
            <a:ext cx="8229600" cy="5040560"/>
          </a:xfrm>
        </p:spPr>
        <p:txBody>
          <a:bodyPr>
            <a:normAutofit/>
          </a:bodyPr>
          <a:lstStyle/>
          <a:p>
            <a:pPr lvl="0"/>
            <a:r>
              <a:rPr lang="el-GR" sz="2600" b="1" dirty="0" smtClean="0">
                <a:solidFill>
                  <a:schemeClr val="accent1">
                    <a:lumMod val="75000"/>
                  </a:schemeClr>
                </a:solidFill>
              </a:rPr>
              <a:t>Κατηγορία </a:t>
            </a:r>
            <a:r>
              <a:rPr lang="el-GR" sz="2600" b="1" dirty="0">
                <a:solidFill>
                  <a:schemeClr val="accent1">
                    <a:lumMod val="75000"/>
                  </a:schemeClr>
                </a:solidFill>
              </a:rPr>
              <a:t>ΙΙΙ: </a:t>
            </a:r>
            <a:r>
              <a:rPr lang="el-GR" sz="2600" dirty="0"/>
              <a:t>Παρουσία κυττάρων που εγείρουν την υπόνοια </a:t>
            </a:r>
            <a:r>
              <a:rPr lang="el-GR" sz="2600" dirty="0" smtClean="0"/>
              <a:t>κακοήθειας</a:t>
            </a:r>
            <a:r>
              <a:rPr lang="el-GR" sz="2600" dirty="0"/>
              <a:t>, χωρίς να </a:t>
            </a:r>
            <a:r>
              <a:rPr lang="el-GR" sz="2600" dirty="0" smtClean="0"/>
              <a:t>είναι </a:t>
            </a:r>
            <a:r>
              <a:rPr lang="el-GR" sz="2600" dirty="0"/>
              <a:t>δυνατή η διάγνωση </a:t>
            </a:r>
            <a:r>
              <a:rPr lang="el-GR" sz="2600" dirty="0" smtClean="0"/>
              <a:t>υπέρ </a:t>
            </a:r>
            <a:r>
              <a:rPr lang="el-GR" sz="2600" dirty="0"/>
              <a:t>αυτής</a:t>
            </a:r>
            <a:r>
              <a:rPr lang="el-GR" sz="2600" dirty="0" smtClean="0"/>
              <a:t>.</a:t>
            </a:r>
          </a:p>
          <a:p>
            <a:r>
              <a:rPr lang="el-GR" sz="2600" b="1" dirty="0">
                <a:solidFill>
                  <a:srgbClr val="820000"/>
                </a:solidFill>
              </a:rPr>
              <a:t>Αποτέλεσμα: </a:t>
            </a:r>
            <a:r>
              <a:rPr lang="el-GR" sz="2600" dirty="0"/>
              <a:t>Αρνητικό για κακοήθεια, </a:t>
            </a:r>
            <a:r>
              <a:rPr lang="el-GR" sz="2600" dirty="0" smtClean="0"/>
              <a:t>άτυπα</a:t>
            </a:r>
            <a:r>
              <a:rPr lang="en-US" sz="2600" dirty="0" smtClean="0"/>
              <a:t>.</a:t>
            </a:r>
            <a:endParaRPr lang="el-GR" sz="2600" dirty="0" smtClean="0"/>
          </a:p>
          <a:p>
            <a:r>
              <a:rPr lang="el-GR" sz="2600" dirty="0" smtClean="0"/>
              <a:t>Άτυπα πλακώδη κύτταρα </a:t>
            </a:r>
            <a:r>
              <a:rPr lang="el-GR" sz="2600" dirty="0" err="1" smtClean="0"/>
              <a:t>απροσδιοριστού</a:t>
            </a:r>
            <a:r>
              <a:rPr lang="el-GR" sz="2600" dirty="0" smtClean="0"/>
              <a:t> σημασίας (ASC-US)</a:t>
            </a:r>
            <a:r>
              <a:rPr lang="en-US" sz="2600" dirty="0" smtClean="0"/>
              <a:t>.</a:t>
            </a:r>
            <a:endParaRPr lang="el-GR" sz="2600" dirty="0" smtClean="0"/>
          </a:p>
          <a:p>
            <a:r>
              <a:rPr lang="el-GR" sz="2600" dirty="0"/>
              <a:t>ΑΤΥΠΑ ΠΛΑΚΩΔΗ ΚΥΤΤΑΡΑ ΑΠΡΟΣΔΙΟΡΙΣΤΟΥ ΣΗΜΑΣΙΑΣ Η ΠΑΡΟΥΣΙΑ ΤΩΝ ΟΠΟΙΩΝ ΔΕΝ ΑΠΟΚΛΕΙΕΙ ΕΝΔΟΕΠΙΘΗΛΙΑΚΗ ΑΛΛΟΙΩΣΗ(ASC-H</a:t>
            </a:r>
            <a:r>
              <a:rPr lang="el-GR" sz="2600" dirty="0" smtClean="0"/>
              <a:t>)</a:t>
            </a:r>
            <a:r>
              <a:rPr lang="en-US" sz="2600" dirty="0" smtClean="0"/>
              <a:t>.</a:t>
            </a:r>
            <a:endParaRPr lang="el-GR" sz="2600" dirty="0" smtClean="0"/>
          </a:p>
          <a:p>
            <a:r>
              <a:rPr lang="el-GR" sz="2600" dirty="0" smtClean="0"/>
              <a:t>ΑΤΥΠΙΑ </a:t>
            </a:r>
            <a:r>
              <a:rPr lang="el-GR" sz="2600" dirty="0"/>
              <a:t>ΑΔΕΝΙΚΩΝ ΚΥΤΤΑΡΩΝ ΜΗ ΠΡΟΣΔΙΟΡΙΖΟΜΕΝΟΥ </a:t>
            </a:r>
            <a:r>
              <a:rPr lang="el-GR" sz="2600" dirty="0" smtClean="0"/>
              <a:t>ΣΗΜΑΣΙΑΣ</a:t>
            </a:r>
            <a:r>
              <a:rPr lang="en-US" sz="2600" dirty="0" smtClean="0"/>
              <a:t>.</a:t>
            </a:r>
            <a:endParaRPr lang="en-US" sz="2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837323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solidFill>
                  <a:prstClr val="black"/>
                </a:solidFill>
              </a:rPr>
              <a:t>Ονοματολογία</a:t>
            </a:r>
            <a:r>
              <a:rPr lang="en-US" sz="3600" dirty="0">
                <a:solidFill>
                  <a:prstClr val="black"/>
                </a:solidFill>
              </a:rPr>
              <a:t>:</a:t>
            </a:r>
            <a:r>
              <a:rPr lang="el-GR" sz="3600" dirty="0">
                <a:solidFill>
                  <a:prstClr val="black"/>
                </a:solidFill>
              </a:rPr>
              <a:t> Συστήματα ταξινόμησης </a:t>
            </a:r>
            <a:r>
              <a:rPr lang="el-GR" sz="3600" dirty="0" err="1">
                <a:solidFill>
                  <a:prstClr val="black"/>
                </a:solidFill>
              </a:rPr>
              <a:t>κολποτραχηλικών</a:t>
            </a:r>
            <a:r>
              <a:rPr lang="el-GR" sz="3600" dirty="0">
                <a:solidFill>
                  <a:prstClr val="black"/>
                </a:solidFill>
              </a:rPr>
              <a:t> επιχρισμάτων </a:t>
            </a:r>
            <a:r>
              <a:rPr lang="el-GR" sz="2800" b="0" dirty="0" smtClean="0">
                <a:solidFill>
                  <a:prstClr val="black"/>
                </a:solidFill>
              </a:rPr>
              <a:t>(5 </a:t>
            </a:r>
            <a:r>
              <a:rPr lang="el-GR" sz="2800" b="0" dirty="0">
                <a:solidFill>
                  <a:prstClr val="black"/>
                </a:solidFill>
              </a:rPr>
              <a:t>από 5)</a:t>
            </a:r>
            <a:endParaRPr lang="en-US" sz="3200" dirty="0"/>
          </a:p>
        </p:txBody>
      </p:sp>
      <p:sp>
        <p:nvSpPr>
          <p:cNvPr id="3" name="Content Placeholder 2"/>
          <p:cNvSpPr>
            <a:spLocks noGrp="1"/>
          </p:cNvSpPr>
          <p:nvPr>
            <p:ph idx="1"/>
          </p:nvPr>
        </p:nvSpPr>
        <p:spPr>
          <a:xfrm>
            <a:off x="457200" y="1196752"/>
            <a:ext cx="8229600" cy="5661248"/>
          </a:xfrm>
        </p:spPr>
        <p:txBody>
          <a:bodyPr>
            <a:noAutofit/>
          </a:bodyPr>
          <a:lstStyle/>
          <a:p>
            <a:pPr lvl="0"/>
            <a:r>
              <a:rPr lang="el-GR" sz="2800" b="1" dirty="0" smtClean="0">
                <a:solidFill>
                  <a:schemeClr val="accent1">
                    <a:lumMod val="75000"/>
                  </a:schemeClr>
                </a:solidFill>
              </a:rPr>
              <a:t>Κατηγορία </a:t>
            </a:r>
            <a:r>
              <a:rPr lang="en-US" sz="2800" b="1" dirty="0">
                <a:solidFill>
                  <a:schemeClr val="accent1">
                    <a:lumMod val="75000"/>
                  </a:schemeClr>
                </a:solidFill>
              </a:rPr>
              <a:t>IV</a:t>
            </a:r>
            <a:r>
              <a:rPr lang="el-GR" sz="2800" b="1" dirty="0">
                <a:solidFill>
                  <a:schemeClr val="accent1">
                    <a:lumMod val="75000"/>
                  </a:schemeClr>
                </a:solidFill>
              </a:rPr>
              <a:t>: </a:t>
            </a:r>
            <a:r>
              <a:rPr lang="el-GR" sz="2800" dirty="0"/>
              <a:t>Παρουσία κυττάρων που εγείρουν έντονα την υπόνοια </a:t>
            </a:r>
            <a:r>
              <a:rPr lang="el-GR" sz="2800" dirty="0" smtClean="0"/>
              <a:t>κακοήθειας</a:t>
            </a:r>
            <a:r>
              <a:rPr lang="en-US" sz="2800" dirty="0" smtClean="0"/>
              <a:t>.</a:t>
            </a:r>
            <a:endParaRPr lang="el-GR" sz="2800" dirty="0" smtClean="0"/>
          </a:p>
          <a:p>
            <a:r>
              <a:rPr lang="el-GR" sz="2800" b="1" dirty="0">
                <a:solidFill>
                  <a:schemeClr val="accent1">
                    <a:lumMod val="75000"/>
                  </a:schemeClr>
                </a:solidFill>
              </a:rPr>
              <a:t>Κατηγορία </a:t>
            </a:r>
            <a:r>
              <a:rPr lang="en-US" sz="2800" b="1" dirty="0">
                <a:solidFill>
                  <a:schemeClr val="accent1">
                    <a:lumMod val="75000"/>
                  </a:schemeClr>
                </a:solidFill>
              </a:rPr>
              <a:t>V</a:t>
            </a:r>
            <a:r>
              <a:rPr lang="el-GR" sz="2800" b="1" dirty="0">
                <a:solidFill>
                  <a:schemeClr val="accent1">
                    <a:lumMod val="75000"/>
                  </a:schemeClr>
                </a:solidFill>
              </a:rPr>
              <a:t>: </a:t>
            </a:r>
            <a:r>
              <a:rPr lang="el-GR" sz="2800" dirty="0"/>
              <a:t>Κυτταρολογική εικόνα συμβατή με </a:t>
            </a:r>
            <a:r>
              <a:rPr lang="el-GR" sz="2800" dirty="0" smtClean="0"/>
              <a:t>κακοήθεια</a:t>
            </a:r>
            <a:r>
              <a:rPr lang="en-US" sz="2800" dirty="0" smtClean="0"/>
              <a:t>.</a:t>
            </a:r>
            <a:endParaRPr lang="el-GR" sz="2800" dirty="0"/>
          </a:p>
          <a:p>
            <a:pPr marL="342900" lvl="3" indent="-342900">
              <a:buFont typeface="Arial" pitchFamily="34" charset="0"/>
              <a:buChar char="•"/>
            </a:pPr>
            <a:r>
              <a:rPr lang="el-GR" sz="1800" dirty="0"/>
              <a:t>ΧΑΜΗΛΟΥ ΒΑΘΜΟΥ ΕΝΔΟΕΠΙΘΗΛΙΑΚΗ ΑΛΛΟΙΩΣΗ ΤΟΥ ΠΛΑΚΩΔΟΥΣ ΕΠΙΘΗΛΙΟΥ (</a:t>
            </a:r>
            <a:r>
              <a:rPr lang="en-US" sz="1800" dirty="0"/>
              <a:t>LSIL</a:t>
            </a:r>
            <a:r>
              <a:rPr lang="el-GR" sz="1800" dirty="0"/>
              <a:t>)</a:t>
            </a:r>
          </a:p>
          <a:p>
            <a:pPr marL="342900" lvl="3" indent="-342900">
              <a:buFont typeface="Arial" pitchFamily="34" charset="0"/>
              <a:buChar char="•"/>
            </a:pPr>
            <a:r>
              <a:rPr lang="el-GR" sz="1800" dirty="0"/>
              <a:t>ΥΨΗΛΟΥ ΒΑΘΜΟΥ ΕΝΔΟΕΠΙΘΗΛΙΑΚΗ ΑΛΛΟΙΩΣΗ ΤΟΥ ΠΛΑΚΩΔΟΥΣ ΕΠΙΘΗΛΙΟΥ (</a:t>
            </a:r>
            <a:r>
              <a:rPr lang="en-US" sz="1800" dirty="0"/>
              <a:t>HSIL</a:t>
            </a:r>
            <a:r>
              <a:rPr lang="el-GR" sz="1800" dirty="0" smtClean="0"/>
              <a:t>)</a:t>
            </a:r>
          </a:p>
          <a:p>
            <a:pPr marL="342900" lvl="3" indent="-342900">
              <a:buFont typeface="Arial" pitchFamily="34" charset="0"/>
              <a:buChar char="•"/>
            </a:pPr>
            <a:r>
              <a:rPr lang="el-GR" sz="1800" dirty="0" smtClean="0"/>
              <a:t>ΚΑΡΚΙΝΩΜΑ </a:t>
            </a:r>
            <a:r>
              <a:rPr lang="el-GR" sz="1800" dirty="0"/>
              <a:t>ΤΟΥ ΠΛΑΚΩΔΟΥΣ ΕΠΙΘΗΛΙΟΥ </a:t>
            </a:r>
            <a:endParaRPr lang="el-GR" sz="1800" dirty="0" smtClean="0"/>
          </a:p>
          <a:p>
            <a:pPr marL="342900" lvl="3" indent="-342900">
              <a:buFont typeface="Arial" pitchFamily="34" charset="0"/>
              <a:buChar char="•"/>
            </a:pPr>
            <a:r>
              <a:rPr lang="el-GR" sz="1800" dirty="0" smtClean="0"/>
              <a:t>ΑΤΥΠΙΑ </a:t>
            </a:r>
            <a:r>
              <a:rPr lang="el-GR" sz="1800" dirty="0"/>
              <a:t>ΑΔΕΝΙΚΩΝ ΚΥΤΤΑΡΩΝ ΕΝΔΕΙΚΤΙΚΗ ΝΕΟΠΛΑΣΜΑΤΙΚΗΣ </a:t>
            </a:r>
            <a:r>
              <a:rPr lang="el-GR" sz="1800" dirty="0" smtClean="0"/>
              <a:t>ΕΠΕΞΕΡΓΑΣΙΑΣ</a:t>
            </a:r>
          </a:p>
          <a:p>
            <a:pPr marL="342900" lvl="3" indent="-342900">
              <a:buFont typeface="Arial" pitchFamily="34" charset="0"/>
              <a:buChar char="•"/>
            </a:pPr>
            <a:r>
              <a:rPr lang="el-GR" sz="1800" dirty="0" smtClean="0"/>
              <a:t>ΑΔΕΝΟΚΑΡΚΙΝΩΜΑ </a:t>
            </a:r>
            <a:r>
              <a:rPr lang="el-GR" sz="1800" dirty="0"/>
              <a:t>IN </a:t>
            </a:r>
            <a:r>
              <a:rPr lang="el-GR" sz="1800" dirty="0" smtClean="0"/>
              <a:t>SITU</a:t>
            </a:r>
          </a:p>
          <a:p>
            <a:pPr marL="342900" lvl="3" indent="-342900">
              <a:buFont typeface="Arial" pitchFamily="34" charset="0"/>
              <a:buChar char="•"/>
            </a:pPr>
            <a:r>
              <a:rPr lang="el-GR" sz="1800" dirty="0" smtClean="0"/>
              <a:t>ΠΡΩΤΟΠΑΘΕΣ </a:t>
            </a:r>
            <a:r>
              <a:rPr lang="el-GR" sz="1800" dirty="0"/>
              <a:t>ΑΔΕΝΟΚΑΡΚΙΝΩΜΑ </a:t>
            </a:r>
            <a:endParaRPr lang="el-GR" sz="1800" dirty="0" smtClean="0"/>
          </a:p>
          <a:p>
            <a:pPr marL="342900" lvl="3" indent="-342900">
              <a:buFont typeface="Arial" pitchFamily="34" charset="0"/>
              <a:buChar char="•"/>
            </a:pPr>
            <a:r>
              <a:rPr lang="el-GR" sz="1800" dirty="0" smtClean="0"/>
              <a:t>ΑΛΛΟΥ </a:t>
            </a:r>
            <a:r>
              <a:rPr lang="el-GR" sz="1800" dirty="0"/>
              <a:t>ΤΥΠΟΥ </a:t>
            </a:r>
            <a:r>
              <a:rPr lang="el-GR" sz="1800" dirty="0" smtClean="0"/>
              <a:t>ΚΑΡΚΙΝΩΜΑΤΑ (</a:t>
            </a:r>
            <a:r>
              <a:rPr lang="el-GR" sz="1800" dirty="0" err="1" smtClean="0"/>
              <a:t>νευροενδοκρινικό</a:t>
            </a:r>
            <a:r>
              <a:rPr lang="el-GR" sz="1800" dirty="0" smtClean="0"/>
              <a:t> καρκίνωμα)</a:t>
            </a:r>
          </a:p>
          <a:p>
            <a:pPr marL="342900" lvl="3" indent="-342900">
              <a:buFont typeface="Arial" pitchFamily="34" charset="0"/>
              <a:buChar char="•"/>
            </a:pPr>
            <a:r>
              <a:rPr lang="el-GR" sz="1800" dirty="0" smtClean="0"/>
              <a:t>ΜΕΤΑΣΤΑΤΙΚΑ ΚΑΚΟΗΘΗ ΚΑΡΚΙΝΩΜΑΤΑ (ενδομητρίου, κοινοί </a:t>
            </a:r>
            <a:r>
              <a:rPr lang="el-GR" sz="1800" dirty="0" err="1" smtClean="0"/>
              <a:t>ενδοεπιθηλιακοί</a:t>
            </a:r>
            <a:r>
              <a:rPr lang="el-GR" sz="1800" dirty="0" smtClean="0"/>
              <a:t> όγκοι ωοθηκών, </a:t>
            </a:r>
            <a:r>
              <a:rPr lang="el-GR" sz="1800" dirty="0" err="1" smtClean="0"/>
              <a:t>αδενοκαρκίνωμα</a:t>
            </a:r>
            <a:r>
              <a:rPr lang="el-GR" sz="1800" dirty="0" smtClean="0"/>
              <a:t> </a:t>
            </a:r>
            <a:r>
              <a:rPr lang="el-GR" sz="1800" dirty="0" err="1" smtClean="0"/>
              <a:t>παχέως</a:t>
            </a:r>
            <a:r>
              <a:rPr lang="el-GR" sz="1800" dirty="0" smtClean="0"/>
              <a:t> εντέρου).</a:t>
            </a:r>
          </a:p>
        </p:txBody>
      </p:sp>
      <p:sp>
        <p:nvSpPr>
          <p:cNvPr id="4" name="Rectangle 3"/>
          <p:cNvSpPr/>
          <p:nvPr/>
        </p:nvSpPr>
        <p:spPr>
          <a:xfrm>
            <a:off x="467544" y="2996952"/>
            <a:ext cx="7992888" cy="3672408"/>
          </a:xfrm>
          <a:prstGeom prst="rect">
            <a:avLst/>
          </a:prstGeom>
          <a:noFill/>
          <a:ln w="31750">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334144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Αξιολόγηση των μη φυσιολογικών αποτελεσμάτων </a:t>
            </a:r>
            <a:r>
              <a:rPr lang="el-GR" sz="3100" b="0" dirty="0" smtClean="0"/>
              <a:t>(1 από 2)</a:t>
            </a:r>
            <a:r>
              <a:rPr lang="en-US" dirty="0" smtClean="0"/>
              <a:t>:</a:t>
            </a:r>
            <a:r>
              <a:rPr lang="el-GR" dirty="0" smtClean="0"/>
              <a:t> </a:t>
            </a:r>
            <a:endParaRPr lang="en-US" dirty="0"/>
          </a:p>
        </p:txBody>
      </p:sp>
      <p:sp>
        <p:nvSpPr>
          <p:cNvPr id="3" name="2 - Θέση περιεχομένου"/>
          <p:cNvSpPr>
            <a:spLocks noGrp="1"/>
          </p:cNvSpPr>
          <p:nvPr>
            <p:ph idx="1"/>
          </p:nvPr>
        </p:nvSpPr>
        <p:spPr>
          <a:xfrm>
            <a:off x="457200" y="1196752"/>
            <a:ext cx="8229600" cy="5661248"/>
          </a:xfrm>
        </p:spPr>
        <p:txBody>
          <a:bodyPr>
            <a:noAutofit/>
          </a:bodyPr>
          <a:lstStyle/>
          <a:p>
            <a:pPr marL="0" indent="0">
              <a:buNone/>
            </a:pPr>
            <a:r>
              <a:rPr lang="el-GR" sz="2400" dirty="0" smtClean="0"/>
              <a:t>Με το σύστημα </a:t>
            </a:r>
            <a:r>
              <a:rPr lang="en-US" sz="2400" dirty="0" smtClean="0"/>
              <a:t>Bethesda</a:t>
            </a:r>
            <a:r>
              <a:rPr lang="el-GR" sz="2400" dirty="0" smtClean="0"/>
              <a:t>,αν το κυτταρολογικό υλικό έχει κυτταρικές ανωμαλίες περιγράφετε με μία από τις παρακάτω κατηγορίες</a:t>
            </a:r>
            <a:r>
              <a:rPr lang="en-US" sz="2400" dirty="0" smtClean="0"/>
              <a:t>:</a:t>
            </a:r>
            <a:r>
              <a:rPr lang="el-GR" sz="2400" dirty="0" smtClean="0"/>
              <a:t> </a:t>
            </a:r>
          </a:p>
          <a:p>
            <a:r>
              <a:rPr lang="el-GR" sz="2400" dirty="0" smtClean="0"/>
              <a:t>Πλακώδης ενδοεπιθηλιακή βλάβη(</a:t>
            </a:r>
            <a:r>
              <a:rPr lang="en-US" sz="2400" dirty="0" smtClean="0"/>
              <a:t>SIL):</a:t>
            </a:r>
            <a:r>
              <a:rPr lang="el-GR" sz="2400" dirty="0" smtClean="0"/>
              <a:t> ταξινομείται σε α)χαμηλού βαθμού πλακώδης ενδοεπιθηλιακή βλάβη(</a:t>
            </a:r>
            <a:r>
              <a:rPr lang="en-US" sz="2400" dirty="0" smtClean="0"/>
              <a:t>LGSIL) </a:t>
            </a:r>
            <a:r>
              <a:rPr lang="el-GR" sz="2400" dirty="0" smtClean="0"/>
              <a:t>που υποδεικνύει πιθανή δυσπλασία του τραχήλου της μήτρας, η οποία είναι ήπια(</a:t>
            </a:r>
            <a:r>
              <a:rPr lang="en-US" sz="2400" dirty="0" smtClean="0"/>
              <a:t>CIN1)</a:t>
            </a:r>
            <a:r>
              <a:rPr lang="el-GR" sz="2400" dirty="0" smtClean="0"/>
              <a:t> και πιθανόν να προκαλείται από τον ΗΡ</a:t>
            </a:r>
            <a:r>
              <a:rPr lang="en-US" sz="2400" dirty="0" smtClean="0"/>
              <a:t>V</a:t>
            </a:r>
            <a:r>
              <a:rPr lang="el-GR" sz="2400" dirty="0" smtClean="0"/>
              <a:t> και β) σε υψηλού βαθμού πλακώδης </a:t>
            </a:r>
            <a:r>
              <a:rPr lang="el-GR" sz="2400" dirty="0" err="1" smtClean="0"/>
              <a:t>ενδοεπιθηλιακή</a:t>
            </a:r>
            <a:r>
              <a:rPr lang="el-GR" sz="2400" dirty="0" smtClean="0"/>
              <a:t> βλάβη</a:t>
            </a:r>
            <a:r>
              <a:rPr lang="en-US" sz="2400" dirty="0" smtClean="0"/>
              <a:t>(HGSIL)</a:t>
            </a:r>
            <a:r>
              <a:rPr lang="el-GR" sz="2400" dirty="0" smtClean="0"/>
              <a:t> που υποδεικνύει μέτριας ή βαριάς ενδοεπιθηλιακής νεοπλασίας και αντιστοιχεί στην ιστολογική ταξινόμηση των </a:t>
            </a:r>
            <a:r>
              <a:rPr lang="en-US" sz="2400" dirty="0" smtClean="0"/>
              <a:t>CIN2 </a:t>
            </a:r>
            <a:r>
              <a:rPr lang="el-GR" sz="2400" dirty="0" smtClean="0"/>
              <a:t>ή </a:t>
            </a:r>
            <a:r>
              <a:rPr lang="en-US" sz="2400" dirty="0" smtClean="0"/>
              <a:t>CIN3.</a:t>
            </a:r>
            <a:endParaRPr lang="el-GR" sz="2400" dirty="0" smtClean="0"/>
          </a:p>
          <a:p>
            <a:r>
              <a:rPr lang="el-GR" sz="2400" dirty="0" smtClean="0"/>
              <a:t>Άτυπα πλακώδη κύτταρα μη καθορισμένης σημασίας</a:t>
            </a:r>
            <a:r>
              <a:rPr lang="en-US" sz="2400" dirty="0" smtClean="0"/>
              <a:t>(ASC-US):</a:t>
            </a:r>
            <a:r>
              <a:rPr lang="el-GR" sz="2400" dirty="0" smtClean="0"/>
              <a:t> ο </a:t>
            </a:r>
            <a:r>
              <a:rPr lang="el-GR" sz="2400" dirty="0" err="1" smtClean="0"/>
              <a:t>κυτταρολόγος</a:t>
            </a:r>
            <a:r>
              <a:rPr lang="el-GR" sz="2400" dirty="0" smtClean="0"/>
              <a:t> δεν είναι τελείως σίγουρος για το τι σημαίνουν οι κυτταρικές αλλαγές που παρατηρεί.</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4147631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Αξιολόγηση των μη φυσιολογικών αποτελεσμάτων </a:t>
            </a:r>
            <a:r>
              <a:rPr lang="el-GR" sz="3100" b="0" dirty="0" smtClean="0">
                <a:solidFill>
                  <a:prstClr val="black"/>
                </a:solidFill>
              </a:rPr>
              <a:t>(2 </a:t>
            </a:r>
            <a:r>
              <a:rPr lang="el-GR" sz="3100" b="0" dirty="0">
                <a:solidFill>
                  <a:prstClr val="black"/>
                </a:solidFill>
              </a:rPr>
              <a:t>από 2</a:t>
            </a:r>
            <a:r>
              <a:rPr lang="el-GR" sz="3100" b="0" dirty="0" smtClean="0">
                <a:solidFill>
                  <a:prstClr val="black"/>
                </a:solidFill>
              </a:rPr>
              <a:t>)</a:t>
            </a:r>
            <a:r>
              <a:rPr lang="en-US" dirty="0" smtClean="0"/>
              <a:t>:</a:t>
            </a:r>
            <a:endParaRPr lang="en-US" dirty="0"/>
          </a:p>
        </p:txBody>
      </p:sp>
      <p:sp>
        <p:nvSpPr>
          <p:cNvPr id="3" name="2 - Θέση περιεχομένου"/>
          <p:cNvSpPr>
            <a:spLocks noGrp="1"/>
          </p:cNvSpPr>
          <p:nvPr>
            <p:ph idx="1"/>
          </p:nvPr>
        </p:nvSpPr>
        <p:spPr/>
        <p:txBody>
          <a:bodyPr>
            <a:noAutofit/>
          </a:bodyPr>
          <a:lstStyle/>
          <a:p>
            <a:pPr marL="0" indent="0">
              <a:buNone/>
            </a:pPr>
            <a:r>
              <a:rPr lang="el-GR" sz="2400" dirty="0" smtClean="0"/>
              <a:t>Με το σύστημα </a:t>
            </a:r>
            <a:r>
              <a:rPr lang="en-US" sz="2400" dirty="0" smtClean="0"/>
              <a:t>Bethesda</a:t>
            </a:r>
            <a:r>
              <a:rPr lang="el-GR" sz="2400" dirty="0" smtClean="0"/>
              <a:t>,αν το κυτταρολογικό υλικό έχει κυτταρικές ανωμαλίες περιγράφετε με μία από τις παρακάτω κατηγορίες</a:t>
            </a:r>
            <a:r>
              <a:rPr lang="en-US" sz="2400" dirty="0" smtClean="0"/>
              <a:t>:</a:t>
            </a:r>
            <a:r>
              <a:rPr lang="el-GR" sz="2400" dirty="0" smtClean="0"/>
              <a:t> </a:t>
            </a:r>
          </a:p>
          <a:p>
            <a:r>
              <a:rPr lang="el-GR" sz="2400" dirty="0" smtClean="0"/>
              <a:t>Άτυπα πλακώδη κύτταρα που δεν αποκλείουν την ύπαρξη υψηλού βαθμού πλακώδους ενδοεπιθηλιακής βλάβης</a:t>
            </a:r>
            <a:r>
              <a:rPr lang="en-US" sz="2400" dirty="0" smtClean="0"/>
              <a:t>(ASC-H): </a:t>
            </a:r>
            <a:r>
              <a:rPr lang="el-GR" sz="2400" dirty="0" smtClean="0"/>
              <a:t>ούτε εδώ ο </a:t>
            </a:r>
            <a:r>
              <a:rPr lang="el-GR" sz="2400" dirty="0" err="1" smtClean="0"/>
              <a:t>κυτταρολόγος</a:t>
            </a:r>
            <a:r>
              <a:rPr lang="el-GR" sz="2400" dirty="0" smtClean="0"/>
              <a:t> δεν είναι σίγουρος για τη βαρύτητα της βλάβης. Το </a:t>
            </a:r>
            <a:r>
              <a:rPr lang="en-US" sz="2400" dirty="0" smtClean="0"/>
              <a:t>ASC-H</a:t>
            </a:r>
            <a:r>
              <a:rPr lang="el-GR" sz="2400" dirty="0" smtClean="0"/>
              <a:t> έχει μεγαλύτερη πιθανότητα να είναι προκαρκινική κατάσταση.</a:t>
            </a:r>
          </a:p>
          <a:p>
            <a:r>
              <a:rPr lang="el-GR" sz="2400" dirty="0" smtClean="0"/>
              <a:t>Άτυπα κυλινδρικά κύτταρα(</a:t>
            </a:r>
            <a:r>
              <a:rPr lang="en-US" sz="2400" dirty="0" smtClean="0"/>
              <a:t>AGC</a:t>
            </a:r>
            <a:r>
              <a:rPr lang="el-GR" sz="2400" dirty="0" smtClean="0"/>
              <a:t>)</a:t>
            </a:r>
            <a:r>
              <a:rPr lang="en-US" sz="2400" dirty="0" smtClean="0"/>
              <a:t>:</a:t>
            </a:r>
            <a:r>
              <a:rPr lang="el-GR" sz="2400" dirty="0" smtClean="0"/>
              <a:t> στα κυλινδρικά κύτταρα που βρίσκονται στον ενδροτράχηλο και το ενδομήτριο υπάρχουν απροσδιόριστες κυτταρικές αλλαγές.</a:t>
            </a:r>
          </a:p>
          <a:p>
            <a:r>
              <a:rPr lang="el-GR" sz="2400" dirty="0" smtClean="0"/>
              <a:t>Αδενοκαρκίνωμα </a:t>
            </a:r>
            <a:r>
              <a:rPr lang="en-US" sz="2400" dirty="0" smtClean="0"/>
              <a:t>in situ (AIS):</a:t>
            </a:r>
            <a:r>
              <a:rPr lang="el-GR" sz="2400" dirty="0" smtClean="0"/>
              <a:t> προκαρκινικά κύτταρα στον ενδοτράχηλο.</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027741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ατυπία οφείλεται στους εξής λόγους</a:t>
            </a:r>
            <a:r>
              <a:rPr lang="en-US" dirty="0" smtClean="0"/>
              <a:t>:</a:t>
            </a:r>
            <a:endParaRPr lang="en-US" dirty="0"/>
          </a:p>
        </p:txBody>
      </p:sp>
      <p:sp>
        <p:nvSpPr>
          <p:cNvPr id="3" name="2 - Θέση περιεχομένου"/>
          <p:cNvSpPr>
            <a:spLocks noGrp="1"/>
          </p:cNvSpPr>
          <p:nvPr>
            <p:ph idx="1"/>
          </p:nvPr>
        </p:nvSpPr>
        <p:spPr/>
        <p:txBody>
          <a:bodyPr>
            <a:normAutofit/>
          </a:bodyPr>
          <a:lstStyle/>
          <a:p>
            <a:r>
              <a:rPr lang="el-GR" sz="2400" dirty="0" smtClean="0"/>
              <a:t>Σε λανθασμένη λήψη από τον επαγγελματία υγείας.</a:t>
            </a:r>
          </a:p>
          <a:p>
            <a:r>
              <a:rPr lang="el-GR" sz="2400" dirty="0" smtClean="0"/>
              <a:t>Σε λανθασμένη επίστρωση και μονιμοποίηση .</a:t>
            </a:r>
          </a:p>
          <a:p>
            <a:r>
              <a:rPr lang="el-GR" sz="2400" dirty="0" smtClean="0"/>
              <a:t>Σε μη τήρηση των προϋποθέσεων για τη λήψη του τεστ- Παπ.</a:t>
            </a:r>
          </a:p>
          <a:p>
            <a:r>
              <a:rPr lang="el-GR" sz="2400" dirty="0" smtClean="0"/>
              <a:t>Λόγω ύπαρξης φλεγμονής στον τράχηλο της μήτρας όπου αλλάζει η εικόνα του κυττάρου.</a:t>
            </a:r>
          </a:p>
          <a:p>
            <a:r>
              <a:rPr lang="el-GR" sz="2400" dirty="0" smtClean="0"/>
              <a:t>Λόγω φαρμάκων που λαμβάνει η γυναίκα, όπως φαρμακα για τη θυρεοειδοπάθεια ή αντισυλληπτικά δισκία.</a:t>
            </a:r>
          </a:p>
          <a:p>
            <a:r>
              <a:rPr lang="el-GR" sz="2400" dirty="0" smtClean="0"/>
              <a:t>Λόγω συνηθειών της γυναικάς, όπως το κάπνισμα και η κατανάλωση αλκοόλ.</a:t>
            </a:r>
          </a:p>
          <a:p>
            <a:r>
              <a:rPr lang="el-GR" sz="2400" dirty="0" smtClean="0"/>
              <a:t>Λόγω πρώιμου σταδίου του καρκίνου του τραχήλου της μήτρας.</a:t>
            </a:r>
          </a:p>
          <a:p>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619886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Πόσο αξιόπιστο είναι το τεστ- Παπ</a:t>
            </a:r>
            <a:r>
              <a:rPr lang="en-US" dirty="0" smtClean="0"/>
              <a:t>;</a:t>
            </a:r>
            <a:endParaRPr lang="en-US" dirty="0"/>
          </a:p>
        </p:txBody>
      </p:sp>
      <p:sp>
        <p:nvSpPr>
          <p:cNvPr id="3" name="2 - Θέση περιεχομένου"/>
          <p:cNvSpPr>
            <a:spLocks noGrp="1"/>
          </p:cNvSpPr>
          <p:nvPr>
            <p:ph idx="1"/>
          </p:nvPr>
        </p:nvSpPr>
        <p:spPr/>
        <p:txBody>
          <a:bodyPr>
            <a:normAutofit/>
          </a:bodyPr>
          <a:lstStyle/>
          <a:p>
            <a:r>
              <a:rPr lang="el-GR" sz="2800" dirty="0" smtClean="0"/>
              <a:t>Το ποσοστό αξιοπιστίας του τεστ- Παπ είναι 87% και της κυτταρολογίας υγρής φάσης αγγίζει το 91%.</a:t>
            </a:r>
          </a:p>
          <a:p>
            <a:r>
              <a:rPr lang="el-GR" sz="2800" dirty="0" smtClean="0"/>
              <a:t>Η αξιοπιστία του τεστ- </a:t>
            </a:r>
            <a:r>
              <a:rPr lang="el-GR" sz="2800" dirty="0" err="1" smtClean="0"/>
              <a:t>Παπ</a:t>
            </a:r>
            <a:r>
              <a:rPr lang="el-GR" sz="2800" dirty="0" smtClean="0"/>
              <a:t> επηρεάζεται από τους προαναφερθέντες λόγους ατυπίας και από την λανθασμένη ερμηνεία των αποτελεσμάτων.</a:t>
            </a:r>
            <a:endParaRPr lang="en-US"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86845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dirty="0" smtClean="0"/>
              <a:t>Ποιοι επαγγελματίες υγείας έχουν τη δικαιοδοσία να λαμβάνουν το Τεστ </a:t>
            </a:r>
            <a:r>
              <a:rPr lang="el-GR" sz="4000" dirty="0" err="1" smtClean="0"/>
              <a:t>Παπ</a:t>
            </a:r>
            <a:r>
              <a:rPr lang="en-US" sz="4000" dirty="0" smtClean="0"/>
              <a:t>;</a:t>
            </a:r>
            <a:endParaRPr lang="en-US" dirty="0"/>
          </a:p>
        </p:txBody>
      </p:sp>
      <p:sp>
        <p:nvSpPr>
          <p:cNvPr id="3" name="2 - Θέση περιεχομένου"/>
          <p:cNvSpPr>
            <a:spLocks noGrp="1"/>
          </p:cNvSpPr>
          <p:nvPr>
            <p:ph idx="1"/>
          </p:nvPr>
        </p:nvSpPr>
        <p:spPr>
          <a:xfrm>
            <a:off x="395536" y="1412776"/>
            <a:ext cx="8229600" cy="5040560"/>
          </a:xfrm>
        </p:spPr>
        <p:txBody>
          <a:bodyPr>
            <a:normAutofit/>
          </a:bodyPr>
          <a:lstStyle/>
          <a:p>
            <a:r>
              <a:rPr lang="el-GR" sz="2800" dirty="0" smtClean="0"/>
              <a:t>Το τεστ </a:t>
            </a:r>
            <a:r>
              <a:rPr lang="el-GR" sz="2800" dirty="0" err="1" smtClean="0"/>
              <a:t>Παπ</a:t>
            </a:r>
            <a:r>
              <a:rPr lang="el-GR" sz="2800" dirty="0" smtClean="0"/>
              <a:t> πρέπει να λαμβάνεται από τις μαίες, τους </a:t>
            </a:r>
            <a:r>
              <a:rPr lang="el-GR" sz="2800" dirty="0" err="1" smtClean="0"/>
              <a:t>μαιευτές</a:t>
            </a:r>
            <a:r>
              <a:rPr lang="el-GR" sz="2800" dirty="0" smtClean="0"/>
              <a:t> και από τους ιατρούς, οι οποίοι είναι οι μαιευτήρες- </a:t>
            </a:r>
            <a:r>
              <a:rPr lang="el-GR" sz="2800" dirty="0" err="1" smtClean="0"/>
              <a:t>γυναικολόγοι,οι</a:t>
            </a:r>
            <a:r>
              <a:rPr lang="el-GR" sz="2800" dirty="0" smtClean="0"/>
              <a:t> κυτταρολόγοι, οι ιατροί γενικής ιατρικής και οι εκπαιδευμένοι αγροτικοί ιατροί.</a:t>
            </a:r>
            <a:endParaRPr lang="en-US"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3043434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Σε ποιες δομές γίνεται η λήψη του Τεστ </a:t>
            </a:r>
            <a:r>
              <a:rPr lang="el-GR" dirty="0" err="1" smtClean="0"/>
              <a:t>Παπ</a:t>
            </a:r>
            <a:r>
              <a:rPr lang="en-US" dirty="0" smtClean="0"/>
              <a:t>;</a:t>
            </a:r>
            <a:endParaRPr lang="en-US" dirty="0"/>
          </a:p>
        </p:txBody>
      </p:sp>
      <p:sp>
        <p:nvSpPr>
          <p:cNvPr id="3" name="2 - Θέση περιεχομένου"/>
          <p:cNvSpPr>
            <a:spLocks noGrp="1"/>
          </p:cNvSpPr>
          <p:nvPr>
            <p:ph idx="1"/>
          </p:nvPr>
        </p:nvSpPr>
        <p:spPr>
          <a:xfrm>
            <a:off x="457200" y="1196752"/>
            <a:ext cx="8229600" cy="5400600"/>
          </a:xfrm>
        </p:spPr>
        <p:txBody>
          <a:bodyPr>
            <a:noAutofit/>
          </a:bodyPr>
          <a:lstStyle/>
          <a:p>
            <a:r>
              <a:rPr lang="el-GR" sz="2600" dirty="0" smtClean="0"/>
              <a:t>Σε σταθερές δομές του Εθνικού Συστήματος Υγείας δηλαδή κέντρα υγείας και τακτικά εξωτερικά ιατρεία πρόληψης σε νοσοκομεία</a:t>
            </a:r>
            <a:r>
              <a:rPr lang="en-US" sz="2600" dirty="0" smtClean="0"/>
              <a:t>.</a:t>
            </a:r>
            <a:endParaRPr lang="el-GR" sz="2600" dirty="0" smtClean="0"/>
          </a:p>
          <a:p>
            <a:r>
              <a:rPr lang="el-GR" sz="2600" dirty="0" smtClean="0"/>
              <a:t>Σε κινητές μονάδες όπως σε Μη κυβερνητικούς οργανισμούς , σε δομές των οργανισμών τοπικής αυτοδιοίκησης και σε ενταγμένες δομές του Εθνικού Συστήματος Υγείας.</a:t>
            </a:r>
          </a:p>
          <a:p>
            <a:r>
              <a:rPr lang="el-GR" sz="2600" dirty="0" smtClean="0"/>
              <a:t>Σε ιδιώτες ιατρούς</a:t>
            </a:r>
            <a:r>
              <a:rPr lang="en-US" sz="2600" dirty="0" smtClean="0"/>
              <a:t>.</a:t>
            </a:r>
          </a:p>
          <a:p>
            <a:r>
              <a:rPr lang="el-GR" sz="2600" dirty="0" smtClean="0"/>
              <a:t>Σε υγειονοµικές δοµές ενόπλων δυνάµεων και </a:t>
            </a:r>
            <a:r>
              <a:rPr lang="el-GR" sz="2600" dirty="0" err="1" smtClean="0"/>
              <a:t>σωµάτων</a:t>
            </a:r>
            <a:r>
              <a:rPr lang="el-GR" sz="2600" dirty="0" smtClean="0"/>
              <a:t> ασφαλείας</a:t>
            </a:r>
            <a:r>
              <a:rPr lang="en-US" sz="2600" dirty="0" smtClean="0"/>
              <a:t>.</a:t>
            </a:r>
          </a:p>
          <a:p>
            <a:r>
              <a:rPr lang="el-GR" sz="2600" dirty="0" smtClean="0"/>
              <a:t>Σε δοµές ασφαλιστικών </a:t>
            </a:r>
            <a:r>
              <a:rPr lang="el-GR" sz="2600" dirty="0" err="1" smtClean="0"/>
              <a:t>οργανισµών</a:t>
            </a:r>
            <a:r>
              <a:rPr lang="el-GR" sz="2600" dirty="0" smtClean="0"/>
              <a:t> ΕΟΠΥΥ</a:t>
            </a:r>
            <a:r>
              <a:rPr lang="en-US" sz="2600" dirty="0" smtClean="0"/>
              <a:t>.</a:t>
            </a:r>
          </a:p>
          <a:p>
            <a:r>
              <a:rPr lang="el-GR" sz="2600" dirty="0" smtClean="0"/>
              <a:t>Σε ιατρεία σε µ</a:t>
            </a:r>
            <a:r>
              <a:rPr lang="el-GR" sz="2600" dirty="0" err="1" smtClean="0"/>
              <a:t>εγάλες</a:t>
            </a:r>
            <a:r>
              <a:rPr lang="el-GR" sz="2600" dirty="0" smtClean="0"/>
              <a:t> επιχειρήσεις</a:t>
            </a:r>
            <a:r>
              <a:rPr lang="en-US" sz="2600" dirty="0" smtClean="0"/>
              <a:t>.</a:t>
            </a:r>
            <a:endParaRPr lang="el-GR" sz="26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196837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latin typeface="+mn-lt"/>
                <a:ea typeface="Arial Unicode MS" pitchFamily="34" charset="-128"/>
                <a:cs typeface="Arial Unicode MS" pitchFamily="34" charset="-128"/>
              </a:rPr>
              <a:t>Τεστ</a:t>
            </a:r>
            <a:r>
              <a:rPr lang="en-US" sz="3600" b="1" dirty="0" smtClean="0">
                <a:latin typeface="+mn-lt"/>
                <a:ea typeface="Arial Unicode MS" pitchFamily="34" charset="-128"/>
                <a:cs typeface="Arial Unicode MS" pitchFamily="34" charset="-128"/>
              </a:rPr>
              <a:t> </a:t>
            </a:r>
            <a:r>
              <a:rPr lang="el-GR" sz="3600" b="1" dirty="0" smtClean="0">
                <a:latin typeface="+mn-lt"/>
                <a:ea typeface="Arial Unicode MS" pitchFamily="34" charset="-128"/>
                <a:cs typeface="Arial Unicode MS" pitchFamily="34" charset="-128"/>
              </a:rPr>
              <a:t>ΠΑΠ</a:t>
            </a:r>
            <a:endParaRPr lang="en-US" sz="3600" b="1" dirty="0">
              <a:latin typeface="+mn-lt"/>
              <a:ea typeface="Arial Unicode MS" pitchFamily="34" charset="-128"/>
              <a:cs typeface="Arial Unicode MS" pitchFamily="34" charset="-128"/>
            </a:endParaRPr>
          </a:p>
        </p:txBody>
      </p:sp>
      <p:pic>
        <p:nvPicPr>
          <p:cNvPr id="1028" name="Picture 4" descr="http://www.womenshealth.gov/publications/our-publications/fact-sheet/images/PapTest-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626" y="1268760"/>
            <a:ext cx="5054749" cy="4612368"/>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024031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Τεστ </a:t>
            </a:r>
            <a:r>
              <a:rPr lang="el-GR" dirty="0" err="1" smtClean="0"/>
              <a:t>Παπ</a:t>
            </a:r>
            <a:r>
              <a:rPr lang="el-GR" dirty="0" smtClean="0"/>
              <a:t> και κύηση</a:t>
            </a:r>
            <a:endParaRPr lang="en-US" dirty="0"/>
          </a:p>
        </p:txBody>
      </p:sp>
      <p:sp>
        <p:nvSpPr>
          <p:cNvPr id="3" name="2 - Θέση περιεχομένου"/>
          <p:cNvSpPr>
            <a:spLocks noGrp="1"/>
          </p:cNvSpPr>
          <p:nvPr>
            <p:ph idx="1"/>
          </p:nvPr>
        </p:nvSpPr>
        <p:spPr/>
        <p:txBody>
          <a:bodyPr/>
          <a:lstStyle/>
          <a:p>
            <a:r>
              <a:rPr lang="el-GR" sz="2800" dirty="0" smtClean="0"/>
              <a:t>Το τεστ- Παπ αποτελεί μία από τις εξετάσεις που συστήνονται στην έγκυο στην πρώτη επίσκεψη της στο πρώτο τρίμηνο της κύησης αν δεν έχει γίνει ο έλεγχος για περισσότερο από ένα χρόνο.</a:t>
            </a:r>
          </a:p>
          <a:p>
            <a:r>
              <a:rPr lang="el-GR" sz="2800" dirty="0" smtClean="0"/>
              <a:t>Τέλος,</a:t>
            </a:r>
            <a:r>
              <a:rPr lang="en-US" sz="2800" dirty="0" smtClean="0"/>
              <a:t> </a:t>
            </a:r>
            <a:r>
              <a:rPr lang="el-GR" sz="2800" dirty="0" smtClean="0"/>
              <a:t>ενδείκνυται ο επανέλεγχος 6-8 εβδομάδες μετά τον τοκετό. </a:t>
            </a:r>
            <a:endParaRPr lang="en-US" sz="2800" dirty="0" smtClean="0"/>
          </a:p>
          <a:p>
            <a:pPr>
              <a:buNone/>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140344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solidFill>
                  <a:schemeClr val="accent1">
                    <a:lumMod val="75000"/>
                  </a:schemeClr>
                </a:solidFill>
              </a:rPr>
              <a:t>Έκκριμα θηλής μαστού</a:t>
            </a:r>
            <a:endParaRPr lang="el-GR" dirty="0">
              <a:solidFill>
                <a:schemeClr val="accent1">
                  <a:lumMod val="75000"/>
                </a:schemeClr>
              </a:solidFill>
            </a:endParaRPr>
          </a:p>
        </p:txBody>
      </p:sp>
    </p:spTree>
    <p:extLst>
      <p:ext uri="{BB962C8B-B14F-4D97-AF65-F5344CB8AC3E}">
        <p14:creationId xmlns:p14="http://schemas.microsoft.com/office/powerpoint/2010/main" val="3261673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err="1" smtClean="0"/>
              <a:t>Διαφοροδιάγνωση</a:t>
            </a:r>
            <a:endParaRPr lang="en-US" dirty="0"/>
          </a:p>
        </p:txBody>
      </p:sp>
      <p:sp>
        <p:nvSpPr>
          <p:cNvPr id="5" name="Content Placeholder 4"/>
          <p:cNvSpPr>
            <a:spLocks noGrp="1"/>
          </p:cNvSpPr>
          <p:nvPr>
            <p:ph idx="1"/>
          </p:nvPr>
        </p:nvSpPr>
        <p:spPr/>
        <p:txBody>
          <a:bodyPr/>
          <a:lstStyle/>
          <a:p>
            <a:r>
              <a:rPr lang="el-GR" dirty="0" err="1" smtClean="0"/>
              <a:t>Ετερόπλευρο</a:t>
            </a:r>
            <a:r>
              <a:rPr lang="el-GR" dirty="0" smtClean="0"/>
              <a:t> – </a:t>
            </a:r>
            <a:r>
              <a:rPr lang="el-GR" dirty="0" err="1" smtClean="0"/>
              <a:t>αμφοτερόπλευρο</a:t>
            </a:r>
            <a:r>
              <a:rPr lang="en-US" dirty="0" smtClean="0"/>
              <a:t>.</a:t>
            </a:r>
            <a:endParaRPr lang="el-GR" dirty="0" smtClean="0"/>
          </a:p>
          <a:p>
            <a:r>
              <a:rPr lang="el-GR" dirty="0" smtClean="0"/>
              <a:t>Χαρακτήρας εκκρίματος</a:t>
            </a:r>
            <a:r>
              <a:rPr lang="en-US" dirty="0" smtClean="0"/>
              <a:t>.</a:t>
            </a:r>
            <a:endParaRPr lang="el-GR" dirty="0" smtClean="0"/>
          </a:p>
          <a:p>
            <a:r>
              <a:rPr lang="el-GR" dirty="0" smtClean="0"/>
              <a:t>Ύπαρξη μάζας</a:t>
            </a:r>
            <a:r>
              <a:rPr lang="en-US" dirty="0" smtClean="0"/>
              <a:t>.</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2892514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Αμφοτερόπλευρο</a:t>
            </a:r>
            <a:endParaRPr lang="en-US" dirty="0"/>
          </a:p>
        </p:txBody>
      </p:sp>
      <p:sp>
        <p:nvSpPr>
          <p:cNvPr id="3" name="Content Placeholder 2"/>
          <p:cNvSpPr>
            <a:spLocks noGrp="1"/>
          </p:cNvSpPr>
          <p:nvPr>
            <p:ph idx="1"/>
          </p:nvPr>
        </p:nvSpPr>
        <p:spPr/>
        <p:txBody>
          <a:bodyPr/>
          <a:lstStyle/>
          <a:p>
            <a:r>
              <a:rPr lang="el-GR" dirty="0" smtClean="0"/>
              <a:t>Χαρακτήρας πυώδης</a:t>
            </a:r>
          </a:p>
          <a:p>
            <a:r>
              <a:rPr lang="el-GR" dirty="0" smtClean="0"/>
              <a:t>Αντιβιοτικά</a:t>
            </a:r>
          </a:p>
          <a:p>
            <a:r>
              <a:rPr lang="el-GR" dirty="0" smtClean="0"/>
              <a:t>Παρακολούθηση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784256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Αμφοτερόπλευρο</a:t>
            </a:r>
            <a:endParaRPr lang="en-US" dirty="0"/>
          </a:p>
        </p:txBody>
      </p:sp>
      <p:sp>
        <p:nvSpPr>
          <p:cNvPr id="3" name="Content Placeholder 2"/>
          <p:cNvSpPr>
            <a:spLocks noGrp="1"/>
          </p:cNvSpPr>
          <p:nvPr>
            <p:ph idx="1"/>
          </p:nvPr>
        </p:nvSpPr>
        <p:spPr/>
        <p:txBody>
          <a:bodyPr/>
          <a:lstStyle/>
          <a:p>
            <a:r>
              <a:rPr lang="el-GR" dirty="0" smtClean="0"/>
              <a:t>Χαρακτήρας γαλακτώδης</a:t>
            </a:r>
            <a:r>
              <a:rPr lang="en-US" dirty="0" smtClean="0"/>
              <a:t>.</a:t>
            </a:r>
            <a:endParaRPr lang="el-GR" dirty="0" smtClean="0"/>
          </a:p>
          <a:p>
            <a:r>
              <a:rPr lang="el-GR" dirty="0" err="1" smtClean="0"/>
              <a:t>Προλακτίνη</a:t>
            </a:r>
            <a:r>
              <a:rPr lang="el-GR" dirty="0" smtClean="0"/>
              <a:t> ορού</a:t>
            </a:r>
            <a:r>
              <a:rPr lang="en-US" dirty="0" smtClean="0"/>
              <a:t>.</a:t>
            </a:r>
            <a:endParaRPr lang="el-GR" dirty="0" smtClean="0"/>
          </a:p>
          <a:p>
            <a:r>
              <a:rPr lang="el-GR" dirty="0" smtClean="0"/>
              <a:t>Φυσιολογική – αυξημένη αναζήτηση αιτίας</a:t>
            </a:r>
            <a:r>
              <a:rPr lang="en-US"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390932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Ετερόπλευρο</a:t>
            </a:r>
            <a:endParaRPr lang="en-US" dirty="0"/>
          </a:p>
        </p:txBody>
      </p:sp>
      <p:sp>
        <p:nvSpPr>
          <p:cNvPr id="3" name="Content Placeholder 2"/>
          <p:cNvSpPr>
            <a:spLocks noGrp="1"/>
          </p:cNvSpPr>
          <p:nvPr>
            <p:ph idx="1"/>
          </p:nvPr>
        </p:nvSpPr>
        <p:spPr/>
        <p:txBody>
          <a:bodyPr/>
          <a:lstStyle/>
          <a:p>
            <a:r>
              <a:rPr lang="el-GR" dirty="0" smtClean="0"/>
              <a:t>Ύπαρξη μάζας</a:t>
            </a:r>
            <a:r>
              <a:rPr lang="en-US" dirty="0" smtClean="0"/>
              <a:t>.</a:t>
            </a:r>
            <a:endParaRPr lang="el-GR" dirty="0" smtClean="0"/>
          </a:p>
          <a:p>
            <a:r>
              <a:rPr lang="el-GR" dirty="0" smtClean="0"/>
              <a:t>Μαστογραφία</a:t>
            </a:r>
            <a:r>
              <a:rPr lang="en-US" dirty="0" smtClean="0"/>
              <a:t>.</a:t>
            </a:r>
            <a:endParaRPr lang="el-GR" dirty="0" smtClean="0"/>
          </a:p>
          <a:p>
            <a:r>
              <a:rPr lang="el-GR" dirty="0" smtClean="0"/>
              <a:t>Βιοψία</a:t>
            </a:r>
            <a:r>
              <a:rPr lang="en-US"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2858021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Ετερόπλευρο</a:t>
            </a:r>
            <a:endParaRPr lang="en-US" dirty="0"/>
          </a:p>
        </p:txBody>
      </p:sp>
      <p:sp>
        <p:nvSpPr>
          <p:cNvPr id="3" name="Content Placeholder 2"/>
          <p:cNvSpPr>
            <a:spLocks noGrp="1"/>
          </p:cNvSpPr>
          <p:nvPr>
            <p:ph idx="1"/>
          </p:nvPr>
        </p:nvSpPr>
        <p:spPr/>
        <p:txBody>
          <a:bodyPr/>
          <a:lstStyle/>
          <a:p>
            <a:r>
              <a:rPr lang="el-GR" dirty="0" smtClean="0"/>
              <a:t>Μη ύπαρξη μάζας</a:t>
            </a:r>
            <a:r>
              <a:rPr lang="en-US" dirty="0" smtClean="0"/>
              <a:t>.</a:t>
            </a:r>
            <a:endParaRPr lang="el-GR" dirty="0" smtClean="0"/>
          </a:p>
          <a:p>
            <a:r>
              <a:rPr lang="el-GR" dirty="0" smtClean="0"/>
              <a:t>Μαστογραφία</a:t>
            </a:r>
            <a:r>
              <a:rPr lang="en-US" dirty="0" smtClean="0"/>
              <a:t>.</a:t>
            </a:r>
            <a:endParaRPr lang="el-GR" dirty="0" smtClean="0"/>
          </a:p>
          <a:p>
            <a:r>
              <a:rPr lang="el-GR" dirty="0" smtClean="0"/>
              <a:t>Βιοψία</a:t>
            </a:r>
            <a:r>
              <a:rPr lang="en-US"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2344878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0382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599221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Βικτωρία </a:t>
            </a:r>
            <a:r>
              <a:rPr lang="el-GR" sz="2000" dirty="0" err="1"/>
              <a:t>Βιβιλάκη</a:t>
            </a:r>
            <a:r>
              <a:rPr lang="el-GR" sz="2000" dirty="0"/>
              <a:t> 2014. Βικτωρία </a:t>
            </a:r>
            <a:r>
              <a:rPr lang="el-GR" sz="2000" dirty="0" err="1"/>
              <a:t>Βιβιλάκη</a:t>
            </a:r>
            <a:r>
              <a:rPr lang="el-GR" sz="2000" dirty="0"/>
              <a:t>. «Κοινοτική Μαιευτική- Γυναικολογική Φροντίδα – Αγωγή Υγείας (Θ). </a:t>
            </a:r>
            <a:r>
              <a:rPr lang="el-GR" sz="2000" dirty="0"/>
              <a:t>Ενότητα 5: Τεστ </a:t>
            </a:r>
            <a:r>
              <a:rPr lang="el-GR" sz="2000" dirty="0" err="1" smtClean="0"/>
              <a:t>Παπ</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031462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ea typeface="Arial Unicode MS" pitchFamily="34" charset="-128"/>
                <a:cs typeface="Arial Unicode MS" pitchFamily="34" charset="-128"/>
              </a:rPr>
              <a:t>Τι είναι το τεστ -</a:t>
            </a:r>
            <a:r>
              <a:rPr lang="en-US" dirty="0" smtClean="0">
                <a:ea typeface="Arial Unicode MS" pitchFamily="34" charset="-128"/>
                <a:cs typeface="Arial Unicode MS" pitchFamily="34" charset="-128"/>
              </a:rPr>
              <a:t> </a:t>
            </a:r>
            <a:r>
              <a:rPr lang="el-GR" dirty="0" smtClean="0">
                <a:ea typeface="Arial Unicode MS" pitchFamily="34" charset="-128"/>
                <a:cs typeface="Arial Unicode MS" pitchFamily="34" charset="-128"/>
              </a:rPr>
              <a:t>Παπ</a:t>
            </a:r>
            <a:r>
              <a:rPr lang="en-US" dirty="0" smtClean="0">
                <a:ea typeface="Arial Unicode MS" pitchFamily="34" charset="-128"/>
                <a:cs typeface="Arial Unicode MS" pitchFamily="34" charset="-128"/>
              </a:rPr>
              <a:t>;</a:t>
            </a:r>
            <a:endParaRPr lang="en-US" dirty="0">
              <a:ea typeface="Arial Unicode MS" pitchFamily="34" charset="-128"/>
              <a:cs typeface="Arial Unicode MS" pitchFamily="34" charset="-128"/>
            </a:endParaRPr>
          </a:p>
        </p:txBody>
      </p:sp>
      <p:sp>
        <p:nvSpPr>
          <p:cNvPr id="3" name="2 - Θέση περιεχομένου"/>
          <p:cNvSpPr>
            <a:spLocks noGrp="1"/>
          </p:cNvSpPr>
          <p:nvPr>
            <p:ph idx="1"/>
          </p:nvPr>
        </p:nvSpPr>
        <p:spPr/>
        <p:txBody>
          <a:bodyPr>
            <a:normAutofit/>
          </a:bodyPr>
          <a:lstStyle/>
          <a:p>
            <a:r>
              <a:rPr lang="el-GR" sz="2800" dirty="0" smtClean="0">
                <a:ea typeface="Arial Unicode MS" pitchFamily="34" charset="-128"/>
                <a:cs typeface="Arial Unicode MS" pitchFamily="34" charset="-128"/>
              </a:rPr>
              <a:t>Ο κυτταρολογικός έλεγχος επιχρίσματος που στηρίζεται στο ότι τα κύτταρα που αποφολιδώνονται από τα επιθήλια των διαφόρων ιστών, μπορούν να χρησιμοποιηθούν για εξέταση και συναγωγή συμπεράσματος σχετικά με τους ιστούς από τους οποίους προέρχονται.</a:t>
            </a:r>
            <a:endParaRPr lang="en-US" sz="2800" dirty="0">
              <a:ea typeface="Arial Unicode MS" pitchFamily="34" charset="-128"/>
              <a:cs typeface="Arial Unicode MS" pitchFamily="34" charset="-12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129817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873200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059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3646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71253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Συμπεράσματα - Διάγνωση</a:t>
            </a:r>
            <a:endParaRPr lang="el-GR" dirty="0"/>
          </a:p>
        </p:txBody>
      </p:sp>
      <p:sp>
        <p:nvSpPr>
          <p:cNvPr id="3" name="2 - Θέση περιεχομένου"/>
          <p:cNvSpPr>
            <a:spLocks noGrp="1"/>
          </p:cNvSpPr>
          <p:nvPr>
            <p:ph idx="1"/>
          </p:nvPr>
        </p:nvSpPr>
        <p:spPr/>
        <p:txBody>
          <a:bodyPr>
            <a:normAutofit lnSpcReduction="10000"/>
          </a:bodyPr>
          <a:lstStyle/>
          <a:p>
            <a:r>
              <a:rPr lang="el-GR" sz="2800" dirty="0" smtClean="0">
                <a:ea typeface="Arial Unicode MS" pitchFamily="34" charset="-128"/>
                <a:cs typeface="Arial Unicode MS" pitchFamily="34" charset="-128"/>
              </a:rPr>
              <a:t>Συγκεκριμένα, το τεστ- Παπ μπορεί να οδηγήσει σε συμπεράσματα για προκαρκινικές και καρκινικές καταστάσεις του τραχήλου της μήτρας.</a:t>
            </a:r>
          </a:p>
          <a:p>
            <a:r>
              <a:rPr lang="el-GR" sz="2800" dirty="0" smtClean="0">
                <a:ea typeface="Arial Unicode MS" pitchFamily="34" charset="-128"/>
                <a:cs typeface="Arial Unicode MS" pitchFamily="34" charset="-128"/>
              </a:rPr>
              <a:t>Όμως, το τεστ- Παπ </a:t>
            </a:r>
            <a:r>
              <a:rPr lang="el-GR" sz="2800" b="1" dirty="0" smtClean="0">
                <a:ea typeface="Arial Unicode MS" pitchFamily="34" charset="-128"/>
                <a:cs typeface="Arial Unicode MS" pitchFamily="34" charset="-128"/>
              </a:rPr>
              <a:t>δεν βγάζει οριστική διάγνωση</a:t>
            </a:r>
            <a:r>
              <a:rPr lang="el-GR" sz="2800" dirty="0" smtClean="0">
                <a:ea typeface="Arial Unicode MS" pitchFamily="34" charset="-128"/>
                <a:cs typeface="Arial Unicode MS" pitchFamily="34" charset="-128"/>
              </a:rPr>
              <a:t> για την κατάσταση του τραχήλου τις μήτρας αλλά θα αποκαλύψει τις γυναίκες που χρειάζονται περαιτέρω έλεγχο.</a:t>
            </a:r>
          </a:p>
          <a:p>
            <a:r>
              <a:rPr lang="el-GR" sz="2800" dirty="0" smtClean="0">
                <a:ea typeface="Arial Unicode MS" pitchFamily="34" charset="-128"/>
                <a:cs typeface="Arial Unicode MS" pitchFamily="34" charset="-128"/>
              </a:rPr>
              <a:t>Επίσης, με τον έλεγχο των ληφθέντων κυττάρων γίνεται δυνατή και η ανίχνευση ιογενών και μικροβιακών λοιμώξεων στον ενδοτράχηλο και το ενδομήτριο.</a:t>
            </a:r>
          </a:p>
          <a:p>
            <a:pPr>
              <a:buNone/>
            </a:pPr>
            <a:r>
              <a:rPr lang="el-GR" dirty="0" smtClean="0">
                <a:latin typeface="Arial Unicode MS" pitchFamily="34" charset="-128"/>
                <a:ea typeface="Arial Unicode MS" pitchFamily="34" charset="-128"/>
                <a:cs typeface="Arial Unicode MS" pitchFamily="34" charset="-128"/>
              </a:rPr>
              <a:t> </a:t>
            </a:r>
            <a:endParaRPr lang="en-US" dirty="0">
              <a:latin typeface="Arial Unicode MS" pitchFamily="34" charset="-128"/>
              <a:ea typeface="Arial Unicode MS" pitchFamily="34" charset="-128"/>
              <a:cs typeface="Arial Unicode MS" pitchFamily="34" charset="-12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726738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Πως γίνεται η λήψη του κυτταρολογικού υλικού</a:t>
            </a:r>
            <a:r>
              <a:rPr lang="en-US" dirty="0" smtClean="0"/>
              <a:t>;</a:t>
            </a:r>
            <a:r>
              <a:rPr lang="el-GR" dirty="0" smtClean="0"/>
              <a:t> </a:t>
            </a:r>
            <a:r>
              <a:rPr lang="el-GR" sz="3100" b="0" dirty="0" smtClean="0"/>
              <a:t>(1 από 3)</a:t>
            </a:r>
            <a:endParaRPr lang="en-US" sz="3100" b="0" dirty="0"/>
          </a:p>
        </p:txBody>
      </p:sp>
      <p:sp>
        <p:nvSpPr>
          <p:cNvPr id="3" name="2 - Θέση περιεχομένου"/>
          <p:cNvSpPr>
            <a:spLocks noGrp="1"/>
          </p:cNvSpPr>
          <p:nvPr>
            <p:ph idx="1"/>
          </p:nvPr>
        </p:nvSpPr>
        <p:spPr>
          <a:xfrm>
            <a:off x="457200" y="1196752"/>
            <a:ext cx="8435280" cy="5040560"/>
          </a:xfrm>
        </p:spPr>
        <p:txBody>
          <a:bodyPr>
            <a:noAutofit/>
          </a:bodyPr>
          <a:lstStyle/>
          <a:p>
            <a:r>
              <a:rPr lang="el-GR" sz="2400" dirty="0"/>
              <a:t>Η γυναίκα τοποθετείται στην θέση της </a:t>
            </a:r>
            <a:r>
              <a:rPr lang="el-GR" sz="2400" dirty="0" smtClean="0"/>
              <a:t>γυναικολογικής εξέτασης.</a:t>
            </a:r>
          </a:p>
          <a:p>
            <a:r>
              <a:rPr lang="el-GR" sz="2400" dirty="0" smtClean="0"/>
              <a:t>Ο επαγγελματίας υγείας τοποθετεί το μητροσκόπιο και πραγματοποιείται επισκόπηση του τραχήλου με επαρκή φωτισμό.</a:t>
            </a:r>
          </a:p>
          <a:p>
            <a:r>
              <a:rPr lang="el-GR" sz="2400" dirty="0" smtClean="0"/>
              <a:t>Γίνεται λήψη ενδοτραχηλικού και εξωτραχηλικού κυτταρολογικού υλικού. </a:t>
            </a:r>
            <a:endParaRPr lang="en-US" sz="2400" dirty="0" smtClean="0"/>
          </a:p>
          <a:p>
            <a:r>
              <a:rPr lang="el-GR" sz="2400" dirty="0" smtClean="0"/>
              <a:t>Σημαντικό είναι να γίνει λήψη από τη </a:t>
            </a:r>
            <a:r>
              <a:rPr lang="el-GR" sz="2400" b="1" dirty="0" smtClean="0"/>
              <a:t>ζώνη μετάπτωσης </a:t>
            </a:r>
            <a:r>
              <a:rPr lang="el-GR" sz="2400" dirty="0" smtClean="0"/>
              <a:t>(το σημείο που το πλακώδες επιθήλιο του εξωτραχήλου συναντά το κυλινδρικό επιθήλιο του </a:t>
            </a:r>
            <a:r>
              <a:rPr lang="el-GR" sz="2400" dirty="0" err="1" smtClean="0"/>
              <a:t>ενδοτραχήλου</a:t>
            </a:r>
            <a:r>
              <a:rPr lang="el-GR" sz="2400" dirty="0" smtClean="0"/>
              <a:t>). Η περιοχή αυτή είναι η πιο πιθανή θέση εντοπισμού των αλλοιώσεων του τραχήλου της μήτρας.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86365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Πως γίνεται η λήψη του κυτταρολογικού υλικού</a:t>
            </a:r>
            <a:r>
              <a:rPr lang="en-US" dirty="0" smtClean="0"/>
              <a:t>;</a:t>
            </a:r>
            <a:r>
              <a:rPr lang="el-GR" dirty="0" smtClean="0"/>
              <a:t> </a:t>
            </a:r>
            <a:r>
              <a:rPr lang="el-GR" sz="3100" b="0" dirty="0" smtClean="0">
                <a:solidFill>
                  <a:prstClr val="black"/>
                </a:solidFill>
              </a:rPr>
              <a:t>(2 </a:t>
            </a:r>
            <a:r>
              <a:rPr lang="el-GR" sz="3100" b="0" dirty="0">
                <a:solidFill>
                  <a:prstClr val="black"/>
                </a:solidFill>
              </a:rPr>
              <a:t>από 3)</a:t>
            </a:r>
            <a:endParaRPr lang="en-US" dirty="0"/>
          </a:p>
        </p:txBody>
      </p:sp>
      <p:sp>
        <p:nvSpPr>
          <p:cNvPr id="3" name="2 - Θέση περιεχομένου"/>
          <p:cNvSpPr>
            <a:spLocks noGrp="1"/>
          </p:cNvSpPr>
          <p:nvPr>
            <p:ph idx="1"/>
          </p:nvPr>
        </p:nvSpPr>
        <p:spPr/>
        <p:txBody>
          <a:bodyPr>
            <a:noAutofit/>
          </a:bodyPr>
          <a:lstStyle/>
          <a:p>
            <a:r>
              <a:rPr lang="el-GR" sz="2400" dirty="0"/>
              <a:t>Η λήψη από τον </a:t>
            </a:r>
            <a:r>
              <a:rPr lang="el-GR" sz="2400" dirty="0" err="1"/>
              <a:t>εξωτράχηλο</a:t>
            </a:r>
            <a:r>
              <a:rPr lang="el-GR" sz="2400" dirty="0"/>
              <a:t> γίνεται με σπάτουλα </a:t>
            </a:r>
            <a:r>
              <a:rPr lang="en-US" sz="2400" dirty="0" err="1"/>
              <a:t>Ayre</a:t>
            </a:r>
            <a:r>
              <a:rPr lang="en-US" sz="2400" dirty="0"/>
              <a:t>/</a:t>
            </a:r>
            <a:r>
              <a:rPr lang="en-US" sz="2400" dirty="0" err="1"/>
              <a:t>Aylebury</a:t>
            </a:r>
            <a:r>
              <a:rPr lang="el-GR" sz="2400" dirty="0"/>
              <a:t> και από τον </a:t>
            </a:r>
            <a:r>
              <a:rPr lang="el-GR" sz="2400" dirty="0" err="1"/>
              <a:t>ενδοτράχηλο</a:t>
            </a:r>
            <a:r>
              <a:rPr lang="el-GR" sz="2400" dirty="0"/>
              <a:t> με ειδικό βουρτσάκι. </a:t>
            </a:r>
          </a:p>
          <a:p>
            <a:r>
              <a:rPr lang="el-GR" sz="2400" dirty="0" smtClean="0"/>
              <a:t>Η ταυτόχρονη λή</a:t>
            </a:r>
            <a:r>
              <a:rPr lang="el-GR" sz="2400" dirty="0"/>
              <a:t>ψ</a:t>
            </a:r>
            <a:r>
              <a:rPr lang="el-GR" sz="2400" dirty="0" smtClean="0"/>
              <a:t>η </a:t>
            </a:r>
            <a:r>
              <a:rPr lang="el-GR" sz="2400" dirty="0" err="1" smtClean="0"/>
              <a:t>εξωτραχηλικού</a:t>
            </a:r>
            <a:r>
              <a:rPr lang="el-GR" sz="2400" dirty="0" smtClean="0"/>
              <a:t> και </a:t>
            </a:r>
            <a:r>
              <a:rPr lang="el-GR" sz="2400" dirty="0" err="1" smtClean="0"/>
              <a:t>ενδοτραχηλικού</a:t>
            </a:r>
            <a:r>
              <a:rPr lang="el-GR" sz="2400" dirty="0" smtClean="0"/>
              <a:t> υλικού μπορεί να γίνει με τη σπάτουλα συλλογής τραχηλικού επιχρίσματος τύπου </a:t>
            </a:r>
            <a:r>
              <a:rPr lang="en-US" sz="2400" dirty="0" smtClean="0"/>
              <a:t>Broom.</a:t>
            </a:r>
            <a:r>
              <a:rPr lang="el-GR" sz="2400" dirty="0" smtClean="0"/>
              <a:t> </a:t>
            </a:r>
          </a:p>
          <a:p>
            <a:r>
              <a:rPr lang="el-GR" sz="2400" dirty="0" smtClean="0"/>
              <a:t>Έπειτα το κυτταρολογικό υλικό επιστρώνεται σε </a:t>
            </a:r>
            <a:r>
              <a:rPr lang="el-GR" sz="2400" dirty="0" err="1" smtClean="0"/>
              <a:t>αντικειμενοφόρο</a:t>
            </a:r>
            <a:r>
              <a:rPr lang="el-GR" sz="2400" dirty="0" smtClean="0"/>
              <a:t> πλάκα και μονιμοποιείται με σπρέι μονιμοποίησης</a:t>
            </a:r>
            <a:r>
              <a:rPr lang="en-US" sz="2400" dirty="0" smtClean="0"/>
              <a:t> </a:t>
            </a:r>
            <a:r>
              <a:rPr lang="el-GR" sz="2400" dirty="0" smtClean="0"/>
              <a:t>(απαιτείται άμεση μονιμοποίηση και ψεκασμός από απόσταση 20 εκατοστά). </a:t>
            </a:r>
          </a:p>
          <a:p>
            <a:r>
              <a:rPr lang="el-GR" sz="2400" dirty="0" smtClean="0"/>
              <a:t>Άλλος τρόπος μονιμοποίησης και συντήρησης είναι με την κυτταρολογία υγρής φάσης, όπου με το σύστημα </a:t>
            </a:r>
            <a:r>
              <a:rPr lang="en-US" sz="2400" dirty="0" smtClean="0"/>
              <a:t>Thin- Prep</a:t>
            </a:r>
            <a:r>
              <a:rPr lang="el-GR" sz="2400" dirty="0" smtClean="0"/>
              <a:t>,το διάλυμα συντήρησης είναι ένα διάλυμα με βάση την </a:t>
            </a:r>
            <a:r>
              <a:rPr lang="el-GR" sz="2400" dirty="0" err="1" smtClean="0"/>
              <a:t>μεθανόλη</a:t>
            </a:r>
            <a:r>
              <a:rPr lang="el-GR" sz="2400" dirty="0" smtClean="0"/>
              <a:t>.</a:t>
            </a:r>
            <a:endParaRPr lang="en-US"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4213202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Πως γίνεται η λήψη του κυτταρολογικού υλικού</a:t>
            </a:r>
            <a:r>
              <a:rPr lang="en-US" dirty="0" smtClean="0"/>
              <a:t>;</a:t>
            </a:r>
            <a:r>
              <a:rPr lang="el-GR" dirty="0" smtClean="0"/>
              <a:t> </a:t>
            </a:r>
            <a:r>
              <a:rPr lang="el-GR" sz="3100" b="0" dirty="0" smtClean="0">
                <a:solidFill>
                  <a:prstClr val="black"/>
                </a:solidFill>
              </a:rPr>
              <a:t>(3 </a:t>
            </a:r>
            <a:r>
              <a:rPr lang="el-GR" sz="3100" b="0" dirty="0">
                <a:solidFill>
                  <a:prstClr val="black"/>
                </a:solidFill>
              </a:rPr>
              <a:t>από 3)</a:t>
            </a:r>
            <a:endParaRPr lang="en-US" dirty="0"/>
          </a:p>
        </p:txBody>
      </p:sp>
      <p:sp>
        <p:nvSpPr>
          <p:cNvPr id="3" name="2 - Θέση περιεχομένου"/>
          <p:cNvSpPr>
            <a:spLocks noGrp="1"/>
          </p:cNvSpPr>
          <p:nvPr>
            <p:ph idx="1"/>
          </p:nvPr>
        </p:nvSpPr>
        <p:spPr/>
        <p:txBody>
          <a:bodyPr>
            <a:noAutofit/>
          </a:bodyPr>
          <a:lstStyle/>
          <a:p>
            <a:r>
              <a:rPr lang="el-GR" sz="2400" dirty="0" smtClean="0"/>
              <a:t>Τέλος, στο σύστημα </a:t>
            </a:r>
            <a:r>
              <a:rPr lang="en-US" sz="2400" dirty="0" err="1" smtClean="0"/>
              <a:t>SurePath</a:t>
            </a:r>
            <a:r>
              <a:rPr lang="en-US" sz="2400" dirty="0"/>
              <a:t> </a:t>
            </a:r>
            <a:r>
              <a:rPr lang="el-GR" sz="2400" dirty="0" smtClean="0"/>
              <a:t>το διάλυμα έχει βάση την αιθανόλη. Διαλύματα στα οποία είτε</a:t>
            </a:r>
            <a:r>
              <a:rPr lang="en-US" sz="2400" dirty="0" smtClean="0"/>
              <a:t> </a:t>
            </a:r>
            <a:r>
              <a:rPr lang="el-GR" sz="2400" dirty="0" smtClean="0"/>
              <a:t>ξεπλένεται το υλικό είτε η αποσπώμενη κεφαλή τοποθετείται στο φιαλίδιο. </a:t>
            </a:r>
          </a:p>
          <a:p>
            <a:r>
              <a:rPr lang="el-GR" sz="2400" dirty="0" smtClean="0"/>
              <a:t>Με το τέλος της διαδικασίας αυτής αφαιρείται το μητροσκόπιο και ο επαγγελματίας υγείας συμπληρώνει το απαραίτητο παραπεμπτικό. </a:t>
            </a:r>
          </a:p>
          <a:p>
            <a:pPr>
              <a:buNone/>
            </a:pP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673970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προϋποθέσεις που πρέπει να πληρεί η γυναίκα πριν τη λήψη</a:t>
            </a:r>
            <a:r>
              <a:rPr lang="en-US" dirty="0" smtClean="0"/>
              <a:t>:</a:t>
            </a:r>
            <a:r>
              <a:rPr lang="el-GR" dirty="0" smtClean="0"/>
              <a:t> </a:t>
            </a:r>
            <a:endParaRPr lang="en-US" dirty="0"/>
          </a:p>
        </p:txBody>
      </p:sp>
      <p:sp>
        <p:nvSpPr>
          <p:cNvPr id="3" name="2 - Θέση περιεχομένου"/>
          <p:cNvSpPr>
            <a:spLocks noGrp="1"/>
          </p:cNvSpPr>
          <p:nvPr>
            <p:ph idx="1"/>
          </p:nvPr>
        </p:nvSpPr>
        <p:spPr/>
        <p:txBody>
          <a:bodyPr>
            <a:normAutofit/>
          </a:bodyPr>
          <a:lstStyle/>
          <a:p>
            <a:r>
              <a:rPr lang="el-GR" sz="2800" dirty="0" smtClean="0"/>
              <a:t>Το ιδανικό χρονικό διάστημα λήψης θεωρείται λίγο πριν και κατά τη διάρκεια της ωοθυλακιορρηξίας</a:t>
            </a:r>
            <a:r>
              <a:rPr lang="el-GR" sz="2800" dirty="0"/>
              <a:t> </a:t>
            </a:r>
            <a:r>
              <a:rPr lang="el-GR" sz="2800" dirty="0" smtClean="0"/>
              <a:t>διότι τότε η καθαρότητα του επιχρίσματος είναι καλύτερη δυνατή και ο διαχωρισμός των κυττάρων σαφέστερος.</a:t>
            </a:r>
          </a:p>
          <a:p>
            <a:r>
              <a:rPr lang="el-GR" sz="2800" dirty="0" smtClean="0"/>
              <a:t>Να μην έχει προηγηθεί οποιαδήποτε μηχανική ή χημική ενέργεια στον τράχηλο</a:t>
            </a:r>
            <a:r>
              <a:rPr lang="en-US" sz="2800" dirty="0" smtClean="0"/>
              <a:t> </a:t>
            </a:r>
            <a:r>
              <a:rPr lang="el-GR" sz="2800" dirty="0" smtClean="0"/>
              <a:t>(π.χ. σεξουαλική επαφή, κολπική πλύση ή κολπική εξέταση) για τουλάχιστον 24 ώρες πριν τη λήψη.</a:t>
            </a:r>
            <a:endParaRPr lang="en-US"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508528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Ονοματολογία</a:t>
            </a:r>
            <a:r>
              <a:rPr lang="en-US" dirty="0" smtClean="0"/>
              <a:t>:</a:t>
            </a:r>
            <a:r>
              <a:rPr lang="el-GR" dirty="0" smtClean="0"/>
              <a:t> Συστήματα ταξινόμησης </a:t>
            </a:r>
            <a:r>
              <a:rPr lang="el-GR" dirty="0" err="1" smtClean="0"/>
              <a:t>κολποτραχηλικών</a:t>
            </a:r>
            <a:r>
              <a:rPr lang="el-GR" dirty="0" smtClean="0"/>
              <a:t> επιχρισμάτων </a:t>
            </a:r>
            <a:r>
              <a:rPr lang="el-GR" sz="3100" b="0" dirty="0" smtClean="0"/>
              <a:t>(1 από 5)</a:t>
            </a:r>
            <a:endParaRPr lang="en-US" sz="3100" b="0" dirty="0"/>
          </a:p>
        </p:txBody>
      </p:sp>
      <p:sp>
        <p:nvSpPr>
          <p:cNvPr id="3" name="Content Placeholder 2"/>
          <p:cNvSpPr>
            <a:spLocks noGrp="1"/>
          </p:cNvSpPr>
          <p:nvPr>
            <p:ph idx="1"/>
          </p:nvPr>
        </p:nvSpPr>
        <p:spPr>
          <a:xfrm>
            <a:off x="457200" y="1340768"/>
            <a:ext cx="8435280" cy="5040560"/>
          </a:xfrm>
        </p:spPr>
        <p:txBody>
          <a:bodyPr>
            <a:noAutofit/>
          </a:bodyPr>
          <a:lstStyle/>
          <a:p>
            <a:pPr lvl="0"/>
            <a:r>
              <a:rPr lang="el-GR" sz="2600" b="1" dirty="0">
                <a:solidFill>
                  <a:schemeClr val="accent1">
                    <a:lumMod val="75000"/>
                  </a:schemeClr>
                </a:solidFill>
              </a:rPr>
              <a:t>Κατηγορία Ι: </a:t>
            </a:r>
            <a:r>
              <a:rPr lang="el-GR" sz="2600" dirty="0"/>
              <a:t>Απουσία κυτταρικών στοιχείων ενδεικτικών φλεγμονής, </a:t>
            </a:r>
            <a:r>
              <a:rPr lang="el-GR" sz="2600" dirty="0" err="1"/>
              <a:t>προκαρκινωματώδους</a:t>
            </a:r>
            <a:r>
              <a:rPr lang="el-GR" sz="2600" dirty="0"/>
              <a:t> αλλοίωσης, ή καρκινώματος. </a:t>
            </a:r>
          </a:p>
          <a:p>
            <a:pPr lvl="0"/>
            <a:r>
              <a:rPr lang="el-GR" sz="2600" b="1" dirty="0">
                <a:solidFill>
                  <a:schemeClr val="accent1">
                    <a:lumMod val="75000"/>
                  </a:schemeClr>
                </a:solidFill>
              </a:rPr>
              <a:t>Κατηγορία ΙΙ: </a:t>
            </a:r>
            <a:r>
              <a:rPr lang="el-GR" sz="2600" dirty="0"/>
              <a:t>Παρουσία κυττάρων με χαρακτήρες φλεγμονώδους αλλοίωσης. </a:t>
            </a:r>
          </a:p>
          <a:p>
            <a:pPr lvl="0"/>
            <a:r>
              <a:rPr lang="el-GR" sz="2600" b="1" dirty="0">
                <a:solidFill>
                  <a:schemeClr val="accent1">
                    <a:lumMod val="75000"/>
                  </a:schemeClr>
                </a:solidFill>
              </a:rPr>
              <a:t>Κατηγορία ΙΙΙ: </a:t>
            </a:r>
            <a:r>
              <a:rPr lang="el-GR" sz="2600" dirty="0"/>
              <a:t>Παρουσία κυττάρων που εγείρουν την υπόνοια </a:t>
            </a:r>
            <a:r>
              <a:rPr lang="el-GR" sz="2600" dirty="0" err="1"/>
              <a:t>κακοηθείας</a:t>
            </a:r>
            <a:r>
              <a:rPr lang="el-GR" sz="2600" dirty="0"/>
              <a:t>, χωρίς να </a:t>
            </a:r>
            <a:r>
              <a:rPr lang="el-GR" sz="2600" dirty="0" smtClean="0"/>
              <a:t>είναι </a:t>
            </a:r>
            <a:r>
              <a:rPr lang="el-GR" sz="2600" dirty="0"/>
              <a:t>δυνατή η διάγνωση </a:t>
            </a:r>
            <a:r>
              <a:rPr lang="el-GR" sz="2600" dirty="0" smtClean="0"/>
              <a:t>υπέρ </a:t>
            </a:r>
            <a:r>
              <a:rPr lang="el-GR" sz="2600" dirty="0"/>
              <a:t>αυτής.</a:t>
            </a:r>
          </a:p>
          <a:p>
            <a:pPr lvl="0"/>
            <a:r>
              <a:rPr lang="el-GR" sz="2600" b="1" dirty="0">
                <a:solidFill>
                  <a:schemeClr val="accent1">
                    <a:lumMod val="75000"/>
                  </a:schemeClr>
                </a:solidFill>
              </a:rPr>
              <a:t>Κατηγορία </a:t>
            </a:r>
            <a:r>
              <a:rPr lang="en-US" sz="2600" b="1" dirty="0">
                <a:solidFill>
                  <a:schemeClr val="accent1">
                    <a:lumMod val="75000"/>
                  </a:schemeClr>
                </a:solidFill>
              </a:rPr>
              <a:t>IV</a:t>
            </a:r>
            <a:r>
              <a:rPr lang="el-GR" sz="2600" b="1" dirty="0">
                <a:solidFill>
                  <a:schemeClr val="accent1">
                    <a:lumMod val="75000"/>
                  </a:schemeClr>
                </a:solidFill>
              </a:rPr>
              <a:t>: </a:t>
            </a:r>
            <a:r>
              <a:rPr lang="el-GR" sz="2600" dirty="0"/>
              <a:t>Παρουσία κυττάρων που εγείρουν έντονα την υπόνοια </a:t>
            </a:r>
            <a:r>
              <a:rPr lang="el-GR" sz="2600" dirty="0" err="1"/>
              <a:t>κακοηθείας</a:t>
            </a:r>
            <a:endParaRPr lang="el-GR" sz="2600" dirty="0"/>
          </a:p>
          <a:p>
            <a:pPr lvl="0"/>
            <a:r>
              <a:rPr lang="el-GR" sz="2600" b="1" dirty="0">
                <a:solidFill>
                  <a:schemeClr val="accent1">
                    <a:lumMod val="75000"/>
                  </a:schemeClr>
                </a:solidFill>
              </a:rPr>
              <a:t>Κατηγορία </a:t>
            </a:r>
            <a:r>
              <a:rPr lang="en-US" sz="2600" b="1" dirty="0">
                <a:solidFill>
                  <a:schemeClr val="accent1">
                    <a:lumMod val="75000"/>
                  </a:schemeClr>
                </a:solidFill>
              </a:rPr>
              <a:t>V</a:t>
            </a:r>
            <a:r>
              <a:rPr lang="el-GR" sz="2600" b="1" dirty="0">
                <a:solidFill>
                  <a:schemeClr val="accent1">
                    <a:lumMod val="75000"/>
                  </a:schemeClr>
                </a:solidFill>
              </a:rPr>
              <a:t>: </a:t>
            </a:r>
            <a:r>
              <a:rPr lang="el-GR" sz="2600" dirty="0"/>
              <a:t>Κυτταρολογική εικόνα συμβατή με κακοήθεια</a:t>
            </a:r>
            <a:r>
              <a:rPr lang="el-GR" sz="2600" dirty="0" smtClean="0"/>
              <a:t>.</a:t>
            </a:r>
            <a:endParaRPr lang="el-GR" sz="2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0140484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982377f7ef4213c53da159a2ecfa2c343b38f38"/>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TotalTime>
  <Words>1955</Words>
  <Application>Microsoft Office PowerPoint</Application>
  <PresentationFormat>Προβολή στην οθόνη (4:3)</PresentationFormat>
  <Paragraphs>197</Paragraphs>
  <Slides>33</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33</vt:i4>
      </vt:variant>
    </vt:vector>
  </HeadingPairs>
  <TitlesOfParts>
    <vt:vector size="35" baseType="lpstr">
      <vt:lpstr>OC_template_updated</vt:lpstr>
      <vt:lpstr>1_OC_template_updated</vt:lpstr>
      <vt:lpstr>Κοινοτική Μαιευτική- Γυναικολογική Φροντίδα – Αγωγή Υγείας (Θ)</vt:lpstr>
      <vt:lpstr>Τεστ ΠΑΠ</vt:lpstr>
      <vt:lpstr>Τι είναι το τεστ - Παπ;</vt:lpstr>
      <vt:lpstr>Συμπεράσματα - Διάγνωση</vt:lpstr>
      <vt:lpstr>Πως γίνεται η λήψη του κυτταρολογικού υλικού; (1 από 3)</vt:lpstr>
      <vt:lpstr>Πως γίνεται η λήψη του κυτταρολογικού υλικού; (2 από 3)</vt:lpstr>
      <vt:lpstr>Πως γίνεται η λήψη του κυτταρολογικού υλικού; (3 από 3)</vt:lpstr>
      <vt:lpstr>Οι προϋποθέσεις που πρέπει να πληρεί η γυναίκα πριν τη λήψη: </vt:lpstr>
      <vt:lpstr>Ονοματολογία: Συστήματα ταξινόμησης κολποτραχηλικών επιχρισμάτων (1 από 5)</vt:lpstr>
      <vt:lpstr>Ονοματολογία: Συστήματα ταξινόμησης κολποτραχηλικών επιχρισμάτων (2 από 5)</vt:lpstr>
      <vt:lpstr>Ονοματολογία: Συστήματα ταξινόμησης κολποτραχηλικών επιχρισμάτων (3 από 5)</vt:lpstr>
      <vt:lpstr>Ονοματολογία: Συστήματα ταξινόμησης κολποτραχηλικών επιχρισμάτων (4 από 5)</vt:lpstr>
      <vt:lpstr>Ονοματολογία: Συστήματα ταξινόμησης κολποτραχηλικών επιχρισμάτων (5 από 5)</vt:lpstr>
      <vt:lpstr>Αξιολόγηση των μη φυσιολογικών αποτελεσμάτων (1 από 2): </vt:lpstr>
      <vt:lpstr>Αξιολόγηση των μη φυσιολογικών αποτελεσμάτων (2 από 2):</vt:lpstr>
      <vt:lpstr>Η ατυπία οφείλεται στους εξής λόγους:</vt:lpstr>
      <vt:lpstr>Πόσο αξιόπιστο είναι το τεστ- Παπ;</vt:lpstr>
      <vt:lpstr>Ποιοι επαγγελματίες υγείας έχουν τη δικαιοδοσία να λαμβάνουν το Τεστ Παπ;</vt:lpstr>
      <vt:lpstr>Σε ποιες δομές γίνεται η λήψη του Τεστ Παπ;</vt:lpstr>
      <vt:lpstr>Τεστ Παπ και κύηση</vt:lpstr>
      <vt:lpstr>Έκκριμα θηλής μαστού</vt:lpstr>
      <vt:lpstr>Διαφοροδιάγνωση</vt:lpstr>
      <vt:lpstr>Αμφοτερόπλευρο</vt:lpstr>
      <vt:lpstr>Αμφοτερόπλευρο</vt:lpstr>
      <vt:lpstr>Ετερόπλευρο</vt:lpstr>
      <vt:lpstr>Ετερόπλευρο</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44</cp:revision>
  <dcterms:created xsi:type="dcterms:W3CDTF">2013-03-04T13:35:19Z</dcterms:created>
  <dcterms:modified xsi:type="dcterms:W3CDTF">2015-06-29T13:44:25Z</dcterms:modified>
</cp:coreProperties>
</file>