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7"/>
  </p:notesMasterIdLst>
  <p:handoutMasterIdLst>
    <p:handoutMasterId r:id="rId48"/>
  </p:handoutMasterIdLst>
  <p:sldIdLst>
    <p:sldId id="268"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291" r:id="rId40"/>
    <p:sldId id="292" r:id="rId41"/>
    <p:sldId id="293" r:id="rId42"/>
    <p:sldId id="333" r:id="rId43"/>
    <p:sldId id="334" r:id="rId44"/>
    <p:sldId id="295" r:id="rId45"/>
    <p:sldId id="296"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9</a:t>
            </a:fld>
            <a:endParaRPr lang="el-GR"/>
          </a:p>
        </p:txBody>
      </p:sp>
    </p:spTree>
    <p:extLst>
      <p:ext uri="{BB962C8B-B14F-4D97-AF65-F5344CB8AC3E}">
        <p14:creationId xmlns:p14="http://schemas.microsoft.com/office/powerpoint/2010/main" val="261001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10</a:t>
            </a:fld>
            <a:endParaRPr lang="el-GR"/>
          </a:p>
        </p:txBody>
      </p:sp>
    </p:spTree>
    <p:extLst>
      <p:ext uri="{BB962C8B-B14F-4D97-AF65-F5344CB8AC3E}">
        <p14:creationId xmlns:p14="http://schemas.microsoft.com/office/powerpoint/2010/main" val="1089246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11</a:t>
            </a:fld>
            <a:endParaRPr lang="el-GR"/>
          </a:p>
        </p:txBody>
      </p:sp>
    </p:spTree>
    <p:extLst>
      <p:ext uri="{BB962C8B-B14F-4D97-AF65-F5344CB8AC3E}">
        <p14:creationId xmlns:p14="http://schemas.microsoft.com/office/powerpoint/2010/main" val="115775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12</a:t>
            </a:fld>
            <a:endParaRPr lang="el-GR"/>
          </a:p>
        </p:txBody>
      </p:sp>
    </p:spTree>
    <p:extLst>
      <p:ext uri="{BB962C8B-B14F-4D97-AF65-F5344CB8AC3E}">
        <p14:creationId xmlns:p14="http://schemas.microsoft.com/office/powerpoint/2010/main" val="2639696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13</a:t>
            </a:fld>
            <a:endParaRPr lang="el-GR"/>
          </a:p>
        </p:txBody>
      </p:sp>
    </p:spTree>
    <p:extLst>
      <p:ext uri="{BB962C8B-B14F-4D97-AF65-F5344CB8AC3E}">
        <p14:creationId xmlns:p14="http://schemas.microsoft.com/office/powerpoint/2010/main" val="349251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14</a:t>
            </a:fld>
            <a:endParaRPr lang="el-GR"/>
          </a:p>
        </p:txBody>
      </p:sp>
    </p:spTree>
    <p:extLst>
      <p:ext uri="{BB962C8B-B14F-4D97-AF65-F5344CB8AC3E}">
        <p14:creationId xmlns:p14="http://schemas.microsoft.com/office/powerpoint/2010/main" val="3068555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15</a:t>
            </a:fld>
            <a:endParaRPr lang="el-GR"/>
          </a:p>
        </p:txBody>
      </p:sp>
    </p:spTree>
    <p:extLst>
      <p:ext uri="{BB962C8B-B14F-4D97-AF65-F5344CB8AC3E}">
        <p14:creationId xmlns:p14="http://schemas.microsoft.com/office/powerpoint/2010/main" val="3996603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16</a:t>
            </a:fld>
            <a:endParaRPr lang="el-GR"/>
          </a:p>
        </p:txBody>
      </p:sp>
    </p:spTree>
    <p:extLst>
      <p:ext uri="{BB962C8B-B14F-4D97-AF65-F5344CB8AC3E}">
        <p14:creationId xmlns:p14="http://schemas.microsoft.com/office/powerpoint/2010/main" val="1777581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17</a:t>
            </a:fld>
            <a:endParaRPr lang="el-GR"/>
          </a:p>
        </p:txBody>
      </p:sp>
    </p:spTree>
    <p:extLst>
      <p:ext uri="{BB962C8B-B14F-4D97-AF65-F5344CB8AC3E}">
        <p14:creationId xmlns:p14="http://schemas.microsoft.com/office/powerpoint/2010/main" val="311303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18</a:t>
            </a:fld>
            <a:endParaRPr lang="el-GR"/>
          </a:p>
        </p:txBody>
      </p:sp>
    </p:spTree>
    <p:extLst>
      <p:ext uri="{BB962C8B-B14F-4D97-AF65-F5344CB8AC3E}">
        <p14:creationId xmlns:p14="http://schemas.microsoft.com/office/powerpoint/2010/main" val="143193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a:t>
            </a:fld>
            <a:endParaRPr lang="el-GR"/>
          </a:p>
        </p:txBody>
      </p:sp>
    </p:spTree>
    <p:extLst>
      <p:ext uri="{BB962C8B-B14F-4D97-AF65-F5344CB8AC3E}">
        <p14:creationId xmlns:p14="http://schemas.microsoft.com/office/powerpoint/2010/main" val="385214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19</a:t>
            </a:fld>
            <a:endParaRPr lang="el-GR"/>
          </a:p>
        </p:txBody>
      </p:sp>
    </p:spTree>
    <p:extLst>
      <p:ext uri="{BB962C8B-B14F-4D97-AF65-F5344CB8AC3E}">
        <p14:creationId xmlns:p14="http://schemas.microsoft.com/office/powerpoint/2010/main" val="3792443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20</a:t>
            </a:fld>
            <a:endParaRPr lang="el-GR"/>
          </a:p>
        </p:txBody>
      </p:sp>
    </p:spTree>
    <p:extLst>
      <p:ext uri="{BB962C8B-B14F-4D97-AF65-F5344CB8AC3E}">
        <p14:creationId xmlns:p14="http://schemas.microsoft.com/office/powerpoint/2010/main" val="3012674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21</a:t>
            </a:fld>
            <a:endParaRPr lang="el-GR"/>
          </a:p>
        </p:txBody>
      </p:sp>
    </p:spTree>
    <p:extLst>
      <p:ext uri="{BB962C8B-B14F-4D97-AF65-F5344CB8AC3E}">
        <p14:creationId xmlns:p14="http://schemas.microsoft.com/office/powerpoint/2010/main" val="1329920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22</a:t>
            </a:fld>
            <a:endParaRPr lang="el-GR"/>
          </a:p>
        </p:txBody>
      </p:sp>
    </p:spTree>
    <p:extLst>
      <p:ext uri="{BB962C8B-B14F-4D97-AF65-F5344CB8AC3E}">
        <p14:creationId xmlns:p14="http://schemas.microsoft.com/office/powerpoint/2010/main" val="3127352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23</a:t>
            </a:fld>
            <a:endParaRPr lang="el-GR"/>
          </a:p>
        </p:txBody>
      </p:sp>
    </p:spTree>
    <p:extLst>
      <p:ext uri="{BB962C8B-B14F-4D97-AF65-F5344CB8AC3E}">
        <p14:creationId xmlns:p14="http://schemas.microsoft.com/office/powerpoint/2010/main" val="53994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24</a:t>
            </a:fld>
            <a:endParaRPr lang="el-GR"/>
          </a:p>
        </p:txBody>
      </p:sp>
    </p:spTree>
    <p:extLst>
      <p:ext uri="{BB962C8B-B14F-4D97-AF65-F5344CB8AC3E}">
        <p14:creationId xmlns:p14="http://schemas.microsoft.com/office/powerpoint/2010/main" val="1834833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25</a:t>
            </a:fld>
            <a:endParaRPr lang="el-GR"/>
          </a:p>
        </p:txBody>
      </p:sp>
    </p:spTree>
    <p:extLst>
      <p:ext uri="{BB962C8B-B14F-4D97-AF65-F5344CB8AC3E}">
        <p14:creationId xmlns:p14="http://schemas.microsoft.com/office/powerpoint/2010/main" val="2648943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26</a:t>
            </a:fld>
            <a:endParaRPr lang="el-GR"/>
          </a:p>
        </p:txBody>
      </p:sp>
    </p:spTree>
    <p:extLst>
      <p:ext uri="{BB962C8B-B14F-4D97-AF65-F5344CB8AC3E}">
        <p14:creationId xmlns:p14="http://schemas.microsoft.com/office/powerpoint/2010/main" val="468533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27</a:t>
            </a:fld>
            <a:endParaRPr lang="el-GR"/>
          </a:p>
        </p:txBody>
      </p:sp>
    </p:spTree>
    <p:extLst>
      <p:ext uri="{BB962C8B-B14F-4D97-AF65-F5344CB8AC3E}">
        <p14:creationId xmlns:p14="http://schemas.microsoft.com/office/powerpoint/2010/main" val="780724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28</a:t>
            </a:fld>
            <a:endParaRPr lang="el-GR"/>
          </a:p>
        </p:txBody>
      </p:sp>
    </p:spTree>
    <p:extLst>
      <p:ext uri="{BB962C8B-B14F-4D97-AF65-F5344CB8AC3E}">
        <p14:creationId xmlns:p14="http://schemas.microsoft.com/office/powerpoint/2010/main" val="67355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a:t>
            </a:fld>
            <a:endParaRPr lang="el-GR"/>
          </a:p>
        </p:txBody>
      </p:sp>
    </p:spTree>
    <p:extLst>
      <p:ext uri="{BB962C8B-B14F-4D97-AF65-F5344CB8AC3E}">
        <p14:creationId xmlns:p14="http://schemas.microsoft.com/office/powerpoint/2010/main" val="4289813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29</a:t>
            </a:fld>
            <a:endParaRPr lang="el-GR"/>
          </a:p>
        </p:txBody>
      </p:sp>
    </p:spTree>
    <p:extLst>
      <p:ext uri="{BB962C8B-B14F-4D97-AF65-F5344CB8AC3E}">
        <p14:creationId xmlns:p14="http://schemas.microsoft.com/office/powerpoint/2010/main" val="128054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30</a:t>
            </a:fld>
            <a:endParaRPr lang="el-GR"/>
          </a:p>
        </p:txBody>
      </p:sp>
    </p:spTree>
    <p:extLst>
      <p:ext uri="{BB962C8B-B14F-4D97-AF65-F5344CB8AC3E}">
        <p14:creationId xmlns:p14="http://schemas.microsoft.com/office/powerpoint/2010/main" val="1720050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31</a:t>
            </a:fld>
            <a:endParaRPr lang="el-GR"/>
          </a:p>
        </p:txBody>
      </p:sp>
    </p:spTree>
    <p:extLst>
      <p:ext uri="{BB962C8B-B14F-4D97-AF65-F5344CB8AC3E}">
        <p14:creationId xmlns:p14="http://schemas.microsoft.com/office/powerpoint/2010/main" val="1060641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32</a:t>
            </a:fld>
            <a:endParaRPr lang="el-GR"/>
          </a:p>
        </p:txBody>
      </p:sp>
    </p:spTree>
    <p:extLst>
      <p:ext uri="{BB962C8B-B14F-4D97-AF65-F5344CB8AC3E}">
        <p14:creationId xmlns:p14="http://schemas.microsoft.com/office/powerpoint/2010/main" val="1798566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33</a:t>
            </a:fld>
            <a:endParaRPr lang="el-GR"/>
          </a:p>
        </p:txBody>
      </p:sp>
    </p:spTree>
    <p:extLst>
      <p:ext uri="{BB962C8B-B14F-4D97-AF65-F5344CB8AC3E}">
        <p14:creationId xmlns:p14="http://schemas.microsoft.com/office/powerpoint/2010/main" val="731182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34</a:t>
            </a:fld>
            <a:endParaRPr lang="el-GR"/>
          </a:p>
        </p:txBody>
      </p:sp>
    </p:spTree>
    <p:extLst>
      <p:ext uri="{BB962C8B-B14F-4D97-AF65-F5344CB8AC3E}">
        <p14:creationId xmlns:p14="http://schemas.microsoft.com/office/powerpoint/2010/main" val="235028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36</a:t>
            </a:fld>
            <a:endParaRPr lang="el-GR"/>
          </a:p>
        </p:txBody>
      </p:sp>
    </p:spTree>
    <p:extLst>
      <p:ext uri="{BB962C8B-B14F-4D97-AF65-F5344CB8AC3E}">
        <p14:creationId xmlns:p14="http://schemas.microsoft.com/office/powerpoint/2010/main" val="2647149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3</a:t>
            </a:fld>
            <a:endParaRPr lang="el-GR"/>
          </a:p>
        </p:txBody>
      </p:sp>
    </p:spTree>
    <p:extLst>
      <p:ext uri="{BB962C8B-B14F-4D97-AF65-F5344CB8AC3E}">
        <p14:creationId xmlns:p14="http://schemas.microsoft.com/office/powerpoint/2010/main" val="4292263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4</a:t>
            </a:fld>
            <a:endParaRPr lang="el-GR"/>
          </a:p>
        </p:txBody>
      </p:sp>
    </p:spTree>
    <p:extLst>
      <p:ext uri="{BB962C8B-B14F-4D97-AF65-F5344CB8AC3E}">
        <p14:creationId xmlns:p14="http://schemas.microsoft.com/office/powerpoint/2010/main" val="228744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5</a:t>
            </a:fld>
            <a:endParaRPr lang="el-GR"/>
          </a:p>
        </p:txBody>
      </p:sp>
    </p:spTree>
    <p:extLst>
      <p:ext uri="{BB962C8B-B14F-4D97-AF65-F5344CB8AC3E}">
        <p14:creationId xmlns:p14="http://schemas.microsoft.com/office/powerpoint/2010/main" val="377304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6</a:t>
            </a:fld>
            <a:endParaRPr lang="el-GR"/>
          </a:p>
        </p:txBody>
      </p:sp>
    </p:spTree>
    <p:extLst>
      <p:ext uri="{BB962C8B-B14F-4D97-AF65-F5344CB8AC3E}">
        <p14:creationId xmlns:p14="http://schemas.microsoft.com/office/powerpoint/2010/main" val="93186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7</a:t>
            </a:fld>
            <a:endParaRPr lang="el-GR"/>
          </a:p>
        </p:txBody>
      </p:sp>
    </p:spTree>
    <p:extLst>
      <p:ext uri="{BB962C8B-B14F-4D97-AF65-F5344CB8AC3E}">
        <p14:creationId xmlns:p14="http://schemas.microsoft.com/office/powerpoint/2010/main" val="3563629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0E3D357-E1D6-4462-89F7-48EF42511FFB}" type="slidenum">
              <a:rPr lang="el-GR" smtClean="0"/>
              <a:t>8</a:t>
            </a:fld>
            <a:endParaRPr lang="el-GR"/>
          </a:p>
        </p:txBody>
      </p:sp>
    </p:spTree>
    <p:extLst>
      <p:ext uri="{BB962C8B-B14F-4D97-AF65-F5344CB8AC3E}">
        <p14:creationId xmlns:p14="http://schemas.microsoft.com/office/powerpoint/2010/main" val="330538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495758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27365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615646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335683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283196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640623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50460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844245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09463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796599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340920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www.flickr.com/people/7105595@N05" TargetMode="External"/><Relationship Id="rId4" Type="http://schemas.openxmlformats.org/officeDocument/2006/relationships/hyperlink" Target="http://en.wikipedia.org/wiki/Remarriage#mediaviewer/File:Old_couple_in_love.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Κοινοτική Μαιευτική- Γυναικολογική Φροντίδα – Αγωγή Υγείας</a:t>
            </a:r>
            <a:r>
              <a:rPr lang="en-US" sz="4000" b="1" dirty="0" smtClean="0">
                <a:solidFill>
                  <a:schemeClr val="tx1"/>
                </a:solidFill>
                <a:latin typeface="+mn-lt"/>
              </a:rPr>
              <a:t> </a:t>
            </a:r>
            <a:r>
              <a:rPr lang="el-GR" sz="4000" b="1" dirty="0" smtClean="0">
                <a:solidFill>
                  <a:schemeClr val="tx1"/>
                </a:solidFill>
                <a:latin typeface="+mn-lt"/>
              </a:rPr>
              <a:t>(Θ)</a:t>
            </a:r>
            <a:endParaRPr lang="el-GR" sz="4000" b="1" dirty="0">
              <a:solidFill>
                <a:schemeClr val="tx1"/>
              </a:solidFill>
              <a:latin typeface="+mn-lt"/>
            </a:endParaRPr>
          </a:p>
        </p:txBody>
      </p:sp>
      <p:sp>
        <p:nvSpPr>
          <p:cNvPr id="3" name="Υπότιτλος 2"/>
          <p:cNvSpPr>
            <a:spLocks noGrp="1"/>
          </p:cNvSpPr>
          <p:nvPr>
            <p:ph type="subTitle" idx="1"/>
          </p:nvPr>
        </p:nvSpPr>
        <p:spPr>
          <a:xfrm>
            <a:off x="971600" y="3096543"/>
            <a:ext cx="7200800" cy="1752600"/>
          </a:xfrm>
        </p:spPr>
        <p:txBody>
          <a:bodyPr>
            <a:normAutofit fontScale="92500" lnSpcReduction="20000"/>
          </a:bodyPr>
          <a:lstStyle/>
          <a:p>
            <a:r>
              <a:rPr lang="el-GR" b="1" dirty="0" smtClean="0">
                <a:solidFill>
                  <a:schemeClr val="tx1"/>
                </a:solidFill>
              </a:rPr>
              <a:t>Ενότητα 6</a:t>
            </a:r>
            <a:r>
              <a:rPr lang="el-GR" dirty="0" smtClean="0">
                <a:solidFill>
                  <a:schemeClr val="tx1"/>
                </a:solidFill>
              </a:rPr>
              <a:t>: Συζυγία – Βασικές αρχές</a:t>
            </a:r>
            <a:endParaRPr lang="en-US" dirty="0" smtClean="0">
              <a:solidFill>
                <a:schemeClr val="tx1"/>
              </a:solidFill>
            </a:endParaRPr>
          </a:p>
          <a:p>
            <a:endParaRPr lang="en-US" sz="2400" dirty="0" smtClean="0">
              <a:solidFill>
                <a:schemeClr val="tx1"/>
              </a:solidFill>
            </a:endParaRPr>
          </a:p>
          <a:p>
            <a:r>
              <a:rPr lang="el-GR" dirty="0"/>
              <a:t>Λαμπρινή Παλληκαρά</a:t>
            </a:r>
            <a:endParaRPr lang="el-GR" dirty="0" smtClean="0">
              <a:solidFill>
                <a:schemeClr val="tx1"/>
              </a:solidFill>
            </a:endParaRPr>
          </a:p>
          <a:p>
            <a:r>
              <a:rPr lang="el-GR" dirty="0" smtClean="0">
                <a:solidFill>
                  <a:schemeClr val="tx1"/>
                </a:solidFill>
              </a:rPr>
              <a:t>Μαία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94993677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6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3600" dirty="0" smtClean="0"/>
              <a:t>Διατήρηση των τριών πυλώνων της συζυγίας </a:t>
            </a:r>
            <a:r>
              <a:rPr lang="el-GR" sz="3100" b="0" dirty="0" smtClean="0"/>
              <a:t>1</a:t>
            </a:r>
            <a:r>
              <a:rPr lang="en-US" sz="3100" b="0" dirty="0" smtClean="0"/>
              <a:t>/3</a:t>
            </a:r>
            <a:endParaRPr lang="el-GR" sz="3100" b="0" dirty="0"/>
          </a:p>
        </p:txBody>
      </p:sp>
      <p:sp>
        <p:nvSpPr>
          <p:cNvPr id="3" name="Θέση περιεχομένου 2"/>
          <p:cNvSpPr>
            <a:spLocks noGrp="1"/>
          </p:cNvSpPr>
          <p:nvPr>
            <p:ph idx="1"/>
          </p:nvPr>
        </p:nvSpPr>
        <p:spPr/>
        <p:txBody>
          <a:bodyPr>
            <a:normAutofit lnSpcReduction="10000"/>
          </a:bodyPr>
          <a:lstStyle/>
          <a:p>
            <a:r>
              <a:rPr lang="el-GR" dirty="0" smtClean="0"/>
              <a:t>Το ζευγάρι χρειάζεται να βρίσκει κατά διαστήματα, καινούριους λόγους για τους οποίους θέλει να είναι μαζί. Διότι μετά από παρέλευση κάποιου χρόνου </a:t>
            </a:r>
            <a:r>
              <a:rPr lang="el-GR" b="1" dirty="0" smtClean="0">
                <a:solidFill>
                  <a:schemeClr val="tx2"/>
                </a:solidFill>
              </a:rPr>
              <a:t>και κάτω από διαφορετικές συνθήκες </a:t>
            </a:r>
            <a:r>
              <a:rPr lang="el-GR" dirty="0" smtClean="0"/>
              <a:t>οι παλιοί λόγοι δεν ισχύουν πια. </a:t>
            </a:r>
          </a:p>
          <a:p>
            <a:r>
              <a:rPr lang="el-GR" dirty="0" smtClean="0"/>
              <a:t>Προσωπική ανανέωση, νεανικό φρόνημα και όχι επανάπαυση.  </a:t>
            </a:r>
          </a:p>
          <a:p>
            <a:r>
              <a:rPr lang="el-GR" dirty="0" smtClean="0"/>
              <a:t>Υπαρξιακή εγρήγορση για τον καθένα, ωριμότητα των δυο προσωπικοτήτων.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233606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200" dirty="0">
                <a:solidFill>
                  <a:prstClr val="black"/>
                </a:solidFill>
              </a:rPr>
              <a:t>Διατήρηση των τριών πυλώνων της συζυγίας </a:t>
            </a:r>
            <a:r>
              <a:rPr lang="en-US" sz="2800" b="0" dirty="0" smtClean="0">
                <a:solidFill>
                  <a:prstClr val="black"/>
                </a:solidFill>
              </a:rPr>
              <a:t>2/3</a:t>
            </a:r>
            <a:endParaRPr lang="el-GR" sz="3200" dirty="0">
              <a:solidFill>
                <a:srgbClr val="CC0000"/>
              </a:solidFill>
            </a:endParaRPr>
          </a:p>
        </p:txBody>
      </p:sp>
      <p:sp>
        <p:nvSpPr>
          <p:cNvPr id="3" name="Θέση περιεχομένου 2"/>
          <p:cNvSpPr>
            <a:spLocks noGrp="1"/>
          </p:cNvSpPr>
          <p:nvPr>
            <p:ph idx="1"/>
          </p:nvPr>
        </p:nvSpPr>
        <p:spPr/>
        <p:txBody>
          <a:bodyPr>
            <a:normAutofit/>
          </a:bodyPr>
          <a:lstStyle/>
          <a:p>
            <a:r>
              <a:rPr lang="el-GR" dirty="0" smtClean="0"/>
              <a:t>Ο-Η σύζυγος δεν πρέπει να θεωρείται δεδομένος.</a:t>
            </a:r>
          </a:p>
          <a:p>
            <a:r>
              <a:rPr lang="el-GR" dirty="0" smtClean="0"/>
              <a:t>Χρειαζόμαστε ζεστασιά, γλυκύτητα, σεβασμό. Εφευρετικότητα, ταπεινό διάλογο. </a:t>
            </a:r>
          </a:p>
          <a:p>
            <a:r>
              <a:rPr lang="el-GR" dirty="0" smtClean="0"/>
              <a:t>Η συζυγία δεν δημιουργείται για να φτιάξει παιδιά. </a:t>
            </a:r>
          </a:p>
          <a:p>
            <a:r>
              <a:rPr lang="el-GR" dirty="0" smtClean="0"/>
              <a:t>Τα παιδιά έρχονται (αν έρθουν) ως αποτέλεσμα του ξεχειλίσματος της αγάπης της συναισθηματικής </a:t>
            </a:r>
            <a:r>
              <a:rPr lang="el-GR" dirty="0" err="1" smtClean="0"/>
              <a:t>πληρώτητας</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029128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3600" dirty="0">
                <a:solidFill>
                  <a:prstClr val="black"/>
                </a:solidFill>
              </a:rPr>
              <a:t>Διατήρηση των τριών πυλώνων της συζυγίας </a:t>
            </a:r>
            <a:r>
              <a:rPr lang="en-US" sz="3100" b="0" dirty="0" smtClean="0">
                <a:solidFill>
                  <a:prstClr val="black"/>
                </a:solidFill>
              </a:rPr>
              <a:t>3/3</a:t>
            </a:r>
            <a:endParaRPr lang="el-GR" sz="3600" dirty="0">
              <a:solidFill>
                <a:srgbClr val="CC0000"/>
              </a:solidFill>
            </a:endParaRPr>
          </a:p>
        </p:txBody>
      </p:sp>
      <p:sp>
        <p:nvSpPr>
          <p:cNvPr id="3" name="Θέση περιεχομένου 2"/>
          <p:cNvSpPr>
            <a:spLocks noGrp="1"/>
          </p:cNvSpPr>
          <p:nvPr>
            <p:ph idx="1"/>
          </p:nvPr>
        </p:nvSpPr>
        <p:spPr/>
        <p:txBody>
          <a:bodyPr>
            <a:normAutofit/>
          </a:bodyPr>
          <a:lstStyle/>
          <a:p>
            <a:r>
              <a:rPr lang="el-GR" sz="2800" dirty="0" smtClean="0"/>
              <a:t>Δημιουργία ικανότητας, αποδοχής της διαφορετικότητας. </a:t>
            </a:r>
          </a:p>
          <a:p>
            <a:endParaRPr lang="el-GR" sz="2800" dirty="0" smtClean="0"/>
          </a:p>
          <a:p>
            <a:r>
              <a:rPr lang="el-GR" sz="2800" dirty="0" smtClean="0"/>
              <a:t>Η διαφορετικότητα είναι επιθυμητή και ωφέλιμη. </a:t>
            </a:r>
          </a:p>
          <a:p>
            <a:pPr marL="109728" indent="0">
              <a:buNone/>
            </a:pPr>
            <a:endParaRPr lang="el-GR" sz="2800" b="1" dirty="0" smtClean="0">
              <a:solidFill>
                <a:schemeClr val="tx2"/>
              </a:solidFill>
            </a:endParaRPr>
          </a:p>
          <a:p>
            <a:pPr marL="109728" indent="0">
              <a:buNone/>
            </a:pPr>
            <a:r>
              <a:rPr lang="el-GR" sz="2800" b="1" dirty="0" smtClean="0">
                <a:solidFill>
                  <a:schemeClr val="tx2"/>
                </a:solidFill>
              </a:rPr>
              <a:t>Αυτή η διαφορετικότητα μπορεί να γίνει πηγή συγκρούσεων, όταν επικρατούν ο ανταγωνισμός και ο εγωισμός. </a:t>
            </a:r>
            <a:endParaRPr lang="el-GR" sz="2800" b="1" dirty="0">
              <a:solidFill>
                <a:schemeClr val="tx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150120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Η κρίση στη συζυγία </a:t>
            </a:r>
            <a:endParaRPr lang="el-GR" sz="3600" dirty="0"/>
          </a:p>
        </p:txBody>
      </p:sp>
      <p:sp>
        <p:nvSpPr>
          <p:cNvPr id="3" name="Θέση περιεχομένου 2"/>
          <p:cNvSpPr>
            <a:spLocks noGrp="1"/>
          </p:cNvSpPr>
          <p:nvPr>
            <p:ph idx="1"/>
          </p:nvPr>
        </p:nvSpPr>
        <p:spPr/>
        <p:txBody>
          <a:bodyPr/>
          <a:lstStyle/>
          <a:p>
            <a:r>
              <a:rPr lang="el-GR" sz="2800" dirty="0" smtClean="0"/>
              <a:t>Νομοτελειακά θα υπάρξει μια κρίση μέσα στη συζυγία. Το ζητούμενο δεν είναι αν θα υπάρξει. Εκείνο που μας ενδιαφέρει είναι να ξεπεραστεί με βάση όλα αυτά που είπαμε προηγουμένως, έτσι ώστε η συζυγία να συνεχίσει να πορεύεται στηριζόμενη στους τρείς βασικούς της πυλώνες. </a:t>
            </a:r>
          </a:p>
          <a:p>
            <a:endParaRPr lang="el-GR" dirty="0"/>
          </a:p>
          <a:p>
            <a:pPr marL="109728" indent="0">
              <a:buNone/>
            </a:pPr>
            <a:r>
              <a:rPr lang="el-GR" dirty="0" smtClean="0">
                <a:solidFill>
                  <a:srgbClr val="CC0000"/>
                </a:solidFill>
              </a:rPr>
              <a:t>»»»»»</a:t>
            </a:r>
            <a:r>
              <a:rPr lang="el-GR" dirty="0" smtClean="0">
                <a:solidFill>
                  <a:srgbClr val="006699"/>
                </a:solidFill>
              </a:rPr>
              <a:t>  </a:t>
            </a:r>
            <a:r>
              <a:rPr lang="el-GR" b="1" dirty="0" smtClean="0">
                <a:solidFill>
                  <a:schemeClr val="tx2"/>
                </a:solidFill>
              </a:rPr>
              <a:t>Πάθος – Οικειότητα - Δέσμευση</a:t>
            </a:r>
            <a:r>
              <a:rPr lang="el-GR" dirty="0" smtClean="0">
                <a:solidFill>
                  <a:srgbClr val="006699"/>
                </a:solidFill>
              </a:rPr>
              <a:t>  </a:t>
            </a:r>
            <a:r>
              <a:rPr lang="el-GR" dirty="0" smtClean="0">
                <a:solidFill>
                  <a:srgbClr val="CC0000"/>
                </a:solidFill>
              </a:rPr>
              <a:t>«««««</a:t>
            </a:r>
            <a:endParaRPr lang="el-GR" dirty="0">
              <a:solidFill>
                <a:srgbClr val="CC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141744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Κριτήρια επιλογής συζύγου </a:t>
            </a:r>
            <a:endParaRPr lang="el-GR" sz="3600" dirty="0"/>
          </a:p>
        </p:txBody>
      </p:sp>
      <p:sp>
        <p:nvSpPr>
          <p:cNvPr id="3" name="Θέση περιεχομένου 2"/>
          <p:cNvSpPr>
            <a:spLocks noGrp="1"/>
          </p:cNvSpPr>
          <p:nvPr>
            <p:ph idx="1"/>
          </p:nvPr>
        </p:nvSpPr>
        <p:spPr/>
        <p:txBody>
          <a:bodyPr>
            <a:normAutofit/>
          </a:bodyPr>
          <a:lstStyle/>
          <a:p>
            <a:pPr marL="109728" indent="0">
              <a:buNone/>
            </a:pPr>
            <a:r>
              <a:rPr lang="el-GR" sz="2800" b="1" dirty="0" smtClean="0">
                <a:solidFill>
                  <a:schemeClr val="tx2"/>
                </a:solidFill>
              </a:rPr>
              <a:t>Τα κριτήρια είναι μάλλον ασυνείδητα.</a:t>
            </a:r>
          </a:p>
          <a:p>
            <a:pPr marL="109728" indent="0">
              <a:buNone/>
            </a:pPr>
            <a:endParaRPr lang="el-GR" sz="2800" dirty="0" smtClean="0">
              <a:solidFill>
                <a:srgbClr val="006699"/>
              </a:solidFill>
            </a:endParaRPr>
          </a:p>
          <a:p>
            <a:r>
              <a:rPr lang="el-GR" sz="2800" dirty="0" smtClean="0"/>
              <a:t>Δεν ερωτευόμαστε μέσα από συνειδητές διαδικασίες. </a:t>
            </a:r>
          </a:p>
          <a:p>
            <a:pPr marL="109728" indent="0">
              <a:buNone/>
            </a:pPr>
            <a:endParaRPr lang="el-GR" sz="2800" dirty="0" smtClean="0"/>
          </a:p>
          <a:p>
            <a:r>
              <a:rPr lang="el-GR" sz="2800" dirty="0" smtClean="0"/>
              <a:t>Τα συναισθήματα ξεπηδούν αυθόρμητα. </a:t>
            </a:r>
          </a:p>
          <a:p>
            <a:endParaRPr lang="el-GR" sz="2800" dirty="0" smtClean="0"/>
          </a:p>
          <a:p>
            <a:r>
              <a:rPr lang="el-GR" sz="2800" dirty="0" smtClean="0"/>
              <a:t>Ίσως δεν θα μάθουμε ποτέ γιατί παντρευτήκαμε κάποιον ή όχι.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851621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Ασυνείδητα κίνητρα</a:t>
            </a:r>
            <a:endParaRPr lang="el-GR" dirty="0"/>
          </a:p>
        </p:txBody>
      </p:sp>
      <p:sp>
        <p:nvSpPr>
          <p:cNvPr id="3" name="Θέση περιεχομένου 2"/>
          <p:cNvSpPr>
            <a:spLocks noGrp="1"/>
          </p:cNvSpPr>
          <p:nvPr>
            <p:ph idx="1"/>
          </p:nvPr>
        </p:nvSpPr>
        <p:spPr/>
        <p:txBody>
          <a:bodyPr>
            <a:normAutofit/>
          </a:bodyPr>
          <a:lstStyle/>
          <a:p>
            <a:pPr marL="109728" indent="0">
              <a:buNone/>
            </a:pPr>
            <a:r>
              <a:rPr lang="el-GR" sz="2800" dirty="0"/>
              <a:t>Συνήθως τα ασυνείδητα κίνητρα επιλογής συντρόφου </a:t>
            </a:r>
            <a:r>
              <a:rPr lang="el-GR" sz="2800" dirty="0" smtClean="0"/>
              <a:t>αποβλέπουν στη θεραπεία μας.</a:t>
            </a:r>
          </a:p>
          <a:p>
            <a:endParaRPr lang="el-GR" sz="2800" dirty="0"/>
          </a:p>
          <a:p>
            <a:r>
              <a:rPr lang="el-GR" sz="2800" dirty="0" smtClean="0"/>
              <a:t>Στη διόρθωση προβληματικών πτυχών της προσωπικότητάς μας. </a:t>
            </a:r>
          </a:p>
          <a:p>
            <a:r>
              <a:rPr lang="el-GR" sz="2800" dirty="0" smtClean="0"/>
              <a:t>Στη κάλυψη συναισθηματικών κενών. </a:t>
            </a:r>
          </a:p>
          <a:p>
            <a:endParaRPr lang="el-GR" sz="2800" dirty="0"/>
          </a:p>
          <a:p>
            <a:pPr marL="109728" indent="0">
              <a:buNone/>
            </a:pPr>
            <a:r>
              <a:rPr lang="el-GR" sz="2800" dirty="0" smtClean="0">
                <a:solidFill>
                  <a:srgbClr val="CC0000"/>
                </a:solidFill>
              </a:rPr>
              <a:t>»» </a:t>
            </a:r>
            <a:r>
              <a:rPr lang="el-GR" sz="2800" b="1" dirty="0" smtClean="0">
                <a:solidFill>
                  <a:schemeClr val="tx2"/>
                </a:solidFill>
              </a:rPr>
              <a:t>Γι αυτό παντρευόμαστε… </a:t>
            </a:r>
          </a:p>
          <a:p>
            <a:pPr marL="109728" indent="0">
              <a:buNone/>
            </a:pPr>
            <a:r>
              <a:rPr lang="el-GR" sz="2800" b="1" dirty="0">
                <a:solidFill>
                  <a:schemeClr val="tx2"/>
                </a:solidFill>
              </a:rPr>
              <a:t> </a:t>
            </a:r>
            <a:r>
              <a:rPr lang="el-GR" sz="2800" b="1" dirty="0" smtClean="0">
                <a:solidFill>
                  <a:schemeClr val="tx2"/>
                </a:solidFill>
              </a:rPr>
              <a:t>             … χαρακτήρες διαφορετικούς από εμάς  </a:t>
            </a:r>
            <a:r>
              <a:rPr lang="el-GR" sz="2800" dirty="0" smtClean="0">
                <a:solidFill>
                  <a:srgbClr val="CC0000"/>
                </a:solidFill>
              </a:rPr>
              <a:t>««</a:t>
            </a:r>
            <a:r>
              <a:rPr lang="el-GR" sz="2800" dirty="0" smtClean="0"/>
              <a:t> </a:t>
            </a:r>
          </a:p>
          <a:p>
            <a:pPr marL="109728" indent="0">
              <a:buNone/>
            </a:pPr>
            <a:endParaRPr 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043395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Προβλήματα και εχθροί της συζυγίας</a:t>
            </a:r>
            <a:endParaRPr lang="el-GR" sz="3600" dirty="0"/>
          </a:p>
        </p:txBody>
      </p:sp>
      <p:sp>
        <p:nvSpPr>
          <p:cNvPr id="3" name="Θέση περιεχομένου 2"/>
          <p:cNvSpPr>
            <a:spLocks noGrp="1"/>
          </p:cNvSpPr>
          <p:nvPr>
            <p:ph idx="1"/>
          </p:nvPr>
        </p:nvSpPr>
        <p:spPr/>
        <p:txBody>
          <a:bodyPr>
            <a:normAutofit/>
          </a:bodyPr>
          <a:lstStyle/>
          <a:p>
            <a:pPr marL="681228" indent="-571500">
              <a:buFont typeface="+mj-lt"/>
              <a:buAutoNum type="romanLcPeriod"/>
            </a:pPr>
            <a:r>
              <a:rPr lang="el-GR" sz="2800" dirty="0" smtClean="0"/>
              <a:t>Πουριτανισμός. </a:t>
            </a:r>
          </a:p>
          <a:p>
            <a:pPr marL="681228" indent="-571500">
              <a:buFont typeface="+mj-lt"/>
              <a:buAutoNum type="romanLcPeriod"/>
            </a:pPr>
            <a:r>
              <a:rPr lang="el-GR" sz="2800" dirty="0" smtClean="0"/>
              <a:t>Παιδοκεντρική οικογένεια. </a:t>
            </a:r>
          </a:p>
          <a:p>
            <a:pPr marL="681228" indent="-571500">
              <a:buFont typeface="+mj-lt"/>
              <a:buAutoNum type="romanLcPeriod"/>
            </a:pPr>
            <a:r>
              <a:rPr lang="el-GR" sz="2800" dirty="0" smtClean="0"/>
              <a:t>Διάδοση της εικόνας και των αναπαραστάσεων αυτής.</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832276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Πουριτανισμός </a:t>
            </a:r>
            <a:r>
              <a:rPr lang="en-US" sz="3200" b="0" dirty="0" smtClean="0"/>
              <a:t>1/3</a:t>
            </a:r>
            <a:endParaRPr lang="el-GR" sz="3200" b="0" dirty="0"/>
          </a:p>
        </p:txBody>
      </p:sp>
      <p:sp>
        <p:nvSpPr>
          <p:cNvPr id="3" name="Θέση περιεχομένου 2"/>
          <p:cNvSpPr>
            <a:spLocks noGrp="1"/>
          </p:cNvSpPr>
          <p:nvPr>
            <p:ph idx="1"/>
          </p:nvPr>
        </p:nvSpPr>
        <p:spPr/>
        <p:txBody>
          <a:bodyPr>
            <a:normAutofit/>
          </a:bodyPr>
          <a:lstStyle/>
          <a:p>
            <a:r>
              <a:rPr lang="el-GR" sz="2800" dirty="0" smtClean="0"/>
              <a:t>Όταν λέμε πουριτανισμός εννοούμε τη νοοτροπία εκείνη, η οποία θεωρεί τον έρωτα, το σώμα, τη γενετήσια σχέση, πράγματα αμαρτωλά, βρώμικα και ανάξια για συζήτηση. </a:t>
            </a:r>
          </a:p>
          <a:p>
            <a:r>
              <a:rPr lang="el-GR" sz="2800" dirty="0" smtClean="0"/>
              <a:t>Εννοούμε επίσης όλες τις πράξεις που σχετίζονται με αυτά, πράξεις που φέρνουν αμηχανία, άγχος και φόβο και για τις οποίες θα έπρεπε να νιώθουμε ενοχές. Πράξεις για τις οποίες δεν πρέπει ούτε να χαιρόμαστε ούτε να νιώθουμε ευχαρίστηση.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98754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prstClr val="black"/>
                </a:solidFill>
              </a:rPr>
              <a:t>Πουριτανισμός </a:t>
            </a:r>
            <a:r>
              <a:rPr lang="en-US" sz="3200" b="0" dirty="0" smtClean="0">
                <a:solidFill>
                  <a:prstClr val="black"/>
                </a:solidFill>
              </a:rPr>
              <a:t>2/3</a:t>
            </a:r>
            <a:endParaRPr lang="el-GR" dirty="0">
              <a:solidFill>
                <a:srgbClr val="CC0000"/>
              </a:solidFill>
            </a:endParaRPr>
          </a:p>
        </p:txBody>
      </p:sp>
      <p:sp>
        <p:nvSpPr>
          <p:cNvPr id="3" name="Θέση περιεχομένου 2"/>
          <p:cNvSpPr>
            <a:spLocks noGrp="1"/>
          </p:cNvSpPr>
          <p:nvPr>
            <p:ph idx="1"/>
          </p:nvPr>
        </p:nvSpPr>
        <p:spPr/>
        <p:txBody>
          <a:bodyPr>
            <a:normAutofit/>
          </a:bodyPr>
          <a:lstStyle/>
          <a:p>
            <a:r>
              <a:rPr lang="el-GR" sz="2800" dirty="0" smtClean="0"/>
              <a:t>Ο πουριτανισμός είναι ένα κατασκεύασμα το οποίο δημιουργήθηκε και επέζησε επί αιώνες στο δυτικό χριστιανισμό. </a:t>
            </a:r>
          </a:p>
          <a:p>
            <a:r>
              <a:rPr lang="el-GR" sz="2800" dirty="0" smtClean="0"/>
              <a:t>Έφτασε στην Ανατολή, στην Ορθόδοξη εκκλησία με όλη αυτή την άρνηση και το φόβο απέναντι στο σώμα, τον έρωτα και τη γενετήσια σχέση.</a:t>
            </a:r>
          </a:p>
          <a:p>
            <a:r>
              <a:rPr lang="el-GR" sz="2800" dirty="0" smtClean="0"/>
              <a:t>Η ικανότητα του ανθρώπου να ερωτεύεται και να έχει γενετήσια σχέση είναι δώρα της φύσης προς τον άνθρωπο και δεν πρέπει να ντρεπόμαστε γι αυτά.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964991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prstClr val="black"/>
                </a:solidFill>
              </a:rPr>
              <a:t>Πουριτανισμός </a:t>
            </a:r>
            <a:r>
              <a:rPr lang="en-US" sz="3200" b="0" dirty="0" smtClean="0">
                <a:solidFill>
                  <a:prstClr val="black"/>
                </a:solidFill>
              </a:rPr>
              <a:t>3/3</a:t>
            </a:r>
            <a:endParaRPr lang="el-GR" dirty="0">
              <a:solidFill>
                <a:srgbClr val="CC0000"/>
              </a:solidFill>
            </a:endParaRPr>
          </a:p>
        </p:txBody>
      </p:sp>
      <p:sp>
        <p:nvSpPr>
          <p:cNvPr id="3" name="Θέση περιεχομένου 2"/>
          <p:cNvSpPr>
            <a:spLocks noGrp="1"/>
          </p:cNvSpPr>
          <p:nvPr>
            <p:ph idx="1"/>
          </p:nvPr>
        </p:nvSpPr>
        <p:spPr/>
        <p:txBody>
          <a:bodyPr>
            <a:normAutofit/>
          </a:bodyPr>
          <a:lstStyle/>
          <a:p>
            <a:r>
              <a:rPr lang="el-GR" sz="2800" dirty="0" smtClean="0"/>
              <a:t>Ο πουριτανισμός είναι μια κληρονομιά των παλαιότερων προς τους νεότερους η οποία υποσκάπτει τη συζυγία διότι δεν είναι δυνατόν να έχουμε συζυγία άρτια και ολοκληρωμένη αν δεν βιώνουμε το ίδιο το γεγονός του έρωτα ευχαριστιακά και όχι συγκρουσιακά και κυριαρχικά ή ενοχικά.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3219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Συζυγία – Βασικές </a:t>
            </a:r>
            <a:r>
              <a:rPr lang="el-GR" dirty="0" smtClean="0"/>
              <a:t>αρχές</a:t>
            </a:r>
            <a:endParaRPr lang="el-GR" dirty="0"/>
          </a:p>
        </p:txBody>
      </p:sp>
      <p:sp>
        <p:nvSpPr>
          <p:cNvPr id="3" name="Θέση περιεχομένου 2"/>
          <p:cNvSpPr>
            <a:spLocks noGrp="1"/>
          </p:cNvSpPr>
          <p:nvPr>
            <p:ph idx="1"/>
          </p:nvPr>
        </p:nvSpPr>
        <p:spPr/>
        <p:txBody>
          <a:bodyPr>
            <a:normAutofit/>
          </a:bodyPr>
          <a:lstStyle/>
          <a:p>
            <a:endParaRPr lang="el-GR" sz="2800" dirty="0" smtClean="0"/>
          </a:p>
          <a:p>
            <a:r>
              <a:rPr lang="el-GR" sz="2800" dirty="0" smtClean="0"/>
              <a:t>Τα μηνύματα της εποχής μας αρχίζουν να μας φέρνουν σε αμηχανία, ανατρέποντας τα μέχρι σήμερα αυτονόητα. </a:t>
            </a:r>
          </a:p>
          <a:p>
            <a:endParaRPr lang="el-GR" sz="2800" dirty="0" smtClean="0"/>
          </a:p>
          <a:p>
            <a:r>
              <a:rPr lang="el-GR" sz="2800" dirty="0" smtClean="0"/>
              <a:t>Βιώνουμε ένα κοινωνικό σεισμό. Ο Δυτικός κόσμος βρίσκεται σε πλήρη ανατροπή, ολοκληρωτική ανατροπή. </a:t>
            </a:r>
          </a:p>
          <a:p>
            <a:endParaRPr lang="el-GR" sz="2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464299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Παιδοκεντρική οικογένεια </a:t>
            </a:r>
            <a:r>
              <a:rPr lang="el-GR" sz="3200" b="0" dirty="0" smtClean="0"/>
              <a:t>1</a:t>
            </a:r>
            <a:r>
              <a:rPr lang="en-US" sz="3200" b="0" dirty="0" smtClean="0"/>
              <a:t>/4</a:t>
            </a:r>
            <a:endParaRPr lang="el-GR" sz="3200" b="0" dirty="0"/>
          </a:p>
        </p:txBody>
      </p:sp>
      <p:sp>
        <p:nvSpPr>
          <p:cNvPr id="3" name="Θέση περιεχομένου 2"/>
          <p:cNvSpPr>
            <a:spLocks noGrp="1"/>
          </p:cNvSpPr>
          <p:nvPr>
            <p:ph idx="1"/>
          </p:nvPr>
        </p:nvSpPr>
        <p:spPr/>
        <p:txBody>
          <a:bodyPr>
            <a:normAutofit/>
          </a:bodyPr>
          <a:lstStyle/>
          <a:p>
            <a:r>
              <a:rPr lang="el-GR" sz="2800" dirty="0" smtClean="0"/>
              <a:t>Οι άνθρωποι στη παιδοκεντρική οικογένεια παντρεύονται για να κάνουν παιδιά. Ξεχνούν ότι είναι σύζυγοι. Κάνουν ένα προσωρινό επιφανειακό πέρασμα από τη συζυγία για να φτάσουν το σκοπό τους (Να γίνουν γονείς). </a:t>
            </a:r>
            <a:r>
              <a:rPr lang="el-GR" sz="2800" b="1" dirty="0" smtClean="0">
                <a:solidFill>
                  <a:schemeClr val="tx2"/>
                </a:solidFill>
              </a:rPr>
              <a:t>Η καλή </a:t>
            </a:r>
            <a:r>
              <a:rPr lang="el-GR" sz="2800" b="1" dirty="0" err="1" smtClean="0">
                <a:solidFill>
                  <a:schemeClr val="tx2"/>
                </a:solidFill>
              </a:rPr>
              <a:t>γονεϊκότητα</a:t>
            </a:r>
            <a:r>
              <a:rPr lang="el-GR" sz="2800" b="1" dirty="0" smtClean="0">
                <a:solidFill>
                  <a:schemeClr val="tx2"/>
                </a:solidFill>
              </a:rPr>
              <a:t> όμως προϋποθέτει καλή και υγιή συζυγία!!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45053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prstClr val="black"/>
                </a:solidFill>
              </a:rPr>
              <a:t>Παιδοκεντρική οικογένεια </a:t>
            </a:r>
            <a:r>
              <a:rPr lang="en-US" sz="3200" b="0" dirty="0" smtClean="0">
                <a:solidFill>
                  <a:prstClr val="black"/>
                </a:solidFill>
              </a:rPr>
              <a:t>2/4</a:t>
            </a:r>
            <a:endParaRPr lang="el-GR" dirty="0">
              <a:solidFill>
                <a:srgbClr val="CC0000"/>
              </a:solidFill>
            </a:endParaRPr>
          </a:p>
        </p:txBody>
      </p:sp>
      <p:sp>
        <p:nvSpPr>
          <p:cNvPr id="3" name="Θέση περιεχομένου 2"/>
          <p:cNvSpPr>
            <a:spLocks noGrp="1"/>
          </p:cNvSpPr>
          <p:nvPr>
            <p:ph idx="1"/>
          </p:nvPr>
        </p:nvSpPr>
        <p:spPr/>
        <p:txBody>
          <a:bodyPr>
            <a:normAutofit/>
          </a:bodyPr>
          <a:lstStyle/>
          <a:p>
            <a:r>
              <a:rPr lang="el-GR" sz="2800" dirty="0" smtClean="0"/>
              <a:t>Στην παιδοκεντρική οικογένεια οι σύζυγοι αποξενώνονται. Παραμελώντας τη συζυγία τους, χάνουν το πάθος και την οικειότητα. </a:t>
            </a:r>
            <a:br>
              <a:rPr lang="el-GR" sz="2800" dirty="0" smtClean="0"/>
            </a:br>
            <a:r>
              <a:rPr lang="el-GR" sz="2800" dirty="0" smtClean="0"/>
              <a:t>Με αυτό τον τρόπο αποτελούν κακό πρότυπο για τα παιδιά τους. Βάζουν δηλαδή τις βάσεις για μια παθολογική μελλοντική οικογένεια.  </a:t>
            </a:r>
          </a:p>
          <a:p>
            <a:r>
              <a:rPr lang="el-GR" sz="2800" dirty="0" smtClean="0"/>
              <a:t>Τα παιδιά μεγαλώνουν και έρχεται η ώρα να φύγουν. Μόνο όμως εάν καταφέρουν να γλιτώσουν από τη νοσηρή και κολοβωμένη συζυγία των γονιών τους.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083559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Παιδοκεντρική οικογένεια </a:t>
            </a:r>
            <a:r>
              <a:rPr lang="en-US" sz="3200" b="0" dirty="0" smtClean="0">
                <a:solidFill>
                  <a:prstClr val="black"/>
                </a:solidFill>
              </a:rPr>
              <a:t>3/4</a:t>
            </a:r>
            <a:endParaRPr lang="el-GR" dirty="0">
              <a:solidFill>
                <a:srgbClr val="CC0000"/>
              </a:solidFill>
            </a:endParaRPr>
          </a:p>
        </p:txBody>
      </p:sp>
      <p:sp>
        <p:nvSpPr>
          <p:cNvPr id="3" name="Θέση περιεχομένου 2"/>
          <p:cNvSpPr>
            <a:spLocks noGrp="1"/>
          </p:cNvSpPr>
          <p:nvPr>
            <p:ph idx="1"/>
          </p:nvPr>
        </p:nvSpPr>
        <p:spPr/>
        <p:txBody>
          <a:bodyPr>
            <a:normAutofit/>
          </a:bodyPr>
          <a:lstStyle/>
          <a:p>
            <a:r>
              <a:rPr lang="el-GR" sz="2800" dirty="0" smtClean="0"/>
              <a:t>Οι γονείς σε αυτές τις περιπτώσεις, </a:t>
            </a:r>
            <a:r>
              <a:rPr lang="el-GR" sz="2800" b="1" dirty="0" smtClean="0">
                <a:solidFill>
                  <a:schemeClr val="tx2"/>
                </a:solidFill>
              </a:rPr>
              <a:t>γαντζώνονται, αρπάζονται και προσκολλώνται </a:t>
            </a:r>
            <a:r>
              <a:rPr lang="el-GR" sz="2800" dirty="0" smtClean="0"/>
              <a:t>στα παιδιά τους. Αυτό συμβαίνει </a:t>
            </a:r>
            <a:r>
              <a:rPr lang="el-GR" sz="2800" dirty="0"/>
              <a:t>ε</a:t>
            </a:r>
            <a:r>
              <a:rPr lang="el-GR" sz="2800" dirty="0" smtClean="0"/>
              <a:t>πειδή δεν ανέπτυξαν ποτέ τη μεταξύ τους σχέση. </a:t>
            </a:r>
          </a:p>
          <a:p>
            <a:endParaRPr lang="el-GR" sz="2800" dirty="0"/>
          </a:p>
          <a:p>
            <a:pPr marL="109728" indent="0">
              <a:buNone/>
            </a:pPr>
            <a:endParaRPr lang="el-GR" sz="2800" dirty="0"/>
          </a:p>
          <a:p>
            <a:pPr marL="109728" indent="0">
              <a:buNone/>
            </a:pPr>
            <a:endParaRPr lang="el-GR" sz="2800" dirty="0" smtClean="0">
              <a:solidFill>
                <a:srgbClr val="CC0000"/>
              </a:solidFill>
            </a:endParaRPr>
          </a:p>
          <a:p>
            <a:pPr marL="109728" indent="0">
              <a:buNone/>
            </a:pPr>
            <a:r>
              <a:rPr lang="el-GR" sz="2800" dirty="0" smtClean="0">
                <a:solidFill>
                  <a:srgbClr val="CC0000"/>
                </a:solidFill>
              </a:rPr>
              <a:t>»»</a:t>
            </a:r>
            <a:r>
              <a:rPr lang="el-GR" sz="2800" dirty="0" smtClean="0">
                <a:solidFill>
                  <a:srgbClr val="006699"/>
                </a:solidFill>
              </a:rPr>
              <a:t>  </a:t>
            </a:r>
            <a:r>
              <a:rPr lang="el-GR" sz="2800" b="1" dirty="0" smtClean="0">
                <a:solidFill>
                  <a:schemeClr val="tx2"/>
                </a:solidFill>
              </a:rPr>
              <a:t>Η φυσική κατάσταση του ανθρώπου …              			… είναι να βρίσκεται σε σχέση </a:t>
            </a:r>
            <a:r>
              <a:rPr lang="el-GR" sz="2800" dirty="0" smtClean="0">
                <a:solidFill>
                  <a:srgbClr val="006699"/>
                </a:solidFill>
              </a:rPr>
              <a:t> </a:t>
            </a:r>
            <a:r>
              <a:rPr lang="el-GR" sz="2800" dirty="0" smtClean="0">
                <a:solidFill>
                  <a:srgbClr val="CC0000"/>
                </a:solidFill>
              </a:rPr>
              <a:t>««</a:t>
            </a:r>
            <a:endParaRPr lang="el-GR" sz="2800" dirty="0">
              <a:solidFill>
                <a:srgbClr val="CC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515413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prstClr val="black"/>
                </a:solidFill>
              </a:rPr>
              <a:t>Παιδοκεντρική οικογένεια </a:t>
            </a:r>
            <a:r>
              <a:rPr lang="en-US" sz="3200" b="0" dirty="0" smtClean="0">
                <a:solidFill>
                  <a:prstClr val="black"/>
                </a:solidFill>
              </a:rPr>
              <a:t>4/4</a:t>
            </a:r>
            <a:endParaRPr lang="el-GR" sz="3600" dirty="0">
              <a:solidFill>
                <a:srgbClr val="CC0000"/>
              </a:solidFill>
            </a:endParaRPr>
          </a:p>
        </p:txBody>
      </p:sp>
      <p:sp>
        <p:nvSpPr>
          <p:cNvPr id="3" name="Θέση περιεχομένου 2"/>
          <p:cNvSpPr>
            <a:spLocks noGrp="1"/>
          </p:cNvSpPr>
          <p:nvPr>
            <p:ph idx="1"/>
          </p:nvPr>
        </p:nvSpPr>
        <p:spPr/>
        <p:txBody>
          <a:bodyPr>
            <a:normAutofit/>
          </a:bodyPr>
          <a:lstStyle/>
          <a:p>
            <a:r>
              <a:rPr lang="el-GR" sz="2800" dirty="0" smtClean="0"/>
              <a:t>Όταν λοιπόν το ζευγάρι δεν έχει επενδύσει στη σχέση του, μετά από χρόνια η κρυμμένη θλίψη, απογοήτευση, στέρηση και ο απωθημένος πόνος και θυμός θα εκραγούν και θ παρασύρουν τους ίδιους, τα παιδιά και τα εγγόνια τους.</a:t>
            </a:r>
          </a:p>
          <a:p>
            <a:endParaRPr lang="el-GR" sz="2800" dirty="0" smtClean="0"/>
          </a:p>
          <a:p>
            <a:endParaRPr lang="el-GR" sz="2800" dirty="0"/>
          </a:p>
          <a:p>
            <a:pPr marL="109728" indent="0">
              <a:buNone/>
            </a:pPr>
            <a:r>
              <a:rPr lang="el-GR" sz="2800" dirty="0" smtClean="0">
                <a:solidFill>
                  <a:srgbClr val="CC0000"/>
                </a:solidFill>
              </a:rPr>
              <a:t>»»»</a:t>
            </a:r>
            <a:r>
              <a:rPr lang="el-GR" sz="2800" dirty="0" smtClean="0">
                <a:solidFill>
                  <a:srgbClr val="006699"/>
                </a:solidFill>
              </a:rPr>
              <a:t>  </a:t>
            </a:r>
            <a:r>
              <a:rPr lang="el-GR" sz="2800" b="1" dirty="0" smtClean="0">
                <a:solidFill>
                  <a:schemeClr val="tx2"/>
                </a:solidFill>
              </a:rPr>
              <a:t>Αν δεν εκραγούν, θα φτιάξουν σοβαρές                                                ψυχοσωματικές παθολογίες στο κορμί τους</a:t>
            </a:r>
            <a:r>
              <a:rPr lang="el-GR" sz="2800" dirty="0" smtClean="0">
                <a:solidFill>
                  <a:srgbClr val="006699"/>
                </a:solidFill>
              </a:rPr>
              <a:t>  </a:t>
            </a:r>
            <a:r>
              <a:rPr lang="el-GR" sz="2800" dirty="0" smtClean="0">
                <a:solidFill>
                  <a:srgbClr val="CC0000"/>
                </a:solidFill>
              </a:rPr>
              <a:t>«««</a:t>
            </a:r>
            <a:endParaRPr lang="el-GR" sz="2800" dirty="0">
              <a:solidFill>
                <a:srgbClr val="CC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687467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Διάδοση της εικόνας και των αναπαραστάσεων αυτής </a:t>
            </a:r>
            <a:r>
              <a:rPr lang="en-US" sz="3000" b="0" dirty="0" smtClean="0"/>
              <a:t>1/8</a:t>
            </a:r>
            <a:endParaRPr lang="el-GR" sz="3000" b="0" dirty="0"/>
          </a:p>
        </p:txBody>
      </p:sp>
      <p:sp>
        <p:nvSpPr>
          <p:cNvPr id="3" name="Θέση περιεχομένου 2"/>
          <p:cNvSpPr>
            <a:spLocks noGrp="1"/>
          </p:cNvSpPr>
          <p:nvPr>
            <p:ph idx="1"/>
          </p:nvPr>
        </p:nvSpPr>
        <p:spPr/>
        <p:txBody>
          <a:bodyPr>
            <a:normAutofit/>
          </a:bodyPr>
          <a:lstStyle/>
          <a:p>
            <a:pPr marL="109728" indent="0">
              <a:buNone/>
            </a:pPr>
            <a:r>
              <a:rPr lang="el-GR" sz="2800" b="1" dirty="0" smtClean="0">
                <a:solidFill>
                  <a:schemeClr val="tx2"/>
                </a:solidFill>
              </a:rPr>
              <a:t>Πρόκειται για μοντέρνο εχθρό που εμφανίστηκε στην εποχής μας.</a:t>
            </a:r>
          </a:p>
          <a:p>
            <a:r>
              <a:rPr lang="el-GR" sz="2800" dirty="0" smtClean="0"/>
              <a:t>Όταν λέμε διάδοση της εικόνας και των αναπαραστάσεων εννοούμε ένα μεταμοντέρνο πολιτισμό, όπου σε αυτόν ο άνθρωπος αντί να ζει τη ζωή του, την παρατηρεί και τη φαντάζεται μέσω των αναπαραστάσεων, μέσω του τρόπου με τον οποίο στην εποχή μας η βιομηχανία της εικόνας αναπαριστά </a:t>
            </a:r>
            <a:r>
              <a:rPr lang="el-GR" sz="2800" b="1" dirty="0" smtClean="0">
                <a:solidFill>
                  <a:schemeClr val="tx2"/>
                </a:solidFill>
              </a:rPr>
              <a:t>το ανθρώπινο σώμα, τον έρωτα, τη σεξουαλικότητα και τα συναισθήματα. </a:t>
            </a:r>
            <a:endParaRPr lang="el-GR" sz="2800" b="1" dirty="0">
              <a:solidFill>
                <a:schemeClr val="tx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4138401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Διάδοση της εικόνας και των αναπαραστάσεων αυτής </a:t>
            </a:r>
            <a:r>
              <a:rPr lang="en-US" sz="3000" b="0" dirty="0" smtClean="0">
                <a:solidFill>
                  <a:prstClr val="black"/>
                </a:solidFill>
              </a:rPr>
              <a:t>2/8</a:t>
            </a:r>
            <a:endParaRPr lang="el-GR" sz="3600" dirty="0"/>
          </a:p>
        </p:txBody>
      </p:sp>
      <p:sp>
        <p:nvSpPr>
          <p:cNvPr id="3" name="Θέση περιεχομένου 2"/>
          <p:cNvSpPr>
            <a:spLocks noGrp="1"/>
          </p:cNvSpPr>
          <p:nvPr>
            <p:ph idx="1"/>
          </p:nvPr>
        </p:nvSpPr>
        <p:spPr/>
        <p:txBody>
          <a:bodyPr>
            <a:normAutofit/>
          </a:bodyPr>
          <a:lstStyle/>
          <a:p>
            <a:r>
              <a:rPr lang="el-GR" sz="2800" dirty="0" smtClean="0"/>
              <a:t>Με απλά λόγια θα λέγαμε ότι η βιομηχανία της εικόνας προσπαθεί να αποσπάσει τον άνθρωπο από αυτό που έχει να ζήσει φυσικά και αληθινά και προσπαθεί να τον κάνει «</a:t>
            </a:r>
            <a:r>
              <a:rPr lang="el-GR" sz="2800" i="1" dirty="0" smtClean="0"/>
              <a:t>ηδονοβλεψία της ζωής του</a:t>
            </a:r>
            <a:r>
              <a:rPr lang="el-GR" sz="2800" dirty="0" smtClean="0"/>
              <a:t>». </a:t>
            </a:r>
          </a:p>
          <a:p>
            <a:endParaRPr lang="el-GR" dirty="0"/>
          </a:p>
          <a:p>
            <a:pPr marL="109728" indent="0">
              <a:buNone/>
            </a:pPr>
            <a:r>
              <a:rPr lang="el-GR" sz="2800" b="1" dirty="0" smtClean="0">
                <a:solidFill>
                  <a:schemeClr val="tx2"/>
                </a:solidFill>
              </a:rPr>
              <a:t>Αυτή η κατάσταση της απομάκρυνσης του ανθρώπου από την πραγματικότητα εκδηλώνεται διαφορετικά στον άνδρα και διαφορετικά στη γυναίκα.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525502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Διάδοση της εικόνας και των αναπαραστάσεων αυτής </a:t>
            </a:r>
            <a:r>
              <a:rPr lang="en-US" sz="3000" b="0" dirty="0" smtClean="0">
                <a:solidFill>
                  <a:prstClr val="black"/>
                </a:solidFill>
              </a:rPr>
              <a:t>3/8</a:t>
            </a:r>
            <a:endParaRPr lang="el-GR" sz="3600" dirty="0"/>
          </a:p>
        </p:txBody>
      </p:sp>
      <p:sp>
        <p:nvSpPr>
          <p:cNvPr id="3" name="Θέση περιεχομένου 2"/>
          <p:cNvSpPr>
            <a:spLocks noGrp="1"/>
          </p:cNvSpPr>
          <p:nvPr>
            <p:ph idx="1"/>
          </p:nvPr>
        </p:nvSpPr>
        <p:spPr/>
        <p:txBody>
          <a:bodyPr>
            <a:normAutofit fontScale="92500"/>
          </a:bodyPr>
          <a:lstStyle/>
          <a:p>
            <a:pPr marL="109728" indent="0">
              <a:buNone/>
            </a:pPr>
            <a:r>
              <a:rPr lang="el-GR" sz="3000" b="1" dirty="0" smtClean="0">
                <a:solidFill>
                  <a:schemeClr val="tx2"/>
                </a:solidFill>
              </a:rPr>
              <a:t>Πώς </a:t>
            </a:r>
            <a:r>
              <a:rPr lang="el-GR" sz="3000" b="1" dirty="0">
                <a:solidFill>
                  <a:schemeClr val="tx2"/>
                </a:solidFill>
              </a:rPr>
              <a:t>λειτουργεί αυτό στους άνδρες; </a:t>
            </a:r>
          </a:p>
          <a:p>
            <a:pPr marL="109728" indent="0">
              <a:buNone/>
            </a:pPr>
            <a:r>
              <a:rPr lang="el-GR" sz="3000" b="1" dirty="0" smtClean="0">
                <a:solidFill>
                  <a:schemeClr val="tx2"/>
                </a:solidFill>
              </a:rPr>
              <a:t>Στους </a:t>
            </a:r>
            <a:r>
              <a:rPr lang="el-GR" sz="3000" b="1" dirty="0">
                <a:solidFill>
                  <a:schemeClr val="tx2"/>
                </a:solidFill>
              </a:rPr>
              <a:t>άνδρες η σεξουαλικότητα λειτουργεί κυρίως με το σώμα, δηλαδή με το γυναικείο σώμα. </a:t>
            </a:r>
          </a:p>
          <a:p>
            <a:endParaRPr lang="el-GR" dirty="0" smtClean="0">
              <a:solidFill>
                <a:schemeClr val="tx1">
                  <a:lumMod val="95000"/>
                  <a:lumOff val="5000"/>
                </a:schemeClr>
              </a:solidFill>
            </a:endParaRPr>
          </a:p>
          <a:p>
            <a:endParaRPr lang="el-GR" dirty="0">
              <a:solidFill>
                <a:schemeClr val="tx1">
                  <a:lumMod val="95000"/>
                  <a:lumOff val="5000"/>
                </a:schemeClr>
              </a:solidFill>
            </a:endParaRPr>
          </a:p>
          <a:p>
            <a:r>
              <a:rPr lang="el-GR" sz="3000" dirty="0" smtClean="0">
                <a:solidFill>
                  <a:schemeClr val="tx1">
                    <a:lumMod val="95000"/>
                    <a:lumOff val="5000"/>
                  </a:schemeClr>
                </a:solidFill>
              </a:rPr>
              <a:t>Το </a:t>
            </a:r>
            <a:r>
              <a:rPr lang="el-GR" sz="3000" dirty="0">
                <a:solidFill>
                  <a:schemeClr val="tx1">
                    <a:lumMod val="95000"/>
                    <a:lumOff val="5000"/>
                  </a:schemeClr>
                </a:solidFill>
              </a:rPr>
              <a:t>χρησιμοποιεί λοιπόν η βιομηχανία της </a:t>
            </a:r>
            <a:r>
              <a:rPr lang="el-GR" sz="3000" dirty="0" smtClean="0">
                <a:solidFill>
                  <a:schemeClr val="tx1">
                    <a:lumMod val="95000"/>
                    <a:lumOff val="5000"/>
                  </a:schemeClr>
                </a:solidFill>
              </a:rPr>
              <a:t>εικόνας (ΜΜΕ) </a:t>
            </a:r>
            <a:r>
              <a:rPr lang="el-GR" sz="3000" dirty="0">
                <a:solidFill>
                  <a:schemeClr val="tx1">
                    <a:lumMod val="95000"/>
                    <a:lumOff val="5000"/>
                  </a:schemeClr>
                </a:solidFill>
              </a:rPr>
              <a:t>στη </a:t>
            </a:r>
            <a:r>
              <a:rPr lang="el-GR" sz="3000" dirty="0" smtClean="0">
                <a:solidFill>
                  <a:schemeClr val="tx1">
                    <a:lumMod val="95000"/>
                    <a:lumOff val="5000"/>
                  </a:schemeClr>
                </a:solidFill>
              </a:rPr>
              <a:t>διαφήμιση </a:t>
            </a:r>
            <a:r>
              <a:rPr lang="el-GR" sz="3000" dirty="0">
                <a:solidFill>
                  <a:schemeClr val="tx1">
                    <a:lumMod val="95000"/>
                    <a:lumOff val="5000"/>
                  </a:schemeClr>
                </a:solidFill>
              </a:rPr>
              <a:t>και σε οτιδήποτε άλλο προκειμένου να </a:t>
            </a:r>
            <a:r>
              <a:rPr lang="el-GR" sz="3000" dirty="0" err="1">
                <a:solidFill>
                  <a:schemeClr val="tx1">
                    <a:lumMod val="95000"/>
                    <a:lumOff val="5000"/>
                  </a:schemeClr>
                </a:solidFill>
              </a:rPr>
              <a:t>εμπορικοποιήσει</a:t>
            </a:r>
            <a:r>
              <a:rPr lang="el-GR" sz="3000" dirty="0">
                <a:solidFill>
                  <a:schemeClr val="tx1">
                    <a:lumMod val="95000"/>
                    <a:lumOff val="5000"/>
                  </a:schemeClr>
                </a:solidFill>
              </a:rPr>
              <a:t> την αναπαράσταση του σώματος και της σεξουαλικότητας.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4082192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Διάδοση της εικόνας και των αναπαραστάσεων αυτής </a:t>
            </a:r>
            <a:r>
              <a:rPr lang="en-US" sz="3000" b="0" dirty="0" smtClean="0">
                <a:solidFill>
                  <a:prstClr val="black"/>
                </a:solidFill>
              </a:rPr>
              <a:t>4/8</a:t>
            </a:r>
            <a:endParaRPr lang="el-GR" dirty="0"/>
          </a:p>
        </p:txBody>
      </p:sp>
      <p:sp>
        <p:nvSpPr>
          <p:cNvPr id="3" name="Θέση περιεχομένου 2"/>
          <p:cNvSpPr>
            <a:spLocks noGrp="1"/>
          </p:cNvSpPr>
          <p:nvPr>
            <p:ph idx="1"/>
          </p:nvPr>
        </p:nvSpPr>
        <p:spPr/>
        <p:txBody>
          <a:bodyPr>
            <a:normAutofit/>
          </a:bodyPr>
          <a:lstStyle/>
          <a:p>
            <a:r>
              <a:rPr lang="el-GR" sz="2800" dirty="0"/>
              <a:t>Αυτό δημιουργεί δυσκολίες στις σχέσεις και στο να βιώσει κανείς την αγάπη διότι </a:t>
            </a:r>
            <a:r>
              <a:rPr lang="el-GR" sz="2800" b="1" dirty="0">
                <a:solidFill>
                  <a:schemeClr val="tx2"/>
                </a:solidFill>
              </a:rPr>
              <a:t>αποσπά </a:t>
            </a:r>
            <a:r>
              <a:rPr lang="el-GR" sz="2800" dirty="0"/>
              <a:t>τον άνθρωπο από τη διαπροσωπική σχέση και τον βάζει σε μια σχέση ψεύτικη και ανύπαρκτη. </a:t>
            </a:r>
            <a:endParaRPr lang="el-GR" sz="2800" dirty="0" smtClean="0"/>
          </a:p>
          <a:p>
            <a:endParaRPr lang="el-GR" sz="2800" dirty="0"/>
          </a:p>
          <a:p>
            <a:r>
              <a:rPr lang="el-GR" sz="2800" dirty="0" smtClean="0"/>
              <a:t>Ο άνδρας λοιπόν φεύγει από τη σχέση με ένα πρόσωπο συγκεκριμένο και περνάει σε σχέση με την αναπαράσταση. Αν βέβαια ενδώσει, και στο βαθμό που θα ενδώσει.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867148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Διάδοση της εικόνας και των αναπαραστάσεων αυτής </a:t>
            </a:r>
            <a:r>
              <a:rPr lang="en-US" sz="3000" b="0" dirty="0" smtClean="0">
                <a:solidFill>
                  <a:prstClr val="black"/>
                </a:solidFill>
              </a:rPr>
              <a:t>5/8</a:t>
            </a:r>
            <a:endParaRPr lang="el-GR" dirty="0"/>
          </a:p>
        </p:txBody>
      </p:sp>
      <p:sp>
        <p:nvSpPr>
          <p:cNvPr id="3" name="Θέση περιεχομένου 2"/>
          <p:cNvSpPr>
            <a:spLocks noGrp="1"/>
          </p:cNvSpPr>
          <p:nvPr>
            <p:ph idx="1"/>
          </p:nvPr>
        </p:nvSpPr>
        <p:spPr/>
        <p:txBody>
          <a:bodyPr>
            <a:normAutofit/>
          </a:bodyPr>
          <a:lstStyle/>
          <a:p>
            <a:pPr marL="109728" indent="0">
              <a:buNone/>
            </a:pPr>
            <a:r>
              <a:rPr lang="el-GR" sz="2800" b="1" dirty="0" smtClean="0">
                <a:solidFill>
                  <a:schemeClr val="tx2"/>
                </a:solidFill>
              </a:rPr>
              <a:t>Πώς λειτουργεί αυτό στις γυναίκες; </a:t>
            </a:r>
          </a:p>
          <a:p>
            <a:pPr marL="109728" indent="0">
              <a:buNone/>
            </a:pPr>
            <a:r>
              <a:rPr lang="el-GR" sz="2800" b="1" dirty="0" smtClean="0">
                <a:solidFill>
                  <a:schemeClr val="tx2"/>
                </a:solidFill>
              </a:rPr>
              <a:t>Στη γυναίκα δεν </a:t>
            </a:r>
            <a:r>
              <a:rPr lang="el-GR" sz="2800" b="1" dirty="0" err="1" smtClean="0">
                <a:solidFill>
                  <a:schemeClr val="tx2"/>
                </a:solidFill>
              </a:rPr>
              <a:t>εμπορικοποιείται</a:t>
            </a:r>
            <a:r>
              <a:rPr lang="el-GR" sz="2800" b="1" dirty="0" smtClean="0">
                <a:solidFill>
                  <a:schemeClr val="tx2"/>
                </a:solidFill>
              </a:rPr>
              <a:t> το σώμα. Τα δύο φύλα λειτουργούν διαφορετικά. </a:t>
            </a:r>
            <a:r>
              <a:rPr lang="el-GR" sz="2800" b="1" dirty="0" err="1" smtClean="0">
                <a:solidFill>
                  <a:schemeClr val="tx2"/>
                </a:solidFill>
              </a:rPr>
              <a:t>Εμπορικοποιείται</a:t>
            </a:r>
            <a:r>
              <a:rPr lang="el-GR" sz="2800" b="1" dirty="0" smtClean="0">
                <a:solidFill>
                  <a:schemeClr val="tx2"/>
                </a:solidFill>
              </a:rPr>
              <a:t> όμως το συναίσθημα.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457472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Διάδοση της εικόνας και των αναπαραστάσεων αυτής </a:t>
            </a:r>
            <a:r>
              <a:rPr lang="en-US" sz="3000" b="0" dirty="0" smtClean="0">
                <a:solidFill>
                  <a:prstClr val="black"/>
                </a:solidFill>
              </a:rPr>
              <a:t>6/8</a:t>
            </a:r>
            <a:endParaRPr lang="el-GR" dirty="0"/>
          </a:p>
        </p:txBody>
      </p:sp>
      <p:sp>
        <p:nvSpPr>
          <p:cNvPr id="3" name="Θέση περιεχομένου 2"/>
          <p:cNvSpPr>
            <a:spLocks noGrp="1"/>
          </p:cNvSpPr>
          <p:nvPr>
            <p:ph idx="1"/>
          </p:nvPr>
        </p:nvSpPr>
        <p:spPr/>
        <p:txBody>
          <a:bodyPr>
            <a:normAutofit/>
          </a:bodyPr>
          <a:lstStyle/>
          <a:p>
            <a:r>
              <a:rPr lang="el-GR" sz="2800" dirty="0"/>
              <a:t>Βάζει απέναντι στη γυναίκα την αναπαράσταση ενός συναισθήματος και αντί αυτή να ενεργεί φυσικά μέσα σε μια διαπροσωπική σχέση, δημιουργεί μια αναπαράσταση ενός ψεύτικου ιδανικού το οποίο δεν μπορεί να </a:t>
            </a:r>
            <a:r>
              <a:rPr lang="el-GR" sz="2800" dirty="0" smtClean="0"/>
              <a:t>έχει. </a:t>
            </a:r>
          </a:p>
          <a:p>
            <a:r>
              <a:rPr lang="el-GR" sz="2800" dirty="0" smtClean="0"/>
              <a:t>Ουσιαστικά η γυναίκα εξωθείται στο να βρίσκεται σε σχέση με την φαντασία της, με την αναπαράσταση και όχι σε σχέση με τον πραγματικό άνθρωπο που υπάρχει στη ζωή της. </a:t>
            </a:r>
            <a:endParaRPr lang="el-GR" sz="2800" dirty="0"/>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468453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λέξη συζυγία είναι ελληνική και σημαίνει:  </a:t>
            </a:r>
            <a:endParaRPr lang="el-GR" dirty="0"/>
          </a:p>
        </p:txBody>
      </p:sp>
      <p:sp>
        <p:nvSpPr>
          <p:cNvPr id="3" name="Θέση περιεχομένου 2"/>
          <p:cNvSpPr>
            <a:spLocks noGrp="1"/>
          </p:cNvSpPr>
          <p:nvPr>
            <p:ph idx="1"/>
          </p:nvPr>
        </p:nvSpPr>
        <p:spPr/>
        <p:txBody>
          <a:bodyPr>
            <a:normAutofit/>
          </a:bodyPr>
          <a:lstStyle/>
          <a:p>
            <a:endParaRPr lang="el-GR" sz="2800" dirty="0" smtClean="0"/>
          </a:p>
          <a:p>
            <a:r>
              <a:rPr lang="el-GR" sz="2800" dirty="0" smtClean="0"/>
              <a:t>Η υπαγωγή υπό τον αυτόν ζυγό – σύζευξη. </a:t>
            </a:r>
          </a:p>
          <a:p>
            <a:endParaRPr lang="el-GR" sz="2800" dirty="0" smtClean="0"/>
          </a:p>
          <a:p>
            <a:r>
              <a:rPr lang="el-GR" sz="2800" dirty="0" smtClean="0"/>
              <a:t>Σύζευξη= Η πράξη του συζευγνύω- παράλληλος σύνδεση.</a:t>
            </a:r>
          </a:p>
          <a:p>
            <a:endParaRPr lang="el-GR" sz="2800" dirty="0" smtClean="0"/>
          </a:p>
          <a:p>
            <a:r>
              <a:rPr lang="el-GR" sz="2800" dirty="0" smtClean="0"/>
              <a:t>Συζευγνύω= Ενώνω παράλληλα δύο πράγματα μαζί.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382299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Διάδοση της εικόνας και των αναπαραστάσεων αυτής </a:t>
            </a:r>
            <a:r>
              <a:rPr lang="en-US" sz="3000" b="0" dirty="0" smtClean="0">
                <a:solidFill>
                  <a:prstClr val="black"/>
                </a:solidFill>
              </a:rPr>
              <a:t>7/8</a:t>
            </a:r>
            <a:endParaRPr lang="el-GR" dirty="0"/>
          </a:p>
        </p:txBody>
      </p:sp>
      <p:sp>
        <p:nvSpPr>
          <p:cNvPr id="3" name="Θέση περιεχομένου 2"/>
          <p:cNvSpPr>
            <a:spLocks noGrp="1"/>
          </p:cNvSpPr>
          <p:nvPr>
            <p:ph idx="1"/>
          </p:nvPr>
        </p:nvSpPr>
        <p:spPr/>
        <p:txBody>
          <a:bodyPr>
            <a:normAutofit/>
          </a:bodyPr>
          <a:lstStyle/>
          <a:p>
            <a:r>
              <a:rPr lang="el-GR" sz="2800" dirty="0" smtClean="0"/>
              <a:t>Με λίγα λόγια και ο άνδρας και η γυναίκα περνάνε σε μια </a:t>
            </a:r>
            <a:r>
              <a:rPr lang="el-GR" sz="2800" dirty="0" err="1" smtClean="0"/>
              <a:t>αυτοερωτική</a:t>
            </a:r>
            <a:r>
              <a:rPr lang="el-GR" sz="2800" dirty="0" smtClean="0"/>
              <a:t> διαδικασία. Με το να μπαίνουν σε σχέση με την αναπαράσταση του έρωτα κινούνται </a:t>
            </a:r>
            <a:r>
              <a:rPr lang="el-GR" sz="2800" dirty="0" err="1" smtClean="0"/>
              <a:t>αυτοερωτικά</a:t>
            </a:r>
            <a:r>
              <a:rPr lang="el-GR" sz="2800" dirty="0" smtClean="0"/>
              <a:t>. </a:t>
            </a:r>
          </a:p>
          <a:p>
            <a:r>
              <a:rPr lang="el-GR" sz="2800" dirty="0" smtClean="0"/>
              <a:t>Κανονικά θα έπρεπε, ο κάθε ένας τους να </a:t>
            </a:r>
            <a:r>
              <a:rPr lang="el-GR" sz="2800" dirty="0" err="1" smtClean="0"/>
              <a:t>βγεί</a:t>
            </a:r>
            <a:r>
              <a:rPr lang="el-GR" sz="2800" dirty="0" smtClean="0"/>
              <a:t> από τον εαυτό του για να συναντήσει τον άλλον. </a:t>
            </a:r>
          </a:p>
          <a:p>
            <a:pPr marL="109728" indent="0">
              <a:buNone/>
            </a:pPr>
            <a:r>
              <a:rPr lang="el-GR" sz="2800" dirty="0" smtClean="0"/>
              <a:t>Η σχέση με τον άλλο είναι σχέση με πρόσωπο συγκεκριμένο. Δεν είναι σχέση ούτε με εικόνες κάποιου προσώπου ούτε με φαντασιώσεις ούτε με ιδέες.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681006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Διάδοση της εικόνας και των αναπαραστάσεων αυτής </a:t>
            </a:r>
            <a:r>
              <a:rPr lang="en-US" sz="3000" b="0" dirty="0" smtClean="0">
                <a:solidFill>
                  <a:prstClr val="black"/>
                </a:solidFill>
              </a:rPr>
              <a:t>8/8</a:t>
            </a:r>
            <a:endParaRPr lang="el-GR" dirty="0"/>
          </a:p>
        </p:txBody>
      </p:sp>
      <p:sp>
        <p:nvSpPr>
          <p:cNvPr id="3" name="Θέση περιεχομένου 2"/>
          <p:cNvSpPr>
            <a:spLocks noGrp="1"/>
          </p:cNvSpPr>
          <p:nvPr>
            <p:ph idx="1"/>
          </p:nvPr>
        </p:nvSpPr>
        <p:spPr/>
        <p:txBody>
          <a:bodyPr>
            <a:normAutofit/>
          </a:bodyPr>
          <a:lstStyle/>
          <a:p>
            <a:r>
              <a:rPr lang="el-GR" sz="2800" dirty="0" smtClean="0"/>
              <a:t>Οι άνθρωποι έχουμε τη τάση να ξεφεύγουμε από το συγκεκριμένο και να πηγαίνουμε στο αφηρημένο, στο γενικό, στην αναπαράσταση της ιδέας και </a:t>
            </a:r>
            <a:r>
              <a:rPr lang="el-GR" sz="2800" b="1" dirty="0" smtClean="0">
                <a:solidFill>
                  <a:schemeClr val="tx2"/>
                </a:solidFill>
              </a:rPr>
              <a:t>να ζητάμε το ιδανικό. </a:t>
            </a:r>
          </a:p>
          <a:p>
            <a:r>
              <a:rPr lang="el-GR" sz="2800" dirty="0" smtClean="0"/>
              <a:t>Αγωνιζόμαστε να βρούμε το ιδανικό στον άλλον. Συγκρουόμαστε μαζί του, επειδή δεν είναι ιδανικός, ενώ νομίζουμε ότι εμείς είμαστε ιδανικοί και δεν κάνουμε λάθη.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458863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Συμπεράσματα…</a:t>
            </a:r>
            <a:r>
              <a:rPr lang="en-US" dirty="0" smtClean="0"/>
              <a:t> </a:t>
            </a:r>
            <a:r>
              <a:rPr lang="en-US" sz="3200" b="0" dirty="0" smtClean="0"/>
              <a:t>1/4</a:t>
            </a:r>
            <a:endParaRPr lang="el-GR" sz="3200" b="0" dirty="0"/>
          </a:p>
        </p:txBody>
      </p:sp>
      <p:sp>
        <p:nvSpPr>
          <p:cNvPr id="3" name="Θέση περιεχομένου 2"/>
          <p:cNvSpPr>
            <a:spLocks noGrp="1"/>
          </p:cNvSpPr>
          <p:nvPr>
            <p:ph idx="1"/>
          </p:nvPr>
        </p:nvSpPr>
        <p:spPr/>
        <p:txBody>
          <a:bodyPr>
            <a:normAutofit/>
          </a:bodyPr>
          <a:lstStyle/>
          <a:p>
            <a:r>
              <a:rPr lang="el-GR" sz="2800" dirty="0" smtClean="0"/>
              <a:t>Το ζευγάρι να επενδύει στη συζυγία του και όχι στα παιδιά του. </a:t>
            </a:r>
          </a:p>
          <a:p>
            <a:r>
              <a:rPr lang="el-GR" sz="2800" dirty="0" smtClean="0"/>
              <a:t>Να δίνει προτεραιότητα στη συζυγία ½ ώρα κάθε μέρα. </a:t>
            </a:r>
          </a:p>
          <a:p>
            <a:r>
              <a:rPr lang="el-GR" sz="2800" dirty="0" smtClean="0"/>
              <a:t>Μια φορά την εβδομάδα το ζευγάρι να πηγαίνει μόνο του μια βόλτα, όπου εκείνο επιθυμεί. </a:t>
            </a:r>
          </a:p>
          <a:p>
            <a:r>
              <a:rPr lang="el-GR" sz="2800" dirty="0" smtClean="0"/>
              <a:t>Οι νέοι να ενημερωθούν και να εκπαιδευτούν στα δύο προηγούμενα διότι δυστυχώς δεν υπάρχει τέτοιο προηγούμενο στην οικογένεια με αποτέλεσμα να μην υπάρχει πρότυπο.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25101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Συμπεράσματα…</a:t>
            </a:r>
            <a:r>
              <a:rPr lang="en-US" dirty="0">
                <a:solidFill>
                  <a:prstClr val="black"/>
                </a:solidFill>
              </a:rPr>
              <a:t> </a:t>
            </a:r>
            <a:r>
              <a:rPr lang="en-US" sz="3200" b="0" dirty="0" smtClean="0">
                <a:solidFill>
                  <a:prstClr val="black"/>
                </a:solidFill>
              </a:rPr>
              <a:t>2/4</a:t>
            </a:r>
            <a:endParaRPr lang="el-GR" dirty="0"/>
          </a:p>
        </p:txBody>
      </p:sp>
      <p:sp>
        <p:nvSpPr>
          <p:cNvPr id="3" name="Θέση περιεχομένου 2"/>
          <p:cNvSpPr>
            <a:spLocks noGrp="1"/>
          </p:cNvSpPr>
          <p:nvPr>
            <p:ph idx="1"/>
          </p:nvPr>
        </p:nvSpPr>
        <p:spPr/>
        <p:txBody>
          <a:bodyPr>
            <a:normAutofit/>
          </a:bodyPr>
          <a:lstStyle/>
          <a:p>
            <a:r>
              <a:rPr lang="el-GR" sz="2800" dirty="0" smtClean="0"/>
              <a:t>Τα σημερινά ζευγάρια έχουν περισσότερες δυσκολίες και προκλήσεις να αντιμετωπίσουν σε σχέση με τις προηγούμενες γενιές. Έχουν όμως και ένα προνόμιο… Απαιτούν </a:t>
            </a:r>
            <a:r>
              <a:rPr lang="el-GR" sz="2800" b="1" dirty="0" smtClean="0">
                <a:solidFill>
                  <a:schemeClr val="tx2"/>
                </a:solidFill>
              </a:rPr>
              <a:t>συναισθηματική πληρότητα</a:t>
            </a:r>
            <a:r>
              <a:rPr lang="el-GR" sz="2800" dirty="0" smtClean="0">
                <a:solidFill>
                  <a:srgbClr val="006699"/>
                </a:solidFill>
              </a:rPr>
              <a:t> </a:t>
            </a:r>
            <a:r>
              <a:rPr lang="el-GR" sz="2800" dirty="0" smtClean="0"/>
              <a:t>από τη σχέση τους, κάτι που παλαιότερα τα ζευγάρια δεν αποζητούσαν. </a:t>
            </a:r>
          </a:p>
          <a:p>
            <a:r>
              <a:rPr lang="el-GR" sz="2800" dirty="0" smtClean="0"/>
              <a:t>Μπορεί να αγωνιστεί για την ανανέωση της σχέσης και να «</a:t>
            </a:r>
            <a:r>
              <a:rPr lang="el-GR" sz="2800" i="1" dirty="0" smtClean="0"/>
              <a:t>παντρευτεί</a:t>
            </a:r>
            <a:r>
              <a:rPr lang="el-GR" sz="2800" dirty="0" smtClean="0"/>
              <a:t>» πολλές φορές στη διάρκεια του βίου.</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984601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prstClr val="black"/>
                </a:solidFill>
              </a:rPr>
              <a:t>Συμπεράσματα…</a:t>
            </a:r>
            <a:r>
              <a:rPr lang="en-US" dirty="0">
                <a:solidFill>
                  <a:prstClr val="black"/>
                </a:solidFill>
              </a:rPr>
              <a:t> </a:t>
            </a:r>
            <a:r>
              <a:rPr lang="en-US" sz="3200" b="0" dirty="0" smtClean="0">
                <a:solidFill>
                  <a:prstClr val="black"/>
                </a:solidFill>
              </a:rPr>
              <a:t>3/4</a:t>
            </a:r>
            <a:endParaRPr lang="el-GR" dirty="0"/>
          </a:p>
        </p:txBody>
      </p:sp>
      <p:sp>
        <p:nvSpPr>
          <p:cNvPr id="3" name="Θέση περιεχομένου 2"/>
          <p:cNvSpPr>
            <a:spLocks noGrp="1"/>
          </p:cNvSpPr>
          <p:nvPr>
            <p:ph idx="1"/>
          </p:nvPr>
        </p:nvSpPr>
        <p:spPr/>
        <p:txBody>
          <a:bodyPr>
            <a:normAutofit/>
          </a:bodyPr>
          <a:lstStyle/>
          <a:p>
            <a:pPr>
              <a:tabLst>
                <a:tab pos="719138" algn="l"/>
              </a:tabLst>
            </a:pPr>
            <a:r>
              <a:rPr lang="el-GR" sz="2800" dirty="0" smtClean="0"/>
              <a:t>Οι σύζυγοι πρέπει να έρχονται κοντά ο ένας στον άλλο χωρίς η </a:t>
            </a:r>
            <a:r>
              <a:rPr lang="el-GR" sz="2800" b="1" dirty="0" smtClean="0">
                <a:solidFill>
                  <a:schemeClr val="tx2"/>
                </a:solidFill>
              </a:rPr>
              <a:t>εγγύτητα </a:t>
            </a:r>
            <a:r>
              <a:rPr lang="el-GR" sz="2800" dirty="0" smtClean="0"/>
              <a:t>να καταργεί την ελευθερία τους. </a:t>
            </a:r>
          </a:p>
          <a:p>
            <a:pPr>
              <a:tabLst>
                <a:tab pos="719138" algn="l"/>
              </a:tabLst>
            </a:pPr>
            <a:r>
              <a:rPr lang="el-GR" sz="2800" dirty="0" smtClean="0"/>
              <a:t>Να κατανοήσουν τα ασυνείδητα κίνητρα των πράξεων. </a:t>
            </a:r>
            <a:r>
              <a:rPr lang="el-GR" sz="2800" b="1" dirty="0" smtClean="0">
                <a:solidFill>
                  <a:schemeClr val="tx2"/>
                </a:solidFill>
              </a:rPr>
              <a:t>Δεν είμαστε μόνο καταλαβαίνω αλλά και αισθάνομαι. </a:t>
            </a:r>
          </a:p>
          <a:p>
            <a:r>
              <a:rPr lang="el-GR" sz="2800" dirty="0" smtClean="0"/>
              <a:t>Δεν πρέπει να γινόμαστε σύζυγοι με απώτερο σκοπό να γίνουμε γονείς.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427926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Συμπεράσματα…</a:t>
            </a:r>
            <a:r>
              <a:rPr lang="en-US" dirty="0">
                <a:solidFill>
                  <a:prstClr val="black"/>
                </a:solidFill>
              </a:rPr>
              <a:t> </a:t>
            </a:r>
            <a:r>
              <a:rPr lang="en-US" sz="3200" b="0" dirty="0" smtClean="0">
                <a:solidFill>
                  <a:prstClr val="black"/>
                </a:solidFill>
              </a:rPr>
              <a:t>4/4</a:t>
            </a:r>
            <a:endParaRPr lang="el-GR" dirty="0"/>
          </a:p>
        </p:txBody>
      </p:sp>
      <p:sp>
        <p:nvSpPr>
          <p:cNvPr id="3" name="Θέση περιεχομένου 2"/>
          <p:cNvSpPr>
            <a:spLocks noGrp="1"/>
          </p:cNvSpPr>
          <p:nvPr>
            <p:ph idx="1"/>
          </p:nvPr>
        </p:nvSpPr>
        <p:spPr/>
        <p:txBody>
          <a:bodyPr>
            <a:normAutofit/>
          </a:bodyPr>
          <a:lstStyle/>
          <a:p>
            <a:r>
              <a:rPr lang="el-GR" sz="2800" dirty="0" smtClean="0"/>
              <a:t>Η συζυγία που έχει </a:t>
            </a:r>
            <a:r>
              <a:rPr lang="el-GR" sz="2800" b="1" dirty="0" smtClean="0">
                <a:solidFill>
                  <a:schemeClr val="tx2"/>
                </a:solidFill>
              </a:rPr>
              <a:t>αντίκρισμα</a:t>
            </a:r>
            <a:r>
              <a:rPr lang="el-GR" sz="2800" dirty="0" smtClean="0"/>
              <a:t> στην </a:t>
            </a:r>
            <a:r>
              <a:rPr lang="el-GR" sz="2800" b="1" dirty="0" smtClean="0">
                <a:solidFill>
                  <a:schemeClr val="tx2"/>
                </a:solidFill>
              </a:rPr>
              <a:t>οικειότητα</a:t>
            </a:r>
            <a:r>
              <a:rPr lang="el-GR" sz="2800" dirty="0" smtClean="0"/>
              <a:t>, δίνει </a:t>
            </a:r>
            <a:r>
              <a:rPr lang="el-GR" sz="2800" b="1" dirty="0" smtClean="0">
                <a:solidFill>
                  <a:schemeClr val="tx2"/>
                </a:solidFill>
              </a:rPr>
              <a:t>ουσία</a:t>
            </a:r>
            <a:r>
              <a:rPr lang="el-GR" sz="2800" dirty="0" smtClean="0"/>
              <a:t> και </a:t>
            </a:r>
            <a:r>
              <a:rPr lang="el-GR" sz="2800" b="1" dirty="0" smtClean="0">
                <a:solidFill>
                  <a:schemeClr val="tx2"/>
                </a:solidFill>
              </a:rPr>
              <a:t>νόημα </a:t>
            </a:r>
            <a:r>
              <a:rPr lang="el-GR" sz="2800" dirty="0" smtClean="0"/>
              <a:t>στη </a:t>
            </a:r>
            <a:r>
              <a:rPr lang="el-GR" sz="2800" b="1" dirty="0" smtClean="0">
                <a:solidFill>
                  <a:schemeClr val="tx2"/>
                </a:solidFill>
              </a:rPr>
              <a:t>δέσμευση</a:t>
            </a:r>
            <a:r>
              <a:rPr lang="el-GR" sz="2800" dirty="0" smtClean="0"/>
              <a:t>, έχει </a:t>
            </a:r>
            <a:r>
              <a:rPr lang="el-GR" sz="2800" b="1" dirty="0" smtClean="0">
                <a:solidFill>
                  <a:schemeClr val="tx2"/>
                </a:solidFill>
              </a:rPr>
              <a:t>βάθος</a:t>
            </a:r>
            <a:r>
              <a:rPr lang="el-GR" sz="2800" dirty="0" smtClean="0"/>
              <a:t> στο </a:t>
            </a:r>
            <a:r>
              <a:rPr lang="el-GR" sz="2800" b="1" dirty="0" smtClean="0">
                <a:solidFill>
                  <a:schemeClr val="tx2"/>
                </a:solidFill>
              </a:rPr>
              <a:t>πάθος</a:t>
            </a:r>
            <a:r>
              <a:rPr lang="el-GR" sz="2800" dirty="0" smtClean="0"/>
              <a:t> της, αγαπάει τον άλλον γι αυτό που είναι και όχι όπως θα ήθελε να είναι</a:t>
            </a:r>
            <a:r>
              <a:rPr lang="el-GR" sz="2800" dirty="0" smtClean="0">
                <a:solidFill>
                  <a:srgbClr val="006699"/>
                </a:solidFill>
              </a:rPr>
              <a:t>. </a:t>
            </a:r>
          </a:p>
          <a:p>
            <a:r>
              <a:rPr lang="el-GR" sz="2800" b="1" dirty="0" smtClean="0">
                <a:solidFill>
                  <a:schemeClr val="tx2"/>
                </a:solidFill>
              </a:rPr>
              <a:t>Τον αγαπάει όχι μέσα από μια φαντασίωση  αλλά μέσα από τη πραγματικότητα. </a:t>
            </a:r>
            <a:endParaRPr lang="el-GR" sz="2800" b="1" dirty="0">
              <a:solidFill>
                <a:schemeClr val="tx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457516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 </a:t>
            </a:r>
            <a:endParaRPr lang="el-GR" dirty="0"/>
          </a:p>
        </p:txBody>
      </p:sp>
      <p:sp>
        <p:nvSpPr>
          <p:cNvPr id="3" name="Θέση περιεχομένου 2"/>
          <p:cNvSpPr>
            <a:spLocks noGrp="1"/>
          </p:cNvSpPr>
          <p:nvPr>
            <p:ph idx="1"/>
          </p:nvPr>
        </p:nvSpPr>
        <p:spPr/>
        <p:txBody>
          <a:bodyPr>
            <a:normAutofit/>
          </a:bodyPr>
          <a:lstStyle/>
          <a:p>
            <a:pPr marL="624078" indent="-514350">
              <a:buFont typeface="+mj-lt"/>
              <a:buAutoNum type="arabicPeriod"/>
            </a:pPr>
            <a:r>
              <a:rPr lang="el-GR" sz="2800" dirty="0" smtClean="0"/>
              <a:t>Π.Β. Θερμός, Χρειαζόμαστε την οικογένεια;, Εκδόσεις Αρμός </a:t>
            </a:r>
          </a:p>
          <a:p>
            <a:pPr marL="624078" indent="-514350">
              <a:buFont typeface="+mj-lt"/>
              <a:buAutoNum type="arabicPeriod"/>
            </a:pPr>
            <a:r>
              <a:rPr lang="el-GR" sz="2800" dirty="0" smtClean="0"/>
              <a:t>Θάλεια </a:t>
            </a:r>
            <a:r>
              <a:rPr lang="el-GR" sz="2800" dirty="0" err="1" smtClean="0"/>
              <a:t>Δραγώνα</a:t>
            </a:r>
            <a:r>
              <a:rPr lang="el-GR" sz="2800" dirty="0" smtClean="0"/>
              <a:t>, Δέσποινα </a:t>
            </a:r>
            <a:r>
              <a:rPr lang="el-GR" sz="2800" dirty="0" err="1" smtClean="0"/>
              <a:t>Ναζίρη</a:t>
            </a:r>
            <a:r>
              <a:rPr lang="el-GR" sz="2800" dirty="0" smtClean="0"/>
              <a:t>, Οδεύοντας προς τη πατρότητα, Ίδρυμα ερευνών για το παιδί. </a:t>
            </a:r>
          </a:p>
          <a:p>
            <a:pPr marL="624078" indent="-514350">
              <a:buFont typeface="+mj-lt"/>
              <a:buAutoNum type="arabicPeriod"/>
            </a:pPr>
            <a:r>
              <a:rPr lang="en-US" sz="2800" dirty="0" smtClean="0"/>
              <a:t>Alice Miller, </a:t>
            </a:r>
            <a:r>
              <a:rPr lang="el-GR" sz="2800" dirty="0" smtClean="0"/>
              <a:t>Οι φύλακες της παιδικής ψυχής, </a:t>
            </a:r>
            <a:r>
              <a:rPr lang="el-GR" sz="2800" dirty="0" err="1" smtClean="0"/>
              <a:t>Εκδ</a:t>
            </a:r>
            <a:r>
              <a:rPr lang="el-GR" sz="2800" dirty="0" smtClean="0"/>
              <a:t>. Ροές </a:t>
            </a:r>
          </a:p>
          <a:p>
            <a:pPr marL="624078" indent="-514350">
              <a:buFont typeface="+mj-lt"/>
              <a:buAutoNum type="arabicPeriod"/>
            </a:pPr>
            <a:r>
              <a:rPr lang="el-GR" sz="2800" dirty="0" smtClean="0"/>
              <a:t>Μαρία Ε. </a:t>
            </a:r>
            <a:r>
              <a:rPr lang="el-GR" sz="2800" dirty="0" err="1" smtClean="0"/>
              <a:t>Βασιειάδου</a:t>
            </a:r>
            <a:r>
              <a:rPr lang="el-GR" sz="2800" dirty="0" smtClean="0"/>
              <a:t>, Προαγωγή ψυχικής υγείας, Βήτα Ιατρικές Εκδόσεις.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328499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 την αρχή...</a:t>
            </a:r>
            <a:endParaRPr lang="el-GR" dirty="0"/>
          </a:p>
        </p:txBody>
      </p:sp>
      <p:pic>
        <p:nvPicPr>
          <p:cNvPr id="1026" name="Picture 2" descr="Old couple in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84784"/>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96249" y="5551960"/>
            <a:ext cx="4551502" cy="276999"/>
          </a:xfrm>
          <a:prstGeom prst="rect">
            <a:avLst/>
          </a:prstGeom>
        </p:spPr>
        <p:txBody>
          <a:bodyPr wrap="none">
            <a:spAutoFit/>
          </a:bodyPr>
          <a:lstStyle/>
          <a:p>
            <a:r>
              <a:rPr lang="en-US" sz="1200" dirty="0" smtClean="0">
                <a:latin typeface="+mn-lt"/>
              </a:rPr>
              <a:t>“</a:t>
            </a:r>
            <a:r>
              <a:rPr lang="en-US" sz="1200" dirty="0" smtClean="0">
                <a:latin typeface="+mn-lt"/>
                <a:hlinkClick r:id="rId4"/>
              </a:rPr>
              <a:t>Old </a:t>
            </a:r>
            <a:r>
              <a:rPr lang="en-US" sz="1200" dirty="0">
                <a:latin typeface="+mn-lt"/>
                <a:hlinkClick r:id="rId4"/>
              </a:rPr>
              <a:t>couple in </a:t>
            </a:r>
            <a:r>
              <a:rPr lang="en-US" sz="1200" dirty="0" smtClean="0">
                <a:latin typeface="+mn-lt"/>
                <a:hlinkClick r:id="rId4"/>
              </a:rPr>
              <a:t>love</a:t>
            </a:r>
            <a:r>
              <a:rPr lang="en-US" sz="1200" dirty="0" smtClean="0">
                <a:latin typeface="+mn-lt"/>
              </a:rPr>
              <a:t>” </a:t>
            </a:r>
            <a:r>
              <a:rPr lang="el-GR" sz="1200" dirty="0" smtClean="0">
                <a:latin typeface="+mn-lt"/>
              </a:rPr>
              <a:t>από </a:t>
            </a:r>
            <a:r>
              <a:rPr lang="en-US" sz="1200" dirty="0">
                <a:latin typeface="+mn-lt"/>
                <a:hlinkClick r:id="rId5"/>
              </a:rPr>
              <a:t>Ian </a:t>
            </a:r>
            <a:r>
              <a:rPr lang="en-US" sz="1200" dirty="0" err="1" smtClean="0">
                <a:latin typeface="+mn-lt"/>
                <a:hlinkClick r:id="rId5"/>
              </a:rPr>
              <a:t>MacKenzie</a:t>
            </a:r>
            <a:r>
              <a:rPr lang="en-US" sz="1200" dirty="0" smtClean="0">
                <a:latin typeface="+mn-lt"/>
              </a:rPr>
              <a:t> </a:t>
            </a:r>
            <a:r>
              <a:rPr lang="el-GR" sz="1200" dirty="0" smtClean="0">
                <a:latin typeface="+mn-lt"/>
              </a:rPr>
              <a:t>διαθέσιμο με άδεια </a:t>
            </a:r>
            <a:r>
              <a:rPr lang="en-US" sz="1200" dirty="0">
                <a:latin typeface="+mn-lt"/>
                <a:hlinkClick r:id="rId6"/>
              </a:rPr>
              <a:t>CC BY 2.0</a:t>
            </a:r>
            <a:endParaRPr lang="el-GR" sz="1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1693885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Σας ευχαριστώ πολύ</a:t>
            </a:r>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0382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599221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Συζυγία</a:t>
            </a:r>
          </a:p>
        </p:txBody>
      </p:sp>
      <p:sp>
        <p:nvSpPr>
          <p:cNvPr id="3" name="Θέση περιεχομένου 2"/>
          <p:cNvSpPr>
            <a:spLocks noGrp="1"/>
          </p:cNvSpPr>
          <p:nvPr>
            <p:ph idx="1"/>
          </p:nvPr>
        </p:nvSpPr>
        <p:spPr/>
        <p:txBody>
          <a:bodyPr>
            <a:normAutofit/>
          </a:bodyPr>
          <a:lstStyle/>
          <a:p>
            <a:r>
              <a:rPr lang="el-GR" sz="2800" dirty="0" smtClean="0"/>
              <a:t>Τη λέξη συζυγία τη συναντάμε στην αστροφυσική, στον ηλεκτρισμό, στη μουσική, στο νευρικό σύστημα. </a:t>
            </a:r>
          </a:p>
          <a:p>
            <a:endParaRPr lang="el-GR" sz="2800" dirty="0" smtClean="0"/>
          </a:p>
          <a:p>
            <a:r>
              <a:rPr lang="el-GR" sz="2800" dirty="0" smtClean="0"/>
              <a:t>Η αστροφυσική μας λέει ότι οι συζυγίες των άστρων είναι υπεύθυνες για την αρμονία, την ισορροπία και την διατήρηση της κατάστασης ωφελιμότητας του σύμπαντος. </a:t>
            </a:r>
          </a:p>
          <a:p>
            <a:endParaRPr lang="el-GR" sz="2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91950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Λαμπρινή Παλληκαρά</a:t>
            </a:r>
            <a:r>
              <a:rPr lang="en-US" sz="2000" smtClean="0"/>
              <a:t> 2014</a:t>
            </a:r>
            <a:r>
              <a:rPr lang="el-GR" sz="2000" smtClean="0"/>
              <a:t>. </a:t>
            </a:r>
            <a:r>
              <a:rPr lang="el-GR" sz="2000" dirty="0"/>
              <a:t>Λαμπρινή </a:t>
            </a:r>
            <a:r>
              <a:rPr lang="el-GR" sz="2000" dirty="0" smtClean="0"/>
              <a:t>Παλληκαρά. «Κοινοτική </a:t>
            </a:r>
            <a:r>
              <a:rPr lang="el-GR" sz="2000" dirty="0"/>
              <a:t>Μαιευτική- Γυναικολογική Φροντίδα – Αγωγή </a:t>
            </a:r>
            <a:r>
              <a:rPr lang="el-GR" sz="2000" dirty="0" smtClean="0"/>
              <a:t>Υγείας</a:t>
            </a:r>
            <a:r>
              <a:rPr lang="en-US" sz="2000" dirty="0" smtClean="0"/>
              <a:t> </a:t>
            </a:r>
            <a:r>
              <a:rPr lang="el-GR" sz="2000" dirty="0"/>
              <a:t>(Θ). Ενότητα 6: Συζυγία – Βασικές </a:t>
            </a:r>
            <a:r>
              <a:rPr lang="el-GR" sz="2000" dirty="0" smtClean="0"/>
              <a:t>αρχές».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031462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187593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771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3646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1253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Κοινωνική συζυγία </a:t>
            </a:r>
            <a:endParaRPr lang="el-GR" dirty="0"/>
          </a:p>
        </p:txBody>
      </p:sp>
      <p:sp>
        <p:nvSpPr>
          <p:cNvPr id="3" name="Θέση περιεχομένου 2"/>
          <p:cNvSpPr>
            <a:spLocks noGrp="1"/>
          </p:cNvSpPr>
          <p:nvPr>
            <p:ph idx="1"/>
          </p:nvPr>
        </p:nvSpPr>
        <p:spPr/>
        <p:txBody>
          <a:bodyPr>
            <a:normAutofit/>
          </a:bodyPr>
          <a:lstStyle/>
          <a:p>
            <a:r>
              <a:rPr lang="el-GR" sz="2800" dirty="0" smtClean="0"/>
              <a:t>Ορισμός: </a:t>
            </a:r>
          </a:p>
          <a:p>
            <a:pPr marL="354013" indent="0">
              <a:buNone/>
            </a:pPr>
            <a:r>
              <a:rPr lang="el-GR" sz="2800" dirty="0" smtClean="0"/>
              <a:t>Η συζυγία παραλαμβάνει δύο </a:t>
            </a:r>
            <a:r>
              <a:rPr lang="el-GR" sz="2800" b="1" dirty="0" smtClean="0">
                <a:solidFill>
                  <a:schemeClr val="tx2"/>
                </a:solidFill>
              </a:rPr>
              <a:t>ετερόφυλα</a:t>
            </a:r>
            <a:r>
              <a:rPr lang="el-GR" sz="2800" dirty="0" smtClean="0">
                <a:solidFill>
                  <a:srgbClr val="006699"/>
                </a:solidFill>
              </a:rPr>
              <a:t> </a:t>
            </a:r>
            <a:r>
              <a:rPr lang="el-GR" sz="2800" dirty="0" smtClean="0"/>
              <a:t>άτομα και με την </a:t>
            </a:r>
            <a:r>
              <a:rPr lang="el-GR" sz="2800" b="1" dirty="0" smtClean="0">
                <a:solidFill>
                  <a:schemeClr val="tx2"/>
                </a:solidFill>
              </a:rPr>
              <a:t>ισχυρή δύναμη της αγάπης</a:t>
            </a:r>
            <a:r>
              <a:rPr lang="el-GR" sz="2800" dirty="0" smtClean="0"/>
              <a:t>. Θέτει ως στόχο τη γεφύρωση της διαφορετικότητας και τη </a:t>
            </a:r>
            <a:r>
              <a:rPr lang="el-GR" sz="2800" b="1" dirty="0" smtClean="0">
                <a:solidFill>
                  <a:schemeClr val="tx2"/>
                </a:solidFill>
              </a:rPr>
              <a:t>δημιουργία μια νέας σύνθετης ύπαρξης  </a:t>
            </a:r>
            <a:r>
              <a:rPr lang="el-GR" sz="2800" dirty="0" smtClean="0"/>
              <a:t>η οποία λειτουργεί </a:t>
            </a:r>
            <a:r>
              <a:rPr lang="el-GR" sz="2800" b="1" dirty="0" smtClean="0">
                <a:solidFill>
                  <a:schemeClr val="tx2"/>
                </a:solidFill>
              </a:rPr>
              <a:t>σε δύο φυσικά πρόσωπα. </a:t>
            </a:r>
          </a:p>
          <a:p>
            <a:pPr marL="109728" indent="0">
              <a:buNone/>
            </a:pPr>
            <a:endParaRPr lang="el-GR" sz="2800" u="sng" dirty="0">
              <a:solidFill>
                <a:srgbClr val="006699"/>
              </a:solidFill>
            </a:endParaRPr>
          </a:p>
          <a:p>
            <a:r>
              <a:rPr lang="el-GR" sz="2800" dirty="0"/>
              <a:t>Η συζυγία </a:t>
            </a:r>
            <a:r>
              <a:rPr lang="el-GR" sz="2800" b="1" dirty="0">
                <a:solidFill>
                  <a:schemeClr val="tx2"/>
                </a:solidFill>
              </a:rPr>
              <a:t>είναι</a:t>
            </a:r>
            <a:r>
              <a:rPr lang="el-GR" sz="2800" dirty="0"/>
              <a:t> και </a:t>
            </a:r>
            <a:r>
              <a:rPr lang="el-GR" sz="2800" b="1" dirty="0">
                <a:solidFill>
                  <a:schemeClr val="tx2"/>
                </a:solidFill>
              </a:rPr>
              <a:t>έχει</a:t>
            </a:r>
            <a:r>
              <a:rPr lang="el-GR" sz="2800" dirty="0"/>
              <a:t> ισχυρή δύναμη</a:t>
            </a:r>
          </a:p>
          <a:p>
            <a:pPr marL="109728" indent="0">
              <a:buNone/>
            </a:pPr>
            <a:r>
              <a:rPr lang="el-GR" sz="2800" dirty="0"/>
              <a:t>Η δύναμη της κοινωνικής συζυγίας είναι η </a:t>
            </a:r>
            <a:r>
              <a:rPr lang="el-GR" sz="2800" b="1" dirty="0">
                <a:solidFill>
                  <a:schemeClr val="tx2"/>
                </a:solidFill>
              </a:rPr>
              <a:t>αγάπη. </a:t>
            </a:r>
          </a:p>
          <a:p>
            <a:endParaRPr lang="el-GR" sz="2800" dirty="0">
              <a:solidFill>
                <a:srgbClr val="006699"/>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11870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Δημιουργία σύνθετης νέας ύπαρξης </a:t>
            </a:r>
            <a:endParaRPr lang="el-GR" dirty="0"/>
          </a:p>
        </p:txBody>
      </p:sp>
      <p:sp>
        <p:nvSpPr>
          <p:cNvPr id="3" name="Θέση περιεχομένου 2"/>
          <p:cNvSpPr>
            <a:spLocks noGrp="1"/>
          </p:cNvSpPr>
          <p:nvPr>
            <p:ph idx="1"/>
          </p:nvPr>
        </p:nvSpPr>
        <p:spPr/>
        <p:txBody>
          <a:bodyPr>
            <a:normAutofit/>
          </a:bodyPr>
          <a:lstStyle/>
          <a:p>
            <a:r>
              <a:rPr lang="el-GR" sz="2800" dirty="0" smtClean="0"/>
              <a:t>Για να επιτευχθεί αυτό λαμβάνει χώρα μια</a:t>
            </a:r>
            <a:r>
              <a:rPr lang="el-GR" sz="2800" dirty="0" smtClean="0">
                <a:solidFill>
                  <a:srgbClr val="002060"/>
                </a:solidFill>
              </a:rPr>
              <a:t> </a:t>
            </a:r>
            <a:r>
              <a:rPr lang="el-GR" sz="2800" b="1" dirty="0" err="1" smtClean="0">
                <a:solidFill>
                  <a:schemeClr val="tx2"/>
                </a:solidFill>
              </a:rPr>
              <a:t>αντιμετάδοση</a:t>
            </a:r>
            <a:r>
              <a:rPr lang="el-GR" sz="2800" dirty="0" smtClean="0">
                <a:solidFill>
                  <a:srgbClr val="002060"/>
                </a:solidFill>
              </a:rPr>
              <a:t> </a:t>
            </a:r>
            <a:r>
              <a:rPr lang="el-GR" sz="2800" dirty="0" smtClean="0"/>
              <a:t>των</a:t>
            </a:r>
            <a:r>
              <a:rPr lang="el-GR" sz="2800" dirty="0" smtClean="0">
                <a:solidFill>
                  <a:srgbClr val="002060"/>
                </a:solidFill>
              </a:rPr>
              <a:t> </a:t>
            </a:r>
            <a:r>
              <a:rPr lang="el-GR" sz="2800" dirty="0" smtClean="0"/>
              <a:t>ιδιωμάτων των φύλων κατά την οποία ο άνδρας απορροφά στοιχεία από τη γυναίκα του και η γυναίκα από τον άνδρα της.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712036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Διευκρίνηση</a:t>
            </a:r>
            <a:r>
              <a:rPr lang="en-US" dirty="0" smtClean="0"/>
              <a:t> </a:t>
            </a:r>
            <a:r>
              <a:rPr lang="en-US" sz="3200" b="0" dirty="0" smtClean="0"/>
              <a:t>1/2</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sz="2800" dirty="0" smtClean="0"/>
              <a:t>Είναι απαραίτητο να διευκρινίσουμε εδώ ότι δεν πρόκειται για το ψυχολογικό γεγονός της εξομοιώσεως των δυο συζύγων μεταξύ τους. Πρόκειται για ένα </a:t>
            </a:r>
            <a:r>
              <a:rPr lang="el-GR" sz="2800" b="1" dirty="0" smtClean="0">
                <a:solidFill>
                  <a:schemeClr val="tx2"/>
                </a:solidFill>
              </a:rPr>
              <a:t>βήμα πνευματικής εγγύτητας και μεθέξεως </a:t>
            </a:r>
            <a:r>
              <a:rPr lang="el-GR" sz="2800" dirty="0" smtClean="0"/>
              <a:t>του ενός προς τον άλλο, η οποία λαμβάνει χώρα εκούσια και </a:t>
            </a:r>
            <a:r>
              <a:rPr lang="el-GR" sz="2800" dirty="0" err="1" smtClean="0"/>
              <a:t>αγαπητικά</a:t>
            </a:r>
            <a:r>
              <a:rPr lang="el-GR" sz="2800" dirty="0" smtClean="0"/>
              <a:t>. </a:t>
            </a:r>
          </a:p>
          <a:p>
            <a:endParaRPr lang="el-GR" sz="2800" dirty="0"/>
          </a:p>
          <a:p>
            <a:r>
              <a:rPr lang="el-GR" sz="2800" dirty="0" smtClean="0"/>
              <a:t>Δεν πρόκειται για παθητική συν το </a:t>
            </a:r>
            <a:r>
              <a:rPr lang="el-GR" sz="2800" dirty="0" err="1" smtClean="0"/>
              <a:t>χρόνω</a:t>
            </a:r>
            <a:r>
              <a:rPr lang="el-GR" sz="2800" dirty="0" smtClean="0"/>
              <a:t> σύγκλιση των συζύγων αλλά. Για μια εκούσια θέληση και ορμή να ζυμωθεί η προσωπικότητα του ενός μέσα στη προσωπικότητα του άλλου αμοιβαία.</a:t>
            </a:r>
            <a:endParaRPr lang="el-GR" sz="2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44732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solidFill>
                  <a:prstClr val="black"/>
                </a:solidFill>
              </a:rPr>
              <a:t>Διευκρίνηση</a:t>
            </a:r>
            <a:r>
              <a:rPr lang="en-US" dirty="0">
                <a:solidFill>
                  <a:prstClr val="black"/>
                </a:solidFill>
              </a:rPr>
              <a:t> </a:t>
            </a:r>
            <a:r>
              <a:rPr lang="en-US" sz="3200" b="0" dirty="0" smtClean="0">
                <a:solidFill>
                  <a:prstClr val="black"/>
                </a:solidFill>
              </a:rPr>
              <a:t>2/2</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normAutofit/>
          </a:bodyPr>
          <a:lstStyle/>
          <a:p>
            <a:r>
              <a:rPr lang="el-GR" sz="2800" dirty="0"/>
              <a:t>Δεν πρόκειται για παθητική συν το </a:t>
            </a:r>
            <a:r>
              <a:rPr lang="el-GR" sz="2800" dirty="0" err="1"/>
              <a:t>χρόνω</a:t>
            </a:r>
            <a:r>
              <a:rPr lang="el-GR" sz="2800" dirty="0"/>
              <a:t> σύγκλιση των συζύγων αλλά. Για μια εκούσια θέληση και ορμή να ζυμωθεί η προσωπικότητα του ενός μέσα στη προσωπικότητα του άλλου αμοιβαία.</a:t>
            </a:r>
          </a:p>
          <a:p>
            <a:endParaRPr lang="el-GR" sz="2800" dirty="0" smtClean="0"/>
          </a:p>
          <a:p>
            <a:r>
              <a:rPr lang="el-GR" sz="2800" dirty="0" smtClean="0"/>
              <a:t>Να συνεχίσει η εξελικτική πορεία της προσωπικότητάς του ενός μαζί με την εξελικτική πορεία της προσωπικότητας του άλλου και η καρδιά και το συναίσθημα του ενός να χωρέσει την ετερότητα του άλλου. </a:t>
            </a:r>
            <a:endParaRPr lang="el-GR" sz="2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841842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dirty="0" smtClean="0"/>
              <a:t>Οι τρείς πυλώνες της επιτυχημένης συζυγίας…</a:t>
            </a:r>
            <a:endParaRPr lang="el-GR" sz="3200" dirty="0"/>
          </a:p>
        </p:txBody>
      </p:sp>
      <p:sp>
        <p:nvSpPr>
          <p:cNvPr id="3" name="Θέση περιεχομένου 2"/>
          <p:cNvSpPr>
            <a:spLocks noGrp="1"/>
          </p:cNvSpPr>
          <p:nvPr>
            <p:ph idx="1"/>
          </p:nvPr>
        </p:nvSpPr>
        <p:spPr/>
        <p:txBody>
          <a:bodyPr/>
          <a:lstStyle/>
          <a:p>
            <a:r>
              <a:rPr lang="el-GR" dirty="0" smtClean="0"/>
              <a:t>Πάθος </a:t>
            </a:r>
          </a:p>
          <a:p>
            <a:r>
              <a:rPr lang="el-GR" dirty="0" smtClean="0"/>
              <a:t>Οικειότητα- Εγγύτητα </a:t>
            </a:r>
          </a:p>
          <a:p>
            <a:r>
              <a:rPr lang="el-GR" dirty="0" smtClean="0"/>
              <a:t>Δέσμευση- Σταθερότητα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64177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38063febbb6ca715243b2df49fcb2cb2fef9254"/>
</p:tagLst>
</file>

<file path=ppt/theme/theme1.xml><?xml version="1.0" encoding="utf-8"?>
<a:theme xmlns:a="http://schemas.openxmlformats.org/drawingml/2006/main" name="OC_template_updated">
  <a:themeElements>
    <a:clrScheme name="Custom 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TotalTime>
  <Words>2514</Words>
  <Application>Microsoft Office PowerPoint</Application>
  <PresentationFormat>Προβολή στην οθόνη (4:3)</PresentationFormat>
  <Paragraphs>290</Paragraphs>
  <Slides>44</Slides>
  <Notes>42</Notes>
  <HiddenSlides>0</HiddenSlides>
  <MMClips>0</MMClips>
  <ScaleCrop>false</ScaleCrop>
  <HeadingPairs>
    <vt:vector size="4" baseType="variant">
      <vt:variant>
        <vt:lpstr>Θέμα</vt:lpstr>
      </vt:variant>
      <vt:variant>
        <vt:i4>2</vt:i4>
      </vt:variant>
      <vt:variant>
        <vt:lpstr>Τίτλοι διαφανειών</vt:lpstr>
      </vt:variant>
      <vt:variant>
        <vt:i4>44</vt:i4>
      </vt:variant>
    </vt:vector>
  </HeadingPairs>
  <TitlesOfParts>
    <vt:vector size="46" baseType="lpstr">
      <vt:lpstr>OC_template_updated</vt:lpstr>
      <vt:lpstr>1_OC_template_updated</vt:lpstr>
      <vt:lpstr>Κοινοτική Μαιευτική- Γυναικολογική Φροντίδα – Αγωγή Υγείας (Θ)</vt:lpstr>
      <vt:lpstr>Συζυγία – Βασικές αρχές</vt:lpstr>
      <vt:lpstr>Η λέξη συζυγία είναι ελληνική και σημαίνει:  </vt:lpstr>
      <vt:lpstr>Συζυγία</vt:lpstr>
      <vt:lpstr>Κοινωνική συζυγία </vt:lpstr>
      <vt:lpstr>Δημιουργία σύνθετης νέας ύπαρξης </vt:lpstr>
      <vt:lpstr>Διευκρίνηση 1/2 </vt:lpstr>
      <vt:lpstr>Διευκρίνηση 2/2 </vt:lpstr>
      <vt:lpstr>Οι τρείς πυλώνες της επιτυχημένης συζυγίας…</vt:lpstr>
      <vt:lpstr>Διατήρηση των τριών πυλώνων της συζυγίας 1/3</vt:lpstr>
      <vt:lpstr>Διατήρηση των τριών πυλώνων της συζυγίας 2/3</vt:lpstr>
      <vt:lpstr>Διατήρηση των τριών πυλώνων της συζυγίας 3/3</vt:lpstr>
      <vt:lpstr>Η κρίση στη συζυγία </vt:lpstr>
      <vt:lpstr>Κριτήρια επιλογής συζύγου </vt:lpstr>
      <vt:lpstr>Ασυνείδητα κίνητρα</vt:lpstr>
      <vt:lpstr>Προβλήματα και εχθροί της συζυγίας</vt:lpstr>
      <vt:lpstr>Πουριτανισμός 1/3</vt:lpstr>
      <vt:lpstr>Πουριτανισμός 2/3</vt:lpstr>
      <vt:lpstr>Πουριτανισμός 3/3</vt:lpstr>
      <vt:lpstr>Παιδοκεντρική οικογένεια 1/4</vt:lpstr>
      <vt:lpstr>Παιδοκεντρική οικογένεια 2/4</vt:lpstr>
      <vt:lpstr>Παιδοκεντρική οικογένεια 3/4</vt:lpstr>
      <vt:lpstr>Παιδοκεντρική οικογένεια 4/4</vt:lpstr>
      <vt:lpstr>Διάδοση της εικόνας και των αναπαραστάσεων αυτής 1/8</vt:lpstr>
      <vt:lpstr>Διάδοση της εικόνας και των αναπαραστάσεων αυτής 2/8</vt:lpstr>
      <vt:lpstr>Διάδοση της εικόνας και των αναπαραστάσεων αυτής 3/8</vt:lpstr>
      <vt:lpstr>Διάδοση της εικόνας και των αναπαραστάσεων αυτής 4/8</vt:lpstr>
      <vt:lpstr>Διάδοση της εικόνας και των αναπαραστάσεων αυτής 5/8</vt:lpstr>
      <vt:lpstr>Διάδοση της εικόνας και των αναπαραστάσεων αυτής 6/8</vt:lpstr>
      <vt:lpstr>Διάδοση της εικόνας και των αναπαραστάσεων αυτής 7/8</vt:lpstr>
      <vt:lpstr>Διάδοση της εικόνας και των αναπαραστάσεων αυτής 8/8</vt:lpstr>
      <vt:lpstr>Συμπεράσματα… 1/4</vt:lpstr>
      <vt:lpstr>Συμπεράσματα… 2/4</vt:lpstr>
      <vt:lpstr>Συμπεράσματα… 3/4</vt:lpstr>
      <vt:lpstr>Συμπεράσματα… 4/4</vt:lpstr>
      <vt:lpstr>Βιβλιογραφία </vt:lpstr>
      <vt:lpstr>Από την αρχή...</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57</cp:revision>
  <dcterms:created xsi:type="dcterms:W3CDTF">2013-03-04T13:35:19Z</dcterms:created>
  <dcterms:modified xsi:type="dcterms:W3CDTF">2015-06-30T06:18:34Z</dcterms:modified>
</cp:coreProperties>
</file>