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8" r:id="rId14"/>
    <p:sldId id="269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l-GR" sz="2000" baseline="0" dirty="0" smtClean="0"/>
            <a:t>1</a:t>
          </a:r>
          <a:endParaRPr lang="en-US" sz="2000" baseline="0" dirty="0" smtClean="0"/>
        </a:p>
        <a:p>
          <a:pPr>
            <a:spcAft>
              <a:spcPts val="0"/>
            </a:spcAft>
          </a:pPr>
          <a:r>
            <a:rPr lang="el-GR" sz="1800" baseline="0" dirty="0" smtClean="0">
              <a:sym typeface="Wingdings 2"/>
            </a:rPr>
            <a:t></a:t>
          </a:r>
          <a:r>
            <a:rPr lang="en-US" sz="1800" baseline="0" dirty="0" smtClean="0">
              <a:sym typeface="Wingdings 2"/>
            </a:rPr>
            <a:t> </a:t>
          </a:r>
          <a:r>
            <a:rPr lang="el-GR" sz="1800" baseline="0" dirty="0" smtClean="0"/>
            <a:t>Τη διατύπωση του σκοπού και  </a:t>
          </a:r>
          <a:r>
            <a:rPr lang="el-GR" sz="1800" dirty="0" smtClean="0"/>
            <a:t>των στόχων</a:t>
          </a:r>
          <a:endParaRPr lang="en-US" sz="1800" baseline="0" dirty="0"/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/>
        </a:p>
      </dgm:t>
    </dgm:pt>
    <dgm:pt modelId="{B4159C30-DBE3-473F-B6E7-4D39883C930F}" type="sibTrans" cxnId="{58B63ADD-6CB4-4181-ADBB-3F961B5EAB75}">
      <dgm:prSet/>
      <dgm:spPr/>
      <dgm:t>
        <a:bodyPr/>
        <a:lstStyle/>
        <a:p>
          <a:endParaRPr lang="en-US" dirty="0"/>
        </a:p>
      </dgm:t>
    </dgm:pt>
    <dgm:pt modelId="{F0ED2BDD-5EFF-4B2D-AF97-3470E2C34E2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l-GR" sz="2000" dirty="0" smtClean="0"/>
            <a:t>2</a:t>
          </a:r>
          <a:endParaRPr lang="en-US" sz="2000" dirty="0" smtClean="0"/>
        </a:p>
        <a:p>
          <a:pPr>
            <a:spcAft>
              <a:spcPts val="0"/>
            </a:spcAft>
          </a:pPr>
          <a:r>
            <a:rPr lang="el-GR" sz="1800" dirty="0" smtClean="0">
              <a:sym typeface="Wingdings 2"/>
            </a:rPr>
            <a:t></a:t>
          </a:r>
          <a:r>
            <a:rPr lang="en-US" sz="1800" dirty="0" smtClean="0">
              <a:sym typeface="Wingdings 2"/>
            </a:rPr>
            <a:t> </a:t>
          </a:r>
          <a:r>
            <a:rPr lang="el-GR" sz="1800" dirty="0" smtClean="0"/>
            <a:t>Τη μεθοδολογία της έρευνας</a:t>
          </a:r>
          <a:endParaRPr lang="en-US" sz="2000" dirty="0"/>
        </a:p>
      </dgm:t>
    </dgm:pt>
    <dgm:pt modelId="{7BF5762E-CA5A-4A96-8A1D-4699EADF930C}" type="parTrans" cxnId="{F016BFB9-37DA-4093-BD60-A308E45ECEEC}">
      <dgm:prSet/>
      <dgm:spPr/>
      <dgm:t>
        <a:bodyPr/>
        <a:lstStyle/>
        <a:p>
          <a:endParaRPr lang="en-US"/>
        </a:p>
      </dgm:t>
    </dgm:pt>
    <dgm:pt modelId="{6D32A681-E82D-4E18-A176-1E4E849D3EF8}" type="sibTrans" cxnId="{F016BFB9-37DA-4093-BD60-A308E45ECEEC}">
      <dgm:prSet/>
      <dgm:spPr/>
      <dgm:t>
        <a:bodyPr/>
        <a:lstStyle/>
        <a:p>
          <a:endParaRPr lang="en-US" dirty="0"/>
        </a:p>
      </dgm:t>
    </dgm:pt>
    <dgm:pt modelId="{1E1A8527-A3B0-4204-9526-E7C9685F8CB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 smtClean="0"/>
            <a:t>4</a:t>
          </a:r>
        </a:p>
        <a:p>
          <a:pPr>
            <a:spcAft>
              <a:spcPts val="0"/>
            </a:spcAft>
          </a:pPr>
          <a:r>
            <a:rPr lang="el-GR" sz="1800" dirty="0" smtClean="0">
              <a:sym typeface="Wingdings 2"/>
            </a:rPr>
            <a:t></a:t>
          </a:r>
          <a:r>
            <a:rPr lang="en-US" sz="1800" dirty="0" smtClean="0">
              <a:sym typeface="Wingdings 2"/>
            </a:rPr>
            <a:t> </a:t>
          </a:r>
          <a:r>
            <a:rPr lang="el-GR" sz="1800" dirty="0" smtClean="0"/>
            <a:t>Τα συμπεράσματα, αναγωγές, συστάσεις</a:t>
          </a:r>
          <a:endParaRPr lang="en-US" sz="2000" dirty="0"/>
        </a:p>
      </dgm:t>
    </dgm:pt>
    <dgm:pt modelId="{F7FCF020-7ACD-4A24-BC78-D1D976F069E0}" type="parTrans" cxnId="{AAD415A9-6971-4C21-BBCC-8CD0BC8727B5}">
      <dgm:prSet/>
      <dgm:spPr/>
      <dgm:t>
        <a:bodyPr/>
        <a:lstStyle/>
        <a:p>
          <a:endParaRPr lang="en-US"/>
        </a:p>
      </dgm:t>
    </dgm:pt>
    <dgm:pt modelId="{45220C32-92E3-4D99-B720-31149B16D515}" type="sibTrans" cxnId="{AAD415A9-6971-4C21-BBCC-8CD0BC8727B5}">
      <dgm:prSet/>
      <dgm:spPr/>
      <dgm:t>
        <a:bodyPr/>
        <a:lstStyle/>
        <a:p>
          <a:endParaRPr lang="en-US" dirty="0"/>
        </a:p>
      </dgm:t>
    </dgm:pt>
    <dgm:pt modelId="{EE33DF1E-8F9C-4334-A6A3-B26F6CC659C7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 smtClean="0"/>
            <a:t>3</a:t>
          </a:r>
        </a:p>
        <a:p>
          <a:pPr>
            <a:spcAft>
              <a:spcPts val="0"/>
            </a:spcAft>
          </a:pPr>
          <a:r>
            <a:rPr lang="el-GR" sz="1800" dirty="0" smtClean="0">
              <a:sym typeface="Wingdings 2"/>
            </a:rPr>
            <a:t></a:t>
          </a:r>
          <a:r>
            <a:rPr lang="en-US" sz="1800" dirty="0" smtClean="0">
              <a:sym typeface="Wingdings 2"/>
            </a:rPr>
            <a:t> </a:t>
          </a:r>
          <a:r>
            <a:rPr lang="el-GR" sz="1800" dirty="0" smtClean="0"/>
            <a:t>Τα κυριότερα αποτελέσματα</a:t>
          </a:r>
          <a:endParaRPr lang="en-US" sz="2000" dirty="0"/>
        </a:p>
      </dgm:t>
    </dgm:pt>
    <dgm:pt modelId="{7089E595-419A-443B-BD31-B556AE9E259C}" type="parTrans" cxnId="{17FB83F0-2F8F-4FF0-B937-9220DFDF4A9F}">
      <dgm:prSet/>
      <dgm:spPr/>
      <dgm:t>
        <a:bodyPr/>
        <a:lstStyle/>
        <a:p>
          <a:endParaRPr lang="en-US"/>
        </a:p>
      </dgm:t>
    </dgm:pt>
    <dgm:pt modelId="{DB4F21EA-D11D-4A25-BF88-2413959F8ED0}" type="sibTrans" cxnId="{17FB83F0-2F8F-4FF0-B937-9220DFDF4A9F}">
      <dgm:prSet/>
      <dgm:spPr/>
      <dgm:t>
        <a:bodyPr/>
        <a:lstStyle/>
        <a:p>
          <a:endParaRPr lang="en-US" dirty="0"/>
        </a:p>
      </dgm:t>
    </dgm:pt>
    <dgm:pt modelId="{ED577A72-EE13-4D17-BD3D-83A679F3CDF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l-GR" sz="1800" dirty="0" smtClean="0"/>
            <a:t>5</a:t>
          </a:r>
          <a:endParaRPr lang="en-US" sz="1800" dirty="0" smtClean="0"/>
        </a:p>
        <a:p>
          <a:pPr>
            <a:spcAft>
              <a:spcPts val="0"/>
            </a:spcAft>
          </a:pPr>
          <a:r>
            <a:rPr lang="el-GR" sz="1800" dirty="0" smtClean="0">
              <a:sym typeface="Wingdings 2"/>
            </a:rPr>
            <a:t></a:t>
          </a:r>
          <a:r>
            <a:rPr lang="en-US" sz="1800" dirty="0" smtClean="0">
              <a:sym typeface="Wingdings 2"/>
            </a:rPr>
            <a:t> </a:t>
          </a:r>
          <a:r>
            <a:rPr lang="el-GR" sz="1800" dirty="0" smtClean="0"/>
            <a:t>Άλλες  πληροφορίες</a:t>
          </a:r>
          <a:endParaRPr lang="el-GR" sz="1800" dirty="0"/>
        </a:p>
      </dgm:t>
    </dgm:pt>
    <dgm:pt modelId="{4CF5F825-76D0-4A69-9E38-33E82CF717C1}" type="parTrans" cxnId="{A62D51D3-FFE7-472D-8AC3-4128B3C87483}">
      <dgm:prSet/>
      <dgm:spPr/>
      <dgm:t>
        <a:bodyPr/>
        <a:lstStyle/>
        <a:p>
          <a:endParaRPr lang="el-GR"/>
        </a:p>
      </dgm:t>
    </dgm:pt>
    <dgm:pt modelId="{06A36B92-5A27-49B8-9A0E-0595381CE03E}" type="sibTrans" cxnId="{A62D51D3-FFE7-472D-8AC3-4128B3C87483}">
      <dgm:prSet/>
      <dgm:spPr/>
      <dgm:t>
        <a:bodyPr/>
        <a:lstStyle/>
        <a:p>
          <a:endParaRPr lang="el-GR"/>
        </a:p>
      </dgm:t>
    </dgm:pt>
    <dgm:pt modelId="{BB850E98-07A9-4E7E-965D-94AB3676B12B}" type="pres">
      <dgm:prSet presAssocID="{1BAD8522-E1D8-4100-9F9C-B922C6893C9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316031-6528-470C-8D0C-04BE86F2A744}" type="pres">
      <dgm:prSet presAssocID="{1BAD8522-E1D8-4100-9F9C-B922C6893C90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CBA0F218-3474-4A9F-9C6F-56BE03439A11}" type="pres">
      <dgm:prSet presAssocID="{1BAD8522-E1D8-4100-9F9C-B922C6893C9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557F58-D39B-4325-B841-8974D22F8CAC}" type="pres">
      <dgm:prSet presAssocID="{1BAD8522-E1D8-4100-9F9C-B922C6893C9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1B392E-2D2A-4019-887B-8B629D1066ED}" type="pres">
      <dgm:prSet presAssocID="{1BAD8522-E1D8-4100-9F9C-B922C6893C9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91613C-01CB-4E5E-B4C8-2CE0CF377730}" type="pres">
      <dgm:prSet presAssocID="{1BAD8522-E1D8-4100-9F9C-B922C6893C9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E160A5F-3480-45FC-A6FB-FAF0089B617A}" type="pres">
      <dgm:prSet presAssocID="{1BAD8522-E1D8-4100-9F9C-B922C6893C9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B508AA-747D-43FC-B101-E7D2B19ADA07}" type="pres">
      <dgm:prSet presAssocID="{1BAD8522-E1D8-4100-9F9C-B922C6893C9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A9DB222-1FAD-483A-93D4-F95C951CE70C}" type="pres">
      <dgm:prSet presAssocID="{1BAD8522-E1D8-4100-9F9C-B922C6893C9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41B5F2-15C5-4B20-9162-96D5AEF14BEB}" type="pres">
      <dgm:prSet presAssocID="{1BAD8522-E1D8-4100-9F9C-B922C6893C9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DF3431-16C7-4CEE-AF79-C65C4C0FCBC2}" type="pres">
      <dgm:prSet presAssocID="{1BAD8522-E1D8-4100-9F9C-B922C6893C9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C51816-27B2-4245-8306-CC5E07CB7CA8}" type="pres">
      <dgm:prSet presAssocID="{1BAD8522-E1D8-4100-9F9C-B922C6893C9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98E919-F27A-40B1-B26E-7EB68CC9166B}" type="pres">
      <dgm:prSet presAssocID="{1BAD8522-E1D8-4100-9F9C-B922C6893C9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FE22BB-E4E5-49E5-BDC3-943BE287473A}" type="pres">
      <dgm:prSet presAssocID="{1BAD8522-E1D8-4100-9F9C-B922C6893C9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55B313F-6C0D-45F4-B6FF-442C6384D1D0}" type="pres">
      <dgm:prSet presAssocID="{1BAD8522-E1D8-4100-9F9C-B922C6893C9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AA11E4-1155-4F37-B62D-01303EAD1257}" type="pres">
      <dgm:prSet presAssocID="{1BAD8522-E1D8-4100-9F9C-B922C6893C9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5AC8EE8B-A327-49A6-A60A-62DAA99AF47F}" type="presOf" srcId="{45220C32-92E3-4D99-B720-31149B16D515}" destId="{59DF3431-16C7-4CEE-AF79-C65C4C0FCBC2}" srcOrd="0" destOrd="0" presId="urn:microsoft.com/office/officeart/2005/8/layout/vProcess5"/>
    <dgm:cxn modelId="{AAD415A9-6971-4C21-BBCC-8CD0BC8727B5}" srcId="{1BAD8522-E1D8-4100-9F9C-B922C6893C90}" destId="{1E1A8527-A3B0-4204-9526-E7C9685F8CBD}" srcOrd="3" destOrd="0" parTransId="{F7FCF020-7ACD-4A24-BC78-D1D976F069E0}" sibTransId="{45220C32-92E3-4D99-B720-31149B16D515}"/>
    <dgm:cxn modelId="{CE79E070-AF75-495C-B3E3-493C4A038624}" type="presOf" srcId="{EE33DF1E-8F9C-4334-A6A3-B26F6CC659C7}" destId="{C5FE22BB-E4E5-49E5-BDC3-943BE287473A}" srcOrd="1" destOrd="0" presId="urn:microsoft.com/office/officeart/2005/8/layout/vProcess5"/>
    <dgm:cxn modelId="{4D81362A-C563-438D-9673-0B19AC374BDE}" type="presOf" srcId="{EC912083-46BA-47EC-834F-B53C28E6D0BD}" destId="{CBA0F218-3474-4A9F-9C6F-56BE03439A11}" srcOrd="0" destOrd="0" presId="urn:microsoft.com/office/officeart/2005/8/layout/vProcess5"/>
    <dgm:cxn modelId="{D7449522-A6FE-4126-9F9E-765D90FE3C4B}" type="presOf" srcId="{F0ED2BDD-5EFF-4B2D-AF97-3470E2C34E25}" destId="{2F98E919-F27A-40B1-B26E-7EB68CC9166B}" srcOrd="1" destOrd="0" presId="urn:microsoft.com/office/officeart/2005/8/layout/vProcess5"/>
    <dgm:cxn modelId="{94A67C2E-FEBE-4797-B65B-035795F5C40E}" type="presOf" srcId="{F0ED2BDD-5EFF-4B2D-AF97-3470E2C34E25}" destId="{67557F58-D39B-4325-B841-8974D22F8CAC}" srcOrd="0" destOrd="0" presId="urn:microsoft.com/office/officeart/2005/8/layout/vProcess5"/>
    <dgm:cxn modelId="{A62D51D3-FFE7-472D-8AC3-4128B3C87483}" srcId="{1BAD8522-E1D8-4100-9F9C-B922C6893C90}" destId="{ED577A72-EE13-4D17-BD3D-83A679F3CDFC}" srcOrd="4" destOrd="0" parTransId="{4CF5F825-76D0-4A69-9E38-33E82CF717C1}" sibTransId="{06A36B92-5A27-49B8-9A0E-0595381CE03E}"/>
    <dgm:cxn modelId="{D288D5CF-4E67-4845-B457-4D5A81EAEAB9}" type="presOf" srcId="{EC912083-46BA-47EC-834F-B53C28E6D0BD}" destId="{B0C51816-27B2-4245-8306-CC5E07CB7CA8}" srcOrd="1" destOrd="0" presId="urn:microsoft.com/office/officeart/2005/8/layout/vProcess5"/>
    <dgm:cxn modelId="{03BDFA86-3273-41D1-AA07-7AB93263200B}" type="presOf" srcId="{DB4F21EA-D11D-4A25-BF88-2413959F8ED0}" destId="{4941B5F2-15C5-4B20-9162-96D5AEF14BEB}" srcOrd="0" destOrd="0" presId="urn:microsoft.com/office/officeart/2005/8/layout/vProcess5"/>
    <dgm:cxn modelId="{F9899EEA-F65B-471E-9350-719D6E466899}" type="presOf" srcId="{6D32A681-E82D-4E18-A176-1E4E849D3EF8}" destId="{9A9DB222-1FAD-483A-93D4-F95C951CE70C}" srcOrd="0" destOrd="0" presId="urn:microsoft.com/office/officeart/2005/8/layout/vProcess5"/>
    <dgm:cxn modelId="{3C788678-32EC-40A5-88A5-8088B3FAB888}" type="presOf" srcId="{EE33DF1E-8F9C-4334-A6A3-B26F6CC659C7}" destId="{051B392E-2D2A-4019-887B-8B629D1066ED}" srcOrd="0" destOrd="0" presId="urn:microsoft.com/office/officeart/2005/8/layout/vProcess5"/>
    <dgm:cxn modelId="{17FB83F0-2F8F-4FF0-B937-9220DFDF4A9F}" srcId="{1BAD8522-E1D8-4100-9F9C-B922C6893C90}" destId="{EE33DF1E-8F9C-4334-A6A3-B26F6CC659C7}" srcOrd="2" destOrd="0" parTransId="{7089E595-419A-443B-BD31-B556AE9E259C}" sibTransId="{DB4F21EA-D11D-4A25-BF88-2413959F8ED0}"/>
    <dgm:cxn modelId="{A7B391A1-9E47-4CCC-918D-A626C55B4F50}" type="presOf" srcId="{ED577A72-EE13-4D17-BD3D-83A679F3CDFC}" destId="{CFAA11E4-1155-4F37-B62D-01303EAD1257}" srcOrd="1" destOrd="0" presId="urn:microsoft.com/office/officeart/2005/8/layout/vProcess5"/>
    <dgm:cxn modelId="{162C3961-B858-4790-9BB1-BF630E4D164A}" type="presOf" srcId="{1BAD8522-E1D8-4100-9F9C-B922C6893C90}" destId="{BB850E98-07A9-4E7E-965D-94AB3676B12B}" srcOrd="0" destOrd="0" presId="urn:microsoft.com/office/officeart/2005/8/layout/vProcess5"/>
    <dgm:cxn modelId="{F5D3CD38-E978-4324-9D9A-7CD4CE25165C}" type="presOf" srcId="{B4159C30-DBE3-473F-B6E7-4D39883C930F}" destId="{76B508AA-747D-43FC-B101-E7D2B19ADA07}" srcOrd="0" destOrd="0" presId="urn:microsoft.com/office/officeart/2005/8/layout/vProcess5"/>
    <dgm:cxn modelId="{F016BFB9-37DA-4093-BD60-A308E45ECEEC}" srcId="{1BAD8522-E1D8-4100-9F9C-B922C6893C90}" destId="{F0ED2BDD-5EFF-4B2D-AF97-3470E2C34E25}" srcOrd="1" destOrd="0" parTransId="{7BF5762E-CA5A-4A96-8A1D-4699EADF930C}" sibTransId="{6D32A681-E82D-4E18-A176-1E4E849D3EF8}"/>
    <dgm:cxn modelId="{D2315463-8340-4FFE-B5E1-FD7E0D61FE33}" type="presOf" srcId="{ED577A72-EE13-4D17-BD3D-83A679F3CDFC}" destId="{7E160A5F-3480-45FC-A6FB-FAF0089B617A}" srcOrd="0" destOrd="0" presId="urn:microsoft.com/office/officeart/2005/8/layout/vProcess5"/>
    <dgm:cxn modelId="{B86C152F-4CF4-464F-8AA8-ACFDE11CAC1E}" type="presOf" srcId="{1E1A8527-A3B0-4204-9526-E7C9685F8CBD}" destId="{F55B313F-6C0D-45F4-B6FF-442C6384D1D0}" srcOrd="1" destOrd="0" presId="urn:microsoft.com/office/officeart/2005/8/layout/vProcess5"/>
    <dgm:cxn modelId="{344D6A91-C769-4E32-89F4-B78DCCB98D85}" type="presOf" srcId="{1E1A8527-A3B0-4204-9526-E7C9685F8CBD}" destId="{5991613C-01CB-4E5E-B4C8-2CE0CF377730}" srcOrd="0" destOrd="0" presId="urn:microsoft.com/office/officeart/2005/8/layout/vProcess5"/>
    <dgm:cxn modelId="{468605E1-068E-48A2-A5FA-CF5FE32F51E9}" type="presParOf" srcId="{BB850E98-07A9-4E7E-965D-94AB3676B12B}" destId="{90316031-6528-470C-8D0C-04BE86F2A744}" srcOrd="0" destOrd="0" presId="urn:microsoft.com/office/officeart/2005/8/layout/vProcess5"/>
    <dgm:cxn modelId="{35AFDCF8-21A2-47E7-AB1E-B47EBD69EDEA}" type="presParOf" srcId="{BB850E98-07A9-4E7E-965D-94AB3676B12B}" destId="{CBA0F218-3474-4A9F-9C6F-56BE03439A11}" srcOrd="1" destOrd="0" presId="urn:microsoft.com/office/officeart/2005/8/layout/vProcess5"/>
    <dgm:cxn modelId="{19AC6571-25EB-4541-89B9-3B7062F6A64B}" type="presParOf" srcId="{BB850E98-07A9-4E7E-965D-94AB3676B12B}" destId="{67557F58-D39B-4325-B841-8974D22F8CAC}" srcOrd="2" destOrd="0" presId="urn:microsoft.com/office/officeart/2005/8/layout/vProcess5"/>
    <dgm:cxn modelId="{3354E93D-1219-40B6-A576-89EEE4C29885}" type="presParOf" srcId="{BB850E98-07A9-4E7E-965D-94AB3676B12B}" destId="{051B392E-2D2A-4019-887B-8B629D1066ED}" srcOrd="3" destOrd="0" presId="urn:microsoft.com/office/officeart/2005/8/layout/vProcess5"/>
    <dgm:cxn modelId="{CBFF0D41-CA5C-4F69-BE5F-B6AEADEAC0E4}" type="presParOf" srcId="{BB850E98-07A9-4E7E-965D-94AB3676B12B}" destId="{5991613C-01CB-4E5E-B4C8-2CE0CF377730}" srcOrd="4" destOrd="0" presId="urn:microsoft.com/office/officeart/2005/8/layout/vProcess5"/>
    <dgm:cxn modelId="{9BE1083E-F9A0-4D5D-B400-BA1B691CBBC0}" type="presParOf" srcId="{BB850E98-07A9-4E7E-965D-94AB3676B12B}" destId="{7E160A5F-3480-45FC-A6FB-FAF0089B617A}" srcOrd="5" destOrd="0" presId="urn:microsoft.com/office/officeart/2005/8/layout/vProcess5"/>
    <dgm:cxn modelId="{E58532B2-5E90-4A94-94E8-508CFEE0ECB3}" type="presParOf" srcId="{BB850E98-07A9-4E7E-965D-94AB3676B12B}" destId="{76B508AA-747D-43FC-B101-E7D2B19ADA07}" srcOrd="6" destOrd="0" presId="urn:microsoft.com/office/officeart/2005/8/layout/vProcess5"/>
    <dgm:cxn modelId="{2ACB9A08-9F17-4405-8A66-C6C1260CB99F}" type="presParOf" srcId="{BB850E98-07A9-4E7E-965D-94AB3676B12B}" destId="{9A9DB222-1FAD-483A-93D4-F95C951CE70C}" srcOrd="7" destOrd="0" presId="urn:microsoft.com/office/officeart/2005/8/layout/vProcess5"/>
    <dgm:cxn modelId="{5A1AC7DE-0D69-4FF2-98A2-1296955D526A}" type="presParOf" srcId="{BB850E98-07A9-4E7E-965D-94AB3676B12B}" destId="{4941B5F2-15C5-4B20-9162-96D5AEF14BEB}" srcOrd="8" destOrd="0" presId="urn:microsoft.com/office/officeart/2005/8/layout/vProcess5"/>
    <dgm:cxn modelId="{A7C04A54-A436-4545-A171-B4CBF9E50D24}" type="presParOf" srcId="{BB850E98-07A9-4E7E-965D-94AB3676B12B}" destId="{59DF3431-16C7-4CEE-AF79-C65C4C0FCBC2}" srcOrd="9" destOrd="0" presId="urn:microsoft.com/office/officeart/2005/8/layout/vProcess5"/>
    <dgm:cxn modelId="{56BC73BB-CFFA-4476-9460-17B64A9675B9}" type="presParOf" srcId="{BB850E98-07A9-4E7E-965D-94AB3676B12B}" destId="{B0C51816-27B2-4245-8306-CC5E07CB7CA8}" srcOrd="10" destOrd="0" presId="urn:microsoft.com/office/officeart/2005/8/layout/vProcess5"/>
    <dgm:cxn modelId="{F5FB2D51-B405-4797-AB9F-EF75DFE983B7}" type="presParOf" srcId="{BB850E98-07A9-4E7E-965D-94AB3676B12B}" destId="{2F98E919-F27A-40B1-B26E-7EB68CC9166B}" srcOrd="11" destOrd="0" presId="urn:microsoft.com/office/officeart/2005/8/layout/vProcess5"/>
    <dgm:cxn modelId="{4CCA829F-D259-4637-9811-8292EEC40BFD}" type="presParOf" srcId="{BB850E98-07A9-4E7E-965D-94AB3676B12B}" destId="{C5FE22BB-E4E5-49E5-BDC3-943BE287473A}" srcOrd="12" destOrd="0" presId="urn:microsoft.com/office/officeart/2005/8/layout/vProcess5"/>
    <dgm:cxn modelId="{EAF50094-F93D-485C-BF50-4373C99B9B42}" type="presParOf" srcId="{BB850E98-07A9-4E7E-965D-94AB3676B12B}" destId="{F55B313F-6C0D-45F4-B6FF-442C6384D1D0}" srcOrd="13" destOrd="0" presId="urn:microsoft.com/office/officeart/2005/8/layout/vProcess5"/>
    <dgm:cxn modelId="{736973B6-ABE4-476D-87C0-5118F0E2BB7B}" type="presParOf" srcId="{BB850E98-07A9-4E7E-965D-94AB3676B12B}" destId="{CFAA11E4-1155-4F37-B62D-01303EAD1257}" srcOrd="14" destOrd="0" presId="urn:microsoft.com/office/officeart/2005/8/layout/vProcess5"/>
  </dgm:cxnLst>
  <dgm:bg>
    <a:effectLst>
      <a:outerShdw blurRad="50800" dist="50800" dir="5400000" algn="ctr" rotWithShape="0">
        <a:schemeClr val="tx1">
          <a:lumMod val="65000"/>
          <a:lumOff val="35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0F218-3474-4A9F-9C6F-56BE03439A11}">
      <dsp:nvSpPr>
        <dsp:cNvPr id="0" name=""/>
        <dsp:cNvSpPr/>
      </dsp:nvSpPr>
      <dsp:spPr>
        <a:xfrm>
          <a:off x="0" y="0"/>
          <a:ext cx="4609996" cy="90725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2000" kern="1200" baseline="0" dirty="0" smtClean="0"/>
            <a:t>1</a:t>
          </a:r>
          <a:endParaRPr lang="en-US" sz="2000" kern="1200" baseline="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800" kern="1200" baseline="0" dirty="0" smtClean="0">
              <a:sym typeface="Wingdings 2"/>
            </a:rPr>
            <a:t></a:t>
          </a:r>
          <a:r>
            <a:rPr lang="en-US" sz="1800" kern="1200" baseline="0" dirty="0" smtClean="0">
              <a:sym typeface="Wingdings 2"/>
            </a:rPr>
            <a:t> </a:t>
          </a:r>
          <a:r>
            <a:rPr lang="el-GR" sz="1800" kern="1200" baseline="0" dirty="0" smtClean="0"/>
            <a:t>Τη διατύπωση του σκοπού και  </a:t>
          </a:r>
          <a:r>
            <a:rPr lang="el-GR" sz="1800" kern="1200" dirty="0" smtClean="0"/>
            <a:t>των στόχων</a:t>
          </a:r>
          <a:endParaRPr lang="en-US" sz="1800" kern="1200" baseline="0" dirty="0"/>
        </a:p>
      </dsp:txBody>
      <dsp:txXfrm>
        <a:off x="26573" y="26573"/>
        <a:ext cx="3524846" cy="854110"/>
      </dsp:txXfrm>
    </dsp:sp>
    <dsp:sp modelId="{67557F58-D39B-4325-B841-8974D22F8CAC}">
      <dsp:nvSpPr>
        <dsp:cNvPr id="0" name=""/>
        <dsp:cNvSpPr/>
      </dsp:nvSpPr>
      <dsp:spPr>
        <a:xfrm>
          <a:off x="344252" y="1033264"/>
          <a:ext cx="4609996" cy="90725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2000" kern="1200" dirty="0" smtClean="0"/>
            <a:t>2</a:t>
          </a: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800" kern="1200" dirty="0" smtClean="0">
              <a:sym typeface="Wingdings 2"/>
            </a:rPr>
            <a:t></a:t>
          </a:r>
          <a:r>
            <a:rPr lang="en-US" sz="1800" kern="1200" dirty="0" smtClean="0">
              <a:sym typeface="Wingdings 2"/>
            </a:rPr>
            <a:t> </a:t>
          </a:r>
          <a:r>
            <a:rPr lang="el-GR" sz="1800" kern="1200" dirty="0" smtClean="0"/>
            <a:t>Τη μεθοδολογία της έρευνας</a:t>
          </a:r>
          <a:endParaRPr lang="en-US" sz="2000" kern="1200" dirty="0"/>
        </a:p>
      </dsp:txBody>
      <dsp:txXfrm>
        <a:off x="370825" y="1059837"/>
        <a:ext cx="3622880" cy="854110"/>
      </dsp:txXfrm>
    </dsp:sp>
    <dsp:sp modelId="{051B392E-2D2A-4019-887B-8B629D1066ED}">
      <dsp:nvSpPr>
        <dsp:cNvPr id="0" name=""/>
        <dsp:cNvSpPr/>
      </dsp:nvSpPr>
      <dsp:spPr>
        <a:xfrm>
          <a:off x="688505" y="2066528"/>
          <a:ext cx="4609996" cy="90725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3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800" kern="1200" dirty="0" smtClean="0">
              <a:sym typeface="Wingdings 2"/>
            </a:rPr>
            <a:t></a:t>
          </a:r>
          <a:r>
            <a:rPr lang="en-US" sz="1800" kern="1200" dirty="0" smtClean="0">
              <a:sym typeface="Wingdings 2"/>
            </a:rPr>
            <a:t> </a:t>
          </a:r>
          <a:r>
            <a:rPr lang="el-GR" sz="1800" kern="1200" dirty="0" smtClean="0"/>
            <a:t>Τα κυριότερα αποτελέσματα</a:t>
          </a:r>
          <a:endParaRPr lang="en-US" sz="2000" kern="1200" dirty="0"/>
        </a:p>
      </dsp:txBody>
      <dsp:txXfrm>
        <a:off x="715078" y="2093101"/>
        <a:ext cx="3622880" cy="854110"/>
      </dsp:txXfrm>
    </dsp:sp>
    <dsp:sp modelId="{5991613C-01CB-4E5E-B4C8-2CE0CF377730}">
      <dsp:nvSpPr>
        <dsp:cNvPr id="0" name=""/>
        <dsp:cNvSpPr/>
      </dsp:nvSpPr>
      <dsp:spPr>
        <a:xfrm>
          <a:off x="1032758" y="3099792"/>
          <a:ext cx="4609996" cy="90725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4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800" kern="1200" dirty="0" smtClean="0">
              <a:sym typeface="Wingdings 2"/>
            </a:rPr>
            <a:t></a:t>
          </a:r>
          <a:r>
            <a:rPr lang="en-US" sz="1800" kern="1200" dirty="0" smtClean="0">
              <a:sym typeface="Wingdings 2"/>
            </a:rPr>
            <a:t> </a:t>
          </a:r>
          <a:r>
            <a:rPr lang="el-GR" sz="1800" kern="1200" dirty="0" smtClean="0"/>
            <a:t>Τα συμπεράσματα, αναγωγές, συστάσεις</a:t>
          </a:r>
          <a:endParaRPr lang="en-US" sz="2000" kern="1200" dirty="0"/>
        </a:p>
      </dsp:txBody>
      <dsp:txXfrm>
        <a:off x="1059331" y="3126365"/>
        <a:ext cx="3622880" cy="854110"/>
      </dsp:txXfrm>
    </dsp:sp>
    <dsp:sp modelId="{7E160A5F-3480-45FC-A6FB-FAF0089B617A}">
      <dsp:nvSpPr>
        <dsp:cNvPr id="0" name=""/>
        <dsp:cNvSpPr/>
      </dsp:nvSpPr>
      <dsp:spPr>
        <a:xfrm>
          <a:off x="1377011" y="4133056"/>
          <a:ext cx="4609996" cy="90725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800" kern="1200" dirty="0" smtClean="0"/>
            <a:t>5</a:t>
          </a: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800" kern="1200" dirty="0" smtClean="0">
              <a:sym typeface="Wingdings 2"/>
            </a:rPr>
            <a:t></a:t>
          </a:r>
          <a:r>
            <a:rPr lang="en-US" sz="1800" kern="1200" dirty="0" smtClean="0">
              <a:sym typeface="Wingdings 2"/>
            </a:rPr>
            <a:t> </a:t>
          </a:r>
          <a:r>
            <a:rPr lang="el-GR" sz="1800" kern="1200" dirty="0" smtClean="0"/>
            <a:t>Άλλες  πληροφορίες</a:t>
          </a:r>
          <a:endParaRPr lang="el-GR" sz="1800" kern="1200" dirty="0"/>
        </a:p>
      </dsp:txBody>
      <dsp:txXfrm>
        <a:off x="1403584" y="4159629"/>
        <a:ext cx="3622880" cy="854110"/>
      </dsp:txXfrm>
    </dsp:sp>
    <dsp:sp modelId="{76B508AA-747D-43FC-B101-E7D2B19ADA07}">
      <dsp:nvSpPr>
        <dsp:cNvPr id="0" name=""/>
        <dsp:cNvSpPr/>
      </dsp:nvSpPr>
      <dsp:spPr>
        <a:xfrm>
          <a:off x="4020279" y="662801"/>
          <a:ext cx="589716" cy="58971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152965" y="662801"/>
        <a:ext cx="324344" cy="443761"/>
      </dsp:txXfrm>
    </dsp:sp>
    <dsp:sp modelId="{9A9DB222-1FAD-483A-93D4-F95C951CE70C}">
      <dsp:nvSpPr>
        <dsp:cNvPr id="0" name=""/>
        <dsp:cNvSpPr/>
      </dsp:nvSpPr>
      <dsp:spPr>
        <a:xfrm>
          <a:off x="4364532" y="1696065"/>
          <a:ext cx="589716" cy="58971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497218" y="1696065"/>
        <a:ext cx="324344" cy="443761"/>
      </dsp:txXfrm>
    </dsp:sp>
    <dsp:sp modelId="{4941B5F2-15C5-4B20-9162-96D5AEF14BEB}">
      <dsp:nvSpPr>
        <dsp:cNvPr id="0" name=""/>
        <dsp:cNvSpPr/>
      </dsp:nvSpPr>
      <dsp:spPr>
        <a:xfrm>
          <a:off x="4708785" y="2714208"/>
          <a:ext cx="589716" cy="58971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841471" y="2714208"/>
        <a:ext cx="324344" cy="443761"/>
      </dsp:txXfrm>
    </dsp:sp>
    <dsp:sp modelId="{59DF3431-16C7-4CEE-AF79-C65C4C0FCBC2}">
      <dsp:nvSpPr>
        <dsp:cNvPr id="0" name=""/>
        <dsp:cNvSpPr/>
      </dsp:nvSpPr>
      <dsp:spPr>
        <a:xfrm>
          <a:off x="5053038" y="3757553"/>
          <a:ext cx="589716" cy="58971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185724" y="3757553"/>
        <a:ext cx="324344" cy="443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418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89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74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74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71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notepad-memo-pencil-writing-note-117597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publicdomain/zero/1.0/deed.en" TargetMode="External"/><Relationship Id="rId4" Type="http://schemas.openxmlformats.org/officeDocument/2006/relationships/hyperlink" Target="http://pixabay.com/en/users/OpenClip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Οργάνωση πληροφοριών</a:t>
            </a:r>
            <a:br>
              <a:rPr lang="el-GR" sz="44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Ταξινόμηση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3072" y="3096543"/>
            <a:ext cx="7577856" cy="1752600"/>
          </a:xfrm>
        </p:spPr>
        <p:txBody>
          <a:bodyPr>
            <a:normAutofit fontScale="62500" lnSpcReduction="20000"/>
          </a:bodyPr>
          <a:lstStyle/>
          <a:p>
            <a:r>
              <a:rPr lang="el-GR" sz="4500" b="1" dirty="0" smtClean="0"/>
              <a:t>Ενότητα </a:t>
            </a:r>
            <a:r>
              <a:rPr lang="en-US" sz="4500" b="1" dirty="0" smtClean="0"/>
              <a:t>8</a:t>
            </a:r>
            <a:r>
              <a:rPr lang="el-GR" sz="4500" dirty="0" smtClean="0"/>
              <a:t>:</a:t>
            </a:r>
            <a:r>
              <a:rPr lang="en-US" sz="4500" dirty="0" smtClean="0"/>
              <a:t> </a:t>
            </a:r>
            <a:r>
              <a:rPr lang="el-GR" sz="4500" dirty="0" smtClean="0"/>
              <a:t>Περιλήψεις</a:t>
            </a:r>
            <a:endParaRPr lang="en-US" sz="4500" dirty="0" smtClean="0"/>
          </a:p>
          <a:p>
            <a:endParaRPr lang="en-US" dirty="0" smtClean="0"/>
          </a:p>
          <a:p>
            <a:r>
              <a:rPr lang="el-GR" sz="4000" dirty="0" smtClean="0"/>
              <a:t>Δάφνη </a:t>
            </a:r>
            <a:r>
              <a:rPr lang="el-GR" sz="4000" dirty="0" err="1" smtClean="0"/>
              <a:t>Κυριάκη</a:t>
            </a:r>
            <a:r>
              <a:rPr lang="el-GR" sz="4000" dirty="0" smtClean="0"/>
              <a:t>-</a:t>
            </a:r>
            <a:r>
              <a:rPr lang="el-GR" sz="4000" dirty="0" err="1" smtClean="0"/>
              <a:t>Μάνεση</a:t>
            </a:r>
            <a:endParaRPr lang="el-GR" sz="4000" dirty="0" smtClean="0"/>
          </a:p>
          <a:p>
            <a:r>
              <a:rPr lang="el-GR" sz="3800" dirty="0" smtClean="0"/>
              <a:t>Τμήμα Βιβλιοθηκονομίας</a:t>
            </a:r>
            <a:r>
              <a:rPr lang="en-US" sz="3800" dirty="0" smtClean="0"/>
              <a:t> </a:t>
            </a:r>
            <a:r>
              <a:rPr lang="el-GR" sz="3800" dirty="0" smtClean="0"/>
              <a:t>και Συστημάτων Πληροφόρησης</a:t>
            </a:r>
            <a:endParaRPr lang="el-GR" sz="3800" dirty="0"/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3619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«Οργάνωση Πληροφοριών </a:t>
            </a:r>
            <a:r>
              <a:rPr lang="el-GR" sz="2000" dirty="0" smtClean="0"/>
              <a:t>– </a:t>
            </a:r>
            <a:r>
              <a:rPr lang="el-GR" sz="2000" dirty="0"/>
              <a:t>Ταξινόμηση (Θ). </a:t>
            </a:r>
            <a:r>
              <a:rPr lang="el-GR" sz="2000" dirty="0" smtClean="0"/>
              <a:t>Ενότητα </a:t>
            </a:r>
            <a:r>
              <a:rPr lang="el-GR" sz="2000" dirty="0"/>
              <a:t>8: </a:t>
            </a:r>
            <a:r>
              <a:rPr lang="el-GR" sz="2000" dirty="0" smtClean="0"/>
              <a:t>Περιλήψεις».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218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2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8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615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</a:t>
            </a:r>
            <a:r>
              <a:rPr lang="el-GR" dirty="0" smtClean="0"/>
              <a:t>εριλήψεις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Γιατί;</a:t>
            </a:r>
          </a:p>
          <a:p>
            <a:r>
              <a:rPr lang="el-GR" dirty="0" smtClean="0"/>
              <a:t>Πως;</a:t>
            </a:r>
          </a:p>
          <a:p>
            <a:r>
              <a:rPr lang="el-GR" dirty="0" smtClean="0"/>
              <a:t>Τι είναι;</a:t>
            </a:r>
          </a:p>
          <a:p>
            <a:r>
              <a:rPr lang="el-GR" dirty="0" smtClean="0"/>
              <a:t>Ποιος  τις κάνει;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είναι η περίληψη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/>
              <a:t>Είναι</a:t>
            </a:r>
            <a:r>
              <a:rPr lang="el-GR" sz="2800" dirty="0" smtClean="0"/>
              <a:t>: η διατύπωση με συνοπτικό τρόπο των κυριότερων σημείων ενός τεκμηρίου. Περιεκτική, συνοπτική, ακριβής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364088" y="908720"/>
            <a:ext cx="2808312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Και τι δεν είναι…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27784" y="3039426"/>
            <a:ext cx="41987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0"/>
              </a:spcAft>
              <a:tabLst>
                <a:tab pos="182563" algn="l"/>
              </a:tabLst>
            </a:pPr>
            <a:r>
              <a:rPr lang="el-GR" sz="2000" dirty="0" smtClean="0">
                <a:latin typeface="+mn-lt"/>
              </a:rPr>
              <a:t>Λογοτεχνικό </a:t>
            </a:r>
            <a:r>
              <a:rPr lang="el-GR" sz="2000" dirty="0">
                <a:latin typeface="+mn-lt"/>
              </a:rPr>
              <a:t>είδος, αόριστη, φλύαρη, </a:t>
            </a:r>
            <a:r>
              <a:rPr lang="el-GR" sz="2000" dirty="0" smtClean="0">
                <a:latin typeface="+mn-lt"/>
              </a:rPr>
              <a:t>μακροσκελής</a:t>
            </a:r>
          </a:p>
          <a:p>
            <a:pPr marL="0" lvl="1">
              <a:spcAft>
                <a:spcPts val="0"/>
              </a:spcAft>
              <a:tabLst>
                <a:tab pos="182563" algn="l"/>
              </a:tabLst>
            </a:pPr>
            <a:endParaRPr lang="el-GR" sz="2000" dirty="0" smtClean="0">
              <a:latin typeface="+mn-lt"/>
            </a:endParaRPr>
          </a:p>
          <a:p>
            <a:pPr marL="0" lvl="1">
              <a:spcAft>
                <a:spcPts val="0"/>
              </a:spcAft>
              <a:tabLst>
                <a:tab pos="182563" algn="l"/>
              </a:tabLst>
            </a:pPr>
            <a:r>
              <a:rPr lang="el-GR" sz="2000" dirty="0" smtClean="0">
                <a:latin typeface="+mn-lt"/>
              </a:rPr>
              <a:t>Επαναδιατύπωση </a:t>
            </a:r>
            <a:r>
              <a:rPr lang="el-GR" sz="2000" dirty="0">
                <a:latin typeface="+mn-lt"/>
              </a:rPr>
              <a:t>του κειμένου με άλλα </a:t>
            </a:r>
            <a:r>
              <a:rPr lang="el-GR" sz="2000" dirty="0" smtClean="0">
                <a:latin typeface="+mn-lt"/>
              </a:rPr>
              <a:t>λόγια</a:t>
            </a:r>
            <a:endParaRPr lang="en-US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478008"/>
            <a:ext cx="1526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820000"/>
                </a:solidFill>
                <a:latin typeface="+mn-lt"/>
              </a:rPr>
              <a:t>Δεν</a:t>
            </a:r>
            <a:r>
              <a:rPr lang="el-GR" sz="2800" dirty="0">
                <a:latin typeface="+mn-lt"/>
              </a:rPr>
              <a:t> είναι</a:t>
            </a:r>
          </a:p>
        </p:txBody>
      </p:sp>
      <p:sp>
        <p:nvSpPr>
          <p:cNvPr id="8" name="Left Brace 7"/>
          <p:cNvSpPr/>
          <p:nvPr/>
        </p:nvSpPr>
        <p:spPr>
          <a:xfrm>
            <a:off x="1983323" y="3270176"/>
            <a:ext cx="644461" cy="936104"/>
          </a:xfrm>
          <a:prstGeom prst="leftBrace">
            <a:avLst/>
          </a:prstGeom>
          <a:ln w="254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026" name="Picture 2" descr="G:\DOWNLOADS\notepad-117597_1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17" y="3270176"/>
            <a:ext cx="2126687" cy="22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16216" y="5565535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Notepad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OpenClips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Public Domain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CC0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1.0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6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Είδη περιλήψεων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el-GR" sz="2800" b="1" dirty="0" smtClean="0"/>
              <a:t>Ενδεικτικές</a:t>
            </a:r>
          </a:p>
          <a:p>
            <a:pPr marL="354013" indent="0">
              <a:lnSpc>
                <a:spcPct val="120000"/>
              </a:lnSpc>
              <a:buNone/>
            </a:pPr>
            <a:r>
              <a:rPr lang="el-GR" sz="2600" dirty="0" smtClean="0"/>
              <a:t>Πολύ συνοπτικές, οι οποίες περιλαμβάνουν μόνο το κεντρικό θέμα και τα πολύ σημαντικά στοιχεία του τεκμηρίου</a:t>
            </a:r>
          </a:p>
          <a:p>
            <a:endParaRPr lang="el-GR" sz="2000" dirty="0" smtClean="0"/>
          </a:p>
          <a:p>
            <a:r>
              <a:rPr lang="el-GR" sz="2800" b="1" dirty="0" smtClean="0"/>
              <a:t>Πληροφοριακές</a:t>
            </a:r>
          </a:p>
          <a:p>
            <a:pPr marL="354013" indent="0">
              <a:lnSpc>
                <a:spcPct val="120000"/>
              </a:lnSpc>
              <a:buNone/>
            </a:pPr>
            <a:r>
              <a:rPr lang="el-GR" sz="2600" dirty="0" smtClean="0"/>
              <a:t>Περισσότερο εκτεταμένες, δίνουν πληροφοριακά στοιχεία. Παρέχουν σύνοψη των ιδεών, των εννοιών και των στοιχείων. </a:t>
            </a:r>
          </a:p>
          <a:p>
            <a:pPr marL="354013" indent="0">
              <a:lnSpc>
                <a:spcPct val="120000"/>
              </a:lnSpc>
              <a:buNone/>
            </a:pPr>
            <a:r>
              <a:rPr lang="el-GR" sz="2600" dirty="0" smtClean="0"/>
              <a:t>Είναι οι πλέον συνηθισμένες</a:t>
            </a:r>
          </a:p>
          <a:p>
            <a:endParaRPr lang="el-GR" sz="2000" dirty="0" smtClean="0"/>
          </a:p>
          <a:p>
            <a:r>
              <a:rPr lang="el-GR" sz="2800" b="1" dirty="0" smtClean="0"/>
              <a:t>Κριτικές</a:t>
            </a:r>
          </a:p>
          <a:p>
            <a:pPr marL="354013" indent="0">
              <a:lnSpc>
                <a:spcPct val="120000"/>
              </a:lnSpc>
              <a:buNone/>
            </a:pPr>
            <a:r>
              <a:rPr lang="el-GR" sz="2600" dirty="0" smtClean="0"/>
              <a:t>Παρέχουν εκτός από τα στοιχεία καταγραφής του τεκμηρίου και μια κριτική του. Οι κριτικές περιλήψεις εκφεύγουν από τα   όρια της πληροφοριακής εργασίας, είναι υποκειμενικές. </a:t>
            </a:r>
          </a:p>
          <a:p>
            <a:pPr marL="354013" indent="0">
              <a:lnSpc>
                <a:spcPct val="120000"/>
              </a:lnSpc>
              <a:buNone/>
            </a:pPr>
            <a:r>
              <a:rPr lang="el-GR" sz="2600" dirty="0" smtClean="0"/>
              <a:t>Θεωρήθηκε ότι δεν αποτελούν τύπο περιλήψεων αλλά μια μορφή κριτικής τεκμηρίων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15908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Μέγεθος μιας περίληψης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Εξαρτάται από:</a:t>
            </a:r>
          </a:p>
          <a:p>
            <a:pPr marL="536575" lvl="1" indent="-268288">
              <a:buFont typeface="Arial" panose="020B0604020202020204" pitchFamily="34" charset="0"/>
              <a:buChar char="•"/>
            </a:pPr>
            <a:r>
              <a:rPr lang="el-GR" dirty="0" smtClean="0"/>
              <a:t>Το μέγεθος του τεκμηρίου</a:t>
            </a:r>
          </a:p>
          <a:p>
            <a:pPr marL="536575" lvl="1" indent="-268288">
              <a:buFont typeface="Arial" panose="020B0604020202020204" pitchFamily="34" charset="0"/>
              <a:buChar char="•"/>
            </a:pPr>
            <a:r>
              <a:rPr lang="el-GR" dirty="0" smtClean="0"/>
              <a:t>Τη συνθετότητά του ή την απλότητά του</a:t>
            </a:r>
          </a:p>
          <a:p>
            <a:pPr marL="536575" lvl="1" indent="-268288">
              <a:buFont typeface="Arial" panose="020B0604020202020204" pitchFamily="34" charset="0"/>
              <a:buChar char="•"/>
            </a:pPr>
            <a:r>
              <a:rPr lang="el-GR" dirty="0" smtClean="0"/>
              <a:t>Τη βαρύτητα του στο σύνολο της ευρετηρίασης</a:t>
            </a:r>
          </a:p>
          <a:p>
            <a:pPr marL="536575" lvl="1" indent="-268288">
              <a:buFont typeface="Arial" panose="020B0604020202020204" pitchFamily="34" charset="0"/>
              <a:buChar char="•"/>
            </a:pPr>
            <a:r>
              <a:rPr lang="el-GR" dirty="0" smtClean="0"/>
              <a:t>Το κόστος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411760" y="908720"/>
            <a:ext cx="6192688" cy="45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 … αυτό το ρωτάτε πάντα στις εξετάσεις 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83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περιλαμβάνει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420581"/>
              </p:ext>
            </p:extLst>
          </p:nvPr>
        </p:nvGraphicFramePr>
        <p:xfrm>
          <a:off x="2987824" y="1556792"/>
          <a:ext cx="5987008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07504" y="836712"/>
            <a:ext cx="2855913" cy="58326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Μια συνήθης πληροφοριακή περίληψη είναι από 100-250 λέξεις.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Εφόσον το τεκμήριο που ευρετηριάζεται είναι έρευνα, η περίληψή σας πρέπει οπωσδήποτε να περιλαμβάνει τα στοιχεία που βλέπετε δίπλα.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 smtClean="0"/>
              <a:t>Ελέγξτε</a:t>
            </a:r>
            <a:r>
              <a:rPr lang="el-GR" sz="2000" dirty="0" smtClean="0"/>
              <a:t>: </a:t>
            </a:r>
          </a:p>
          <a:p>
            <a:pPr marL="536575" indent="-268288">
              <a:spcBef>
                <a:spcPts val="0"/>
              </a:spcBef>
            </a:pPr>
            <a:r>
              <a:rPr lang="el-GR" sz="2000" dirty="0" smtClean="0"/>
              <a:t>Ακρίβεια των στοιχείων  </a:t>
            </a:r>
          </a:p>
          <a:p>
            <a:pPr marL="536575" indent="-268288">
              <a:spcBef>
                <a:spcPts val="0"/>
              </a:spcBef>
            </a:pPr>
            <a:r>
              <a:rPr lang="el-GR" sz="2000" dirty="0" smtClean="0"/>
              <a:t>Πληρότητα</a:t>
            </a:r>
          </a:p>
          <a:p>
            <a:pPr marL="536575" indent="-268288">
              <a:spcBef>
                <a:spcPts val="0"/>
              </a:spcBef>
            </a:pPr>
            <a:r>
              <a:rPr lang="el-GR" sz="2000" dirty="0" smtClean="0"/>
              <a:t>Διατύπωση</a:t>
            </a:r>
          </a:p>
          <a:p>
            <a:pPr marL="536575" indent="-268288">
              <a:spcBef>
                <a:spcPts val="0"/>
              </a:spcBef>
            </a:pPr>
            <a:r>
              <a:rPr lang="el-GR" sz="2000" dirty="0" smtClean="0"/>
              <a:t>Σαφήνεια</a:t>
            </a:r>
          </a:p>
          <a:p>
            <a:pPr marL="536575" indent="-268288">
              <a:spcBef>
                <a:spcPts val="0"/>
              </a:spcBef>
            </a:pPr>
            <a:r>
              <a:rPr lang="el-GR" sz="2000" dirty="0" smtClean="0"/>
              <a:t>Ορθογραφία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35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" y="1098255"/>
            <a:ext cx="5379602" cy="57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Ξέρετε ότι…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204864"/>
            <a:ext cx="324036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37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4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71993c24013db22501e717d34c6c57dc53d8e7"/>
  <p:tag name="ISPRING_RESOURCE_PATHS_HASH_PRESENTER" val="134bfc651de6334d7c4fb22ebcec4272ad49c90"/>
</p:tagLst>
</file>

<file path=ppt/theme/theme1.xml><?xml version="1.0" encoding="utf-8"?>
<a:theme xmlns:a="http://schemas.openxmlformats.org/drawingml/2006/main" name="OC_template_updated">
  <a:themeElements>
    <a:clrScheme name="Custom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852</Words>
  <Application>Microsoft Office PowerPoint</Application>
  <PresentationFormat>On-screen Show (4:3)</PresentationFormat>
  <Paragraphs>122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OC_template_updated</vt:lpstr>
      <vt:lpstr>Οργάνωση πληροφοριών Ταξινόμηση (Θ)</vt:lpstr>
      <vt:lpstr>Περιλήψεις</vt:lpstr>
      <vt:lpstr>Τι είναι η περίληψη</vt:lpstr>
      <vt:lpstr>Είδη περιλήψεων</vt:lpstr>
      <vt:lpstr>Μέγεθος μιας περίληψης</vt:lpstr>
      <vt:lpstr>Τι περιλαμβάνει</vt:lpstr>
      <vt:lpstr>Ξέρετε ότι…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27</cp:revision>
  <dcterms:created xsi:type="dcterms:W3CDTF">2013-03-04T13:35:19Z</dcterms:created>
  <dcterms:modified xsi:type="dcterms:W3CDTF">2015-03-19T18:07:22Z</dcterms:modified>
</cp:coreProperties>
</file>