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6"/>
  </p:notesMasterIdLst>
  <p:handoutMasterIdLst>
    <p:handoutMasterId r:id="rId37"/>
  </p:handoutMasterIdLst>
  <p:sldIdLst>
    <p:sldId id="256" r:id="rId2"/>
    <p:sldId id="269" r:id="rId3"/>
    <p:sldId id="270" r:id="rId4"/>
    <p:sldId id="271" r:id="rId5"/>
    <p:sldId id="272" r:id="rId6"/>
    <p:sldId id="273" r:id="rId7"/>
    <p:sldId id="274" r:id="rId8"/>
    <p:sldId id="275" r:id="rId9"/>
    <p:sldId id="276" r:id="rId10"/>
    <p:sldId id="277" r:id="rId11"/>
    <p:sldId id="278" r:id="rId12"/>
    <p:sldId id="294" r:id="rId13"/>
    <p:sldId id="279" r:id="rId14"/>
    <p:sldId id="295"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57" r:id="rId30"/>
    <p:sldId id="262" r:id="rId31"/>
    <p:sldId id="264" r:id="rId32"/>
    <p:sldId id="265"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Βασικές αρχές Νοσηλευτικής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smtClean="0"/>
              <a:t>1</a:t>
            </a:r>
            <a:r>
              <a:rPr lang="el-GR" sz="2800" dirty="0" smtClean="0"/>
              <a:t>:</a:t>
            </a:r>
            <a:r>
              <a:rPr lang="en-US" sz="2800" dirty="0" smtClean="0"/>
              <a:t> </a:t>
            </a:r>
            <a:r>
              <a:rPr lang="el-GR" sz="2800" dirty="0" smtClean="0"/>
              <a:t>Μετεγχειρητική Φροντίδα</a:t>
            </a:r>
            <a:endParaRPr lang="en-US" sz="2800" dirty="0" smtClean="0"/>
          </a:p>
          <a:p>
            <a:pPr>
              <a:spcBef>
                <a:spcPts val="0"/>
              </a:spcBef>
            </a:pPr>
            <a:r>
              <a:rPr lang="el-GR" sz="2400" dirty="0" smtClean="0"/>
              <a:t>Μάρθα </a:t>
            </a:r>
            <a:r>
              <a:rPr lang="el-GR" sz="2400" dirty="0" err="1" smtClean="0"/>
              <a:t>Κελέση</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200" b="1" dirty="0" smtClean="0"/>
              <a:t>Επιστροφή του ασθενή από την αίθουσα ανάνηψης στο χειρουργικό τμήμα </a:t>
            </a:r>
            <a:r>
              <a:rPr lang="el-GR" sz="2800" b="0" dirty="0" smtClean="0"/>
              <a:t>(1/5)</a:t>
            </a:r>
            <a:endParaRPr lang="el-GR" sz="2800" b="0" dirty="0"/>
          </a:p>
        </p:txBody>
      </p:sp>
      <p:sp>
        <p:nvSpPr>
          <p:cNvPr id="3" name="2 - Θέση περιεχομένου"/>
          <p:cNvSpPr>
            <a:spLocks noGrp="1"/>
          </p:cNvSpPr>
          <p:nvPr>
            <p:ph idx="1"/>
          </p:nvPr>
        </p:nvSpPr>
        <p:spPr/>
        <p:txBody>
          <a:bodyPr>
            <a:normAutofit/>
          </a:bodyPr>
          <a:lstStyle/>
          <a:p>
            <a:r>
              <a:rPr lang="el-GR" sz="2400" dirty="0" smtClean="0"/>
              <a:t>Μεταφορά του ασθενή από το φορείο στο κρεβάτι του με ήπιες κινήσεις.</a:t>
            </a:r>
          </a:p>
          <a:p>
            <a:r>
              <a:rPr lang="el-GR" sz="2400" dirty="0" smtClean="0"/>
              <a:t>Τοποθέτηση του ασθενή σ την κατάλληλη για κάθε περίπτωση θέση. Συνήθως δίνεται ύπτια θέση με το κεφάλι στραμμένο πλάγια ή πλάγια θέση, για την πρόληψη εισρόφησης εμεσμάτων και πνιγμού σε περίπτωση εμέτου καθώς και της πτώσης της γλώσσας προς τα πίσω .</a:t>
            </a:r>
          </a:p>
          <a:p>
            <a:r>
              <a:rPr lang="el-GR" sz="2400" dirty="0" smtClean="0"/>
              <a:t>Λήψη και καταγραφή των ζωτικών σημείων για την εκτίμηση της γενικής κατάστασης</a:t>
            </a:r>
            <a:r>
              <a:rPr lang="el-GR" sz="2400" i="1" dirty="0" smtClean="0"/>
              <a:t>.</a:t>
            </a:r>
          </a:p>
          <a:p>
            <a:r>
              <a:rPr lang="el-GR" sz="2400" dirty="0" smtClean="0"/>
              <a:t>Χορήγηση οξυγόνου με ιατρική οδηγία.</a:t>
            </a:r>
            <a:endParaRPr lang="el-GR" sz="2400" i="1" dirty="0" smtClean="0"/>
          </a:p>
          <a:p>
            <a:r>
              <a:rPr lang="el-GR" sz="2400" dirty="0" smtClean="0"/>
              <a:t>Έλεγχος του τραύματος για αιμορραγία. Σε παρουσία αιμορραγίας ενημερώνεται ο γιατρός.</a:t>
            </a:r>
            <a:endParaRPr lang="el-GR" sz="2400" dirty="0"/>
          </a:p>
        </p:txBody>
      </p:sp>
    </p:spTree>
    <p:extLst>
      <p:ext uri="{BB962C8B-B14F-4D97-AF65-F5344CB8AC3E}">
        <p14:creationId xmlns:p14="http://schemas.microsoft.com/office/powerpoint/2010/main" val="327444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Επιστροφή του ασθενή από την αίθουσα ανάνηψης στο χειρουργικό τμήμα </a:t>
            </a:r>
            <a:r>
              <a:rPr lang="el-GR" sz="2800" b="0" dirty="0" smtClean="0">
                <a:solidFill>
                  <a:prstClr val="black"/>
                </a:solidFill>
              </a:rPr>
              <a:t>(2/5</a:t>
            </a:r>
            <a:r>
              <a:rPr lang="el-GR" sz="2800" b="0" dirty="0">
                <a:solidFill>
                  <a:prstClr val="black"/>
                </a:solidFill>
              </a:rPr>
              <a:t>)</a:t>
            </a:r>
            <a:endParaRPr lang="el-GR" sz="3200" b="1" dirty="0"/>
          </a:p>
        </p:txBody>
      </p:sp>
      <p:sp>
        <p:nvSpPr>
          <p:cNvPr id="3" name="2 - Θέση περιεχομένου"/>
          <p:cNvSpPr>
            <a:spLocks noGrp="1"/>
          </p:cNvSpPr>
          <p:nvPr>
            <p:ph idx="1"/>
          </p:nvPr>
        </p:nvSpPr>
        <p:spPr>
          <a:xfrm>
            <a:off x="457200" y="1196752"/>
            <a:ext cx="8229600" cy="5400600"/>
          </a:xfrm>
        </p:spPr>
        <p:txBody>
          <a:bodyPr>
            <a:noAutofit/>
          </a:bodyPr>
          <a:lstStyle/>
          <a:p>
            <a:pPr>
              <a:lnSpc>
                <a:spcPct val="120000"/>
              </a:lnSpc>
              <a:spcBef>
                <a:spcPts val="600"/>
              </a:spcBef>
              <a:spcAft>
                <a:spcPts val="600"/>
              </a:spcAft>
            </a:pPr>
            <a:r>
              <a:rPr lang="el-GR" sz="2400" dirty="0" smtClean="0"/>
              <a:t>Έλεγχος των παροχετεύσεων για την καλή λειτουργία τους. Σημειώνεται η ποσότητα του υγρού στο σάκο παροχέτευσης.</a:t>
            </a:r>
          </a:p>
          <a:p>
            <a:pPr>
              <a:lnSpc>
                <a:spcPct val="120000"/>
              </a:lnSpc>
              <a:spcBef>
                <a:spcPts val="600"/>
              </a:spcBef>
              <a:spcAft>
                <a:spcPts val="600"/>
              </a:spcAft>
            </a:pPr>
            <a:r>
              <a:rPr lang="el-GR" sz="2400" dirty="0" smtClean="0"/>
              <a:t>Εκ τίμηση επιπέδου συνείδησης και κινητικότητας των κάτω άκρων.</a:t>
            </a:r>
          </a:p>
          <a:p>
            <a:pPr>
              <a:lnSpc>
                <a:spcPct val="120000"/>
              </a:lnSpc>
              <a:spcBef>
                <a:spcPts val="600"/>
              </a:spcBef>
              <a:spcAft>
                <a:spcPts val="600"/>
              </a:spcAft>
            </a:pPr>
            <a:r>
              <a:rPr lang="el-GR" sz="2400" dirty="0" smtClean="0"/>
              <a:t>Εκτίμηση της νεφρικής λειτουργίας (Μέτρηση ούρων και αναγραφή σε ειδικό φύλλο προσλαμβανομένων και αποβαλλομένων υγρών, πιθανή επίσχεση ούρων και έλεγχος λειτουργίας του ουροκαθετήρα, εφόσον έχει τοποθετηθεί</a:t>
            </a:r>
            <a:r>
              <a:rPr lang="el-GR" sz="2400" dirty="0" smtClean="0"/>
              <a:t>).</a:t>
            </a:r>
            <a:endParaRPr lang="el-GR" sz="2400" dirty="0" smtClean="0"/>
          </a:p>
        </p:txBody>
      </p:sp>
    </p:spTree>
    <p:extLst>
      <p:ext uri="{BB962C8B-B14F-4D97-AF65-F5344CB8AC3E}">
        <p14:creationId xmlns:p14="http://schemas.microsoft.com/office/powerpoint/2010/main" val="301012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Επιστροφή του ασθενή από την αίθουσα ανάνηψης στο χειρουργικό τμήμα </a:t>
            </a:r>
            <a:r>
              <a:rPr lang="el-GR" sz="2800" b="0" dirty="0" smtClean="0">
                <a:solidFill>
                  <a:prstClr val="black"/>
                </a:solidFill>
              </a:rPr>
              <a:t>(3/5</a:t>
            </a:r>
            <a:r>
              <a:rPr lang="el-GR" sz="2800" b="0" dirty="0">
                <a:solidFill>
                  <a:prstClr val="black"/>
                </a:solidFill>
              </a:rPr>
              <a:t>)</a:t>
            </a:r>
            <a:endParaRPr lang="el-GR" sz="3200" b="1" dirty="0"/>
          </a:p>
        </p:txBody>
      </p:sp>
      <p:sp>
        <p:nvSpPr>
          <p:cNvPr id="3" name="2 - Θέση περιεχομένου"/>
          <p:cNvSpPr>
            <a:spLocks noGrp="1"/>
          </p:cNvSpPr>
          <p:nvPr>
            <p:ph idx="1"/>
          </p:nvPr>
        </p:nvSpPr>
        <p:spPr>
          <a:xfrm>
            <a:off x="457200" y="1196752"/>
            <a:ext cx="8229600" cy="5400600"/>
          </a:xfrm>
        </p:spPr>
        <p:txBody>
          <a:bodyPr>
            <a:normAutofit/>
          </a:bodyPr>
          <a:lstStyle/>
          <a:p>
            <a:pPr>
              <a:lnSpc>
                <a:spcPct val="120000"/>
              </a:lnSpc>
              <a:spcBef>
                <a:spcPts val="600"/>
              </a:spcBef>
              <a:spcAft>
                <a:spcPts val="600"/>
              </a:spcAft>
            </a:pPr>
            <a:r>
              <a:rPr lang="el-GR" sz="2400" dirty="0" smtClean="0"/>
              <a:t>Αξιολόγηση </a:t>
            </a:r>
            <a:r>
              <a:rPr lang="el-GR" sz="2400" dirty="0" smtClean="0"/>
              <a:t>του επιπέδου του πόνου και αντιμετώπισή του.</a:t>
            </a:r>
          </a:p>
          <a:p>
            <a:pPr>
              <a:lnSpc>
                <a:spcPct val="120000"/>
              </a:lnSpc>
              <a:spcBef>
                <a:spcPts val="600"/>
              </a:spcBef>
              <a:spcAft>
                <a:spcPts val="600"/>
              </a:spcAft>
            </a:pPr>
            <a:r>
              <a:rPr lang="el-GR" sz="2400" dirty="0" smtClean="0"/>
              <a:t>Παρακολούθηση της ενδοφλέβιας έγχυσης υγρών, του τύπου του διαλύματος, της ποσότητας, του ρυθμού ροής, έλεγχος του σημείου φλεβοκέντησης.</a:t>
            </a:r>
          </a:p>
          <a:p>
            <a:pPr>
              <a:lnSpc>
                <a:spcPct val="120000"/>
              </a:lnSpc>
              <a:spcBef>
                <a:spcPts val="600"/>
              </a:spcBef>
              <a:spcAft>
                <a:spcPts val="600"/>
              </a:spcAft>
            </a:pPr>
            <a:r>
              <a:rPr lang="el-GR" sz="2400" dirty="0" smtClean="0"/>
              <a:t>Ενθάρρυνση του ασθενή να αναπνέει βαθειά, να βήχει, να κάνει ασκήσεις των κάτω άκρων όπως έχει διδαχθεί προεγχειρητικά και συχνή αλλαγή θέσεων στο κρεβάτι.</a:t>
            </a:r>
            <a:endParaRPr lang="el-GR" sz="2400" dirty="0"/>
          </a:p>
        </p:txBody>
      </p:sp>
    </p:spTree>
    <p:extLst>
      <p:ext uri="{BB962C8B-B14F-4D97-AF65-F5344CB8AC3E}">
        <p14:creationId xmlns:p14="http://schemas.microsoft.com/office/powerpoint/2010/main" val="799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Επιστροφή του ασθενή από την αίθουσα ανάνηψης στο χειρουργικό τμήμα </a:t>
            </a:r>
            <a:r>
              <a:rPr lang="el-GR" sz="2800" b="0" dirty="0" smtClean="0">
                <a:solidFill>
                  <a:prstClr val="black"/>
                </a:solidFill>
              </a:rPr>
              <a:t>(4/5</a:t>
            </a:r>
            <a:r>
              <a:rPr lang="el-GR" sz="2800" b="0" dirty="0">
                <a:solidFill>
                  <a:prstClr val="black"/>
                </a:solidFill>
              </a:rPr>
              <a:t>)</a:t>
            </a:r>
            <a:endParaRPr lang="el-GR" sz="3200" b="1" dirty="0"/>
          </a:p>
        </p:txBody>
      </p:sp>
      <p:sp>
        <p:nvSpPr>
          <p:cNvPr id="3" name="2 - Θέση περιεχομένου"/>
          <p:cNvSpPr>
            <a:spLocks noGrp="1"/>
          </p:cNvSpPr>
          <p:nvPr>
            <p:ph idx="1"/>
          </p:nvPr>
        </p:nvSpPr>
        <p:spPr/>
        <p:txBody>
          <a:bodyPr>
            <a:normAutofit/>
          </a:bodyPr>
          <a:lstStyle/>
          <a:p>
            <a:r>
              <a:rPr lang="el-GR" sz="2400" dirty="0" smtClean="0"/>
              <a:t>Προστασία από ρεύματα αέρα και τοποθέτηση περισσότερων κλινοσκεπασμάτων σε περίπτωση που ο ασθενής κρυώνει. Η υποθερμία αυξάνει τον κίνδυνο χειρουργικών επιπλοκών όπως διαταραχές πηκτικότητας, θανατηφόρα καρδιακά </a:t>
            </a:r>
            <a:r>
              <a:rPr lang="el-GR" sz="2400" dirty="0" err="1" smtClean="0"/>
              <a:t>συμβάματα</a:t>
            </a:r>
            <a:r>
              <a:rPr lang="el-GR" sz="2400" dirty="0" smtClean="0"/>
              <a:t> και μειωμένη αντίσταση στις λοιμώξεις του χειρουργικού τραύματος. </a:t>
            </a:r>
          </a:p>
          <a:p>
            <a:r>
              <a:rPr lang="el-GR" sz="2400" dirty="0" smtClean="0"/>
              <a:t>Αξιολόγηση των πιθανών παραπόνων του ασθενή για ενοχλήματα από το τραύμα, πόνο ή δυσχέρειες</a:t>
            </a:r>
            <a:r>
              <a:rPr lang="el-GR" sz="2400" dirty="0" smtClean="0"/>
              <a:t>.</a:t>
            </a:r>
            <a:endParaRPr lang="el-GR" sz="2400" dirty="0" smtClean="0"/>
          </a:p>
        </p:txBody>
      </p:sp>
    </p:spTree>
    <p:extLst>
      <p:ext uri="{BB962C8B-B14F-4D97-AF65-F5344CB8AC3E}">
        <p14:creationId xmlns:p14="http://schemas.microsoft.com/office/powerpoint/2010/main" val="172948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Επιστροφή του ασθενή από την αίθουσα ανάνηψης στο χειρουργικό τμήμα </a:t>
            </a:r>
            <a:r>
              <a:rPr lang="el-GR" sz="2800" b="0" dirty="0" smtClean="0">
                <a:solidFill>
                  <a:prstClr val="black"/>
                </a:solidFill>
              </a:rPr>
              <a:t>(5/5</a:t>
            </a:r>
            <a:r>
              <a:rPr lang="el-GR" sz="2800" b="0" dirty="0">
                <a:solidFill>
                  <a:prstClr val="black"/>
                </a:solidFill>
              </a:rPr>
              <a:t>)</a:t>
            </a:r>
            <a:endParaRPr lang="el-GR" sz="3200" b="1" dirty="0"/>
          </a:p>
        </p:txBody>
      </p:sp>
      <p:sp>
        <p:nvSpPr>
          <p:cNvPr id="3" name="2 - Θέση περιεχομένου"/>
          <p:cNvSpPr>
            <a:spLocks noGrp="1"/>
          </p:cNvSpPr>
          <p:nvPr>
            <p:ph idx="1"/>
          </p:nvPr>
        </p:nvSpPr>
        <p:spPr/>
        <p:txBody>
          <a:bodyPr>
            <a:noAutofit/>
          </a:bodyPr>
          <a:lstStyle/>
          <a:p>
            <a:r>
              <a:rPr lang="el-GR" sz="2400" dirty="0" smtClean="0"/>
              <a:t>Ενημέρωση </a:t>
            </a:r>
            <a:r>
              <a:rPr lang="el-GR" sz="2400" dirty="0" smtClean="0"/>
              <a:t>του δελτίου νοσηλείας σχετικά με την ώρα επιστροφής, τα ζωτικά του σημεία, την ενδοφλέβια έγχυση ορού, μετάγγισης ή και άλλου διαλύματος, παροχετεύσεων, ουροκαθετήρα, οξυγόνου.</a:t>
            </a:r>
          </a:p>
          <a:p>
            <a:r>
              <a:rPr lang="el-GR" sz="2400" dirty="0" smtClean="0"/>
              <a:t>Εκτέλεση των ιατρικών οδηγιών και σχεδιασμός της νοσηλευτικής φροντίδας.</a:t>
            </a:r>
          </a:p>
          <a:p>
            <a:r>
              <a:rPr lang="el-GR" sz="2400" dirty="0" smtClean="0"/>
              <a:t>Ενημέρωση της οικογένειας του ασθενή για την μετεγχειρητική του πορεία και επίλυση των αποριών.</a:t>
            </a:r>
          </a:p>
          <a:p>
            <a:r>
              <a:rPr lang="el-GR" sz="2400" dirty="0" smtClean="0"/>
              <a:t>Παρακολούθηση του ασθενή για την εμφάνιση μετεγχειρητικών δυσχερειών ή επιπλοκών.</a:t>
            </a:r>
            <a:endParaRPr lang="el-GR" sz="2400" dirty="0"/>
          </a:p>
        </p:txBody>
      </p:sp>
    </p:spTree>
    <p:extLst>
      <p:ext uri="{BB962C8B-B14F-4D97-AF65-F5344CB8AC3E}">
        <p14:creationId xmlns:p14="http://schemas.microsoft.com/office/powerpoint/2010/main" val="7697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Παράγοντες εκτίμησης της μετεγχειρητικής κατάστασης του ασθενή στο χειρουργικό τμήμα</a:t>
            </a:r>
            <a:endParaRPr lang="el-GR" sz="2800" b="1" dirty="0"/>
          </a:p>
        </p:txBody>
      </p:sp>
      <p:sp>
        <p:nvSpPr>
          <p:cNvPr id="3" name="2 - Θέση περιεχομένου"/>
          <p:cNvSpPr>
            <a:spLocks noGrp="1"/>
          </p:cNvSpPr>
          <p:nvPr>
            <p:ph idx="1"/>
          </p:nvPr>
        </p:nvSpPr>
        <p:spPr/>
        <p:txBody>
          <a:bodyPr>
            <a:normAutofit/>
          </a:bodyPr>
          <a:lstStyle/>
          <a:p>
            <a:r>
              <a:rPr lang="el-GR" sz="2600" dirty="0" smtClean="0"/>
              <a:t>Αναπνοή (δυσχέρεια, αναπνευστικά νοσήματα, φάρμακα και τύπος αναισθησίας)</a:t>
            </a:r>
          </a:p>
          <a:p>
            <a:r>
              <a:rPr lang="el-GR" sz="2600" dirty="0" smtClean="0"/>
              <a:t>Κυκλοφορία (σφύξεις, μετάγγιση αίματος, ενδοφλέβιες χορηγήσεις, ζάλη ή διαταραχές όρασης)</a:t>
            </a:r>
          </a:p>
          <a:p>
            <a:r>
              <a:rPr lang="el-GR" sz="2600" dirty="0" smtClean="0"/>
              <a:t>Έλεγχος μόλυνσης τραύματος (ιστορικό διαβήτη, πόνος κατά την ούρηση, πόνος στην χειρουργική τομή)</a:t>
            </a:r>
          </a:p>
          <a:p>
            <a:r>
              <a:rPr lang="el-GR" sz="2600" dirty="0" smtClean="0"/>
              <a:t>Γαστρεντερική λειτουργία (προβλήματα ΓΣ, κοιλιακός πόνος, αέρια ή κενώσεις, σύσταση κοπράνων)</a:t>
            </a:r>
          </a:p>
          <a:p>
            <a:r>
              <a:rPr lang="el-GR" sz="2600" dirty="0" smtClean="0"/>
              <a:t>Άνεση (κλίμακα πόνου, χρήση ναρκωτικών ουσιών)</a:t>
            </a:r>
            <a:endParaRPr lang="el-GR" sz="2600" dirty="0"/>
          </a:p>
        </p:txBody>
      </p:sp>
    </p:spTree>
    <p:extLst>
      <p:ext uri="{BB962C8B-B14F-4D97-AF65-F5344CB8AC3E}">
        <p14:creationId xmlns:p14="http://schemas.microsoft.com/office/powerpoint/2010/main" val="322002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Μετεγχειρητικές Δυσχέρειες</a:t>
            </a:r>
            <a:endParaRPr lang="el-GR" sz="3600" b="1" dirty="0"/>
          </a:p>
        </p:txBody>
      </p:sp>
      <p:sp>
        <p:nvSpPr>
          <p:cNvPr id="3" name="2 - Θέση περιεχομένου"/>
          <p:cNvSpPr>
            <a:spLocks noGrp="1"/>
          </p:cNvSpPr>
          <p:nvPr>
            <p:ph idx="1"/>
          </p:nvPr>
        </p:nvSpPr>
        <p:spPr/>
        <p:txBody>
          <a:bodyPr numCol="1"/>
          <a:lstStyle/>
          <a:p>
            <a:r>
              <a:rPr lang="el-GR" dirty="0" smtClean="0"/>
              <a:t>Πόνος</a:t>
            </a:r>
          </a:p>
          <a:p>
            <a:r>
              <a:rPr lang="el-GR" dirty="0" smtClean="0"/>
              <a:t>Ναυτία κι έμετος</a:t>
            </a:r>
          </a:p>
          <a:p>
            <a:r>
              <a:rPr lang="el-GR" dirty="0" smtClean="0"/>
              <a:t>Επίσχεση ούρων</a:t>
            </a:r>
          </a:p>
          <a:p>
            <a:r>
              <a:rPr lang="el-GR" dirty="0" smtClean="0"/>
              <a:t>Τυμπανισμός</a:t>
            </a:r>
          </a:p>
          <a:p>
            <a:r>
              <a:rPr lang="el-GR" dirty="0" smtClean="0"/>
              <a:t>Αίσθημα δίψας</a:t>
            </a:r>
          </a:p>
          <a:p>
            <a:r>
              <a:rPr lang="el-GR" dirty="0" smtClean="0"/>
              <a:t>Λόξυγκας</a:t>
            </a:r>
          </a:p>
          <a:p>
            <a:r>
              <a:rPr lang="el-GR" dirty="0" smtClean="0"/>
              <a:t>Δυσκοιλιότητα</a:t>
            </a:r>
            <a:endParaRPr lang="el-GR" dirty="0"/>
          </a:p>
        </p:txBody>
      </p:sp>
    </p:spTree>
    <p:extLst>
      <p:ext uri="{BB962C8B-B14F-4D97-AF65-F5344CB8AC3E}">
        <p14:creationId xmlns:p14="http://schemas.microsoft.com/office/powerpoint/2010/main" val="70767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Πόνος</a:t>
            </a:r>
            <a:endParaRPr lang="el-GR" sz="3600" b="1" dirty="0"/>
          </a:p>
        </p:txBody>
      </p:sp>
      <p:sp>
        <p:nvSpPr>
          <p:cNvPr id="3" name="2 - Θέση περιεχομένου"/>
          <p:cNvSpPr>
            <a:spLocks noGrp="1"/>
          </p:cNvSpPr>
          <p:nvPr>
            <p:ph idx="1"/>
          </p:nvPr>
        </p:nvSpPr>
        <p:spPr/>
        <p:txBody>
          <a:bodyPr>
            <a:noAutofit/>
          </a:bodyPr>
          <a:lstStyle/>
          <a:p>
            <a:r>
              <a:rPr lang="el-GR" sz="2400" dirty="0" smtClean="0"/>
              <a:t>Η μεγαλύτερη ένταση του μετεγχειρητικού πόνου σημειώνεται μετά από 12-36 ώρες μετά την επέμβαση. Αρχίζει να υποχωρεί συνήθως μετά τις 48 ώρες.</a:t>
            </a:r>
          </a:p>
          <a:p>
            <a:r>
              <a:rPr lang="el-GR" sz="2400" dirty="0" smtClean="0"/>
              <a:t>Σχετίζεται με την επούλωση του τραύματος, το είδος της επίδεσης, το άγχος και την θέση σώματος του ασθενή.</a:t>
            </a:r>
          </a:p>
          <a:p>
            <a:r>
              <a:rPr lang="el-GR" sz="2400" b="1" dirty="0" smtClean="0">
                <a:solidFill>
                  <a:srgbClr val="820000"/>
                </a:solidFill>
              </a:rPr>
              <a:t>Η αντιμετώπιση περιλαμβάνει</a:t>
            </a:r>
            <a:r>
              <a:rPr lang="el-GR" sz="2400" dirty="0" smtClean="0"/>
              <a:t>: έλεγχο τραύματος για φλεγμονή, οίδημα και αύξηση θερμοκρασίας – χαλάρωση επιδεσμικού υλικού – συχνή αλλαγή θέσης – χρήση μαξιλαριών – έλεγχος παροχετεύσεων – αναλγητικά φάρμακα.</a:t>
            </a:r>
            <a:endParaRPr lang="el-GR" sz="2400" dirty="0"/>
          </a:p>
        </p:txBody>
      </p:sp>
    </p:spTree>
    <p:extLst>
      <p:ext uri="{BB962C8B-B14F-4D97-AF65-F5344CB8AC3E}">
        <p14:creationId xmlns:p14="http://schemas.microsoft.com/office/powerpoint/2010/main" val="388898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Ναυτία κι έμετος</a:t>
            </a:r>
            <a:endParaRPr lang="el-GR" sz="3600" b="1" dirty="0"/>
          </a:p>
        </p:txBody>
      </p:sp>
      <p:sp>
        <p:nvSpPr>
          <p:cNvPr id="3" name="2 - Θέση περιεχομένου"/>
          <p:cNvSpPr>
            <a:spLocks noGrp="1"/>
          </p:cNvSpPr>
          <p:nvPr>
            <p:ph idx="1"/>
          </p:nvPr>
        </p:nvSpPr>
        <p:spPr/>
        <p:txBody>
          <a:bodyPr>
            <a:noAutofit/>
          </a:bodyPr>
          <a:lstStyle/>
          <a:p>
            <a:r>
              <a:rPr lang="el-GR" sz="2400" dirty="0" smtClean="0"/>
              <a:t>Συμπτώματα ατελούς γαστρικής κένωσης ή διέγερσης του κέντρου του εμέτου. Οι ασθενείς παραπονιούνται για αίσθημα πληρότητας ή διαταραχής στο στομάχι.</a:t>
            </a:r>
          </a:p>
          <a:p>
            <a:r>
              <a:rPr lang="el-GR" sz="2400" dirty="0" smtClean="0"/>
              <a:t>Προκαλείται από έντονο πόνο, κοιλιακή διόγκωση, φόβο, φάρμακα, ή σίτιση πριν την αποκατάσταση της λειτουργίας της περίσταλσης.</a:t>
            </a:r>
          </a:p>
          <a:p>
            <a:r>
              <a:rPr lang="el-GR" sz="2400" b="1" dirty="0" smtClean="0">
                <a:solidFill>
                  <a:srgbClr val="820000"/>
                </a:solidFill>
              </a:rPr>
              <a:t>Η αντιμετώπιση περιλαμβάνει</a:t>
            </a:r>
            <a:r>
              <a:rPr lang="el-GR" sz="2400" dirty="0" smtClean="0"/>
              <a:t>:  στροφή κεφαλιού για την πρόληψη της εισρόφησης – αλλαγή ιματισμού επί εμέτου – αναρρόφηση επί ρινογαστρικού καθετήρα – αναφορά ποσότητας εμεσμάτων – αντιεμετικά φάρμακα – παρακολούθηση για μετεωρισμό.</a:t>
            </a:r>
            <a:endParaRPr lang="el-GR" sz="2400" dirty="0"/>
          </a:p>
        </p:txBody>
      </p:sp>
    </p:spTree>
    <p:extLst>
      <p:ext uri="{BB962C8B-B14F-4D97-AF65-F5344CB8AC3E}">
        <p14:creationId xmlns:p14="http://schemas.microsoft.com/office/powerpoint/2010/main" val="4039684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Επίσχεση ούρων </a:t>
            </a:r>
            <a:endParaRPr lang="el-GR" sz="3600" b="1" dirty="0"/>
          </a:p>
        </p:txBody>
      </p:sp>
      <p:sp>
        <p:nvSpPr>
          <p:cNvPr id="3" name="2 - Θέση περιεχομένου"/>
          <p:cNvSpPr>
            <a:spLocks noGrp="1"/>
          </p:cNvSpPr>
          <p:nvPr>
            <p:ph idx="1"/>
          </p:nvPr>
        </p:nvSpPr>
        <p:spPr/>
        <p:txBody>
          <a:bodyPr>
            <a:normAutofit/>
          </a:bodyPr>
          <a:lstStyle/>
          <a:p>
            <a:r>
              <a:rPr lang="el-GR" sz="2400" dirty="0" smtClean="0"/>
              <a:t>Κατακράτηση των παραγόμενων ούρων, λόγω απώλειας του μυϊκού τόνου και σπασμού του σφιγκτήρα της ουρήθρας.</a:t>
            </a:r>
          </a:p>
          <a:p>
            <a:r>
              <a:rPr lang="el-GR" sz="2400" i="1" dirty="0" smtClean="0"/>
              <a:t>Σημεία και συμπτώματα: </a:t>
            </a:r>
            <a:r>
              <a:rPr lang="el-GR" sz="2400" dirty="0" smtClean="0"/>
              <a:t>Ανικανότητα ούρησης, νευρικότητα και διόγκωση της κύστης που συμβαίνει 6-8 ώρες μετεγχειρητικά</a:t>
            </a:r>
          </a:p>
          <a:p>
            <a:r>
              <a:rPr lang="el-GR" sz="2400" dirty="0" smtClean="0"/>
              <a:t>Προκαλείται από την επίδραση των αναισθητικών και αναλγητικών φαρμάκων, τους τοπικούς χειρισμούς ιστών που περιβάλλουν την κύστη και κακή σωματική στάση του ασθενή. Αυτά οδηγούν στην διαταραχή του αντανακλαστικού της ούρησης.</a:t>
            </a:r>
          </a:p>
          <a:p>
            <a:r>
              <a:rPr lang="el-GR" sz="2400" b="1" dirty="0" smtClean="0">
                <a:solidFill>
                  <a:srgbClr val="820000"/>
                </a:solidFill>
              </a:rPr>
              <a:t>Αντιμετώπιση: </a:t>
            </a:r>
            <a:r>
              <a:rPr lang="el-GR" sz="2400" dirty="0" smtClean="0"/>
              <a:t>πρόκληση μυικής </a:t>
            </a:r>
            <a:r>
              <a:rPr lang="el-GR" sz="2400" dirty="0" err="1" smtClean="0"/>
              <a:t>χάλασης</a:t>
            </a:r>
            <a:r>
              <a:rPr lang="el-GR" sz="2400" dirty="0" smtClean="0"/>
              <a:t> του σφιγκτήρα της ουρήθρας – καθετηριασμός κύστης</a:t>
            </a:r>
            <a:endParaRPr lang="el-GR" sz="2400" dirty="0"/>
          </a:p>
        </p:txBody>
      </p:sp>
    </p:spTree>
    <p:extLst>
      <p:ext uri="{BB962C8B-B14F-4D97-AF65-F5344CB8AC3E}">
        <p14:creationId xmlns:p14="http://schemas.microsoft.com/office/powerpoint/2010/main" val="172968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Μετεγχειρητική πορεία ασθενή - φάσεις</a:t>
            </a:r>
            <a:endParaRPr lang="el-GR" sz="3600" b="1" dirty="0"/>
          </a:p>
        </p:txBody>
      </p:sp>
      <p:sp>
        <p:nvSpPr>
          <p:cNvPr id="3" name="2 - Θέση περιεχομένου"/>
          <p:cNvSpPr>
            <a:spLocks noGrp="1"/>
          </p:cNvSpPr>
          <p:nvPr>
            <p:ph idx="1"/>
          </p:nvPr>
        </p:nvSpPr>
        <p:spPr/>
        <p:txBody>
          <a:bodyPr>
            <a:noAutofit/>
          </a:bodyPr>
          <a:lstStyle/>
          <a:p>
            <a:r>
              <a:rPr lang="el-GR" sz="2800" dirty="0" smtClean="0">
                <a:latin typeface="+mj-lt"/>
              </a:rPr>
              <a:t>Μετά την επέμβαση, η μετεγχειρητική πορεία του ασθενή περιλαμβάνει δυο φάσεις: την περίοδο της ανάνηψης και την περίοδο της ανάρρωσης. </a:t>
            </a:r>
          </a:p>
          <a:p>
            <a:r>
              <a:rPr lang="el-GR" sz="2800" dirty="0" smtClean="0">
                <a:latin typeface="+mj-lt"/>
              </a:rPr>
              <a:t>Στην εξωνοσοκομειακή χειρουργική, η περίοδος ανάνηψης διαρκεί 1 έως 2 ώρες και η ανάρρωση ολοκληρώνεται στο σπίτι. </a:t>
            </a:r>
          </a:p>
          <a:p>
            <a:r>
              <a:rPr lang="el-GR" sz="2800" dirty="0" smtClean="0">
                <a:latin typeface="+mj-lt"/>
              </a:rPr>
              <a:t>Σε νοσηλευόμενους ασθενείς, η περίοδος ανάνηψης διαρκεί μερικές ώρες και η περίοδος ανάρρωσης διαρκεί 1 ή περισσότερες ημέρες, ανάλογα με το είδος της επέμβασης και την οργανική κατάσταση του ασθενή.</a:t>
            </a:r>
            <a:endParaRPr lang="el-GR" sz="2800" dirty="0">
              <a:latin typeface="+mj-lt"/>
            </a:endParaRPr>
          </a:p>
        </p:txBody>
      </p:sp>
    </p:spTree>
    <p:extLst>
      <p:ext uri="{BB962C8B-B14F-4D97-AF65-F5344CB8AC3E}">
        <p14:creationId xmlns:p14="http://schemas.microsoft.com/office/powerpoint/2010/main" val="2249442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Τυμπανισμός</a:t>
            </a:r>
            <a:endParaRPr lang="el-GR" sz="3600" b="1" dirty="0"/>
          </a:p>
        </p:txBody>
      </p:sp>
      <p:sp>
        <p:nvSpPr>
          <p:cNvPr id="3" name="2 - Θέση περιεχομένου"/>
          <p:cNvSpPr>
            <a:spLocks noGrp="1"/>
          </p:cNvSpPr>
          <p:nvPr>
            <p:ph idx="1"/>
          </p:nvPr>
        </p:nvSpPr>
        <p:spPr/>
        <p:txBody>
          <a:bodyPr>
            <a:normAutofit/>
          </a:bodyPr>
          <a:lstStyle/>
          <a:p>
            <a:r>
              <a:rPr lang="el-GR" sz="2400" dirty="0" smtClean="0"/>
              <a:t>Εγκλωβισμός αέρα εντός του εντέρου.</a:t>
            </a:r>
          </a:p>
          <a:p>
            <a:r>
              <a:rPr lang="el-GR" sz="2400" i="1" dirty="0" smtClean="0"/>
              <a:t>Σημεία και συμπτώματα: </a:t>
            </a:r>
            <a:r>
              <a:rPr lang="el-GR" sz="2400" dirty="0" smtClean="0"/>
              <a:t>Αυξημένη κοιλιακή διάταση, πόνος και αίσθημα κορεσμού που σχετίζονται με την κατακράτηση αερίων.</a:t>
            </a:r>
          </a:p>
          <a:p>
            <a:r>
              <a:rPr lang="el-GR" sz="2400" dirty="0" smtClean="0"/>
              <a:t>Προκαλείται από μειωμένη </a:t>
            </a:r>
            <a:r>
              <a:rPr lang="el-GR" sz="2400" dirty="0" err="1" smtClean="0"/>
              <a:t>περίσταλση</a:t>
            </a:r>
            <a:r>
              <a:rPr lang="el-GR" sz="2400" dirty="0" smtClean="0"/>
              <a:t> λόγω των αναισθητικών φαρμάκων, χειρισμούς του εντέρου ή ακινησία.</a:t>
            </a:r>
          </a:p>
          <a:p>
            <a:r>
              <a:rPr lang="el-GR" sz="2400" b="1" dirty="0" smtClean="0">
                <a:solidFill>
                  <a:srgbClr val="820000"/>
                </a:solidFill>
              </a:rPr>
              <a:t>Αντιμετώπιση: </a:t>
            </a:r>
            <a:r>
              <a:rPr lang="el-GR" sz="2400" dirty="0" smtClean="0"/>
              <a:t>Εφαρμογή καθετήρα ορθού για 20-30΄. Με τον τρόπο αυτό διαστέλλεται ο σφιγκτήρας του ορθού και διευκολύνεται η αποβολή των αερίων - Χορήγηση χαμηλού υποκλυσμού και έγερση του ασθενή για την κινητοποίηση του εντέρου.</a:t>
            </a:r>
            <a:endParaRPr lang="el-GR" sz="2400" dirty="0"/>
          </a:p>
        </p:txBody>
      </p:sp>
    </p:spTree>
    <p:extLst>
      <p:ext uri="{BB962C8B-B14F-4D97-AF65-F5344CB8AC3E}">
        <p14:creationId xmlns:p14="http://schemas.microsoft.com/office/powerpoint/2010/main" val="426287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Αίσθημα δίψας</a:t>
            </a:r>
            <a:endParaRPr lang="el-GR" sz="3600" b="1" dirty="0"/>
          </a:p>
        </p:txBody>
      </p:sp>
      <p:sp>
        <p:nvSpPr>
          <p:cNvPr id="3" name="2 - Θέση περιεχομένου"/>
          <p:cNvSpPr>
            <a:spLocks noGrp="1"/>
          </p:cNvSpPr>
          <p:nvPr>
            <p:ph idx="1"/>
          </p:nvPr>
        </p:nvSpPr>
        <p:spPr/>
        <p:txBody>
          <a:bodyPr>
            <a:normAutofit/>
          </a:bodyPr>
          <a:lstStyle/>
          <a:p>
            <a:r>
              <a:rPr lang="el-GR" sz="2400" b="1" dirty="0" smtClean="0"/>
              <a:t>Αίσθημα δίψας: </a:t>
            </a:r>
            <a:r>
              <a:rPr lang="el-GR" sz="2400" dirty="0" smtClean="0"/>
              <a:t>Ο ασθενής εκδηλώνει την ανάγκη για λήψη υγρών.</a:t>
            </a:r>
          </a:p>
          <a:p>
            <a:r>
              <a:rPr lang="el-GR" sz="2400" i="1" dirty="0" smtClean="0"/>
              <a:t>Σημεία και συμπτώματα: </a:t>
            </a:r>
            <a:r>
              <a:rPr lang="el-GR" sz="2400" dirty="0" smtClean="0"/>
              <a:t>Ξηρότητα στοματικής κοιλότητας.</a:t>
            </a:r>
          </a:p>
          <a:p>
            <a:r>
              <a:rPr lang="el-GR" sz="2400" dirty="0" smtClean="0"/>
              <a:t>Οφείλεται στη λήψη των αναισθητικών φαρμάκων, στην περιορισμένη λήψη υγρών προεγχειρητικά και στην απώλεια υγρών από τις παροχετεύσεις και απώλεια αίματος κατά τη διάρκεια της επέμβασης.</a:t>
            </a:r>
          </a:p>
          <a:p>
            <a:r>
              <a:rPr lang="el-GR" sz="2400" b="1" dirty="0" smtClean="0">
                <a:solidFill>
                  <a:srgbClr val="820000"/>
                </a:solidFill>
              </a:rPr>
              <a:t>Αντιμετώπιση: </a:t>
            </a:r>
            <a:r>
              <a:rPr lang="el-GR" sz="2400" dirty="0" smtClean="0"/>
              <a:t>Αύξηση του ρυθμού χορήγησης των ενδοφλέβιων διαλυμάτων - Χορήγηση σταδιακά υγρών από το στόμα, αν ο ασθενής δεν έχει εμέτους και δεν έχει χειρουργηθεί στο πεπτικό σύστημα.</a:t>
            </a:r>
            <a:endParaRPr lang="el-GR" sz="2400" dirty="0"/>
          </a:p>
        </p:txBody>
      </p:sp>
    </p:spTree>
    <p:extLst>
      <p:ext uri="{BB962C8B-B14F-4D97-AF65-F5344CB8AC3E}">
        <p14:creationId xmlns:p14="http://schemas.microsoft.com/office/powerpoint/2010/main" val="268480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Λόξυγγας </a:t>
            </a:r>
            <a:endParaRPr lang="el-GR" sz="3600" b="1" dirty="0"/>
          </a:p>
        </p:txBody>
      </p:sp>
      <p:sp>
        <p:nvSpPr>
          <p:cNvPr id="3" name="2 - Θέση περιεχομένου"/>
          <p:cNvSpPr>
            <a:spLocks noGrp="1"/>
          </p:cNvSpPr>
          <p:nvPr>
            <p:ph idx="1"/>
          </p:nvPr>
        </p:nvSpPr>
        <p:spPr/>
        <p:txBody>
          <a:bodyPr>
            <a:normAutofit/>
          </a:bodyPr>
          <a:lstStyle/>
          <a:p>
            <a:r>
              <a:rPr lang="el-GR" sz="2400" dirty="0" smtClean="0"/>
              <a:t>Είναι σπασμός του διαφράγματος, που συνήθως είναι παροδικός, αλλά ταλαιπωρεί τον ασθενή όταν επιμένει.</a:t>
            </a:r>
          </a:p>
          <a:p>
            <a:r>
              <a:rPr lang="el-GR" sz="2400" dirty="0" smtClean="0"/>
              <a:t>Οφείλεται σε ερεθισμό του φρενικού νεύρου.</a:t>
            </a:r>
          </a:p>
          <a:p>
            <a:r>
              <a:rPr lang="el-GR" sz="2400" b="1" dirty="0" smtClean="0">
                <a:solidFill>
                  <a:srgbClr val="820000"/>
                </a:solidFill>
              </a:rPr>
              <a:t>Αντιμετώπιση: </a:t>
            </a:r>
            <a:r>
              <a:rPr lang="el-GR" sz="2400" dirty="0" smtClean="0"/>
              <a:t>Χορήγηση υγρών πολύ κρύων ή ζεστών στον ασθενή με προσοχή να μην πνιγεί, κατά την κατάποση και όταν συμβαίνει ο λόξυγκας - Σε περίπτωση που επιμένει συνήθως δίνεται ιατρική οδηγία χορήγησης σπασμολυτικών ή αντιεμετικών φαρμάκων.</a:t>
            </a:r>
            <a:endParaRPr lang="el-GR" sz="2400" dirty="0"/>
          </a:p>
        </p:txBody>
      </p:sp>
    </p:spTree>
    <p:extLst>
      <p:ext uri="{BB962C8B-B14F-4D97-AF65-F5344CB8AC3E}">
        <p14:creationId xmlns:p14="http://schemas.microsoft.com/office/powerpoint/2010/main" val="121654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Δυσκοιλιότητα</a:t>
            </a:r>
            <a:endParaRPr lang="el-GR" sz="3600" b="1" dirty="0"/>
          </a:p>
        </p:txBody>
      </p:sp>
      <p:sp>
        <p:nvSpPr>
          <p:cNvPr id="3" name="2 - Θέση περιεχομένου"/>
          <p:cNvSpPr>
            <a:spLocks noGrp="1"/>
          </p:cNvSpPr>
          <p:nvPr>
            <p:ph idx="1"/>
          </p:nvPr>
        </p:nvSpPr>
        <p:spPr/>
        <p:txBody>
          <a:bodyPr>
            <a:noAutofit/>
          </a:bodyPr>
          <a:lstStyle/>
          <a:p>
            <a:r>
              <a:rPr lang="el-GR" sz="2400" dirty="0" smtClean="0"/>
              <a:t>Δυσκολία κένωσης του εντέρου η οποία επιμένει 48 ώρες μετά από την επέμβαση.</a:t>
            </a:r>
          </a:p>
          <a:p>
            <a:r>
              <a:rPr lang="el-GR" sz="2400" dirty="0" smtClean="0"/>
              <a:t>Ο τραυματισμός ή ο ερεθισμός του εντέρου κατά την επέμβαση, καθώς επίσης είναι αποτέλεσμα της μειωμένης περίσταλσης λόγω των αναισθητικών φαρμάκων.</a:t>
            </a:r>
          </a:p>
          <a:p>
            <a:r>
              <a:rPr lang="el-GR" sz="2400" b="1" dirty="0" smtClean="0">
                <a:solidFill>
                  <a:srgbClr val="820000"/>
                </a:solidFill>
              </a:rPr>
              <a:t>Αντιμετώπιση: </a:t>
            </a:r>
            <a:r>
              <a:rPr lang="el-GR" sz="2400" dirty="0" smtClean="0"/>
              <a:t>Έγκαιρη έγερση - Λήψη υγρών για την ενυδάτωση και τη διατήρηση του περιεχομένου του εντέρου μαλακού - Χορήγηση τροφών που αυξάνουν τον </a:t>
            </a:r>
            <a:r>
              <a:rPr lang="el-GR" sz="2400" dirty="0" err="1" smtClean="0"/>
              <a:t>περισταλτισμό</a:t>
            </a:r>
            <a:r>
              <a:rPr lang="el-GR" sz="2400" dirty="0" smtClean="0"/>
              <a:t> και αφήνουν υπόλειμμα - Φαρμακευτική αντιμετώπιση – καθαρκτικός υποκλυσμός.</a:t>
            </a:r>
            <a:endParaRPr lang="el-GR" sz="2400" dirty="0"/>
          </a:p>
        </p:txBody>
      </p:sp>
    </p:spTree>
    <p:extLst>
      <p:ext uri="{BB962C8B-B14F-4D97-AF65-F5344CB8AC3E}">
        <p14:creationId xmlns:p14="http://schemas.microsoft.com/office/powerpoint/2010/main" val="32457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Μετεγχειρητικές </a:t>
            </a:r>
            <a:r>
              <a:rPr lang="el-GR" sz="3600" b="1" dirty="0" smtClean="0"/>
              <a:t>Επιπλοκές </a:t>
            </a:r>
            <a:r>
              <a:rPr lang="el-GR" sz="2800" b="0" dirty="0">
                <a:solidFill>
                  <a:prstClr val="black"/>
                </a:solidFill>
              </a:rPr>
              <a:t>(</a:t>
            </a:r>
            <a:r>
              <a:rPr lang="el-GR" sz="2800" b="0" dirty="0" smtClean="0">
                <a:solidFill>
                  <a:prstClr val="black"/>
                </a:solidFill>
              </a:rPr>
              <a:t>1/3)</a:t>
            </a:r>
            <a:endParaRPr lang="el-GR" sz="3600" b="1" dirty="0"/>
          </a:p>
        </p:txBody>
      </p:sp>
      <p:sp>
        <p:nvSpPr>
          <p:cNvPr id="3" name="2 - Θέση περιεχομένου"/>
          <p:cNvSpPr>
            <a:spLocks noGrp="1"/>
          </p:cNvSpPr>
          <p:nvPr>
            <p:ph idx="1"/>
          </p:nvPr>
        </p:nvSpPr>
        <p:spPr>
          <a:xfrm>
            <a:off x="457200" y="1196752"/>
            <a:ext cx="8363272" cy="5040560"/>
          </a:xfrm>
        </p:spPr>
        <p:txBody>
          <a:bodyPr>
            <a:noAutofit/>
          </a:bodyPr>
          <a:lstStyle/>
          <a:p>
            <a:pPr>
              <a:lnSpc>
                <a:spcPct val="110000"/>
              </a:lnSpc>
            </a:pPr>
            <a:r>
              <a:rPr lang="el-GR" sz="2300" dirty="0" smtClean="0"/>
              <a:t>Ατελεκτασία </a:t>
            </a:r>
            <a:r>
              <a:rPr lang="el-GR" sz="2300" dirty="0" smtClean="0"/>
              <a:t>(απώλεια λειτουργικότητας των κυψελίδων από ύπαρξη βλέννας)</a:t>
            </a:r>
          </a:p>
          <a:p>
            <a:pPr>
              <a:lnSpc>
                <a:spcPct val="110000"/>
              </a:lnSpc>
            </a:pPr>
            <a:r>
              <a:rPr lang="el-GR" sz="2300" dirty="0" smtClean="0"/>
              <a:t>Πνευμονία (φλεγμονή των κυψελίδων λόγω λοίμωξης)</a:t>
            </a:r>
          </a:p>
          <a:p>
            <a:pPr>
              <a:lnSpc>
                <a:spcPct val="110000"/>
              </a:lnSpc>
            </a:pPr>
            <a:r>
              <a:rPr lang="el-GR" sz="2300" dirty="0" err="1" smtClean="0"/>
              <a:t>Υποξαιμία</a:t>
            </a:r>
            <a:r>
              <a:rPr lang="el-GR" sz="2300" dirty="0" smtClean="0"/>
              <a:t> (ανεπαρκής συγκέντρωση οξυγόνου στο αρτηριακό αίμα)</a:t>
            </a:r>
          </a:p>
          <a:p>
            <a:pPr>
              <a:lnSpc>
                <a:spcPct val="110000"/>
              </a:lnSpc>
            </a:pPr>
            <a:r>
              <a:rPr lang="el-GR" sz="2300" dirty="0" smtClean="0"/>
              <a:t>Πνευμονική </a:t>
            </a:r>
            <a:r>
              <a:rPr lang="el-GR" sz="2300" dirty="0" smtClean="0"/>
              <a:t>εμβολή (παρουσία </a:t>
            </a:r>
            <a:r>
              <a:rPr lang="el-GR" sz="2300" dirty="0" smtClean="0"/>
              <a:t>θρόμβου στην πνευμονική αρτηρία εμποδίζει τη ροή του αίματος σε έναν ή περισσότερους λοβούς του πνεύμονα)</a:t>
            </a:r>
          </a:p>
          <a:p>
            <a:pPr>
              <a:lnSpc>
                <a:spcPct val="110000"/>
              </a:lnSpc>
            </a:pPr>
            <a:r>
              <a:rPr lang="el-GR" sz="2300" dirty="0" smtClean="0"/>
              <a:t>Αιμορραγία (μεγάλη </a:t>
            </a:r>
            <a:r>
              <a:rPr lang="el-GR" sz="2300" dirty="0" smtClean="0"/>
              <a:t>εσωτερική ή εξωτερική απώλεια αίματος σε σύντομο χρονικό διάστημα)</a:t>
            </a:r>
          </a:p>
          <a:p>
            <a:pPr>
              <a:lnSpc>
                <a:spcPct val="110000"/>
              </a:lnSpc>
            </a:pPr>
            <a:r>
              <a:rPr lang="el-GR" sz="2300" dirty="0" smtClean="0"/>
              <a:t>Υπογλυκαιμικό σοκ (</a:t>
            </a:r>
            <a:r>
              <a:rPr lang="el-GR" sz="2300" dirty="0" smtClean="0"/>
              <a:t>μειωμένη αιμάτωση των ιστών και των κυττάρων λόγω μείωσης του όγκου του κυκλοφορούντος αίματος)</a:t>
            </a:r>
            <a:endParaRPr lang="el-GR" sz="2300" dirty="0"/>
          </a:p>
        </p:txBody>
      </p:sp>
    </p:spTree>
    <p:extLst>
      <p:ext uri="{BB962C8B-B14F-4D97-AF65-F5344CB8AC3E}">
        <p14:creationId xmlns:p14="http://schemas.microsoft.com/office/powerpoint/2010/main" val="12006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Μετεγχειρητικές </a:t>
            </a:r>
            <a:r>
              <a:rPr lang="el-GR" sz="3600" b="1" dirty="0" smtClean="0"/>
              <a:t>Επιπλοκές </a:t>
            </a:r>
            <a:r>
              <a:rPr lang="el-GR" sz="2800" b="0" dirty="0" smtClean="0">
                <a:solidFill>
                  <a:prstClr val="black"/>
                </a:solidFill>
              </a:rPr>
              <a:t>(2/3</a:t>
            </a:r>
            <a:r>
              <a:rPr lang="el-GR" sz="2800" b="0" dirty="0">
                <a:solidFill>
                  <a:prstClr val="black"/>
                </a:solidFill>
              </a:rPr>
              <a:t>)</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Θρομβοφλεβίτιδα (φλεγμονή των φλεβών των κάτω άκρων)</a:t>
            </a:r>
          </a:p>
          <a:p>
            <a:r>
              <a:rPr lang="el-GR" sz="2400" dirty="0" smtClean="0"/>
              <a:t>Θρόμβος (απόφραξη αυλού αγγείων, φλεβών ή αρτηριών, λόγω σχηματισμού θρόμβων)</a:t>
            </a:r>
          </a:p>
          <a:p>
            <a:r>
              <a:rPr lang="el-GR" sz="2400" dirty="0" smtClean="0"/>
              <a:t>Εμβολή (τμήμα θρόμβου που έχει αποκοπεί, κυκλοφορεί στο αίμα και αποφράσσει κάποιο άλλο αγγείο)</a:t>
            </a:r>
          </a:p>
          <a:p>
            <a:r>
              <a:rPr lang="el-GR" sz="2400" dirty="0" smtClean="0"/>
              <a:t>Λιποθυμία (παροδική απώλεια των αισθήσεων)</a:t>
            </a:r>
          </a:p>
          <a:p>
            <a:r>
              <a:rPr lang="el-GR" sz="2400" dirty="0" smtClean="0"/>
              <a:t>Παραλυτικός ειλεός (αναστολή της λειτουργίας του εντέρου από </a:t>
            </a:r>
            <a:r>
              <a:rPr lang="el-GR" sz="2400" dirty="0" err="1" smtClean="0"/>
              <a:t>νευρογενή</a:t>
            </a:r>
            <a:r>
              <a:rPr lang="el-GR" sz="2400" dirty="0" smtClean="0"/>
              <a:t> ή χημικά αίτια)</a:t>
            </a:r>
          </a:p>
          <a:p>
            <a:r>
              <a:rPr lang="el-GR" sz="2400" dirty="0" err="1" smtClean="0"/>
              <a:t>Γαστροπληγία</a:t>
            </a:r>
            <a:r>
              <a:rPr lang="el-GR" sz="2400" dirty="0" smtClean="0"/>
              <a:t> (παγίδευση μεγάλων ποσοτήτων υγρών και ηλεκτρολυτών στο στομάχι)</a:t>
            </a:r>
          </a:p>
          <a:p>
            <a:r>
              <a:rPr lang="el-GR" sz="2400" dirty="0" smtClean="0"/>
              <a:t>Ουρολοίμωξη (είσοδος μικροοργανισμών στο ουροποιητικό σύστημα μέσω της ουρήθρας)</a:t>
            </a:r>
            <a:endParaRPr lang="el-GR" sz="2400" dirty="0"/>
          </a:p>
        </p:txBody>
      </p:sp>
    </p:spTree>
    <p:extLst>
      <p:ext uri="{BB962C8B-B14F-4D97-AF65-F5344CB8AC3E}">
        <p14:creationId xmlns:p14="http://schemas.microsoft.com/office/powerpoint/2010/main" val="420223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Μετεγχειρητικές </a:t>
            </a:r>
            <a:r>
              <a:rPr lang="el-GR" sz="3600" b="1" dirty="0" smtClean="0"/>
              <a:t>Επιπλοκές </a:t>
            </a:r>
            <a:r>
              <a:rPr lang="el-GR" sz="2800" b="0" dirty="0" smtClean="0">
                <a:solidFill>
                  <a:prstClr val="black"/>
                </a:solidFill>
              </a:rPr>
              <a:t>(3/3</a:t>
            </a:r>
            <a:r>
              <a:rPr lang="el-GR" sz="2800" b="0" dirty="0">
                <a:solidFill>
                  <a:prstClr val="black"/>
                </a:solidFill>
              </a:rPr>
              <a:t>)</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Παραλήρημα (διανοητική σύγχυση)</a:t>
            </a:r>
          </a:p>
          <a:p>
            <a:r>
              <a:rPr lang="el-GR" sz="2400" dirty="0" smtClean="0"/>
              <a:t>Επιμόλυνση τραύματος </a:t>
            </a:r>
          </a:p>
          <a:p>
            <a:r>
              <a:rPr lang="el-GR" sz="2400" dirty="0" smtClean="0"/>
              <a:t>Ρήξη ραμμάτων</a:t>
            </a:r>
          </a:p>
          <a:p>
            <a:r>
              <a:rPr lang="el-GR" sz="2400" dirty="0" smtClean="0"/>
              <a:t>Εκσπλάχνωση (προβολή των σπλάχνων και των ιστών που βρίσκονται κάτω από την τομή)</a:t>
            </a:r>
          </a:p>
          <a:p>
            <a:r>
              <a:rPr lang="el-GR" sz="2400" dirty="0" smtClean="0"/>
              <a:t>Διαταραχές του νερού και των ηλεκτρολυτών.</a:t>
            </a:r>
            <a:endParaRPr lang="el-GR" sz="2400" dirty="0"/>
          </a:p>
        </p:txBody>
      </p:sp>
    </p:spTree>
    <p:extLst>
      <p:ext uri="{BB962C8B-B14F-4D97-AF65-F5344CB8AC3E}">
        <p14:creationId xmlns:p14="http://schemas.microsoft.com/office/powerpoint/2010/main" val="4199214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Ανάγκες ασθενή μετά την πλήρη </a:t>
            </a:r>
            <a:r>
              <a:rPr lang="el-GR" sz="3600" b="1" dirty="0" smtClean="0"/>
              <a:t>ανάνηψη </a:t>
            </a:r>
            <a:r>
              <a:rPr lang="el-GR" sz="2800" b="0" dirty="0">
                <a:solidFill>
                  <a:prstClr val="black"/>
                </a:solidFill>
              </a:rPr>
              <a:t>(</a:t>
            </a:r>
            <a:r>
              <a:rPr lang="el-GR" sz="2800" b="0" dirty="0" smtClean="0">
                <a:solidFill>
                  <a:prstClr val="black"/>
                </a:solidFill>
              </a:rPr>
              <a:t>1/2)</a:t>
            </a:r>
            <a:endParaRPr lang="el-GR" sz="3600" b="1" dirty="0"/>
          </a:p>
        </p:txBody>
      </p:sp>
      <p:sp>
        <p:nvSpPr>
          <p:cNvPr id="3" name="2 - Θέση περιεχομένου"/>
          <p:cNvSpPr>
            <a:spLocks noGrp="1"/>
          </p:cNvSpPr>
          <p:nvPr>
            <p:ph idx="1"/>
          </p:nvPr>
        </p:nvSpPr>
        <p:spPr/>
        <p:txBody>
          <a:bodyPr>
            <a:normAutofit/>
          </a:bodyPr>
          <a:lstStyle/>
          <a:p>
            <a:r>
              <a:rPr lang="el-GR" sz="2400" dirty="0" smtClean="0"/>
              <a:t>Σίτιση (τις πρώτες μετεγχειρητικές ημέρες χορηγούνται διαλύματα γλυκόζης και ηλεκτρολυτών λιγότερα από 3000 </a:t>
            </a:r>
            <a:r>
              <a:rPr lang="en-US" sz="2400" dirty="0" smtClean="0"/>
              <a:t>ml </a:t>
            </a:r>
            <a:r>
              <a:rPr lang="en-US" sz="2400" dirty="0" smtClean="0"/>
              <a:t>/</a:t>
            </a:r>
            <a:r>
              <a:rPr lang="el-GR" sz="2400" dirty="0" smtClean="0"/>
              <a:t>24ωρο</a:t>
            </a:r>
            <a:endParaRPr lang="el-GR" sz="2400" dirty="0" smtClean="0"/>
          </a:p>
          <a:p>
            <a:r>
              <a:rPr lang="el-GR" sz="2400" dirty="0" smtClean="0"/>
              <a:t>Έγερση: Όλοι οι χειρουργημένοι ασθενείς σήμερα, σηκώνονται από το κρεβάτι στις πρώτες 24-48 ώρες από την επέμβαση. Οι λόγοι της έγκαιρης έγερσης είναι:</a:t>
            </a:r>
          </a:p>
          <a:p>
            <a:r>
              <a:rPr lang="el-GR" sz="2400" dirty="0" smtClean="0"/>
              <a:t>Πρόληψη </a:t>
            </a:r>
            <a:r>
              <a:rPr lang="el-GR" sz="2400" dirty="0" smtClean="0"/>
              <a:t>επιπλοκών από το αναπνευστικό, το κυκλοφορικό και το πεπτικό σύστημα</a:t>
            </a:r>
          </a:p>
          <a:p>
            <a:r>
              <a:rPr lang="el-GR" sz="2400" dirty="0" smtClean="0"/>
              <a:t>Μείωση </a:t>
            </a:r>
            <a:r>
              <a:rPr lang="el-GR" sz="2400" dirty="0" smtClean="0"/>
              <a:t>του μετεγχειρητικού πόνου</a:t>
            </a:r>
          </a:p>
          <a:p>
            <a:r>
              <a:rPr lang="el-GR" sz="2400" dirty="0" smtClean="0"/>
              <a:t>Μείωση </a:t>
            </a:r>
            <a:r>
              <a:rPr lang="el-GR" sz="2400" dirty="0" smtClean="0"/>
              <a:t>του χρόνου επαναφοράς σε πλήρη δίαιτα</a:t>
            </a:r>
          </a:p>
          <a:p>
            <a:r>
              <a:rPr lang="el-GR" sz="2400" dirty="0" smtClean="0"/>
              <a:t>Επιτάχυνση </a:t>
            </a:r>
            <a:r>
              <a:rPr lang="el-GR" sz="2400" dirty="0" smtClean="0"/>
              <a:t>της επούλωσης του τραύματος</a:t>
            </a:r>
          </a:p>
          <a:p>
            <a:r>
              <a:rPr lang="el-GR" sz="2400" dirty="0" smtClean="0"/>
              <a:t>Μικρότερη </a:t>
            </a:r>
            <a:r>
              <a:rPr lang="el-GR" sz="2400" dirty="0" smtClean="0"/>
              <a:t>νοσοκομειακή παραμονή.</a:t>
            </a:r>
            <a:endParaRPr lang="el-GR" sz="2400" dirty="0"/>
          </a:p>
        </p:txBody>
      </p:sp>
    </p:spTree>
    <p:extLst>
      <p:ext uri="{BB962C8B-B14F-4D97-AF65-F5344CB8AC3E}">
        <p14:creationId xmlns:p14="http://schemas.microsoft.com/office/powerpoint/2010/main" val="131105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b="1" dirty="0" smtClean="0"/>
              <a:t>Ανάγκες ασθενή μετά την πλήρη </a:t>
            </a:r>
            <a:r>
              <a:rPr lang="el-GR" sz="3600" b="1" dirty="0" smtClean="0"/>
              <a:t>ανάνηψη </a:t>
            </a:r>
            <a:r>
              <a:rPr lang="el-GR" sz="2800" b="0" dirty="0" smtClean="0">
                <a:solidFill>
                  <a:prstClr val="black"/>
                </a:solidFill>
              </a:rPr>
              <a:t>(2/2)</a:t>
            </a:r>
            <a:endParaRPr lang="el-GR" sz="3600" dirty="0"/>
          </a:p>
        </p:txBody>
      </p:sp>
      <p:sp>
        <p:nvSpPr>
          <p:cNvPr id="3" name="2 - Θέση περιεχομένου"/>
          <p:cNvSpPr>
            <a:spLocks noGrp="1"/>
          </p:cNvSpPr>
          <p:nvPr>
            <p:ph idx="1"/>
          </p:nvPr>
        </p:nvSpPr>
        <p:spPr>
          <a:xfrm>
            <a:off x="457200" y="1196752"/>
            <a:ext cx="8229600" cy="5400600"/>
          </a:xfrm>
        </p:spPr>
        <p:txBody>
          <a:bodyPr>
            <a:normAutofit/>
          </a:bodyPr>
          <a:lstStyle/>
          <a:p>
            <a:r>
              <a:rPr lang="el-GR" sz="2400" dirty="0" smtClean="0"/>
              <a:t>Σε περίπτωση που δεν είναι δυνατή η έγερση του ασθενή είναι απαραίτητο να γίνονται ασκήσεις στο κρεβάτι με τη βοήθεια ή την άμεση επίβλεψη του νοσηλευτή. Ξεκινούν συνήθως μέσα στο πρώτο 24ωρο και έχουν τα ίδια αποτελέσματα με την έγκαιρη έγερση. Οι ασκήσεις αυτές είναι:</a:t>
            </a:r>
          </a:p>
          <a:p>
            <a:pPr lvl="1"/>
            <a:r>
              <a:rPr lang="el-GR" sz="2400" dirty="0" smtClean="0"/>
              <a:t>Βαθιές </a:t>
            </a:r>
            <a:r>
              <a:rPr lang="el-GR" sz="2400" dirty="0" smtClean="0"/>
              <a:t>αναπνευστικές κινήσεις για την πλήρη έκπτυξη των πνευμόνων όπως αυτές έχουν διδαχθεί στον ασθενή προεγχειρητικά</a:t>
            </a:r>
          </a:p>
          <a:p>
            <a:pPr lvl="1"/>
            <a:r>
              <a:rPr lang="el-GR" sz="2400" dirty="0" smtClean="0"/>
              <a:t>Ασκήσεις </a:t>
            </a:r>
            <a:r>
              <a:rPr lang="el-GR" sz="2400" dirty="0" smtClean="0"/>
              <a:t>άκρων ποδών</a:t>
            </a:r>
          </a:p>
          <a:p>
            <a:pPr lvl="1"/>
            <a:r>
              <a:rPr lang="el-GR" sz="2400" dirty="0" smtClean="0"/>
              <a:t>Σταδιακή </a:t>
            </a:r>
            <a:r>
              <a:rPr lang="el-GR" sz="2400" dirty="0" smtClean="0"/>
              <a:t>έγερση του σώματος του ασθενή στο κρεβάτι δίνοντας την ανάλογη θέση (</a:t>
            </a:r>
            <a:r>
              <a:rPr lang="el-GR" sz="2400" dirty="0" err="1" smtClean="0"/>
              <a:t>ημικαθιστή</a:t>
            </a:r>
            <a:r>
              <a:rPr lang="el-GR" sz="2400" dirty="0" smtClean="0"/>
              <a:t>, </a:t>
            </a:r>
            <a:r>
              <a:rPr lang="el-GR" sz="2400" dirty="0" err="1" smtClean="0"/>
              <a:t>Fowler</a:t>
            </a:r>
            <a:r>
              <a:rPr lang="el-GR" sz="2400" dirty="0" smtClean="0"/>
              <a:t>, καθιστή) ώστε να προετοιμαστεί για την έγερση από το κρεβάτι</a:t>
            </a:r>
            <a:endParaRPr lang="el-GR" sz="2400" dirty="0"/>
          </a:p>
        </p:txBody>
      </p:sp>
    </p:spTree>
    <p:extLst>
      <p:ext uri="{BB962C8B-B14F-4D97-AF65-F5344CB8AC3E}">
        <p14:creationId xmlns:p14="http://schemas.microsoft.com/office/powerpoint/2010/main" val="83858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Αίθουσα ανάνηψης</a:t>
            </a:r>
            <a:endParaRPr lang="el-GR" sz="3600" b="1"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Η </a:t>
            </a:r>
            <a:r>
              <a:rPr lang="el-GR" sz="2800" dirty="0" smtClean="0"/>
              <a:t>αίθουσα ανάνηψης (ΑΑ) ή Μονάδα </a:t>
            </a:r>
            <a:r>
              <a:rPr lang="el-GR" sz="2800" dirty="0" err="1" smtClean="0"/>
              <a:t>Μετα</a:t>
            </a:r>
            <a:r>
              <a:rPr lang="el-GR" sz="2800" dirty="0" smtClean="0"/>
              <a:t> Αναισθητικής Φροντίδας (ΜΜΑΦ) κατά το σύστημα των ΗΠΑ ή PACU (</a:t>
            </a:r>
            <a:r>
              <a:rPr lang="el-GR" sz="2800" dirty="0" err="1" smtClean="0"/>
              <a:t>Post</a:t>
            </a:r>
            <a:r>
              <a:rPr lang="el-GR" sz="2800" dirty="0" smtClean="0"/>
              <a:t>  </a:t>
            </a:r>
            <a:r>
              <a:rPr lang="el-GR" sz="2800" dirty="0" err="1" smtClean="0"/>
              <a:t>Anaesthesia</a:t>
            </a:r>
            <a:r>
              <a:rPr lang="el-GR" sz="2800" dirty="0" smtClean="0"/>
              <a:t>  </a:t>
            </a:r>
            <a:r>
              <a:rPr lang="el-GR" sz="2800" dirty="0" err="1" smtClean="0"/>
              <a:t>Care</a:t>
            </a:r>
            <a:r>
              <a:rPr lang="el-GR" sz="2800" dirty="0" smtClean="0"/>
              <a:t>  </a:t>
            </a:r>
            <a:r>
              <a:rPr lang="el-GR" sz="2800" dirty="0" err="1" smtClean="0"/>
              <a:t>Unit)είναι</a:t>
            </a:r>
            <a:r>
              <a:rPr lang="el-GR" sz="2800" dirty="0" smtClean="0"/>
              <a:t> ένας ειδικά διαμορφωμένος χώρος και εξοπλισμένος με το απαραίτητο υλικό, ο οποίος χρησιμεύει για την άμεση μετεγχειρητική παρακολούθηση του ασθενή αμέσως μετά την ολοκλήρωση της χειρουργικής επέμβασης. </a:t>
            </a:r>
            <a:endParaRPr lang="el-GR" sz="2800" dirty="0"/>
          </a:p>
        </p:txBody>
      </p:sp>
    </p:spTree>
    <p:extLst>
      <p:ext uri="{BB962C8B-B14F-4D97-AF65-F5344CB8AC3E}">
        <p14:creationId xmlns:p14="http://schemas.microsoft.com/office/powerpoint/2010/main" val="406373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Μάρθα </a:t>
            </a:r>
            <a:r>
              <a:rPr lang="el-GR" sz="2000" dirty="0" err="1" smtClean="0"/>
              <a:t>Κελέση</a:t>
            </a:r>
            <a:r>
              <a:rPr lang="el-GR" sz="2000" dirty="0" smtClean="0"/>
              <a:t> </a:t>
            </a:r>
            <a:r>
              <a:rPr lang="el-GR" sz="2000" dirty="0"/>
              <a:t>2014. </a:t>
            </a:r>
            <a:r>
              <a:rPr lang="el-GR" sz="2000" dirty="0" smtClean="0"/>
              <a:t>Μάρθα </a:t>
            </a:r>
            <a:r>
              <a:rPr lang="el-GR" sz="2000" dirty="0" err="1" smtClean="0"/>
              <a:t>Κελέση</a:t>
            </a:r>
            <a:r>
              <a:rPr lang="el-GR" sz="2000" dirty="0" smtClean="0"/>
              <a:t>. «Βασικές αρχές Νοσηλευτικής. </a:t>
            </a:r>
            <a:r>
              <a:rPr lang="el-GR" sz="2000" dirty="0"/>
              <a:t>Ενότητα 1: Μετεγχειρητική </a:t>
            </a:r>
            <a:r>
              <a:rPr lang="el-GR" sz="2000" dirty="0" smtClean="0"/>
              <a:t>Φροντίδα</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ctr"/>
            <a:r>
              <a:rPr lang="el-GR" sz="3600" b="1" dirty="0" smtClean="0"/>
              <a:t>Θερμαντικές συσκευές</a:t>
            </a:r>
            <a:endParaRPr lang="el-GR" sz="3600" dirty="0"/>
          </a:p>
        </p:txBody>
      </p:sp>
      <p:pic>
        <p:nvPicPr>
          <p:cNvPr id="3074" name="Picture 2" descr="C:\Users\jim\Desktop\10.5..2013 ΣΥΓΓΡΑΦΗ ΒΙΒΛΙΟΥ-ΒΑΣΙΚΕΣ ΑΡΧΕΣ ΝΟΣΗΛΕΥΤΙΚΗΣ\ΠΕΡΙΕΓΧΕΙΡΗΤΙΚΗ ΝΟΣΗΛΕΥΤΙΚΗ ΦΡΟΝΤΙΔΑ 12.2.2013\ΦΩΤΟ ΠΕΡΙΕΓΧΕΙΡΗΤΙΚΗΣ\DSC04329.JPG"/>
          <p:cNvPicPr>
            <a:picLocks noChangeAspect="1" noChangeArrowheads="1"/>
          </p:cNvPicPr>
          <p:nvPr/>
        </p:nvPicPr>
        <p:blipFill>
          <a:blip r:embed="rId2" cstate="print"/>
          <a:srcRect/>
          <a:stretch>
            <a:fillRect/>
          </a:stretch>
        </p:blipFill>
        <p:spPr bwMode="auto">
          <a:xfrm>
            <a:off x="1115616" y="1335448"/>
            <a:ext cx="6840760" cy="4422905"/>
          </a:xfrm>
          <a:prstGeom prst="rect">
            <a:avLst/>
          </a:prstGeom>
          <a:noFill/>
        </p:spPr>
      </p:pic>
      <p:sp>
        <p:nvSpPr>
          <p:cNvPr id="4" name="TextBox 3"/>
          <p:cNvSpPr txBox="1"/>
          <p:nvPr/>
        </p:nvSpPr>
        <p:spPr>
          <a:xfrm>
            <a:off x="2663788" y="5764614"/>
            <a:ext cx="3744416" cy="369332"/>
          </a:xfrm>
          <a:prstGeom prst="rect">
            <a:avLst/>
          </a:prstGeom>
          <a:noFill/>
        </p:spPr>
        <p:txBody>
          <a:bodyPr wrap="square" rtlCol="0">
            <a:spAutoFit/>
          </a:bodyPr>
          <a:lstStyle/>
          <a:p>
            <a:pPr algn="ctr"/>
            <a:r>
              <a:rPr lang="el-GR" dirty="0" smtClean="0">
                <a:latin typeface="+mn-lt"/>
              </a:rPr>
              <a:t>Τμήμα Νοσηλευτικής – ΤΕΙ Αθήνας</a:t>
            </a:r>
            <a:endParaRPr lang="el-GR" dirty="0">
              <a:latin typeface="+mn-lt"/>
            </a:endParaRPr>
          </a:p>
        </p:txBody>
      </p:sp>
    </p:spTree>
    <p:extLst>
      <p:ext uri="{BB962C8B-B14F-4D97-AF65-F5344CB8AC3E}">
        <p14:creationId xmlns:p14="http://schemas.microsoft.com/office/powerpoint/2010/main" val="150610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Θερμαντικό στρώμα</a:t>
            </a:r>
            <a:endParaRPr lang="el-GR" sz="3600" b="1"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2795587" y="2712244"/>
            <a:ext cx="3552825" cy="2009775"/>
          </a:xfrm>
          <a:prstGeom prst="rect">
            <a:avLst/>
          </a:prstGeom>
          <a:noFill/>
          <a:ln w="9525">
            <a:noFill/>
            <a:miter lim="800000"/>
            <a:headEnd/>
            <a:tailEnd/>
          </a:ln>
        </p:spPr>
      </p:pic>
      <p:pic>
        <p:nvPicPr>
          <p:cNvPr id="2050" name="Picture 2" descr="C:\Users\jim\Desktop\10.5..2013 ΣΥΓΓΡΑΦΗ ΒΙΒΛΙΟΥ-ΒΑΣΙΚΕΣ ΑΡΧΕΣ ΝΟΣΗΛΕΥΤΙΚΗΣ\ΑΝΤΩΝΗΣ ΜΕΙΜΑΡΟΓΛΟΥ\10ο ΠΕΡΙΕΓΧΕΙΡΗΤΙΚΗ ΤΕΛΙΚΟ\DSC00033A ΤΣΑΛΟΥΚΙΔΗΣ.jpg"/>
          <p:cNvPicPr>
            <a:picLocks noChangeAspect="1" noChangeArrowheads="1"/>
          </p:cNvPicPr>
          <p:nvPr/>
        </p:nvPicPr>
        <p:blipFill>
          <a:blip r:embed="rId3" cstate="print"/>
          <a:srcRect/>
          <a:stretch>
            <a:fillRect/>
          </a:stretch>
        </p:blipFill>
        <p:spPr bwMode="auto">
          <a:xfrm>
            <a:off x="960704" y="1340768"/>
            <a:ext cx="7222592" cy="4536504"/>
          </a:xfrm>
          <a:prstGeom prst="rect">
            <a:avLst/>
          </a:prstGeom>
          <a:noFill/>
        </p:spPr>
      </p:pic>
      <p:sp>
        <p:nvSpPr>
          <p:cNvPr id="5" name="TextBox 4"/>
          <p:cNvSpPr txBox="1"/>
          <p:nvPr/>
        </p:nvSpPr>
        <p:spPr>
          <a:xfrm>
            <a:off x="2663788" y="5877272"/>
            <a:ext cx="3744416" cy="369332"/>
          </a:xfrm>
          <a:prstGeom prst="rect">
            <a:avLst/>
          </a:prstGeom>
          <a:noFill/>
        </p:spPr>
        <p:txBody>
          <a:bodyPr wrap="square" rtlCol="0">
            <a:spAutoFit/>
          </a:bodyPr>
          <a:lstStyle/>
          <a:p>
            <a:pPr algn="ctr"/>
            <a:r>
              <a:rPr lang="el-GR" dirty="0" smtClean="0">
                <a:latin typeface="+mn-lt"/>
              </a:rPr>
              <a:t>Τμήμα Νοσηλευτικής – ΤΕΙ Αθήνας</a:t>
            </a:r>
            <a:endParaRPr lang="el-GR" dirty="0">
              <a:latin typeface="+mn-lt"/>
            </a:endParaRPr>
          </a:p>
        </p:txBody>
      </p:sp>
    </p:spTree>
    <p:extLst>
      <p:ext uri="{BB962C8B-B14F-4D97-AF65-F5344CB8AC3E}">
        <p14:creationId xmlns:p14="http://schemas.microsoft.com/office/powerpoint/2010/main" val="3636176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Παράμετροι εκτίμησης μετά το χειρουργείο </a:t>
            </a:r>
            <a:endParaRPr lang="el-GR" sz="3600" b="1" dirty="0"/>
          </a:p>
        </p:txBody>
      </p:sp>
      <p:sp>
        <p:nvSpPr>
          <p:cNvPr id="3" name="2 - Θέση περιεχομένου"/>
          <p:cNvSpPr>
            <a:spLocks noGrp="1"/>
          </p:cNvSpPr>
          <p:nvPr>
            <p:ph idx="1"/>
          </p:nvPr>
        </p:nvSpPr>
        <p:spPr/>
        <p:txBody>
          <a:bodyPr>
            <a:normAutofit/>
          </a:bodyPr>
          <a:lstStyle/>
          <a:p>
            <a:r>
              <a:rPr lang="el-GR" sz="2400" dirty="0" smtClean="0"/>
              <a:t>Όταν ο ασθενής εισάγεται στην αίθουσα ανάνηψης, διενεργείται από τους νοσηλευτές μια ταχεία εκτίμηση της αναπνευστικής και κυκλοφορικής κατάστασης και συνδέεται με συσκευή συνεχούς </a:t>
            </a:r>
            <a:r>
              <a:rPr lang="el-GR" sz="2400" dirty="0" err="1" smtClean="0"/>
              <a:t>ηλεκτροκαρδιακής</a:t>
            </a:r>
            <a:r>
              <a:rPr lang="el-GR" sz="2400" dirty="0" smtClean="0"/>
              <a:t> παρακολούθησης (</a:t>
            </a:r>
            <a:r>
              <a:rPr lang="el-GR" sz="2400" dirty="0" err="1" smtClean="0"/>
              <a:t>monitor</a:t>
            </a:r>
            <a:r>
              <a:rPr lang="el-GR" sz="2400" dirty="0" smtClean="0"/>
              <a:t>).</a:t>
            </a:r>
            <a:r>
              <a:rPr lang="el-GR" sz="2400" i="1" dirty="0" smtClean="0"/>
              <a:t> </a:t>
            </a:r>
          </a:p>
          <a:p>
            <a:r>
              <a:rPr lang="el-GR" sz="2400" i="1" dirty="0" smtClean="0"/>
              <a:t>Η </a:t>
            </a:r>
            <a:r>
              <a:rPr lang="el-GR" sz="2400" i="1" dirty="0" smtClean="0"/>
              <a:t>αξιολόγηση </a:t>
            </a:r>
            <a:r>
              <a:rPr lang="el-GR" sz="2400" dirty="0" smtClean="0"/>
              <a:t>διεξάγεται εκτιμώντας το είδος της επέμβασης καθώς και τους κινδύνους για επιπλοκές. Για παράδειγμα, εάν ο ασθενής έχει ιστορικό καπνίσματος και έχει χειρουργηθεί στην κοιλιακή χώρα, εκτός από τη στενή παρακολούθηση της τομής στην περιοχή αυτή, δίνεται ιδιαίτερη έμφαση στην αναπνευστική του λειτουργία. Ο πόνος του χειρουργικού τραύματος, μπορεί να μειώσει τον αερισμό, οδηγώντας σε εμφάνιση </a:t>
            </a:r>
            <a:r>
              <a:rPr lang="el-GR" sz="2400" dirty="0" err="1" smtClean="0"/>
              <a:t>ατελεκτασίας</a:t>
            </a:r>
            <a:r>
              <a:rPr lang="el-GR" sz="2400" dirty="0" smtClean="0"/>
              <a:t>.</a:t>
            </a:r>
            <a:endParaRPr lang="el-GR" sz="2400" dirty="0"/>
          </a:p>
        </p:txBody>
      </p:sp>
    </p:spTree>
    <p:extLst>
      <p:ext uri="{BB962C8B-B14F-4D97-AF65-F5344CB8AC3E}">
        <p14:creationId xmlns:p14="http://schemas.microsoft.com/office/powerpoint/2010/main" val="404596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1988840"/>
            <a:ext cx="3888432" cy="2448272"/>
          </a:xfrm>
        </p:spPr>
        <p:txBody>
          <a:bodyPr>
            <a:normAutofit/>
          </a:bodyPr>
          <a:lstStyle/>
          <a:p>
            <a:r>
              <a:rPr lang="el-GR" sz="3600" b="1" dirty="0" smtClean="0"/>
              <a:t>ΗΚ Γραφική Παρακολούθηση ασθενή στο χώρο ανάνηψης</a:t>
            </a:r>
            <a:endParaRPr lang="el-GR" sz="3600" b="1" dirty="0"/>
          </a:p>
        </p:txBody>
      </p:sp>
      <p:pic>
        <p:nvPicPr>
          <p:cNvPr id="4098" name="Picture 2" descr="C:\Users\jim\Desktop\10.5..2013 ΣΥΓΓΡΑΦΗ ΒΙΒΛΙΟΥ-ΒΑΣΙΚΕΣ ΑΡΧΕΣ ΝΟΣΗΛΕΥΤΙΚΗΣ\ΠΕΡΙΕΓΧΕΙΡΗΤΙΚΗ ΝΟΣΗΛΕΥΤΙΚΗ ΦΡΟΝΤΙΔΑ 12.2.2013\ΦΩΤΟ ΠΕΡΙΕΓΧΕΙΡΗΤΙΚΗΣ\DSC04326.JPG"/>
          <p:cNvPicPr>
            <a:picLocks noChangeAspect="1" noChangeArrowheads="1"/>
          </p:cNvPicPr>
          <p:nvPr/>
        </p:nvPicPr>
        <p:blipFill>
          <a:blip r:embed="rId2" cstate="print"/>
          <a:srcRect/>
          <a:stretch>
            <a:fillRect/>
          </a:stretch>
        </p:blipFill>
        <p:spPr bwMode="auto">
          <a:xfrm>
            <a:off x="4005448" y="548680"/>
            <a:ext cx="4819972" cy="5616624"/>
          </a:xfrm>
          <a:prstGeom prst="rect">
            <a:avLst/>
          </a:prstGeom>
          <a:noFill/>
        </p:spPr>
      </p:pic>
      <p:sp>
        <p:nvSpPr>
          <p:cNvPr id="6" name="TextBox 5"/>
          <p:cNvSpPr txBox="1"/>
          <p:nvPr/>
        </p:nvSpPr>
        <p:spPr>
          <a:xfrm>
            <a:off x="4543226" y="6165304"/>
            <a:ext cx="3744416" cy="369332"/>
          </a:xfrm>
          <a:prstGeom prst="rect">
            <a:avLst/>
          </a:prstGeom>
          <a:noFill/>
        </p:spPr>
        <p:txBody>
          <a:bodyPr wrap="square" rtlCol="0">
            <a:spAutoFit/>
          </a:bodyPr>
          <a:lstStyle/>
          <a:p>
            <a:pPr algn="ctr"/>
            <a:r>
              <a:rPr lang="el-GR" dirty="0" smtClean="0">
                <a:latin typeface="+mn-lt"/>
              </a:rPr>
              <a:t>Τμήμα Νοσηλευτικής – ΤΕΙ Αθήνας</a:t>
            </a:r>
            <a:endParaRPr lang="el-GR" dirty="0">
              <a:latin typeface="+mn-lt"/>
            </a:endParaRPr>
          </a:p>
        </p:txBody>
      </p:sp>
    </p:spTree>
    <p:extLst>
      <p:ext uri="{BB962C8B-B14F-4D97-AF65-F5344CB8AC3E}">
        <p14:creationId xmlns:p14="http://schemas.microsoft.com/office/powerpoint/2010/main" val="171787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2800" b="1" dirty="0" smtClean="0"/>
              <a:t>Ο νοσηλευτής του αναισθησιολογικού σε συνεργασία </a:t>
            </a:r>
            <a:r>
              <a:rPr lang="el-GR" sz="2800" b="1" dirty="0" smtClean="0"/>
              <a:t>με τον </a:t>
            </a:r>
            <a:r>
              <a:rPr lang="el-GR" sz="2800" b="1" dirty="0" smtClean="0"/>
              <a:t>αναισθησιολόγο, ελέγχουν τις εξής παραμέτρους:</a:t>
            </a:r>
            <a:endParaRPr lang="el-GR" sz="2800" b="1" dirty="0"/>
          </a:p>
        </p:txBody>
      </p:sp>
      <p:sp>
        <p:nvSpPr>
          <p:cNvPr id="3" name="2 - Θέση περιεχομένου"/>
          <p:cNvSpPr>
            <a:spLocks noGrp="1"/>
          </p:cNvSpPr>
          <p:nvPr>
            <p:ph idx="1"/>
          </p:nvPr>
        </p:nvSpPr>
        <p:spPr/>
        <p:txBody>
          <a:bodyPr>
            <a:normAutofit/>
          </a:bodyPr>
          <a:lstStyle/>
          <a:p>
            <a:r>
              <a:rPr lang="el-GR" sz="2400" dirty="0" smtClean="0"/>
              <a:t>Την επαναφορά του επιπέδου συνείδησης με τον πλήρη προσανατολισμό.</a:t>
            </a:r>
          </a:p>
          <a:p>
            <a:r>
              <a:rPr lang="el-GR" sz="2400" dirty="0" smtClean="0"/>
              <a:t>Την παρουσία σταθερών ζωτικών σημείων για τουλάχιστον 30'.</a:t>
            </a:r>
          </a:p>
          <a:p>
            <a:r>
              <a:rPr lang="el-GR" sz="2400" dirty="0" smtClean="0"/>
              <a:t>Τη διατήρηση ελεύθερου αεραγωγού με παρόντα τα προστατευτικά αντανακλαστικά του λάρυγγα και του φάρυγγα.</a:t>
            </a:r>
          </a:p>
          <a:p>
            <a:r>
              <a:rPr lang="el-GR" sz="2400" dirty="0" smtClean="0"/>
              <a:t>Την ικανοποιητική καρδιαγγειακή, πνευμονική και νεφρική λειτουργία.</a:t>
            </a:r>
          </a:p>
          <a:p>
            <a:r>
              <a:rPr lang="el-GR" sz="2400" dirty="0" smtClean="0"/>
              <a:t>Την απουσία επιπλοκών εξ αιτίας της επέμβασης (αιμορραγία).</a:t>
            </a:r>
          </a:p>
          <a:p>
            <a:r>
              <a:rPr lang="el-GR" sz="2400" dirty="0" smtClean="0"/>
              <a:t>Την ικανότητα αναζήτησης βοήθειας αν χρειαστεί.</a:t>
            </a:r>
            <a:endParaRPr lang="el-GR" sz="2400" dirty="0"/>
          </a:p>
        </p:txBody>
      </p:sp>
    </p:spTree>
    <p:extLst>
      <p:ext uri="{BB962C8B-B14F-4D97-AF65-F5344CB8AC3E}">
        <p14:creationId xmlns:p14="http://schemas.microsoft.com/office/powerpoint/2010/main" val="229276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pPr algn="ctr"/>
            <a:r>
              <a:rPr lang="el-GR" sz="3200" b="1" dirty="0" smtClean="0"/>
              <a:t>Κλίμακα βαθμολόγησης της μετά αναισθητικής ανάνηψης</a:t>
            </a:r>
            <a:r>
              <a:rPr lang="en-US" sz="3200" b="1" dirty="0" smtClean="0"/>
              <a:t/>
            </a:r>
            <a:br>
              <a:rPr lang="en-US" sz="3200" b="1" dirty="0" smtClean="0"/>
            </a:br>
            <a:r>
              <a:rPr lang="el-GR" sz="3200" b="1" dirty="0" smtClean="0"/>
              <a:t> (κλίμακα </a:t>
            </a:r>
            <a:r>
              <a:rPr lang="en-US" sz="3200" b="1" dirty="0" err="1" smtClean="0"/>
              <a:t>Aldrete</a:t>
            </a:r>
            <a:r>
              <a:rPr lang="en-US" sz="3200" b="1" dirty="0" smtClean="0"/>
              <a:t> </a:t>
            </a:r>
            <a:r>
              <a:rPr lang="el-GR" sz="3200" b="1" dirty="0" smtClean="0"/>
              <a:t>τροποποιημένη από </a:t>
            </a:r>
            <a:r>
              <a:rPr lang="en-US" sz="3200" b="1" dirty="0" smtClean="0"/>
              <a:t>Cullen</a:t>
            </a:r>
            <a:r>
              <a:rPr lang="el-GR" sz="3200" b="1" dirty="0" smtClean="0"/>
              <a:t>)</a:t>
            </a:r>
            <a:endParaRPr lang="el-GR" sz="3200" b="1" dirty="0"/>
          </a:p>
        </p:txBody>
      </p:sp>
      <p:sp>
        <p:nvSpPr>
          <p:cNvPr id="3" name="2 - Θέση περιεχομένου"/>
          <p:cNvSpPr>
            <a:spLocks noGrp="1"/>
          </p:cNvSpPr>
          <p:nvPr>
            <p:ph idx="1"/>
          </p:nvPr>
        </p:nvSpPr>
        <p:spPr/>
        <p:txBody>
          <a:bodyPr>
            <a:normAutofit/>
          </a:bodyPr>
          <a:lstStyle/>
          <a:p>
            <a:r>
              <a:rPr lang="el-GR" sz="2400" dirty="0" smtClean="0"/>
              <a:t>Ο </a:t>
            </a:r>
            <a:r>
              <a:rPr lang="el-GR" sz="2400" dirty="0" smtClean="0"/>
              <a:t>αναισθησιολόγος και ο νοσηλευτής ανάνηψης καταγράφουν την εκτίμηση των παραμέτρων αυτών  (αεραγωγός, αναπνοή, συνείδηση, καρδιακός ρυθμός, συστολική αρτηριακή πίεση, δέρμα, κινητική δραστηριότητα) σε ειδικό  φύλλο παρακολούθησης και ενημερώνουν  τον νοσηλευτή του χειρουργικού τμήματος για την κατάσταση του ασθενή. </a:t>
            </a:r>
            <a:endParaRPr lang="el-GR" sz="2400" dirty="0" smtClean="0"/>
          </a:p>
          <a:p>
            <a:r>
              <a:rPr lang="el-GR" sz="2400" dirty="0" smtClean="0"/>
              <a:t>Η </a:t>
            </a:r>
            <a:r>
              <a:rPr lang="el-GR" sz="2400" dirty="0" smtClean="0"/>
              <a:t>χαμηλή βαθμολόγηση σε συνδυασμό με την εμφάνιση μετεγχειρητικών επιπλοκών αποτελούν ένδειξη μεταφοράς του ασθενή στην Μονάδα Εντατικής Θεραπείας.</a:t>
            </a:r>
            <a:endParaRPr lang="el-GR" sz="2400" dirty="0"/>
          </a:p>
        </p:txBody>
      </p:sp>
    </p:spTree>
    <p:extLst>
      <p:ext uri="{BB962C8B-B14F-4D97-AF65-F5344CB8AC3E}">
        <p14:creationId xmlns:p14="http://schemas.microsoft.com/office/powerpoint/2010/main" val="1908607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50</TotalTime>
  <Words>2154</Words>
  <Application>Microsoft Office PowerPoint</Application>
  <PresentationFormat>On-screen Show (4:3)</PresentationFormat>
  <Paragraphs>164</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exo-opistho_simeiomata</vt:lpstr>
      <vt:lpstr>Βασικές αρχές Νοσηλευτικής</vt:lpstr>
      <vt:lpstr>Μετεγχειρητική πορεία ασθενή - φάσεις</vt:lpstr>
      <vt:lpstr>Αίθουσα ανάνηψης</vt:lpstr>
      <vt:lpstr>Θερμαντικές συσκευές</vt:lpstr>
      <vt:lpstr>Θερμαντικό στρώμα</vt:lpstr>
      <vt:lpstr>Παράμετροι εκτίμησης μετά το χειρουργείο </vt:lpstr>
      <vt:lpstr>ΗΚ Γραφική Παρακολούθηση ασθενή στο χώρο ανάνηψης</vt:lpstr>
      <vt:lpstr>Ο νοσηλευτής του αναισθησιολογικού σε συνεργασία με τον αναισθησιολόγο, ελέγχουν τις εξής παραμέτρους:</vt:lpstr>
      <vt:lpstr>Κλίμακα βαθμολόγησης της μετά αναισθητικής ανάνηψης  (κλίμακα Aldrete τροποποιημένη από Cullen)</vt:lpstr>
      <vt:lpstr>Επιστροφή του ασθενή από την αίθουσα ανάνηψης στο χειρουργικό τμήμα (1/5)</vt:lpstr>
      <vt:lpstr>Επιστροφή του ασθενή από την αίθουσα ανάνηψης στο χειρουργικό τμήμα (2/5)</vt:lpstr>
      <vt:lpstr>Επιστροφή του ασθενή από την αίθουσα ανάνηψης στο χειρουργικό τμήμα (3/5)</vt:lpstr>
      <vt:lpstr>Επιστροφή του ασθενή από την αίθουσα ανάνηψης στο χειρουργικό τμήμα (4/5)</vt:lpstr>
      <vt:lpstr>Επιστροφή του ασθενή από την αίθουσα ανάνηψης στο χειρουργικό τμήμα (5/5)</vt:lpstr>
      <vt:lpstr>Παράγοντες εκτίμησης της μετεγχειρητικής κατάστασης του ασθενή στο χειρουργικό τμήμα</vt:lpstr>
      <vt:lpstr>Μετεγχειρητικές Δυσχέρειες</vt:lpstr>
      <vt:lpstr>Πόνος</vt:lpstr>
      <vt:lpstr>Ναυτία κι έμετος</vt:lpstr>
      <vt:lpstr>Επίσχεση ούρων </vt:lpstr>
      <vt:lpstr>Τυμπανισμός</vt:lpstr>
      <vt:lpstr>Αίσθημα δίψας</vt:lpstr>
      <vt:lpstr>Λόξυγγας </vt:lpstr>
      <vt:lpstr>Δυσκοιλιότητα</vt:lpstr>
      <vt:lpstr>Μετεγχειρητικές Επιπλοκές (1/3)</vt:lpstr>
      <vt:lpstr>Μετεγχειρητικές Επιπλοκές (2/3)</vt:lpstr>
      <vt:lpstr>Μετεγχειρητικές Επιπλοκές (3/3)</vt:lpstr>
      <vt:lpstr>Ανάγκες ασθενή μετά την πλήρη ανάνηψη (1/2)</vt:lpstr>
      <vt:lpstr>Ανάγκες ασθενή μετά την πλήρη ανάνηψη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5</cp:revision>
  <dcterms:created xsi:type="dcterms:W3CDTF">2014-11-05T14:20:16Z</dcterms:created>
  <dcterms:modified xsi:type="dcterms:W3CDTF">2014-11-05T15:11:02Z</dcterms:modified>
</cp:coreProperties>
</file>