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9" r:id="rId2"/>
  </p:sldMasterIdLst>
  <p:notesMasterIdLst>
    <p:notesMasterId r:id="rId52"/>
  </p:notesMasterIdLst>
  <p:handoutMasterIdLst>
    <p:handoutMasterId r:id="rId53"/>
  </p:handoutMasterIdLst>
  <p:sldIdLst>
    <p:sldId id="258"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2" r:id="rId34"/>
    <p:sldId id="333" r:id="rId35"/>
    <p:sldId id="334" r:id="rId36"/>
    <p:sldId id="335" r:id="rId37"/>
    <p:sldId id="336" r:id="rId38"/>
    <p:sldId id="337" r:id="rId39"/>
    <p:sldId id="338" r:id="rId40"/>
    <p:sldId id="339" r:id="rId41"/>
    <p:sldId id="341" r:id="rId42"/>
    <p:sldId id="340" r:id="rId43"/>
    <p:sldId id="342" r:id="rId44"/>
    <p:sldId id="291" r:id="rId45"/>
    <p:sldId id="292" r:id="rId46"/>
    <p:sldId id="293" r:id="rId47"/>
    <p:sldId id="343" r:id="rId48"/>
    <p:sldId id="344" r:id="rId49"/>
    <p:sldId id="295" r:id="rId50"/>
    <p:sldId id="297"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43"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48" y="55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54B29E0-744F-4FFB-81D3-B35830F0EF08}" type="slidenum">
              <a:rPr lang="en-GB" altLang="el-GR" sz="1300">
                <a:solidFill>
                  <a:srgbClr val="000000"/>
                </a:solidFill>
                <a:latin typeface="Times New Roman" pitchFamily="18" charset="0"/>
              </a:rPr>
              <a:pPr eaLnBrk="1"/>
              <a:t>9</a:t>
            </a:fld>
            <a:endParaRPr lang="en-GB" altLang="el-GR" sz="1300" dirty="0">
              <a:solidFill>
                <a:srgbClr val="000000"/>
              </a:solidFill>
              <a:latin typeface="Times New Roman" pitchFamily="18" charset="0"/>
            </a:endParaRPr>
          </a:p>
        </p:txBody>
      </p:sp>
      <p:sp>
        <p:nvSpPr>
          <p:cNvPr id="10854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4B84573-02C8-4F2E-9BF2-BA0CE444CDC1}"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108546"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8547"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9EEF803-BE2C-48E9-9E57-02F720AF03BF}" type="slidenum">
              <a:rPr lang="en-GB" altLang="el-GR" sz="1300">
                <a:solidFill>
                  <a:srgbClr val="000000"/>
                </a:solidFill>
                <a:latin typeface="Times New Roman" pitchFamily="18" charset="0"/>
              </a:rPr>
              <a:pPr eaLnBrk="1"/>
              <a:t>10</a:t>
            </a:fld>
            <a:endParaRPr lang="en-GB" altLang="el-GR" sz="1300" dirty="0">
              <a:solidFill>
                <a:srgbClr val="000000"/>
              </a:solidFill>
              <a:latin typeface="Times New Roman" pitchFamily="18" charset="0"/>
            </a:endParaRPr>
          </a:p>
        </p:txBody>
      </p:sp>
      <p:sp>
        <p:nvSpPr>
          <p:cNvPr id="10956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69F98C6-703E-4668-B22D-63D9C4C2FDEF}"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109570"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957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FEE44A8-F053-466A-AB69-F5EB0B7CAFA0}" type="slidenum">
              <a:rPr lang="en-GB" altLang="el-GR" sz="1300">
                <a:solidFill>
                  <a:srgbClr val="000000"/>
                </a:solidFill>
                <a:latin typeface="Times New Roman" pitchFamily="18" charset="0"/>
              </a:rPr>
              <a:pPr eaLnBrk="1"/>
              <a:t>11</a:t>
            </a:fld>
            <a:endParaRPr lang="en-GB" altLang="el-GR" sz="1300" dirty="0">
              <a:solidFill>
                <a:srgbClr val="000000"/>
              </a:solidFill>
              <a:latin typeface="Times New Roman" pitchFamily="18" charset="0"/>
            </a:endParaRPr>
          </a:p>
        </p:txBody>
      </p:sp>
      <p:sp>
        <p:nvSpPr>
          <p:cNvPr id="11059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2F0C754-8CD3-4169-9F47-BFC7100B4ACA}"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11059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059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5BABD84-6DCB-49DE-AF9D-ED31556A5CB6}" type="slidenum">
              <a:rPr lang="en-GB" altLang="el-GR" sz="1300">
                <a:solidFill>
                  <a:srgbClr val="000000"/>
                </a:solidFill>
                <a:latin typeface="Times New Roman" pitchFamily="18" charset="0"/>
              </a:rPr>
              <a:pPr eaLnBrk="1"/>
              <a:t>12</a:t>
            </a:fld>
            <a:endParaRPr lang="en-GB" altLang="el-GR" sz="1300" dirty="0">
              <a:solidFill>
                <a:srgbClr val="000000"/>
              </a:solidFill>
              <a:latin typeface="Times New Roman" pitchFamily="18" charset="0"/>
            </a:endParaRPr>
          </a:p>
        </p:txBody>
      </p:sp>
      <p:sp>
        <p:nvSpPr>
          <p:cNvPr id="11161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DC9BBAA-D9CB-457A-965F-2BE1F847E9E7}"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111618"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161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F9EE8D0-BF8E-4149-902A-07AFA605B26B}" type="slidenum">
              <a:rPr lang="en-GB" altLang="el-GR" sz="1300">
                <a:solidFill>
                  <a:srgbClr val="000000"/>
                </a:solidFill>
                <a:latin typeface="Times New Roman" pitchFamily="18" charset="0"/>
              </a:rPr>
              <a:pPr eaLnBrk="1"/>
              <a:t>13</a:t>
            </a:fld>
            <a:endParaRPr lang="en-GB" altLang="el-GR" sz="1300" dirty="0">
              <a:solidFill>
                <a:srgbClr val="000000"/>
              </a:solidFill>
              <a:latin typeface="Times New Roman" pitchFamily="18" charset="0"/>
            </a:endParaRPr>
          </a:p>
        </p:txBody>
      </p:sp>
      <p:sp>
        <p:nvSpPr>
          <p:cNvPr id="11264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F2A1E17-2911-41D7-A298-606A517DA6D2}"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112642"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2643"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938D583-28EC-42E4-91C7-23A5E358800A}" type="slidenum">
              <a:rPr lang="en-GB" altLang="el-GR" sz="1300">
                <a:solidFill>
                  <a:srgbClr val="000000"/>
                </a:solidFill>
                <a:latin typeface="Times New Roman" pitchFamily="18" charset="0"/>
              </a:rPr>
              <a:pPr eaLnBrk="1"/>
              <a:t>14</a:t>
            </a:fld>
            <a:endParaRPr lang="en-GB" altLang="el-GR" sz="1300" dirty="0">
              <a:solidFill>
                <a:srgbClr val="000000"/>
              </a:solidFill>
              <a:latin typeface="Times New Roman" pitchFamily="18" charset="0"/>
            </a:endParaRPr>
          </a:p>
        </p:txBody>
      </p:sp>
      <p:sp>
        <p:nvSpPr>
          <p:cNvPr id="11366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33007E5-926A-4E6F-9CE1-D7258A28B15F}"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113666"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3667"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650DBF4-CF48-4E46-AD29-A0A1AB978E02}" type="slidenum">
              <a:rPr lang="en-GB" altLang="el-GR" sz="1300">
                <a:solidFill>
                  <a:srgbClr val="000000"/>
                </a:solidFill>
                <a:latin typeface="Times New Roman" pitchFamily="18" charset="0"/>
              </a:rPr>
              <a:pPr eaLnBrk="1"/>
              <a:t>15</a:t>
            </a:fld>
            <a:endParaRPr lang="en-GB" altLang="el-GR" sz="1300" dirty="0">
              <a:solidFill>
                <a:srgbClr val="000000"/>
              </a:solidFill>
              <a:latin typeface="Times New Roman" pitchFamily="18" charset="0"/>
            </a:endParaRPr>
          </a:p>
        </p:txBody>
      </p:sp>
      <p:sp>
        <p:nvSpPr>
          <p:cNvPr id="11468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696F545-1D84-472D-A5A6-74C17E31AD6E}" type="slidenum">
              <a:rPr lang="en-GB" altLang="el-GR" sz="1300">
                <a:solidFill>
                  <a:srgbClr val="000000"/>
                </a:solidFill>
                <a:latin typeface="Times New Roman" pitchFamily="18" charset="0"/>
              </a:rPr>
              <a:pPr algn="r" eaLnBrk="1">
                <a:buClrTx/>
                <a:buFontTx/>
                <a:buNone/>
              </a:pPr>
              <a:t>15</a:t>
            </a:fld>
            <a:endParaRPr lang="en-GB" altLang="el-GR" sz="1300" dirty="0">
              <a:solidFill>
                <a:srgbClr val="000000"/>
              </a:solidFill>
              <a:latin typeface="Times New Roman" pitchFamily="18" charset="0"/>
            </a:endParaRPr>
          </a:p>
        </p:txBody>
      </p:sp>
      <p:sp>
        <p:nvSpPr>
          <p:cNvPr id="114690"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469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43A24AA-4572-4B70-AA23-CB5E26B7BCED}" type="slidenum">
              <a:rPr lang="en-GB" altLang="el-GR" sz="1300">
                <a:solidFill>
                  <a:srgbClr val="000000"/>
                </a:solidFill>
                <a:latin typeface="Times New Roman" pitchFamily="18" charset="0"/>
              </a:rPr>
              <a:pPr eaLnBrk="1"/>
              <a:t>16</a:t>
            </a:fld>
            <a:endParaRPr lang="en-GB" altLang="el-GR" sz="1300" dirty="0">
              <a:solidFill>
                <a:srgbClr val="000000"/>
              </a:solidFill>
              <a:latin typeface="Times New Roman" pitchFamily="18" charset="0"/>
            </a:endParaRPr>
          </a:p>
        </p:txBody>
      </p:sp>
      <p:sp>
        <p:nvSpPr>
          <p:cNvPr id="11571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B78156D-A43F-4E7A-ABE4-5E0CB9841B45}"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11571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571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CB155F2-FFA4-4A5D-8C76-14FAF69BDCFE}" type="slidenum">
              <a:rPr lang="en-GB" altLang="el-GR" sz="1300">
                <a:solidFill>
                  <a:srgbClr val="000000"/>
                </a:solidFill>
                <a:latin typeface="Times New Roman" pitchFamily="18" charset="0"/>
              </a:rPr>
              <a:pPr eaLnBrk="1"/>
              <a:t>17</a:t>
            </a:fld>
            <a:endParaRPr lang="en-GB" altLang="el-GR" sz="1300" dirty="0">
              <a:solidFill>
                <a:srgbClr val="000000"/>
              </a:solidFill>
              <a:latin typeface="Times New Roman" pitchFamily="18" charset="0"/>
            </a:endParaRPr>
          </a:p>
        </p:txBody>
      </p:sp>
      <p:sp>
        <p:nvSpPr>
          <p:cNvPr id="11673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B821662-A591-42B6-8A65-623D91F39916}"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116738"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673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C5CFD75-4478-4294-AA3B-8B1FC721AAAB}" type="slidenum">
              <a:rPr lang="en-GB" altLang="el-GR" sz="1300">
                <a:solidFill>
                  <a:srgbClr val="000000"/>
                </a:solidFill>
                <a:latin typeface="Times New Roman" pitchFamily="18" charset="0"/>
              </a:rPr>
              <a:pPr eaLnBrk="1"/>
              <a:t>18</a:t>
            </a:fld>
            <a:endParaRPr lang="en-GB" altLang="el-GR" sz="1300" dirty="0">
              <a:solidFill>
                <a:srgbClr val="000000"/>
              </a:solidFill>
              <a:latin typeface="Times New Roman" pitchFamily="18" charset="0"/>
            </a:endParaRPr>
          </a:p>
        </p:txBody>
      </p:sp>
      <p:sp>
        <p:nvSpPr>
          <p:cNvPr id="11776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1F70133-9CA3-497F-9147-622502CE5C2E}"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117762"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7763"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36AECCC-2638-46D3-A918-DEF1C91BA07C}" type="slidenum">
              <a:rPr lang="en-GB" altLang="el-GR" sz="1300">
                <a:solidFill>
                  <a:srgbClr val="000000"/>
                </a:solidFill>
                <a:latin typeface="Times New Roman" pitchFamily="18" charset="0"/>
              </a:rPr>
              <a:pPr eaLnBrk="1"/>
              <a:t>1</a:t>
            </a:fld>
            <a:endParaRPr lang="en-GB" altLang="el-GR" sz="1300" dirty="0">
              <a:solidFill>
                <a:srgbClr val="000000"/>
              </a:solidFill>
              <a:latin typeface="Times New Roman" pitchFamily="18" charset="0"/>
            </a:endParaRPr>
          </a:p>
        </p:txBody>
      </p:sp>
      <p:sp>
        <p:nvSpPr>
          <p:cNvPr id="7372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E3D50B9-678A-4E59-95ED-4F063CF4A2A7}"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73730" name="Text Box 2"/>
          <p:cNvSpPr>
            <a:spLocks noGrp="1" noRot="1" noChangeAspect="1" noChangeArrowheads="1"/>
          </p:cNvSpPr>
          <p:nvPr>
            <p:ph type="sldImg"/>
          </p:nvPr>
        </p:nvSpPr>
        <p:spPr>
          <a:xfrm>
            <a:off x="993775" y="777875"/>
            <a:ext cx="5111750" cy="38338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CA516A5-9E4E-4B1B-8A37-2326D75F5B2E}" type="slidenum">
              <a:rPr lang="en-GB" altLang="el-GR" sz="1300">
                <a:solidFill>
                  <a:srgbClr val="000000"/>
                </a:solidFill>
                <a:latin typeface="Times New Roman" pitchFamily="18" charset="0"/>
              </a:rPr>
              <a:pPr eaLnBrk="1"/>
              <a:t>19</a:t>
            </a:fld>
            <a:endParaRPr lang="en-GB" altLang="el-GR" sz="1300" dirty="0">
              <a:solidFill>
                <a:srgbClr val="000000"/>
              </a:solidFill>
              <a:latin typeface="Times New Roman" pitchFamily="18" charset="0"/>
            </a:endParaRPr>
          </a:p>
        </p:txBody>
      </p:sp>
      <p:sp>
        <p:nvSpPr>
          <p:cNvPr id="11878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E9A2F47-C65F-41B8-A8BC-93298A0CB853}"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118786"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8787"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4D03975-6396-44DA-98E8-98154961A976}" type="slidenum">
              <a:rPr lang="en-GB" altLang="el-GR" sz="1300">
                <a:solidFill>
                  <a:srgbClr val="000000"/>
                </a:solidFill>
                <a:latin typeface="Times New Roman" pitchFamily="18" charset="0"/>
              </a:rPr>
              <a:pPr eaLnBrk="1"/>
              <a:t>20</a:t>
            </a:fld>
            <a:endParaRPr lang="en-GB" altLang="el-GR" sz="1300" dirty="0">
              <a:solidFill>
                <a:srgbClr val="000000"/>
              </a:solidFill>
              <a:latin typeface="Times New Roman" pitchFamily="18" charset="0"/>
            </a:endParaRPr>
          </a:p>
        </p:txBody>
      </p:sp>
      <p:sp>
        <p:nvSpPr>
          <p:cNvPr id="11980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210EC9A-D3F6-4A63-B61D-21C47CC1E1D3}"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119810"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1981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CE50776-15A3-4C53-8932-0DE6FD65BA7E}" type="slidenum">
              <a:rPr lang="en-GB" altLang="el-GR" sz="1300">
                <a:solidFill>
                  <a:srgbClr val="000000"/>
                </a:solidFill>
                <a:latin typeface="Times New Roman" pitchFamily="18" charset="0"/>
              </a:rPr>
              <a:pPr eaLnBrk="1"/>
              <a:t>21</a:t>
            </a:fld>
            <a:endParaRPr lang="en-GB" altLang="el-GR" sz="1300" dirty="0">
              <a:solidFill>
                <a:srgbClr val="000000"/>
              </a:solidFill>
              <a:latin typeface="Times New Roman" pitchFamily="18" charset="0"/>
            </a:endParaRPr>
          </a:p>
        </p:txBody>
      </p:sp>
      <p:sp>
        <p:nvSpPr>
          <p:cNvPr id="12083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DF86F5E-A242-43E1-9CE0-AE32A77D2895}"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12083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083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0704A13-6B0B-4830-AE70-FB4033D2C616}" type="slidenum">
              <a:rPr lang="en-GB" altLang="el-GR" sz="1300">
                <a:solidFill>
                  <a:srgbClr val="000000"/>
                </a:solidFill>
                <a:latin typeface="Times New Roman" pitchFamily="18" charset="0"/>
              </a:rPr>
              <a:pPr eaLnBrk="1"/>
              <a:t>22</a:t>
            </a:fld>
            <a:endParaRPr lang="en-GB" altLang="el-GR" sz="1300" dirty="0">
              <a:solidFill>
                <a:srgbClr val="000000"/>
              </a:solidFill>
              <a:latin typeface="Times New Roman" pitchFamily="18" charset="0"/>
            </a:endParaRPr>
          </a:p>
        </p:txBody>
      </p:sp>
      <p:sp>
        <p:nvSpPr>
          <p:cNvPr id="12185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9F9907B-9787-4C1D-9547-31ADDEF5EA1C}"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121858"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185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58C6A27-3A12-478E-979D-EBBC5957607F}" type="slidenum">
              <a:rPr lang="en-GB" altLang="el-GR" sz="1300">
                <a:solidFill>
                  <a:srgbClr val="000000"/>
                </a:solidFill>
                <a:latin typeface="Times New Roman" pitchFamily="18" charset="0"/>
              </a:rPr>
              <a:pPr eaLnBrk="1"/>
              <a:t>23</a:t>
            </a:fld>
            <a:endParaRPr lang="en-GB" altLang="el-GR" sz="1300" dirty="0">
              <a:solidFill>
                <a:srgbClr val="000000"/>
              </a:solidFill>
              <a:latin typeface="Times New Roman" pitchFamily="18" charset="0"/>
            </a:endParaRPr>
          </a:p>
        </p:txBody>
      </p:sp>
      <p:sp>
        <p:nvSpPr>
          <p:cNvPr id="12288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A6C1CA2-E2F6-4968-957E-5399BD32BA1E}"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122882"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883"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7CBE94F-EC4E-41D8-A164-3C37773C7A01}" type="slidenum">
              <a:rPr lang="en-GB" altLang="el-GR" sz="1300">
                <a:solidFill>
                  <a:srgbClr val="000000"/>
                </a:solidFill>
                <a:latin typeface="Times New Roman" pitchFamily="18" charset="0"/>
              </a:rPr>
              <a:pPr eaLnBrk="1"/>
              <a:t>24</a:t>
            </a:fld>
            <a:endParaRPr lang="en-GB" altLang="el-GR" sz="1300" dirty="0">
              <a:solidFill>
                <a:srgbClr val="000000"/>
              </a:solidFill>
              <a:latin typeface="Times New Roman" pitchFamily="18" charset="0"/>
            </a:endParaRPr>
          </a:p>
        </p:txBody>
      </p:sp>
      <p:sp>
        <p:nvSpPr>
          <p:cNvPr id="12390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31103EB-01E7-4C7E-913C-34FF3DC4EC74}"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123906"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3907"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6C0CAFF-2E85-47E1-B7E0-50EB58D82E03}" type="slidenum">
              <a:rPr lang="en-GB" altLang="el-GR" sz="1300">
                <a:solidFill>
                  <a:srgbClr val="000000"/>
                </a:solidFill>
                <a:latin typeface="Times New Roman" pitchFamily="18" charset="0"/>
              </a:rPr>
              <a:pPr eaLnBrk="1"/>
              <a:t>25</a:t>
            </a:fld>
            <a:endParaRPr lang="en-GB" altLang="el-GR" sz="1300" dirty="0">
              <a:solidFill>
                <a:srgbClr val="000000"/>
              </a:solidFill>
              <a:latin typeface="Times New Roman" pitchFamily="18" charset="0"/>
            </a:endParaRPr>
          </a:p>
        </p:txBody>
      </p:sp>
      <p:sp>
        <p:nvSpPr>
          <p:cNvPr id="12492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2861211-1817-4C98-8924-3791D4BBC50E}"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124930"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493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0E17DD9-547A-4508-9DF6-D8D3EC2ADA77}" type="slidenum">
              <a:rPr lang="en-GB" altLang="el-GR" sz="1300">
                <a:solidFill>
                  <a:srgbClr val="000000"/>
                </a:solidFill>
                <a:latin typeface="Times New Roman" pitchFamily="18" charset="0"/>
              </a:rPr>
              <a:pPr eaLnBrk="1"/>
              <a:t>26</a:t>
            </a:fld>
            <a:endParaRPr lang="en-GB" altLang="el-GR" sz="1300" dirty="0">
              <a:solidFill>
                <a:srgbClr val="000000"/>
              </a:solidFill>
              <a:latin typeface="Times New Roman" pitchFamily="18" charset="0"/>
            </a:endParaRPr>
          </a:p>
        </p:txBody>
      </p:sp>
      <p:sp>
        <p:nvSpPr>
          <p:cNvPr id="1259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6B49614-AB44-4775-AB5A-6FC1DEF40034}"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125954"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595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7C88B21-F9D4-4898-897B-86F892D73BF5}" type="slidenum">
              <a:rPr lang="en-GB" altLang="el-GR" sz="1300">
                <a:solidFill>
                  <a:srgbClr val="000000"/>
                </a:solidFill>
                <a:latin typeface="Times New Roman" pitchFamily="18" charset="0"/>
              </a:rPr>
              <a:pPr eaLnBrk="1"/>
              <a:t>27</a:t>
            </a:fld>
            <a:endParaRPr lang="en-GB" altLang="el-GR" sz="1300" dirty="0">
              <a:solidFill>
                <a:srgbClr val="000000"/>
              </a:solidFill>
              <a:latin typeface="Times New Roman" pitchFamily="18" charset="0"/>
            </a:endParaRPr>
          </a:p>
        </p:txBody>
      </p:sp>
      <p:sp>
        <p:nvSpPr>
          <p:cNvPr id="12697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E205D12-755B-400E-A47A-BAA15848EAAC}" type="slidenum">
              <a:rPr lang="en-GB" altLang="el-GR" sz="1300">
                <a:solidFill>
                  <a:srgbClr val="000000"/>
                </a:solidFill>
                <a:latin typeface="Times New Roman" pitchFamily="18" charset="0"/>
              </a:rPr>
              <a:pPr algn="r" eaLnBrk="1">
                <a:buClrTx/>
                <a:buFontTx/>
                <a:buNone/>
              </a:pPr>
              <a:t>27</a:t>
            </a:fld>
            <a:endParaRPr lang="en-GB" altLang="el-GR" sz="1300" dirty="0">
              <a:solidFill>
                <a:srgbClr val="000000"/>
              </a:solidFill>
              <a:latin typeface="Times New Roman" pitchFamily="18" charset="0"/>
            </a:endParaRPr>
          </a:p>
        </p:txBody>
      </p:sp>
      <p:sp>
        <p:nvSpPr>
          <p:cNvPr id="126978"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697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0700E7E-9DB0-4C68-9EDD-32BE9BA83D7B}" type="slidenum">
              <a:rPr lang="en-GB" altLang="el-GR" sz="1300">
                <a:solidFill>
                  <a:srgbClr val="000000"/>
                </a:solidFill>
                <a:latin typeface="Times New Roman" pitchFamily="18" charset="0"/>
              </a:rPr>
              <a:pPr eaLnBrk="1"/>
              <a:t>28</a:t>
            </a:fld>
            <a:endParaRPr lang="en-GB" altLang="el-GR" sz="1300" dirty="0">
              <a:solidFill>
                <a:srgbClr val="000000"/>
              </a:solidFill>
              <a:latin typeface="Times New Roman" pitchFamily="18" charset="0"/>
            </a:endParaRPr>
          </a:p>
        </p:txBody>
      </p:sp>
      <p:sp>
        <p:nvSpPr>
          <p:cNvPr id="12800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53F7EBF-96E7-4E6F-A797-DDB1AE2D9281}" type="slidenum">
              <a:rPr lang="en-GB" altLang="el-GR" sz="1300">
                <a:solidFill>
                  <a:srgbClr val="000000"/>
                </a:solidFill>
                <a:latin typeface="Times New Roman" pitchFamily="18" charset="0"/>
              </a:rPr>
              <a:pPr algn="r" eaLnBrk="1">
                <a:buClrTx/>
                <a:buFontTx/>
                <a:buNone/>
              </a:pPr>
              <a:t>28</a:t>
            </a:fld>
            <a:endParaRPr lang="en-GB" altLang="el-GR" sz="1300" dirty="0">
              <a:solidFill>
                <a:srgbClr val="000000"/>
              </a:solidFill>
              <a:latin typeface="Times New Roman" pitchFamily="18" charset="0"/>
            </a:endParaRPr>
          </a:p>
        </p:txBody>
      </p:sp>
      <p:sp>
        <p:nvSpPr>
          <p:cNvPr id="128002"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8003"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6BC0F68-1D00-4526-8A0E-28E93727072D}" type="slidenum">
              <a:rPr lang="en-GB" altLang="el-GR" sz="1300">
                <a:solidFill>
                  <a:srgbClr val="000000"/>
                </a:solidFill>
                <a:latin typeface="Times New Roman" pitchFamily="18" charset="0"/>
              </a:rPr>
              <a:pPr eaLnBrk="1"/>
              <a:t>2</a:t>
            </a:fld>
            <a:endParaRPr lang="en-GB" altLang="el-GR" sz="1300" dirty="0">
              <a:solidFill>
                <a:srgbClr val="000000"/>
              </a:solidFill>
              <a:latin typeface="Times New Roman" pitchFamily="18" charset="0"/>
            </a:endParaRPr>
          </a:p>
        </p:txBody>
      </p:sp>
      <p:sp>
        <p:nvSpPr>
          <p:cNvPr id="10137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4228775-B282-4DA4-9A58-229286FBF2C0}"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101378"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137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7A63577-ABBF-42C4-B343-426B0E50798A}" type="slidenum">
              <a:rPr lang="en-GB" altLang="el-GR" sz="1300">
                <a:solidFill>
                  <a:srgbClr val="000000"/>
                </a:solidFill>
                <a:latin typeface="Times New Roman" pitchFamily="18" charset="0"/>
              </a:rPr>
              <a:pPr eaLnBrk="1"/>
              <a:t>29</a:t>
            </a:fld>
            <a:endParaRPr lang="en-GB" altLang="el-GR" sz="1300" dirty="0">
              <a:solidFill>
                <a:srgbClr val="000000"/>
              </a:solidFill>
              <a:latin typeface="Times New Roman" pitchFamily="18" charset="0"/>
            </a:endParaRPr>
          </a:p>
        </p:txBody>
      </p:sp>
      <p:sp>
        <p:nvSpPr>
          <p:cNvPr id="12902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AE6152B-408E-4640-BCE5-1372508E8F47}" type="slidenum">
              <a:rPr lang="en-GB" altLang="el-GR" sz="1300">
                <a:solidFill>
                  <a:srgbClr val="000000"/>
                </a:solidFill>
                <a:latin typeface="Times New Roman" pitchFamily="18" charset="0"/>
              </a:rPr>
              <a:pPr algn="r" eaLnBrk="1">
                <a:buClrTx/>
                <a:buFontTx/>
                <a:buNone/>
              </a:pPr>
              <a:t>29</a:t>
            </a:fld>
            <a:endParaRPr lang="en-GB" altLang="el-GR" sz="1300" dirty="0">
              <a:solidFill>
                <a:srgbClr val="000000"/>
              </a:solidFill>
              <a:latin typeface="Times New Roman" pitchFamily="18" charset="0"/>
            </a:endParaRPr>
          </a:p>
        </p:txBody>
      </p:sp>
      <p:sp>
        <p:nvSpPr>
          <p:cNvPr id="129026"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9027"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A3CDE8B-5452-47E5-8B9A-28B34F4D3CA4}" type="slidenum">
              <a:rPr lang="en-GB" altLang="el-GR" sz="1300">
                <a:solidFill>
                  <a:srgbClr val="000000"/>
                </a:solidFill>
                <a:latin typeface="Times New Roman" pitchFamily="18" charset="0"/>
              </a:rPr>
              <a:pPr eaLnBrk="1"/>
              <a:t>30</a:t>
            </a:fld>
            <a:endParaRPr lang="en-GB" altLang="el-GR" sz="1300" dirty="0">
              <a:solidFill>
                <a:srgbClr val="000000"/>
              </a:solidFill>
              <a:latin typeface="Times New Roman" pitchFamily="18" charset="0"/>
            </a:endParaRPr>
          </a:p>
        </p:txBody>
      </p:sp>
      <p:sp>
        <p:nvSpPr>
          <p:cNvPr id="13004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F28A38A-BB10-4705-B767-2A1DAC494ADE}" type="slidenum">
              <a:rPr lang="en-GB" altLang="el-GR" sz="1300">
                <a:solidFill>
                  <a:srgbClr val="000000"/>
                </a:solidFill>
                <a:latin typeface="Times New Roman" pitchFamily="18" charset="0"/>
              </a:rPr>
              <a:pPr algn="r" eaLnBrk="1">
                <a:buClrTx/>
                <a:buFontTx/>
                <a:buNone/>
              </a:pPr>
              <a:t>30</a:t>
            </a:fld>
            <a:endParaRPr lang="en-GB" altLang="el-GR" sz="1300" dirty="0">
              <a:solidFill>
                <a:srgbClr val="000000"/>
              </a:solidFill>
              <a:latin typeface="Times New Roman" pitchFamily="18" charset="0"/>
            </a:endParaRPr>
          </a:p>
        </p:txBody>
      </p:sp>
      <p:sp>
        <p:nvSpPr>
          <p:cNvPr id="130050"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005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73C2FB5-D46C-4DFB-A497-63084B95A3BB}" type="slidenum">
              <a:rPr lang="en-GB" altLang="el-GR" sz="1300">
                <a:solidFill>
                  <a:srgbClr val="000000"/>
                </a:solidFill>
                <a:latin typeface="Times New Roman" pitchFamily="18" charset="0"/>
              </a:rPr>
              <a:pPr eaLnBrk="1"/>
              <a:t>31</a:t>
            </a:fld>
            <a:endParaRPr lang="en-GB" altLang="el-GR" sz="1300" dirty="0">
              <a:solidFill>
                <a:srgbClr val="000000"/>
              </a:solidFill>
              <a:latin typeface="Times New Roman" pitchFamily="18" charset="0"/>
            </a:endParaRPr>
          </a:p>
        </p:txBody>
      </p:sp>
      <p:sp>
        <p:nvSpPr>
          <p:cNvPr id="13209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F513875-3CD2-47E2-B18C-26837EC8FA03}" type="slidenum">
              <a:rPr lang="en-GB" altLang="el-GR" sz="1300">
                <a:solidFill>
                  <a:srgbClr val="000000"/>
                </a:solidFill>
                <a:latin typeface="Times New Roman" pitchFamily="18" charset="0"/>
              </a:rPr>
              <a:pPr algn="r" eaLnBrk="1">
                <a:buClrTx/>
                <a:buFontTx/>
                <a:buNone/>
              </a:pPr>
              <a:t>31</a:t>
            </a:fld>
            <a:endParaRPr lang="en-GB" altLang="el-GR" sz="1300" dirty="0">
              <a:solidFill>
                <a:srgbClr val="000000"/>
              </a:solidFill>
              <a:latin typeface="Times New Roman" pitchFamily="18" charset="0"/>
            </a:endParaRPr>
          </a:p>
        </p:txBody>
      </p:sp>
      <p:sp>
        <p:nvSpPr>
          <p:cNvPr id="132098"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209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DEDC054-33A6-4EE1-A438-55D18168E90C}" type="slidenum">
              <a:rPr lang="en-GB" altLang="el-GR" sz="1300">
                <a:solidFill>
                  <a:srgbClr val="000000"/>
                </a:solidFill>
                <a:latin typeface="Times New Roman" pitchFamily="18" charset="0"/>
              </a:rPr>
              <a:pPr eaLnBrk="1"/>
              <a:t>32</a:t>
            </a:fld>
            <a:endParaRPr lang="en-GB" altLang="el-GR" sz="1300" dirty="0">
              <a:solidFill>
                <a:srgbClr val="000000"/>
              </a:solidFill>
              <a:latin typeface="Times New Roman" pitchFamily="18" charset="0"/>
            </a:endParaRPr>
          </a:p>
        </p:txBody>
      </p:sp>
      <p:sp>
        <p:nvSpPr>
          <p:cNvPr id="13312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D026730-9B68-44D9-BB4A-5C0A60C3F967}" type="slidenum">
              <a:rPr lang="en-GB" altLang="el-GR" sz="1300">
                <a:solidFill>
                  <a:srgbClr val="000000"/>
                </a:solidFill>
                <a:latin typeface="Times New Roman" pitchFamily="18" charset="0"/>
              </a:rPr>
              <a:pPr algn="r" eaLnBrk="1">
                <a:buClrTx/>
                <a:buFontTx/>
                <a:buNone/>
              </a:pPr>
              <a:t>32</a:t>
            </a:fld>
            <a:endParaRPr lang="en-GB" altLang="el-GR" sz="1300" dirty="0">
              <a:solidFill>
                <a:srgbClr val="000000"/>
              </a:solidFill>
              <a:latin typeface="Times New Roman" pitchFamily="18" charset="0"/>
            </a:endParaRPr>
          </a:p>
        </p:txBody>
      </p:sp>
      <p:sp>
        <p:nvSpPr>
          <p:cNvPr id="133122"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3123"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1AA2FD8-1CF3-478B-ACC6-31E9CEF5A155}" type="slidenum">
              <a:rPr lang="en-GB" altLang="el-GR" sz="1300">
                <a:solidFill>
                  <a:srgbClr val="000000"/>
                </a:solidFill>
                <a:latin typeface="Times New Roman" pitchFamily="18" charset="0"/>
              </a:rPr>
              <a:pPr eaLnBrk="1"/>
              <a:t>33</a:t>
            </a:fld>
            <a:endParaRPr lang="en-GB" altLang="el-GR" sz="1300" dirty="0">
              <a:solidFill>
                <a:srgbClr val="000000"/>
              </a:solidFill>
              <a:latin typeface="Times New Roman" pitchFamily="18" charset="0"/>
            </a:endParaRPr>
          </a:p>
        </p:txBody>
      </p:sp>
      <p:sp>
        <p:nvSpPr>
          <p:cNvPr id="13414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F004C69-64A0-4430-9DC7-CB3CF46A1161}" type="slidenum">
              <a:rPr lang="en-GB" altLang="el-GR" sz="1300">
                <a:solidFill>
                  <a:srgbClr val="000000"/>
                </a:solidFill>
                <a:latin typeface="Times New Roman" pitchFamily="18" charset="0"/>
              </a:rPr>
              <a:pPr algn="r" eaLnBrk="1">
                <a:buClrTx/>
                <a:buFontTx/>
                <a:buNone/>
              </a:pPr>
              <a:t>33</a:t>
            </a:fld>
            <a:endParaRPr lang="en-GB" altLang="el-GR" sz="1300" dirty="0">
              <a:solidFill>
                <a:srgbClr val="000000"/>
              </a:solidFill>
              <a:latin typeface="Times New Roman" pitchFamily="18" charset="0"/>
            </a:endParaRPr>
          </a:p>
        </p:txBody>
      </p:sp>
      <p:sp>
        <p:nvSpPr>
          <p:cNvPr id="134146"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4147"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7AB72D2-D0B9-4F72-B8B4-0424EB299979}" type="slidenum">
              <a:rPr lang="en-GB" altLang="el-GR" sz="1300">
                <a:solidFill>
                  <a:srgbClr val="000000"/>
                </a:solidFill>
                <a:latin typeface="Times New Roman" pitchFamily="18" charset="0"/>
              </a:rPr>
              <a:pPr eaLnBrk="1"/>
              <a:t>34</a:t>
            </a:fld>
            <a:endParaRPr lang="en-GB" altLang="el-GR" sz="1300" dirty="0">
              <a:solidFill>
                <a:srgbClr val="000000"/>
              </a:solidFill>
              <a:latin typeface="Times New Roman" pitchFamily="18" charset="0"/>
            </a:endParaRPr>
          </a:p>
        </p:txBody>
      </p:sp>
      <p:sp>
        <p:nvSpPr>
          <p:cNvPr id="13516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80FA5B4-3684-44F4-8C99-B9FC5568D9E9}" type="slidenum">
              <a:rPr lang="en-GB" altLang="el-GR" sz="1300">
                <a:solidFill>
                  <a:srgbClr val="000000"/>
                </a:solidFill>
                <a:latin typeface="Times New Roman" pitchFamily="18" charset="0"/>
              </a:rPr>
              <a:pPr algn="r" eaLnBrk="1">
                <a:buClrTx/>
                <a:buFontTx/>
                <a:buNone/>
              </a:pPr>
              <a:t>34</a:t>
            </a:fld>
            <a:endParaRPr lang="en-GB" altLang="el-GR" sz="1300" dirty="0">
              <a:solidFill>
                <a:srgbClr val="000000"/>
              </a:solidFill>
              <a:latin typeface="Times New Roman" pitchFamily="18" charset="0"/>
            </a:endParaRPr>
          </a:p>
        </p:txBody>
      </p:sp>
      <p:sp>
        <p:nvSpPr>
          <p:cNvPr id="135170"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517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8919058-DA95-4E4F-B2D9-39844A580DB3}" type="slidenum">
              <a:rPr lang="en-GB" altLang="el-GR" sz="1300">
                <a:solidFill>
                  <a:srgbClr val="000000"/>
                </a:solidFill>
                <a:latin typeface="Times New Roman" pitchFamily="18" charset="0"/>
              </a:rPr>
              <a:pPr eaLnBrk="1"/>
              <a:t>35</a:t>
            </a:fld>
            <a:endParaRPr lang="en-GB" altLang="el-GR" sz="1300" dirty="0">
              <a:solidFill>
                <a:srgbClr val="000000"/>
              </a:solidFill>
              <a:latin typeface="Times New Roman" pitchFamily="18" charset="0"/>
            </a:endParaRPr>
          </a:p>
        </p:txBody>
      </p:sp>
      <p:sp>
        <p:nvSpPr>
          <p:cNvPr id="13619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03D27CB-97E9-4DEF-AD09-1E9EECDC6B30}" type="slidenum">
              <a:rPr lang="en-GB" altLang="el-GR" sz="1300">
                <a:solidFill>
                  <a:srgbClr val="000000"/>
                </a:solidFill>
                <a:latin typeface="Times New Roman" pitchFamily="18" charset="0"/>
              </a:rPr>
              <a:pPr algn="r" eaLnBrk="1">
                <a:buClrTx/>
                <a:buFontTx/>
                <a:buNone/>
              </a:pPr>
              <a:t>35</a:t>
            </a:fld>
            <a:endParaRPr lang="en-GB" altLang="el-GR" sz="1300" dirty="0">
              <a:solidFill>
                <a:srgbClr val="000000"/>
              </a:solidFill>
              <a:latin typeface="Times New Roman" pitchFamily="18" charset="0"/>
            </a:endParaRPr>
          </a:p>
        </p:txBody>
      </p:sp>
      <p:sp>
        <p:nvSpPr>
          <p:cNvPr id="136194"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619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785238A-88B7-4A6E-AE76-8A5FDC0C1CE3}" type="slidenum">
              <a:rPr lang="en-GB" altLang="el-GR" sz="1300">
                <a:solidFill>
                  <a:srgbClr val="000000"/>
                </a:solidFill>
                <a:latin typeface="Times New Roman" pitchFamily="18" charset="0"/>
              </a:rPr>
              <a:pPr eaLnBrk="1"/>
              <a:t>36</a:t>
            </a:fld>
            <a:endParaRPr lang="en-GB" altLang="el-GR" sz="1300" dirty="0">
              <a:solidFill>
                <a:srgbClr val="000000"/>
              </a:solidFill>
              <a:latin typeface="Times New Roman" pitchFamily="18" charset="0"/>
            </a:endParaRPr>
          </a:p>
        </p:txBody>
      </p:sp>
      <p:sp>
        <p:nvSpPr>
          <p:cNvPr id="13721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E672069-D7F0-4869-85F5-6F16323FF3C1}" type="slidenum">
              <a:rPr lang="en-GB" altLang="el-GR" sz="1300">
                <a:solidFill>
                  <a:srgbClr val="000000"/>
                </a:solidFill>
                <a:latin typeface="Times New Roman" pitchFamily="18" charset="0"/>
              </a:rPr>
              <a:pPr algn="r" eaLnBrk="1">
                <a:buClrTx/>
                <a:buFontTx/>
                <a:buNone/>
              </a:pPr>
              <a:t>36</a:t>
            </a:fld>
            <a:endParaRPr lang="en-GB" altLang="el-GR" sz="1300" dirty="0">
              <a:solidFill>
                <a:srgbClr val="000000"/>
              </a:solidFill>
              <a:latin typeface="Times New Roman" pitchFamily="18" charset="0"/>
            </a:endParaRPr>
          </a:p>
        </p:txBody>
      </p:sp>
      <p:sp>
        <p:nvSpPr>
          <p:cNvPr id="137218"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3721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85D949E-789C-4F5E-8433-185F6E782E9A}" type="slidenum">
              <a:rPr lang="en-GB" altLang="el-GR" sz="1300">
                <a:solidFill>
                  <a:srgbClr val="000000"/>
                </a:solidFill>
                <a:latin typeface="Times New Roman" pitchFamily="18" charset="0"/>
              </a:rPr>
              <a:pPr eaLnBrk="1"/>
              <a:t>37</a:t>
            </a:fld>
            <a:endParaRPr lang="en-GB" altLang="el-GR" sz="1300" dirty="0">
              <a:solidFill>
                <a:srgbClr val="000000"/>
              </a:solidFill>
              <a:latin typeface="Times New Roman" pitchFamily="18" charset="0"/>
            </a:endParaRPr>
          </a:p>
        </p:txBody>
      </p:sp>
      <p:sp>
        <p:nvSpPr>
          <p:cNvPr id="14028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1291D9E-7B21-4B48-91C6-26ED2B70D1E3}" type="slidenum">
              <a:rPr lang="en-GB" altLang="el-GR" sz="1300">
                <a:solidFill>
                  <a:srgbClr val="000000"/>
                </a:solidFill>
                <a:latin typeface="Times New Roman" pitchFamily="18" charset="0"/>
              </a:rPr>
              <a:pPr algn="r" eaLnBrk="1">
                <a:buClrTx/>
                <a:buFontTx/>
                <a:buNone/>
              </a:pPr>
              <a:t>37</a:t>
            </a:fld>
            <a:endParaRPr lang="en-GB" altLang="el-GR" sz="1300" dirty="0">
              <a:solidFill>
                <a:srgbClr val="000000"/>
              </a:solidFill>
              <a:latin typeface="Times New Roman" pitchFamily="18" charset="0"/>
            </a:endParaRPr>
          </a:p>
        </p:txBody>
      </p:sp>
      <p:sp>
        <p:nvSpPr>
          <p:cNvPr id="140290"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4029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A4CE626-C970-4999-8422-C3FE1CBD763D}" type="slidenum">
              <a:rPr lang="en-GB" altLang="el-GR" sz="1300">
                <a:solidFill>
                  <a:srgbClr val="000000"/>
                </a:solidFill>
                <a:latin typeface="Times New Roman" pitchFamily="18" charset="0"/>
              </a:rPr>
              <a:pPr eaLnBrk="1"/>
              <a:t>38</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ECD9C50-4225-471A-82FB-DF0A006BD3E9}" type="slidenum">
              <a:rPr lang="en-GB" altLang="el-GR" sz="1300">
                <a:solidFill>
                  <a:srgbClr val="000000"/>
                </a:solidFill>
                <a:latin typeface="Times New Roman" pitchFamily="18" charset="0"/>
              </a:rPr>
              <a:pPr algn="r" eaLnBrk="1">
                <a:buClrTx/>
                <a:buFontTx/>
                <a:buNone/>
              </a:pPr>
              <a:t>38</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E743CFD-C7AD-4149-97AE-5749A2181D74}" type="slidenum">
              <a:rPr lang="en-GB" altLang="el-GR" sz="1300">
                <a:solidFill>
                  <a:srgbClr val="000000"/>
                </a:solidFill>
                <a:latin typeface="Times New Roman" pitchFamily="18" charset="0"/>
              </a:rPr>
              <a:pPr eaLnBrk="1"/>
              <a:t>3</a:t>
            </a:fld>
            <a:endParaRPr lang="en-GB" altLang="el-GR" sz="1300" dirty="0">
              <a:solidFill>
                <a:srgbClr val="000000"/>
              </a:solidFill>
              <a:latin typeface="Times New Roman" pitchFamily="18" charset="0"/>
            </a:endParaRPr>
          </a:p>
        </p:txBody>
      </p:sp>
      <p:sp>
        <p:nvSpPr>
          <p:cNvPr id="10240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1309092-ECAB-46D6-865F-4C6E0101BB9D}"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102402"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2403"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C9483CA-C086-42DD-9A19-C6D6E736BBB4}" type="slidenum">
              <a:rPr lang="en-GB" altLang="el-GR" sz="1300">
                <a:solidFill>
                  <a:srgbClr val="000000"/>
                </a:solidFill>
                <a:latin typeface="Times New Roman" pitchFamily="18" charset="0"/>
              </a:rPr>
              <a:pPr eaLnBrk="1"/>
              <a:t>39</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B7ED099-59B0-4F7E-ACAF-1043C85C6EB2}" type="slidenum">
              <a:rPr lang="en-GB" altLang="el-GR" sz="1300">
                <a:solidFill>
                  <a:srgbClr val="000000"/>
                </a:solidFill>
                <a:latin typeface="Times New Roman" pitchFamily="18" charset="0"/>
              </a:rPr>
              <a:pPr algn="r" eaLnBrk="1">
                <a:buClrTx/>
                <a:buFontTx/>
                <a:buNone/>
              </a:pPr>
              <a:t>39</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C9483CA-C086-42DD-9A19-C6D6E736BBB4}" type="slidenum">
              <a:rPr lang="en-GB" altLang="el-GR" sz="1300">
                <a:solidFill>
                  <a:srgbClr val="000000"/>
                </a:solidFill>
                <a:latin typeface="Times New Roman" pitchFamily="18" charset="0"/>
              </a:rPr>
              <a:pPr eaLnBrk="1"/>
              <a:t>40</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B7ED099-59B0-4F7E-ACAF-1043C85C6EB2}" type="slidenum">
              <a:rPr lang="en-GB" altLang="el-GR" sz="1300">
                <a:solidFill>
                  <a:srgbClr val="000000"/>
                </a:solidFill>
                <a:latin typeface="Times New Roman" pitchFamily="18" charset="0"/>
              </a:rPr>
              <a:pPr algn="r" eaLnBrk="1">
                <a:buClrTx/>
                <a:buFontTx/>
                <a:buNone/>
              </a:pPr>
              <a:t>40</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C9483CA-C086-42DD-9A19-C6D6E736BBB4}" type="slidenum">
              <a:rPr lang="en-GB" altLang="el-GR" sz="1300">
                <a:solidFill>
                  <a:srgbClr val="000000"/>
                </a:solidFill>
                <a:latin typeface="Times New Roman" pitchFamily="18" charset="0"/>
              </a:rPr>
              <a:pPr eaLnBrk="1"/>
              <a:t>41</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B7ED099-59B0-4F7E-ACAF-1043C85C6EB2}" type="slidenum">
              <a:rPr lang="en-GB" altLang="el-GR" sz="1300">
                <a:solidFill>
                  <a:srgbClr val="000000"/>
                </a:solidFill>
                <a:latin typeface="Times New Roman" pitchFamily="18" charset="0"/>
              </a:rPr>
              <a:pPr algn="r" eaLnBrk="1">
                <a:buClrTx/>
                <a:buFontTx/>
                <a:buNone/>
              </a:pPr>
              <a:t>41</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E683E19-A7D7-4B67-B598-594109FACC6C}" type="slidenum">
              <a:rPr lang="en-GB" altLang="el-GR" sz="1300">
                <a:solidFill>
                  <a:srgbClr val="000000"/>
                </a:solidFill>
                <a:latin typeface="Times New Roman" pitchFamily="18" charset="0"/>
              </a:rPr>
              <a:pPr eaLnBrk="1"/>
              <a:t>4</a:t>
            </a:fld>
            <a:endParaRPr lang="en-GB" altLang="el-GR" sz="1300" dirty="0">
              <a:solidFill>
                <a:srgbClr val="000000"/>
              </a:solidFill>
              <a:latin typeface="Times New Roman" pitchFamily="18" charset="0"/>
            </a:endParaRPr>
          </a:p>
        </p:txBody>
      </p:sp>
      <p:sp>
        <p:nvSpPr>
          <p:cNvPr id="10342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90C5E61-A20C-4849-ABBE-42D34EB30F0A}"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103426"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3427"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3230142-0BBD-4758-A1B7-C334B65FF374}" type="slidenum">
              <a:rPr lang="en-GB" altLang="el-GR" sz="1300">
                <a:solidFill>
                  <a:srgbClr val="000000"/>
                </a:solidFill>
                <a:latin typeface="Times New Roman" pitchFamily="18" charset="0"/>
              </a:rPr>
              <a:pPr eaLnBrk="1"/>
              <a:t>5</a:t>
            </a:fld>
            <a:endParaRPr lang="en-GB" altLang="el-GR" sz="1300" dirty="0">
              <a:solidFill>
                <a:srgbClr val="000000"/>
              </a:solidFill>
              <a:latin typeface="Times New Roman" pitchFamily="18" charset="0"/>
            </a:endParaRPr>
          </a:p>
        </p:txBody>
      </p:sp>
      <p:sp>
        <p:nvSpPr>
          <p:cNvPr id="10444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25349F6-DF6E-4296-93CE-398D28962B73}"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104450" name="Text Box 2"/>
          <p:cNvSpPr>
            <a:spLocks noGrp="1" noRot="1" noChangeAspect="1" noChangeArrowheads="1"/>
          </p:cNvSpPr>
          <p:nvPr>
            <p:ph type="sldImg"/>
          </p:nvPr>
        </p:nvSpPr>
        <p:spPr>
          <a:xfrm>
            <a:off x="995363" y="777875"/>
            <a:ext cx="5105400" cy="38306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4451"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6F544BD-C9FD-4CEB-9373-B675035FC6E4}" type="slidenum">
              <a:rPr lang="en-GB" altLang="el-GR" sz="1300">
                <a:solidFill>
                  <a:srgbClr val="000000"/>
                </a:solidFill>
                <a:latin typeface="Times New Roman" pitchFamily="18" charset="0"/>
              </a:rPr>
              <a:pPr eaLnBrk="1"/>
              <a:t>6</a:t>
            </a:fld>
            <a:endParaRPr lang="en-GB" altLang="el-GR" sz="1300" dirty="0">
              <a:solidFill>
                <a:srgbClr val="000000"/>
              </a:solidFill>
              <a:latin typeface="Times New Roman" pitchFamily="18" charset="0"/>
            </a:endParaRPr>
          </a:p>
        </p:txBody>
      </p:sp>
      <p:sp>
        <p:nvSpPr>
          <p:cNvPr id="10547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F5204F5-EF2A-4B9C-8715-23A9412ABA7B}" type="slidenum">
              <a:rPr lang="en-GB" altLang="el-GR" sz="1300">
                <a:solidFill>
                  <a:srgbClr val="000000"/>
                </a:solidFill>
                <a:latin typeface="Times New Roman" pitchFamily="18" charset="0"/>
              </a:rPr>
              <a:pPr algn="r" eaLnBrk="1">
                <a:buClrTx/>
                <a:buFontTx/>
                <a:buNone/>
              </a:pPr>
              <a:t>6</a:t>
            </a:fld>
            <a:endParaRPr lang="en-GB" altLang="el-GR" sz="1300" dirty="0">
              <a:solidFill>
                <a:srgbClr val="000000"/>
              </a:solidFill>
              <a:latin typeface="Times New Roman" pitchFamily="18" charset="0"/>
            </a:endParaRPr>
          </a:p>
        </p:txBody>
      </p:sp>
      <p:sp>
        <p:nvSpPr>
          <p:cNvPr id="10547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5475"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89C8D77-CF65-4D6D-936D-DADAC9C4F305}" type="slidenum">
              <a:rPr lang="en-GB" altLang="el-GR" sz="1300">
                <a:solidFill>
                  <a:srgbClr val="000000"/>
                </a:solidFill>
                <a:latin typeface="Times New Roman" pitchFamily="18" charset="0"/>
              </a:rPr>
              <a:pPr eaLnBrk="1"/>
              <a:t>7</a:t>
            </a:fld>
            <a:endParaRPr lang="en-GB" altLang="el-GR" sz="1300" dirty="0">
              <a:solidFill>
                <a:srgbClr val="000000"/>
              </a:solidFill>
              <a:latin typeface="Times New Roman" pitchFamily="18" charset="0"/>
            </a:endParaRPr>
          </a:p>
        </p:txBody>
      </p:sp>
      <p:sp>
        <p:nvSpPr>
          <p:cNvPr id="10649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C39D9BA-808D-43DA-AE8B-42190E49978F}"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106498"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6499"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773B020-5B9C-4A44-8113-4192D3005C90}" type="slidenum">
              <a:rPr lang="en-GB" altLang="el-GR" sz="1300">
                <a:solidFill>
                  <a:srgbClr val="000000"/>
                </a:solidFill>
                <a:latin typeface="Times New Roman" pitchFamily="18" charset="0"/>
              </a:rPr>
              <a:pPr eaLnBrk="1"/>
              <a:t>8</a:t>
            </a:fld>
            <a:endParaRPr lang="en-GB" altLang="el-GR" sz="1300" dirty="0">
              <a:solidFill>
                <a:srgbClr val="000000"/>
              </a:solidFill>
              <a:latin typeface="Times New Roman" pitchFamily="18" charset="0"/>
            </a:endParaRPr>
          </a:p>
        </p:txBody>
      </p:sp>
      <p:sp>
        <p:nvSpPr>
          <p:cNvPr id="10752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767879A-4215-4ABD-AAA9-E925ECC38091}"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107522"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7523" name="Text Box 3"/>
          <p:cNvSpPr>
            <a:spLocks noGrp="1" noChangeArrowheads="1"/>
          </p:cNvSpPr>
          <p:nvPr>
            <p:ph type="body" idx="1"/>
          </p:nvPr>
        </p:nvSpPr>
        <p:spPr>
          <a:xfrm>
            <a:off x="710108" y="4861252"/>
            <a:ext cx="5683847" cy="4605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2CC87F4-75F0-4A0F-A276-B7F896BCC2C7}" type="slidenum">
              <a:rPr lang="en-GB" altLang="el-GR"/>
              <a:pPr/>
              <a:t>‹#›</a:t>
            </a:fld>
            <a:endParaRPr lang="en-GB" altLang="el-GR" dirty="0"/>
          </a:p>
        </p:txBody>
      </p:sp>
    </p:spTree>
    <p:extLst>
      <p:ext uri="{BB962C8B-B14F-4D97-AF65-F5344CB8AC3E}">
        <p14:creationId xmlns:p14="http://schemas.microsoft.com/office/powerpoint/2010/main" val="389682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154065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45686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98999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53744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75754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690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338598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705101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21348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942584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45414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847107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Βιβλιογραφία (Θ)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a:t>
            </a:r>
            <a:r>
              <a:rPr lang="en-US" sz="2400" b="1" dirty="0" smtClean="0"/>
              <a:t>2</a:t>
            </a:r>
            <a:r>
              <a:rPr lang="el-GR" sz="2400" dirty="0" smtClean="0"/>
              <a:t>:</a:t>
            </a:r>
            <a:r>
              <a:rPr lang="en-US" sz="2400" dirty="0" smtClean="0"/>
              <a:t> </a:t>
            </a:r>
            <a:r>
              <a:rPr lang="el-GR" sz="2400" dirty="0" smtClean="0"/>
              <a:t>Ιστορικά στοιχεία</a:t>
            </a:r>
            <a:endParaRPr lang="en-US" sz="2400" dirty="0" smtClean="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4D9D62F-F0E7-4087-83FB-9DC10CC6F5D0}"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5/21</a:t>
            </a:r>
            <a:endParaRPr lang="el-GR" dirty="0"/>
          </a:p>
        </p:txBody>
      </p:sp>
      <p:sp>
        <p:nvSpPr>
          <p:cNvPr id="3" name="Θέση περιεχομένου 2"/>
          <p:cNvSpPr>
            <a:spLocks noGrp="1"/>
          </p:cNvSpPr>
          <p:nvPr>
            <p:ph idx="1"/>
          </p:nvPr>
        </p:nvSpPr>
        <p:spPr/>
        <p:txBody>
          <a:bodyPr/>
          <a:lstStyle/>
          <a:p>
            <a:pPr marL="0" indent="0">
              <a:buNone/>
            </a:pPr>
            <a:r>
              <a:rPr lang="el-GR" dirty="0"/>
              <a:t>Είδος της πληροφορίας που αποτυπώνονταν:</a:t>
            </a:r>
          </a:p>
          <a:p>
            <a:pPr marL="0" indent="0">
              <a:buNone/>
            </a:pPr>
            <a:r>
              <a:rPr lang="el-GR" dirty="0"/>
              <a:t>- πρώιμα στάδια</a:t>
            </a:r>
          </a:p>
          <a:p>
            <a:pPr marL="0" indent="0">
              <a:buNone/>
            </a:pPr>
            <a:r>
              <a:rPr lang="el-GR" dirty="0"/>
              <a:t>    = καταγράφονταν πληροφορίες που αφορούσαν τη τήρηση λογαριασμών και εμπορικών συναλλαγών. </a:t>
            </a:r>
          </a:p>
          <a:p>
            <a:pPr marL="0" indent="0">
              <a:buNone/>
            </a:pPr>
            <a:r>
              <a:rPr lang="el-GR" dirty="0"/>
              <a:t>    = πρωτογενή δεδομένα που είχαν να κάνουν με τις ποσότητες των προϊόντων που διακινούνταν με το εμπόριο. </a:t>
            </a:r>
          </a:p>
          <a:p>
            <a:endParaRPr lang="el-GR" dirty="0"/>
          </a:p>
          <a:p>
            <a:pPr marL="0" indent="0">
              <a:buNone/>
            </a:pPr>
            <a:r>
              <a:rPr lang="el-GR" dirty="0"/>
              <a:t>Η πρακτική αυτή ήταν σε άμεση συνάρτηση με τις ανάγκες της εποχής.</a:t>
            </a:r>
          </a:p>
          <a:p>
            <a:endParaRPr lang="el-GR" dirty="0"/>
          </a:p>
        </p:txBody>
      </p:sp>
    </p:spTree>
    <p:extLst>
      <p:ext uri="{BB962C8B-B14F-4D97-AF65-F5344CB8AC3E}">
        <p14:creationId xmlns:p14="http://schemas.microsoft.com/office/powerpoint/2010/main" val="8157524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F698046-DB1B-4994-A38B-1979750B77F8}"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a:t>6</a:t>
            </a:r>
            <a:r>
              <a:rPr lang="el-GR" sz="3600" b="0" dirty="0" smtClean="0"/>
              <a:t>/21</a:t>
            </a:r>
            <a:endParaRPr lang="el-GR" dirty="0"/>
          </a:p>
        </p:txBody>
      </p:sp>
      <p:sp>
        <p:nvSpPr>
          <p:cNvPr id="3" name="Θέση περιεχομένου 2"/>
          <p:cNvSpPr>
            <a:spLocks noGrp="1"/>
          </p:cNvSpPr>
          <p:nvPr>
            <p:ph idx="1"/>
          </p:nvPr>
        </p:nvSpPr>
        <p:spPr/>
        <p:txBody>
          <a:bodyPr/>
          <a:lstStyle/>
          <a:p>
            <a:pPr marL="0" indent="0">
              <a:buNone/>
            </a:pPr>
            <a:r>
              <a:rPr lang="el-GR" dirty="0"/>
              <a:t>Μέχρι σε αυτό το χρονικό σημείο, δεν μπορεί να γίνει αναφορά σε σύνταξη Καταλόγων υπό τη μορφή Βιβλιογραφιών. </a:t>
            </a:r>
          </a:p>
          <a:p>
            <a:endParaRPr lang="el-GR" dirty="0"/>
          </a:p>
          <a:p>
            <a:pPr marL="0" indent="0">
              <a:buNone/>
            </a:pPr>
            <a:r>
              <a:rPr lang="el-GR" dirty="0"/>
              <a:t>Τα κείμενα που παράγονταν είχαν διοικητική και οικονομική υπόσταση, καθώς και το πλήθος τους δεν επέβαλε τη διαμόρφωση καταλόγων για λόγους εύρεσης. </a:t>
            </a:r>
          </a:p>
          <a:p>
            <a:endParaRPr lang="el-GR" dirty="0"/>
          </a:p>
          <a:p>
            <a:pPr marL="0" indent="0">
              <a:buNone/>
            </a:pPr>
            <a:r>
              <a:rPr lang="el-GR" dirty="0"/>
              <a:t>Κυρίως όμως, γιατί δεν είχε εκδηλωθεί ακόμα η συγκεκριμένη ανάγκη.</a:t>
            </a:r>
          </a:p>
          <a:p>
            <a:endParaRPr lang="el-GR" dirty="0"/>
          </a:p>
        </p:txBody>
      </p:sp>
    </p:spTree>
    <p:extLst>
      <p:ext uri="{BB962C8B-B14F-4D97-AF65-F5344CB8AC3E}">
        <p14:creationId xmlns:p14="http://schemas.microsoft.com/office/powerpoint/2010/main" val="28282145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CA4098E-5D74-492E-BD33-43A40067C02F}"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a:t>7</a:t>
            </a:r>
            <a:r>
              <a:rPr lang="el-GR" sz="3600" b="0" dirty="0" smtClean="0"/>
              <a:t>/21</a:t>
            </a:r>
            <a:endParaRPr lang="el-GR" dirty="0"/>
          </a:p>
        </p:txBody>
      </p:sp>
      <p:sp>
        <p:nvSpPr>
          <p:cNvPr id="3" name="Θέση περιεχομένου 2"/>
          <p:cNvSpPr>
            <a:spLocks noGrp="1"/>
          </p:cNvSpPr>
          <p:nvPr>
            <p:ph idx="1"/>
          </p:nvPr>
        </p:nvSpPr>
        <p:spPr/>
        <p:txBody>
          <a:bodyPr/>
          <a:lstStyle/>
          <a:p>
            <a:pPr marL="0" indent="0">
              <a:buNone/>
            </a:pPr>
            <a:r>
              <a:rPr lang="el-GR" dirty="0"/>
              <a:t>Οι πρώτοι Κατάλογοι Βιβλιογραφιών αρχίζουν να εμφανίζονται με την άνθιση της λογοτεχνικής παραγωγής.</a:t>
            </a:r>
          </a:p>
          <a:p>
            <a:pPr marL="0" indent="0">
              <a:buNone/>
            </a:pPr>
            <a:r>
              <a:rPr lang="el-GR" dirty="0"/>
              <a:t>Ο παλαιότερος κατάλογος που έχει ανακαλυφθεί είναι από το 2000 πχ. Ανήκει αυτή τη στιγμή στη </a:t>
            </a:r>
            <a:r>
              <a:rPr lang="el-GR" dirty="0" smtClean="0"/>
              <a:t>συλλογή </a:t>
            </a:r>
            <a:r>
              <a:rPr lang="el-GR" dirty="0"/>
              <a:t>Nippur και εκτίθεται στο Pennsylvania University Museum. </a:t>
            </a:r>
          </a:p>
          <a:p>
            <a:pPr marL="0" indent="0">
              <a:buNone/>
            </a:pPr>
            <a:r>
              <a:rPr lang="el-GR" dirty="0"/>
              <a:t>Αποκρυπτογραφήθηκε από τον Kramer και περιλαμβάνει ένα λογοτεχνικό κατάλογο με 62 τίτλους, ο οποίος καταγράφει τους τίτλους λογοτεχνικών συγγραμμάτων των Σουμερίων (Diringer, 1953).</a:t>
            </a:r>
          </a:p>
          <a:p>
            <a:endParaRPr lang="el-GR" dirty="0"/>
          </a:p>
        </p:txBody>
      </p:sp>
    </p:spTree>
    <p:extLst>
      <p:ext uri="{BB962C8B-B14F-4D97-AF65-F5344CB8AC3E}">
        <p14:creationId xmlns:p14="http://schemas.microsoft.com/office/powerpoint/2010/main" val="34427598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7FEED6A-E666-4D9E-89C6-0F35FD7C9513}"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8/21</a:t>
            </a:r>
            <a:endParaRPr lang="el-GR" dirty="0"/>
          </a:p>
        </p:txBody>
      </p:sp>
      <p:sp>
        <p:nvSpPr>
          <p:cNvPr id="3" name="Θέση περιεχομένου 2"/>
          <p:cNvSpPr>
            <a:spLocks noGrp="1"/>
          </p:cNvSpPr>
          <p:nvPr>
            <p:ph idx="1"/>
          </p:nvPr>
        </p:nvSpPr>
        <p:spPr/>
        <p:txBody>
          <a:bodyPr/>
          <a:lstStyle/>
          <a:p>
            <a:pPr marL="0" indent="0">
              <a:buNone/>
            </a:pPr>
            <a:r>
              <a:rPr lang="el-GR" dirty="0"/>
              <a:t>Δείγματα Καταλόγων σε αυτήν την περίοδο είναι περιορισμένα (Diringer, 1953):</a:t>
            </a:r>
          </a:p>
          <a:p>
            <a:pPr marL="0" indent="0">
              <a:buNone/>
            </a:pPr>
            <a:r>
              <a:rPr lang="el-GR" dirty="0"/>
              <a:t>- λόγω του είδους της πληροφορίας που κατέγραφαν.</a:t>
            </a:r>
          </a:p>
          <a:p>
            <a:pPr marL="0" indent="0">
              <a:buNone/>
            </a:pPr>
            <a:r>
              <a:rPr lang="el-GR" dirty="0"/>
              <a:t>- λόγω του ότι οι γραφείς περιορίζονταν στο έργο της αντιγραφής των λογοτεχνικών κειμένων. </a:t>
            </a:r>
          </a:p>
          <a:p>
            <a:pPr marL="0" indent="0">
              <a:buNone/>
            </a:pPr>
            <a:r>
              <a:rPr lang="el-GR" dirty="0"/>
              <a:t>- λόγω του ότι το υλικό που χρησιμοποιούσαν ήταν ακριβό, πολύτιμο και πάνω από όλα το έργο της γραφής και αντιγραφής των κειμένων ήταν επίπονο. </a:t>
            </a:r>
          </a:p>
          <a:p>
            <a:pPr marL="0" indent="0">
              <a:buNone/>
            </a:pPr>
            <a:r>
              <a:rPr lang="el-GR" dirty="0" smtClean="0"/>
              <a:t>Πρωταρχική </a:t>
            </a:r>
            <a:r>
              <a:rPr lang="el-GR" dirty="0"/>
              <a:t>παρέμενε η ανάγκη της επικοινωνίας της εμπορικής πληροφορίας.</a:t>
            </a:r>
          </a:p>
          <a:p>
            <a:endParaRPr lang="el-GR" dirty="0"/>
          </a:p>
        </p:txBody>
      </p:sp>
    </p:spTree>
    <p:extLst>
      <p:ext uri="{BB962C8B-B14F-4D97-AF65-F5344CB8AC3E}">
        <p14:creationId xmlns:p14="http://schemas.microsoft.com/office/powerpoint/2010/main" val="587899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1FC9083-3F5C-4976-9620-BDFD7A3D43C5}"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9/21</a:t>
            </a:r>
            <a:endParaRPr lang="el-GR" dirty="0"/>
          </a:p>
        </p:txBody>
      </p:sp>
      <p:sp>
        <p:nvSpPr>
          <p:cNvPr id="3" name="Θέση περιεχομένου 2"/>
          <p:cNvSpPr>
            <a:spLocks noGrp="1"/>
          </p:cNvSpPr>
          <p:nvPr>
            <p:ph idx="1"/>
          </p:nvPr>
        </p:nvSpPr>
        <p:spPr/>
        <p:txBody>
          <a:bodyPr/>
          <a:lstStyle/>
          <a:p>
            <a:pPr marL="0" indent="0">
              <a:buNone/>
            </a:pPr>
            <a:r>
              <a:rPr lang="el-GR" dirty="0"/>
              <a:t>Σύνταξη Καταλόγων= αποτύπωναν το σύνολο των τεκμηρίων της συλλογής:</a:t>
            </a:r>
          </a:p>
          <a:p>
            <a:pPr marL="0" indent="0">
              <a:buNone/>
            </a:pPr>
            <a:r>
              <a:rPr lang="el-GR" dirty="0"/>
              <a:t>- αύξηση της παραγωγής των λογοτεχνικών κειμένων. </a:t>
            </a:r>
          </a:p>
          <a:p>
            <a:pPr marL="0" indent="0">
              <a:buNone/>
            </a:pPr>
            <a:r>
              <a:rPr lang="el-GR" dirty="0"/>
              <a:t>- ανάπτυξη συλλογών από ιδιότητες οδήγησε στην ανάγκη διαμόρφωσης καταλόγων.</a:t>
            </a:r>
          </a:p>
          <a:p>
            <a:pPr marL="0" indent="0">
              <a:buNone/>
            </a:pPr>
            <a:r>
              <a:rPr lang="el-GR" dirty="0"/>
              <a:t>Ο όρος Βιβλιογραφία αναφερόταν κυρίως σε λίστες, απογραφές, καταλόγους που είχαν σκοπό να καταγράψουν τα βιβλία που κάποιος είχε στην προσωπική του συλλογή, στην προσωπική του Βιβλιοθήκη. </a:t>
            </a:r>
          </a:p>
          <a:p>
            <a:endParaRPr lang="el-GR" dirty="0"/>
          </a:p>
        </p:txBody>
      </p:sp>
    </p:spTree>
    <p:extLst>
      <p:ext uri="{BB962C8B-B14F-4D97-AF65-F5344CB8AC3E}">
        <p14:creationId xmlns:p14="http://schemas.microsoft.com/office/powerpoint/2010/main" val="25811211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AE1E032-C79A-4AEA-B29C-A4CAC5D07E60}"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10/21</a:t>
            </a:r>
            <a:endParaRPr lang="el-GR" dirty="0"/>
          </a:p>
        </p:txBody>
      </p:sp>
      <p:sp>
        <p:nvSpPr>
          <p:cNvPr id="3" name="Θέση περιεχομένου 2"/>
          <p:cNvSpPr>
            <a:spLocks noGrp="1"/>
          </p:cNvSpPr>
          <p:nvPr>
            <p:ph idx="1"/>
          </p:nvPr>
        </p:nvSpPr>
        <p:spPr/>
        <p:txBody>
          <a:bodyPr/>
          <a:lstStyle/>
          <a:p>
            <a:pPr marL="0" indent="0">
              <a:buNone/>
            </a:pPr>
            <a:r>
              <a:rPr lang="el-GR" dirty="0"/>
              <a:t>Οι ιδιωτικές συλλογές είχαν τη μορφή προσωπικής, ιδιωτικής Βιβλιοθήκης. </a:t>
            </a:r>
          </a:p>
          <a:p>
            <a:pPr marL="0" indent="0">
              <a:buNone/>
            </a:pPr>
            <a:r>
              <a:rPr lang="el-GR" dirty="0"/>
              <a:t>Η συλλογή αναπτυσσόταν, εμπλουτιζόταν και άνηκε σε πλούσιους ευγενείς ή αστούς και αποτελούσε στοιχείο προσωπικού πλούτου και ευημερίας. </a:t>
            </a:r>
          </a:p>
          <a:p>
            <a:pPr marL="0" indent="0">
              <a:buNone/>
            </a:pPr>
            <a:r>
              <a:rPr lang="el-GR" dirty="0"/>
              <a:t>Η καταγραφή των τεκμηρίων της συλλογής μετατρεπόταν σε επιτακτική ανάγκη. </a:t>
            </a:r>
          </a:p>
          <a:p>
            <a:pPr marL="0" indent="0">
              <a:buNone/>
            </a:pPr>
            <a:r>
              <a:rPr lang="el-GR" dirty="0"/>
              <a:t>Αργότερα, η Βιβλιογραφία υπό τη μορφή σύνταξης καταλόγων με τα στοιχεία των τεκμηρίων της συλλογής υιοθετήθηκε για την καταγραφή των τεκμηρίων που υπήρχαν σε μια Βιβλιοθήκη.</a:t>
            </a:r>
          </a:p>
          <a:p>
            <a:endParaRPr lang="el-GR" dirty="0"/>
          </a:p>
        </p:txBody>
      </p:sp>
    </p:spTree>
    <p:extLst>
      <p:ext uri="{BB962C8B-B14F-4D97-AF65-F5344CB8AC3E}">
        <p14:creationId xmlns:p14="http://schemas.microsoft.com/office/powerpoint/2010/main" val="16521171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3ABF375-1250-4622-BC80-49E77582ACBE}" type="slidenum">
              <a:rPr lang="en-GB" altLang="el-GR" sz="1300">
                <a:solidFill>
                  <a:srgbClr val="000000"/>
                </a:solidFill>
                <a:latin typeface="Times New Roman" pitchFamily="18" charset="0"/>
              </a:rPr>
              <a:pPr algn="r" eaLnBrk="1">
                <a:buClrTx/>
                <a:buFontTx/>
                <a:buNone/>
              </a:pPr>
              <a:t>15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11/21</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t>Βιβλιοθήκες </a:t>
            </a:r>
          </a:p>
          <a:p>
            <a:pPr marL="0" indent="0">
              <a:buNone/>
            </a:pPr>
            <a:r>
              <a:rPr lang="el-GR" dirty="0"/>
              <a:t>Οι πρώτοι Κατάλογοι Βιβλιοθηκών εμφανίζονται στην Αίγυπτο από τους φύλακες της βιβλιοθήκης της Αλεξάνδρειας.</a:t>
            </a:r>
          </a:p>
          <a:p>
            <a:pPr marL="0" indent="0">
              <a:buNone/>
            </a:pPr>
            <a:r>
              <a:rPr lang="el-GR" dirty="0"/>
              <a:t>- ο Καλλίμαχος ο Cyrene (246-235 πχ) ο οποίος θεωρείται και ο πατέρας της Βιβλιογραφίας είναι ο πρώτος που συνέθεσε τους πίνακες, έναν κατάλογο από 120 συγγράμματα από όλες τις γνωστές τότε επιστήμες.</a:t>
            </a:r>
          </a:p>
          <a:p>
            <a:pPr marL="0" indent="0">
              <a:buNone/>
            </a:pPr>
            <a:r>
              <a:rPr lang="el-GR" dirty="0"/>
              <a:t>- ο Αριστοφάνης ο Βυζάντιος (195-180 πχ) συνέταξε μία λίστα με τα ονόματα των πιο αντιπροσωπευτικών Ελλήνων Ποιητών. </a:t>
            </a:r>
          </a:p>
          <a:p>
            <a:pPr marL="0" indent="0">
              <a:buNone/>
            </a:pPr>
            <a:r>
              <a:rPr lang="el-GR" dirty="0"/>
              <a:t>Για πρώτη φορά, αρχίζουν να αποδίδουν στους συγγραφείς και να θεωρούν σημαντική την πνευματική υπευθυνότητα. </a:t>
            </a:r>
          </a:p>
          <a:p>
            <a:endParaRPr lang="el-GR" dirty="0"/>
          </a:p>
        </p:txBody>
      </p:sp>
    </p:spTree>
    <p:extLst>
      <p:ext uri="{BB962C8B-B14F-4D97-AF65-F5344CB8AC3E}">
        <p14:creationId xmlns:p14="http://schemas.microsoft.com/office/powerpoint/2010/main" val="1934825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3E1C8E7-3D7C-4885-96F2-CA4F5E2B6BBD}"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12/21</a:t>
            </a:r>
            <a:endParaRPr lang="el-GR" dirty="0"/>
          </a:p>
        </p:txBody>
      </p:sp>
      <p:sp>
        <p:nvSpPr>
          <p:cNvPr id="3" name="Θέση περιεχομένου 2"/>
          <p:cNvSpPr>
            <a:spLocks noGrp="1"/>
          </p:cNvSpPr>
          <p:nvPr>
            <p:ph idx="1"/>
          </p:nvPr>
        </p:nvSpPr>
        <p:spPr/>
        <p:txBody>
          <a:bodyPr/>
          <a:lstStyle/>
          <a:p>
            <a:pPr marL="0" indent="0">
              <a:buNone/>
            </a:pPr>
            <a:r>
              <a:rPr lang="el-GR" dirty="0" smtClean="0"/>
              <a:t>Στη Μεσαιωνική Ευρώπη έχουν </a:t>
            </a:r>
            <a:r>
              <a:rPr lang="el-GR" dirty="0"/>
              <a:t>βρεθεί παραδείγματα συνέχισης της σύνταξης καταλόγων Βιβλιοθηκών</a:t>
            </a:r>
            <a:r>
              <a:rPr lang="el-GR" dirty="0" smtClean="0"/>
              <a:t>.</a:t>
            </a:r>
          </a:p>
          <a:p>
            <a:pPr marL="0" indent="0">
              <a:buNone/>
            </a:pPr>
            <a:r>
              <a:rPr lang="el-GR" dirty="0" smtClean="0"/>
              <a:t>Ο </a:t>
            </a:r>
            <a:r>
              <a:rPr lang="el-GR" dirty="0"/>
              <a:t>κατάλογος της Cordova Βιβλιοθήκης περιλάμβανε 400000 τόμους, </a:t>
            </a:r>
          </a:p>
          <a:p>
            <a:pPr marL="0" indent="0">
              <a:buNone/>
            </a:pPr>
            <a:r>
              <a:rPr lang="el-GR" dirty="0"/>
              <a:t>Η Fatimidis Βιβλιοθήκη στο </a:t>
            </a:r>
            <a:r>
              <a:rPr lang="el-GR" dirty="0" smtClean="0"/>
              <a:t>Κάιρο </a:t>
            </a:r>
            <a:r>
              <a:rPr lang="el-GR" dirty="0"/>
              <a:t>100000 τόμους (Diringer, 1953).</a:t>
            </a:r>
          </a:p>
          <a:p>
            <a:endParaRPr lang="el-GR" dirty="0"/>
          </a:p>
        </p:txBody>
      </p:sp>
    </p:spTree>
    <p:extLst>
      <p:ext uri="{BB962C8B-B14F-4D97-AF65-F5344CB8AC3E}">
        <p14:creationId xmlns:p14="http://schemas.microsoft.com/office/powerpoint/2010/main" val="20430460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4A61535-D789-45D9-A35B-149FE92A291E}"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13/21</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t>Κατάλογοι Τυπογράφων</a:t>
            </a:r>
          </a:p>
          <a:p>
            <a:pPr marL="0" indent="0">
              <a:buNone/>
            </a:pPr>
            <a:r>
              <a:rPr lang="el-GR" dirty="0"/>
              <a:t>Η επινόηση της Τυπογραφίας ήρθε για μία ακόμα φορά να αλλάξει τα δεδομένα της Επιστήμης της Βιβλιογραφίας σχετικά με τη σύνταξη Καταλόγων. </a:t>
            </a:r>
          </a:p>
          <a:p>
            <a:pPr marL="0" indent="0">
              <a:buNone/>
            </a:pPr>
            <a:r>
              <a:rPr lang="el-GR" dirty="0"/>
              <a:t>Οι κατάλογοι αυτοί παρά τον εμπορικό τους χαρακτήρα, μια και σκοπός τους ήταν να προωθήσουν τις εκδόσεις, περιέχουν σημαντικά βιβλιογραφικά στοιχεία. </a:t>
            </a:r>
          </a:p>
          <a:p>
            <a:pPr marL="0" indent="0">
              <a:buNone/>
            </a:pPr>
            <a:r>
              <a:rPr lang="el-GR" dirty="0"/>
              <a:t>Αυτά αποτελούν σημαντικές Βιβλιογραφικές πηγές που προωθούν και συμβάλλουν στην εξέλιξη της έρευνας με τον εντοπισμό όλων των αναφορών που αφορούν σε ένα συγκεκριμένο θέμα (Κουμαριανού, Δρούλια, και Layton, 1986). </a:t>
            </a:r>
          </a:p>
          <a:p>
            <a:endParaRPr lang="el-GR" dirty="0"/>
          </a:p>
        </p:txBody>
      </p:sp>
    </p:spTree>
    <p:extLst>
      <p:ext uri="{BB962C8B-B14F-4D97-AF65-F5344CB8AC3E}">
        <p14:creationId xmlns:p14="http://schemas.microsoft.com/office/powerpoint/2010/main" val="30159413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308CDC2-E8AB-4119-BA75-597E0ECE8FB5}"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14/21</a:t>
            </a:r>
            <a:endParaRPr lang="el-GR" dirty="0"/>
          </a:p>
        </p:txBody>
      </p:sp>
      <p:sp>
        <p:nvSpPr>
          <p:cNvPr id="3" name="Θέση περιεχομένου 2"/>
          <p:cNvSpPr>
            <a:spLocks noGrp="1"/>
          </p:cNvSpPr>
          <p:nvPr>
            <p:ph idx="1"/>
          </p:nvPr>
        </p:nvSpPr>
        <p:spPr/>
        <p:txBody>
          <a:bodyPr/>
          <a:lstStyle/>
          <a:p>
            <a:pPr marL="0" indent="0">
              <a:buNone/>
            </a:pPr>
            <a:r>
              <a:rPr lang="el-GR" dirty="0"/>
              <a:t>Κατάλογοι Τυπογράφων (Κουμαριανού, Δρούλια, και Layton, 1986):</a:t>
            </a:r>
          </a:p>
          <a:p>
            <a:pPr marL="0" indent="0">
              <a:buNone/>
            </a:pPr>
            <a:r>
              <a:rPr lang="el-GR" dirty="0"/>
              <a:t>- εκτυπώνονταν ως αυτοτελείς εκδόσεις</a:t>
            </a:r>
          </a:p>
          <a:p>
            <a:pPr marL="0" indent="0">
              <a:buNone/>
            </a:pPr>
            <a:r>
              <a:rPr lang="el-GR" dirty="0"/>
              <a:t>- ή ενσωματώνονταν στις εκδόσεις των τυπογράφων. </a:t>
            </a:r>
          </a:p>
          <a:p>
            <a:pPr marL="0" indent="0">
              <a:buNone/>
            </a:pPr>
            <a:r>
              <a:rPr lang="el-GR" dirty="0"/>
              <a:t>Στην Ευρώπη, ο πρώτος κατάλογος εντοπίζεται στις απαρχές της τυπογραφίας. Αποτελεί τον πρώτο γνωστό κατάλογο και είναι τυπωμένος στη Μαγεντία σε μονόφυλλο, στα 1469. </a:t>
            </a:r>
          </a:p>
          <a:p>
            <a:pPr marL="0" indent="0">
              <a:buNone/>
            </a:pPr>
            <a:r>
              <a:rPr lang="el-GR" dirty="0"/>
              <a:t>Ονομάζεται κατάλογος του P. Schoeffer και ήταν τυπωμένος στο τυπογραφείο Chr. Plantin. Σήμερα φυλάσσεται στο Μουσείο Musee Plantin στην Αμβέρσα (Κουμαριανού, Δρούλια, και Layton, 1986).</a:t>
            </a:r>
          </a:p>
          <a:p>
            <a:endParaRPr lang="el-GR" dirty="0"/>
          </a:p>
        </p:txBody>
      </p:sp>
    </p:spTree>
    <p:extLst>
      <p:ext uri="{BB962C8B-B14F-4D97-AF65-F5344CB8AC3E}">
        <p14:creationId xmlns:p14="http://schemas.microsoft.com/office/powerpoint/2010/main" val="21154617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DB3ED46-308F-497A-9FEA-24750C4A072D}"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5124" name="Text Box 4"/>
          <p:cNvSpPr txBox="1">
            <a:spLocks noChangeArrowheads="1"/>
          </p:cNvSpPr>
          <p:nvPr/>
        </p:nvSpPr>
        <p:spPr bwMode="auto">
          <a:xfrm>
            <a:off x="1331640" y="5733256"/>
            <a:ext cx="8223840"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342900" indent="-338138"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9pPr>
          </a:lstStyle>
          <a:p>
            <a:pPr eaLnBrk="1">
              <a:buClrTx/>
              <a:buFontTx/>
              <a:buNone/>
            </a:pPr>
            <a:endParaRPr lang="en-GB" altLang="el-GR"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Βιβλιογραφία ως επιστήμη (ιστορικά στοιχεία)</a:t>
            </a:r>
            <a:endParaRPr lang="el-GR" b="1" dirty="0"/>
          </a:p>
          <a:p>
            <a:pPr marL="914400" lvl="1" indent="-514350">
              <a:buFont typeface="+mj-lt"/>
              <a:buAutoNum type="romanUcPeriod"/>
            </a:pPr>
            <a:r>
              <a:rPr lang="el-GR" dirty="0" smtClean="0"/>
              <a:t>Βιβλιογραφία &amp; κατάλογοι</a:t>
            </a:r>
          </a:p>
          <a:p>
            <a:pPr marL="914400" lvl="1" indent="-514350">
              <a:buFont typeface="+mj-lt"/>
              <a:buAutoNum type="romanUcPeriod"/>
            </a:pPr>
            <a:r>
              <a:rPr lang="el-GR" dirty="0"/>
              <a:t>Βιβλιογραφία &amp; </a:t>
            </a:r>
            <a:r>
              <a:rPr lang="el-GR" dirty="0" smtClean="0"/>
              <a:t>κατάλογοι στο ελλαδικό χώρο</a:t>
            </a:r>
            <a:endParaRPr lang="el-GR" dirty="0"/>
          </a:p>
          <a:p>
            <a:pPr marL="1257300" lvl="3" indent="0">
              <a:buNone/>
            </a:pPr>
            <a:r>
              <a:rPr lang="el-GR" dirty="0" smtClean="0"/>
              <a:t>Ο </a:t>
            </a:r>
            <a:r>
              <a:rPr lang="el-GR" dirty="0"/>
              <a:t>ρόλος του Βιβλιογράφου</a:t>
            </a:r>
          </a:p>
          <a:p>
            <a:endParaRPr lang="el-GR" dirty="0"/>
          </a:p>
        </p:txBody>
      </p:sp>
    </p:spTree>
    <p:extLst>
      <p:ext uri="{BB962C8B-B14F-4D97-AF65-F5344CB8AC3E}">
        <p14:creationId xmlns:p14="http://schemas.microsoft.com/office/powerpoint/2010/main" val="24976878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1F74D25-4256-4752-ABA2-295BD6A444AD}"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15/21</a:t>
            </a:r>
            <a:endParaRPr lang="el-GR" dirty="0"/>
          </a:p>
        </p:txBody>
      </p:sp>
      <p:sp>
        <p:nvSpPr>
          <p:cNvPr id="3" name="Θέση περιεχομένου 2"/>
          <p:cNvSpPr>
            <a:spLocks noGrp="1"/>
          </p:cNvSpPr>
          <p:nvPr>
            <p:ph idx="1"/>
          </p:nvPr>
        </p:nvSpPr>
        <p:spPr/>
        <p:txBody>
          <a:bodyPr/>
          <a:lstStyle/>
          <a:p>
            <a:pPr marL="0" indent="0">
              <a:buNone/>
            </a:pPr>
            <a:r>
              <a:rPr lang="el-GR" dirty="0"/>
              <a:t>Ο Άλδος Μανούτιος, επίσης σημαντικός τυπογράφος, είχε αυτή τη συνήθεια «λόγω αδυναμίας να απαντά ξεχωριστά σε όλες τις πληροφορίες που του ζητούσαν» (Κουμαριανού, Δρούλια, και Layton, 1986). </a:t>
            </a:r>
          </a:p>
          <a:p>
            <a:pPr marL="0" indent="0">
              <a:buNone/>
            </a:pPr>
            <a:r>
              <a:rPr lang="el-GR" dirty="0"/>
              <a:t>Τέτοιες εκδόσεις του γνωρίζουμε για τα χρόνια 1503 και 1513. </a:t>
            </a:r>
          </a:p>
          <a:p>
            <a:pPr marL="0" indent="0">
              <a:buNone/>
            </a:pPr>
            <a:r>
              <a:rPr lang="el-GR" dirty="0"/>
              <a:t>Συνήθως χώριζε τα παρουσιαζόμενα βιβλία σε κατηγορίες θεματικές, όπως σε λογική, σε γραμματική, σε φιλοσοφία (Κουμαριανού, Δρούλια, και Layton, 1986).</a:t>
            </a:r>
          </a:p>
          <a:p>
            <a:endParaRPr lang="el-GR" b="1" dirty="0"/>
          </a:p>
        </p:txBody>
      </p:sp>
    </p:spTree>
    <p:extLst>
      <p:ext uri="{BB962C8B-B14F-4D97-AF65-F5344CB8AC3E}">
        <p14:creationId xmlns:p14="http://schemas.microsoft.com/office/powerpoint/2010/main" val="3244366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7EF918C-B55C-4B69-80A2-35E9BD165398}"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16/21</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Οι Κατάλογοι των Βιβλιοπωλών και Τυπογράφων έφεραν και αποτύπωναν όλα τα κύρια χαρακτηριστικά μιας Βιβλιογραφίας.</a:t>
            </a:r>
          </a:p>
          <a:p>
            <a:pPr marL="0" indent="0">
              <a:buNone/>
            </a:pPr>
            <a:r>
              <a:rPr lang="el-GR" dirty="0" smtClean="0"/>
              <a:t>Περιελάμβαναν </a:t>
            </a:r>
            <a:r>
              <a:rPr lang="el-GR" dirty="0"/>
              <a:t>όλα τα στοιχεία εκείνα (τίτλο, όνομα συγγραφέα, έτος έκδοσης) που επιβάλλουν τα πρότυπα σύνταξης Βιβλιογραφιών στις μέρες μας και οι κατάλογοι αυτοί ήταν οργανωμένοι θεματικά. </a:t>
            </a:r>
          </a:p>
          <a:p>
            <a:pPr marL="0" indent="0">
              <a:buNone/>
            </a:pPr>
            <a:r>
              <a:rPr lang="el-GR" dirty="0"/>
              <a:t>Επίσης, συχνά περιελάμβαναν στοιχεία σχετικά με τη δομή του έργου και τη ποσότητα, στοιχεία που απαντώνται σήμερα σε κάποια εξειδικευμένα είδη Βιβλιογραφιών, χρησιμοποιώντας κριτήρια ταξινόμησης όπως είναι κριτήρια αλφαβητικά, χρονολογικά. </a:t>
            </a:r>
          </a:p>
          <a:p>
            <a:endParaRPr lang="el-GR" dirty="0"/>
          </a:p>
        </p:txBody>
      </p:sp>
    </p:spTree>
    <p:extLst>
      <p:ext uri="{BB962C8B-B14F-4D97-AF65-F5344CB8AC3E}">
        <p14:creationId xmlns:p14="http://schemas.microsoft.com/office/powerpoint/2010/main" val="1936735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DCE2370-670B-4CA7-BED5-D1ACA8FEFB01}"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17/21</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b="1" dirty="0"/>
              <a:t>Κατάλογοι των  Τυπογράφων </a:t>
            </a:r>
          </a:p>
          <a:p>
            <a:pPr marL="0" indent="0">
              <a:buNone/>
            </a:pPr>
            <a:r>
              <a:rPr lang="el-GR" dirty="0"/>
              <a:t>- περιλάμβαναν και άλλα στοιχεία, όπως είναι τα χρήματα που πληρώνονταν στο συγγραφέα, το κόστος του χαρτιού, το κόστος της βιβλιοδεσίας, της εκτύπωσης, της διαφήμισης και προώθησης, καθώς και των πωλήσεων. </a:t>
            </a:r>
          </a:p>
          <a:p>
            <a:pPr marL="0" indent="0">
              <a:buNone/>
            </a:pPr>
            <a:r>
              <a:rPr lang="el-GR" dirty="0"/>
              <a:t>Τα στοιχεία αυτά καταγράφονταν διότι εξυπηρετούσαν τις ανάγκες των ίδιων των Εκδοτών, Βιβλιοπωλών και Τυπογράφων τη δεδομένη στιγμή για τη καλή λειτουργία της επιχείρησής τους. </a:t>
            </a:r>
          </a:p>
          <a:p>
            <a:pPr marL="0" indent="0">
              <a:buNone/>
            </a:pPr>
            <a:r>
              <a:rPr lang="el-GR" dirty="0"/>
              <a:t>Δεν αποτελούν δηλαδή απαραίτητα στοιχεία της ταυτοποίησης του τεκμηρίου με την έννοια που εξετάζουμε την Επιστήμη της Βιβλιογραφίας, αλλά έχουν ιστορική σημασία για τον τρόπο που γίνονταν η εκδοτική παραγωγή κάθε εποχή. </a:t>
            </a:r>
          </a:p>
          <a:p>
            <a:endParaRPr lang="el-GR" dirty="0"/>
          </a:p>
        </p:txBody>
      </p:sp>
    </p:spTree>
    <p:extLst>
      <p:ext uri="{BB962C8B-B14F-4D97-AF65-F5344CB8AC3E}">
        <p14:creationId xmlns:p14="http://schemas.microsoft.com/office/powerpoint/2010/main" val="2102492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681C2C4-DB80-41C7-AFFF-B62A4BD10074}"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18/21</a:t>
            </a:r>
            <a:endParaRPr lang="el-GR" dirty="0"/>
          </a:p>
        </p:txBody>
      </p:sp>
      <p:sp>
        <p:nvSpPr>
          <p:cNvPr id="3" name="Θέση περιεχομένου 2"/>
          <p:cNvSpPr>
            <a:spLocks noGrp="1"/>
          </p:cNvSpPr>
          <p:nvPr>
            <p:ph idx="1"/>
          </p:nvPr>
        </p:nvSpPr>
        <p:spPr/>
        <p:txBody>
          <a:bodyPr/>
          <a:lstStyle/>
          <a:p>
            <a:pPr marL="0" indent="0">
              <a:buNone/>
            </a:pPr>
            <a:r>
              <a:rPr lang="el-GR" dirty="0"/>
              <a:t>Μέσα από αυτούς τους καταλόγους προκύπτουν και στοιχεία σχετικά με το ποια τεκμήρια ήταν πιο δημοφιλή, ποια κυκλοφορούσαν και προωθούνταν περισσότερο. </a:t>
            </a:r>
          </a:p>
          <a:p>
            <a:pPr marL="0" indent="0">
              <a:buNone/>
            </a:pPr>
            <a:r>
              <a:rPr lang="el-GR" dirty="0"/>
              <a:t>Τα στοιχεία αυτά μπορούν επίσης να αποτελέσουν στοιχείο τεκμηρίωσης σχετικά με το πνευματικό επίπεδο των ανθρώπων της κάθε εποχής.</a:t>
            </a:r>
          </a:p>
          <a:p>
            <a:endParaRPr lang="el-GR" dirty="0"/>
          </a:p>
        </p:txBody>
      </p:sp>
    </p:spTree>
    <p:extLst>
      <p:ext uri="{BB962C8B-B14F-4D97-AF65-F5344CB8AC3E}">
        <p14:creationId xmlns:p14="http://schemas.microsoft.com/office/powerpoint/2010/main" val="3082883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237306C-1C28-4322-BC52-ABF3F11F1710}"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19/21</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Κατάλογοι των Τυπογράφων </a:t>
            </a:r>
          </a:p>
          <a:p>
            <a:pPr marL="0" indent="0">
              <a:buNone/>
            </a:pPr>
            <a:r>
              <a:rPr lang="el-GR" dirty="0"/>
              <a:t>- θα μπορούσαν να θεωρηθούν ως οι προκάτοχοι των σημερινών βιβλιογραφιών. </a:t>
            </a:r>
          </a:p>
          <a:p>
            <a:pPr marL="0" indent="0">
              <a:buNone/>
            </a:pPr>
            <a:r>
              <a:rPr lang="el-GR" dirty="0"/>
              <a:t>- οι κατάλογοι αυτοί εξυπηρετούσαν τον ίδιο σκοπό με τις μοντέρνες Βιβλιογραφίες, όπως είναι η καταγραφή και ενημέρωση του κοινού σχετικά με εκδόσεις που αποτελούσαν εν δυνάμει πηγές πληροφόρησης. </a:t>
            </a:r>
          </a:p>
          <a:p>
            <a:pPr marL="0" indent="0">
              <a:buNone/>
            </a:pPr>
            <a:r>
              <a:rPr lang="el-GR" dirty="0"/>
              <a:t>- διαμορφώνονταν για να προωθήσουν τα εμπορικά συμφέροντα των Τυπογράφων, Βιβλιοπωλών και υπό αυτή την έννοια κάποιος θα μπορούσε να υποθέσει ότι στόχος της Βιβλιογραφίας ήταν να εξυπηρετήσει τις ανάγκες της παραγωγής και διακίνησης συγγραμμάτων. </a:t>
            </a:r>
          </a:p>
          <a:p>
            <a:endParaRPr lang="el-GR" dirty="0"/>
          </a:p>
        </p:txBody>
      </p:sp>
    </p:spTree>
    <p:extLst>
      <p:ext uri="{BB962C8B-B14F-4D97-AF65-F5344CB8AC3E}">
        <p14:creationId xmlns:p14="http://schemas.microsoft.com/office/powerpoint/2010/main" val="36463206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DE9ED61-5DC2-48A9-A424-36B3D0030009}"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20/21</a:t>
            </a:r>
            <a:endParaRPr lang="el-GR" dirty="0"/>
          </a:p>
        </p:txBody>
      </p:sp>
      <p:sp>
        <p:nvSpPr>
          <p:cNvPr id="3" name="Θέση περιεχομένου 2"/>
          <p:cNvSpPr>
            <a:spLocks noGrp="1"/>
          </p:cNvSpPr>
          <p:nvPr>
            <p:ph idx="1"/>
          </p:nvPr>
        </p:nvSpPr>
        <p:spPr/>
        <p:txBody>
          <a:bodyPr/>
          <a:lstStyle/>
          <a:p>
            <a:pPr marL="0" indent="0">
              <a:buNone/>
            </a:pPr>
            <a:r>
              <a:rPr lang="el-GR" dirty="0"/>
              <a:t>Κατά τον 19 και 20 αι., τρεις είναι κυρίως οι φορείς που παρήγαγαν τέτοιου είδους λίστες για διαφορετικό σκοπό και συμφέροντα ο καθένας τους. </a:t>
            </a:r>
          </a:p>
          <a:p>
            <a:pPr marL="0" indent="0">
              <a:buNone/>
            </a:pPr>
            <a:r>
              <a:rPr lang="el-GR" dirty="0"/>
              <a:t>- οι συγγραφείς του βιβλίου, οι οποίοι επιθυμούσαν να κρατήσουν αρχεία για τα έσοδα από κάθε έργο τους.</a:t>
            </a:r>
          </a:p>
          <a:p>
            <a:pPr marL="0" indent="0">
              <a:buNone/>
            </a:pPr>
            <a:r>
              <a:rPr lang="el-GR" dirty="0"/>
              <a:t>- οι Βιβλιοθηκονόμοι, οι ακαδημαϊκοί και βιβλιόφιλοι, οι οποίοι περιέγραφαν και κατέγραφαν τα βιβλία που είχαν στην κατοχή τους. </a:t>
            </a:r>
          </a:p>
          <a:p>
            <a:pPr marL="0" indent="0">
              <a:buNone/>
            </a:pPr>
            <a:r>
              <a:rPr lang="el-GR" dirty="0"/>
              <a:t>- αυτοί που εμπλέκονταν άμεσα και έμμεσα με το εμπόριο του βιβλίου</a:t>
            </a:r>
          </a:p>
        </p:txBody>
      </p:sp>
    </p:spTree>
    <p:extLst>
      <p:ext uri="{BB962C8B-B14F-4D97-AF65-F5344CB8AC3E}">
        <p14:creationId xmlns:p14="http://schemas.microsoft.com/office/powerpoint/2010/main" val="35301071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0E6B3B8-ECFB-4283-96C0-23D2ED09E7A4}"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21/21</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a:t>Συμπερασματικά</a:t>
            </a:r>
          </a:p>
          <a:p>
            <a:pPr marL="0" indent="0">
              <a:buNone/>
            </a:pPr>
            <a:r>
              <a:rPr lang="el-GR" dirty="0"/>
              <a:t>- Η παραγωγή λογοτεχνικών κειμένων οδήγησε κυρίως στη διαμόρφωση των πρώτων Καταλόγων Βιβλιογραφιών. </a:t>
            </a:r>
          </a:p>
          <a:p>
            <a:pPr marL="0" indent="0">
              <a:buNone/>
            </a:pPr>
            <a:r>
              <a:rPr lang="el-GR" dirty="0"/>
              <a:t>- Εξέλιξη της ανάγκης αποτύπωσης της πληροφορίας και αντιγραφής της, αλλά και της ανάγκης εύρεσης και ευρύτερης διάδοσης της πληροφορίας. </a:t>
            </a:r>
          </a:p>
          <a:p>
            <a:pPr marL="0" indent="0">
              <a:buNone/>
            </a:pPr>
            <a:r>
              <a:rPr lang="el-GR" dirty="0"/>
              <a:t>- Δεν υπήρχαν κανόνες και πρότυπα στη σύνταξη των Καταλόγων.</a:t>
            </a:r>
          </a:p>
          <a:p>
            <a:pPr marL="0" indent="0">
              <a:buNone/>
            </a:pPr>
            <a:r>
              <a:rPr lang="el-GR" dirty="0"/>
              <a:t>- Οι κατάλογοι συντάσσονταν για να ικανοποιήσουν προσωπικές ανάγκες.</a:t>
            </a:r>
          </a:p>
          <a:p>
            <a:pPr marL="0" indent="0">
              <a:buNone/>
            </a:pPr>
            <a:r>
              <a:rPr lang="el-GR" dirty="0"/>
              <a:t>- Οι κατάλογοι εξυπηρέτησαν και εξυπηρετούν τις ανάγκες του εμπορίου και της εκδοτικής παραγωγής του Βιβλίου.</a:t>
            </a:r>
          </a:p>
          <a:p>
            <a:endParaRPr lang="el-GR" dirty="0"/>
          </a:p>
        </p:txBody>
      </p:sp>
    </p:spTree>
    <p:extLst>
      <p:ext uri="{BB962C8B-B14F-4D97-AF65-F5344CB8AC3E}">
        <p14:creationId xmlns:p14="http://schemas.microsoft.com/office/powerpoint/2010/main" val="6100963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2DB498A-7ECB-4914-BFEE-9359D582411F}"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Βιβλιογραφία &amp; Κατάλογοι </a:t>
            </a:r>
            <a:r>
              <a:rPr lang="el-GR" dirty="0"/>
              <a:t/>
            </a:r>
            <a:br>
              <a:rPr lang="el-GR" dirty="0"/>
            </a:br>
            <a:r>
              <a:rPr lang="el-GR" dirty="0" smtClean="0"/>
              <a:t>Στον ελληνικό χώρο </a:t>
            </a:r>
            <a:r>
              <a:rPr lang="el-GR" b="0" dirty="0"/>
              <a:t>1/3</a:t>
            </a:r>
          </a:p>
        </p:txBody>
      </p:sp>
      <p:sp>
        <p:nvSpPr>
          <p:cNvPr id="3" name="Θέση περιεχομένου 2"/>
          <p:cNvSpPr>
            <a:spLocks noGrp="1"/>
          </p:cNvSpPr>
          <p:nvPr>
            <p:ph idx="1"/>
          </p:nvPr>
        </p:nvSpPr>
        <p:spPr/>
        <p:txBody>
          <a:bodyPr/>
          <a:lstStyle/>
          <a:p>
            <a:pPr marL="0" indent="0">
              <a:buNone/>
            </a:pPr>
            <a:r>
              <a:rPr lang="el-GR" dirty="0"/>
              <a:t>Χρησιμοποιήθηκε για πρώτη φορά από τους Έλληνες γραφείς του 3μ.χ. αι. για να δηλώσουν την εργασία της αντιγραφής των βιβλίων με το χέρι. </a:t>
            </a:r>
          </a:p>
          <a:p>
            <a:pPr marL="0" indent="0">
              <a:buNone/>
            </a:pPr>
            <a:r>
              <a:rPr lang="el-GR" dirty="0"/>
              <a:t>Τον 12 αι.,  ο όρος υιοθετήθηκε για να δηλώσει την πνευματική διεργασία της συγγραφής βιβλίων, ενώ, μόλις </a:t>
            </a:r>
          </a:p>
          <a:p>
            <a:pPr marL="0" indent="0">
              <a:buNone/>
            </a:pPr>
            <a:r>
              <a:rPr lang="el-GR" dirty="0"/>
              <a:t>Τον 17 αι., έλαβε τη σημερινή του σημασία. </a:t>
            </a:r>
          </a:p>
          <a:p>
            <a:endParaRPr lang="el-GR" dirty="0"/>
          </a:p>
        </p:txBody>
      </p:sp>
    </p:spTree>
    <p:extLst>
      <p:ext uri="{BB962C8B-B14F-4D97-AF65-F5344CB8AC3E}">
        <p14:creationId xmlns:p14="http://schemas.microsoft.com/office/powerpoint/2010/main" val="11577651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D6C809C-F6F6-43D7-9E4D-E9B20F22E136}" type="slidenum">
              <a:rPr lang="en-GB" altLang="el-GR" sz="1300">
                <a:solidFill>
                  <a:srgbClr val="000000"/>
                </a:solidFill>
                <a:latin typeface="Times New Roman" pitchFamily="18" charset="0"/>
              </a:rPr>
              <a:pPr algn="r" eaLnBrk="1">
                <a:buClrTx/>
                <a:buFontTx/>
                <a:buNone/>
              </a:pPr>
              <a:t>27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Βιβλιογραφία &amp; Κατάλογοι </a:t>
            </a:r>
            <a:br>
              <a:rPr lang="el-GR" dirty="0"/>
            </a:br>
            <a:r>
              <a:rPr lang="el-GR" dirty="0"/>
              <a:t>Στον ελληνικό χώρο </a:t>
            </a:r>
            <a:r>
              <a:rPr lang="el-GR"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b="1" dirty="0"/>
              <a:t>Τυπογραφία</a:t>
            </a:r>
          </a:p>
          <a:p>
            <a:pPr marL="0" indent="0">
              <a:buNone/>
            </a:pPr>
            <a:r>
              <a:rPr lang="el-GR" dirty="0"/>
              <a:t>- 1720 κατάλογος από τον οίκο Α. Βόρτολι. </a:t>
            </a:r>
          </a:p>
          <a:p>
            <a:pPr marL="0" indent="0">
              <a:buNone/>
            </a:pPr>
            <a:r>
              <a:rPr lang="el-GR" dirty="0"/>
              <a:t>-  Έντυπος αυτοτελής «κατάλογος των βιβλίων του κυρίου Νικολάου Σάρου τα οποία κρατεί εις το σπίτι του Αντώνιος Βόρτολις ο τυπογράφος, όπου κατοικά </a:t>
            </a:r>
            <a:r>
              <a:rPr lang="el-GR" dirty="0" smtClean="0"/>
              <a:t>σιμά </a:t>
            </a:r>
            <a:r>
              <a:rPr lang="el-GR" dirty="0"/>
              <a:t>εις τον Άγιον Γεώργιον των Ρωμαίων, εις τα φονταμέντα του Σαν Λορέντζου, εις Βενετίαν».</a:t>
            </a:r>
          </a:p>
          <a:p>
            <a:pPr marL="0" indent="0">
              <a:buNone/>
            </a:pPr>
            <a:r>
              <a:rPr lang="el-GR" dirty="0"/>
              <a:t>- Αποτελούνταν από 115 τίτλους σε αλφαβητική σειρά χωρίς κανένα άλλο στοιχείο. </a:t>
            </a:r>
          </a:p>
          <a:p>
            <a:endParaRPr lang="el-GR" dirty="0"/>
          </a:p>
        </p:txBody>
      </p:sp>
    </p:spTree>
    <p:extLst>
      <p:ext uri="{BB962C8B-B14F-4D97-AF65-F5344CB8AC3E}">
        <p14:creationId xmlns:p14="http://schemas.microsoft.com/office/powerpoint/2010/main" val="41818297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391E71E-20EF-4E24-8485-5F756310B486}" type="slidenum">
              <a:rPr lang="en-GB" altLang="el-GR" sz="1300">
                <a:solidFill>
                  <a:srgbClr val="000000"/>
                </a:solidFill>
                <a:latin typeface="Times New Roman" pitchFamily="18" charset="0"/>
              </a:rPr>
              <a:pPr algn="r" eaLnBrk="1">
                <a:buClrTx/>
                <a:buFontTx/>
                <a:buNone/>
              </a:pPr>
              <a:t>28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Βιβλιογραφία &amp; Κατάλογοι </a:t>
            </a:r>
            <a:br>
              <a:rPr lang="el-GR" dirty="0"/>
            </a:br>
            <a:r>
              <a:rPr lang="el-GR" dirty="0"/>
              <a:t>Στον ελληνικό χώρο </a:t>
            </a:r>
            <a:r>
              <a:rPr lang="el-GR" b="0" dirty="0"/>
              <a:t>3</a:t>
            </a:r>
            <a:r>
              <a:rPr lang="el-GR" b="0" dirty="0" smtClean="0"/>
              <a:t>/3</a:t>
            </a:r>
            <a:endParaRPr lang="el-GR" dirty="0"/>
          </a:p>
        </p:txBody>
      </p:sp>
      <p:sp>
        <p:nvSpPr>
          <p:cNvPr id="3" name="Θέση περιεχομένου 2"/>
          <p:cNvSpPr>
            <a:spLocks noGrp="1"/>
          </p:cNvSpPr>
          <p:nvPr>
            <p:ph idx="1"/>
          </p:nvPr>
        </p:nvSpPr>
        <p:spPr/>
        <p:txBody>
          <a:bodyPr/>
          <a:lstStyle/>
          <a:p>
            <a:pPr marL="0" indent="0">
              <a:buNone/>
            </a:pPr>
            <a:r>
              <a:rPr lang="el-GR" dirty="0"/>
              <a:t>- 1645 μέσα στο “Βιβλιαρίδιον προχειρον τοις πασι περιέχον τους αριθμούς” </a:t>
            </a:r>
          </a:p>
          <a:p>
            <a:pPr marL="0" indent="0">
              <a:buNone/>
            </a:pPr>
            <a:r>
              <a:rPr lang="el-GR" dirty="0"/>
              <a:t>- Περιλαμβάνει 19 τίτλους από βιβλία τυπωμένα στη Βενετία ανάμεσα στα 1637-1644.  </a:t>
            </a:r>
          </a:p>
          <a:p>
            <a:pPr marL="0" indent="0">
              <a:buNone/>
            </a:pPr>
            <a:r>
              <a:rPr lang="el-GR" dirty="0"/>
              <a:t>- Η σημασία των Βιβλιογραφιών αυτών είναι μοναδική μια και συμβάλλουν στη γνώση για εκδόσεις που έχουν εξαφανιστεί, ή είναι σπάνιες ή δυσεύρετες. </a:t>
            </a:r>
          </a:p>
          <a:p>
            <a:endParaRPr lang="el-GR" dirty="0"/>
          </a:p>
        </p:txBody>
      </p:sp>
    </p:spTree>
    <p:extLst>
      <p:ext uri="{BB962C8B-B14F-4D97-AF65-F5344CB8AC3E}">
        <p14:creationId xmlns:p14="http://schemas.microsoft.com/office/powerpoint/2010/main" val="10045498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4B71ADC-52FD-4E47-962D-C34E8C50FAE7}"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Ιστορικά στοιχεία </a:t>
            </a:r>
            <a:r>
              <a:rPr lang="el-GR" sz="3600" b="0" dirty="0" smtClean="0"/>
              <a:t>1/3</a:t>
            </a:r>
            <a:endParaRPr lang="el-GR" sz="3600" b="0" dirty="0"/>
          </a:p>
        </p:txBody>
      </p:sp>
      <p:sp>
        <p:nvSpPr>
          <p:cNvPr id="3" name="Θέση περιεχομένου 2"/>
          <p:cNvSpPr>
            <a:spLocks noGrp="1"/>
          </p:cNvSpPr>
          <p:nvPr>
            <p:ph idx="1"/>
          </p:nvPr>
        </p:nvSpPr>
        <p:spPr/>
        <p:txBody>
          <a:bodyPr/>
          <a:lstStyle/>
          <a:p>
            <a:pPr marL="0" indent="0">
              <a:buNone/>
            </a:pPr>
            <a:r>
              <a:rPr lang="el-GR" dirty="0"/>
              <a:t>Για πολλά χρόνια, η εξέταση της Ιστορίας του Βιβλίου όσο αφορά τη μελέτη του υλικού υποστρώματος και της εξέλιξης αυτού μονοπωλούσε το ενδιαφέρον της ερευνητικής κοινότητας. </a:t>
            </a:r>
          </a:p>
          <a:p>
            <a:endParaRPr lang="el-GR" dirty="0"/>
          </a:p>
          <a:p>
            <a:pPr marL="0" indent="0">
              <a:buNone/>
            </a:pPr>
            <a:r>
              <a:rPr lang="el-GR" dirty="0"/>
              <a:t>Μόλις στα μέσα του 20αι. έγινε αντιληπτή η ανάγκη εξέτασης και μελέτης των κοινωνικών και πολιτιστικών συνθηκών που καθόρισαν και διαμόρφωσαν την παραγωγή, διάθεση  των συγγραφικών έργων, του βιβλίου (Finkelstein, 2005).</a:t>
            </a:r>
          </a:p>
          <a:p>
            <a:endParaRPr lang="el-GR" dirty="0"/>
          </a:p>
        </p:txBody>
      </p:sp>
    </p:spTree>
    <p:extLst>
      <p:ext uri="{BB962C8B-B14F-4D97-AF65-F5344CB8AC3E}">
        <p14:creationId xmlns:p14="http://schemas.microsoft.com/office/powerpoint/2010/main" val="5884160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D60CAE6-B1ED-4E9C-9469-941D7A69AC30}" type="slidenum">
              <a:rPr lang="en-GB" altLang="el-GR" sz="1300">
                <a:solidFill>
                  <a:srgbClr val="000000"/>
                </a:solidFill>
                <a:latin typeface="Times New Roman" pitchFamily="18" charset="0"/>
              </a:rPr>
              <a:pPr algn="r" eaLnBrk="1">
                <a:buClrTx/>
                <a:buFontTx/>
                <a:buNone/>
              </a:pPr>
              <a:t>29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Ο ρόλος του Βιβλιογράφου </a:t>
            </a:r>
            <a:r>
              <a:rPr lang="el-GR" sz="3600" b="0" dirty="0" smtClean="0"/>
              <a:t>1/9</a:t>
            </a:r>
            <a:endParaRPr lang="el-GR" dirty="0"/>
          </a:p>
        </p:txBody>
      </p:sp>
      <p:sp>
        <p:nvSpPr>
          <p:cNvPr id="3" name="Θέση περιεχομένου 2"/>
          <p:cNvSpPr>
            <a:spLocks noGrp="1"/>
          </p:cNvSpPr>
          <p:nvPr>
            <p:ph idx="1"/>
          </p:nvPr>
        </p:nvSpPr>
        <p:spPr/>
        <p:txBody>
          <a:bodyPr/>
          <a:lstStyle/>
          <a:p>
            <a:pPr marL="0" indent="0">
              <a:buNone/>
            </a:pPr>
            <a:r>
              <a:rPr lang="el-GR" dirty="0"/>
              <a:t>Ο Βιβλιογράφος / Καταλογογράφος </a:t>
            </a:r>
          </a:p>
          <a:p>
            <a:pPr marL="0" indent="0">
              <a:buNone/>
            </a:pPr>
            <a:r>
              <a:rPr lang="el-GR" dirty="0"/>
              <a:t>- αναλάμβανε την περιγραφή του αντιτύπου που είχε στα χέρια του με τέτοιο τρόπο ώστε να το ταυτοποιεί (Gaskell, 1972). </a:t>
            </a:r>
          </a:p>
          <a:p>
            <a:endParaRPr lang="el-GR" dirty="0"/>
          </a:p>
          <a:p>
            <a:pPr marL="0" indent="0">
              <a:buNone/>
            </a:pPr>
            <a:r>
              <a:rPr lang="el-GR" dirty="0"/>
              <a:t>- Ο ρόλος του βέβαια δεν υπήρξε εξ αρχής αυτός. </a:t>
            </a:r>
          </a:p>
          <a:p>
            <a:endParaRPr lang="el-GR" dirty="0"/>
          </a:p>
        </p:txBody>
      </p:sp>
    </p:spTree>
    <p:extLst>
      <p:ext uri="{BB962C8B-B14F-4D97-AF65-F5344CB8AC3E}">
        <p14:creationId xmlns:p14="http://schemas.microsoft.com/office/powerpoint/2010/main" val="945923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E1AE3C6-CB0D-4787-982E-B17182A1332F}" type="slidenum">
              <a:rPr lang="en-GB" altLang="el-GR" sz="1300">
                <a:solidFill>
                  <a:srgbClr val="000000"/>
                </a:solidFill>
                <a:latin typeface="Times New Roman" pitchFamily="18" charset="0"/>
              </a:rPr>
              <a:pPr algn="r" eaLnBrk="1">
                <a:buClrTx/>
                <a:buFontTx/>
                <a:buNone/>
              </a:pPr>
              <a:t>30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2/9</a:t>
            </a:r>
            <a:endParaRPr lang="el-GR" sz="3600" b="0" dirty="0"/>
          </a:p>
        </p:txBody>
      </p:sp>
      <p:sp>
        <p:nvSpPr>
          <p:cNvPr id="3" name="Θέση περιεχομένου 2"/>
          <p:cNvSpPr>
            <a:spLocks noGrp="1"/>
          </p:cNvSpPr>
          <p:nvPr>
            <p:ph idx="1"/>
          </p:nvPr>
        </p:nvSpPr>
        <p:spPr/>
        <p:txBody>
          <a:bodyPr/>
          <a:lstStyle/>
          <a:p>
            <a:pPr marL="0" indent="0">
              <a:buNone/>
            </a:pPr>
            <a:r>
              <a:rPr lang="el-GR" dirty="0"/>
              <a:t>Ο Βιβλιογράφος </a:t>
            </a:r>
            <a:r>
              <a:rPr lang="el-GR" dirty="0" smtClean="0"/>
              <a:t>προέρχονταν </a:t>
            </a:r>
            <a:r>
              <a:rPr lang="el-GR" dirty="0"/>
              <a:t>από τους κόλπους των γραφέων</a:t>
            </a:r>
          </a:p>
          <a:p>
            <a:endParaRPr lang="el-GR" dirty="0"/>
          </a:p>
          <a:p>
            <a:pPr marL="0" indent="0">
              <a:buNone/>
            </a:pPr>
            <a:r>
              <a:rPr lang="el-GR" dirty="0"/>
              <a:t>Οι γραφείς είχαν ως έργο την αποτύπωση των εμπορικών συναλλαγών και διοικητικών υποθέσεων. </a:t>
            </a:r>
          </a:p>
          <a:p>
            <a:pPr marL="0" indent="0">
              <a:buNone/>
            </a:pPr>
            <a:r>
              <a:rPr lang="el-GR" dirty="0"/>
              <a:t>Αργότερα ανέλαβαν της συγγραφή και αντιγραφή των λογοτεχνικών κειμένων ως αντιγραφείς.</a:t>
            </a:r>
          </a:p>
          <a:p>
            <a:pPr marL="0" indent="0">
              <a:buNone/>
            </a:pPr>
            <a:r>
              <a:rPr lang="el-GR" dirty="0" smtClean="0"/>
              <a:t>Με </a:t>
            </a:r>
            <a:r>
              <a:rPr lang="el-GR" dirty="0"/>
              <a:t>την ανάγκη παραγωγής καταλόγων, διαμορφώθηκε μια νέα “ειδικότητα” αυτή του Βιβλιογράφου (Diringer, 1953) . </a:t>
            </a:r>
          </a:p>
          <a:p>
            <a:endParaRPr lang="el-GR" dirty="0"/>
          </a:p>
        </p:txBody>
      </p:sp>
    </p:spTree>
    <p:extLst>
      <p:ext uri="{BB962C8B-B14F-4D97-AF65-F5344CB8AC3E}">
        <p14:creationId xmlns:p14="http://schemas.microsoft.com/office/powerpoint/2010/main" val="26695541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CB2AAE4-8CBE-4B16-98EF-9815BCD74E2B}" type="slidenum">
              <a:rPr lang="en-GB" altLang="el-GR" sz="1300">
                <a:solidFill>
                  <a:srgbClr val="000000"/>
                </a:solidFill>
                <a:latin typeface="Times New Roman" pitchFamily="18" charset="0"/>
              </a:rPr>
              <a:pPr algn="r" eaLnBrk="1">
                <a:buClrTx/>
                <a:buFontTx/>
                <a:buNone/>
              </a:pPr>
              <a:t>31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3/9</a:t>
            </a:r>
            <a:endParaRPr lang="el-GR" dirty="0"/>
          </a:p>
        </p:txBody>
      </p:sp>
      <p:sp>
        <p:nvSpPr>
          <p:cNvPr id="3" name="Θέση περιεχομένου 2"/>
          <p:cNvSpPr>
            <a:spLocks noGrp="1"/>
          </p:cNvSpPr>
          <p:nvPr>
            <p:ph idx="1"/>
          </p:nvPr>
        </p:nvSpPr>
        <p:spPr/>
        <p:txBody>
          <a:bodyPr/>
          <a:lstStyle/>
          <a:p>
            <a:pPr marL="0" indent="0">
              <a:buNone/>
            </a:pPr>
            <a:r>
              <a:rPr lang="el-GR" b="1" dirty="0"/>
              <a:t>Δύο τρόποι σύνταξης Βιβλιογραφίας </a:t>
            </a:r>
          </a:p>
          <a:p>
            <a:pPr marL="457200" indent="-457200">
              <a:buFont typeface="+mj-lt"/>
              <a:buAutoNum type="arabicPeriod"/>
            </a:pPr>
            <a:r>
              <a:rPr lang="el-GR" dirty="0" smtClean="0"/>
              <a:t>Πρωτότυπη </a:t>
            </a:r>
            <a:r>
              <a:rPr lang="el-GR" dirty="0"/>
              <a:t>βιβλιογραφία= σύνταξη της Βιβλιογραφίας με βάση το τεκμήριο που έχει ο βιβλιογράφος στα χέρια του. </a:t>
            </a:r>
          </a:p>
          <a:p>
            <a:pPr marL="457200" indent="-457200">
              <a:buFont typeface="+mj-lt"/>
              <a:buAutoNum type="arabicPeriod"/>
            </a:pPr>
            <a:r>
              <a:rPr lang="el-GR" dirty="0" smtClean="0"/>
              <a:t>Δευτερεύουσα</a:t>
            </a:r>
            <a:r>
              <a:rPr lang="el-GR" dirty="0"/>
              <a:t>, αφορά στην εξέταση  της ήδη υπάρχουσας βιβλιογραφίας που δημιούργησε κάποιος άλλος βιβλιογράφος με το τεκμήριο που έχει μπροστά του. </a:t>
            </a:r>
          </a:p>
          <a:p>
            <a:endParaRPr lang="el-GR" dirty="0"/>
          </a:p>
        </p:txBody>
      </p:sp>
    </p:spTree>
    <p:extLst>
      <p:ext uri="{BB962C8B-B14F-4D97-AF65-F5344CB8AC3E}">
        <p14:creationId xmlns:p14="http://schemas.microsoft.com/office/powerpoint/2010/main" val="13315663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4E750FA-6860-43A1-8202-7D3BBBB8BBB4}" type="slidenum">
              <a:rPr lang="en-GB" altLang="el-GR" sz="1300">
                <a:solidFill>
                  <a:srgbClr val="000000"/>
                </a:solidFill>
                <a:latin typeface="Times New Roman" pitchFamily="18" charset="0"/>
              </a:rPr>
              <a:pPr algn="r" eaLnBrk="1">
                <a:buClrTx/>
                <a:buFontTx/>
                <a:buNone/>
              </a:pPr>
              <a:t>32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4/9</a:t>
            </a:r>
            <a:endParaRPr lang="el-GR" dirty="0"/>
          </a:p>
        </p:txBody>
      </p:sp>
      <p:sp>
        <p:nvSpPr>
          <p:cNvPr id="3" name="Θέση περιεχομένου 2"/>
          <p:cNvSpPr>
            <a:spLocks noGrp="1"/>
          </p:cNvSpPr>
          <p:nvPr>
            <p:ph idx="1"/>
          </p:nvPr>
        </p:nvSpPr>
        <p:spPr/>
        <p:txBody>
          <a:bodyPr/>
          <a:lstStyle/>
          <a:p>
            <a:pPr marL="0" indent="0">
              <a:buNone/>
            </a:pPr>
            <a:r>
              <a:rPr lang="el-GR" dirty="0"/>
              <a:t>Δυσκολία</a:t>
            </a:r>
          </a:p>
          <a:p>
            <a:pPr marL="0" indent="0">
              <a:buNone/>
            </a:pPr>
            <a:r>
              <a:rPr lang="el-GR" dirty="0"/>
              <a:t>- Ελλιπή στοιχεία ταυτοποίησης </a:t>
            </a:r>
          </a:p>
          <a:p>
            <a:pPr marL="0" indent="0">
              <a:buNone/>
            </a:pPr>
            <a:r>
              <a:rPr lang="el-GR" dirty="0"/>
              <a:t>- Ψευδή στοιχεία ταυτοποίησης</a:t>
            </a:r>
          </a:p>
          <a:p>
            <a:pPr marL="0" indent="0">
              <a:buNone/>
            </a:pPr>
            <a:r>
              <a:rPr lang="el-GR" dirty="0"/>
              <a:t>- Λανθασμένα στοιχεία ταυτοποίησης</a:t>
            </a:r>
          </a:p>
          <a:p>
            <a:endParaRPr lang="el-GR" dirty="0"/>
          </a:p>
          <a:p>
            <a:pPr marL="0" indent="0">
              <a:buNone/>
            </a:pPr>
            <a:r>
              <a:rPr lang="el-GR" dirty="0"/>
              <a:t>Ο Βιβλιογράφος δεν είχε τα </a:t>
            </a:r>
            <a:r>
              <a:rPr lang="el-GR" dirty="0" smtClean="0"/>
              <a:t>μέσα </a:t>
            </a:r>
            <a:r>
              <a:rPr lang="el-GR" dirty="0"/>
              <a:t>ή τον τρόπο να πετύχει την ταυτοποίηση των στοιχείων του τεκμηρίου που είχε μπροστά του. </a:t>
            </a:r>
          </a:p>
          <a:p>
            <a:endParaRPr lang="el-GR" dirty="0"/>
          </a:p>
        </p:txBody>
      </p:sp>
    </p:spTree>
    <p:extLst>
      <p:ext uri="{BB962C8B-B14F-4D97-AF65-F5344CB8AC3E}">
        <p14:creationId xmlns:p14="http://schemas.microsoft.com/office/powerpoint/2010/main" val="6350145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9EDB9FD-810D-4CDA-A21D-50C7E9F63985}" type="slidenum">
              <a:rPr lang="en-GB" altLang="el-GR" sz="1300">
                <a:solidFill>
                  <a:srgbClr val="000000"/>
                </a:solidFill>
                <a:latin typeface="Times New Roman" pitchFamily="18" charset="0"/>
              </a:rPr>
              <a:pPr algn="r" eaLnBrk="1">
                <a:buClrTx/>
                <a:buFontTx/>
                <a:buNone/>
              </a:pPr>
              <a:t>33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5/9</a:t>
            </a:r>
            <a:endParaRPr lang="el-GR" dirty="0"/>
          </a:p>
        </p:txBody>
      </p:sp>
      <p:sp>
        <p:nvSpPr>
          <p:cNvPr id="3" name="Θέση περιεχομένου 2"/>
          <p:cNvSpPr>
            <a:spLocks noGrp="1"/>
          </p:cNvSpPr>
          <p:nvPr>
            <p:ph idx="1"/>
          </p:nvPr>
        </p:nvSpPr>
        <p:spPr/>
        <p:txBody>
          <a:bodyPr/>
          <a:lstStyle/>
          <a:p>
            <a:pPr marL="0" indent="0">
              <a:buNone/>
            </a:pPr>
            <a:r>
              <a:rPr lang="el-GR" dirty="0"/>
              <a:t>Λάθη</a:t>
            </a:r>
          </a:p>
          <a:p>
            <a:pPr marL="0" indent="0">
              <a:buNone/>
            </a:pPr>
            <a:r>
              <a:rPr lang="el-GR" dirty="0"/>
              <a:t>- Έτος</a:t>
            </a:r>
          </a:p>
          <a:p>
            <a:pPr marL="0" indent="0">
              <a:buNone/>
            </a:pPr>
            <a:r>
              <a:rPr lang="el-GR" dirty="0"/>
              <a:t>- Τόπος Έκδοσης</a:t>
            </a:r>
          </a:p>
          <a:p>
            <a:endParaRPr lang="el-GR" dirty="0"/>
          </a:p>
          <a:p>
            <a:pPr marL="0" indent="0">
              <a:buNone/>
            </a:pPr>
            <a:r>
              <a:rPr lang="el-GR" dirty="0"/>
              <a:t>Μη ζωτικής σημασίας γιατί οι ίδιοι οι τυπογράφοι γνώριζαν πότε είχαν εκδώσει κάθε τεκμήριο, αλλά και οι αγοραστές πότε το είχαν αγοράσει.</a:t>
            </a:r>
          </a:p>
          <a:p>
            <a:endParaRPr lang="el-GR" dirty="0"/>
          </a:p>
        </p:txBody>
      </p:sp>
    </p:spTree>
    <p:extLst>
      <p:ext uri="{BB962C8B-B14F-4D97-AF65-F5344CB8AC3E}">
        <p14:creationId xmlns:p14="http://schemas.microsoft.com/office/powerpoint/2010/main" val="32828021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CC6FC0E-5E30-4CFE-AB98-19D50E721CB7}" type="slidenum">
              <a:rPr lang="en-GB" altLang="el-GR" sz="1300">
                <a:solidFill>
                  <a:srgbClr val="000000"/>
                </a:solidFill>
                <a:latin typeface="Times New Roman" pitchFamily="18" charset="0"/>
              </a:rPr>
              <a:pPr algn="r" eaLnBrk="1">
                <a:buClrTx/>
                <a:buFontTx/>
                <a:buNone/>
              </a:pPr>
              <a:t>34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6/9</a:t>
            </a:r>
            <a:endParaRPr lang="el-GR" dirty="0"/>
          </a:p>
        </p:txBody>
      </p:sp>
      <p:sp>
        <p:nvSpPr>
          <p:cNvPr id="3" name="Θέση περιεχομένου 2"/>
          <p:cNvSpPr>
            <a:spLocks noGrp="1"/>
          </p:cNvSpPr>
          <p:nvPr>
            <p:ph idx="1"/>
          </p:nvPr>
        </p:nvSpPr>
        <p:spPr/>
        <p:txBody>
          <a:bodyPr/>
          <a:lstStyle/>
          <a:p>
            <a:pPr marL="0" indent="0">
              <a:buNone/>
            </a:pPr>
            <a:r>
              <a:rPr lang="el-GR" dirty="0"/>
              <a:t>Δεν υπήρχαν συγκεκριμένοι κανόνες, πρότυπα για το είδος της πληροφορίας που πρέπει να φέρει κάθε είδος τεκμηρίου. </a:t>
            </a:r>
          </a:p>
          <a:p>
            <a:pPr marL="0" indent="0">
              <a:buNone/>
            </a:pPr>
            <a:r>
              <a:rPr lang="el-GR" dirty="0"/>
              <a:t>Τα πρότυπα και οι κανόνες προέκυψαν από τις καλές ή κακές πρακτικές του παρελθόντος, αλλά και από τις εκάστοτε ανάγκες που καλούνταν να εξυπηρετήσουν οι Βιβλιογράφοι, Καταλογογράφοι, αλλά και οι Βιβλιοθηκονόμοι στους νεώτερους χρόνους. </a:t>
            </a:r>
          </a:p>
          <a:p>
            <a:endParaRPr lang="el-GR" dirty="0"/>
          </a:p>
        </p:txBody>
      </p:sp>
    </p:spTree>
    <p:extLst>
      <p:ext uri="{BB962C8B-B14F-4D97-AF65-F5344CB8AC3E}">
        <p14:creationId xmlns:p14="http://schemas.microsoft.com/office/powerpoint/2010/main" val="3001062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10C82B3-2368-44FF-8B1D-FA4BB6ED246B}" type="slidenum">
              <a:rPr lang="en-GB" altLang="el-GR" sz="1300">
                <a:solidFill>
                  <a:srgbClr val="000000"/>
                </a:solidFill>
                <a:latin typeface="Times New Roman" pitchFamily="18" charset="0"/>
              </a:rPr>
              <a:pPr algn="r" eaLnBrk="1">
                <a:buClrTx/>
                <a:buFontTx/>
                <a:buNone/>
              </a:pPr>
              <a:t>35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7/9</a:t>
            </a:r>
            <a:endParaRPr lang="el-GR" dirty="0"/>
          </a:p>
        </p:txBody>
      </p:sp>
      <p:sp>
        <p:nvSpPr>
          <p:cNvPr id="3" name="Θέση περιεχομένου 2"/>
          <p:cNvSpPr>
            <a:spLocks noGrp="1"/>
          </p:cNvSpPr>
          <p:nvPr>
            <p:ph idx="1"/>
          </p:nvPr>
        </p:nvSpPr>
        <p:spPr/>
        <p:txBody>
          <a:bodyPr/>
          <a:lstStyle/>
          <a:p>
            <a:pPr marL="0" indent="0">
              <a:buNone/>
            </a:pPr>
            <a:r>
              <a:rPr lang="el-GR" dirty="0"/>
              <a:t>Πολύ συχνά η έλλειψη ή λανθασμένη αποτύπωση της ημερομηνίας και τόπου έκδοσης ήταν εσκεμμένη. </a:t>
            </a:r>
          </a:p>
          <a:p>
            <a:endParaRPr lang="el-GR" dirty="0"/>
          </a:p>
          <a:p>
            <a:pPr marL="0" indent="0">
              <a:buNone/>
            </a:pPr>
            <a:r>
              <a:rPr lang="el-GR" dirty="0"/>
              <a:t>Αυτές αφορούσαν κυρίως εκδόσεις που αποτύπωναν απόψεις ενάντια στα καθεστώτα της κάθε εποχής, ή αποτύπωναν ιδέες επαναστατικές ή ακόμα αποτελούσαν προϊόν κλεψιτυπίας (Gaskell, 1972).</a:t>
            </a:r>
          </a:p>
          <a:p>
            <a:endParaRPr lang="el-GR" dirty="0"/>
          </a:p>
        </p:txBody>
      </p:sp>
    </p:spTree>
    <p:extLst>
      <p:ext uri="{BB962C8B-B14F-4D97-AF65-F5344CB8AC3E}">
        <p14:creationId xmlns:p14="http://schemas.microsoft.com/office/powerpoint/2010/main" val="40352662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FF85FF6-DDC2-4932-BB91-E4561E46D984}" type="slidenum">
              <a:rPr lang="en-GB" altLang="el-GR" sz="1300">
                <a:solidFill>
                  <a:srgbClr val="000000"/>
                </a:solidFill>
                <a:latin typeface="Times New Roman" pitchFamily="18" charset="0"/>
              </a:rPr>
              <a:pPr algn="r" eaLnBrk="1">
                <a:buClrTx/>
                <a:buFontTx/>
                <a:buNone/>
              </a:pPr>
              <a:t>36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8/9</a:t>
            </a:r>
            <a:endParaRPr lang="el-GR" dirty="0"/>
          </a:p>
        </p:txBody>
      </p:sp>
      <p:sp>
        <p:nvSpPr>
          <p:cNvPr id="3" name="Θέση περιεχομένου 2"/>
          <p:cNvSpPr>
            <a:spLocks noGrp="1"/>
          </p:cNvSpPr>
          <p:nvPr>
            <p:ph idx="1"/>
          </p:nvPr>
        </p:nvSpPr>
        <p:spPr/>
        <p:txBody>
          <a:bodyPr/>
          <a:lstStyle/>
          <a:p>
            <a:pPr marL="0" indent="0">
              <a:buNone/>
            </a:pPr>
            <a:r>
              <a:rPr lang="el-GR" dirty="0"/>
              <a:t>Πρόκληση</a:t>
            </a:r>
          </a:p>
          <a:p>
            <a:pPr marL="0" indent="0">
              <a:buNone/>
            </a:pPr>
            <a:r>
              <a:rPr lang="el-GR" dirty="0"/>
              <a:t>-  Αναγνώριση των στοιχείων του συγγραφέα ή συντάκτη. </a:t>
            </a:r>
          </a:p>
          <a:p>
            <a:pPr marL="0" indent="0">
              <a:buNone/>
            </a:pPr>
            <a:r>
              <a:rPr lang="el-GR" dirty="0"/>
              <a:t>- Χωρίς όνομα συγγραφέα ή χρήση ψευδώνυμου.</a:t>
            </a:r>
          </a:p>
          <a:p>
            <a:pPr marL="0" indent="0">
              <a:buNone/>
            </a:pPr>
            <a:r>
              <a:rPr lang="el-GR" dirty="0" smtClean="0"/>
              <a:t>Ο </a:t>
            </a:r>
            <a:r>
              <a:rPr lang="el-GR" dirty="0"/>
              <a:t>κύριος λόγος έλλειψης αποτύπωσης του ονόματος ή αντικατάστασης αυτού με ψευδώνυμο ήταν η αποφυγή δίωξης σε περίπτωση που οι ιδέες που καταγράφονταν στο κείμενο ήταν ενάντια στην άρχουσα τάξη, επαναστατικές ή αποτελούσαν προϊόν κλεψιτυπίας (Gaskell, 1972).</a:t>
            </a:r>
          </a:p>
          <a:p>
            <a:endParaRPr lang="el-GR" dirty="0"/>
          </a:p>
        </p:txBody>
      </p:sp>
    </p:spTree>
    <p:extLst>
      <p:ext uri="{BB962C8B-B14F-4D97-AF65-F5344CB8AC3E}">
        <p14:creationId xmlns:p14="http://schemas.microsoft.com/office/powerpoint/2010/main" val="407137141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6BD2933-E47A-4A61-BAEC-3BDD146C1869}" type="slidenum">
              <a:rPr lang="en-GB" altLang="el-GR" sz="1300">
                <a:solidFill>
                  <a:srgbClr val="000000"/>
                </a:solidFill>
                <a:latin typeface="Times New Roman" pitchFamily="18" charset="0"/>
              </a:rPr>
              <a:pPr algn="r" eaLnBrk="1">
                <a:buClrTx/>
                <a:buFontTx/>
                <a:buNone/>
              </a:pPr>
              <a:t>37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Ο ρόλος του Βιβλιογράφου </a:t>
            </a:r>
            <a:r>
              <a:rPr lang="el-GR" sz="3600" b="0" dirty="0" smtClean="0"/>
              <a:t>9/9</a:t>
            </a:r>
            <a:endParaRPr lang="el-GR" dirty="0"/>
          </a:p>
        </p:txBody>
      </p:sp>
      <p:sp>
        <p:nvSpPr>
          <p:cNvPr id="3" name="Θέση περιεχομένου 2"/>
          <p:cNvSpPr>
            <a:spLocks noGrp="1"/>
          </p:cNvSpPr>
          <p:nvPr>
            <p:ph idx="1"/>
          </p:nvPr>
        </p:nvSpPr>
        <p:spPr/>
        <p:txBody>
          <a:bodyPr/>
          <a:lstStyle/>
          <a:p>
            <a:pPr marL="0" indent="0">
              <a:buNone/>
            </a:pPr>
            <a:r>
              <a:rPr lang="el-GR" dirty="0"/>
              <a:t>Σπουδαιότητα της Εργασίας του Βιβλιογράφου</a:t>
            </a:r>
          </a:p>
          <a:p>
            <a:pPr marL="0" indent="0">
              <a:buNone/>
            </a:pPr>
            <a:r>
              <a:rPr lang="el-GR" dirty="0"/>
              <a:t>- επισήμανση και ταυτοποίηση των ιδεών</a:t>
            </a:r>
          </a:p>
          <a:p>
            <a:pPr marL="0" indent="0">
              <a:buNone/>
            </a:pPr>
            <a:r>
              <a:rPr lang="el-GR" dirty="0"/>
              <a:t>- θεματική ταξινόμηση</a:t>
            </a:r>
          </a:p>
          <a:p>
            <a:pPr marL="0" indent="0">
              <a:buNone/>
            </a:pPr>
            <a:r>
              <a:rPr lang="el-GR" dirty="0"/>
              <a:t>- προήγαγε τις επιστήμες.</a:t>
            </a:r>
          </a:p>
          <a:p>
            <a:pPr marL="0" indent="0">
              <a:buNone/>
            </a:pPr>
            <a:r>
              <a:rPr lang="el-GR" dirty="0"/>
              <a:t>- μοναδική απόδειξη ύπαρξης ενός εξαφανισμένου συγγράμματος</a:t>
            </a:r>
          </a:p>
          <a:p>
            <a:pPr marL="0" indent="0">
              <a:buNone/>
            </a:pPr>
            <a:r>
              <a:rPr lang="el-GR" dirty="0"/>
              <a:t>- γρήγορη, άμεση διάδοση της βιβλιογραφίας και σε μεγαλύτερη κλίμακα</a:t>
            </a:r>
          </a:p>
          <a:p>
            <a:endParaRPr lang="el-GR" dirty="0"/>
          </a:p>
        </p:txBody>
      </p:sp>
    </p:spTree>
    <p:extLst>
      <p:ext uri="{BB962C8B-B14F-4D97-AF65-F5344CB8AC3E}">
        <p14:creationId xmlns:p14="http://schemas.microsoft.com/office/powerpoint/2010/main" val="29622937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845E0A4-5175-4629-87EA-44111467AA21}" type="slidenum">
              <a:rPr lang="en-GB" altLang="el-GR" sz="1300">
                <a:solidFill>
                  <a:srgbClr val="000000"/>
                </a:solidFill>
                <a:latin typeface="Times New Roman" pitchFamily="18" charset="0"/>
              </a:rPr>
              <a:pPr algn="r" eaLnBrk="1">
                <a:buClrTx/>
                <a:buFontTx/>
                <a:buNone/>
              </a:pPr>
              <a:t>38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Συμπεράσματα</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smtClean="0"/>
              <a:t>Ορίστηκαν </a:t>
            </a:r>
            <a:r>
              <a:rPr lang="el-GR" dirty="0"/>
              <a:t>οι βασικοί όροι στο πλαίσιο της Επιστήμης της Βιβλιογραφίας.</a:t>
            </a:r>
          </a:p>
          <a:p>
            <a:pPr marL="0" indent="0">
              <a:buNone/>
            </a:pPr>
            <a:r>
              <a:rPr lang="el-GR" dirty="0"/>
              <a:t>Οριοθετήθηκε το Γενικό πλαίσιο της Επιστήμης της Βιβλιογραφίας.</a:t>
            </a:r>
          </a:p>
          <a:p>
            <a:pPr marL="0" indent="0">
              <a:buNone/>
            </a:pPr>
            <a:r>
              <a:rPr lang="el-GR" dirty="0"/>
              <a:t>Παρουσιάστηκαν τα Ιστορικά στοιχεία της Επιστήμης της Βιβλιογραφίας.</a:t>
            </a:r>
          </a:p>
          <a:p>
            <a:pPr marL="0" indent="0">
              <a:buNone/>
            </a:pPr>
            <a:r>
              <a:rPr lang="el-GR" dirty="0"/>
              <a:t>Παρουσιάστηκε η Εξέλιξη των Καταλόγων ανά τους αιώνες και δόθηκαν συγκεκριμένα παραδείγματα</a:t>
            </a:r>
          </a:p>
          <a:p>
            <a:pPr marL="0" indent="0">
              <a:buNone/>
            </a:pPr>
            <a:r>
              <a:rPr lang="el-GR" dirty="0"/>
              <a:t>Αναφορές έγιναν σε Καταλόγους που αφορούσαν σε ελληνικά συγγράμματα.</a:t>
            </a:r>
          </a:p>
          <a:p>
            <a:pPr marL="0" indent="0">
              <a:buNone/>
            </a:pPr>
            <a:r>
              <a:rPr lang="el-GR" dirty="0"/>
              <a:t>Περιγράφηκε ο ρόλος του Βιβλιογράφου και επισημάνθηκε η σπουδαιότητα του ρόλου του.</a:t>
            </a:r>
          </a:p>
          <a:p>
            <a:endParaRPr lang="el-GR" dirty="0"/>
          </a:p>
        </p:txBody>
      </p:sp>
    </p:spTree>
    <p:extLst>
      <p:ext uri="{BB962C8B-B14F-4D97-AF65-F5344CB8AC3E}">
        <p14:creationId xmlns:p14="http://schemas.microsoft.com/office/powerpoint/2010/main" val="3624121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C947569-0150-4E9F-BDB0-A70B47599599}"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Ιστορικά στοιχεία </a:t>
            </a:r>
            <a:r>
              <a:rPr lang="el-GR" sz="3600"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dirty="0"/>
              <a:t>Συνυφασμένη με επιστήμες όπως:</a:t>
            </a:r>
          </a:p>
          <a:p>
            <a:pPr marL="0" indent="0">
              <a:buNone/>
            </a:pPr>
            <a:r>
              <a:rPr lang="el-GR" dirty="0"/>
              <a:t> - η Ιστορία της Γραφής και των μέσων αποτύπωσης</a:t>
            </a:r>
          </a:p>
          <a:p>
            <a:pPr marL="0" indent="0">
              <a:buNone/>
            </a:pPr>
            <a:r>
              <a:rPr lang="el-GR" dirty="0"/>
              <a:t>- η Ιστορία του Βιβλίου</a:t>
            </a:r>
          </a:p>
          <a:p>
            <a:pPr marL="0" indent="0">
              <a:buNone/>
            </a:pPr>
            <a:r>
              <a:rPr lang="el-GR" dirty="0"/>
              <a:t>- η Ιστορία της Τυπογραφίας και της Εκτύπωσης</a:t>
            </a:r>
          </a:p>
          <a:p>
            <a:endParaRPr lang="el-GR" dirty="0"/>
          </a:p>
          <a:p>
            <a:pPr marL="0" indent="0">
              <a:buNone/>
            </a:pPr>
            <a:r>
              <a:rPr lang="el-GR" dirty="0"/>
              <a:t>Η Ιστορία της Επιστήμης της Βιβλιογραφίας εξελίσσεται παράλληλα με την εξιστόρηση εξελίξεων σε αυτές τις επιστήμες. </a:t>
            </a:r>
          </a:p>
          <a:p>
            <a:endParaRPr lang="el-GR" dirty="0"/>
          </a:p>
        </p:txBody>
      </p:sp>
    </p:spTree>
    <p:extLst>
      <p:ext uri="{BB962C8B-B14F-4D97-AF65-F5344CB8AC3E}">
        <p14:creationId xmlns:p14="http://schemas.microsoft.com/office/powerpoint/2010/main" val="39288188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7DB8E27-C8B7-41B9-9A33-DB6A9B5AF105}" type="slidenum">
              <a:rPr lang="en-GB" altLang="el-GR" sz="1300">
                <a:solidFill>
                  <a:srgbClr val="000000"/>
                </a:solidFill>
                <a:latin typeface="Times New Roman" pitchFamily="18" charset="0"/>
              </a:rPr>
              <a:pPr algn="r" eaLnBrk="1">
                <a:buClrTx/>
                <a:buFontTx/>
                <a:buNone/>
              </a:pPr>
              <a:t>39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smtClean="0"/>
              <a:t>1/3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altLang="el-GR" sz="2000" dirty="0">
                <a:solidFill>
                  <a:srgbClr val="000000"/>
                </a:solidFill>
              </a:rPr>
              <a:t>Blum, R. (1980) </a:t>
            </a:r>
            <a:r>
              <a:rPr lang="en-US" altLang="el-GR" sz="2000" i="1" dirty="0">
                <a:solidFill>
                  <a:srgbClr val="000000"/>
                </a:solidFill>
              </a:rPr>
              <a:t>Bibliographia, an inquiry into its definition and designations</a:t>
            </a:r>
            <a:r>
              <a:rPr lang="en-US" altLang="el-GR" sz="2000" dirty="0">
                <a:solidFill>
                  <a:srgbClr val="000000"/>
                </a:solidFill>
              </a:rPr>
              <a:t>. Translated by Mathilde V. Rovelstad. Chicago, Ill.: American Library Association; Folkestone, Kent, England: Dawson.</a:t>
            </a:r>
          </a:p>
          <a:p>
            <a:pPr marL="0" indent="0">
              <a:buNone/>
            </a:pPr>
            <a:r>
              <a:rPr lang="en-US" altLang="el-GR" sz="2000" dirty="0">
                <a:solidFill>
                  <a:srgbClr val="000000"/>
                </a:solidFill>
              </a:rPr>
              <a:t>Diringer, D. (1953). </a:t>
            </a:r>
            <a:r>
              <a:rPr lang="en-US" altLang="el-GR" sz="2000" i="1" dirty="0">
                <a:solidFill>
                  <a:srgbClr val="000000"/>
                </a:solidFill>
              </a:rPr>
              <a:t>The Book Before Printing. Ancient, Medieval and Oriental</a:t>
            </a:r>
            <a:r>
              <a:rPr lang="en-US" altLang="el-GR" sz="2000" dirty="0">
                <a:solidFill>
                  <a:srgbClr val="000000"/>
                </a:solidFill>
              </a:rPr>
              <a:t>. New. York.</a:t>
            </a:r>
          </a:p>
          <a:p>
            <a:pPr marL="0" indent="0">
              <a:buNone/>
            </a:pPr>
            <a:r>
              <a:rPr lang="en-US" altLang="el-GR" sz="2000" dirty="0">
                <a:solidFill>
                  <a:srgbClr val="000000"/>
                </a:solidFill>
              </a:rPr>
              <a:t>Feather, J. (2003). Bibliography. IN: </a:t>
            </a:r>
            <a:r>
              <a:rPr lang="en-US" altLang="el-GR" sz="2000" i="1" dirty="0">
                <a:solidFill>
                  <a:srgbClr val="000000"/>
                </a:solidFill>
              </a:rPr>
              <a:t>International Encyclopedia of Information and Library Science. 2</a:t>
            </a:r>
            <a:r>
              <a:rPr lang="en-US" altLang="el-GR" sz="2000" i="1" baseline="30000" dirty="0">
                <a:solidFill>
                  <a:srgbClr val="000000"/>
                </a:solidFill>
              </a:rPr>
              <a:t>nd</a:t>
            </a:r>
            <a:r>
              <a:rPr lang="en-US" altLang="el-GR" sz="2000" dirty="0">
                <a:solidFill>
                  <a:srgbClr val="000000"/>
                </a:solidFill>
              </a:rPr>
              <a:t>. ed. Ed. by John Feather &amp; Paul Sturges. London: Routledge (s. 37-38).</a:t>
            </a:r>
          </a:p>
          <a:p>
            <a:pPr marL="0" indent="0">
              <a:buNone/>
            </a:pPr>
            <a:r>
              <a:rPr lang="en-US" altLang="el-GR" sz="2000" dirty="0">
                <a:solidFill>
                  <a:srgbClr val="000000"/>
                </a:solidFill>
              </a:rPr>
              <a:t>Finkelstein, D. And McCleery, A. (2005).</a:t>
            </a:r>
            <a:r>
              <a:rPr lang="en-US" altLang="el-GR" sz="2000" i="1" dirty="0">
                <a:solidFill>
                  <a:srgbClr val="000000"/>
                </a:solidFill>
              </a:rPr>
              <a:t> An introduction to book history</a:t>
            </a:r>
            <a:r>
              <a:rPr lang="en-US" altLang="el-GR" sz="2000" dirty="0">
                <a:solidFill>
                  <a:srgbClr val="000000"/>
                </a:solidFill>
              </a:rPr>
              <a:t>. London: Routledge.</a:t>
            </a:r>
          </a:p>
          <a:p>
            <a:pPr marL="0" indent="0">
              <a:buNone/>
            </a:pPr>
            <a:r>
              <a:rPr lang="en-US" altLang="el-GR" sz="2000" dirty="0">
                <a:solidFill>
                  <a:srgbClr val="000000"/>
                </a:solidFill>
              </a:rPr>
              <a:t>Gaskell, P. (1972). </a:t>
            </a:r>
            <a:r>
              <a:rPr lang="en-US" altLang="el-GR" sz="2000" i="1" dirty="0">
                <a:solidFill>
                  <a:srgbClr val="000000"/>
                </a:solidFill>
              </a:rPr>
              <a:t>A new introduction to bibliography</a:t>
            </a:r>
            <a:r>
              <a:rPr lang="en-US" altLang="el-GR" sz="2000" dirty="0">
                <a:solidFill>
                  <a:srgbClr val="000000"/>
                </a:solidFill>
              </a:rPr>
              <a:t>. New York: Oxford University Press</a:t>
            </a:r>
            <a:r>
              <a:rPr lang="en-US" altLang="el-GR" sz="2000" dirty="0" smtClean="0">
                <a:solidFill>
                  <a:srgbClr val="000000"/>
                </a:solidFill>
              </a:rPr>
              <a:t>.</a:t>
            </a:r>
            <a:endParaRPr lang="en-US" altLang="el-GR" sz="2000" dirty="0">
              <a:solidFill>
                <a:srgbClr val="000000"/>
              </a:solidFill>
            </a:endParaRPr>
          </a:p>
        </p:txBody>
      </p:sp>
    </p:spTree>
    <p:extLst>
      <p:ext uri="{BB962C8B-B14F-4D97-AF65-F5344CB8AC3E}">
        <p14:creationId xmlns:p14="http://schemas.microsoft.com/office/powerpoint/2010/main" val="39970504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7DB8E27-C8B7-41B9-9A33-DB6A9B5AF105}" type="slidenum">
              <a:rPr lang="en-GB" altLang="el-GR" sz="1300">
                <a:solidFill>
                  <a:srgbClr val="000000"/>
                </a:solidFill>
                <a:latin typeface="Times New Roman" pitchFamily="18" charset="0"/>
              </a:rPr>
              <a:pPr algn="r" eaLnBrk="1">
                <a:buClrTx/>
                <a:buFontTx/>
                <a:buNone/>
              </a:pPr>
              <a:t>40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a:t>2</a:t>
            </a:r>
            <a:r>
              <a:rPr lang="el-GR" sz="3600" b="0" dirty="0" smtClean="0"/>
              <a:t>/3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altLang="el-GR" sz="2000" dirty="0" smtClean="0">
                <a:solidFill>
                  <a:srgbClr val="000000"/>
                </a:solidFill>
              </a:rPr>
              <a:t>Gaskell</a:t>
            </a:r>
            <a:r>
              <a:rPr lang="en-US" altLang="el-GR" sz="2000" dirty="0">
                <a:solidFill>
                  <a:srgbClr val="000000"/>
                </a:solidFill>
              </a:rPr>
              <a:t>, P. (2000)</a:t>
            </a:r>
            <a:r>
              <a:rPr lang="en-US" altLang="el-GR" sz="2000" i="1" dirty="0">
                <a:solidFill>
                  <a:srgbClr val="000000"/>
                </a:solidFill>
              </a:rPr>
              <a:t>. A new introduction to bibliography. </a:t>
            </a:r>
            <a:r>
              <a:rPr lang="en-US" altLang="el-GR" sz="2000" dirty="0">
                <a:solidFill>
                  <a:srgbClr val="000000"/>
                </a:solidFill>
              </a:rPr>
              <a:t>New Castle, DE: Oak Knoll Press.</a:t>
            </a:r>
          </a:p>
          <a:p>
            <a:pPr marL="0" indent="0">
              <a:buNone/>
            </a:pPr>
            <a:r>
              <a:rPr lang="en-US" altLang="el-GR" sz="2000" dirty="0">
                <a:solidFill>
                  <a:srgbClr val="000000"/>
                </a:solidFill>
              </a:rPr>
              <a:t>Harmon, R. B. (1989). </a:t>
            </a:r>
            <a:r>
              <a:rPr lang="en-US" altLang="el-GR" sz="2000" i="1" dirty="0">
                <a:solidFill>
                  <a:srgbClr val="000000"/>
                </a:solidFill>
              </a:rPr>
              <a:t>Elements of bibliography: a simplified approach</a:t>
            </a:r>
            <a:r>
              <a:rPr lang="en-US" altLang="el-GR" sz="2000" dirty="0">
                <a:solidFill>
                  <a:srgbClr val="000000"/>
                </a:solidFill>
              </a:rPr>
              <a:t>. Rev. ed. Metuchen, N.J.: Scarecrow Press.</a:t>
            </a:r>
          </a:p>
          <a:p>
            <a:pPr marL="0" indent="0">
              <a:buNone/>
            </a:pPr>
            <a:r>
              <a:rPr lang="en-US" altLang="el-GR" sz="2000" dirty="0">
                <a:solidFill>
                  <a:srgbClr val="000000"/>
                </a:solidFill>
              </a:rPr>
              <a:t>Κουμ</a:t>
            </a:r>
            <a:r>
              <a:rPr lang="en-US" altLang="el-GR" sz="2000" dirty="0">
                <a:solidFill>
                  <a:srgbClr val="000000"/>
                </a:solidFill>
              </a:rPr>
              <a:t>αριανού, Α., Δρούλια, Λ., Layton, Ε. (1986).</a:t>
            </a:r>
            <a:r>
              <a:rPr lang="en-US" altLang="el-GR" sz="2000" i="1" dirty="0">
                <a:solidFill>
                  <a:srgbClr val="000000"/>
                </a:solidFill>
              </a:rPr>
              <a:t> Το </a:t>
            </a:r>
            <a:r>
              <a:rPr lang="en-US" altLang="el-GR" sz="2000" i="1" dirty="0">
                <a:solidFill>
                  <a:srgbClr val="000000"/>
                </a:solidFill>
              </a:rPr>
              <a:t>ελληνικό</a:t>
            </a:r>
            <a:r>
              <a:rPr lang="en-US" altLang="el-GR" sz="2000" i="1" dirty="0">
                <a:solidFill>
                  <a:srgbClr val="000000"/>
                </a:solidFill>
              </a:rPr>
              <a:t> βιβ</a:t>
            </a:r>
            <a:r>
              <a:rPr lang="en-US" altLang="el-GR" sz="2000" i="1" dirty="0">
                <a:solidFill>
                  <a:srgbClr val="000000"/>
                </a:solidFill>
              </a:rPr>
              <a:t>λίο</a:t>
            </a:r>
            <a:r>
              <a:rPr lang="en-US" altLang="el-GR" sz="2000" i="1" dirty="0">
                <a:solidFill>
                  <a:srgbClr val="000000"/>
                </a:solidFill>
              </a:rPr>
              <a:t> (1476 -1830). </a:t>
            </a:r>
            <a:r>
              <a:rPr lang="en-US" altLang="el-GR" sz="2000" dirty="0">
                <a:solidFill>
                  <a:srgbClr val="000000"/>
                </a:solidFill>
              </a:rPr>
              <a:t>Αθήν</a:t>
            </a:r>
            <a:r>
              <a:rPr lang="en-US" altLang="el-GR" sz="2000" dirty="0">
                <a:solidFill>
                  <a:srgbClr val="000000"/>
                </a:solidFill>
              </a:rPr>
              <a:t>α: ΜΙΕΤ.</a:t>
            </a:r>
          </a:p>
          <a:p>
            <a:pPr marL="0" indent="0">
              <a:buNone/>
            </a:pPr>
            <a:r>
              <a:rPr lang="en-US" altLang="el-GR" sz="2000" dirty="0">
                <a:solidFill>
                  <a:srgbClr val="000000"/>
                </a:solidFill>
              </a:rPr>
              <a:t>Kυριάκη</a:t>
            </a:r>
            <a:r>
              <a:rPr lang="en-US" altLang="el-GR" sz="2000" dirty="0">
                <a:solidFill>
                  <a:srgbClr val="000000"/>
                </a:solidFill>
              </a:rPr>
              <a:t>- Μάνεση, </a:t>
            </a:r>
            <a:r>
              <a:rPr lang="en-US" altLang="el-GR" sz="2000" dirty="0">
                <a:solidFill>
                  <a:srgbClr val="000000"/>
                </a:solidFill>
              </a:rPr>
              <a:t>Δάφνη</a:t>
            </a:r>
            <a:r>
              <a:rPr lang="en-US" altLang="el-GR" sz="2000" dirty="0">
                <a:solidFill>
                  <a:srgbClr val="000000"/>
                </a:solidFill>
              </a:rPr>
              <a:t> (1999). </a:t>
            </a:r>
            <a:r>
              <a:rPr lang="en-US" altLang="el-GR" sz="2000" i="1" dirty="0">
                <a:solidFill>
                  <a:srgbClr val="000000"/>
                </a:solidFill>
              </a:rPr>
              <a:t>Κέντρ</a:t>
            </a:r>
            <a:r>
              <a:rPr lang="en-US" altLang="el-GR" sz="2000" i="1" dirty="0">
                <a:solidFill>
                  <a:srgbClr val="000000"/>
                </a:solidFill>
              </a:rPr>
              <a:t>α τεκμηρίωσης και πληροφόρησης: ρόλος, λειτουργίες, οργάνωση</a:t>
            </a:r>
            <a:r>
              <a:rPr lang="en-US" altLang="el-GR" sz="2000" dirty="0">
                <a:solidFill>
                  <a:srgbClr val="000000"/>
                </a:solidFill>
              </a:rPr>
              <a:t>. </a:t>
            </a:r>
            <a:r>
              <a:rPr lang="en-US" altLang="el-GR" sz="2000" dirty="0">
                <a:solidFill>
                  <a:srgbClr val="000000"/>
                </a:solidFill>
              </a:rPr>
              <a:t>Περιστέρι</a:t>
            </a:r>
            <a:r>
              <a:rPr lang="en-US" altLang="el-GR" sz="2000" dirty="0">
                <a:solidFill>
                  <a:srgbClr val="000000"/>
                </a:solidFill>
              </a:rPr>
              <a:t>: </a:t>
            </a:r>
            <a:r>
              <a:rPr lang="en-US" altLang="el-GR" sz="2000" dirty="0">
                <a:solidFill>
                  <a:srgbClr val="000000"/>
                </a:solidFill>
              </a:rPr>
              <a:t>Ίων</a:t>
            </a:r>
            <a:r>
              <a:rPr lang="en-US" altLang="el-GR" sz="2000" dirty="0">
                <a:solidFill>
                  <a:srgbClr val="000000"/>
                </a:solidFill>
              </a:rPr>
              <a:t>.</a:t>
            </a:r>
          </a:p>
          <a:p>
            <a:pPr marL="0" indent="0">
              <a:buNone/>
            </a:pPr>
            <a:r>
              <a:rPr lang="en-US" altLang="el-GR" sz="2000" dirty="0">
                <a:solidFill>
                  <a:srgbClr val="000000"/>
                </a:solidFill>
              </a:rPr>
              <a:t>Μπ</a:t>
            </a:r>
            <a:r>
              <a:rPr lang="en-US" altLang="el-GR" sz="2000" dirty="0">
                <a:solidFill>
                  <a:srgbClr val="000000"/>
                </a:solidFill>
              </a:rPr>
              <a:t>ώκος</a:t>
            </a:r>
            <a:r>
              <a:rPr lang="en-US" altLang="el-GR" sz="2000" dirty="0">
                <a:solidFill>
                  <a:srgbClr val="000000"/>
                </a:solidFill>
              </a:rPr>
              <a:t>, Γ. (2001).</a:t>
            </a:r>
            <a:r>
              <a:rPr lang="en-US" altLang="el-GR" sz="2000" i="1" dirty="0">
                <a:solidFill>
                  <a:srgbClr val="000000"/>
                </a:solidFill>
              </a:rPr>
              <a:t> </a:t>
            </a:r>
            <a:r>
              <a:rPr lang="en-US" altLang="el-GR" sz="2000" i="1" dirty="0">
                <a:solidFill>
                  <a:srgbClr val="000000"/>
                </a:solidFill>
              </a:rPr>
              <a:t>Εισ</a:t>
            </a:r>
            <a:r>
              <a:rPr lang="en-US" altLang="el-GR" sz="2000" i="1" dirty="0">
                <a:solidFill>
                  <a:srgbClr val="000000"/>
                </a:solidFill>
              </a:rPr>
              <a:t>αγωγή στην επιστήμη της πληροφόρησης</a:t>
            </a:r>
            <a:r>
              <a:rPr lang="en-US" altLang="el-GR" sz="2000" dirty="0">
                <a:solidFill>
                  <a:srgbClr val="000000"/>
                </a:solidFill>
              </a:rPr>
              <a:t>. </a:t>
            </a:r>
            <a:r>
              <a:rPr lang="en-US" altLang="el-GR" sz="2000" dirty="0">
                <a:solidFill>
                  <a:srgbClr val="000000"/>
                </a:solidFill>
              </a:rPr>
              <a:t>Αθήν</a:t>
            </a:r>
            <a:r>
              <a:rPr lang="en-US" altLang="el-GR" sz="2000" dirty="0">
                <a:solidFill>
                  <a:srgbClr val="000000"/>
                </a:solidFill>
              </a:rPr>
              <a:t>α: Παπασωτηρίου.</a:t>
            </a:r>
            <a:endParaRPr lang="el-GR" altLang="el-GR" sz="2000" dirty="0">
              <a:solidFill>
                <a:srgbClr val="000000"/>
              </a:solidFill>
            </a:endParaRPr>
          </a:p>
          <a:p>
            <a:endParaRPr lang="el-GR" sz="2000" b="1" dirty="0"/>
          </a:p>
        </p:txBody>
      </p:sp>
    </p:spTree>
    <p:extLst>
      <p:ext uri="{BB962C8B-B14F-4D97-AF65-F5344CB8AC3E}">
        <p14:creationId xmlns:p14="http://schemas.microsoft.com/office/powerpoint/2010/main" val="3211831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7DB8E27-C8B7-41B9-9A33-DB6A9B5AF105}" type="slidenum">
              <a:rPr lang="en-GB" altLang="el-GR" sz="1300">
                <a:solidFill>
                  <a:srgbClr val="000000"/>
                </a:solidFill>
                <a:latin typeface="Times New Roman" pitchFamily="18" charset="0"/>
              </a:rPr>
              <a:pPr algn="r" eaLnBrk="1">
                <a:buClrTx/>
                <a:buFontTx/>
                <a:buNone/>
              </a:pPr>
              <a:t>41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a:t>3</a:t>
            </a:r>
            <a:r>
              <a:rPr lang="el-GR" sz="3600" b="0" dirty="0" smtClean="0"/>
              <a:t>/3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l-GR" altLang="el-GR" sz="2000" dirty="0" smtClean="0">
                <a:solidFill>
                  <a:srgbClr val="000000"/>
                </a:solidFill>
              </a:rPr>
              <a:t>Χαρούλη</a:t>
            </a:r>
            <a:r>
              <a:rPr lang="el-GR" altLang="el-GR" sz="2000" dirty="0">
                <a:solidFill>
                  <a:srgbClr val="000000"/>
                </a:solidFill>
              </a:rPr>
              <a:t>, Μ. και Βασιλακάκη, Ε. (2012). </a:t>
            </a:r>
            <a:r>
              <a:rPr lang="el-GR" altLang="en-US" sz="2000" dirty="0">
                <a:solidFill>
                  <a:srgbClr val="000000"/>
                </a:solidFill>
              </a:rPr>
              <a:t>“</a:t>
            </a:r>
            <a:r>
              <a:rPr lang="el-GR" altLang="el-GR" sz="2000" dirty="0">
                <a:solidFill>
                  <a:srgbClr val="000000"/>
                </a:solidFill>
              </a:rPr>
              <a:t>ΑμεΑ &amp; Εκπαίδευση Βιβλιοθηκονόμων στην Ελλάδα</a:t>
            </a:r>
            <a:r>
              <a:rPr lang="el-GR" altLang="en-US" sz="2000" dirty="0">
                <a:solidFill>
                  <a:srgbClr val="000000"/>
                </a:solidFill>
              </a:rPr>
              <a:t>”</a:t>
            </a:r>
            <a:r>
              <a:rPr lang="el-GR" altLang="el-GR" sz="2000" dirty="0">
                <a:solidFill>
                  <a:srgbClr val="000000"/>
                </a:solidFill>
              </a:rPr>
              <a:t>. Σε: </a:t>
            </a:r>
            <a:r>
              <a:rPr lang="el-GR" altLang="el-GR" sz="2000" i="1" dirty="0">
                <a:solidFill>
                  <a:srgbClr val="000000"/>
                </a:solidFill>
              </a:rPr>
              <a:t>21ο Πανελλήνιο Συνέδριο Ακαδημαϊκών Βιβλιοθηκών, 18-19 Οκτωβρίου 2012, Πανεπιστήμιο Πειραιώς.</a:t>
            </a:r>
            <a:endParaRPr lang="el-GR" altLang="el-GR" sz="2000" dirty="0">
              <a:solidFill>
                <a:srgbClr val="000000"/>
              </a:solidFill>
            </a:endParaRPr>
          </a:p>
          <a:p>
            <a:pPr marL="0" indent="0">
              <a:buNone/>
            </a:pPr>
            <a:r>
              <a:rPr lang="en-US" altLang="el-GR" sz="2000" dirty="0">
                <a:solidFill>
                  <a:srgbClr val="000000"/>
                </a:solidFill>
              </a:rPr>
              <a:t>Vassilakaki, E. and Garoufallou, E. (2013). </a:t>
            </a:r>
            <a:r>
              <a:rPr lang="en-US" altLang="en-US" sz="2000" dirty="0">
                <a:solidFill>
                  <a:srgbClr val="000000"/>
                </a:solidFill>
              </a:rPr>
              <a:t>“</a:t>
            </a:r>
            <a:r>
              <a:rPr lang="en-US" altLang="el-GR" sz="2000" dirty="0">
                <a:solidFill>
                  <a:srgbClr val="000000"/>
                </a:solidFill>
              </a:rPr>
              <a:t>The impact of Facebook on Libraries and Librarians: a review of the literature</a:t>
            </a:r>
            <a:r>
              <a:rPr lang="en-US" altLang="en-US" sz="2000" dirty="0">
                <a:solidFill>
                  <a:srgbClr val="000000"/>
                </a:solidFill>
              </a:rPr>
              <a:t>”</a:t>
            </a:r>
            <a:r>
              <a:rPr lang="en-US" altLang="el-GR" sz="2000" dirty="0">
                <a:solidFill>
                  <a:srgbClr val="000000"/>
                </a:solidFill>
              </a:rPr>
              <a:t>. </a:t>
            </a:r>
            <a:r>
              <a:rPr lang="en-US" altLang="el-GR" sz="2000" i="1" dirty="0">
                <a:solidFill>
                  <a:srgbClr val="000000"/>
                </a:solidFill>
              </a:rPr>
              <a:t>Program: electronic library and information systems</a:t>
            </a:r>
            <a:r>
              <a:rPr lang="en-US" altLang="el-GR" sz="2000" dirty="0">
                <a:solidFill>
                  <a:srgbClr val="000000"/>
                </a:solidFill>
              </a:rPr>
              <a:t>, Vol. 48 No 3 [Impact Factor 0.377], [5-year Impact Factor: 0.409]</a:t>
            </a:r>
            <a:endParaRPr lang="el-GR" altLang="el-GR" sz="2000" dirty="0">
              <a:solidFill>
                <a:srgbClr val="000000"/>
              </a:solidFill>
            </a:endParaRPr>
          </a:p>
          <a:p>
            <a:endParaRPr lang="el-GR" sz="2000" b="1" dirty="0"/>
          </a:p>
        </p:txBody>
      </p:sp>
    </p:spTree>
    <p:extLst>
      <p:ext uri="{BB962C8B-B14F-4D97-AF65-F5344CB8AC3E}">
        <p14:creationId xmlns:p14="http://schemas.microsoft.com/office/powerpoint/2010/main" val="37053696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2014. Ευγενία Βασιλακάκη. «</a:t>
            </a:r>
            <a:r>
              <a:rPr lang="el-GR" sz="2000" dirty="0" smtClean="0"/>
              <a:t>Βιβλιογραφία (Θ). </a:t>
            </a:r>
            <a:r>
              <a:rPr lang="el-GR" sz="2000" dirty="0" smtClean="0"/>
              <a:t>Ενότητα 2</a:t>
            </a:r>
            <a:r>
              <a:rPr lang="en-US" sz="2000" dirty="0" smtClean="0"/>
              <a:t>:</a:t>
            </a:r>
            <a:r>
              <a:rPr lang="el-GR" sz="2000" dirty="0" smtClean="0"/>
              <a:t> Ιστορικά στοιχεία».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80884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889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E5DA8A8-0D94-4097-B32A-511396F3A27A}"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Ιστορικά στοιχεία </a:t>
            </a:r>
            <a:r>
              <a:rPr lang="el-GR" sz="3600" b="0" dirty="0" smtClean="0"/>
              <a:t>3/3</a:t>
            </a:r>
            <a:endParaRPr lang="el-GR" dirty="0"/>
          </a:p>
        </p:txBody>
      </p:sp>
      <p:sp>
        <p:nvSpPr>
          <p:cNvPr id="3" name="Θέση περιεχομένου 2"/>
          <p:cNvSpPr>
            <a:spLocks noGrp="1"/>
          </p:cNvSpPr>
          <p:nvPr>
            <p:ph idx="1"/>
          </p:nvPr>
        </p:nvSpPr>
        <p:spPr/>
        <p:txBody>
          <a:bodyPr/>
          <a:lstStyle/>
          <a:p>
            <a:pPr marL="0" indent="0">
              <a:buNone/>
            </a:pPr>
            <a:r>
              <a:rPr lang="el-GR" dirty="0"/>
              <a:t>Δύο ενότητες. </a:t>
            </a:r>
          </a:p>
          <a:p>
            <a:pPr marL="0" indent="0">
              <a:buNone/>
            </a:pPr>
            <a:r>
              <a:rPr lang="el-GR" dirty="0"/>
              <a:t>- Η Ιστορία της Βιβλιογραφίας όσο αφορά τη δημιουργία Καταλόγων, </a:t>
            </a:r>
          </a:p>
          <a:p>
            <a:pPr marL="0" indent="0">
              <a:buNone/>
            </a:pPr>
            <a:r>
              <a:rPr lang="el-GR" dirty="0"/>
              <a:t>- Η Ιστορία της Βιβλιογραφίας όσο αφορά στις βιβλιογραφικές παραπομπές σε πηγές που χρησιμοποιήθηκαν για τη συγγραφή ενός έργου.</a:t>
            </a:r>
          </a:p>
          <a:p>
            <a:endParaRPr lang="el-GR" dirty="0"/>
          </a:p>
        </p:txBody>
      </p:sp>
    </p:spTree>
    <p:extLst>
      <p:ext uri="{BB962C8B-B14F-4D97-AF65-F5344CB8AC3E}">
        <p14:creationId xmlns:p14="http://schemas.microsoft.com/office/powerpoint/2010/main" val="476412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1038D76-9970-44AB-8964-D75CC7CFB0EB}"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Βιβλιογραφία </a:t>
            </a:r>
            <a:r>
              <a:rPr lang="el-GR" dirty="0"/>
              <a:t>&amp; </a:t>
            </a:r>
            <a:r>
              <a:rPr lang="el-GR" dirty="0" smtClean="0"/>
              <a:t>Κατάλογοι </a:t>
            </a:r>
            <a:r>
              <a:rPr lang="el-GR" sz="3600" b="0" dirty="0"/>
              <a:t>1/21</a:t>
            </a:r>
          </a:p>
        </p:txBody>
      </p:sp>
      <p:sp>
        <p:nvSpPr>
          <p:cNvPr id="3" name="Θέση περιεχομένου 2"/>
          <p:cNvSpPr>
            <a:spLocks noGrp="1"/>
          </p:cNvSpPr>
          <p:nvPr>
            <p:ph idx="1"/>
          </p:nvPr>
        </p:nvSpPr>
        <p:spPr/>
        <p:txBody>
          <a:bodyPr/>
          <a:lstStyle/>
          <a:p>
            <a:pPr marL="0" indent="0">
              <a:buNone/>
            </a:pPr>
            <a:r>
              <a:rPr lang="el-GR" dirty="0"/>
              <a:t>Η ανάγκη του ανθρώπου να επικοινωνήσει και να ανταλλάξει πληροφορία ξεκινά από πάρα πολύ νωρίς. </a:t>
            </a:r>
          </a:p>
          <a:p>
            <a:pPr marL="0" indent="0">
              <a:buNone/>
            </a:pPr>
            <a:r>
              <a:rPr lang="el-GR" dirty="0"/>
              <a:t>Προφορικός Λόγος + Χειρονομίες</a:t>
            </a:r>
          </a:p>
          <a:p>
            <a:pPr marL="0" indent="0">
              <a:buNone/>
            </a:pPr>
            <a:r>
              <a:rPr lang="el-GR" dirty="0"/>
              <a:t>Δεν υπήρχε κανένας περιορισμός ως προς το τρόπο που θα τα μετέδιδαν από τον έναν στο άλλο. </a:t>
            </a:r>
          </a:p>
          <a:p>
            <a:pPr marL="0" indent="0">
              <a:buNone/>
            </a:pPr>
            <a:r>
              <a:rPr lang="el-GR" dirty="0"/>
              <a:t>Δεν λαμβάνονταν δηλαδή καμία μέριμνα ώστε να μεταφερθούν αυτούσια, μιας και δεν ήταν αυτός ο σκοπός, ενώ η αναφορά και απόδοση της πνευματικής υπευθυνότητας της πληροφορίας δεν είχε συλληφθεί ακόμα ως ιδέα (Diringer, 1953).</a:t>
            </a:r>
          </a:p>
          <a:p>
            <a:endParaRPr lang="el-GR" dirty="0"/>
          </a:p>
        </p:txBody>
      </p:sp>
    </p:spTree>
    <p:extLst>
      <p:ext uri="{BB962C8B-B14F-4D97-AF65-F5344CB8AC3E}">
        <p14:creationId xmlns:p14="http://schemas.microsoft.com/office/powerpoint/2010/main" val="2607036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B6B5980-43A6-4BE3-93A1-8906C7E68447}" type="slidenum">
              <a:rPr lang="en-GB" altLang="el-GR" sz="1300">
                <a:solidFill>
                  <a:srgbClr val="000000"/>
                </a:solidFill>
                <a:latin typeface="Times New Roman" pitchFamily="18" charset="0"/>
              </a:rPr>
              <a:pPr algn="r" eaLnBrk="1">
                <a:buClrTx/>
                <a:buFontTx/>
                <a:buNone/>
              </a:pPr>
              <a:t>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2/21</a:t>
            </a:r>
            <a:endParaRPr lang="el-GR"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Άνθρωπος των σπηλαίων </a:t>
            </a:r>
          </a:p>
          <a:p>
            <a:pPr marL="0" indent="0">
              <a:buNone/>
            </a:pPr>
            <a:r>
              <a:rPr lang="el-GR" dirty="0"/>
              <a:t>Ζωγραφιές προκειμένου να απεικονίσει αντικείμενα, να μεταφέρει πληροφορία, να αποτυπώσει ιστορίες εμπνευσμένες από την καθημερινότητα (Diringer, 1953). </a:t>
            </a:r>
          </a:p>
          <a:p>
            <a:endParaRPr lang="el-GR" dirty="0"/>
          </a:p>
          <a:p>
            <a:pPr marL="0" indent="0">
              <a:buNone/>
            </a:pPr>
            <a:r>
              <a:rPr lang="el-GR" dirty="0"/>
              <a:t>Σε όλες αυτές τις περιπτώσεις είναι εμφανής η ανάγκη του ανθρώπου να καταγράψει και να μεταδώσει πληροφορία σε άλλους ανθρώπους. Βέβαια, σκοπός τους δεν ήταν να αποτελέσουν αυτά ιστορικά αντικείμενα και απόδειξη της ύπαρξης και των συνθηκών ζωής τους, αλλά κυρίως να εξυπηρετήσουν δικές τους καθημερινές και προσωπικές ανάγκες.</a:t>
            </a:r>
          </a:p>
          <a:p>
            <a:endParaRPr lang="el-GR" dirty="0"/>
          </a:p>
        </p:txBody>
      </p:sp>
    </p:spTree>
    <p:extLst>
      <p:ext uri="{BB962C8B-B14F-4D97-AF65-F5344CB8AC3E}">
        <p14:creationId xmlns:p14="http://schemas.microsoft.com/office/powerpoint/2010/main" val="25791150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925540A-7B0D-4EB4-AEF5-EC0BF083196C}"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3/21</a:t>
            </a:r>
            <a:endParaRPr lang="el-GR" dirty="0"/>
          </a:p>
        </p:txBody>
      </p:sp>
      <p:sp>
        <p:nvSpPr>
          <p:cNvPr id="3" name="Θέση περιεχομένου 2"/>
          <p:cNvSpPr>
            <a:spLocks noGrp="1"/>
          </p:cNvSpPr>
          <p:nvPr>
            <p:ph idx="1"/>
          </p:nvPr>
        </p:nvSpPr>
        <p:spPr/>
        <p:txBody>
          <a:bodyPr/>
          <a:lstStyle/>
          <a:p>
            <a:pPr marL="0" indent="0">
              <a:buNone/>
            </a:pPr>
            <a:r>
              <a:rPr lang="el-GR" dirty="0"/>
              <a:t>Γραφή= το τοπίο αλλάζει σημαντικά. </a:t>
            </a:r>
          </a:p>
          <a:p>
            <a:pPr marL="0" indent="0">
              <a:buNone/>
            </a:pPr>
            <a:r>
              <a:rPr lang="el-GR" dirty="0"/>
              <a:t>Κάθε μέσο το οποίο μπορούσε να χαραχτεί ή ζωγραφιστεί χρησιμοποιήθηκε για να καλύψει τις ανάγκες της εποχής για την αποτύπωση της πληροφορίας. </a:t>
            </a:r>
          </a:p>
          <a:p>
            <a:pPr marL="0" indent="0">
              <a:buNone/>
            </a:pPr>
            <a:r>
              <a:rPr lang="el-GR" dirty="0"/>
              <a:t>Ξύλο ως μέσο για την αποτύπωση της γραφής. </a:t>
            </a:r>
          </a:p>
          <a:p>
            <a:pPr marL="0" indent="0">
              <a:buNone/>
            </a:pPr>
            <a:r>
              <a:rPr lang="el-GR" dirty="0"/>
              <a:t>Βέβαια, λόγω της σύνθεσης του υλικού και της αδυναμίας επιβίωσής του μέσα στους αιώνες δεν μας έχουν σωθεί δείγματα (Diringer, 1953). </a:t>
            </a:r>
          </a:p>
          <a:p>
            <a:endParaRPr lang="el-GR" dirty="0"/>
          </a:p>
        </p:txBody>
      </p:sp>
    </p:spTree>
    <p:extLst>
      <p:ext uri="{BB962C8B-B14F-4D97-AF65-F5344CB8AC3E}">
        <p14:creationId xmlns:p14="http://schemas.microsoft.com/office/powerpoint/2010/main" val="1732186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3F4E61F-FFEE-46E2-B6CD-373F1103EEAF}"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&amp; Κατάλογοι </a:t>
            </a:r>
            <a:r>
              <a:rPr lang="el-GR" sz="3600" b="0" dirty="0" smtClean="0"/>
              <a:t>4/21</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Αρχές της τρίτης χιλιετηρίδας (πχ. στην Αίγυπτο και Μεσοποτομία) άρχισε η χρήση πήλινων κομματιών ως γραφικό μέσο (Diringer, 1953). </a:t>
            </a:r>
          </a:p>
          <a:p>
            <a:pPr marL="0" indent="0">
              <a:buNone/>
            </a:pPr>
            <a:r>
              <a:rPr lang="el-GR" dirty="0"/>
              <a:t>Αργότερα χρησιμοποιήθηκε ο πάπυρος και η περγαμηνή, τα οποία τέλος αντικαταστάθηκαν από το χαρτί. Ανάλογα με το υλικό, το σύγγραμμα κάθε φορά είχε και διαφορετική μορφή. </a:t>
            </a:r>
          </a:p>
          <a:p>
            <a:pPr marL="0" indent="0">
              <a:buNone/>
            </a:pPr>
            <a:r>
              <a:rPr lang="el-GR" dirty="0"/>
              <a:t>Για παράδειγμα, τα πήλινα κομμάτια ήταν αρχικά ασύμμετρα, αργότερα πήραν συγκεκριμένη μορφή για να δηλώσουν και το είδος της πληροφορίας που αποτύπωναν. </a:t>
            </a:r>
          </a:p>
          <a:p>
            <a:pPr marL="0" indent="0">
              <a:buNone/>
            </a:pPr>
            <a:r>
              <a:rPr lang="el-GR" dirty="0"/>
              <a:t>Ο δε πάπυρος είχε κυλινδρική μορφή, η περγαμηνή ευνόησε τη δημιουργία των κωδίκων, ενώ το χαρτί οδήγησε στη σύλληψη της σημερινής μορφής του βιβλίου</a:t>
            </a:r>
          </a:p>
        </p:txBody>
      </p:sp>
    </p:spTree>
    <p:extLst>
      <p:ext uri="{BB962C8B-B14F-4D97-AF65-F5344CB8AC3E}">
        <p14:creationId xmlns:p14="http://schemas.microsoft.com/office/powerpoint/2010/main" val="1319605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266</TotalTime>
  <Words>3545</Words>
  <Application>Microsoft Office PowerPoint</Application>
  <PresentationFormat>Προβολή στην οθόνη (4:3)</PresentationFormat>
  <Paragraphs>397</Paragraphs>
  <Slides>49</Slides>
  <Notes>48</Notes>
  <HiddenSlides>0</HiddenSlides>
  <MMClips>0</MMClips>
  <ScaleCrop>false</ScaleCrop>
  <HeadingPairs>
    <vt:vector size="4" baseType="variant">
      <vt:variant>
        <vt:lpstr>Θέμα</vt:lpstr>
      </vt:variant>
      <vt:variant>
        <vt:i4>2</vt:i4>
      </vt:variant>
      <vt:variant>
        <vt:lpstr>Τίτλοι διαφανειών</vt:lpstr>
      </vt:variant>
      <vt:variant>
        <vt:i4>49</vt:i4>
      </vt:variant>
    </vt:vector>
  </HeadingPairs>
  <TitlesOfParts>
    <vt:vector size="51" baseType="lpstr">
      <vt:lpstr>OC_template_updated</vt:lpstr>
      <vt:lpstr>1_OC_template_updated</vt:lpstr>
      <vt:lpstr>Βιβλιογραφία (Θ)</vt:lpstr>
      <vt:lpstr>Περιεχόμενα</vt:lpstr>
      <vt:lpstr>Ιστορικά στοιχεία 1/3</vt:lpstr>
      <vt:lpstr>Ιστορικά στοιχεία 2/3</vt:lpstr>
      <vt:lpstr>Ιστορικά στοιχεία 3/3</vt:lpstr>
      <vt:lpstr>Βιβλιογραφία &amp; Κατάλογοι 1/21</vt:lpstr>
      <vt:lpstr>Βιβλιογραφία &amp; Κατάλογοι 2/21</vt:lpstr>
      <vt:lpstr>Βιβλιογραφία &amp; Κατάλογοι 3/21</vt:lpstr>
      <vt:lpstr>Βιβλιογραφία &amp; Κατάλογοι 4/21</vt:lpstr>
      <vt:lpstr>Βιβλιογραφία &amp; Κατάλογοι 5/21</vt:lpstr>
      <vt:lpstr>Βιβλιογραφία &amp; Κατάλογοι 6/21</vt:lpstr>
      <vt:lpstr>Βιβλιογραφία &amp; Κατάλογοι 7/21</vt:lpstr>
      <vt:lpstr>Βιβλιογραφία &amp; Κατάλογοι 8/21</vt:lpstr>
      <vt:lpstr>Βιβλιογραφία &amp; Κατάλογοι 9/21</vt:lpstr>
      <vt:lpstr>Βιβλιογραφία &amp; Κατάλογοι 10/21</vt:lpstr>
      <vt:lpstr>Βιβλιογραφία &amp; Κατάλογοι 11/21</vt:lpstr>
      <vt:lpstr>Βιβλιογραφία &amp; Κατάλογοι 12/21</vt:lpstr>
      <vt:lpstr>Βιβλιογραφία &amp; Κατάλογοι 13/21</vt:lpstr>
      <vt:lpstr>Βιβλιογραφία &amp; Κατάλογοι 14/21</vt:lpstr>
      <vt:lpstr>Βιβλιογραφία &amp; Κατάλογοι 15/21</vt:lpstr>
      <vt:lpstr>Βιβλιογραφία &amp; Κατάλογοι 16/21</vt:lpstr>
      <vt:lpstr>Βιβλιογραφία &amp; Κατάλογοι 17/21</vt:lpstr>
      <vt:lpstr>Βιβλιογραφία &amp; Κατάλογοι 18/21</vt:lpstr>
      <vt:lpstr>Βιβλιογραφία &amp; Κατάλογοι 19/21</vt:lpstr>
      <vt:lpstr>Βιβλιογραφία &amp; Κατάλογοι 20/21</vt:lpstr>
      <vt:lpstr>Βιβλιογραφία &amp; Κατάλογοι 21/21</vt:lpstr>
      <vt:lpstr>Βιβλιογραφία &amp; Κατάλογοι  Στον ελληνικό χώρο 1/3</vt:lpstr>
      <vt:lpstr>Βιβλιογραφία &amp; Κατάλογοι  Στον ελληνικό χώρο 2/3</vt:lpstr>
      <vt:lpstr>Βιβλιογραφία &amp; Κατάλογοι  Στον ελληνικό χώρο 3/3</vt:lpstr>
      <vt:lpstr>Ο ρόλος του Βιβλιογράφου 1/9</vt:lpstr>
      <vt:lpstr>Ο ρόλος του Βιβλιογράφου 2/9</vt:lpstr>
      <vt:lpstr>Ο ρόλος του Βιβλιογράφου 3/9</vt:lpstr>
      <vt:lpstr>Ο ρόλος του Βιβλιογράφου 4/9</vt:lpstr>
      <vt:lpstr>Ο ρόλος του Βιβλιογράφου 5/9</vt:lpstr>
      <vt:lpstr>Ο ρόλος του Βιβλιογράφου 6/9</vt:lpstr>
      <vt:lpstr>Ο ρόλος του Βιβλιογράφου 7/9</vt:lpstr>
      <vt:lpstr>Ο ρόλος του Βιβλιογράφου 8/9</vt:lpstr>
      <vt:lpstr>Ο ρόλος του Βιβλιογράφου 9/9</vt:lpstr>
      <vt:lpstr>Συμπεράσματα</vt:lpstr>
      <vt:lpstr>Βιβλιογραφία 1/3</vt:lpstr>
      <vt:lpstr>Βιβλιογραφία 2/3</vt:lpstr>
      <vt:lpstr>Βιβλιογραφία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47</cp:revision>
  <dcterms:created xsi:type="dcterms:W3CDTF">2014-04-25T12:34:35Z</dcterms:created>
  <dcterms:modified xsi:type="dcterms:W3CDTF">2015-03-13T14:38:49Z</dcterms:modified>
</cp:coreProperties>
</file>