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8" r:id="rId3"/>
    <p:sldId id="265" r:id="rId4"/>
    <p:sldId id="271" r:id="rId5"/>
    <p:sldId id="259" r:id="rId6"/>
    <p:sldId id="280" r:id="rId7"/>
    <p:sldId id="266" r:id="rId8"/>
    <p:sldId id="279" r:id="rId9"/>
    <p:sldId id="260" r:id="rId10"/>
    <p:sldId id="272" r:id="rId11"/>
    <p:sldId id="267" r:id="rId12"/>
    <p:sldId id="281" r:id="rId13"/>
    <p:sldId id="261" r:id="rId14"/>
    <p:sldId id="268" r:id="rId15"/>
    <p:sldId id="273" r:id="rId16"/>
    <p:sldId id="274" r:id="rId17"/>
    <p:sldId id="269" r:id="rId18"/>
    <p:sldId id="275" r:id="rId19"/>
    <p:sldId id="263" r:id="rId20"/>
    <p:sldId id="276" r:id="rId21"/>
    <p:sldId id="277" r:id="rId22"/>
    <p:sldId id="264" r:id="rId23"/>
    <p:sldId id="278" r:id="rId24"/>
    <p:sldId id="270" r:id="rId25"/>
    <p:sldId id="282" r:id="rId26"/>
    <p:sldId id="283" r:id="rId27"/>
    <p:sldId id="284" r:id="rId28"/>
    <p:sldId id="285" r:id="rId29"/>
    <p:sldId id="286" r:id="rId30"/>
    <p:sldId id="287" r:id="rId31"/>
    <p:sldId id="289" r:id="rId32"/>
  </p:sldIdLst>
  <p:sldSz cx="9144000" cy="6858000" type="screen4x3"/>
  <p:notesSz cx="7104063" cy="10234613"/>
  <p:custDataLst>
    <p:tags r:id="rId3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00" d="100"/>
          <a:sy n="100" d="100"/>
        </p:scale>
        <p:origin x="-2118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22/4/2015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22/4/2015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5DDC07-8102-427E-87BE-A0387215E72E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287932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DB23DE-5148-4D36-B626-E58B28CAA35F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84396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E3C0E2-E772-4073-BDAD-22E796777082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439619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DB056B-C3D1-458A-ACCA-C251BAEB6B8A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64362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9" r:id="rId11"/>
    <p:sldLayoutId id="2147483700" r:id="rId12"/>
    <p:sldLayoutId id="2147483701" r:id="rId13"/>
    <p:sldLayoutId id="214748370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en.wikipedia.org/wiki/Ulnar_canal#mediaviewer/File:Gray815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hyperlink" Target="http://commons.wikimedia.org/wiki/User:Rhcastilhos" TargetMode="External"/><Relationship Id="rId4" Type="http://schemas.openxmlformats.org/officeDocument/2006/relationships/hyperlink" Target="http://en.wikipedia.org/wiki/Common_carotid_artery#mediaviewer/File:Gray506.sv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CFCF" TargetMode="External"/><Relationship Id="rId4" Type="http://schemas.openxmlformats.org/officeDocument/2006/relationships/hyperlink" Target="http://commons.wikimedia.org/wiki/File:2124_Thoracic_Abdominal_Arteries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CFCF" TargetMode="External"/><Relationship Id="rId4" Type="http://schemas.openxmlformats.org/officeDocument/2006/relationships/hyperlink" Target="http://commons.wikimedia.org/wiki/File:Venous_system_en.sv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Uwe%20Gille" TargetMode="External"/><Relationship Id="rId4" Type="http://schemas.openxmlformats.org/officeDocument/2006/relationships/hyperlink" Target="http://en.wikipedia.org/wiki/Superior_vena_cava#mediaviewer/File:Venenwinkel.pn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hyperlink" Target="http://commons.wikimedia.org/wiki/User:Lennert%20B" TargetMode="External"/><Relationship Id="rId4" Type="http://schemas.openxmlformats.org/officeDocument/2006/relationships/hyperlink" Target="http://en.wikipedia.org/wiki/Lymph_capillary#mediaviewer/File:Illu_lymph_capillary.pn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hyperlink" Target="http://commons.wikimedia.org/wiki/User:Rhcastilhos" TargetMode="External"/><Relationship Id="rId4" Type="http://schemas.openxmlformats.org/officeDocument/2006/relationships/hyperlink" Target="http://en.wikipedia.org/wiki/Common_carotid_artery#mediaviewer/File:Gray506.sv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hyperlink" Target="http://commons.wikimedia.org/wiki/User:Mikael_H%C3%A4ggstr%C3%B6m" TargetMode="External"/><Relationship Id="rId4" Type="http://schemas.openxmlformats.org/officeDocument/2006/relationships/hyperlink" Target="http://commons.wikimedia.org/wiki/File:External_carotid_artery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hyperlink" Target="http://commons.wikimedia.org/wiki/User:Valdis72" TargetMode="External"/><Relationship Id="rId4" Type="http://schemas.openxmlformats.org/officeDocument/2006/relationships/hyperlink" Target="http://en.wikipedia.org/wiki/Internal_carotid_artery#mediaviewer/File:Gray513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hyperlink" Target="http://commons.wikimedia.org/wiki/User:Rhcastilhos" TargetMode="External"/><Relationship Id="rId4" Type="http://schemas.openxmlformats.org/officeDocument/2006/relationships/hyperlink" Target="http://en.wikipedia.org/wiki/Common_carotid_artery#mediaviewer/File:Gray506.sv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hyperlink" Target="http://commons.wikimedia.org/wiki/User:Mikael%20H%C3%A4ggstr%C3%B6m" TargetMode="External"/><Relationship Id="rId4" Type="http://schemas.openxmlformats.org/officeDocument/2006/relationships/hyperlink" Target="http://en.wikipedia.org/wiki/Axillary_artery#mediaviewer/File:Axillary_branches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hyperlink" Target="http://commons.wikimedia.org/wiki/User:Mikm" TargetMode="External"/><Relationship Id="rId4" Type="http://schemas.openxmlformats.org/officeDocument/2006/relationships/hyperlink" Target="http://en.wikipedia.org/wiki/Brachial_artery#mediaviewer/File:Gray525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hyperlink" Target="http://commons.wikimedia.org/wiki/User:Yuyudevil" TargetMode="External"/><Relationship Id="rId4" Type="http://schemas.openxmlformats.org/officeDocument/2006/relationships/hyperlink" Target="http://en.wikipedia.org/wiki/Radial_artery#mediaviewer/File:Gray528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Ανατομική (Θ)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862227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3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Υπότιτλος 2"/>
          <p:cNvSpPr>
            <a:spLocks noGrp="1"/>
          </p:cNvSpPr>
          <p:nvPr>
            <p:ph type="subTitle" idx="1"/>
          </p:nvPr>
        </p:nvSpPr>
        <p:spPr>
          <a:xfrm>
            <a:off x="992696" y="3096543"/>
            <a:ext cx="7158608" cy="1752600"/>
          </a:xfrm>
        </p:spPr>
        <p:txBody>
          <a:bodyPr>
            <a:normAutofit fontScale="85000" lnSpcReduction="20000"/>
          </a:bodyPr>
          <a:lstStyle/>
          <a:p>
            <a:r>
              <a:rPr lang="el-GR" sz="3300" b="1" dirty="0" smtClean="0"/>
              <a:t>Ενότητα 6</a:t>
            </a:r>
            <a:r>
              <a:rPr lang="el-GR" sz="3300" dirty="0" smtClean="0"/>
              <a:t>:</a:t>
            </a:r>
            <a:r>
              <a:rPr lang="en-US" sz="3300" dirty="0" smtClean="0"/>
              <a:t> </a:t>
            </a:r>
            <a:r>
              <a:rPr lang="el-GR" sz="3300" dirty="0" smtClean="0"/>
              <a:t>Αρτηρίες - Φλέβες - Λεμφαγγεία</a:t>
            </a:r>
            <a:endParaRPr lang="en-US" sz="3300" dirty="0" smtClean="0"/>
          </a:p>
          <a:p>
            <a:endParaRPr lang="en-US" dirty="0" smtClean="0"/>
          </a:p>
          <a:p>
            <a:r>
              <a:rPr lang="el-GR" sz="3100" dirty="0" smtClean="0"/>
              <a:t>Φραγκίσκη Αναγνωστοπούλου Ανθούλη</a:t>
            </a:r>
          </a:p>
          <a:p>
            <a:r>
              <a:rPr lang="el-GR" sz="3100" dirty="0" smtClean="0"/>
              <a:t>Τμήμα Ιατρικών Εργαστηρίων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99837"/>
            <a:ext cx="3498261" cy="441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>
                <a:solidFill>
                  <a:prstClr val="black"/>
                </a:solidFill>
              </a:rPr>
              <a:t>Αρτηρίες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(9/14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sz="3200" dirty="0">
              <a:solidFill>
                <a:srgbClr val="00FF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5987008" cy="5040560"/>
          </a:xfrm>
        </p:spPr>
        <p:txBody>
          <a:bodyPr>
            <a:normAutofit/>
          </a:bodyPr>
          <a:lstStyle/>
          <a:p>
            <a:pPr marL="533400" indent="-53340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 smtClean="0"/>
              <a:t>Η </a:t>
            </a:r>
            <a:r>
              <a:rPr lang="el-GR" altLang="el-GR" sz="2400" dirty="0"/>
              <a:t>κάθε </a:t>
            </a:r>
            <a:r>
              <a:rPr lang="el-GR" altLang="el-GR" sz="2400" b="1" dirty="0" smtClean="0"/>
              <a:t>Ωλένια </a:t>
            </a:r>
            <a:r>
              <a:rPr lang="el-GR" altLang="el-GR" sz="2400" dirty="0"/>
              <a:t>δίνει τους </a:t>
            </a:r>
            <a:r>
              <a:rPr lang="el-GR" altLang="el-GR" sz="2400" dirty="0" smtClean="0"/>
              <a:t>κλάδους</a:t>
            </a:r>
            <a:r>
              <a:rPr lang="en-US" altLang="el-GR" sz="2400" dirty="0" smtClean="0"/>
              <a:t>:</a:t>
            </a:r>
            <a:endParaRPr lang="el-GR" altLang="el-GR" sz="2400" dirty="0"/>
          </a:p>
          <a:p>
            <a:pPr marL="533400" indent="-53340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Πρόσθια Παλίνδρομος Ωλένια</a:t>
            </a:r>
            <a:endParaRPr lang="el-GR" altLang="el-GR" sz="2400" b="1" dirty="0"/>
          </a:p>
          <a:p>
            <a:pPr marL="533400" indent="-53340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Οπίσθια Παλίνδρομος Ωλένια</a:t>
            </a:r>
            <a:endParaRPr lang="el-GR" altLang="el-GR" sz="2400" b="1" dirty="0"/>
          </a:p>
          <a:p>
            <a:pPr marL="533400" indent="-53340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Κοινή Μεσόστεος</a:t>
            </a:r>
            <a:endParaRPr lang="el-GR" altLang="el-GR" sz="2400" b="1" dirty="0"/>
          </a:p>
          <a:p>
            <a:pPr marL="533400" indent="-53340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Παλαμιαίος Καρπικός Κλάδος </a:t>
            </a:r>
            <a:endParaRPr lang="el-GR" altLang="el-GR" sz="2400" b="1" dirty="0"/>
          </a:p>
          <a:p>
            <a:pPr marL="533400" indent="-53340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Ραχιαίος Καρπικός Κλάδος</a:t>
            </a:r>
            <a:endParaRPr lang="el-GR" altLang="el-GR" sz="2400" b="1" dirty="0"/>
          </a:p>
          <a:p>
            <a:pPr marL="0" indent="0">
              <a:spcBef>
                <a:spcPts val="600"/>
              </a:spcBef>
              <a:buNone/>
            </a:pPr>
            <a:r>
              <a:rPr lang="el-GR" altLang="el-GR" sz="2400" dirty="0"/>
              <a:t>Η </a:t>
            </a:r>
            <a:r>
              <a:rPr lang="el-GR" altLang="el-GR" sz="2400" b="1" dirty="0"/>
              <a:t>κερκιδική</a:t>
            </a:r>
            <a:r>
              <a:rPr lang="el-GR" altLang="el-GR" sz="2400" dirty="0"/>
              <a:t> και η </a:t>
            </a:r>
            <a:r>
              <a:rPr lang="el-GR" altLang="el-GR" sz="2400" b="1" dirty="0"/>
              <a:t>ωλένια </a:t>
            </a:r>
            <a:r>
              <a:rPr lang="el-GR" altLang="el-GR" sz="2400" dirty="0"/>
              <a:t>αρτηρία σχηματίζουν το </a:t>
            </a:r>
            <a:r>
              <a:rPr lang="el-GR" altLang="el-GR" sz="2400" b="1" dirty="0"/>
              <a:t>επιπολής</a:t>
            </a:r>
            <a:r>
              <a:rPr lang="el-GR" altLang="el-GR" sz="2400" dirty="0"/>
              <a:t> και </a:t>
            </a:r>
            <a:r>
              <a:rPr lang="el-GR" altLang="el-GR" sz="2400" b="1" dirty="0"/>
              <a:t>εν τω βάθει παλαμιαίο τόξο</a:t>
            </a:r>
            <a:r>
              <a:rPr lang="el-GR" altLang="el-GR" sz="2400" dirty="0"/>
              <a:t> που χωρίζεται σε </a:t>
            </a:r>
            <a:r>
              <a:rPr lang="el-GR" altLang="el-GR" sz="2400" b="1" dirty="0"/>
              <a:t>5 δακτυλικές</a:t>
            </a:r>
            <a:r>
              <a:rPr lang="el-GR" altLang="el-GR" sz="2400" dirty="0"/>
              <a:t> αρτηρίες για κάθε δάκτυλο.</a:t>
            </a:r>
          </a:p>
          <a:p>
            <a:pPr marL="533400" indent="-533400">
              <a:lnSpc>
                <a:spcPct val="80000"/>
              </a:lnSpc>
            </a:pPr>
            <a:endParaRPr lang="el-GR" altLang="el-GR" sz="2400" b="1" dirty="0"/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romanUcPeriod"/>
            </a:pPr>
            <a:endParaRPr lang="el-GR" altLang="el-GR" sz="2400" b="1" dirty="0"/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romanUcPeriod"/>
            </a:pPr>
            <a:endParaRPr lang="el-GR" altLang="el-GR" sz="2400" b="1" dirty="0"/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romanUcPeriod" startAt="3"/>
            </a:pPr>
            <a:endParaRPr lang="el-GR" altLang="el-GR" sz="2400" b="1" dirty="0"/>
          </a:p>
          <a:p>
            <a:pPr marL="533400" indent="-533400">
              <a:lnSpc>
                <a:spcPct val="80000"/>
              </a:lnSpc>
            </a:pPr>
            <a:endParaRPr lang="el-GR" altLang="el-GR" sz="2400" b="1" dirty="0"/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None/>
            </a:pPr>
            <a:endParaRPr lang="el-GR" altLang="el-GR" sz="2400" b="1" dirty="0"/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 startAt="3"/>
            </a:pPr>
            <a:endParaRPr lang="el-GR" altLang="el-GR" sz="2400" b="1" dirty="0"/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None/>
            </a:pPr>
            <a:endParaRPr lang="el-GR" altLang="el-GR" sz="2400" dirty="0"/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 startAt="3"/>
            </a:pPr>
            <a:endParaRPr lang="el-GR" altLang="el-GR" sz="2400" dirty="0"/>
          </a:p>
          <a:p>
            <a:endParaRPr lang="el-GR" sz="2400" dirty="0"/>
          </a:p>
        </p:txBody>
      </p:sp>
      <p:sp>
        <p:nvSpPr>
          <p:cNvPr id="8" name="Rectangle 7"/>
          <p:cNvSpPr/>
          <p:nvPr/>
        </p:nvSpPr>
        <p:spPr>
          <a:xfrm>
            <a:off x="6228184" y="5697170"/>
            <a:ext cx="2348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Gray815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5"/>
              </a:rPr>
              <a:t>Pngbot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889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>
                <a:solidFill>
                  <a:prstClr val="black"/>
                </a:solidFill>
              </a:rPr>
              <a:t>Αρτηρίες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2800" b="0" dirty="0">
                <a:solidFill>
                  <a:prstClr val="black"/>
                </a:solidFill>
              </a:rPr>
              <a:t>(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10/14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sz="3200" dirty="0">
              <a:solidFill>
                <a:srgbClr val="00FF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4546848" cy="5040560"/>
          </a:xfrm>
        </p:spPr>
        <p:txBody>
          <a:bodyPr>
            <a:noAutofit/>
          </a:bodyPr>
          <a:lstStyle/>
          <a:p>
            <a:pPr marL="360363" indent="-360363">
              <a:spcBef>
                <a:spcPts val="600"/>
              </a:spcBef>
              <a:buFont typeface="Wingdings" panose="05000000000000000000" pitchFamily="2" charset="2"/>
              <a:buAutoNum type="arabicPeriod" startAt="3"/>
            </a:pPr>
            <a:r>
              <a:rPr lang="el-GR" altLang="el-GR" sz="2400" b="1" dirty="0" smtClean="0"/>
              <a:t>Κατιούσα Αορτή (3</a:t>
            </a:r>
            <a:r>
              <a:rPr lang="el-GR" altLang="el-GR" sz="2400" b="1" baseline="30000" dirty="0" smtClean="0"/>
              <a:t>ος</a:t>
            </a:r>
            <a:r>
              <a:rPr lang="el-GR" altLang="el-GR" sz="2400" b="1" dirty="0" smtClean="0"/>
              <a:t> </a:t>
            </a:r>
            <a:r>
              <a:rPr lang="el-GR" altLang="el-GR" sz="2400" b="1" dirty="0"/>
              <a:t>κλάδος θωρακικής αορτής)</a:t>
            </a:r>
          </a:p>
          <a:p>
            <a:pPr marL="533400" indent="-53340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/>
              <a:t>Η</a:t>
            </a:r>
            <a:r>
              <a:rPr lang="el-GR" altLang="el-GR" sz="2400" b="1" dirty="0"/>
              <a:t> κατιούσα αορτή </a:t>
            </a:r>
            <a:r>
              <a:rPr lang="el-GR" altLang="el-GR" sz="2400" dirty="0"/>
              <a:t>δίνει τις</a:t>
            </a:r>
            <a:r>
              <a:rPr lang="en-US" altLang="el-GR" sz="2400" dirty="0"/>
              <a:t>:</a:t>
            </a:r>
            <a:endParaRPr lang="el-GR" altLang="el-GR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b="1" dirty="0" smtClean="0"/>
              <a:t>Βρογχικές </a:t>
            </a:r>
            <a:r>
              <a:rPr lang="el-GR" altLang="el-GR" sz="2400" dirty="0"/>
              <a:t>για την οξυγόνωση των πνευμόνων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b="1" dirty="0" smtClean="0"/>
              <a:t>Οισοφαγικές</a:t>
            </a:r>
            <a:r>
              <a:rPr lang="el-GR" altLang="el-GR" sz="2400" dirty="0" smtClean="0"/>
              <a:t> </a:t>
            </a:r>
            <a:endParaRPr lang="el-GR" altLang="el-GR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b="1" dirty="0" smtClean="0"/>
              <a:t>Μεσοπλ</a:t>
            </a:r>
            <a:r>
              <a:rPr lang="el-GR" altLang="el-GR" sz="2400" b="1" dirty="0" smtClean="0"/>
              <a:t>ε</a:t>
            </a:r>
            <a:r>
              <a:rPr lang="el-GR" altLang="el-GR" sz="2400" b="1" dirty="0"/>
              <a:t>ύ</a:t>
            </a:r>
            <a:r>
              <a:rPr lang="el-GR" altLang="el-GR" sz="2400" b="1" dirty="0" smtClean="0"/>
              <a:t>ριες</a:t>
            </a:r>
            <a:endParaRPr lang="el-GR" altLang="el-GR" sz="2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693096" cy="456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940152" y="5775172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Gray506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Rhcastilhos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983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>
                <a:solidFill>
                  <a:prstClr val="black"/>
                </a:solidFill>
              </a:rPr>
              <a:t>Αρτηρίες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2800" b="0" dirty="0">
                <a:solidFill>
                  <a:prstClr val="black"/>
                </a:solidFill>
              </a:rPr>
              <a:t>(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11/14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sz="3200" dirty="0">
              <a:solidFill>
                <a:srgbClr val="00FF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6995120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 smtClean="0"/>
              <a:t>Η </a:t>
            </a:r>
            <a:r>
              <a:rPr lang="el-GR" altLang="el-GR" sz="2400" b="1" dirty="0"/>
              <a:t>κατιούσα αορτή </a:t>
            </a:r>
            <a:r>
              <a:rPr lang="el-GR" altLang="el-GR" sz="2400" dirty="0"/>
              <a:t>διέρχεται από το αορτικό τρήμα του</a:t>
            </a:r>
            <a:r>
              <a:rPr lang="el-GR" altLang="el-GR" sz="2400" b="1" dirty="0"/>
              <a:t> </a:t>
            </a:r>
            <a:r>
              <a:rPr lang="el-GR" altLang="el-GR" sz="2400" dirty="0"/>
              <a:t>διαφράγματος και ως</a:t>
            </a:r>
            <a:r>
              <a:rPr lang="el-GR" altLang="el-GR" sz="2400" b="1" dirty="0"/>
              <a:t> </a:t>
            </a:r>
            <a:r>
              <a:rPr lang="el-GR" altLang="el-GR" sz="2400" b="1" dirty="0" smtClean="0"/>
              <a:t>Κοιλιακή Αορτή </a:t>
            </a:r>
            <a:r>
              <a:rPr lang="el-GR" altLang="el-GR" sz="2400" dirty="0" smtClean="0"/>
              <a:t>δίνει </a:t>
            </a:r>
            <a:r>
              <a:rPr lang="el-GR" altLang="el-GR" sz="2400" b="1" dirty="0"/>
              <a:t>τοιχωματικούς </a:t>
            </a:r>
            <a:r>
              <a:rPr lang="el-GR" altLang="el-GR" sz="2400" dirty="0"/>
              <a:t>και</a:t>
            </a:r>
            <a:r>
              <a:rPr lang="el-GR" altLang="el-GR" sz="2400" b="1" dirty="0"/>
              <a:t> σπλαγχνικούς κλάδους</a:t>
            </a:r>
          </a:p>
          <a:p>
            <a:pPr marL="360363" indent="-360363">
              <a:spcBef>
                <a:spcPts val="1800"/>
              </a:spcBef>
              <a:buFont typeface="Wingdings" panose="05000000000000000000" pitchFamily="2" charset="2"/>
              <a:buAutoNum type="romanUcPeriod"/>
            </a:pPr>
            <a:r>
              <a:rPr lang="el-GR" altLang="el-GR" sz="2400" b="1" dirty="0" smtClean="0"/>
              <a:t>Τοιχωματικοί Κλάδοι</a:t>
            </a:r>
            <a:endParaRPr lang="el-GR" altLang="el-GR" sz="2400" b="1" dirty="0"/>
          </a:p>
          <a:p>
            <a:pPr marL="722313" indent="-361950">
              <a:spcBef>
                <a:spcPts val="600"/>
              </a:spcBef>
            </a:pPr>
            <a:r>
              <a:rPr lang="el-GR" altLang="el-GR" sz="2400" b="1" dirty="0" smtClean="0"/>
              <a:t>Κάτω Διαφραγματικές</a:t>
            </a:r>
            <a:endParaRPr lang="el-GR" altLang="el-GR" sz="2400" b="1" dirty="0"/>
          </a:p>
          <a:p>
            <a:pPr marL="722313" indent="-361950">
              <a:spcBef>
                <a:spcPts val="600"/>
              </a:spcBef>
            </a:pPr>
            <a:r>
              <a:rPr lang="el-GR" altLang="el-GR" sz="2400" b="1" dirty="0" smtClean="0"/>
              <a:t>Οσφυϊκές </a:t>
            </a:r>
            <a:endParaRPr lang="el-GR" altLang="el-GR" sz="2400" b="1" dirty="0"/>
          </a:p>
          <a:p>
            <a:pPr marL="360363" indent="-360363">
              <a:spcBef>
                <a:spcPts val="1800"/>
              </a:spcBef>
              <a:buFont typeface="Wingdings" panose="05000000000000000000" pitchFamily="2" charset="2"/>
              <a:buAutoNum type="romanUcPeriod" startAt="2"/>
            </a:pPr>
            <a:r>
              <a:rPr lang="el-GR" altLang="el-GR" sz="2400" b="1" dirty="0" smtClean="0"/>
              <a:t>Σπλαγχνικοί Κλάδοι</a:t>
            </a:r>
            <a:endParaRPr lang="el-GR" altLang="el-GR" sz="2400" b="1" dirty="0"/>
          </a:p>
          <a:p>
            <a:pPr marL="722313" indent="-361950">
              <a:spcBef>
                <a:spcPts val="600"/>
              </a:spcBef>
            </a:pPr>
            <a:r>
              <a:rPr lang="el-GR" altLang="el-GR" sz="2400" b="1" dirty="0" smtClean="0"/>
              <a:t>Μονοφυείς </a:t>
            </a:r>
            <a:endParaRPr lang="el-GR" altLang="el-GR" sz="2400" b="1" dirty="0"/>
          </a:p>
          <a:p>
            <a:pPr marL="722313" indent="-361950">
              <a:spcBef>
                <a:spcPts val="600"/>
              </a:spcBef>
            </a:pPr>
            <a:r>
              <a:rPr lang="el-GR" altLang="el-GR" sz="2400" b="1" dirty="0" smtClean="0"/>
              <a:t>Διφυείς 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97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2249488"/>
            <a:ext cx="4176464" cy="394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>
                <a:solidFill>
                  <a:prstClr val="black"/>
                </a:solidFill>
              </a:rPr>
              <a:t>Αρτηρίες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2800" b="0" dirty="0">
                <a:solidFill>
                  <a:prstClr val="black"/>
                </a:solidFill>
              </a:rPr>
              <a:t>(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12/14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sz="1600" b="1" dirty="0">
              <a:solidFill>
                <a:srgbClr val="00FF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5534000" cy="5328592"/>
          </a:xfrm>
        </p:spPr>
        <p:txBody>
          <a:bodyPr>
            <a:normAutofit lnSpcReduction="10000"/>
          </a:bodyPr>
          <a:lstStyle/>
          <a:p>
            <a:pPr marL="533400" indent="-53340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b="1" dirty="0"/>
              <a:t>Μονοφυείς</a:t>
            </a:r>
            <a:r>
              <a:rPr lang="el-GR" altLang="el-GR" sz="2400" dirty="0"/>
              <a:t> </a:t>
            </a:r>
            <a:r>
              <a:rPr lang="el-GR" altLang="el-GR" sz="2400" dirty="0" smtClean="0"/>
              <a:t>είναι </a:t>
            </a:r>
            <a:r>
              <a:rPr lang="en-US" altLang="el-GR" sz="2400" dirty="0"/>
              <a:t>:</a:t>
            </a:r>
            <a:endParaRPr lang="el-GR" altLang="el-GR" sz="2400" dirty="0"/>
          </a:p>
          <a:p>
            <a:pPr marL="533400" indent="-53340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Κοιλιακή Αρτηρία </a:t>
            </a:r>
            <a:r>
              <a:rPr lang="el-GR" altLang="el-GR" sz="2400" dirty="0" smtClean="0"/>
              <a:t>που</a:t>
            </a:r>
            <a:r>
              <a:rPr lang="el-GR" altLang="el-GR" sz="2400" b="1" dirty="0" smtClean="0"/>
              <a:t> </a:t>
            </a:r>
            <a:r>
              <a:rPr lang="el-GR" altLang="el-GR" sz="2400" dirty="0"/>
              <a:t>δίνει </a:t>
            </a:r>
            <a:r>
              <a:rPr lang="el-GR" altLang="el-GR" sz="2400" b="1" dirty="0"/>
              <a:t>3</a:t>
            </a:r>
            <a:r>
              <a:rPr lang="el-GR" altLang="el-GR" sz="2400" dirty="0"/>
              <a:t> κλάδους </a:t>
            </a:r>
            <a:r>
              <a:rPr lang="el-GR" altLang="el-GR" sz="2400" dirty="0" smtClean="0"/>
              <a:t>(</a:t>
            </a:r>
            <a:r>
              <a:rPr lang="el-GR" altLang="el-GR" sz="2400" b="1" dirty="0" smtClean="0"/>
              <a:t>Τρίποδας </a:t>
            </a:r>
            <a:r>
              <a:rPr lang="en-US" altLang="el-GR" sz="2400" b="1" dirty="0"/>
              <a:t>HALLER</a:t>
            </a:r>
            <a:r>
              <a:rPr lang="en-US" altLang="el-GR" sz="2400" dirty="0"/>
              <a:t>)</a:t>
            </a:r>
            <a:endParaRPr lang="el-GR" altLang="el-GR" sz="2400" dirty="0"/>
          </a:p>
          <a:p>
            <a:pPr marL="806450" indent="-265113">
              <a:spcBef>
                <a:spcPts val="600"/>
              </a:spcBef>
            </a:pPr>
            <a:r>
              <a:rPr lang="el-GR" altLang="el-GR" sz="2400" dirty="0" smtClean="0"/>
              <a:t>Ηπατική</a:t>
            </a:r>
            <a:endParaRPr lang="el-GR" altLang="el-GR" sz="2400" dirty="0"/>
          </a:p>
          <a:p>
            <a:pPr marL="806450" indent="-265113">
              <a:spcBef>
                <a:spcPts val="600"/>
              </a:spcBef>
            </a:pPr>
            <a:r>
              <a:rPr lang="el-GR" altLang="el-GR" sz="2400" dirty="0" smtClean="0"/>
              <a:t>Αριστερή Γαστρική</a:t>
            </a:r>
            <a:endParaRPr lang="el-GR" altLang="el-GR" sz="2400" dirty="0"/>
          </a:p>
          <a:p>
            <a:pPr marL="806450" indent="-265113">
              <a:spcBef>
                <a:spcPts val="600"/>
              </a:spcBef>
            </a:pPr>
            <a:r>
              <a:rPr lang="el-GR" altLang="el-GR" sz="2400" dirty="0" smtClean="0"/>
              <a:t>Σπληνική</a:t>
            </a:r>
            <a:endParaRPr lang="el-GR" altLang="el-GR" sz="2400" dirty="0"/>
          </a:p>
          <a:p>
            <a:pPr marL="533400" indent="-533400">
              <a:spcBef>
                <a:spcPts val="600"/>
              </a:spcBef>
              <a:buFont typeface="Wingdings" panose="05000000000000000000" pitchFamily="2" charset="2"/>
              <a:buAutoNum type="arabicPeriod" startAt="2"/>
            </a:pPr>
            <a:r>
              <a:rPr lang="el-GR" altLang="el-GR" sz="2400" b="1" dirty="0" smtClean="0"/>
              <a:t>Άνω Μεσεντερία</a:t>
            </a:r>
            <a:endParaRPr lang="el-GR" altLang="el-GR" sz="2400" b="1" dirty="0"/>
          </a:p>
          <a:p>
            <a:pPr marL="533400" indent="-533400">
              <a:spcBef>
                <a:spcPts val="600"/>
              </a:spcBef>
              <a:buFont typeface="Wingdings" panose="05000000000000000000" pitchFamily="2" charset="2"/>
              <a:buAutoNum type="arabicPeriod" startAt="2"/>
            </a:pPr>
            <a:r>
              <a:rPr lang="el-GR" altLang="el-GR" sz="2400" b="1" dirty="0" smtClean="0"/>
              <a:t>Κάτω Μεσεντερία</a:t>
            </a:r>
          </a:p>
          <a:p>
            <a:pPr marL="533400" indent="-533400"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el-GR" altLang="el-GR" sz="2400" b="1" dirty="0" smtClean="0"/>
              <a:t>Διφυείς</a:t>
            </a:r>
            <a:r>
              <a:rPr lang="el-GR" altLang="el-GR" sz="2400" dirty="0" smtClean="0"/>
              <a:t> είναι </a:t>
            </a:r>
            <a:r>
              <a:rPr lang="en-US" altLang="el-GR" sz="2400" dirty="0"/>
              <a:t>:</a:t>
            </a:r>
            <a:endParaRPr lang="el-GR" altLang="el-GR" sz="2400" dirty="0"/>
          </a:p>
          <a:p>
            <a:pPr marL="533400" indent="-53340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Μέσες Επινεφριδικές</a:t>
            </a:r>
            <a:endParaRPr lang="el-GR" altLang="el-GR" sz="2400" b="1" dirty="0"/>
          </a:p>
          <a:p>
            <a:pPr marL="533400" indent="-53340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Νεφρικές</a:t>
            </a:r>
            <a:endParaRPr lang="el-GR" altLang="el-GR" sz="2400" b="1" dirty="0"/>
          </a:p>
          <a:p>
            <a:pPr marL="533400" indent="-53340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Σπερματικές</a:t>
            </a:r>
            <a:endParaRPr lang="el-GR" sz="2400" dirty="0"/>
          </a:p>
        </p:txBody>
      </p:sp>
      <p:sp>
        <p:nvSpPr>
          <p:cNvPr id="9" name="Rectangle 8"/>
          <p:cNvSpPr/>
          <p:nvPr/>
        </p:nvSpPr>
        <p:spPr>
          <a:xfrm>
            <a:off x="4968044" y="6128803"/>
            <a:ext cx="2556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2124 Thoracic Abdominal </a:t>
            </a:r>
            <a:r>
              <a:rPr lang="en-US" sz="1200" dirty="0" smtClean="0">
                <a:latin typeface="+mn-lt"/>
                <a:hlinkClick r:id="rId4"/>
              </a:rPr>
              <a:t>Arteries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5" tooltip="User:CFCF"/>
              </a:rPr>
              <a:t>CFCF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</a:t>
            </a:r>
            <a:r>
              <a:rPr lang="en-US" sz="1200" dirty="0">
                <a:latin typeface="+mn-lt"/>
                <a:hlinkClick r:id="rId6"/>
              </a:rPr>
              <a:t>CC BY 3.0</a:t>
            </a:r>
            <a:endParaRPr lang="en-US" sz="12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92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>
                <a:solidFill>
                  <a:prstClr val="black"/>
                </a:solidFill>
              </a:rPr>
              <a:t>Αρτηρίες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2800" b="0" dirty="0">
                <a:solidFill>
                  <a:prstClr val="black"/>
                </a:solidFill>
              </a:rPr>
              <a:t>(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13/14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sz="1600" b="1" dirty="0">
              <a:solidFill>
                <a:srgbClr val="00FF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196752"/>
            <a:ext cx="7859217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 smtClean="0"/>
              <a:t>Η </a:t>
            </a:r>
            <a:r>
              <a:rPr lang="el-GR" altLang="el-GR" sz="2400" b="1" dirty="0"/>
              <a:t>κοιλιακή αορτή </a:t>
            </a:r>
            <a:r>
              <a:rPr lang="el-GR" altLang="el-GR" sz="2400" dirty="0"/>
              <a:t>στο ύψος του </a:t>
            </a:r>
            <a:r>
              <a:rPr lang="el-GR" altLang="el-GR" sz="2400" b="1" dirty="0"/>
              <a:t>Ο4 </a:t>
            </a:r>
            <a:r>
              <a:rPr lang="el-GR" altLang="el-GR" sz="2400" dirty="0"/>
              <a:t>διχάζεται σε  </a:t>
            </a:r>
            <a:r>
              <a:rPr lang="el-GR" altLang="el-GR" sz="2400" b="1" dirty="0"/>
              <a:t>δεξιά </a:t>
            </a:r>
            <a:r>
              <a:rPr lang="el-GR" altLang="el-GR" sz="2400" dirty="0"/>
              <a:t>και </a:t>
            </a:r>
            <a:r>
              <a:rPr lang="el-GR" altLang="el-GR" sz="2400" b="1" dirty="0"/>
              <a:t>αριστερή </a:t>
            </a:r>
            <a:r>
              <a:rPr lang="el-GR" altLang="el-GR" sz="2400" b="1" dirty="0" smtClean="0"/>
              <a:t>Κοινή Λαγόνια </a:t>
            </a:r>
            <a:r>
              <a:rPr lang="el-GR" altLang="el-GR" sz="2400" dirty="0" smtClean="0"/>
              <a:t>που </a:t>
            </a:r>
            <a:r>
              <a:rPr lang="el-GR" altLang="el-GR" sz="2400" dirty="0"/>
              <a:t>χωρίζεται σε</a:t>
            </a:r>
            <a:r>
              <a:rPr lang="el-GR" altLang="el-GR" sz="2400" b="1" dirty="0"/>
              <a:t> </a:t>
            </a:r>
            <a:r>
              <a:rPr lang="el-GR" altLang="el-GR" sz="2400" b="1" dirty="0" smtClean="0"/>
              <a:t>Έσω </a:t>
            </a:r>
            <a:r>
              <a:rPr lang="el-GR" altLang="el-GR" sz="2400" dirty="0"/>
              <a:t>για την αιμάτωση</a:t>
            </a:r>
            <a:r>
              <a:rPr lang="el-GR" altLang="el-GR" sz="2400" b="1" dirty="0"/>
              <a:t> </a:t>
            </a:r>
            <a:r>
              <a:rPr lang="el-GR" altLang="el-GR" sz="2400" dirty="0"/>
              <a:t>των σπλάγχνων της μικρής πυέλου με </a:t>
            </a:r>
            <a:r>
              <a:rPr lang="el-GR" altLang="el-GR" sz="2400" b="1" dirty="0"/>
              <a:t>τοιχωματικούς</a:t>
            </a:r>
            <a:r>
              <a:rPr lang="el-GR" altLang="el-GR" sz="2400" dirty="0"/>
              <a:t> και </a:t>
            </a:r>
            <a:r>
              <a:rPr lang="el-GR" altLang="el-GR" sz="2400" b="1" dirty="0"/>
              <a:t>σπλαγχνικούς </a:t>
            </a:r>
            <a:r>
              <a:rPr lang="el-GR" altLang="el-GR" sz="2400" dirty="0"/>
              <a:t>κλάδους και σε</a:t>
            </a:r>
            <a:r>
              <a:rPr lang="el-GR" altLang="el-GR" sz="2400" b="1" dirty="0"/>
              <a:t> </a:t>
            </a:r>
            <a:r>
              <a:rPr lang="el-GR" altLang="el-GR" sz="2400" b="1" dirty="0" smtClean="0"/>
              <a:t>Έξω </a:t>
            </a:r>
            <a:r>
              <a:rPr lang="el-GR" altLang="el-GR" sz="2400" dirty="0"/>
              <a:t>για την</a:t>
            </a:r>
            <a:r>
              <a:rPr lang="el-GR" altLang="el-GR" sz="2400" b="1" dirty="0"/>
              <a:t> </a:t>
            </a:r>
            <a:r>
              <a:rPr lang="el-GR" altLang="el-GR" sz="2400" dirty="0"/>
              <a:t>αιμάτωση του κάτω άκρου</a:t>
            </a: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/>
              <a:t>Η κάθε </a:t>
            </a:r>
            <a:r>
              <a:rPr lang="el-GR" altLang="el-GR" sz="2400" b="1" dirty="0"/>
              <a:t>έξω λαγόνιος  </a:t>
            </a:r>
            <a:r>
              <a:rPr lang="el-GR" altLang="el-GR" sz="2400" dirty="0"/>
              <a:t>μεταβαίνει από την πύελο στον μηρό  ως </a:t>
            </a:r>
            <a:r>
              <a:rPr lang="el-GR" altLang="el-GR" sz="2400" b="1" dirty="0"/>
              <a:t>μηριαία ή κοινή μηριαία </a:t>
            </a:r>
            <a:r>
              <a:rPr lang="el-GR" altLang="el-GR" sz="2400" dirty="0"/>
              <a:t>και δίνει</a:t>
            </a:r>
            <a:r>
              <a:rPr lang="el-GR" altLang="el-GR" sz="2400" b="1" dirty="0"/>
              <a:t> </a:t>
            </a:r>
            <a:r>
              <a:rPr lang="el-GR" altLang="el-GR" sz="2400" dirty="0"/>
              <a:t>την εν τω</a:t>
            </a:r>
            <a:r>
              <a:rPr lang="el-GR" altLang="el-GR" sz="2400" b="1" dirty="0"/>
              <a:t> βάθει μηριαία </a:t>
            </a:r>
            <a:r>
              <a:rPr lang="el-GR" altLang="el-GR" sz="2400" dirty="0"/>
              <a:t>που διέρχεται στην ιγνυακή χώρα και </a:t>
            </a:r>
            <a:r>
              <a:rPr lang="el-GR" altLang="el-GR" sz="2400" dirty="0" smtClean="0"/>
              <a:t>συνεχίζει </a:t>
            </a:r>
            <a:r>
              <a:rPr lang="el-GR" altLang="el-GR" sz="2400" dirty="0"/>
              <a:t>ως</a:t>
            </a:r>
            <a:r>
              <a:rPr lang="el-GR" altLang="el-GR" sz="2400" b="1" dirty="0"/>
              <a:t> ιγνυακή </a:t>
            </a:r>
            <a:r>
              <a:rPr lang="el-GR" altLang="el-GR" sz="2400" dirty="0"/>
              <a:t>αρτηρία που χωρίζεται προς τα κάτω σε</a:t>
            </a:r>
            <a:r>
              <a:rPr lang="el-GR" altLang="el-GR" sz="2400" b="1" dirty="0"/>
              <a:t> 3 κλάδους</a:t>
            </a:r>
            <a:r>
              <a:rPr lang="en-US" altLang="el-GR" sz="2400" dirty="0"/>
              <a:t>:</a:t>
            </a:r>
            <a:endParaRPr lang="el-GR" altLang="el-GR" sz="2400" dirty="0"/>
          </a:p>
          <a:p>
            <a:pPr marL="533400" indent="-533400">
              <a:spcBef>
                <a:spcPts val="600"/>
              </a:spcBef>
            </a:pPr>
            <a:r>
              <a:rPr lang="el-GR" altLang="el-GR" sz="2400" b="1" dirty="0" smtClean="0"/>
              <a:t>Πρόσθια Κνημιαία </a:t>
            </a:r>
            <a:endParaRPr lang="el-GR" altLang="el-GR" sz="2400" dirty="0"/>
          </a:p>
          <a:p>
            <a:pPr marL="533400" indent="-533400">
              <a:spcBef>
                <a:spcPts val="600"/>
              </a:spcBef>
            </a:pPr>
            <a:r>
              <a:rPr lang="el-GR" altLang="el-GR" sz="2400" b="1" dirty="0" smtClean="0"/>
              <a:t>Οπίσθια Κνημιαία</a:t>
            </a:r>
            <a:endParaRPr lang="el-GR" altLang="el-GR" sz="2400" b="1" dirty="0"/>
          </a:p>
          <a:p>
            <a:pPr marL="533400" indent="-533400">
              <a:spcBef>
                <a:spcPts val="600"/>
              </a:spcBef>
            </a:pPr>
            <a:r>
              <a:rPr lang="el-GR" altLang="el-GR" sz="2400" b="1" dirty="0" smtClean="0"/>
              <a:t>Περονιαία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89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>
                <a:solidFill>
                  <a:prstClr val="black"/>
                </a:solidFill>
              </a:rPr>
              <a:t>Αρτηρίες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2800" b="0" dirty="0">
                <a:solidFill>
                  <a:prstClr val="black"/>
                </a:solidFill>
              </a:rPr>
              <a:t>(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14/14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sz="1600" b="1" dirty="0">
              <a:solidFill>
                <a:srgbClr val="00FF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196752"/>
            <a:ext cx="5266929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 smtClean="0"/>
              <a:t>Η </a:t>
            </a:r>
            <a:r>
              <a:rPr lang="el-GR" altLang="el-GR" sz="2400" b="1" dirty="0"/>
              <a:t>πρόσθια κνημιαία</a:t>
            </a:r>
            <a:r>
              <a:rPr lang="el-GR" altLang="el-GR" sz="2400" dirty="0"/>
              <a:t> μεταβαίνει στην ράχη του μεγάλου δακτύλου ως </a:t>
            </a:r>
            <a:r>
              <a:rPr lang="el-GR" altLang="el-GR" sz="2400" b="1" dirty="0"/>
              <a:t>ραχιαία αρτ. </a:t>
            </a:r>
            <a:r>
              <a:rPr lang="el-GR" altLang="el-GR" sz="2400" dirty="0"/>
              <a:t>του άκρου πόδα,</a:t>
            </a:r>
            <a:r>
              <a:rPr lang="el-GR" altLang="el-GR" sz="2400" b="1" dirty="0"/>
              <a:t> </a:t>
            </a:r>
            <a:r>
              <a:rPr lang="el-GR" altLang="el-GR" sz="2400" dirty="0"/>
              <a:t>ενώ η</a:t>
            </a:r>
            <a:r>
              <a:rPr lang="el-GR" altLang="el-GR" sz="2400" b="1" dirty="0"/>
              <a:t> οπίσθια κνημιαία </a:t>
            </a:r>
            <a:r>
              <a:rPr lang="el-GR" altLang="el-GR" sz="2400" dirty="0"/>
              <a:t>χωρίζεται</a:t>
            </a:r>
            <a:r>
              <a:rPr lang="el-GR" altLang="el-GR" sz="2400" b="1" dirty="0"/>
              <a:t>  </a:t>
            </a:r>
            <a:r>
              <a:rPr lang="el-GR" altLang="el-GR" sz="2400" dirty="0"/>
              <a:t>σε</a:t>
            </a:r>
            <a:r>
              <a:rPr lang="el-GR" altLang="el-GR" sz="2400" b="1" dirty="0"/>
              <a:t> έσω </a:t>
            </a:r>
            <a:r>
              <a:rPr lang="el-GR" altLang="el-GR" sz="2400" dirty="0"/>
              <a:t>και </a:t>
            </a:r>
            <a:r>
              <a:rPr lang="el-GR" altLang="el-GR" sz="2400" b="1" dirty="0"/>
              <a:t>έξω πελματιαία </a:t>
            </a:r>
            <a:r>
              <a:rPr lang="el-GR" altLang="el-GR" sz="2400" dirty="0"/>
              <a:t>που ενώνονται και</a:t>
            </a:r>
            <a:r>
              <a:rPr lang="el-GR" altLang="el-GR" sz="2400" b="1" dirty="0"/>
              <a:t> </a:t>
            </a:r>
            <a:r>
              <a:rPr lang="el-GR" altLang="el-GR" sz="2400" dirty="0"/>
              <a:t>σχηματίζουν το </a:t>
            </a:r>
            <a:r>
              <a:rPr lang="el-GR" altLang="el-GR" sz="2400" b="1" dirty="0"/>
              <a:t>πελματιαίο τόξο </a:t>
            </a:r>
            <a:r>
              <a:rPr lang="el-GR" altLang="el-GR" sz="2400" dirty="0"/>
              <a:t>που δίνει τις</a:t>
            </a:r>
            <a:r>
              <a:rPr lang="el-GR" altLang="el-GR" sz="2400" b="1" dirty="0"/>
              <a:t> 5 δακτυλικές </a:t>
            </a:r>
            <a:r>
              <a:rPr lang="el-GR" altLang="el-GR" sz="2400" dirty="0"/>
              <a:t>αρτ. για κάθε ένα δάκτυλο.</a:t>
            </a:r>
          </a:p>
          <a:p>
            <a:pPr marL="0" indent="0">
              <a:lnSpc>
                <a:spcPct val="80000"/>
              </a:lnSpc>
              <a:buNone/>
            </a:pPr>
            <a:endParaRPr lang="el-GR" altLang="el-GR" sz="2400" b="1" dirty="0"/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romanUcPeriod" startAt="3"/>
            </a:pPr>
            <a:endParaRPr lang="el-GR" altLang="el-GR" sz="2400" b="1" dirty="0"/>
          </a:p>
          <a:p>
            <a:pPr marL="533400" indent="-533400">
              <a:lnSpc>
                <a:spcPct val="80000"/>
              </a:lnSpc>
            </a:pPr>
            <a:endParaRPr lang="el-GR" altLang="el-GR" sz="2400" b="1" dirty="0"/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None/>
            </a:pPr>
            <a:endParaRPr lang="el-GR" altLang="el-GR" sz="2400" b="1" dirty="0"/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 startAt="3"/>
            </a:pPr>
            <a:endParaRPr lang="el-GR" altLang="el-GR" sz="2400" b="1" dirty="0"/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None/>
            </a:pPr>
            <a:endParaRPr lang="el-GR" altLang="el-GR" sz="2400" dirty="0"/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 startAt="3"/>
            </a:pPr>
            <a:endParaRPr lang="el-GR" altLang="el-GR" sz="2400" dirty="0"/>
          </a:p>
          <a:p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555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Φλέβες</a:t>
            </a:r>
            <a:r>
              <a:rPr lang="en-US" altLang="el-GR" dirty="0" smtClean="0"/>
              <a:t> </a:t>
            </a:r>
            <a:r>
              <a:rPr lang="en-US" altLang="el-GR" sz="2800" b="0" dirty="0">
                <a:solidFill>
                  <a:prstClr val="black"/>
                </a:solidFill>
              </a:rPr>
              <a:t>(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1/6)</a:t>
            </a:r>
            <a:endParaRPr lang="el-GR" altLang="el-G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003232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 smtClean="0"/>
              <a:t>Με </a:t>
            </a:r>
            <a:r>
              <a:rPr lang="el-GR" altLang="el-GR" sz="2400" dirty="0"/>
              <a:t>την </a:t>
            </a:r>
            <a:r>
              <a:rPr lang="el-GR" altLang="el-GR" sz="2400" b="1" dirty="0"/>
              <a:t>πυλαία φλέβα</a:t>
            </a:r>
            <a:r>
              <a:rPr lang="el-GR" altLang="el-GR" sz="2400" dirty="0"/>
              <a:t> μεταφέρονται με το αίμα από τα όργανα του πεπτικού συστήματος και ιδιαίτερα από τον γαστρεντερικό σωλήνα τα προϊόντα απορρόφησης των τροφών στο </a:t>
            </a:r>
            <a:r>
              <a:rPr lang="el-GR" altLang="el-GR" sz="2400" b="1" dirty="0"/>
              <a:t>ήπαρ</a:t>
            </a:r>
            <a:r>
              <a:rPr lang="el-GR" altLang="el-GR" sz="2400" dirty="0"/>
              <a:t>.</a:t>
            </a: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/>
              <a:t>Η </a:t>
            </a:r>
            <a:r>
              <a:rPr lang="el-GR" altLang="el-GR" sz="2400" b="1" dirty="0"/>
              <a:t>πυλαία</a:t>
            </a:r>
            <a:r>
              <a:rPr lang="el-GR" altLang="el-GR" sz="2400" dirty="0"/>
              <a:t> διακλαδίζεται σε </a:t>
            </a:r>
            <a:r>
              <a:rPr lang="el-GR" altLang="el-GR" sz="2400" b="1" dirty="0"/>
              <a:t>τριχοειδή</a:t>
            </a:r>
            <a:r>
              <a:rPr lang="el-GR" altLang="el-GR" sz="2400" dirty="0"/>
              <a:t> που ενώνονται με τα </a:t>
            </a:r>
            <a:r>
              <a:rPr lang="el-GR" altLang="el-GR" sz="2400" b="1" dirty="0"/>
              <a:t>τριχοειδή</a:t>
            </a:r>
            <a:r>
              <a:rPr lang="el-GR" altLang="el-GR" sz="2400" dirty="0"/>
              <a:t> της </a:t>
            </a:r>
            <a:r>
              <a:rPr lang="el-GR" altLang="el-GR" sz="2400" b="1" dirty="0"/>
              <a:t>ηπατικής αρτηρίας</a:t>
            </a:r>
            <a:r>
              <a:rPr lang="el-GR" altLang="el-GR" sz="2400" dirty="0"/>
              <a:t> και με τις </a:t>
            </a:r>
            <a:r>
              <a:rPr lang="el-GR" altLang="el-GR" sz="2400" b="1" dirty="0"/>
              <a:t>ηπατικές</a:t>
            </a:r>
            <a:r>
              <a:rPr lang="el-GR" altLang="el-GR" sz="2400" dirty="0"/>
              <a:t> </a:t>
            </a:r>
            <a:r>
              <a:rPr lang="el-GR" altLang="el-GR" sz="2400" b="1" dirty="0"/>
              <a:t>φλέβες</a:t>
            </a:r>
            <a:r>
              <a:rPr lang="el-GR" altLang="el-GR" sz="2400" dirty="0"/>
              <a:t> το αίμα επιστρέφει στην καρδιά.</a:t>
            </a: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/>
              <a:t>Οι </a:t>
            </a:r>
            <a:r>
              <a:rPr lang="el-GR" altLang="el-GR" sz="2400" b="1" dirty="0"/>
              <a:t>φλέβες</a:t>
            </a:r>
            <a:r>
              <a:rPr lang="el-GR" altLang="el-GR" sz="2400" dirty="0"/>
              <a:t> έχουν αίμα φτωχό σε οξυγόνο με εξαίρεση τις </a:t>
            </a:r>
            <a:r>
              <a:rPr lang="el-GR" altLang="el-GR" sz="2400" b="1" dirty="0"/>
              <a:t>πνευμονικές φλέβες</a:t>
            </a:r>
            <a:r>
              <a:rPr lang="el-GR" altLang="el-GR" sz="2400" dirty="0"/>
              <a:t> της </a:t>
            </a:r>
            <a:r>
              <a:rPr lang="el-GR" altLang="el-GR" sz="2400" b="1" dirty="0"/>
              <a:t>πνευμονικής κυκλοφορίας</a:t>
            </a:r>
            <a:r>
              <a:rPr lang="el-GR" altLang="el-GR" sz="2400" dirty="0"/>
              <a:t> που φέρνουν το οξυγονωμένο αίμα από τους πνεύμονες στον αριστερό κόλπο της καρδιάς</a:t>
            </a:r>
            <a:r>
              <a:rPr lang="el-GR" altLang="el-GR" sz="2400" dirty="0" smtClean="0"/>
              <a:t>.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45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Φλέβες</a:t>
            </a:r>
            <a:r>
              <a:rPr lang="en-US" altLang="el-GR" dirty="0" smtClean="0"/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(2/6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7931224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 smtClean="0"/>
              <a:t>Το </a:t>
            </a:r>
            <a:r>
              <a:rPr lang="el-GR" altLang="el-GR" sz="2400" dirty="0"/>
              <a:t>τοίχωμα των φλεβών αποτελείται όπως και οι αρτηρίες από </a:t>
            </a:r>
            <a:r>
              <a:rPr lang="el-GR" altLang="el-GR" sz="2400" b="1" dirty="0"/>
              <a:t>3 </a:t>
            </a:r>
            <a:r>
              <a:rPr lang="el-GR" altLang="el-GR" sz="2400" dirty="0"/>
              <a:t>χιτώνες</a:t>
            </a:r>
            <a:r>
              <a:rPr lang="en-US" altLang="el-GR" sz="2400" dirty="0"/>
              <a:t>:</a:t>
            </a:r>
            <a:endParaRPr lang="el-GR" altLang="el-GR" sz="2400" dirty="0"/>
          </a:p>
          <a:p>
            <a:pPr>
              <a:spcBef>
                <a:spcPts val="600"/>
              </a:spcBef>
            </a:pPr>
            <a:r>
              <a:rPr lang="el-GR" altLang="el-GR" sz="2400" b="1" dirty="0"/>
              <a:t>‘Εσω χιτώνα </a:t>
            </a:r>
            <a:r>
              <a:rPr lang="el-GR" altLang="el-GR" sz="2400" dirty="0"/>
              <a:t>αποτελούμενο από μία στιβάδα </a:t>
            </a:r>
            <a:r>
              <a:rPr lang="el-GR" altLang="el-GR" sz="2400" b="1" dirty="0"/>
              <a:t>ενδοθηλιακών</a:t>
            </a:r>
            <a:r>
              <a:rPr lang="el-GR" altLang="el-GR" sz="2400" dirty="0"/>
              <a:t> κυττάρων όπως των αρτηριών που έχει κατά διαστήματα βαλβίδες που επιτρέπουν τη ροή αίματος από την περιφέρεια προς την καρδιά και αποτρέπουν την παλινδρόμηση του αίματος. </a:t>
            </a:r>
          </a:p>
          <a:p>
            <a:pPr>
              <a:spcBef>
                <a:spcPts val="600"/>
              </a:spcBef>
            </a:pPr>
            <a:r>
              <a:rPr lang="el-GR" altLang="el-GR" sz="2400" b="1" dirty="0"/>
              <a:t>Μέσο χιτώνα </a:t>
            </a:r>
            <a:r>
              <a:rPr lang="el-GR" altLang="el-GR" sz="2400" dirty="0"/>
              <a:t>αποτελούμενο από  </a:t>
            </a:r>
            <a:r>
              <a:rPr lang="el-GR" altLang="el-GR" sz="2400" b="1" dirty="0"/>
              <a:t>συνδετικές</a:t>
            </a:r>
            <a:r>
              <a:rPr lang="el-GR" altLang="el-GR" sz="2400" dirty="0"/>
              <a:t> και </a:t>
            </a:r>
            <a:r>
              <a:rPr lang="el-GR" altLang="el-GR" sz="2400" b="1" dirty="0"/>
              <a:t>ελαστικές ίνες</a:t>
            </a:r>
            <a:r>
              <a:rPr lang="el-GR" altLang="el-GR" sz="2400" dirty="0"/>
              <a:t> και ολίγες </a:t>
            </a:r>
            <a:r>
              <a:rPr lang="el-GR" altLang="el-GR" sz="2400" b="1" dirty="0"/>
              <a:t>λείες μυϊκές ίνες</a:t>
            </a:r>
          </a:p>
          <a:p>
            <a:pPr>
              <a:spcBef>
                <a:spcPts val="600"/>
              </a:spcBef>
            </a:pPr>
            <a:r>
              <a:rPr lang="el-GR" altLang="el-GR" sz="2400" b="1" dirty="0"/>
              <a:t>Έξω χιτώνα </a:t>
            </a:r>
            <a:r>
              <a:rPr lang="el-GR" altLang="el-GR" sz="2400" dirty="0"/>
              <a:t>αποτελούμενο από  </a:t>
            </a:r>
            <a:r>
              <a:rPr lang="el-GR" altLang="el-GR" sz="2400" b="1" dirty="0"/>
              <a:t>συνδετικές</a:t>
            </a:r>
            <a:r>
              <a:rPr lang="el-GR" altLang="el-GR" sz="2400" dirty="0"/>
              <a:t> και ολίγες </a:t>
            </a:r>
            <a:r>
              <a:rPr lang="el-GR" altLang="el-GR" sz="2400" b="1" dirty="0"/>
              <a:t>λείες μυϊκές </a:t>
            </a:r>
            <a:r>
              <a:rPr lang="el-GR" altLang="el-GR" sz="2400" b="1" dirty="0" smtClean="0"/>
              <a:t>ίνες</a:t>
            </a:r>
            <a:endParaRPr lang="el-GR" altLang="el-GR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503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Φλέβες</a:t>
            </a:r>
            <a:r>
              <a:rPr lang="en-US" altLang="el-GR" dirty="0" smtClean="0"/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(3/6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3610744" cy="5040560"/>
          </a:xfrm>
        </p:spPr>
        <p:txBody>
          <a:bodyPr>
            <a:no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l-GR" altLang="el-GR" sz="2400" dirty="0" smtClean="0"/>
              <a:t>Οι </a:t>
            </a:r>
            <a:r>
              <a:rPr lang="el-GR" altLang="el-GR" sz="2400" b="1" dirty="0"/>
              <a:t>φλέβες </a:t>
            </a:r>
            <a:r>
              <a:rPr lang="el-GR" altLang="el-GR" sz="2400" dirty="0"/>
              <a:t>συνοδεύουν τις αρτηρίες και συνήθως </a:t>
            </a:r>
            <a:r>
              <a:rPr lang="el-GR" altLang="el-GR" sz="2400" b="1" dirty="0"/>
              <a:t>2 φλέβες</a:t>
            </a:r>
            <a:r>
              <a:rPr lang="el-GR" altLang="el-GR" sz="2400" dirty="0"/>
              <a:t> αντιστοιχούν σε </a:t>
            </a:r>
            <a:r>
              <a:rPr lang="el-GR" altLang="el-GR" sz="2400" b="1" dirty="0"/>
              <a:t>κάθε αρτηρία</a:t>
            </a:r>
            <a:r>
              <a:rPr lang="el-GR" altLang="el-GR" sz="2400" dirty="0"/>
              <a:t> </a:t>
            </a:r>
            <a:r>
              <a:rPr lang="el-GR" altLang="el-GR" sz="2400" b="1" dirty="0"/>
              <a:t>εκτός</a:t>
            </a:r>
            <a:r>
              <a:rPr lang="el-GR" altLang="el-GR" sz="2400" dirty="0"/>
              <a:t> από τις</a:t>
            </a:r>
            <a:r>
              <a:rPr lang="el-GR" altLang="el-GR" sz="2400" b="1" dirty="0"/>
              <a:t> υποδόριες φλέβες</a:t>
            </a:r>
            <a:r>
              <a:rPr lang="el-GR" altLang="el-GR" sz="2400" dirty="0"/>
              <a:t> των άνω και κάτω άκρων που </a:t>
            </a:r>
            <a:r>
              <a:rPr lang="el-GR" altLang="el-GR" sz="2400" b="1" dirty="0"/>
              <a:t>δεν</a:t>
            </a:r>
            <a:r>
              <a:rPr lang="el-GR" altLang="el-GR" sz="2400" dirty="0"/>
              <a:t> συνοδεύουν αντίστοιχες αρτηρίες. </a:t>
            </a:r>
            <a:endParaRPr lang="el-GR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829" y="692696"/>
            <a:ext cx="4029075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508104" y="6167339"/>
            <a:ext cx="2556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Venous system </a:t>
            </a:r>
            <a:r>
              <a:rPr lang="en-US" sz="1200" dirty="0" smtClean="0">
                <a:latin typeface="+mn-lt"/>
                <a:hlinkClick r:id="rId4"/>
              </a:rPr>
              <a:t>en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5" tooltip="User:CFCF"/>
              </a:rPr>
              <a:t>CFCF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</a:t>
            </a:r>
            <a:r>
              <a:rPr lang="en-US" sz="1200" dirty="0">
                <a:latin typeface="+mn-lt"/>
                <a:hlinkClick r:id="rId6"/>
              </a:rPr>
              <a:t>CC BY 3.0</a:t>
            </a:r>
            <a:endParaRPr lang="en-US" sz="12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637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Φλέβες</a:t>
            </a:r>
            <a:r>
              <a:rPr lang="en-US" altLang="el-GR" dirty="0" smtClean="0"/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(4/6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sz="4400" dirty="0">
              <a:solidFill>
                <a:srgbClr val="00FF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7931224" cy="5328592"/>
          </a:xfrm>
        </p:spPr>
        <p:txBody>
          <a:bodyPr>
            <a:normAutofit/>
          </a:bodyPr>
          <a:lstStyle/>
          <a:p>
            <a:pPr marL="533400" indent="-533400">
              <a:spcBef>
                <a:spcPts val="600"/>
              </a:spcBef>
              <a:buFont typeface="Wingdings" panose="05000000000000000000" pitchFamily="2" charset="2"/>
              <a:buAutoNum type="romanUcPeriod"/>
            </a:pPr>
            <a:r>
              <a:rPr lang="el-GR" altLang="el-GR" sz="2400" b="1" dirty="0" smtClean="0"/>
              <a:t>Υποδόριες Φλέβες</a:t>
            </a:r>
            <a:endParaRPr lang="el-GR" altLang="el-GR" sz="2400" b="1" dirty="0"/>
          </a:p>
          <a:p>
            <a:pPr marL="533400" indent="-53340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b="1" dirty="0" smtClean="0"/>
              <a:t>Άνω Άκρο</a:t>
            </a:r>
            <a:r>
              <a:rPr lang="en-US" altLang="el-GR" sz="2400" b="1" dirty="0" smtClean="0"/>
              <a:t>: </a:t>
            </a:r>
            <a:endParaRPr lang="el-GR" altLang="el-GR" sz="2400" b="1" dirty="0"/>
          </a:p>
          <a:p>
            <a:pPr marL="533400" indent="-53340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Κεφαλική </a:t>
            </a:r>
            <a:r>
              <a:rPr lang="el-GR" altLang="el-GR" sz="2400" dirty="0"/>
              <a:t>(έξω χείλος βραχίονα-πήχυ)</a:t>
            </a:r>
          </a:p>
          <a:p>
            <a:pPr marL="533400" indent="-53340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Βασιλική </a:t>
            </a:r>
            <a:r>
              <a:rPr lang="el-GR" altLang="el-GR" sz="2400" dirty="0"/>
              <a:t>(έσω χείλος βραχίονα-πήχυ)</a:t>
            </a:r>
          </a:p>
          <a:p>
            <a:pPr marL="533400" indent="-53340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Μεσοβασιλική ή Λοξή </a:t>
            </a:r>
            <a:r>
              <a:rPr lang="el-GR" altLang="el-GR" sz="2400" dirty="0" smtClean="0"/>
              <a:t>(σχηματίζεται </a:t>
            </a:r>
            <a:r>
              <a:rPr lang="el-GR" altLang="el-GR" sz="2400" dirty="0"/>
              <a:t>από την ένωση της κεφαλικής και βασιλικής στην έσω επιφάνεια του αγκώνα-θέση </a:t>
            </a:r>
            <a:r>
              <a:rPr lang="el-GR" altLang="el-GR" sz="2400" b="1" dirty="0"/>
              <a:t>φλεβοπαρακέντησης</a:t>
            </a:r>
            <a:r>
              <a:rPr lang="el-GR" altLang="el-GR" sz="2400" dirty="0"/>
              <a:t>)</a:t>
            </a:r>
          </a:p>
          <a:p>
            <a:pPr marL="533400" indent="-533400"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el-GR" altLang="el-GR" sz="2400" b="1" dirty="0" smtClean="0"/>
              <a:t>Κάτω Άκρο</a:t>
            </a:r>
            <a:r>
              <a:rPr lang="en-US" altLang="el-GR" sz="2400" b="1" dirty="0" smtClean="0"/>
              <a:t>: </a:t>
            </a:r>
            <a:endParaRPr lang="el-GR" altLang="el-GR" sz="2400" b="1" dirty="0"/>
          </a:p>
          <a:p>
            <a:pPr marL="533400" indent="-53340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Μείζων Σαφηνής </a:t>
            </a:r>
            <a:r>
              <a:rPr lang="el-GR" altLang="el-GR" sz="2400" dirty="0" smtClean="0"/>
              <a:t>(έσω </a:t>
            </a:r>
            <a:r>
              <a:rPr lang="el-GR" altLang="el-GR" sz="2400" dirty="0"/>
              <a:t>σφυρό-έσω χείλος κνήμης–μηρού-</a:t>
            </a:r>
            <a:r>
              <a:rPr lang="el-GR" altLang="el-GR" sz="2400" b="1" dirty="0"/>
              <a:t>μηριαία</a:t>
            </a:r>
            <a:r>
              <a:rPr lang="el-GR" altLang="el-GR" sz="2400" dirty="0"/>
              <a:t> </a:t>
            </a:r>
            <a:r>
              <a:rPr lang="el-GR" altLang="el-GR" sz="2400" b="1" dirty="0"/>
              <a:t>φλέβα</a:t>
            </a:r>
            <a:r>
              <a:rPr lang="el-GR" altLang="el-GR" sz="2400" dirty="0"/>
              <a:t>)</a:t>
            </a:r>
          </a:p>
          <a:p>
            <a:pPr marL="533400" indent="-53340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Ελάσσων Σαφηνής</a:t>
            </a:r>
            <a:r>
              <a:rPr lang="el-GR" altLang="el-GR" sz="2400" dirty="0" smtClean="0"/>
              <a:t>(έξω </a:t>
            </a:r>
            <a:r>
              <a:rPr lang="el-GR" altLang="el-GR" sz="2400" dirty="0"/>
              <a:t>σφυρό-οπίσθια επιφάνεια κνήμης-</a:t>
            </a:r>
            <a:r>
              <a:rPr lang="el-GR" altLang="el-GR" sz="2400" b="1" dirty="0"/>
              <a:t>ιγνυακή φλέβα</a:t>
            </a:r>
            <a:r>
              <a:rPr lang="el-GR" altLang="el-GR" sz="2400" dirty="0" smtClean="0"/>
              <a:t>)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915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Αρτηρίες</a:t>
            </a:r>
            <a:r>
              <a:rPr lang="en-US" altLang="el-GR" dirty="0" smtClean="0"/>
              <a:t> </a:t>
            </a:r>
            <a:r>
              <a:rPr lang="en-US" altLang="el-GR" sz="2800" b="0" dirty="0" smtClean="0"/>
              <a:t>(1/14)</a:t>
            </a:r>
            <a:endParaRPr lang="el-GR" altLang="el-GR" b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39944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sz="2200" dirty="0"/>
              <a:t>Η </a:t>
            </a:r>
            <a:r>
              <a:rPr lang="el-GR" altLang="el-GR" sz="2200" b="1" dirty="0"/>
              <a:t>αορτή</a:t>
            </a:r>
            <a:r>
              <a:rPr lang="el-GR" altLang="el-GR" sz="2200" dirty="0"/>
              <a:t> αρχίζει από τη βάση της αριστερής κοιλίας και διακρίνεται </a:t>
            </a:r>
            <a:r>
              <a:rPr lang="el-GR" altLang="el-GR" sz="2200" dirty="0" smtClean="0"/>
              <a:t>σε</a:t>
            </a:r>
            <a:r>
              <a:rPr lang="en-US" altLang="el-GR" sz="2200" dirty="0" smtClean="0"/>
              <a:t>:</a:t>
            </a:r>
            <a:endParaRPr lang="el-GR" altLang="el-GR" sz="2200" dirty="0"/>
          </a:p>
          <a:p>
            <a:pPr marL="533400" indent="-533400">
              <a:spcBef>
                <a:spcPts val="600"/>
              </a:spcBef>
              <a:buFont typeface="Wingdings" panose="05000000000000000000" pitchFamily="2" charset="2"/>
              <a:buAutoNum type="romanUcPeriod"/>
            </a:pPr>
            <a:r>
              <a:rPr lang="el-GR" altLang="el-GR" sz="2200" b="1" dirty="0"/>
              <a:t>Θωρακική</a:t>
            </a:r>
            <a:r>
              <a:rPr lang="el-GR" altLang="el-GR" sz="2200" dirty="0"/>
              <a:t> και</a:t>
            </a:r>
          </a:p>
          <a:p>
            <a:pPr marL="533400" indent="-533400">
              <a:spcBef>
                <a:spcPts val="600"/>
              </a:spcBef>
              <a:buFont typeface="Wingdings" panose="05000000000000000000" pitchFamily="2" charset="2"/>
              <a:buAutoNum type="romanUcPeriod"/>
            </a:pPr>
            <a:r>
              <a:rPr lang="el-GR" altLang="el-GR" sz="2200" b="1" dirty="0"/>
              <a:t>Κοιλιακή</a:t>
            </a:r>
          </a:p>
          <a:p>
            <a:pPr marL="533400" indent="-53340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200" dirty="0"/>
              <a:t>Η </a:t>
            </a:r>
            <a:r>
              <a:rPr lang="el-GR" altLang="el-GR" sz="2200" b="1" dirty="0"/>
              <a:t>θωρακική αορτή</a:t>
            </a:r>
            <a:r>
              <a:rPr lang="el-GR" altLang="el-GR" sz="2200" dirty="0"/>
              <a:t> ανάλογα με την πορεία της χωρίζεται σε </a:t>
            </a:r>
            <a:r>
              <a:rPr lang="el-GR" altLang="el-GR" sz="2200" b="1" dirty="0"/>
              <a:t>3</a:t>
            </a:r>
            <a:r>
              <a:rPr lang="el-GR" altLang="el-GR" sz="2200" dirty="0"/>
              <a:t> μέρη</a:t>
            </a:r>
            <a:r>
              <a:rPr lang="en-US" altLang="el-GR" sz="2200" dirty="0"/>
              <a:t>:</a:t>
            </a:r>
            <a:endParaRPr lang="el-GR" altLang="el-GR" sz="22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200" b="1" dirty="0"/>
              <a:t>Ανιούσα Αορτή </a:t>
            </a:r>
            <a:r>
              <a:rPr lang="el-GR" altLang="el-GR" sz="2200" dirty="0"/>
              <a:t>(έκφυση </a:t>
            </a:r>
            <a:r>
              <a:rPr lang="el-GR" altLang="el-GR" sz="2200" b="1" dirty="0"/>
              <a:t>δεξιάς</a:t>
            </a:r>
            <a:r>
              <a:rPr lang="el-GR" altLang="el-GR" sz="2200" dirty="0"/>
              <a:t> και </a:t>
            </a:r>
            <a:r>
              <a:rPr lang="el-GR" altLang="el-GR" sz="2200" b="1" dirty="0"/>
              <a:t>αριστερής</a:t>
            </a:r>
            <a:r>
              <a:rPr lang="el-GR" altLang="el-GR" sz="2200" dirty="0"/>
              <a:t> </a:t>
            </a:r>
            <a:r>
              <a:rPr lang="el-GR" altLang="el-GR" sz="2200" b="1" dirty="0"/>
              <a:t>στεφανιαίας αρτηρίας</a:t>
            </a:r>
            <a:r>
              <a:rPr lang="el-GR" altLang="el-GR" sz="2200" dirty="0"/>
              <a:t> για την αιμάτωση της καρδιάς)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200" b="1" dirty="0"/>
              <a:t>Αορτικό Τόξο </a:t>
            </a:r>
            <a:r>
              <a:rPr lang="el-GR" altLang="el-GR" sz="2200" dirty="0"/>
              <a:t>(διέρχεται άνωθεν του αριστερού βρόγχου και χωρίζεται σε </a:t>
            </a:r>
            <a:r>
              <a:rPr lang="el-GR" altLang="el-GR" sz="2200" b="1" dirty="0"/>
              <a:t>3</a:t>
            </a:r>
            <a:r>
              <a:rPr lang="el-GR" altLang="el-GR" sz="2200" dirty="0"/>
              <a:t> κλάδους από δεξιά προς τα </a:t>
            </a:r>
            <a:r>
              <a:rPr lang="el-GR" altLang="el-GR" sz="2200" dirty="0" smtClean="0"/>
              <a:t>αριστερά</a:t>
            </a:r>
            <a:r>
              <a:rPr lang="en-US" altLang="el-GR" sz="2200" dirty="0" smtClean="0"/>
              <a:t>:</a:t>
            </a:r>
            <a:r>
              <a:rPr lang="el-GR" altLang="el-GR" sz="2200" dirty="0" smtClean="0"/>
              <a:t> </a:t>
            </a:r>
            <a:endParaRPr lang="el-GR" altLang="el-GR" sz="2200" dirty="0"/>
          </a:p>
          <a:p>
            <a:pPr marL="806450" indent="-361950">
              <a:spcBef>
                <a:spcPts val="600"/>
              </a:spcBef>
            </a:pPr>
            <a:r>
              <a:rPr lang="el-GR" altLang="el-GR" sz="2200" b="1" dirty="0"/>
              <a:t>Ανώνυμη </a:t>
            </a:r>
          </a:p>
          <a:p>
            <a:pPr marL="806450" indent="-361950">
              <a:spcBef>
                <a:spcPts val="600"/>
              </a:spcBef>
            </a:pPr>
            <a:r>
              <a:rPr lang="el-GR" altLang="el-GR" sz="2200" b="1" dirty="0"/>
              <a:t>Αριστερή Κοινή Καρωτίδα</a:t>
            </a:r>
          </a:p>
          <a:p>
            <a:pPr marL="806450" indent="-361950">
              <a:spcBef>
                <a:spcPts val="600"/>
              </a:spcBef>
            </a:pPr>
            <a:r>
              <a:rPr lang="el-GR" altLang="el-GR" sz="2200" b="1" dirty="0"/>
              <a:t>Αριστερή Υποκλείδιο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3"/>
            </a:pPr>
            <a:r>
              <a:rPr lang="el-GR" altLang="el-GR" sz="2200" b="1" dirty="0"/>
              <a:t>Κατιούσα </a:t>
            </a:r>
            <a:r>
              <a:rPr lang="el-GR" altLang="el-GR" sz="2200" b="1" dirty="0" smtClean="0"/>
              <a:t>Αορτή</a:t>
            </a:r>
            <a:endParaRPr lang="el-GR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230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6"/>
            <a:ext cx="43053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Φλέβες</a:t>
            </a:r>
            <a:r>
              <a:rPr lang="en-US" altLang="el-GR" dirty="0" smtClean="0"/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(5/6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sz="4400" dirty="0">
              <a:solidFill>
                <a:srgbClr val="00FF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9868" y="2713294"/>
            <a:ext cx="4400164" cy="5040560"/>
          </a:xfrm>
        </p:spPr>
        <p:txBody>
          <a:bodyPr>
            <a:normAutofit/>
          </a:bodyPr>
          <a:lstStyle/>
          <a:p>
            <a:pPr marL="360363" indent="-360363">
              <a:buFont typeface="Wingdings" panose="05000000000000000000" pitchFamily="2" charset="2"/>
              <a:buAutoNum type="romanUcPeriod" startAt="2"/>
            </a:pPr>
            <a:r>
              <a:rPr lang="el-GR" altLang="el-GR" sz="2400" b="1" dirty="0" smtClean="0"/>
              <a:t>Άνω Κοίλη Φλέβα</a:t>
            </a:r>
            <a:r>
              <a:rPr lang="en-US" altLang="el-GR" sz="2400" b="1" dirty="0" smtClean="0"/>
              <a:t>: </a:t>
            </a:r>
            <a:r>
              <a:rPr lang="el-GR" altLang="el-GR" sz="2400" dirty="0"/>
              <a:t>Καταλήγουν </a:t>
            </a:r>
          </a:p>
          <a:p>
            <a:pPr marL="360363" indent="-360363"/>
            <a:r>
              <a:rPr lang="el-GR" altLang="el-GR" sz="2400" b="1" dirty="0"/>
              <a:t>2 </a:t>
            </a:r>
            <a:r>
              <a:rPr lang="el-GR" altLang="el-GR" sz="2400" b="1" dirty="0" smtClean="0"/>
              <a:t>Ανώνυμες </a:t>
            </a:r>
            <a:r>
              <a:rPr lang="el-GR" altLang="el-GR" sz="2400" dirty="0"/>
              <a:t>που σχηματίζονται από την ένωση της </a:t>
            </a:r>
            <a:r>
              <a:rPr lang="el-GR" altLang="el-GR" sz="2400" b="1" dirty="0"/>
              <a:t>έσω σφαγίτιδας</a:t>
            </a:r>
            <a:r>
              <a:rPr lang="el-GR" altLang="el-GR" sz="2400" dirty="0"/>
              <a:t> με την </a:t>
            </a:r>
            <a:r>
              <a:rPr lang="el-GR" altLang="el-GR" sz="2400" b="1" dirty="0"/>
              <a:t>υποκλείδιο</a:t>
            </a:r>
            <a:r>
              <a:rPr lang="el-GR" altLang="el-GR" sz="2400" dirty="0"/>
              <a:t> (φέρουν αίμα από την κεφαλή και τα άνω </a:t>
            </a:r>
            <a:r>
              <a:rPr lang="el-GR" altLang="el-GR" sz="2400" dirty="0" smtClean="0"/>
              <a:t>άκρα</a:t>
            </a:r>
            <a:r>
              <a:rPr lang="el-GR" altLang="el-GR" sz="2400" dirty="0"/>
              <a:t>)</a:t>
            </a:r>
          </a:p>
          <a:p>
            <a:pPr marL="360363" indent="-360363"/>
            <a:r>
              <a:rPr lang="el-GR" altLang="el-GR" sz="2400" b="1" dirty="0" smtClean="0"/>
              <a:t>Άζυγος </a:t>
            </a:r>
            <a:r>
              <a:rPr lang="el-GR" altLang="el-GR" sz="2400" dirty="0" smtClean="0"/>
              <a:t>και οι</a:t>
            </a:r>
            <a:r>
              <a:rPr lang="el-GR" altLang="el-GR" sz="2400" b="1" dirty="0" smtClean="0"/>
              <a:t> 2 Ημιάζυγες </a:t>
            </a:r>
            <a:r>
              <a:rPr lang="el-GR" altLang="el-GR" sz="2400" dirty="0" smtClean="0"/>
              <a:t>(φέρουν </a:t>
            </a:r>
            <a:r>
              <a:rPr lang="el-GR" altLang="el-GR" sz="2400" dirty="0"/>
              <a:t>αίμα από τον θώρακα</a:t>
            </a:r>
            <a:r>
              <a:rPr lang="el-GR" altLang="el-GR" sz="2400" dirty="0" smtClean="0"/>
              <a:t>)</a:t>
            </a:r>
            <a:endParaRPr lang="el-GR" sz="2400" dirty="0"/>
          </a:p>
        </p:txBody>
      </p:sp>
      <p:sp>
        <p:nvSpPr>
          <p:cNvPr id="3" name="Rectangle 2"/>
          <p:cNvSpPr/>
          <p:nvPr/>
        </p:nvSpPr>
        <p:spPr>
          <a:xfrm>
            <a:off x="459868" y="1143634"/>
            <a:ext cx="81445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l-GR" altLang="el-GR" sz="2400" dirty="0">
                <a:latin typeface="+mn-lt"/>
              </a:rPr>
              <a:t>Όλες οι άλλες φλέβες του σώματος έχουν το όνομα των αρτηριών που τις συνοδεύουν και ενώνονται για το σχηματισμό της </a:t>
            </a:r>
            <a:r>
              <a:rPr lang="el-GR" altLang="el-GR" sz="2400" b="1" dirty="0">
                <a:latin typeface="+mn-lt"/>
              </a:rPr>
              <a:t>άνω</a:t>
            </a:r>
            <a:r>
              <a:rPr lang="el-GR" altLang="el-GR" sz="2400" dirty="0">
                <a:latin typeface="+mn-lt"/>
              </a:rPr>
              <a:t> και </a:t>
            </a:r>
            <a:r>
              <a:rPr lang="el-GR" altLang="el-GR" sz="2400" b="1" dirty="0">
                <a:latin typeface="+mn-lt"/>
              </a:rPr>
              <a:t>κάτω κοίλης φλέβας</a:t>
            </a:r>
            <a:r>
              <a:rPr lang="el-GR" altLang="el-GR" sz="2400" dirty="0">
                <a:latin typeface="+mn-lt"/>
              </a:rPr>
              <a:t> που καταλήγουν στον δεξιό κόλπο της καρδιάς.</a:t>
            </a:r>
          </a:p>
        </p:txBody>
      </p:sp>
      <p:sp>
        <p:nvSpPr>
          <p:cNvPr id="8" name="Rectangle 7"/>
          <p:cNvSpPr/>
          <p:nvPr/>
        </p:nvSpPr>
        <p:spPr>
          <a:xfrm>
            <a:off x="5662532" y="5121796"/>
            <a:ext cx="2556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Venenwinkel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5"/>
              </a:rPr>
              <a:t>Uwe Gille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</a:t>
            </a:r>
            <a:r>
              <a:rPr lang="en-US" sz="1200" dirty="0">
                <a:latin typeface="+mn-lt"/>
                <a:hlinkClick r:id="rId6"/>
              </a:rPr>
              <a:t>CC BY 3.0</a:t>
            </a:r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328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Φλέβες</a:t>
            </a:r>
            <a:r>
              <a:rPr lang="en-US" altLang="el-GR" dirty="0" smtClean="0"/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(6/6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sz="4400" dirty="0">
              <a:solidFill>
                <a:srgbClr val="00FF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5050904" cy="5040560"/>
          </a:xfrm>
        </p:spPr>
        <p:txBody>
          <a:bodyPr>
            <a:normAutofit/>
          </a:bodyPr>
          <a:lstStyle/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romanUcPeriod" startAt="3"/>
            </a:pPr>
            <a:r>
              <a:rPr lang="el-GR" altLang="el-GR" sz="2400" b="1" dirty="0" smtClean="0"/>
              <a:t>Κάτω Κοίλη Φλέβα</a:t>
            </a:r>
            <a:r>
              <a:rPr lang="en-US" altLang="el-GR" sz="2400" b="1" dirty="0" smtClean="0"/>
              <a:t>: </a:t>
            </a:r>
            <a:r>
              <a:rPr lang="el-GR" altLang="el-GR" sz="2400" dirty="0"/>
              <a:t>Καταλήγουν</a:t>
            </a:r>
          </a:p>
          <a:p>
            <a:pPr marL="533400" indent="-533400">
              <a:lnSpc>
                <a:spcPct val="80000"/>
              </a:lnSpc>
            </a:pPr>
            <a:r>
              <a:rPr lang="el-GR" altLang="el-GR" sz="2400" b="1" dirty="0" smtClean="0"/>
              <a:t>Κοινές Λαγόνιες </a:t>
            </a:r>
            <a:r>
              <a:rPr lang="el-GR" altLang="el-GR" sz="2400" dirty="0" smtClean="0"/>
              <a:t>που </a:t>
            </a:r>
            <a:r>
              <a:rPr lang="el-GR" altLang="el-GR" sz="2400" dirty="0"/>
              <a:t>σχηματίζονται από την ένωση </a:t>
            </a:r>
            <a:r>
              <a:rPr lang="el-GR" altLang="el-GR" sz="2400" b="1" dirty="0"/>
              <a:t>έσω </a:t>
            </a:r>
            <a:r>
              <a:rPr lang="el-GR" altLang="el-GR" sz="2400" dirty="0"/>
              <a:t>και </a:t>
            </a:r>
            <a:r>
              <a:rPr lang="el-GR" altLang="el-GR" sz="2400" b="1" dirty="0"/>
              <a:t>έξω λαγονίου</a:t>
            </a:r>
            <a:r>
              <a:rPr lang="el-GR" altLang="el-GR" sz="2400" dirty="0"/>
              <a:t> (φέρουν αίμα από τα κάτω άκρα και την πύελο) </a:t>
            </a:r>
          </a:p>
          <a:p>
            <a:pPr marL="533400" indent="-533400">
              <a:lnSpc>
                <a:spcPct val="80000"/>
              </a:lnSpc>
            </a:pPr>
            <a:r>
              <a:rPr lang="el-GR" altLang="el-GR" sz="2400" b="1" dirty="0" smtClean="0"/>
              <a:t>Νεφρικές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(φέρουν αίμα από τα νεφρά)</a:t>
            </a:r>
          </a:p>
          <a:p>
            <a:pPr marL="533400" indent="-533400">
              <a:lnSpc>
                <a:spcPct val="80000"/>
              </a:lnSpc>
            </a:pPr>
            <a:r>
              <a:rPr lang="el-GR" altLang="el-GR" sz="2400" b="1" dirty="0" smtClean="0"/>
              <a:t>Ηπατικές </a:t>
            </a:r>
            <a:r>
              <a:rPr lang="el-GR" altLang="el-GR" sz="2400" dirty="0"/>
              <a:t>(φέρουν αίμα από το ήπαρ)</a:t>
            </a:r>
          </a:p>
          <a:p>
            <a:pPr marL="533400" indent="-533400">
              <a:lnSpc>
                <a:spcPct val="80000"/>
              </a:lnSpc>
            </a:pPr>
            <a:endParaRPr lang="el-GR" altLang="el-GR" sz="2400" dirty="0"/>
          </a:p>
          <a:p>
            <a:pPr marL="533400" indent="-533400">
              <a:lnSpc>
                <a:spcPct val="80000"/>
              </a:lnSpc>
            </a:pPr>
            <a:endParaRPr lang="el-GR" altLang="el-GR" sz="2400" dirty="0"/>
          </a:p>
          <a:p>
            <a:pPr marL="533400" indent="-533400">
              <a:lnSpc>
                <a:spcPct val="80000"/>
              </a:lnSpc>
            </a:pPr>
            <a:endParaRPr lang="el-GR" altLang="el-GR" sz="2400" dirty="0"/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romanUcPeriod" startAt="3"/>
            </a:pPr>
            <a:endParaRPr lang="el-GR" altLang="el-GR" sz="2400" dirty="0"/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romanUcPeriod" startAt="3"/>
            </a:pPr>
            <a:endParaRPr lang="el-GR" altLang="el-GR" sz="2400" b="1" dirty="0"/>
          </a:p>
          <a:p>
            <a:pPr marL="533400" indent="-533400">
              <a:lnSpc>
                <a:spcPct val="80000"/>
              </a:lnSpc>
            </a:pPr>
            <a:endParaRPr lang="el-GR" altLang="el-GR" sz="2400" b="1" dirty="0"/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None/>
            </a:pPr>
            <a:endParaRPr lang="el-GR" altLang="el-GR" sz="2400" b="1" dirty="0"/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 startAt="3"/>
            </a:pPr>
            <a:endParaRPr lang="el-GR" altLang="el-GR" sz="2400" b="1" dirty="0"/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None/>
            </a:pPr>
            <a:endParaRPr lang="el-GR" altLang="el-GR" sz="2400" dirty="0"/>
          </a:p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rabicPeriod" startAt="3"/>
            </a:pPr>
            <a:endParaRPr lang="el-GR" altLang="el-GR" sz="2400" dirty="0"/>
          </a:p>
          <a:p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243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b="1" dirty="0" smtClean="0"/>
              <a:t>Λεμφοφόρο </a:t>
            </a:r>
            <a:r>
              <a:rPr lang="el-GR" altLang="el-GR" b="1" dirty="0" smtClean="0"/>
              <a:t>σύστημα</a:t>
            </a:r>
            <a:r>
              <a:rPr lang="en-US" altLang="el-GR" b="1" dirty="0" smtClean="0"/>
              <a:t> </a:t>
            </a:r>
            <a:r>
              <a:rPr lang="en-US" altLang="el-GR" sz="2800" b="0" dirty="0">
                <a:solidFill>
                  <a:prstClr val="black"/>
                </a:solidFill>
              </a:rPr>
              <a:t>(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1/3)</a:t>
            </a:r>
            <a:endParaRPr lang="el-GR" altLang="el-GR" b="1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7715200" cy="52818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altLang="el-GR" sz="2400" dirty="0"/>
              <a:t>Μεταφέρει τη </a:t>
            </a:r>
            <a:r>
              <a:rPr lang="el-GR" altLang="el-GR" sz="2400" b="1" dirty="0"/>
              <a:t>λέμφο</a:t>
            </a:r>
            <a:r>
              <a:rPr lang="el-GR" altLang="el-GR" sz="2400" dirty="0"/>
              <a:t> από τους διάφορους ιστούς του σώματος προς την καρδιά. </a:t>
            </a:r>
          </a:p>
          <a:p>
            <a:pPr>
              <a:spcBef>
                <a:spcPts val="600"/>
              </a:spcBef>
            </a:pPr>
            <a:r>
              <a:rPr lang="el-GR" altLang="el-GR" sz="2400" b="1" dirty="0"/>
              <a:t>Λέμφος</a:t>
            </a:r>
            <a:r>
              <a:rPr lang="el-GR" altLang="el-GR" sz="2400" dirty="0"/>
              <a:t> είναι άχρωμο υγρό προερχόμενο από το πλάσμα του αίματος που μεταφέρει θρεπτικές ουσίες κυρίως από τον εντερικό σωλήνα στο αίμα, και βλαβερές ουσίες, τοξίνες και μικρόβια που καταστρέφονται στα </a:t>
            </a:r>
            <a:r>
              <a:rPr lang="el-GR" altLang="el-GR" sz="2400" b="1" dirty="0"/>
              <a:t>λεμφογάγγλια</a:t>
            </a:r>
            <a:r>
              <a:rPr lang="el-GR" altLang="el-GR" sz="2400" dirty="0"/>
              <a:t> ή </a:t>
            </a:r>
            <a:r>
              <a:rPr lang="el-GR" altLang="el-GR" sz="2400" b="1" dirty="0"/>
              <a:t>λεμφαδένες.</a:t>
            </a:r>
          </a:p>
          <a:p>
            <a:pPr>
              <a:spcBef>
                <a:spcPts val="600"/>
              </a:spcBef>
            </a:pPr>
            <a:r>
              <a:rPr lang="el-GR" altLang="el-GR" sz="2400" dirty="0"/>
              <a:t>Οι </a:t>
            </a:r>
            <a:r>
              <a:rPr lang="el-GR" altLang="el-GR" sz="2400" b="1" dirty="0"/>
              <a:t>λεμφαδένες</a:t>
            </a:r>
            <a:r>
              <a:rPr lang="el-GR" altLang="el-GR" sz="2400" dirty="0"/>
              <a:t> ή </a:t>
            </a:r>
            <a:r>
              <a:rPr lang="el-GR" altLang="el-GR" sz="2400" b="1" dirty="0"/>
              <a:t>λεμφογάγγλια </a:t>
            </a:r>
            <a:r>
              <a:rPr lang="el-GR" altLang="el-GR" sz="2400" dirty="0"/>
              <a:t>είναι μικρά σφαιρικά σωμάτια με μείζονα διάμετρο λιγότερο από 10 χιλιοστά, χρήσιμα στην άμυνα του οργανισμού γιατί παράγουν λεμφοκύτταρα (Τ-λεμφοκύτταρα) και αντισώματα (Β-λεμφοκύτταρα).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113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b="1" dirty="0" smtClean="0"/>
              <a:t>Λεμφοφόρο </a:t>
            </a:r>
            <a:r>
              <a:rPr lang="el-GR" altLang="el-GR" b="1" dirty="0" smtClean="0"/>
              <a:t>σύστημα</a:t>
            </a:r>
            <a:r>
              <a:rPr lang="en-US" altLang="el-GR" b="1" dirty="0" smtClean="0"/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(2/3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b="1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39943" cy="280831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l-GR" altLang="el-GR" sz="2400" dirty="0" smtClean="0"/>
              <a:t>Είναι </a:t>
            </a:r>
            <a:r>
              <a:rPr lang="el-GR" altLang="el-GR" sz="2400" dirty="0"/>
              <a:t>παράπλευρο σύστημα του φλεβικού (</a:t>
            </a:r>
            <a:r>
              <a:rPr lang="el-GR" altLang="el-GR" sz="2400" b="1" dirty="0"/>
              <a:t>προσαγωγό</a:t>
            </a:r>
            <a:r>
              <a:rPr lang="el-GR" altLang="el-GR" sz="2400" dirty="0"/>
              <a:t> ή </a:t>
            </a:r>
            <a:r>
              <a:rPr lang="el-GR" altLang="el-GR" sz="2400" b="1" dirty="0"/>
              <a:t>κεντρομόλο</a:t>
            </a:r>
            <a:r>
              <a:rPr lang="el-GR" altLang="el-GR" sz="2400" dirty="0"/>
              <a:t> ακολουθούν το </a:t>
            </a:r>
            <a:r>
              <a:rPr lang="el-GR" altLang="el-GR" sz="2400" b="1" dirty="0"/>
              <a:t>φλεβικό</a:t>
            </a:r>
            <a:r>
              <a:rPr lang="el-GR" altLang="el-GR" sz="2400" dirty="0"/>
              <a:t> δίκτυο).</a:t>
            </a:r>
          </a:p>
          <a:p>
            <a:pPr>
              <a:spcBef>
                <a:spcPts val="600"/>
              </a:spcBef>
            </a:pPr>
            <a:r>
              <a:rPr lang="el-GR" altLang="el-GR" sz="2400" dirty="0"/>
              <a:t>Τα </a:t>
            </a:r>
            <a:r>
              <a:rPr lang="el-GR" altLang="el-GR" sz="2400" b="1" dirty="0"/>
              <a:t>λεμφικά τριχοειδή</a:t>
            </a:r>
            <a:r>
              <a:rPr lang="el-GR" altLang="el-GR" sz="2400" dirty="0"/>
              <a:t> ενώνονται και σχηματίζουν τα </a:t>
            </a:r>
            <a:r>
              <a:rPr lang="el-GR" altLang="el-GR" sz="2400" b="1" dirty="0"/>
              <a:t>λεμφαγγεία</a:t>
            </a:r>
            <a:r>
              <a:rPr lang="el-GR" altLang="el-GR" sz="2400" dirty="0"/>
              <a:t> τα οποία ενώνονται και σχηματίζουν </a:t>
            </a:r>
            <a:r>
              <a:rPr lang="el-GR" altLang="el-GR" sz="2400" b="1" dirty="0"/>
              <a:t>μεγαλύτερα λεμφαγγεία</a:t>
            </a:r>
            <a:r>
              <a:rPr lang="el-GR" altLang="el-GR" sz="2400" dirty="0"/>
              <a:t> τα οποία ενώνονται και σχηματίζουν τελικά τον </a:t>
            </a:r>
            <a:r>
              <a:rPr lang="el-GR" altLang="el-GR" sz="2400" b="1" dirty="0"/>
              <a:t>μείζονα</a:t>
            </a:r>
            <a:r>
              <a:rPr lang="el-GR" altLang="el-GR" sz="2400" dirty="0"/>
              <a:t> και </a:t>
            </a:r>
            <a:r>
              <a:rPr lang="el-GR" altLang="el-GR" sz="2400" b="1" dirty="0"/>
              <a:t>ελάσσονα θωρακικό</a:t>
            </a:r>
            <a:r>
              <a:rPr lang="el-GR" altLang="el-GR" sz="2400" dirty="0"/>
              <a:t> </a:t>
            </a:r>
            <a:r>
              <a:rPr lang="el-GR" altLang="el-GR" sz="2400" b="1" dirty="0"/>
              <a:t>πόρο</a:t>
            </a:r>
            <a:r>
              <a:rPr lang="el-GR" altLang="el-GR" sz="2400" dirty="0" smtClean="0"/>
              <a:t>.</a:t>
            </a:r>
            <a:endParaRPr lang="el-GR" altLang="el-GR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070" y="4005064"/>
            <a:ext cx="4050204" cy="224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396272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altLang="el-GR" sz="2400" b="1" dirty="0">
                <a:latin typeface="+mn-lt"/>
              </a:rPr>
              <a:t>Μείζων Θωρακικός Πόρος</a:t>
            </a:r>
            <a:r>
              <a:rPr lang="en-US" altLang="el-GR" sz="2400" dirty="0">
                <a:latin typeface="+mn-lt"/>
              </a:rPr>
              <a:t>:</a:t>
            </a:r>
            <a:r>
              <a:rPr lang="el-GR" altLang="el-GR" sz="2400" dirty="0">
                <a:latin typeface="+mn-lt"/>
              </a:rPr>
              <a:t> Συλλέγει τη λέμφο από τα κάτω άκρα, την κοιλιά, το αριστερό ημιθωράκιο, το αριστερό άνω άκρο, και το αριστερό τμήμα του τραχήλου και της κεφαλής.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1261" y="6248255"/>
            <a:ext cx="2903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Illu lymph capillary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LennertB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432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b="1" dirty="0" smtClean="0"/>
              <a:t>Λεμφοφόρο </a:t>
            </a:r>
            <a:r>
              <a:rPr lang="el-GR" altLang="el-GR" b="1" dirty="0" smtClean="0"/>
              <a:t>σύστημα</a:t>
            </a:r>
            <a:r>
              <a:rPr lang="en-US" altLang="el-GR" b="1" dirty="0" smtClean="0"/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(3/3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b="1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7931224" cy="504056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l-GR" altLang="el-GR" sz="2400" b="1" dirty="0" smtClean="0"/>
              <a:t>Ελάσσων Θωρακικός Πόρος</a:t>
            </a:r>
            <a:r>
              <a:rPr lang="en-US" altLang="el-GR" sz="2400" b="1" dirty="0" smtClean="0"/>
              <a:t>:</a:t>
            </a:r>
            <a:r>
              <a:rPr lang="el-GR" altLang="el-GR" sz="2400" b="1" dirty="0" smtClean="0"/>
              <a:t> </a:t>
            </a:r>
            <a:r>
              <a:rPr lang="el-GR" altLang="el-GR" sz="2400" dirty="0"/>
              <a:t>Συλλέγει τη λέμφο από το δεξιό ημιθωράκιο, το δεξιό άνω άκρο, και το δεξιό τμήμα του τραχήλου και της κεφαλής.</a:t>
            </a:r>
          </a:p>
          <a:p>
            <a:pPr>
              <a:spcBef>
                <a:spcPts val="600"/>
              </a:spcBef>
            </a:pPr>
            <a:r>
              <a:rPr lang="el-GR" altLang="el-GR" sz="2400" b="1" dirty="0" smtClean="0"/>
              <a:t>Αριστερά Φλεβώδης Γωνία</a:t>
            </a:r>
            <a:r>
              <a:rPr lang="en-US" altLang="el-GR" sz="2400" dirty="0" smtClean="0"/>
              <a:t>: </a:t>
            </a:r>
            <a:r>
              <a:rPr lang="el-GR" altLang="el-GR" sz="2400" dirty="0"/>
              <a:t>Σχηματίζεται από την ένωση της </a:t>
            </a:r>
            <a:r>
              <a:rPr lang="el-GR" altLang="el-GR" sz="2400" b="1" dirty="0"/>
              <a:t>αριστεράς έσω σφαγίτιδας</a:t>
            </a:r>
            <a:r>
              <a:rPr lang="el-GR" altLang="el-GR" sz="2400" dirty="0"/>
              <a:t> με την </a:t>
            </a:r>
            <a:r>
              <a:rPr lang="el-GR" altLang="el-GR" sz="2400" b="1" dirty="0"/>
              <a:t>αριστερά</a:t>
            </a:r>
            <a:r>
              <a:rPr lang="el-GR" altLang="el-GR" sz="2400" dirty="0"/>
              <a:t> </a:t>
            </a:r>
            <a:r>
              <a:rPr lang="el-GR" altLang="el-GR" sz="2400" b="1" dirty="0"/>
              <a:t>υποκλείδια φλέβα</a:t>
            </a:r>
            <a:r>
              <a:rPr lang="el-GR" altLang="el-GR" sz="2400" dirty="0"/>
              <a:t>. Δέχεται τη λέμφο από τον </a:t>
            </a:r>
            <a:r>
              <a:rPr lang="el-GR" altLang="el-GR" sz="2400" b="1" dirty="0"/>
              <a:t>μείζονα θωρακικό πόρο</a:t>
            </a:r>
            <a:r>
              <a:rPr lang="el-GR" altLang="el-GR" sz="2400" dirty="0"/>
              <a:t>.</a:t>
            </a:r>
          </a:p>
          <a:p>
            <a:pPr>
              <a:spcBef>
                <a:spcPts val="600"/>
              </a:spcBef>
            </a:pPr>
            <a:r>
              <a:rPr lang="el-GR" altLang="el-GR" sz="2400" b="1" dirty="0" smtClean="0"/>
              <a:t>Δεξιά </a:t>
            </a:r>
            <a:r>
              <a:rPr lang="el-GR" altLang="el-GR" sz="2400" b="1" dirty="0"/>
              <a:t>Φλεβώδης </a:t>
            </a:r>
            <a:r>
              <a:rPr lang="el-GR" altLang="el-GR" sz="2400" b="1" dirty="0" smtClean="0"/>
              <a:t>Γωνία</a:t>
            </a:r>
            <a:r>
              <a:rPr lang="en-US" altLang="el-GR" sz="2400" dirty="0" smtClean="0"/>
              <a:t>:</a:t>
            </a:r>
            <a:r>
              <a:rPr lang="el-GR" altLang="el-GR" sz="2400" dirty="0" smtClean="0"/>
              <a:t> Σχηματίζεται </a:t>
            </a:r>
            <a:r>
              <a:rPr lang="el-GR" altLang="el-GR" sz="2400" dirty="0"/>
              <a:t>από την ένωση της </a:t>
            </a:r>
            <a:r>
              <a:rPr lang="el-GR" altLang="el-GR" sz="2400" b="1" dirty="0"/>
              <a:t>δεξιάς έσω σφαγίτιδας</a:t>
            </a:r>
            <a:r>
              <a:rPr lang="el-GR" altLang="el-GR" sz="2400" dirty="0"/>
              <a:t> με την </a:t>
            </a:r>
            <a:r>
              <a:rPr lang="el-GR" altLang="el-GR" sz="2400" b="1" dirty="0"/>
              <a:t>δεξιά υποκλείδια φλέβα</a:t>
            </a:r>
            <a:r>
              <a:rPr lang="el-GR" altLang="el-GR" sz="2400" dirty="0"/>
              <a:t>. Δέχεται τη λέμφο από τον </a:t>
            </a:r>
            <a:r>
              <a:rPr lang="el-GR" altLang="el-GR" sz="2400" b="1" dirty="0"/>
              <a:t>ελάσσονα θωρακικό πόρο</a:t>
            </a:r>
            <a:r>
              <a:rPr lang="el-GR" altLang="el-GR" sz="2400" dirty="0" smtClean="0"/>
              <a:t>.</a:t>
            </a:r>
            <a:endParaRPr lang="el-GR" altLang="el-GR" sz="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270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848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068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Φραγκίσκη Αναγνωστοπούλου Ανθούλη </a:t>
            </a:r>
            <a:r>
              <a:rPr lang="el-GR" sz="2000" dirty="0"/>
              <a:t>2014. </a:t>
            </a:r>
            <a:r>
              <a:rPr lang="el-GR" sz="2000" dirty="0" smtClean="0"/>
              <a:t>Φραγκίσκη Αναγνωστοπούλου Ανθούλη. </a:t>
            </a:r>
            <a:r>
              <a:rPr lang="el-GR" sz="2000" dirty="0"/>
              <a:t>«Ανατομική (Θ). Ενότητα </a:t>
            </a:r>
            <a:r>
              <a:rPr lang="el-GR" sz="2000" dirty="0" smtClean="0"/>
              <a:t>6: </a:t>
            </a:r>
            <a:r>
              <a:rPr lang="el-GR" sz="2000" dirty="0"/>
              <a:t>Αρτηρίες - Φλέβες - </a:t>
            </a:r>
            <a:r>
              <a:rPr lang="el-GR" sz="2000" dirty="0" smtClean="0"/>
              <a:t>Λεμφαγγεία».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916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855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>
                <a:solidFill>
                  <a:prstClr val="black"/>
                </a:solidFill>
              </a:rPr>
              <a:t>Αρτηρίες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2800" b="0" dirty="0" smtClean="0"/>
              <a:t>(2/14</a:t>
            </a:r>
            <a:r>
              <a:rPr lang="en-US" altLang="el-GR" sz="2800" b="0" dirty="0"/>
              <a:t>)</a:t>
            </a:r>
            <a:endParaRPr lang="el-GR" altLang="el-GR" sz="2800" dirty="0">
              <a:solidFill>
                <a:srgbClr val="00FF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5266928" cy="5328592"/>
          </a:xfrm>
        </p:spPr>
        <p:txBody>
          <a:bodyPr>
            <a:noAutofit/>
          </a:bodyPr>
          <a:lstStyle/>
          <a:p>
            <a:pPr marL="533400" indent="-5334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 smtClean="0"/>
              <a:t>Η</a:t>
            </a:r>
            <a:r>
              <a:rPr lang="el-GR" altLang="el-GR" sz="2400" b="1" dirty="0" smtClean="0"/>
              <a:t> ανώνυμη </a:t>
            </a:r>
            <a:r>
              <a:rPr lang="el-GR" altLang="el-GR" sz="2400" dirty="0" smtClean="0"/>
              <a:t>αρτ. χωρίζεται σε</a:t>
            </a:r>
            <a:r>
              <a:rPr lang="en-US" altLang="el-GR" sz="2400" dirty="0" smtClean="0"/>
              <a:t>:</a:t>
            </a:r>
            <a:endParaRPr lang="el-GR" altLang="el-GR" sz="2400" dirty="0" smtClean="0"/>
          </a:p>
          <a:p>
            <a:pPr marL="533400" indent="-5334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b="1" dirty="0" smtClean="0"/>
              <a:t>Δεξιά Υποκλείδιο </a:t>
            </a:r>
            <a:r>
              <a:rPr lang="el-GR" altLang="el-GR" sz="2400" dirty="0" smtClean="0"/>
              <a:t>και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altLang="el-GR" sz="2400" b="1" dirty="0" smtClean="0"/>
              <a:t>Δεξιά Κοινή Καρωτίδα </a:t>
            </a:r>
            <a:r>
              <a:rPr lang="el-GR" altLang="el-GR" sz="2400" dirty="0" smtClean="0"/>
              <a:t>(χωρίζεται σε </a:t>
            </a:r>
            <a:r>
              <a:rPr lang="el-GR" altLang="el-GR" sz="2400" b="1" dirty="0" smtClean="0"/>
              <a:t>έξω</a:t>
            </a:r>
            <a:r>
              <a:rPr lang="el-GR" altLang="el-GR" sz="2400" dirty="0" smtClean="0"/>
              <a:t> για την αιμάτωση  του αντίστοιχου τμήματος της κεφαλής-τραχήλου και </a:t>
            </a:r>
            <a:r>
              <a:rPr lang="el-GR" altLang="el-GR" sz="2400" b="1" dirty="0" smtClean="0"/>
              <a:t>έσω</a:t>
            </a:r>
            <a:r>
              <a:rPr lang="el-GR" altLang="el-GR" sz="2400" dirty="0" smtClean="0"/>
              <a:t> κλάδο διερχόμενο από το αντίστοιχο καρωτιδικό τρήμα για την αιμάτωση του αντίστοιχου εγκεφαλικού ημισφαιρίου)</a:t>
            </a:r>
            <a:endParaRPr lang="el-G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12776"/>
            <a:ext cx="3117048" cy="385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56176" y="5267526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Gray506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Rhcastilhos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367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591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48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>
                <a:solidFill>
                  <a:prstClr val="black"/>
                </a:solidFill>
              </a:rPr>
              <a:t>Αρτηρίες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(3/14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sz="3200" dirty="0">
              <a:solidFill>
                <a:srgbClr val="00FF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5698976" cy="532859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 smtClean="0"/>
              <a:t>Η  κάθε </a:t>
            </a:r>
            <a:r>
              <a:rPr lang="el-GR" altLang="el-GR" sz="2400" b="1" dirty="0" smtClean="0"/>
              <a:t>έξω</a:t>
            </a:r>
            <a:r>
              <a:rPr lang="el-GR" altLang="el-GR" sz="2400" dirty="0" smtClean="0"/>
              <a:t> καρωτίδα δίνει τους κλάδους</a:t>
            </a:r>
            <a:r>
              <a:rPr lang="en-US" altLang="el-GR" sz="2400" dirty="0" smtClean="0"/>
              <a:t>:</a:t>
            </a:r>
          </a:p>
          <a:p>
            <a:pPr marL="533400" indent="-53340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Ανιούσα Φαρυγγική</a:t>
            </a:r>
          </a:p>
          <a:p>
            <a:pPr marL="533400" indent="-53340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Άνω Θυρεοειδική</a:t>
            </a:r>
          </a:p>
          <a:p>
            <a:pPr marL="533400" indent="-53340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Γλωσσική</a:t>
            </a:r>
          </a:p>
          <a:p>
            <a:pPr marL="533400" indent="-53340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Έξω Γναθική</a:t>
            </a:r>
          </a:p>
          <a:p>
            <a:pPr marL="533400" indent="-53340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Ινιακή</a:t>
            </a:r>
          </a:p>
          <a:p>
            <a:pPr marL="533400" indent="-53340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Οπίσθια Οτιαία</a:t>
            </a:r>
          </a:p>
          <a:p>
            <a:pPr marL="533400" indent="-53340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Έσω Γναθιαία</a:t>
            </a:r>
          </a:p>
          <a:p>
            <a:pPr marL="533400" indent="-53340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Επιπολής Κροταφική</a:t>
            </a:r>
          </a:p>
          <a:p>
            <a:endParaRPr lang="el-G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268" y="1772816"/>
            <a:ext cx="3654876" cy="337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81574" y="5150966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External carotid </a:t>
            </a:r>
            <a:r>
              <a:rPr lang="en-US" sz="1200" dirty="0" smtClean="0">
                <a:latin typeface="+mn-lt"/>
                <a:hlinkClick r:id="rId4"/>
              </a:rPr>
              <a:t>artery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5" tooltip="User:Mikael Häggström"/>
              </a:rPr>
              <a:t>Mikael Häggström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437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1"/>
            <a:ext cx="3096344" cy="445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>
                <a:solidFill>
                  <a:prstClr val="black"/>
                </a:solidFill>
              </a:rPr>
              <a:t>Αρτηρίες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(4/14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sz="2800" dirty="0">
              <a:solidFill>
                <a:srgbClr val="00FF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5554960" cy="5040560"/>
          </a:xfrm>
        </p:spPr>
        <p:txBody>
          <a:bodyPr>
            <a:noAutofit/>
          </a:bodyPr>
          <a:lstStyle/>
          <a:p>
            <a:pPr marL="533400" indent="-533400">
              <a:buFont typeface="Wingdings" panose="05000000000000000000" pitchFamily="2" charset="2"/>
              <a:buNone/>
            </a:pPr>
            <a:r>
              <a:rPr lang="el-GR" altLang="el-GR" sz="2400" dirty="0"/>
              <a:t>Η  κάθε </a:t>
            </a:r>
            <a:r>
              <a:rPr lang="el-GR" altLang="el-GR" sz="2400" b="1" dirty="0"/>
              <a:t>έσω </a:t>
            </a:r>
            <a:r>
              <a:rPr lang="el-GR" altLang="el-GR" sz="2400" dirty="0"/>
              <a:t>καρωτίδα δίνει τους κλάδους</a:t>
            </a:r>
            <a:r>
              <a:rPr lang="en-US" altLang="el-GR" sz="2400" dirty="0"/>
              <a:t>:</a:t>
            </a:r>
            <a:endParaRPr lang="el-GR" altLang="el-GR" sz="2400" dirty="0"/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Οφθαλμική</a:t>
            </a:r>
            <a:endParaRPr lang="el-GR" altLang="el-GR" sz="2400" b="1" dirty="0"/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Πρόσθια Εγκεφαλική</a:t>
            </a:r>
            <a:endParaRPr lang="el-GR" altLang="el-GR" sz="2400" b="1" dirty="0"/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Μέση Εγκεφαλική</a:t>
            </a:r>
            <a:endParaRPr lang="en-US" altLang="el-GR" sz="2400" b="1" dirty="0"/>
          </a:p>
          <a:p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5436096" y="5703335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Gray513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latin typeface="+mn-lt"/>
                <a:hlinkClick r:id="rId5"/>
              </a:rPr>
              <a:t>Valdis72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221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>
                <a:solidFill>
                  <a:prstClr val="black"/>
                </a:solidFill>
              </a:rPr>
              <a:t>Αρτηρίες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(5/14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sz="2800" dirty="0">
              <a:solidFill>
                <a:srgbClr val="00FF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5266928" cy="5040560"/>
          </a:xfrm>
        </p:spPr>
        <p:txBody>
          <a:bodyPr>
            <a:noAutofit/>
          </a:bodyPr>
          <a:lstStyle/>
          <a:p>
            <a:pPr marL="533400" indent="-533400"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el-GR" altLang="el-GR" sz="2400" dirty="0" smtClean="0"/>
              <a:t>Η </a:t>
            </a:r>
            <a:r>
              <a:rPr lang="el-GR" altLang="el-GR" sz="2400" dirty="0"/>
              <a:t>κάθε </a:t>
            </a:r>
            <a:r>
              <a:rPr lang="el-GR" altLang="el-GR" sz="2400" b="1" dirty="0"/>
              <a:t>υποκλείδια </a:t>
            </a:r>
            <a:r>
              <a:rPr lang="el-GR" altLang="el-GR" sz="2400" dirty="0"/>
              <a:t>δίνει τους </a:t>
            </a:r>
            <a:r>
              <a:rPr lang="el-GR" altLang="el-GR" sz="2400" dirty="0" smtClean="0"/>
              <a:t>κλάδους</a:t>
            </a:r>
            <a:r>
              <a:rPr lang="en-US" altLang="el-GR" sz="2400" dirty="0" smtClean="0"/>
              <a:t>:</a:t>
            </a:r>
            <a:endParaRPr lang="el-GR" altLang="el-GR" sz="2400" dirty="0"/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Σπονδυλική  </a:t>
            </a:r>
            <a:r>
              <a:rPr lang="el-GR" altLang="el-GR" sz="2400" dirty="0"/>
              <a:t>(ενώνεται με την αντίστοιχη αρτ. της</a:t>
            </a:r>
            <a:r>
              <a:rPr lang="el-GR" altLang="el-GR" sz="2400" b="1" dirty="0"/>
              <a:t> </a:t>
            </a:r>
            <a:r>
              <a:rPr lang="el-GR" altLang="el-GR" sz="2400" dirty="0"/>
              <a:t>άλλης</a:t>
            </a:r>
            <a:r>
              <a:rPr lang="el-GR" altLang="el-GR" sz="2400" b="1" dirty="0"/>
              <a:t> </a:t>
            </a:r>
            <a:r>
              <a:rPr lang="el-GR" altLang="el-GR" sz="2400" dirty="0"/>
              <a:t>πλευράς και σχηματίζει την</a:t>
            </a:r>
            <a:r>
              <a:rPr lang="el-GR" altLang="el-GR" sz="2400" b="1" dirty="0"/>
              <a:t> ΒΑΣΙΚΗ </a:t>
            </a:r>
            <a:r>
              <a:rPr lang="el-GR" altLang="el-GR" sz="2400" dirty="0"/>
              <a:t>αρτηρία</a:t>
            </a:r>
            <a:r>
              <a:rPr lang="el-GR" altLang="el-GR" sz="2400" b="1" dirty="0"/>
              <a:t> </a:t>
            </a:r>
            <a:r>
              <a:rPr lang="el-GR" altLang="el-GR" sz="2400" dirty="0"/>
              <a:t>για την αιμάτωση του οπίσθιου εγκεφαλικού βόθρου και της παρεγκεφαλίδος)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Έσω Μαστική</a:t>
            </a:r>
            <a:endParaRPr lang="el-GR" altLang="el-GR" sz="2400" b="1" dirty="0"/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Το Θυρεοαυχενικό στέλεχος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Το Παραυχενικό στέλεχος</a:t>
            </a:r>
            <a:endParaRPr lang="el-GR" altLang="el-GR" sz="2400" b="1" dirty="0"/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Εγκάρσια Τραχιλική</a:t>
            </a:r>
            <a:endParaRPr lang="el-GR" altLang="el-GR" sz="2400" b="1" dirty="0"/>
          </a:p>
          <a:p>
            <a:endParaRPr lang="el-GR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856" y="1340768"/>
            <a:ext cx="3500331" cy="432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00718" y="5582695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Gray506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Rhcastilhos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215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>
                <a:solidFill>
                  <a:prstClr val="black"/>
                </a:solidFill>
              </a:rPr>
              <a:t>Αρτηρίες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(6/14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sz="2800" dirty="0">
              <a:solidFill>
                <a:srgbClr val="00FF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5830"/>
            <a:ext cx="3970784" cy="4032448"/>
          </a:xfrm>
        </p:spPr>
        <p:txBody>
          <a:bodyPr>
            <a:normAutofit/>
          </a:bodyPr>
          <a:lstStyle/>
          <a:p>
            <a:pPr marL="533400" indent="-533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Ανώτατη θωρακική</a:t>
            </a:r>
            <a:endParaRPr lang="el-GR" altLang="el-GR" sz="2400" b="1" dirty="0"/>
          </a:p>
          <a:p>
            <a:pPr marL="533400" indent="-533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Ακρωμιοθωρακική</a:t>
            </a:r>
            <a:endParaRPr lang="el-GR" altLang="el-GR" sz="2400" b="1" dirty="0"/>
          </a:p>
          <a:p>
            <a:pPr marL="533400" indent="-533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Πλαγία θωρακική</a:t>
            </a:r>
            <a:endParaRPr lang="el-GR" altLang="el-GR" sz="2400" b="1" dirty="0"/>
          </a:p>
          <a:p>
            <a:pPr marL="533400" indent="-533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Υποπλάτιος</a:t>
            </a:r>
            <a:endParaRPr lang="el-GR" altLang="el-GR" sz="2400" b="1" dirty="0"/>
          </a:p>
          <a:p>
            <a:pPr marL="533400" indent="-533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Περισπωμένες αρτηρίες του βραχίονα</a:t>
            </a:r>
            <a:endParaRPr lang="el-GR" altLang="el-GR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344" y="2348880"/>
            <a:ext cx="4427711" cy="332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1234684"/>
            <a:ext cx="7411052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>
                <a:latin typeface="+mn-lt"/>
              </a:rPr>
              <a:t>Η κάθε </a:t>
            </a:r>
            <a:r>
              <a:rPr lang="el-GR" altLang="el-GR" sz="2400" b="1" dirty="0">
                <a:latin typeface="+mn-lt"/>
              </a:rPr>
              <a:t>υποκλείδια</a:t>
            </a:r>
            <a:r>
              <a:rPr lang="el-GR" altLang="el-GR" sz="2400" dirty="0">
                <a:latin typeface="+mn-lt"/>
              </a:rPr>
              <a:t> εισερχομένη στη μασχάλη συνεχίζει ως </a:t>
            </a:r>
            <a:r>
              <a:rPr lang="el-GR" altLang="el-GR" sz="2400" b="1" dirty="0">
                <a:latin typeface="+mn-lt"/>
              </a:rPr>
              <a:t>μασχαλιαία </a:t>
            </a:r>
            <a:r>
              <a:rPr lang="el-GR" altLang="el-GR" sz="2400" dirty="0">
                <a:latin typeface="+mn-lt"/>
              </a:rPr>
              <a:t>αρτ. και δίνει τους κλάδους</a:t>
            </a:r>
            <a:r>
              <a:rPr lang="en-US" altLang="el-GR" sz="2400" dirty="0">
                <a:latin typeface="+mn-lt"/>
              </a:rPr>
              <a:t>:</a:t>
            </a:r>
            <a:endParaRPr lang="el-GR" altLang="el-GR" sz="24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12" y="5686830"/>
            <a:ext cx="2924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Axillary branches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5"/>
              </a:rPr>
              <a:t>Mikael Häggström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729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>
                <a:solidFill>
                  <a:prstClr val="black"/>
                </a:solidFill>
              </a:rPr>
              <a:t>Αρτηρίες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(7/14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sz="2800" dirty="0">
              <a:solidFill>
                <a:srgbClr val="00FF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196752"/>
            <a:ext cx="5747397" cy="54006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 smtClean="0"/>
              <a:t>Η </a:t>
            </a:r>
            <a:r>
              <a:rPr lang="el-GR" altLang="el-GR" sz="2400" b="1" dirty="0"/>
              <a:t>μασχαλιαία</a:t>
            </a:r>
            <a:r>
              <a:rPr lang="el-GR" altLang="el-GR" sz="2400" dirty="0"/>
              <a:t> αρτ. εισερχομένη στο βραχίονα συνεχίζει ως </a:t>
            </a:r>
            <a:r>
              <a:rPr lang="el-GR" altLang="el-GR" sz="2400" b="1" dirty="0"/>
              <a:t>βραχιόνιο</a:t>
            </a:r>
            <a:r>
              <a:rPr lang="el-GR" altLang="el-GR" sz="2400" dirty="0"/>
              <a:t>ς αρτ. και δίνει τους </a:t>
            </a:r>
            <a:r>
              <a:rPr lang="el-GR" altLang="el-GR" sz="2400" dirty="0" smtClean="0"/>
              <a:t>κλάδους</a:t>
            </a:r>
            <a:r>
              <a:rPr lang="en-US" altLang="el-GR" sz="2400" dirty="0" smtClean="0"/>
              <a:t>:</a:t>
            </a:r>
            <a:endParaRPr lang="el-GR" altLang="el-GR" sz="2400" dirty="0"/>
          </a:p>
          <a:p>
            <a:pPr marL="533400" indent="-533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Εν τω βάθει βραχιόνια</a:t>
            </a:r>
            <a:endParaRPr lang="el-GR" altLang="el-GR" sz="2400" b="1" dirty="0"/>
          </a:p>
          <a:p>
            <a:pPr marL="533400" indent="-533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Άνω παράπλευρη ωλένια</a:t>
            </a:r>
            <a:endParaRPr lang="el-GR" altLang="el-GR" sz="2400" b="1" dirty="0"/>
          </a:p>
          <a:p>
            <a:pPr marL="533400" indent="-533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Κάτω </a:t>
            </a:r>
            <a:r>
              <a:rPr lang="el-GR" altLang="el-GR" sz="2400" b="1" dirty="0"/>
              <a:t>παράπλευρη ωλένια</a:t>
            </a:r>
          </a:p>
          <a:p>
            <a:pPr marL="533400" indent="-533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Επιπολής αρτηρία του αγκώνα</a:t>
            </a:r>
            <a:endParaRPr lang="el-GR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597" y="1340768"/>
            <a:ext cx="2492547" cy="484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96136" y="6223592"/>
            <a:ext cx="2348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Gray525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latin typeface="+mn-lt"/>
                <a:hlinkClick r:id="rId5"/>
              </a:rPr>
              <a:t>Mikm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4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>
                <a:solidFill>
                  <a:prstClr val="black"/>
                </a:solidFill>
              </a:rPr>
              <a:t>Αρτηρίες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(8/14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sz="3200" dirty="0">
              <a:solidFill>
                <a:srgbClr val="00FF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5338763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/>
              <a:t>Η </a:t>
            </a:r>
            <a:r>
              <a:rPr lang="el-GR" altLang="el-GR" sz="2400" b="1" dirty="0"/>
              <a:t>βραχιόνιο</a:t>
            </a:r>
            <a:r>
              <a:rPr lang="el-GR" altLang="el-GR" sz="2400" dirty="0"/>
              <a:t>ς αρτ. εισερχομένη στον αγκώνα διχάζεται σε </a:t>
            </a:r>
            <a:r>
              <a:rPr lang="el-GR" altLang="el-GR" sz="2400" b="1" dirty="0"/>
              <a:t>κερκιδική</a:t>
            </a:r>
            <a:r>
              <a:rPr lang="el-GR" altLang="el-GR" sz="2400" dirty="0"/>
              <a:t> και </a:t>
            </a:r>
            <a:r>
              <a:rPr lang="el-GR" altLang="el-GR" sz="2400" b="1" dirty="0"/>
              <a:t>ωλένια </a:t>
            </a:r>
            <a:r>
              <a:rPr lang="el-GR" altLang="el-GR" sz="2400" dirty="0"/>
              <a:t>αρτηρία που δίνουν τους </a:t>
            </a:r>
            <a:r>
              <a:rPr lang="el-GR" altLang="el-GR" sz="2400" dirty="0" smtClean="0"/>
              <a:t>κλάδους</a:t>
            </a:r>
            <a:r>
              <a:rPr lang="en-US" altLang="el-GR" sz="2400" dirty="0" smtClean="0"/>
              <a:t>:</a:t>
            </a:r>
            <a:endParaRPr lang="el-GR" altLang="el-GR" sz="2400" dirty="0"/>
          </a:p>
          <a:p>
            <a:pPr marL="533400" indent="-53340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/>
              <a:t>Η  κάθε </a:t>
            </a:r>
            <a:r>
              <a:rPr lang="el-GR" altLang="el-GR" sz="2400" b="1" dirty="0" smtClean="0"/>
              <a:t>Κερκιδική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δίνει τους κλάδους</a:t>
            </a:r>
            <a:r>
              <a:rPr lang="en-US" altLang="el-GR" sz="2400" dirty="0"/>
              <a:t>:</a:t>
            </a:r>
            <a:endParaRPr lang="el-GR" altLang="el-GR" sz="2400" dirty="0"/>
          </a:p>
          <a:p>
            <a:pPr marL="533400" indent="-53340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Παλίνδρομος Κερκιδική</a:t>
            </a:r>
            <a:endParaRPr lang="el-GR" altLang="el-GR" sz="2400" b="1" dirty="0"/>
          </a:p>
          <a:p>
            <a:pPr marL="533400" indent="-53340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Παλαμιαίος Καρπικός Κλάδος</a:t>
            </a:r>
            <a:endParaRPr lang="el-GR" altLang="el-GR" sz="2400" b="1" dirty="0"/>
          </a:p>
          <a:p>
            <a:pPr marL="533400" indent="-53340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Επιπολής Παλαμιαίος Κλάδος</a:t>
            </a:r>
            <a:endParaRPr lang="el-GR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1196752"/>
            <a:ext cx="212503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795963" y="5805264"/>
            <a:ext cx="2348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Gray528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5"/>
              </a:rPr>
              <a:t>Yuyudevil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953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5"/>
  <p:tag name="ISPRING_RESOURCE_PATHS_HASH_2" val="e238ba5cadfee0e6f443c535204137345160bf70"/>
  <p:tag name="ARTICULATE_PROJECT_OPEN" val="0"/>
  <p:tag name="ISPRING_RESOURCE_PATHS_HASH_PRESENTER" val="c69da4c98677f24f578c121c7b1266ea3c63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C_template_updated">
  <a:themeElements>
    <a:clrScheme name="Custom 4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1857</TotalTime>
  <Words>1961</Words>
  <Application>Microsoft Office PowerPoint</Application>
  <PresentationFormat>Προβολή στην οθόνη (4:3)</PresentationFormat>
  <Paragraphs>270</Paragraphs>
  <Slides>31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2" baseType="lpstr">
      <vt:lpstr>OC_template_updated</vt:lpstr>
      <vt:lpstr>Ανατομική (Θ)</vt:lpstr>
      <vt:lpstr>Αρτηρίες (1/14)</vt:lpstr>
      <vt:lpstr>Αρτηρίες (2/14)</vt:lpstr>
      <vt:lpstr>Αρτηρίες (3/14)</vt:lpstr>
      <vt:lpstr>Αρτηρίες (4/14)</vt:lpstr>
      <vt:lpstr>Αρτηρίες (5/14)</vt:lpstr>
      <vt:lpstr>Αρτηρίες (6/14)</vt:lpstr>
      <vt:lpstr>Αρτηρίες (7/14)</vt:lpstr>
      <vt:lpstr>Αρτηρίες (8/14)</vt:lpstr>
      <vt:lpstr>Αρτηρίες (9/14)</vt:lpstr>
      <vt:lpstr>Αρτηρίες (10/14)</vt:lpstr>
      <vt:lpstr>Αρτηρίες (11/14)</vt:lpstr>
      <vt:lpstr>Αρτηρίες (12/14)</vt:lpstr>
      <vt:lpstr>Αρτηρίες (13/14)</vt:lpstr>
      <vt:lpstr>Αρτηρίες (14/14)</vt:lpstr>
      <vt:lpstr>Φλέβες (1/6)</vt:lpstr>
      <vt:lpstr>Φλέβες (2/6)</vt:lpstr>
      <vt:lpstr>Φλέβες (3/6)</vt:lpstr>
      <vt:lpstr>Φλέβες (4/6)</vt:lpstr>
      <vt:lpstr>Φλέβες (5/6)</vt:lpstr>
      <vt:lpstr>Φλέβες (6/6)</vt:lpstr>
      <vt:lpstr>Λεμφοφόρο σύστημα (1/3)</vt:lpstr>
      <vt:lpstr>Λεμφοφόρο σύστημα (2/3)</vt:lpstr>
      <vt:lpstr>Λεμφοφόρο σύστημα (3/3)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83</cp:revision>
  <dcterms:created xsi:type="dcterms:W3CDTF">2013-03-04T13:35:19Z</dcterms:created>
  <dcterms:modified xsi:type="dcterms:W3CDTF">2015-04-22T12:12:55Z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1D5A0DCC-7006-4BC6-BE1C-D091FB49F96A</vt:lpwstr>
  </property>
  <property fmtid="{D5CDD505-2E9C-101B-9397-08002B2CF9AE}" pid="3" name="ArticulatePath">
    <vt:lpwstr>OC_template_updated</vt:lpwstr>
  </property>
</Properties>
</file>