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3"/>
  </p:notesMasterIdLst>
  <p:handoutMasterIdLst>
    <p:handoutMasterId r:id="rId44"/>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257" r:id="rId35"/>
    <p:sldId id="262" r:id="rId36"/>
    <p:sldId id="264" r:id="rId37"/>
    <p:sldId id="300" r:id="rId38"/>
    <p:sldId id="301" r:id="rId39"/>
    <p:sldId id="266" r:id="rId40"/>
    <p:sldId id="267" r:id="rId41"/>
    <p:sldId id="261"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7" autoAdjust="0"/>
    <p:restoredTop sz="94660"/>
  </p:normalViewPr>
  <p:slideViewPr>
    <p:cSldViewPr>
      <p:cViewPr varScale="1">
        <p:scale>
          <a:sx n="111" d="100"/>
          <a:sy n="111" d="100"/>
        </p:scale>
        <p:origin x="-181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edlib.med.utah.edu/WebPath/BRESHTML/" TargetMode="External"/><Relationship Id="rId1" Type="http://schemas.openxmlformats.org/officeDocument/2006/relationships/slideLayout" Target="../slideLayouts/slideLayout2.xml"/><Relationship Id="rId5" Type="http://schemas.openxmlformats.org/officeDocument/2006/relationships/hyperlink" Target="http://library.med.utah.edu/WebPath/webpath.html" TargetMode="External"/><Relationship Id="rId4" Type="http://schemas.openxmlformats.org/officeDocument/2006/relationships/image" Target="http://www-medlib.med.utah.edu/WebPath/jpeg3/BREST077.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http://www-medlib.med.utah.edu/WebPath/jpeg3/BREST043.jpg"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http://www-medlib.med.utah.edu/WebPath/jpeg3/BREST049.jpg"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http://www-medlib.med.utah.edu/WebPath/jpeg3/BREST001.jpg"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library.med.utah.edu/WebPath/webpath.html" TargetMode="External"/><Relationship Id="rId4" Type="http://schemas.openxmlformats.org/officeDocument/2006/relationships/hyperlink" Target="http://www-medlib.med.utah.edu/WebPath/BRE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medlib.med.utah.edu/WebPath/BRESHTML/" TargetMode="Externa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www-medlib.med.utah.edu/WebPath/jpeg3/BREST007.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www-medlib.med.utah.edu/WebPath/jpeg3/BREST040.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http://www-medlib.med.utah.edu/WebPath/jpeg3/BREST041.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Ιστοπαθολογία (Θ)</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10</a:t>
            </a:r>
            <a:r>
              <a:rPr lang="el-GR" sz="2800" dirty="0" smtClean="0"/>
              <a:t>:</a:t>
            </a:r>
            <a:r>
              <a:rPr lang="en-US" sz="2800" dirty="0" smtClean="0"/>
              <a:t> </a:t>
            </a:r>
            <a:r>
              <a:rPr lang="el-GR" sz="2800" dirty="0" smtClean="0"/>
              <a:t>Παθήσεις Μαστού</a:t>
            </a:r>
            <a:endParaRPr lang="en-US" sz="2800" dirty="0" smtClean="0"/>
          </a:p>
          <a:p>
            <a:r>
              <a:rPr lang="el-GR" sz="2400" dirty="0" smtClean="0"/>
              <a:t>Φραγκίσκη Αναγνωστοπούλου Ανθούλη</a:t>
            </a:r>
            <a:endParaRPr lang="el-GR" sz="2400" dirty="0"/>
          </a:p>
          <a:p>
            <a:pPr>
              <a:spcBef>
                <a:spcPts val="0"/>
              </a:spcBef>
            </a:pPr>
            <a:r>
              <a:rPr lang="el-GR" sz="2400" dirty="0" smtClean="0"/>
              <a:t>Τμήμα 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r>
              <a:rPr lang="el-GR" altLang="el-GR" sz="3600" dirty="0" smtClean="0"/>
              <a:t>Ινοκυστική νόσος σε μαστογραφία</a:t>
            </a:r>
            <a:endParaRPr lang="el-GR" altLang="el-GR" sz="3600" dirty="0">
              <a:solidFill>
                <a:srgbClr val="FF9900"/>
              </a:solidFill>
            </a:endParaRPr>
          </a:p>
        </p:txBody>
      </p:sp>
      <p:sp>
        <p:nvSpPr>
          <p:cNvPr id="121859" name="Rectangle 3"/>
          <p:cNvSpPr>
            <a:spLocks noGrp="1" noChangeArrowheads="1"/>
          </p:cNvSpPr>
          <p:nvPr>
            <p:ph idx="1"/>
          </p:nvPr>
        </p:nvSpPr>
        <p:spPr>
          <a:xfrm>
            <a:off x="457200" y="1196752"/>
            <a:ext cx="4474840" cy="5040560"/>
          </a:xfrm>
        </p:spPr>
        <p:txBody>
          <a:bodyPr>
            <a:normAutofit/>
          </a:bodyPr>
          <a:lstStyle/>
          <a:p>
            <a:pPr marL="0" indent="0">
              <a:buNone/>
            </a:pPr>
            <a:r>
              <a:rPr lang="el-GR" altLang="el-GR" sz="2000" dirty="0" smtClean="0"/>
              <a:t>Η </a:t>
            </a:r>
            <a:r>
              <a:rPr lang="el-GR" altLang="el-GR" sz="2000" dirty="0"/>
              <a:t>μαστογραφία παρουσιάζει ύποπτη περιοχή, η οποία θα μπορούσε να είναι ή καρκίνωμα μαστού, ή περιοχή έντονης σκλήρυνσης με ινοκυστικές αλλοιώσεις. Η</a:t>
            </a:r>
            <a:r>
              <a:rPr lang="en-GB" altLang="el-GR" sz="2000" dirty="0"/>
              <a:t> </a:t>
            </a:r>
            <a:r>
              <a:rPr lang="el-GR" altLang="el-GR" sz="2000" dirty="0"/>
              <a:t>βιοψία</a:t>
            </a:r>
            <a:r>
              <a:rPr lang="en-GB" altLang="el-GR" sz="2000" dirty="0"/>
              <a:t> </a:t>
            </a:r>
            <a:r>
              <a:rPr lang="el-GR" altLang="el-GR" sz="2000" dirty="0"/>
              <a:t>απεκάλυψε</a:t>
            </a:r>
            <a:r>
              <a:rPr lang="en-GB" altLang="el-GR" sz="2000" dirty="0"/>
              <a:t> </a:t>
            </a:r>
            <a:r>
              <a:rPr lang="el-GR" altLang="el-GR" sz="2000" dirty="0"/>
              <a:t>καλοήθεια</a:t>
            </a:r>
            <a:r>
              <a:rPr lang="en-GB" altLang="el-GR" sz="2000" dirty="0"/>
              <a:t>.</a:t>
            </a:r>
            <a:endParaRPr lang="el-GR" altLang="el-GR" sz="2000" dirty="0"/>
          </a:p>
        </p:txBody>
      </p:sp>
      <p:sp>
        <p:nvSpPr>
          <p:cNvPr id="121871" name="Rectangle 15"/>
          <p:cNvSpPr>
            <a:spLocks noChangeArrowheads="1"/>
          </p:cNvSpPr>
          <p:nvPr/>
        </p:nvSpPr>
        <p:spPr bwMode="auto">
          <a:xfrm>
            <a:off x="-457200" y="73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121872" name="Rectangle 16"/>
          <p:cNvSpPr>
            <a:spLocks noChangeArrowheads="1"/>
          </p:cNvSpPr>
          <p:nvPr/>
        </p:nvSpPr>
        <p:spPr bwMode="auto">
          <a:xfrm>
            <a:off x="457200" y="73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121873" name="Rectangle 17"/>
          <p:cNvSpPr>
            <a:spLocks noChangeArrowheads="1"/>
          </p:cNvSpPr>
          <p:nvPr/>
        </p:nvSpPr>
        <p:spPr bwMode="auto">
          <a:xfrm>
            <a:off x="539750" y="5838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sp>
        <p:nvSpPr>
          <p:cNvPr id="121877" name="Freeform 21">
            <a:hlinkClick r:id="rId2"/>
          </p:cNvPr>
          <p:cNvSpPr>
            <a:spLocks/>
          </p:cNvSpPr>
          <p:nvPr/>
        </p:nvSpPr>
        <p:spPr bwMode="auto">
          <a:xfrm>
            <a:off x="888873" y="4625156"/>
            <a:ext cx="742950" cy="457200"/>
          </a:xfrm>
          <a:custGeom>
            <a:avLst/>
            <a:gdLst>
              <a:gd name="T0" fmla="*/ 0 w 1170"/>
              <a:gd name="T1" fmla="*/ 315 h 720"/>
              <a:gd name="T2" fmla="*/ 180 w 1170"/>
              <a:gd name="T3" fmla="*/ 135 h 720"/>
              <a:gd name="T4" fmla="*/ 750 w 1170"/>
              <a:gd name="T5" fmla="*/ 0 h 720"/>
              <a:gd name="T6" fmla="*/ 1065 w 1170"/>
              <a:gd name="T7" fmla="*/ 90 h 720"/>
              <a:gd name="T8" fmla="*/ 1170 w 1170"/>
              <a:gd name="T9" fmla="*/ 240 h 720"/>
              <a:gd name="T10" fmla="*/ 960 w 1170"/>
              <a:gd name="T11" fmla="*/ 615 h 720"/>
              <a:gd name="T12" fmla="*/ 450 w 1170"/>
              <a:gd name="T13" fmla="*/ 720 h 720"/>
              <a:gd name="T14" fmla="*/ 105 w 1170"/>
              <a:gd name="T15" fmla="*/ 660 h 720"/>
              <a:gd name="T16" fmla="*/ 0 w 1170"/>
              <a:gd name="T17" fmla="*/ 31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0" h="720">
                <a:moveTo>
                  <a:pt x="0" y="315"/>
                </a:moveTo>
                <a:lnTo>
                  <a:pt x="180" y="135"/>
                </a:lnTo>
                <a:lnTo>
                  <a:pt x="750" y="0"/>
                </a:lnTo>
                <a:lnTo>
                  <a:pt x="1065" y="90"/>
                </a:lnTo>
                <a:lnTo>
                  <a:pt x="1170" y="240"/>
                </a:lnTo>
                <a:lnTo>
                  <a:pt x="960" y="615"/>
                </a:lnTo>
                <a:lnTo>
                  <a:pt x="450" y="720"/>
                </a:lnTo>
                <a:lnTo>
                  <a:pt x="105" y="660"/>
                </a:lnTo>
                <a:lnTo>
                  <a:pt x="0" y="31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pic>
        <p:nvPicPr>
          <p:cNvPr id="20" name="Picture 11"/>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17177" y="1307222"/>
            <a:ext cx="3019425" cy="45624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148064" y="5829199"/>
            <a:ext cx="2735568" cy="600164"/>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5"/>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763275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el-GR" altLang="el-GR" sz="3600" dirty="0"/>
              <a:t>Ινοκυστική μαστοπάθεια με επιθηλιακή υπερπλασία των πόρων</a:t>
            </a:r>
            <a:endParaRPr lang="el-GR" altLang="el-GR" sz="3600" dirty="0">
              <a:solidFill>
                <a:srgbClr val="FF9900"/>
              </a:solidFill>
            </a:endParaRPr>
          </a:p>
        </p:txBody>
      </p:sp>
      <p:sp>
        <p:nvSpPr>
          <p:cNvPr id="120835" name="Rectangle 3"/>
          <p:cNvSpPr>
            <a:spLocks noGrp="1" noChangeArrowheads="1"/>
          </p:cNvSpPr>
          <p:nvPr>
            <p:ph idx="1"/>
          </p:nvPr>
        </p:nvSpPr>
        <p:spPr>
          <a:xfrm>
            <a:off x="539552" y="1310672"/>
            <a:ext cx="3312368" cy="3029991"/>
          </a:xfrm>
        </p:spPr>
        <p:txBody>
          <a:bodyPr>
            <a:normAutofit/>
          </a:bodyPr>
          <a:lstStyle/>
          <a:p>
            <a:pPr marL="0" indent="0">
              <a:spcBef>
                <a:spcPts val="0"/>
              </a:spcBef>
              <a:buNone/>
            </a:pPr>
            <a:r>
              <a:rPr lang="el-GR" altLang="el-GR" sz="2000" dirty="0" smtClean="0"/>
              <a:t>Ινοκυστική </a:t>
            </a:r>
            <a:r>
              <a:rPr lang="el-GR" altLang="el-GR" sz="2000" dirty="0"/>
              <a:t>μαστοπάθεια με επιθηλιακή υπερπλασία των πόρων. </a:t>
            </a:r>
            <a:endParaRPr lang="el-GR" altLang="el-GR" sz="2000" dirty="0" smtClean="0"/>
          </a:p>
          <a:p>
            <a:pPr marL="0" indent="0">
              <a:spcBef>
                <a:spcPts val="3000"/>
              </a:spcBef>
              <a:buNone/>
            </a:pPr>
            <a:r>
              <a:rPr lang="el-GR" altLang="el-GR" sz="2000" dirty="0" smtClean="0"/>
              <a:t>Τα </a:t>
            </a:r>
            <a:r>
              <a:rPr lang="el-GR" altLang="el-GR" sz="2000" dirty="0"/>
              <a:t>επιθηλιακά κύτταρα των πόρων διατάσσονται σε πολλές στιβάδες</a:t>
            </a:r>
            <a:r>
              <a:rPr lang="el-GR" altLang="el-GR" sz="2000" dirty="0" smtClean="0"/>
              <a:t>. </a:t>
            </a:r>
            <a:r>
              <a:rPr lang="el-GR" altLang="el-GR" sz="2000" dirty="0"/>
              <a:t>Δεν παρατηρείται ατυπία. </a:t>
            </a:r>
          </a:p>
        </p:txBody>
      </p:sp>
      <p:sp>
        <p:nvSpPr>
          <p:cNvPr id="120838" name="Rectangle 6"/>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120837"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76880" y="1340769"/>
            <a:ext cx="4640109" cy="2569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2496" y="4437112"/>
            <a:ext cx="8136904" cy="1323439"/>
          </a:xfrm>
          <a:prstGeom prst="rect">
            <a:avLst/>
          </a:prstGeom>
        </p:spPr>
        <p:txBody>
          <a:bodyPr wrap="square">
            <a:spAutoFit/>
          </a:bodyPr>
          <a:lstStyle/>
          <a:p>
            <a:pPr marL="0" indent="0">
              <a:spcBef>
                <a:spcPts val="0"/>
              </a:spcBef>
              <a:buNone/>
            </a:pPr>
            <a:r>
              <a:rPr lang="el-GR" altLang="el-GR" sz="2000" dirty="0">
                <a:latin typeface="+mn-lt"/>
              </a:rPr>
              <a:t>Όπως με τις ινοκυστικές αλλοιώσεις του τύπου της ίνωσης, των κυστών, και της σκληρυντικής αδένωσης, δεν υπάρχει αυξημένος κίνδυνος για την ανάπτυξη καρκίνου του μαστού.</a:t>
            </a:r>
          </a:p>
          <a:p>
            <a:pPr marL="0" indent="0">
              <a:spcBef>
                <a:spcPts val="0"/>
              </a:spcBef>
              <a:buNone/>
            </a:pPr>
            <a:endParaRPr lang="el-GR" altLang="el-GR" sz="2000" dirty="0">
              <a:latin typeface="+mn-lt"/>
            </a:endParaRPr>
          </a:p>
        </p:txBody>
      </p:sp>
      <p:sp>
        <p:nvSpPr>
          <p:cNvPr id="7" name="Rectangle 6"/>
          <p:cNvSpPr/>
          <p:nvPr/>
        </p:nvSpPr>
        <p:spPr>
          <a:xfrm>
            <a:off x="3923928" y="3909777"/>
            <a:ext cx="4693061"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4168904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r>
              <a:rPr lang="el-GR" altLang="el-GR" sz="3600" dirty="0" smtClean="0"/>
              <a:t>Άτυπη επιθηλιακή υπερπλασία </a:t>
            </a:r>
            <a:r>
              <a:rPr lang="el-GR" altLang="el-GR" sz="3600" dirty="0"/>
              <a:t>των πόρων του μαστού</a:t>
            </a:r>
            <a:endParaRPr lang="el-GR" altLang="el-GR" sz="3600" dirty="0">
              <a:solidFill>
                <a:srgbClr val="FF9900"/>
              </a:solidFill>
            </a:endParaRPr>
          </a:p>
        </p:txBody>
      </p:sp>
      <p:sp>
        <p:nvSpPr>
          <p:cNvPr id="119811"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άτυπης επιθηλιακής υπερπλασίας των πόρων του μαστού σε έδαφος ινοκυστικών αλλοιώσεων. Υπάρχει σημαντικά αυξημένος κίνδυνος (πενταπλάσιος) για ανάπτυξη καρκίνου του μαστού.</a:t>
            </a:r>
          </a:p>
        </p:txBody>
      </p:sp>
      <p:pic>
        <p:nvPicPr>
          <p:cNvPr id="119813"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76159" y="2287928"/>
            <a:ext cx="6444113" cy="389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186867"/>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654436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r>
              <a:rPr lang="el-GR" altLang="el-GR" sz="3600" dirty="0" smtClean="0"/>
              <a:t>Μικρό ινοαδένωμα </a:t>
            </a:r>
            <a:r>
              <a:rPr lang="el-GR" altLang="el-GR" sz="3600" dirty="0"/>
              <a:t>μαστού</a:t>
            </a:r>
            <a:endParaRPr lang="el-GR" altLang="el-GR" sz="3600" dirty="0">
              <a:solidFill>
                <a:srgbClr val="FF9900"/>
              </a:solidFill>
            </a:endParaRPr>
          </a:p>
        </p:txBody>
      </p:sp>
      <p:sp>
        <p:nvSpPr>
          <p:cNvPr id="118787" name="Rectangle 3"/>
          <p:cNvSpPr>
            <a:spLocks noGrp="1" noChangeArrowheads="1"/>
          </p:cNvSpPr>
          <p:nvPr>
            <p:ph idx="1"/>
          </p:nvPr>
        </p:nvSpPr>
        <p:spPr/>
        <p:txBody>
          <a:bodyPr>
            <a:normAutofit/>
          </a:bodyPr>
          <a:lstStyle/>
          <a:p>
            <a:pPr marL="0" indent="0">
              <a:buNone/>
            </a:pPr>
            <a:r>
              <a:rPr lang="el-GR" altLang="el-GR" sz="2000" dirty="0" smtClean="0"/>
              <a:t>Μακροσκοπική </a:t>
            </a:r>
            <a:r>
              <a:rPr lang="el-GR" altLang="el-GR" sz="2000" dirty="0"/>
              <a:t>εικόνα μικρού ινοαδενώματος μαστού. Η μάζα είναι υπόλευκος, σκληροελαστικής σύστασης, και καλά περιγεραμμένη.</a:t>
            </a:r>
          </a:p>
        </p:txBody>
      </p:sp>
      <p:pic>
        <p:nvPicPr>
          <p:cNvPr id="118789"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9552" y="1988840"/>
            <a:ext cx="6230534"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118790" name="Group 6"/>
          <p:cNvGrpSpPr>
            <a:grpSpLocks/>
          </p:cNvGrpSpPr>
          <p:nvPr/>
        </p:nvGrpSpPr>
        <p:grpSpPr bwMode="auto">
          <a:xfrm>
            <a:off x="0" y="1852613"/>
            <a:ext cx="4800600" cy="3152775"/>
            <a:chOff x="0" y="0"/>
            <a:chExt cx="7560" cy="4965"/>
          </a:xfrm>
        </p:grpSpPr>
        <p:sp>
          <p:nvSpPr>
            <p:cNvPr id="118792" name="Rectangle 8"/>
            <p:cNvSpPr>
              <a:spLocks noChangeArrowheads="1"/>
            </p:cNvSpPr>
            <p:nvPr/>
          </p:nvSpPr>
          <p:spPr bwMode="auto">
            <a:xfrm>
              <a:off x="0" y="0"/>
              <a:ext cx="7560" cy="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a:p>
          </p:txBody>
        </p:sp>
        <p:sp>
          <p:nvSpPr>
            <p:cNvPr id="118791" name="Freeform 7">
              <a:hlinkClick r:id="rId4"/>
            </p:cNvPr>
            <p:cNvSpPr>
              <a:spLocks/>
            </p:cNvSpPr>
            <p:nvPr/>
          </p:nvSpPr>
          <p:spPr bwMode="auto">
            <a:xfrm>
              <a:off x="3225" y="2070"/>
              <a:ext cx="645" cy="600"/>
            </a:xfrm>
            <a:custGeom>
              <a:avLst/>
              <a:gdLst>
                <a:gd name="T0" fmla="*/ 240 w 645"/>
                <a:gd name="T1" fmla="*/ 0 h 600"/>
                <a:gd name="T2" fmla="*/ 0 w 645"/>
                <a:gd name="T3" fmla="*/ 120 h 600"/>
                <a:gd name="T4" fmla="*/ 45 w 645"/>
                <a:gd name="T5" fmla="*/ 300 h 600"/>
                <a:gd name="T6" fmla="*/ 315 w 645"/>
                <a:gd name="T7" fmla="*/ 600 h 600"/>
                <a:gd name="T8" fmla="*/ 585 w 645"/>
                <a:gd name="T9" fmla="*/ 495 h 600"/>
                <a:gd name="T10" fmla="*/ 645 w 645"/>
                <a:gd name="T11" fmla="*/ 270 h 600"/>
                <a:gd name="T12" fmla="*/ 450 w 645"/>
                <a:gd name="T13" fmla="*/ 45 h 600"/>
                <a:gd name="T14" fmla="*/ 240 w 645"/>
                <a:gd name="T15" fmla="*/ 0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600">
                  <a:moveTo>
                    <a:pt x="240" y="0"/>
                  </a:moveTo>
                  <a:lnTo>
                    <a:pt x="0" y="120"/>
                  </a:lnTo>
                  <a:lnTo>
                    <a:pt x="45" y="300"/>
                  </a:lnTo>
                  <a:lnTo>
                    <a:pt x="315" y="600"/>
                  </a:lnTo>
                  <a:lnTo>
                    <a:pt x="585" y="495"/>
                  </a:lnTo>
                  <a:lnTo>
                    <a:pt x="645" y="270"/>
                  </a:lnTo>
                  <a:lnTo>
                    <a:pt x="450" y="45"/>
                  </a:lnTo>
                  <a:lnTo>
                    <a:pt x="24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grpSp>
      <p:sp>
        <p:nvSpPr>
          <p:cNvPr id="118793" name="Rectangle 9"/>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9" name="Rectangle 8"/>
          <p:cNvSpPr/>
          <p:nvPr/>
        </p:nvSpPr>
        <p:spPr>
          <a:xfrm>
            <a:off x="483984" y="595303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5"/>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185201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a:bodyPr>
          <a:lstStyle/>
          <a:p>
            <a:r>
              <a:rPr lang="el-GR" altLang="el-GR" sz="3600" dirty="0" smtClean="0"/>
              <a:t>Ινοαδένωμα </a:t>
            </a:r>
            <a:r>
              <a:rPr lang="el-GR" altLang="el-GR" sz="3600" dirty="0"/>
              <a:t>μαστού</a:t>
            </a:r>
            <a:endParaRPr lang="el-GR" altLang="el-GR" sz="3600" dirty="0">
              <a:solidFill>
                <a:srgbClr val="FF9900"/>
              </a:solidFill>
            </a:endParaRPr>
          </a:p>
        </p:txBody>
      </p:sp>
      <p:sp>
        <p:nvSpPr>
          <p:cNvPr id="133123" name="Rectangle 3"/>
          <p:cNvSpPr>
            <a:spLocks noGrp="1" noChangeArrowheads="1"/>
          </p:cNvSpPr>
          <p:nvPr>
            <p:ph idx="1"/>
          </p:nvPr>
        </p:nvSpPr>
        <p:spPr>
          <a:xfrm>
            <a:off x="6228390" y="1268760"/>
            <a:ext cx="2746648" cy="5040560"/>
          </a:xfrm>
        </p:spPr>
        <p:txBody>
          <a:bodyPr>
            <a:normAutofit/>
          </a:bodyPr>
          <a:lstStyle/>
          <a:p>
            <a:pPr marL="0" indent="0">
              <a:spcBef>
                <a:spcPts val="600"/>
              </a:spcBef>
              <a:buNone/>
            </a:pPr>
            <a:r>
              <a:rPr lang="el-GR" altLang="el-GR" sz="2000" dirty="0" smtClean="0"/>
              <a:t>Ιστολογική</a:t>
            </a:r>
            <a:r>
              <a:rPr lang="en-GB" altLang="el-GR" sz="2000" dirty="0" smtClean="0"/>
              <a:t> </a:t>
            </a:r>
            <a:r>
              <a:rPr lang="el-GR" altLang="el-GR" sz="2000" dirty="0"/>
              <a:t>εικόνα</a:t>
            </a:r>
            <a:r>
              <a:rPr lang="en-GB" altLang="el-GR" sz="2000" dirty="0"/>
              <a:t> </a:t>
            </a:r>
            <a:r>
              <a:rPr lang="el-GR" altLang="el-GR" sz="2000" dirty="0"/>
              <a:t>ινοαδενώματος</a:t>
            </a:r>
            <a:r>
              <a:rPr lang="en-GB" altLang="el-GR" sz="2000" dirty="0"/>
              <a:t> </a:t>
            </a:r>
            <a:r>
              <a:rPr lang="el-GR" altLang="el-GR" sz="2000" dirty="0"/>
              <a:t>μαστού</a:t>
            </a:r>
            <a:r>
              <a:rPr lang="en-GB" altLang="el-GR" sz="2000" dirty="0"/>
              <a:t>. </a:t>
            </a:r>
            <a:endParaRPr lang="el-GR" altLang="el-GR" sz="2000" dirty="0" smtClean="0"/>
          </a:p>
          <a:p>
            <a:pPr marL="0" indent="0">
              <a:spcBef>
                <a:spcPts val="600"/>
              </a:spcBef>
              <a:buNone/>
            </a:pPr>
            <a:endParaRPr lang="el-GR" altLang="el-GR" sz="2000" dirty="0" smtClean="0"/>
          </a:p>
          <a:p>
            <a:pPr marL="0" indent="0">
              <a:spcBef>
                <a:spcPts val="600"/>
              </a:spcBef>
              <a:buNone/>
            </a:pPr>
            <a:r>
              <a:rPr lang="el-GR" altLang="el-GR" sz="2000" dirty="0" smtClean="0"/>
              <a:t>Παρουσία </a:t>
            </a:r>
            <a:r>
              <a:rPr lang="el-GR" altLang="el-GR" sz="2000" dirty="0"/>
              <a:t>πυκνού συνδετικού ιστού στο δεξί της εικόνας και δημιουργία «κάψας» περιβάλουσας τον όγκο. </a:t>
            </a:r>
          </a:p>
        </p:txBody>
      </p:sp>
      <p:grpSp>
        <p:nvGrpSpPr>
          <p:cNvPr id="133125" name="Group 5"/>
          <p:cNvGrpSpPr>
            <a:grpSpLocks/>
          </p:cNvGrpSpPr>
          <p:nvPr/>
        </p:nvGrpSpPr>
        <p:grpSpPr bwMode="auto">
          <a:xfrm>
            <a:off x="0" y="1844675"/>
            <a:ext cx="4800600" cy="3152775"/>
            <a:chOff x="0" y="0"/>
            <a:chExt cx="7560" cy="4965"/>
          </a:xfrm>
        </p:grpSpPr>
        <p:sp>
          <p:nvSpPr>
            <p:cNvPr id="133126" name="Rectangle 6"/>
            <p:cNvSpPr>
              <a:spLocks noChangeArrowheads="1"/>
            </p:cNvSpPr>
            <p:nvPr/>
          </p:nvSpPr>
          <p:spPr bwMode="auto">
            <a:xfrm>
              <a:off x="0" y="0"/>
              <a:ext cx="7560" cy="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a:p>
          </p:txBody>
        </p:sp>
        <p:sp>
          <p:nvSpPr>
            <p:cNvPr id="133127" name="Freeform 7">
              <a:hlinkClick r:id="rId2"/>
            </p:cNvPr>
            <p:cNvSpPr>
              <a:spLocks/>
            </p:cNvSpPr>
            <p:nvPr/>
          </p:nvSpPr>
          <p:spPr bwMode="auto">
            <a:xfrm>
              <a:off x="3225" y="2070"/>
              <a:ext cx="645" cy="600"/>
            </a:xfrm>
            <a:custGeom>
              <a:avLst/>
              <a:gdLst>
                <a:gd name="T0" fmla="*/ 240 w 645"/>
                <a:gd name="T1" fmla="*/ 0 h 600"/>
                <a:gd name="T2" fmla="*/ 0 w 645"/>
                <a:gd name="T3" fmla="*/ 120 h 600"/>
                <a:gd name="T4" fmla="*/ 45 w 645"/>
                <a:gd name="T5" fmla="*/ 300 h 600"/>
                <a:gd name="T6" fmla="*/ 315 w 645"/>
                <a:gd name="T7" fmla="*/ 600 h 600"/>
                <a:gd name="T8" fmla="*/ 585 w 645"/>
                <a:gd name="T9" fmla="*/ 495 h 600"/>
                <a:gd name="T10" fmla="*/ 645 w 645"/>
                <a:gd name="T11" fmla="*/ 270 h 600"/>
                <a:gd name="T12" fmla="*/ 450 w 645"/>
                <a:gd name="T13" fmla="*/ 45 h 600"/>
                <a:gd name="T14" fmla="*/ 240 w 645"/>
                <a:gd name="T15" fmla="*/ 0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600">
                  <a:moveTo>
                    <a:pt x="240" y="0"/>
                  </a:moveTo>
                  <a:lnTo>
                    <a:pt x="0" y="120"/>
                  </a:lnTo>
                  <a:lnTo>
                    <a:pt x="45" y="300"/>
                  </a:lnTo>
                  <a:lnTo>
                    <a:pt x="315" y="600"/>
                  </a:lnTo>
                  <a:lnTo>
                    <a:pt x="585" y="495"/>
                  </a:lnTo>
                  <a:lnTo>
                    <a:pt x="645" y="270"/>
                  </a:lnTo>
                  <a:lnTo>
                    <a:pt x="450" y="45"/>
                  </a:lnTo>
                  <a:lnTo>
                    <a:pt x="24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grpSp>
      <p:sp>
        <p:nvSpPr>
          <p:cNvPr id="133128" name="Rectangle 8"/>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1331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20" y="1373504"/>
            <a:ext cx="5328592" cy="308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8030" y="4882083"/>
            <a:ext cx="8280920" cy="1323439"/>
          </a:xfrm>
          <a:prstGeom prst="rect">
            <a:avLst/>
          </a:prstGeom>
        </p:spPr>
        <p:txBody>
          <a:bodyPr wrap="square">
            <a:spAutoFit/>
          </a:bodyPr>
          <a:lstStyle/>
          <a:p>
            <a:pPr marL="0" indent="0">
              <a:spcBef>
                <a:spcPts val="600"/>
              </a:spcBef>
              <a:buNone/>
            </a:pPr>
            <a:r>
              <a:rPr lang="el-GR" altLang="el-GR" sz="2000" dirty="0">
                <a:latin typeface="+mn-lt"/>
              </a:rPr>
              <a:t>Το νεόπλασμα αποτελείται από ινοβλαστικό στρώμα μέσα στο οποίο παρατηρούνται συμπιεσμένοι επιμήκεις σωληνώδεις αδενικοί σχηματισμοί (πόροι), επικαλυπτόμενοι από επιθήλιο καλοήθους υφής (ενδοσωληνώδες ινοαδένωμα μαστού).</a:t>
            </a:r>
          </a:p>
        </p:txBody>
      </p:sp>
      <p:sp>
        <p:nvSpPr>
          <p:cNvPr id="10" name="Rectangle 9"/>
          <p:cNvSpPr/>
          <p:nvPr/>
        </p:nvSpPr>
        <p:spPr>
          <a:xfrm>
            <a:off x="558030" y="444094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74078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el-GR" altLang="el-GR" sz="3600" dirty="0" smtClean="0"/>
              <a:t>Πορογενές διηθητικό καρκίνωμα</a:t>
            </a:r>
            <a:endParaRPr lang="el-GR" altLang="el-GR" sz="3600" dirty="0">
              <a:solidFill>
                <a:srgbClr val="FF9900"/>
              </a:solidFill>
            </a:endParaRPr>
          </a:p>
        </p:txBody>
      </p:sp>
      <p:sp>
        <p:nvSpPr>
          <p:cNvPr id="117763" name="Rectangle 3"/>
          <p:cNvSpPr>
            <a:spLocks noGrp="1" noChangeArrowheads="1"/>
          </p:cNvSpPr>
          <p:nvPr>
            <p:ph idx="1"/>
          </p:nvPr>
        </p:nvSpPr>
        <p:spPr/>
        <p:txBody>
          <a:bodyPr>
            <a:normAutofit/>
          </a:bodyPr>
          <a:lstStyle/>
          <a:p>
            <a:pPr marL="0" indent="0">
              <a:buNone/>
            </a:pPr>
            <a:r>
              <a:rPr lang="el-GR" altLang="el-GR" sz="2000" dirty="0" smtClean="0"/>
              <a:t>Μακροσκοπική </a:t>
            </a:r>
            <a:r>
              <a:rPr lang="el-GR" altLang="el-GR" sz="2000" dirty="0"/>
              <a:t>εικόνα πορογενούς διηθητικού καρκινώματος (αριστερά) και ινοαδενώματος (δεξιά). Ο καρκίνος είναι σκληρής σύστασης (σαν κιμωλία), γκριζόλευκος με ασαφές περίγραμμα, ενώ το ινοαδένωμα είναι σκληροελαστικής σύστασης, υπόλευκο και περίγραπτο.</a:t>
            </a:r>
          </a:p>
        </p:txBody>
      </p:sp>
      <p:pic>
        <p:nvPicPr>
          <p:cNvPr id="1177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27768"/>
            <a:ext cx="6192688" cy="369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6321813"/>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743539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el-GR" altLang="el-GR" sz="3600" dirty="0" smtClean="0"/>
              <a:t>Ενδοπορικό </a:t>
            </a:r>
            <a:r>
              <a:rPr lang="el-GR" altLang="el-GR" sz="3600" dirty="0"/>
              <a:t>θήλωμα</a:t>
            </a:r>
            <a:endParaRPr lang="el-GR" altLang="el-GR" sz="3600" dirty="0">
              <a:solidFill>
                <a:srgbClr val="FF9900"/>
              </a:solidFill>
            </a:endParaRPr>
          </a:p>
        </p:txBody>
      </p:sp>
      <p:sp>
        <p:nvSpPr>
          <p:cNvPr id="116739" name="Rectangle 3"/>
          <p:cNvSpPr>
            <a:spLocks noGrp="1" noChangeArrowheads="1"/>
          </p:cNvSpPr>
          <p:nvPr>
            <p:ph idx="1"/>
          </p:nvPr>
        </p:nvSpPr>
        <p:spPr>
          <a:xfrm>
            <a:off x="457200" y="1196752"/>
            <a:ext cx="8229600" cy="5040560"/>
          </a:xfrm>
        </p:spPr>
        <p:txBody>
          <a:bodyPr>
            <a:normAutofit/>
          </a:bodyPr>
          <a:lstStyle/>
          <a:p>
            <a:pPr marL="0" indent="0">
              <a:buNone/>
            </a:pPr>
            <a:r>
              <a:rPr lang="el-GR" altLang="el-GR" sz="2000" dirty="0" smtClean="0"/>
              <a:t>Μικροσκοπικό </a:t>
            </a:r>
            <a:r>
              <a:rPr lang="el-GR" altLang="el-GR" sz="2000" dirty="0"/>
              <a:t>ενδοπορικό θήλωμα, μεγάλου γαλακτοφόρου πόρου του μαζικού αδένα κάτω από τη θηλή του μαστού. Δεν παρατηρείται ατυπία των επιθηλιακών κυττάρων, ενώ διακρίνεται ροδίζον υπόστρωμα κολλαγόνου συνδετικού ιστού στο κέντρο του θηλώματος. </a:t>
            </a:r>
          </a:p>
        </p:txBody>
      </p:sp>
      <p:pic>
        <p:nvPicPr>
          <p:cNvPr id="1167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552" y="2603589"/>
            <a:ext cx="5747151" cy="331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610837"/>
            <a:ext cx="2286000" cy="2554545"/>
          </a:xfrm>
          <a:prstGeom prst="rect">
            <a:avLst/>
          </a:prstGeom>
        </p:spPr>
        <p:txBody>
          <a:bodyPr wrap="square">
            <a:spAutoFit/>
          </a:bodyPr>
          <a:lstStyle/>
          <a:p>
            <a:pPr marL="0" indent="0">
              <a:buNone/>
            </a:pPr>
            <a:r>
              <a:rPr lang="el-GR" altLang="el-GR" sz="2000" dirty="0">
                <a:latin typeface="+mn-lt"/>
              </a:rPr>
              <a:t>Ευμέγεθες ενδοπορικό θήλωμα δύναται να προκαλέσει ορώδη ή αιμορραγική έκκριση της θηλής, ή και ακόμη  εισολκή της θηλής.</a:t>
            </a:r>
          </a:p>
        </p:txBody>
      </p:sp>
      <p:sp>
        <p:nvSpPr>
          <p:cNvPr id="6" name="Rectangle 5"/>
          <p:cNvSpPr/>
          <p:nvPr/>
        </p:nvSpPr>
        <p:spPr>
          <a:xfrm>
            <a:off x="2627784" y="591528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159470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r>
              <a:rPr lang="el-GR" altLang="el-GR" sz="3600" dirty="0" smtClean="0"/>
              <a:t>Καρκίνος </a:t>
            </a:r>
            <a:r>
              <a:rPr lang="el-GR" altLang="el-GR" sz="3600" dirty="0"/>
              <a:t>μαστού</a:t>
            </a:r>
            <a:endParaRPr lang="el-GR" altLang="el-GR" sz="3600" dirty="0">
              <a:solidFill>
                <a:srgbClr val="FF9900"/>
              </a:solidFill>
            </a:endParaRPr>
          </a:p>
        </p:txBody>
      </p:sp>
      <p:sp>
        <p:nvSpPr>
          <p:cNvPr id="115715" name="Rectangle 3"/>
          <p:cNvSpPr>
            <a:spLocks noGrp="1" noChangeArrowheads="1"/>
          </p:cNvSpPr>
          <p:nvPr>
            <p:ph idx="1"/>
          </p:nvPr>
        </p:nvSpPr>
        <p:spPr/>
        <p:txBody>
          <a:bodyPr>
            <a:normAutofit/>
          </a:bodyPr>
          <a:lstStyle/>
          <a:p>
            <a:pPr marL="0" indent="0">
              <a:buNone/>
            </a:pPr>
            <a:r>
              <a:rPr lang="el-GR" altLang="el-GR" sz="2000" dirty="0" smtClean="0"/>
              <a:t>Η </a:t>
            </a:r>
            <a:r>
              <a:rPr lang="el-GR" altLang="el-GR" sz="2000" dirty="0"/>
              <a:t>μαστογραφία εμφανίζει ύποπτη ογκόμορφη περιοχή με στικτές μικροαποτιτανώσεις (βέλος). Η βιοψία δια βελόνης (</a:t>
            </a:r>
            <a:r>
              <a:rPr lang="en-GB" altLang="el-GR" sz="2000" dirty="0"/>
              <a:t>FNA</a:t>
            </a:r>
            <a:r>
              <a:rPr lang="el-GR" altLang="el-GR" sz="2000" dirty="0"/>
              <a:t>), απεκάλυψε καρκίνο μαστού.</a:t>
            </a:r>
          </a:p>
        </p:txBody>
      </p:sp>
      <p:pic>
        <p:nvPicPr>
          <p:cNvPr id="1157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204864"/>
            <a:ext cx="6408711" cy="399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9920" y="619930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916699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r>
              <a:rPr lang="el-GR" altLang="el-GR" sz="3600" dirty="0" smtClean="0"/>
              <a:t>Ινοκυστικές </a:t>
            </a:r>
            <a:r>
              <a:rPr lang="el-GR" altLang="el-GR" sz="3600" dirty="0"/>
              <a:t>αλλοιώσεις με επιθηλιακή υπερπλασία</a:t>
            </a:r>
            <a:endParaRPr lang="el-GR" altLang="el-GR" sz="3600" dirty="0">
              <a:solidFill>
                <a:srgbClr val="FF9900"/>
              </a:solidFill>
            </a:endParaRPr>
          </a:p>
        </p:txBody>
      </p:sp>
      <p:sp>
        <p:nvSpPr>
          <p:cNvPr id="114691" name="Rectangle 3"/>
          <p:cNvSpPr>
            <a:spLocks noGrp="1" noChangeArrowheads="1"/>
          </p:cNvSpPr>
          <p:nvPr>
            <p:ph idx="1"/>
          </p:nvPr>
        </p:nvSpPr>
        <p:spPr>
          <a:xfrm>
            <a:off x="457200" y="1196752"/>
            <a:ext cx="3826768" cy="5040560"/>
          </a:xfrm>
        </p:spPr>
        <p:txBody>
          <a:bodyPr>
            <a:normAutofit/>
          </a:bodyPr>
          <a:lstStyle/>
          <a:p>
            <a:pPr marL="0" indent="0">
              <a:buNone/>
            </a:pPr>
            <a:r>
              <a:rPr lang="el-GR" altLang="el-GR" sz="2000" dirty="0" smtClean="0"/>
              <a:t>Η </a:t>
            </a:r>
            <a:r>
              <a:rPr lang="el-GR" altLang="el-GR" sz="2000" dirty="0"/>
              <a:t>μαστογραφία εμφανίζει ύποπτη περιοχή με μικροαποτιτανώσεις που θα μπορούσαν να είναι καρκίνος ή απλώς περιοχή ινοκυστικών αλλοιώσεων. </a:t>
            </a:r>
            <a:endParaRPr lang="el-GR" altLang="el-GR" sz="2000" dirty="0" smtClean="0"/>
          </a:p>
          <a:p>
            <a:pPr marL="0" indent="0">
              <a:spcBef>
                <a:spcPts val="1800"/>
              </a:spcBef>
              <a:buNone/>
            </a:pPr>
            <a:r>
              <a:rPr lang="el-GR" altLang="el-GR" sz="2000" dirty="0" smtClean="0"/>
              <a:t>Στη </a:t>
            </a:r>
            <a:r>
              <a:rPr lang="el-GR" altLang="el-GR" sz="2000" dirty="0"/>
              <a:t>βιοψία</a:t>
            </a:r>
            <a:r>
              <a:rPr lang="en-US" altLang="el-GR" sz="2000" dirty="0"/>
              <a:t> </a:t>
            </a:r>
            <a:r>
              <a:rPr lang="el-GR" altLang="el-GR" sz="2000" dirty="0"/>
              <a:t>αποδείχτηκε ότι η περιοχή αυτή αφορούσε ινοκυστικές αλλοιώσεις με επιθηλιακή υπερπλασία.</a:t>
            </a:r>
          </a:p>
        </p:txBody>
      </p:sp>
      <p:pic>
        <p:nvPicPr>
          <p:cNvPr id="1146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680" y="1313352"/>
            <a:ext cx="4532458" cy="410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38706" y="5403447"/>
            <a:ext cx="458948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890733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r>
              <a:rPr lang="el-GR" altLang="el-GR" sz="3600" dirty="0" smtClean="0"/>
              <a:t>Λεπτή </a:t>
            </a:r>
            <a:r>
              <a:rPr lang="el-GR" altLang="el-GR" sz="3600" dirty="0"/>
              <a:t>βιοψία με λεπτή βελόνα (</a:t>
            </a:r>
            <a:r>
              <a:rPr lang="en-GB" altLang="el-GR" sz="3600" dirty="0"/>
              <a:t>FNA</a:t>
            </a:r>
            <a:r>
              <a:rPr lang="el-GR" altLang="el-GR" sz="3600" dirty="0" smtClean="0"/>
              <a:t>) </a:t>
            </a:r>
            <a:r>
              <a:rPr lang="el-GR" altLang="el-GR" sz="3200" b="0" dirty="0">
                <a:solidFill>
                  <a:prstClr val="black"/>
                </a:solidFill>
              </a:rPr>
              <a:t>1/2</a:t>
            </a:r>
            <a:endParaRPr lang="el-GR" altLang="el-GR" sz="3600" dirty="0">
              <a:solidFill>
                <a:srgbClr val="FF9900"/>
              </a:solidFill>
            </a:endParaRPr>
          </a:p>
        </p:txBody>
      </p:sp>
      <p:sp>
        <p:nvSpPr>
          <p:cNvPr id="113667" name="Rectangle 3"/>
          <p:cNvSpPr>
            <a:spLocks noGrp="1" noChangeArrowheads="1"/>
          </p:cNvSpPr>
          <p:nvPr>
            <p:ph idx="1"/>
          </p:nvPr>
        </p:nvSpPr>
        <p:spPr/>
        <p:txBody>
          <a:bodyPr>
            <a:normAutofit/>
          </a:bodyPr>
          <a:lstStyle/>
          <a:p>
            <a:pPr marL="0" indent="0">
              <a:buNone/>
            </a:pPr>
            <a:r>
              <a:rPr lang="el-GR" altLang="el-GR" sz="2000" dirty="0" smtClean="0"/>
              <a:t>Η </a:t>
            </a:r>
            <a:r>
              <a:rPr lang="el-GR" altLang="el-GR" sz="2000" dirty="0"/>
              <a:t>λεπτή βιοψία με λεπτή βελόνα (</a:t>
            </a:r>
            <a:r>
              <a:rPr lang="en-GB" altLang="el-GR" sz="2000" dirty="0"/>
              <a:t>FNA</a:t>
            </a:r>
            <a:r>
              <a:rPr lang="el-GR" altLang="el-GR" sz="2000" dirty="0"/>
              <a:t>) είναι μια χρήσιμη τεχνική για τη διάγνωση των ψηλαφητών και των ορατών αλλοιώσεων της μαστογραφίας. </a:t>
            </a:r>
          </a:p>
        </p:txBody>
      </p:sp>
      <p:pic>
        <p:nvPicPr>
          <p:cNvPr id="1136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5459530" cy="323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64586" y="1868586"/>
            <a:ext cx="2971910" cy="3477875"/>
          </a:xfrm>
          <a:prstGeom prst="rect">
            <a:avLst/>
          </a:prstGeom>
        </p:spPr>
        <p:txBody>
          <a:bodyPr wrap="square">
            <a:spAutoFit/>
          </a:bodyPr>
          <a:lstStyle/>
          <a:p>
            <a:pPr marL="0" indent="0">
              <a:buNone/>
            </a:pPr>
            <a:r>
              <a:rPr lang="el-GR" altLang="el-GR" sz="2000" dirty="0">
                <a:latin typeface="+mn-lt"/>
              </a:rPr>
              <a:t>Αριστερά σε μικρή μεγέθυνση παρατηρούνται διάσπαρτες αθροίσεις κυττάρων</a:t>
            </a:r>
            <a:r>
              <a:rPr lang="en-US" altLang="el-GR" sz="2000" dirty="0">
                <a:latin typeface="+mn-lt"/>
              </a:rPr>
              <a:t>.</a:t>
            </a:r>
            <a:r>
              <a:rPr lang="el-GR" altLang="el-GR" sz="2000" dirty="0">
                <a:latin typeface="+mn-lt"/>
              </a:rPr>
              <a:t> </a:t>
            </a:r>
            <a:endParaRPr lang="el-GR" altLang="el-GR" sz="2000" dirty="0" smtClean="0">
              <a:latin typeface="+mn-lt"/>
            </a:endParaRPr>
          </a:p>
          <a:p>
            <a:pPr marL="0" indent="0">
              <a:buNone/>
            </a:pPr>
            <a:r>
              <a:rPr lang="el-GR" altLang="el-GR" sz="2000" dirty="0" smtClean="0">
                <a:latin typeface="+mn-lt"/>
              </a:rPr>
              <a:t>Δεξιά </a:t>
            </a:r>
            <a:r>
              <a:rPr lang="el-GR" altLang="el-GR" sz="2000" dirty="0">
                <a:latin typeface="+mn-lt"/>
              </a:rPr>
              <a:t>σε μεγάλη μεγέθυνση (</a:t>
            </a:r>
            <a:r>
              <a:rPr lang="en-US" altLang="el-GR" sz="2000" dirty="0">
                <a:latin typeface="+mn-lt"/>
              </a:rPr>
              <a:t>x</a:t>
            </a:r>
            <a:r>
              <a:rPr lang="el-GR" altLang="el-GR" sz="2000" dirty="0">
                <a:latin typeface="+mn-lt"/>
              </a:rPr>
              <a:t>200) φαίνονται οι άτυποι πυρήνες, χαρακτηριστικοί του καρκινώματος του μαστού.</a:t>
            </a:r>
          </a:p>
        </p:txBody>
      </p:sp>
      <p:sp>
        <p:nvSpPr>
          <p:cNvPr id="6" name="Rectangle 5"/>
          <p:cNvSpPr/>
          <p:nvPr/>
        </p:nvSpPr>
        <p:spPr>
          <a:xfrm>
            <a:off x="453820" y="5199779"/>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622316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n-US" altLang="el-GR" sz="3600" dirty="0" smtClean="0"/>
              <a:t>M</a:t>
            </a:r>
            <a:r>
              <a:rPr lang="el-GR" altLang="el-GR" sz="3600" dirty="0" smtClean="0"/>
              <a:t>αστός </a:t>
            </a:r>
            <a:r>
              <a:rPr lang="el-GR" altLang="el-GR" sz="3600" dirty="0"/>
              <a:t>γυναίκας χωρίς αλλοιώσεις</a:t>
            </a:r>
            <a:endParaRPr lang="el-GR" altLang="el-GR" sz="3600" dirty="0">
              <a:solidFill>
                <a:srgbClr val="FF9900"/>
              </a:solidFill>
            </a:endParaRPr>
          </a:p>
        </p:txBody>
      </p:sp>
      <p:sp>
        <p:nvSpPr>
          <p:cNvPr id="62475" name="Rectangle 11"/>
          <p:cNvSpPr>
            <a:spLocks noGrp="1" noChangeArrowheads="1"/>
          </p:cNvSpPr>
          <p:nvPr>
            <p:ph idx="1"/>
          </p:nvPr>
        </p:nvSpPr>
        <p:spPr>
          <a:xfrm>
            <a:off x="457200" y="1196752"/>
            <a:ext cx="8229600" cy="1152128"/>
          </a:xfrm>
        </p:spPr>
        <p:txBody>
          <a:bodyPr>
            <a:normAutofit/>
          </a:bodyPr>
          <a:lstStyle/>
          <a:p>
            <a:pPr marL="0" indent="0">
              <a:buNone/>
            </a:pPr>
            <a:r>
              <a:rPr lang="el-GR" altLang="el-GR" sz="2000" dirty="0" smtClean="0"/>
              <a:t>Ιστολογική </a:t>
            </a:r>
            <a:r>
              <a:rPr lang="el-GR" altLang="el-GR" sz="2000" dirty="0"/>
              <a:t>εικόνα μαστού γυναίκας χωρίς αλλοιώσεις (φυσιολογική). Παρατηρείται ευμεγέθης εκφορητικός γαλακτοφόρος πόρος στο δεξί τμήμα της εικόνας και αδενικά λόβια στο αριστερό. </a:t>
            </a:r>
            <a:endParaRPr lang="el-GR" altLang="el-GR" sz="1050" dirty="0"/>
          </a:p>
        </p:txBody>
      </p:sp>
      <p:pic>
        <p:nvPicPr>
          <p:cNvPr id="62477" name="Picture 13"/>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3275856" y="2250942"/>
            <a:ext cx="5755342" cy="32336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467544" y="2168393"/>
            <a:ext cx="2880320" cy="3323987"/>
          </a:xfrm>
          <a:prstGeom prst="rect">
            <a:avLst/>
          </a:prstGeom>
        </p:spPr>
        <p:txBody>
          <a:bodyPr wrap="square">
            <a:spAutoFit/>
          </a:bodyPr>
          <a:lstStyle/>
          <a:p>
            <a:pPr marL="0" indent="0">
              <a:buNone/>
            </a:pPr>
            <a:r>
              <a:rPr lang="el-GR" altLang="el-GR" sz="2000" dirty="0">
                <a:latin typeface="+mn-lt"/>
              </a:rPr>
              <a:t>Στρώμα αποτελούμενο από πυκνό κολλαγόνο ιστό υπάρχει μεταξύ των ανωτέρω σχηματισμών. </a:t>
            </a:r>
            <a:endParaRPr lang="el-GR" altLang="el-GR" sz="2000" dirty="0" smtClean="0">
              <a:latin typeface="+mn-lt"/>
            </a:endParaRPr>
          </a:p>
          <a:p>
            <a:pPr marL="0" indent="0">
              <a:spcBef>
                <a:spcPts val="1200"/>
              </a:spcBef>
              <a:buNone/>
            </a:pPr>
            <a:r>
              <a:rPr lang="el-GR" altLang="el-GR" sz="2000" dirty="0" smtClean="0">
                <a:latin typeface="+mn-lt"/>
              </a:rPr>
              <a:t>Η </a:t>
            </a:r>
            <a:r>
              <a:rPr lang="el-GR" altLang="el-GR" sz="2000" dirty="0">
                <a:latin typeface="+mn-lt"/>
              </a:rPr>
              <a:t>ποσότητα του λιπώδους ιστού μεταξύ των μαζικών στοιχείων είναι μεταβλητή (άλλοτε μικρότερη και άλλοτε μεγαλύτερη).</a:t>
            </a:r>
            <a:endParaRPr lang="el-GR" altLang="el-GR" sz="1050" dirty="0">
              <a:latin typeface="+mn-lt"/>
            </a:endParaRPr>
          </a:p>
        </p:txBody>
      </p:sp>
      <p:sp>
        <p:nvSpPr>
          <p:cNvPr id="7" name="Rectangle 6"/>
          <p:cNvSpPr/>
          <p:nvPr/>
        </p:nvSpPr>
        <p:spPr>
          <a:xfrm>
            <a:off x="3150864" y="5492380"/>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633955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a:bodyPr>
          <a:lstStyle/>
          <a:p>
            <a:r>
              <a:rPr lang="el-GR" altLang="el-GR" sz="3600" dirty="0"/>
              <a:t>Λεπτή βιοψία με λεπτή βελόνα (</a:t>
            </a:r>
            <a:r>
              <a:rPr lang="en-GB" altLang="el-GR" sz="3600" dirty="0"/>
              <a:t>FNA</a:t>
            </a:r>
            <a:r>
              <a:rPr lang="el-GR" altLang="el-GR" sz="3600" dirty="0" smtClean="0"/>
              <a:t>) </a:t>
            </a:r>
            <a:r>
              <a:rPr lang="el-GR" altLang="el-GR" sz="3200" b="0" dirty="0" smtClean="0">
                <a:solidFill>
                  <a:prstClr val="black"/>
                </a:solidFill>
              </a:rPr>
              <a:t>2</a:t>
            </a:r>
            <a:r>
              <a:rPr lang="el-GR" altLang="el-GR" sz="3200" b="0" dirty="0" smtClean="0">
                <a:solidFill>
                  <a:prstClr val="black"/>
                </a:solidFill>
              </a:rPr>
              <a:t>/2</a:t>
            </a:r>
            <a:endParaRPr lang="el-GR" altLang="el-GR" sz="3600" dirty="0">
              <a:solidFill>
                <a:srgbClr val="FF9900"/>
              </a:solidFill>
            </a:endParaRPr>
          </a:p>
        </p:txBody>
      </p:sp>
      <p:sp>
        <p:nvSpPr>
          <p:cNvPr id="112643" name="Rectangle 3"/>
          <p:cNvSpPr>
            <a:spLocks noGrp="1" noChangeArrowheads="1"/>
          </p:cNvSpPr>
          <p:nvPr>
            <p:ph idx="1"/>
          </p:nvPr>
        </p:nvSpPr>
        <p:spPr>
          <a:xfrm>
            <a:off x="457200" y="1196752"/>
            <a:ext cx="8363272" cy="5040560"/>
          </a:xfrm>
        </p:spPr>
        <p:txBody>
          <a:bodyPr/>
          <a:lstStyle/>
          <a:p>
            <a:pPr marL="0" indent="0">
              <a:buNone/>
            </a:pPr>
            <a:r>
              <a:rPr lang="el-GR" altLang="el-GR" sz="2000" dirty="0" smtClean="0"/>
              <a:t>Είσοδος </a:t>
            </a:r>
            <a:r>
              <a:rPr lang="el-GR" altLang="el-GR" sz="2000" dirty="0"/>
              <a:t>της βελόνας στην ύποπτη περιοχή των μικροαποτιτανώσεων της μαστογραφίας.</a:t>
            </a:r>
          </a:p>
        </p:txBody>
      </p:sp>
      <p:pic>
        <p:nvPicPr>
          <p:cNvPr id="1126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57" y="1964824"/>
            <a:ext cx="5250080" cy="407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940" y="600880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71122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l-GR" altLang="el-GR" sz="3600" dirty="0" smtClean="0"/>
              <a:t>Ενδοπορικό καρκίνωμα </a:t>
            </a:r>
            <a:r>
              <a:rPr lang="el-GR" altLang="el-GR" sz="3600" dirty="0"/>
              <a:t>φαγεσωρικού τύπου</a:t>
            </a:r>
            <a:endParaRPr lang="el-GR" altLang="el-GR" sz="3600" dirty="0">
              <a:solidFill>
                <a:srgbClr val="FF9900"/>
              </a:solidFill>
            </a:endParaRPr>
          </a:p>
        </p:txBody>
      </p:sp>
      <p:sp>
        <p:nvSpPr>
          <p:cNvPr id="111619"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ενδοπορικού (</a:t>
            </a:r>
            <a:r>
              <a:rPr lang="en-GB" altLang="el-GR" sz="2000" dirty="0"/>
              <a:t>intraductal</a:t>
            </a:r>
            <a:r>
              <a:rPr lang="el-GR" altLang="el-GR" sz="2000" dirty="0"/>
              <a:t>) καρκινώματος φαγεσωρικού τύπου (</a:t>
            </a:r>
            <a:r>
              <a:rPr lang="en-GB" altLang="el-GR" sz="2000" dirty="0"/>
              <a:t>comedocarcinoma</a:t>
            </a:r>
            <a:r>
              <a:rPr lang="el-GR" altLang="el-GR" sz="2000" dirty="0"/>
              <a:t>), </a:t>
            </a:r>
            <a:r>
              <a:rPr lang="el-GR" altLang="el-GR" sz="2000" dirty="0" smtClean="0"/>
              <a:t>χαρακτηριζόμενο </a:t>
            </a:r>
            <a:r>
              <a:rPr lang="el-GR" altLang="el-GR" sz="2000" dirty="0"/>
              <a:t>από την παρουσία ταχέως αναπτυσσομένων  κακοήθων κυττάρων υψηλής κυτταρικής διαφοροποίησης (</a:t>
            </a:r>
            <a:r>
              <a:rPr lang="en-GB" altLang="el-GR" sz="2000" dirty="0"/>
              <a:t>Grade I</a:t>
            </a:r>
            <a:r>
              <a:rPr lang="el-GR" altLang="el-GR" sz="2000" dirty="0"/>
              <a:t>). Παρουσία εμφανούς </a:t>
            </a:r>
            <a:r>
              <a:rPr lang="el-GR" altLang="el-GR" sz="2000" u="sng" dirty="0"/>
              <a:t>κεντρικής νέκρωσης</a:t>
            </a:r>
            <a:r>
              <a:rPr lang="el-GR" altLang="el-GR" sz="2000" dirty="0"/>
              <a:t> μέσα στους πόρους </a:t>
            </a:r>
          </a:p>
        </p:txBody>
      </p:sp>
      <p:pic>
        <p:nvPicPr>
          <p:cNvPr id="1116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2564904"/>
            <a:ext cx="5350036"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0780" y="602128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516138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r>
              <a:rPr lang="el-GR" altLang="el-GR" sz="3600" dirty="0" smtClean="0"/>
              <a:t>Ηθμοειδής τύπος </a:t>
            </a:r>
            <a:r>
              <a:rPr lang="el-GR" altLang="el-GR" sz="3600" dirty="0"/>
              <a:t>ενδοπορικού καρκίνου μαστού</a:t>
            </a:r>
            <a:endParaRPr lang="el-GR" altLang="el-GR" sz="3600" dirty="0">
              <a:solidFill>
                <a:srgbClr val="FF9900"/>
              </a:solidFill>
            </a:endParaRPr>
          </a:p>
        </p:txBody>
      </p:sp>
      <p:sp>
        <p:nvSpPr>
          <p:cNvPr id="110595"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ηθμοειδούς τύπου ενδοπορικού καρκίνου μαστού. Τα ενδοπορικά νεοπλασματικά κύτταρα είναι  ελάχιστα υπερχρωματικά και εμφανίζουν ελάχιστη πλειομορφία, δημιουργούν δε κοιλότητες που μοιάζουν με αυτές των κοπτικών εργαλείων των μπισκότων (</a:t>
            </a:r>
            <a:r>
              <a:rPr lang="en-GB" altLang="el-GR" sz="2000" dirty="0"/>
              <a:t>cookie</a:t>
            </a:r>
            <a:r>
              <a:rPr lang="en-US" altLang="el-GR" sz="2000" dirty="0"/>
              <a:t>s </a:t>
            </a:r>
            <a:r>
              <a:rPr lang="en-GB" altLang="el-GR" sz="2000" dirty="0"/>
              <a:t>cutter holes</a:t>
            </a:r>
            <a:r>
              <a:rPr lang="el-GR" altLang="el-GR" sz="2000" dirty="0"/>
              <a:t>).</a:t>
            </a:r>
          </a:p>
        </p:txBody>
      </p:sp>
      <p:pic>
        <p:nvPicPr>
          <p:cNvPr id="1105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966" y="2636912"/>
            <a:ext cx="5760523"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11760" y="6163266"/>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730396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l-GR" altLang="el-GR" sz="3600" dirty="0" smtClean="0"/>
              <a:t>Διηθητικό πορογενές καρκίνωμα </a:t>
            </a:r>
            <a:r>
              <a:rPr lang="el-GR" altLang="el-GR" sz="3600" dirty="0"/>
              <a:t>με ηθμοειδή χαρακτήρα</a:t>
            </a:r>
            <a:endParaRPr lang="el-GR" altLang="el-GR" sz="3600" dirty="0">
              <a:solidFill>
                <a:srgbClr val="FF9900"/>
              </a:solidFill>
            </a:endParaRPr>
          </a:p>
        </p:txBody>
      </p:sp>
      <p:sp>
        <p:nvSpPr>
          <p:cNvPr id="109571" name="Rectangle 3"/>
          <p:cNvSpPr>
            <a:spLocks noGrp="1" noChangeArrowheads="1"/>
          </p:cNvSpPr>
          <p:nvPr>
            <p:ph idx="1"/>
          </p:nvPr>
        </p:nvSpPr>
        <p:spPr/>
        <p:txBody>
          <a:bodyPr>
            <a:normAutofit/>
          </a:bodyPr>
          <a:lstStyle/>
          <a:p>
            <a:pPr marL="0" indent="0">
              <a:buNone/>
            </a:pPr>
            <a:r>
              <a:rPr lang="el-GR" altLang="el-GR" sz="2000" dirty="0" smtClean="0"/>
              <a:t>Μικροσκοπική </a:t>
            </a:r>
            <a:r>
              <a:rPr lang="el-GR" altLang="el-GR" sz="2000" dirty="0"/>
              <a:t>εικόνα σε μεγάλη μεγέθυνση διηθητικού πορογενούς καρκινώματος με ηθμοειδή χαρακτήρα. Τα νεοπλασματικά κύτταρα εμφανίζουν πολυμορφία, διηθούν δε το μαζικό ινομυώδες και λιπώδες υπόστρωμα του μαστού.</a:t>
            </a:r>
          </a:p>
        </p:txBody>
      </p:sp>
      <p:pic>
        <p:nvPicPr>
          <p:cNvPr id="1095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41" y="2548904"/>
            <a:ext cx="5954176" cy="357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3820" y="6106495"/>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075087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r>
              <a:rPr lang="el-GR" altLang="el-GR" sz="3600" dirty="0" smtClean="0"/>
              <a:t>Διηθητικό πορογενές καρκίνωμα </a:t>
            </a:r>
            <a:r>
              <a:rPr lang="el-GR" altLang="el-GR" sz="3600" dirty="0"/>
              <a:t>μαστού</a:t>
            </a:r>
            <a:endParaRPr lang="el-GR" altLang="el-GR" sz="3600" dirty="0">
              <a:solidFill>
                <a:srgbClr val="FF9900"/>
              </a:solidFill>
            </a:endParaRPr>
          </a:p>
        </p:txBody>
      </p:sp>
      <p:sp>
        <p:nvSpPr>
          <p:cNvPr id="108547"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διηθητικού πορογενούς καρκινώματος μαστού. Στο κέντρο παρατηρείται πόρος επικαλυπτόμενος από καρκινωματώδη κύτταρα. Το καρκίνωμα δεν περιορίζεται στον πόρο, αλλά επεκτείνεται στο περιβάλλον αυτόν μαζικό υπόστρωμα.</a:t>
            </a:r>
          </a:p>
        </p:txBody>
      </p:sp>
      <p:pic>
        <p:nvPicPr>
          <p:cNvPr id="1085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56" y="2543928"/>
            <a:ext cx="6091973" cy="354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156" y="6093296"/>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137989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r>
              <a:rPr lang="el-GR" altLang="el-GR" sz="3600" dirty="0"/>
              <a:t>Σκιρρώδης </a:t>
            </a:r>
            <a:r>
              <a:rPr lang="el-GR" altLang="el-GR" sz="3600" dirty="0" smtClean="0"/>
              <a:t>αντίδραση </a:t>
            </a:r>
            <a:r>
              <a:rPr lang="el-GR" altLang="el-GR" sz="3600" dirty="0"/>
              <a:t>διηθητικού </a:t>
            </a:r>
            <a:r>
              <a:rPr lang="el-GR" altLang="el-GR" sz="3600" dirty="0" smtClean="0"/>
              <a:t>καρκίνου μαστού</a:t>
            </a:r>
            <a:endParaRPr lang="el-GR" altLang="el-GR" sz="3600" dirty="0">
              <a:solidFill>
                <a:srgbClr val="FF9900"/>
              </a:solidFill>
            </a:endParaRPr>
          </a:p>
        </p:txBody>
      </p:sp>
      <p:sp>
        <p:nvSpPr>
          <p:cNvPr id="107523" name="Rectangle 3"/>
          <p:cNvSpPr>
            <a:spLocks noGrp="1" noChangeArrowheads="1"/>
          </p:cNvSpPr>
          <p:nvPr>
            <p:ph idx="1"/>
          </p:nvPr>
        </p:nvSpPr>
        <p:spPr/>
        <p:txBody>
          <a:bodyPr>
            <a:normAutofit/>
          </a:bodyPr>
          <a:lstStyle/>
          <a:p>
            <a:pPr marL="0" indent="0">
              <a:buNone/>
            </a:pPr>
            <a:r>
              <a:rPr lang="el-GR" altLang="el-GR" sz="2000" dirty="0" smtClean="0"/>
              <a:t>Σκιρρώδης </a:t>
            </a:r>
            <a:r>
              <a:rPr lang="el-GR" altLang="el-GR" sz="2000" dirty="0"/>
              <a:t>(ινοσκληρυντική) αντίδραση διηθητικού  καρκίνου μαστού προερχόμενου από τους εκφορητικούς πόρους (πορογενές καρκίνωμα). Παρατηρούνται μικρές λωρίδες νεοπλασματικών κυττάρων μεταξύ δεσμίδων πυκνού κολλαγόνου (έντονα ροζ περιοχές). </a:t>
            </a:r>
          </a:p>
        </p:txBody>
      </p:sp>
      <p:pic>
        <p:nvPicPr>
          <p:cNvPr id="1075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99" y="2548144"/>
            <a:ext cx="5448162" cy="347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12160" y="2420888"/>
            <a:ext cx="3131839" cy="3785652"/>
          </a:xfrm>
          <a:prstGeom prst="rect">
            <a:avLst/>
          </a:prstGeom>
        </p:spPr>
        <p:txBody>
          <a:bodyPr wrap="square">
            <a:spAutoFit/>
          </a:bodyPr>
          <a:lstStyle/>
          <a:p>
            <a:pPr marL="0" indent="0">
              <a:buNone/>
            </a:pPr>
            <a:r>
              <a:rPr lang="el-GR" altLang="el-GR" sz="2000" dirty="0">
                <a:latin typeface="+mn-lt"/>
              </a:rPr>
              <a:t>Η έντονη ανάπτυξη του ινώδους στρώματος προσδίδει την χαρακτηριστική σκληρή </a:t>
            </a:r>
            <a:r>
              <a:rPr lang="el-GR" altLang="el-GR" sz="2000" dirty="0" smtClean="0">
                <a:latin typeface="+mn-lt"/>
              </a:rPr>
              <a:t>«σκιρρώδη» </a:t>
            </a:r>
            <a:r>
              <a:rPr lang="el-GR" altLang="el-GR" sz="2000" dirty="0">
                <a:latin typeface="+mn-lt"/>
              </a:rPr>
              <a:t>εμφάνιση του τυπικού διηθητικού πορογενούς καρκινώματος του μαστού. </a:t>
            </a:r>
            <a:endParaRPr lang="el-GR" altLang="el-GR" sz="2000" dirty="0" smtClean="0">
              <a:latin typeface="+mn-lt"/>
            </a:endParaRPr>
          </a:p>
          <a:p>
            <a:pPr marL="0" indent="0">
              <a:buNone/>
            </a:pPr>
            <a:r>
              <a:rPr lang="el-GR" altLang="el-GR" sz="2000" dirty="0" smtClean="0">
                <a:latin typeface="+mn-lt"/>
              </a:rPr>
              <a:t>Παρατηρείται </a:t>
            </a:r>
            <a:r>
              <a:rPr lang="el-GR" altLang="el-GR" sz="2000" dirty="0">
                <a:latin typeface="+mn-lt"/>
              </a:rPr>
              <a:t>διήθηση νευρικού σχηματισμού στο κάτω αριστερό τμήμα της εικόνας (βέλος).</a:t>
            </a:r>
          </a:p>
        </p:txBody>
      </p:sp>
      <p:sp>
        <p:nvSpPr>
          <p:cNvPr id="6" name="Rectangle 5"/>
          <p:cNvSpPr/>
          <p:nvPr/>
        </p:nvSpPr>
        <p:spPr>
          <a:xfrm>
            <a:off x="482697" y="604363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047142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l-GR" altLang="el-GR" sz="3600" dirty="0" smtClean="0"/>
              <a:t>Κολλοειδές </a:t>
            </a:r>
            <a:r>
              <a:rPr lang="el-GR" altLang="el-GR" sz="3600" dirty="0"/>
              <a:t>ή </a:t>
            </a:r>
            <a:r>
              <a:rPr lang="el-GR" altLang="el-GR" sz="3600" dirty="0" smtClean="0"/>
              <a:t>βλεννώδες καρκίνωμα </a:t>
            </a:r>
            <a:r>
              <a:rPr lang="el-GR" altLang="el-GR" sz="3600" dirty="0"/>
              <a:t>του μαστού</a:t>
            </a:r>
            <a:endParaRPr lang="el-GR" altLang="el-GR" sz="3600" dirty="0">
              <a:solidFill>
                <a:srgbClr val="FF9900"/>
              </a:solidFill>
            </a:endParaRPr>
          </a:p>
        </p:txBody>
      </p:sp>
      <p:sp>
        <p:nvSpPr>
          <p:cNvPr id="106499" name="Rectangle 3"/>
          <p:cNvSpPr>
            <a:spLocks noGrp="1" noChangeArrowheads="1"/>
          </p:cNvSpPr>
          <p:nvPr>
            <p:ph idx="1"/>
          </p:nvPr>
        </p:nvSpPr>
        <p:spPr>
          <a:xfrm>
            <a:off x="457200" y="1196752"/>
            <a:ext cx="8229600" cy="5040560"/>
          </a:xfrm>
        </p:spPr>
        <p:txBody>
          <a:bodyPr>
            <a:normAutofit/>
          </a:bodyPr>
          <a:lstStyle/>
          <a:p>
            <a:pPr marL="0" indent="0">
              <a:buNone/>
            </a:pPr>
            <a:r>
              <a:rPr lang="el-GR" altLang="el-GR" sz="2000" dirty="0" smtClean="0"/>
              <a:t>Μικροσκοπική </a:t>
            </a:r>
            <a:r>
              <a:rPr lang="el-GR" altLang="el-GR" sz="2000" dirty="0"/>
              <a:t>εικόνα του κολλοειδούς ή βλεννώδους καρκινώματος του μαστού. Παρουσία άφθονης βλέννης (μπλέ χρώμα). </a:t>
            </a:r>
            <a:r>
              <a:rPr lang="en-GB" altLang="el-GR" sz="2000" dirty="0"/>
              <a:t>T</a:t>
            </a:r>
            <a:r>
              <a:rPr lang="el-GR" altLang="el-GR" sz="2000" dirty="0"/>
              <a:t>α καρκινικά κύτταρα επιπλέουν μέσα στη βλέννη. </a:t>
            </a:r>
          </a:p>
        </p:txBody>
      </p:sp>
      <p:pic>
        <p:nvPicPr>
          <p:cNvPr id="1065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305935"/>
            <a:ext cx="5238442" cy="310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235727"/>
            <a:ext cx="3106688" cy="3170099"/>
          </a:xfrm>
          <a:prstGeom prst="rect">
            <a:avLst/>
          </a:prstGeom>
        </p:spPr>
        <p:txBody>
          <a:bodyPr wrap="square">
            <a:spAutoFit/>
          </a:bodyPr>
          <a:lstStyle/>
          <a:p>
            <a:pPr marL="0" indent="0">
              <a:buNone/>
            </a:pPr>
            <a:r>
              <a:rPr lang="el-GR" altLang="el-GR" sz="2000" dirty="0">
                <a:latin typeface="+mn-lt"/>
              </a:rPr>
              <a:t>Ο ιστολογικός αυτός τύπος συνήθως απαντάται σε ηλικιωμένες γυναίκες και είναι βραδείας ανάπτυξης, και εφόσον είναι ο κύριος ιστολογικός τύπος, η πρόγνωσή του είναι καλύτερη από αυτή των  μη κολλοειδών, διηθητικών καρκινωμάτων.</a:t>
            </a:r>
          </a:p>
        </p:txBody>
      </p:sp>
      <p:sp>
        <p:nvSpPr>
          <p:cNvPr id="6" name="Rectangle 5"/>
          <p:cNvSpPr/>
          <p:nvPr/>
        </p:nvSpPr>
        <p:spPr>
          <a:xfrm>
            <a:off x="3461438" y="543163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149058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r>
              <a:rPr lang="el-GR" altLang="el-GR" sz="3600" dirty="0" smtClean="0"/>
              <a:t>Λοβιακός καρκίνος </a:t>
            </a:r>
            <a:r>
              <a:rPr lang="el-GR" altLang="el-GR" sz="3600" dirty="0"/>
              <a:t>(</a:t>
            </a:r>
            <a:r>
              <a:rPr lang="en-GB" altLang="el-GR" sz="3600" dirty="0"/>
              <a:t>in situ</a:t>
            </a:r>
            <a:r>
              <a:rPr lang="el-GR" altLang="el-GR" sz="3600" dirty="0"/>
              <a:t>) μαστού</a:t>
            </a:r>
            <a:endParaRPr lang="el-GR" altLang="el-GR" sz="3600" dirty="0">
              <a:solidFill>
                <a:srgbClr val="FF9900"/>
              </a:solidFill>
            </a:endParaRPr>
          </a:p>
        </p:txBody>
      </p:sp>
      <p:sp>
        <p:nvSpPr>
          <p:cNvPr id="105475" name="Rectangle 3"/>
          <p:cNvSpPr>
            <a:spLocks noGrp="1" noChangeArrowheads="1"/>
          </p:cNvSpPr>
          <p:nvPr>
            <p:ph idx="1"/>
          </p:nvPr>
        </p:nvSpPr>
        <p:spPr>
          <a:xfrm>
            <a:off x="457200" y="1196752"/>
            <a:ext cx="3034680" cy="5040560"/>
          </a:xfrm>
        </p:spPr>
        <p:txBody>
          <a:bodyPr>
            <a:normAutofit/>
          </a:bodyPr>
          <a:lstStyle/>
          <a:p>
            <a:pPr marL="0" indent="0">
              <a:buNone/>
            </a:pPr>
            <a:r>
              <a:rPr lang="el-GR" altLang="el-GR" sz="2000" dirty="0" smtClean="0"/>
              <a:t>Ιστολογική </a:t>
            </a:r>
            <a:r>
              <a:rPr lang="el-GR" altLang="el-GR" sz="2000" dirty="0"/>
              <a:t>εικόνα λοβιακού καρκίνου (</a:t>
            </a:r>
            <a:r>
              <a:rPr lang="en-GB" altLang="el-GR" sz="2000" dirty="0"/>
              <a:t>in situ</a:t>
            </a:r>
            <a:r>
              <a:rPr lang="el-GR" altLang="el-GR" sz="2000" dirty="0"/>
              <a:t>) μαστού. </a:t>
            </a:r>
            <a:endParaRPr lang="el-GR" altLang="el-GR" sz="2000" dirty="0" smtClean="0"/>
          </a:p>
          <a:p>
            <a:pPr marL="0" indent="0">
              <a:spcBef>
                <a:spcPts val="1800"/>
              </a:spcBef>
              <a:buNone/>
            </a:pPr>
            <a:r>
              <a:rPr lang="el-GR" altLang="el-GR" sz="2000" dirty="0" smtClean="0"/>
              <a:t>Το </a:t>
            </a:r>
            <a:r>
              <a:rPr lang="el-GR" altLang="el-GR" sz="2000" dirty="0"/>
              <a:t>μη διηθητικό λοβιακό καρκίνωμα του μαστού (</a:t>
            </a:r>
            <a:r>
              <a:rPr lang="en-US" altLang="el-GR" sz="2000" dirty="0"/>
              <a:t>L</a:t>
            </a:r>
            <a:r>
              <a:rPr lang="en-GB" altLang="el-GR" sz="2000" dirty="0"/>
              <a:t>CIS</a:t>
            </a:r>
            <a:r>
              <a:rPr lang="el-GR" altLang="el-GR" sz="2000" dirty="0"/>
              <a:t>), δημιουργείται από τη νεοπλασματική </a:t>
            </a:r>
            <a:r>
              <a:rPr lang="el-GR" altLang="el-GR" sz="2000" dirty="0" smtClean="0"/>
              <a:t>ανάπτυξη </a:t>
            </a:r>
            <a:r>
              <a:rPr lang="el-GR" altLang="el-GR" sz="2000" dirty="0"/>
              <a:t>των κυττάρων των τελικών πόρων και αδενίων του μαστού. </a:t>
            </a:r>
          </a:p>
        </p:txBody>
      </p:sp>
      <p:pic>
        <p:nvPicPr>
          <p:cNvPr id="1054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016" y="1268760"/>
            <a:ext cx="5472981" cy="335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5085184"/>
            <a:ext cx="8458453" cy="1015663"/>
          </a:xfrm>
          <a:prstGeom prst="rect">
            <a:avLst/>
          </a:prstGeom>
        </p:spPr>
        <p:txBody>
          <a:bodyPr wrap="square">
            <a:spAutoFit/>
          </a:bodyPr>
          <a:lstStyle/>
          <a:p>
            <a:pPr marL="0" indent="0">
              <a:buNone/>
            </a:pPr>
            <a:r>
              <a:rPr lang="el-GR" altLang="el-GR" sz="2000" dirty="0">
                <a:latin typeface="+mn-lt"/>
              </a:rPr>
              <a:t>Τα κύτταρα είναι μικρά και στρογγυλά. Μολονότι αυτές οι αλλοιώσεις είναι χαμηλής κακοήθειας (</a:t>
            </a:r>
            <a:r>
              <a:rPr lang="en-GB" altLang="el-GR" sz="2000" dirty="0">
                <a:latin typeface="+mn-lt"/>
              </a:rPr>
              <a:t>Grade</a:t>
            </a:r>
            <a:r>
              <a:rPr lang="el-GR" altLang="el-GR" sz="2000" dirty="0">
                <a:latin typeface="+mn-lt"/>
              </a:rPr>
              <a:t> 1), υπάρχει κίνδυνος ανάπτυξης διηθητικού καρκινώματος στον ίδιο ή στον άλλο μαστό σε ποσοστό 30% .</a:t>
            </a:r>
          </a:p>
        </p:txBody>
      </p:sp>
      <p:sp>
        <p:nvSpPr>
          <p:cNvPr id="6" name="Rectangle 5"/>
          <p:cNvSpPr/>
          <p:nvPr/>
        </p:nvSpPr>
        <p:spPr>
          <a:xfrm>
            <a:off x="3315231" y="461482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208063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el-GR" altLang="el-GR" sz="3600" dirty="0" smtClean="0"/>
              <a:t>Διηθητικός λοβιακός καρκίνος μαστού</a:t>
            </a:r>
            <a:endParaRPr lang="el-GR" altLang="el-GR" sz="3600" dirty="0">
              <a:solidFill>
                <a:srgbClr val="FF9900"/>
              </a:solidFill>
            </a:endParaRPr>
          </a:p>
        </p:txBody>
      </p:sp>
      <p:sp>
        <p:nvSpPr>
          <p:cNvPr id="104451" name="Rectangle 3"/>
          <p:cNvSpPr>
            <a:spLocks noGrp="1" noChangeArrowheads="1"/>
          </p:cNvSpPr>
          <p:nvPr>
            <p:ph idx="1"/>
          </p:nvPr>
        </p:nvSpPr>
        <p:spPr/>
        <p:txBody>
          <a:bodyPr>
            <a:normAutofit/>
          </a:bodyPr>
          <a:lstStyle/>
          <a:p>
            <a:pPr marL="0" indent="0">
              <a:buNone/>
            </a:pPr>
            <a:r>
              <a:rPr lang="el-GR" altLang="el-GR" sz="2000" dirty="0" smtClean="0"/>
              <a:t>Μικροσκοπική </a:t>
            </a:r>
            <a:r>
              <a:rPr lang="el-GR" altLang="el-GR" sz="2000" dirty="0"/>
              <a:t>εικόνα σε μεγάλη μεγέθυνση (</a:t>
            </a:r>
            <a:r>
              <a:rPr lang="en-GB" altLang="el-GR" sz="2000" dirty="0"/>
              <a:t>x</a:t>
            </a:r>
            <a:r>
              <a:rPr lang="el-GR" altLang="el-GR" sz="2000" dirty="0"/>
              <a:t> 200) διηθητικού λοβιακού καρκίνου μαστού. Παρατηρούνται οι χαρακτηριστικές νηματοειδείς λωρίδες των νεοπλασματικών κυττάρων ("</a:t>
            </a:r>
            <a:r>
              <a:rPr lang="en-GB" altLang="el-GR" sz="2000" dirty="0"/>
              <a:t>Indian file</a:t>
            </a:r>
            <a:r>
              <a:rPr lang="el-GR" altLang="el-GR" sz="2000" dirty="0"/>
              <a:t>") που διηθούν το ινώδες στρώμα. Δεν παρατηρείται σημαντική κυτταρική πολυμορφία.</a:t>
            </a:r>
          </a:p>
        </p:txBody>
      </p:sp>
      <p:pic>
        <p:nvPicPr>
          <p:cNvPr id="1044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6" y="2571385"/>
            <a:ext cx="5889032" cy="357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3820" y="6146537"/>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770449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r>
              <a:rPr lang="el-GR" altLang="el-GR" sz="3600" dirty="0" smtClean="0"/>
              <a:t>Νόσος </a:t>
            </a:r>
            <a:r>
              <a:rPr lang="en-GB" altLang="el-GR" sz="3600" dirty="0"/>
              <a:t>Paget</a:t>
            </a:r>
            <a:r>
              <a:rPr lang="el-GR" altLang="el-GR" sz="3600" dirty="0"/>
              <a:t>'</a:t>
            </a:r>
            <a:r>
              <a:rPr lang="en-GB" altLang="el-GR" sz="3600" dirty="0"/>
              <a:t>s </a:t>
            </a:r>
            <a:r>
              <a:rPr lang="el-GR" altLang="el-GR" sz="3600" dirty="0"/>
              <a:t>του μαστού</a:t>
            </a:r>
            <a:endParaRPr lang="el-GR" altLang="el-GR" sz="3600" dirty="0">
              <a:solidFill>
                <a:srgbClr val="FF9900"/>
              </a:solidFill>
            </a:endParaRPr>
          </a:p>
        </p:txBody>
      </p:sp>
      <p:sp>
        <p:nvSpPr>
          <p:cNvPr id="103427"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της νόσου </a:t>
            </a:r>
            <a:r>
              <a:rPr lang="en-GB" altLang="el-GR" sz="2000" dirty="0"/>
              <a:t>Paget</a:t>
            </a:r>
            <a:r>
              <a:rPr lang="el-GR" altLang="el-GR" sz="2000" dirty="0"/>
              <a:t>'</a:t>
            </a:r>
            <a:r>
              <a:rPr lang="en-GB" altLang="el-GR" sz="2000" dirty="0"/>
              <a:t>s </a:t>
            </a:r>
            <a:r>
              <a:rPr lang="el-GR" altLang="el-GR" sz="2000" dirty="0"/>
              <a:t>του μαστού. Παρουσία υπερκεράτωσης του υπερκείμενου δέρματος, η οποία βοηθά στη δημιουργία της ανώμαλης, ερυθράς και βαθμιδωτά ανασηκωμένης μακροσκοπικής επιφάνειας της θηλής, εμφανίζουσας συχνά εξέλκωση. </a:t>
            </a:r>
          </a:p>
        </p:txBody>
      </p:sp>
      <p:pic>
        <p:nvPicPr>
          <p:cNvPr id="1034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2"/>
            <a:ext cx="4777542"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20166" y="2492896"/>
            <a:ext cx="3456384" cy="2246769"/>
          </a:xfrm>
          <a:prstGeom prst="rect">
            <a:avLst/>
          </a:prstGeom>
        </p:spPr>
        <p:txBody>
          <a:bodyPr wrap="square">
            <a:spAutoFit/>
          </a:bodyPr>
          <a:lstStyle/>
          <a:p>
            <a:pPr marL="0" indent="0">
              <a:buNone/>
            </a:pPr>
            <a:r>
              <a:rPr lang="el-GR" altLang="el-GR" sz="2000" dirty="0">
                <a:latin typeface="+mn-lt"/>
              </a:rPr>
              <a:t>Τα </a:t>
            </a:r>
            <a:r>
              <a:rPr lang="el-GR" altLang="el-GR" sz="2000" u="sng" dirty="0">
                <a:latin typeface="+mn-lt"/>
              </a:rPr>
              <a:t>ευμεγέθη διαυγή κύτταρα</a:t>
            </a:r>
            <a:r>
              <a:rPr lang="el-GR" altLang="el-GR" sz="2000" dirty="0">
                <a:latin typeface="+mn-lt"/>
              </a:rPr>
              <a:t> που διηθούν την επιδερμίδα, αντιπροσωπεύουν ενδοεπιθηλιακή επέκταση ενός υποκείμενου μη διηθητικού (in </a:t>
            </a:r>
            <a:r>
              <a:rPr lang="en-GB" altLang="el-GR" sz="2000" dirty="0">
                <a:latin typeface="+mn-lt"/>
              </a:rPr>
              <a:t>situ</a:t>
            </a:r>
            <a:r>
              <a:rPr lang="el-GR" altLang="el-GR" sz="2000" dirty="0">
                <a:latin typeface="+mn-lt"/>
              </a:rPr>
              <a:t>), ή διηθητικού πορογενούς καρκινώματος μαστού.</a:t>
            </a:r>
          </a:p>
        </p:txBody>
      </p:sp>
      <p:sp>
        <p:nvSpPr>
          <p:cNvPr id="6" name="Rectangle 5"/>
          <p:cNvSpPr/>
          <p:nvPr/>
        </p:nvSpPr>
        <p:spPr>
          <a:xfrm>
            <a:off x="395536" y="5554793"/>
            <a:ext cx="4924630"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280227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a:bodyPr>
          <a:lstStyle/>
          <a:p>
            <a:r>
              <a:rPr lang="el-GR" altLang="el-GR" sz="3600" dirty="0" smtClean="0"/>
              <a:t>Φυσιολογικό αδένιο </a:t>
            </a:r>
            <a:r>
              <a:rPr lang="el-GR" altLang="el-GR" sz="3600" dirty="0"/>
              <a:t>μαστού</a:t>
            </a:r>
            <a:endParaRPr lang="el-GR" altLang="el-GR" sz="3600" dirty="0">
              <a:solidFill>
                <a:srgbClr val="FF9900"/>
              </a:solidFill>
            </a:endParaRPr>
          </a:p>
        </p:txBody>
      </p:sp>
      <p:sp>
        <p:nvSpPr>
          <p:cNvPr id="124931"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φυσιολογικού αδενίου μαστού σε μεγαλύτερη μεγέθυνση (</a:t>
            </a:r>
            <a:r>
              <a:rPr lang="en-GB" altLang="el-GR" sz="2000" dirty="0"/>
              <a:t>x</a:t>
            </a:r>
            <a:r>
              <a:rPr lang="el-GR" altLang="el-GR" sz="2000" dirty="0"/>
              <a:t>200). Παρατηρούνται επιθηλιακά κύτταρα που καλύπτουν τον αυλό του αδενίου με αποκρινή έκκριση και με μυτερά άκρα, ή με ενδοαυλικές κυτταροπλασματικές προσεκβολές. </a:t>
            </a:r>
          </a:p>
        </p:txBody>
      </p:sp>
      <p:pic>
        <p:nvPicPr>
          <p:cNvPr id="1249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564904"/>
            <a:ext cx="5549053" cy="304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503487"/>
            <a:ext cx="2448272" cy="3170099"/>
          </a:xfrm>
          <a:prstGeom prst="rect">
            <a:avLst/>
          </a:prstGeom>
        </p:spPr>
        <p:txBody>
          <a:bodyPr wrap="square">
            <a:spAutoFit/>
          </a:bodyPr>
          <a:lstStyle/>
          <a:p>
            <a:pPr marL="0" indent="0">
              <a:buNone/>
            </a:pPr>
            <a:r>
              <a:rPr lang="el-GR" altLang="el-GR" sz="2000" dirty="0">
                <a:latin typeface="+mn-lt"/>
              </a:rPr>
              <a:t>Παρουσία μίας στιβάδας μυοεπιθηλιακών κυττάρων, μερικά από τα οποία έχουν ελαφρώς κενοτοπιώδες πρωτόπλασμα, γύρω από το εξωτερικό του αδενίου.</a:t>
            </a:r>
          </a:p>
        </p:txBody>
      </p:sp>
      <p:sp>
        <p:nvSpPr>
          <p:cNvPr id="6" name="Rectangle 5"/>
          <p:cNvSpPr/>
          <p:nvPr/>
        </p:nvSpPr>
        <p:spPr>
          <a:xfrm>
            <a:off x="3070879" y="561217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760784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r>
              <a:rPr lang="el-GR" altLang="el-GR" sz="3600" dirty="0" smtClean="0"/>
              <a:t>Λιπονέκρωση </a:t>
            </a:r>
            <a:r>
              <a:rPr lang="el-GR" altLang="el-GR" sz="3600" dirty="0" smtClean="0"/>
              <a:t>μαστού </a:t>
            </a:r>
            <a:r>
              <a:rPr lang="el-GR" altLang="el-GR" sz="3200" b="0" dirty="0">
                <a:solidFill>
                  <a:prstClr val="black"/>
                </a:solidFill>
              </a:rPr>
              <a:t>1/2</a:t>
            </a:r>
            <a:endParaRPr lang="el-GR" altLang="el-GR" sz="3600" dirty="0">
              <a:solidFill>
                <a:srgbClr val="FF9900"/>
              </a:solidFill>
            </a:endParaRPr>
          </a:p>
        </p:txBody>
      </p:sp>
      <p:sp>
        <p:nvSpPr>
          <p:cNvPr id="101379" name="Rectangle 3"/>
          <p:cNvSpPr>
            <a:spLocks noGrp="1" noChangeArrowheads="1"/>
          </p:cNvSpPr>
          <p:nvPr>
            <p:ph idx="1"/>
          </p:nvPr>
        </p:nvSpPr>
        <p:spPr>
          <a:xfrm>
            <a:off x="457200" y="1196752"/>
            <a:ext cx="2746648" cy="5040560"/>
          </a:xfrm>
        </p:spPr>
        <p:txBody>
          <a:bodyPr>
            <a:normAutofit/>
          </a:bodyPr>
          <a:lstStyle/>
          <a:p>
            <a:pPr marL="0" indent="0">
              <a:buNone/>
            </a:pPr>
            <a:r>
              <a:rPr lang="el-GR" altLang="el-GR" sz="2000" dirty="0" smtClean="0"/>
              <a:t>Ιστοπαθολογική </a:t>
            </a:r>
            <a:r>
              <a:rPr lang="el-GR" altLang="el-GR" sz="2000" dirty="0"/>
              <a:t>εικόνα λιπονέκρωσης μαστού.</a:t>
            </a:r>
            <a:r>
              <a:rPr lang="en-GB" altLang="el-GR" sz="2000" dirty="0"/>
              <a:t> </a:t>
            </a:r>
            <a:r>
              <a:rPr lang="el-GR" altLang="el-GR" sz="2000" dirty="0"/>
              <a:t> Η συχνότερη αιτιολογία είναι ο τραυματισμός του μαστού.</a:t>
            </a:r>
            <a:r>
              <a:rPr lang="en-GB" altLang="el-GR" sz="2000" dirty="0"/>
              <a:t> </a:t>
            </a:r>
            <a:r>
              <a:rPr lang="el-GR" altLang="el-GR" sz="2000" dirty="0"/>
              <a:t>Μακροσκοπικά δύναται να εμφανιστεί ως μία εντοπισμένη σκληρή ουλώδης περιοχή που δύναται να ομοιάζει με καρκίνο μαστού.</a:t>
            </a:r>
            <a:r>
              <a:rPr lang="en-GB" altLang="el-GR" sz="2000" dirty="0"/>
              <a:t> </a:t>
            </a:r>
            <a:endParaRPr lang="el-GR" altLang="el-GR" sz="2000" dirty="0"/>
          </a:p>
        </p:txBody>
      </p:sp>
      <p:pic>
        <p:nvPicPr>
          <p:cNvPr id="101382"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5240"/>
          <a:stretch/>
        </p:blipFill>
        <p:spPr bwMode="auto">
          <a:xfrm>
            <a:off x="3203848" y="1337689"/>
            <a:ext cx="5766032" cy="309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4941168"/>
            <a:ext cx="8502336" cy="1631216"/>
          </a:xfrm>
          <a:prstGeom prst="rect">
            <a:avLst/>
          </a:prstGeom>
        </p:spPr>
        <p:txBody>
          <a:bodyPr wrap="square">
            <a:spAutoFit/>
          </a:bodyPr>
          <a:lstStyle/>
          <a:p>
            <a:pPr marL="0" indent="0">
              <a:buNone/>
            </a:pPr>
            <a:r>
              <a:rPr lang="en-GB" altLang="el-GR" sz="2000" dirty="0" smtClean="0">
                <a:latin typeface="+mn-lt"/>
              </a:rPr>
              <a:t>M</a:t>
            </a:r>
            <a:r>
              <a:rPr lang="el-GR" altLang="el-GR" sz="2000" dirty="0" smtClean="0">
                <a:latin typeface="+mn-lt"/>
              </a:rPr>
              <a:t>ακροσκοπικά</a:t>
            </a:r>
            <a:r>
              <a:rPr lang="en-GB" altLang="el-GR" sz="2000" dirty="0">
                <a:latin typeface="+mn-lt"/>
              </a:rPr>
              <a:t>, </a:t>
            </a:r>
            <a:r>
              <a:rPr lang="el-GR" altLang="el-GR" sz="2000" dirty="0">
                <a:latin typeface="+mn-lt"/>
              </a:rPr>
              <a:t>η λιπονέκρωση</a:t>
            </a:r>
            <a:r>
              <a:rPr lang="en-GB" altLang="el-GR" sz="2000" dirty="0">
                <a:latin typeface="+mn-lt"/>
              </a:rPr>
              <a:t> </a:t>
            </a:r>
            <a:r>
              <a:rPr lang="el-GR" altLang="el-GR" sz="2000" dirty="0">
                <a:latin typeface="+mn-lt"/>
              </a:rPr>
              <a:t>αποτελείται από ανώμαλα στεατοκύτταρα άνευ παρουσίας πυρήνα περιφερικά μεταξύ των οποίων παρεμβάλλεται άμορφο νεκρωτικό υλικό (ροζ χρώμα) και φλεγμονώδη κύτταρα, περιέχοντα  γιγαντοκύτταρα τύπου ξένου σώματος</a:t>
            </a:r>
            <a:r>
              <a:rPr lang="en-GB" altLang="el-GR" sz="2000" dirty="0">
                <a:latin typeface="+mn-lt"/>
              </a:rPr>
              <a:t> </a:t>
            </a:r>
            <a:r>
              <a:rPr lang="el-GR" altLang="el-GR" sz="2000" dirty="0">
                <a:latin typeface="+mn-lt"/>
              </a:rPr>
              <a:t>λόγω της λιπονέκρωσης (φαγοκυττάρωση)</a:t>
            </a:r>
            <a:r>
              <a:rPr lang="en-GB" altLang="el-GR" sz="2000" dirty="0">
                <a:latin typeface="+mn-lt"/>
              </a:rPr>
              <a:t>.</a:t>
            </a:r>
            <a:endParaRPr lang="el-GR" altLang="el-GR" sz="2000" dirty="0">
              <a:latin typeface="+mn-lt"/>
            </a:endParaRPr>
          </a:p>
        </p:txBody>
      </p:sp>
      <p:sp>
        <p:nvSpPr>
          <p:cNvPr id="6" name="Rectangle 5"/>
          <p:cNvSpPr/>
          <p:nvPr/>
        </p:nvSpPr>
        <p:spPr>
          <a:xfrm>
            <a:off x="3059832" y="443403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202927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l-GR" altLang="el-GR" sz="3600" dirty="0"/>
              <a:t>Λιπονέκρωση </a:t>
            </a:r>
            <a:r>
              <a:rPr lang="el-GR" altLang="el-GR" sz="3600" dirty="0" smtClean="0"/>
              <a:t>μαστού </a:t>
            </a:r>
            <a:r>
              <a:rPr lang="el-GR" altLang="el-GR" sz="3200" b="0" dirty="0" smtClean="0">
                <a:solidFill>
                  <a:prstClr val="black"/>
                </a:solidFill>
              </a:rPr>
              <a:t>2</a:t>
            </a:r>
            <a:r>
              <a:rPr lang="el-GR" altLang="el-GR" sz="3200" b="0" dirty="0" smtClean="0">
                <a:solidFill>
                  <a:prstClr val="black"/>
                </a:solidFill>
              </a:rPr>
              <a:t>/2</a:t>
            </a:r>
            <a:endParaRPr lang="el-GR" altLang="el-GR" sz="3600" dirty="0">
              <a:solidFill>
                <a:srgbClr val="FF9900"/>
              </a:solidFill>
            </a:endParaRPr>
          </a:p>
        </p:txBody>
      </p:sp>
      <p:sp>
        <p:nvSpPr>
          <p:cNvPr id="100355"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λιπονέκρωσης σε μεγάλη μεγέθυνση.  Παρατηρούνται μακροφάγα  φορτωμένα με λιποσταγονίδια μεταξύ του νεκρωτικού λιπώδους ιστού.</a:t>
            </a:r>
            <a:r>
              <a:rPr lang="en-GB" altLang="el-GR" sz="2000" dirty="0"/>
              <a:t> </a:t>
            </a:r>
            <a:r>
              <a:rPr lang="el-GR" altLang="el-GR" sz="2000" dirty="0"/>
              <a:t>Αν και η συνηθέστερη αιτία είναι ο τραυματισμός του μαστού, δύναται να προκληθεί και μετά από χειρουργική επέμβαση ή ακτινοθεραπεία</a:t>
            </a:r>
            <a:r>
              <a:rPr lang="en-GB" altLang="el-GR" sz="2000" dirty="0"/>
              <a:t>.</a:t>
            </a:r>
            <a:endParaRPr lang="el-GR" altLang="el-GR" sz="2000" dirty="0"/>
          </a:p>
        </p:txBody>
      </p:sp>
      <p:pic>
        <p:nvPicPr>
          <p:cNvPr id="1003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41" y="2884910"/>
            <a:ext cx="5976663" cy="34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3820" y="6306819"/>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884910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r>
              <a:rPr lang="el-GR" altLang="el-GR" sz="3600" dirty="0" smtClean="0"/>
              <a:t>Διηθητικό </a:t>
            </a:r>
            <a:r>
              <a:rPr lang="el-GR" altLang="el-GR" sz="3600" dirty="0"/>
              <a:t>πορογενές καρκίνωμα </a:t>
            </a:r>
            <a:r>
              <a:rPr lang="el-GR" altLang="el-GR" sz="3600" dirty="0" smtClean="0"/>
              <a:t>μαστού σε μαστογραφία</a:t>
            </a:r>
            <a:endParaRPr lang="el-GR" altLang="el-GR" sz="3600" dirty="0">
              <a:solidFill>
                <a:srgbClr val="FF9900"/>
              </a:solidFill>
            </a:endParaRPr>
          </a:p>
        </p:txBody>
      </p:sp>
      <p:sp>
        <p:nvSpPr>
          <p:cNvPr id="141315" name="Rectangle 3"/>
          <p:cNvSpPr>
            <a:spLocks noGrp="1" noChangeArrowheads="1"/>
          </p:cNvSpPr>
          <p:nvPr>
            <p:ph idx="1"/>
          </p:nvPr>
        </p:nvSpPr>
        <p:spPr>
          <a:xfrm>
            <a:off x="457200" y="1196752"/>
            <a:ext cx="3610744" cy="5040560"/>
          </a:xfrm>
        </p:spPr>
        <p:txBody>
          <a:bodyPr>
            <a:normAutofit/>
          </a:bodyPr>
          <a:lstStyle/>
          <a:p>
            <a:pPr marL="0" indent="0">
              <a:buNone/>
            </a:pPr>
            <a:r>
              <a:rPr lang="el-GR" altLang="el-GR" sz="2000" dirty="0" smtClean="0"/>
              <a:t>Η </a:t>
            </a:r>
            <a:r>
              <a:rPr lang="el-GR" altLang="el-GR" sz="2000" dirty="0"/>
              <a:t>μαστογραφία αυτή εμφανίζει αλλοίωση συμβατή με νεόπλασμα στο πάνω άκρο του μαστού, ενώ η λευκή  κουκίδα αριστερά της αλλοίωσης, υποδεικνύει το σημείο στο οποίο η ασθενής αισθάνθηκε αρκετό πόνο στην ψηλάφηση. </a:t>
            </a:r>
            <a:endParaRPr lang="el-GR" altLang="el-GR" sz="2000" dirty="0" smtClean="0"/>
          </a:p>
          <a:p>
            <a:pPr marL="0" indent="0">
              <a:buNone/>
            </a:pPr>
            <a:r>
              <a:rPr lang="el-GR" altLang="el-GR" sz="2000" dirty="0" smtClean="0"/>
              <a:t>Η </a:t>
            </a:r>
            <a:r>
              <a:rPr lang="el-GR" altLang="el-GR" sz="2000" dirty="0"/>
              <a:t>βιοψία έδειξε ότι η αλλοίωση ήταν ένα διηθητικό πορογενές καρκίνωμα μαστού. </a:t>
            </a:r>
          </a:p>
        </p:txBody>
      </p:sp>
      <p:pic>
        <p:nvPicPr>
          <p:cNvPr id="141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070" y="1268761"/>
            <a:ext cx="3746601"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44008" y="5805265"/>
            <a:ext cx="439248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612118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fontScale="90000"/>
          </a:bodyPr>
          <a:lstStyle/>
          <a:p>
            <a:r>
              <a:rPr lang="el-GR" altLang="el-GR" sz="3600" dirty="0" smtClean="0"/>
              <a:t>Αποτιτανώσεις </a:t>
            </a:r>
            <a:r>
              <a:rPr lang="el-GR" altLang="el-GR" sz="3600" dirty="0"/>
              <a:t>(ασβεστώσεις</a:t>
            </a:r>
            <a:r>
              <a:rPr lang="el-GR" altLang="el-GR" sz="3600" dirty="0" smtClean="0"/>
              <a:t>) σε μαστογραφία</a:t>
            </a:r>
            <a:endParaRPr lang="el-GR" altLang="el-GR" sz="3600" dirty="0">
              <a:solidFill>
                <a:srgbClr val="FF9900"/>
              </a:solidFill>
            </a:endParaRPr>
          </a:p>
        </p:txBody>
      </p:sp>
      <p:sp>
        <p:nvSpPr>
          <p:cNvPr id="142339" name="Rectangle 3"/>
          <p:cNvSpPr>
            <a:spLocks noGrp="1" noChangeArrowheads="1"/>
          </p:cNvSpPr>
          <p:nvPr>
            <p:ph idx="1"/>
          </p:nvPr>
        </p:nvSpPr>
        <p:spPr>
          <a:xfrm>
            <a:off x="457200" y="1196752"/>
            <a:ext cx="2890664" cy="5040560"/>
          </a:xfrm>
        </p:spPr>
        <p:txBody>
          <a:bodyPr/>
          <a:lstStyle/>
          <a:p>
            <a:pPr marL="0" indent="0">
              <a:buNone/>
            </a:pPr>
            <a:r>
              <a:rPr lang="el-GR" altLang="el-GR" sz="2000" dirty="0" smtClean="0"/>
              <a:t>Μεγαλύτερη </a:t>
            </a:r>
            <a:r>
              <a:rPr lang="el-GR" altLang="el-GR" sz="2000" dirty="0"/>
              <a:t>μεγέθυνση της αλλοίωσης, εμφανίζει μικροσκοπικές αποτιτανώσεις (ασβεστώσεις), περιφερικά αυτής.</a:t>
            </a:r>
          </a:p>
        </p:txBody>
      </p:sp>
      <p:pic>
        <p:nvPicPr>
          <p:cNvPr id="142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268761"/>
            <a:ext cx="5045408"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09634" y="5630666"/>
            <a:ext cx="509966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996511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a:t>
            </a:r>
            <a:r>
              <a:rPr lang="el-GR" sz="2000" dirty="0"/>
              <a:t>«</a:t>
            </a:r>
            <a:r>
              <a:rPr lang="el-GR" sz="2000" dirty="0" smtClean="0"/>
              <a:t>Ιστοπαθολογία (Θ). </a:t>
            </a:r>
            <a:r>
              <a:rPr lang="el-GR" sz="2000" dirty="0"/>
              <a:t>Ενότητα 10: Παθήσεις </a:t>
            </a:r>
            <a:r>
              <a:rPr lang="el-GR" sz="2000" dirty="0" smtClean="0"/>
              <a:t>Μαστού».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282077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645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el-GR" altLang="el-GR" sz="3600" dirty="0" smtClean="0"/>
              <a:t>Ινοκυστική νόσος </a:t>
            </a:r>
            <a:r>
              <a:rPr lang="el-GR" altLang="el-GR" sz="3600" dirty="0"/>
              <a:t>του μαστού</a:t>
            </a:r>
            <a:endParaRPr lang="el-GR" altLang="el-GR" sz="3600" dirty="0">
              <a:solidFill>
                <a:srgbClr val="FF9900"/>
              </a:solidFill>
            </a:endParaRPr>
          </a:p>
        </p:txBody>
      </p:sp>
      <p:sp>
        <p:nvSpPr>
          <p:cNvPr id="84995" name="Rectangle 3"/>
          <p:cNvSpPr>
            <a:spLocks noGrp="1" noChangeArrowheads="1"/>
          </p:cNvSpPr>
          <p:nvPr>
            <p:ph idx="1"/>
          </p:nvPr>
        </p:nvSpPr>
        <p:spPr/>
        <p:txBody>
          <a:bodyPr>
            <a:normAutofit/>
          </a:bodyPr>
          <a:lstStyle/>
          <a:p>
            <a:pPr marL="0" indent="0">
              <a:buNone/>
            </a:pPr>
            <a:r>
              <a:rPr lang="el-GR" altLang="el-GR" sz="2000" dirty="0" smtClean="0"/>
              <a:t>Μακροσκοπική </a:t>
            </a:r>
            <a:r>
              <a:rPr lang="el-GR" altLang="el-GR" sz="2000" dirty="0"/>
              <a:t>εικόνα ινοκυστικής νόσου του μαστού.  Παρουσία μονήρους κύστης διαμέτρου 1.5 </a:t>
            </a:r>
            <a:r>
              <a:rPr lang="en-GB" altLang="el-GR" sz="2000" dirty="0"/>
              <a:t>cm</a:t>
            </a:r>
            <a:r>
              <a:rPr lang="el-GR" altLang="el-GR" sz="2000" dirty="0"/>
              <a:t>. Η κύστη αυτή δύναται να οδηγήσει σε ψηλαφητή μάζα ("</a:t>
            </a:r>
            <a:r>
              <a:rPr lang="en-GB" altLang="el-GR" sz="2000" dirty="0"/>
              <a:t>lump</a:t>
            </a:r>
            <a:r>
              <a:rPr lang="el-GR" altLang="el-GR" sz="2000" dirty="0"/>
              <a:t>") με ασαφή όρια (</a:t>
            </a:r>
            <a:r>
              <a:rPr lang="en-GB" altLang="el-GR" sz="2000" dirty="0"/>
              <a:t>ill</a:t>
            </a:r>
            <a:r>
              <a:rPr lang="el-GR" altLang="el-GR" sz="2000" dirty="0"/>
              <a:t>-</a:t>
            </a:r>
            <a:r>
              <a:rPr lang="en-GB" altLang="el-GR" sz="2000" dirty="0"/>
              <a:t>defined</a:t>
            </a:r>
            <a:r>
              <a:rPr lang="el-GR" altLang="el-GR" sz="2000" dirty="0"/>
              <a:t>). Μερικές φορές, οι ινοκυστικές αλλοιώσεις, δύνανται να δημιουργήσουν ικανού βαθμού διάχυτες διογκώσεις του μαστού.</a:t>
            </a:r>
          </a:p>
        </p:txBody>
      </p:sp>
      <p:pic>
        <p:nvPicPr>
          <p:cNvPr id="849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852936"/>
            <a:ext cx="633670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6309319"/>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012639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a:solidFill>
                  <a:schemeClr val="tx1">
                    <a:lumMod val="75000"/>
                    <a:lumOff val="25000"/>
                  </a:schemeClr>
                </a:solidFill>
                <a:hlinkClick r:id="rId3"/>
              </a:rPr>
              <a:t>WebPath educational resource</a:t>
            </a:r>
            <a:r>
              <a:rPr lang="en-US" sz="2000" dirty="0">
                <a:solidFill>
                  <a:schemeClr val="tx1">
                    <a:lumMod val="75000"/>
                    <a:lumOff val="25000"/>
                  </a:schemeClr>
                </a:solidFill>
              </a:rPr>
              <a:t> by Edward C. Klatt MD, Savannah, Georgia, USA. 1994-2015.  </a:t>
            </a:r>
            <a:r>
              <a:rPr lang="el-GR" sz="2000" dirty="0">
                <a:solidFill>
                  <a:schemeClr val="tx1">
                    <a:lumMod val="75000"/>
                    <a:lumOff val="25000"/>
                  </a:schemeClr>
                </a:solidFill>
              </a:rPr>
              <a:t>All rights reserved worldwide</a:t>
            </a: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r>
              <a:rPr lang="el-GR" altLang="el-GR" sz="3600" dirty="0" smtClean="0"/>
              <a:t>Ινοκυστικές αλλοιώσεις </a:t>
            </a:r>
            <a:r>
              <a:rPr lang="el-GR" altLang="el-GR" sz="3600" dirty="0"/>
              <a:t>του </a:t>
            </a:r>
            <a:r>
              <a:rPr lang="el-GR" altLang="el-GR" sz="3600" dirty="0" smtClean="0"/>
              <a:t>μαστού </a:t>
            </a:r>
            <a:r>
              <a:rPr lang="el-GR" altLang="el-GR" sz="3200" b="0" dirty="0" smtClean="0"/>
              <a:t>1/2</a:t>
            </a:r>
            <a:endParaRPr lang="el-GR" altLang="el-GR" sz="3200" b="0" dirty="0">
              <a:solidFill>
                <a:srgbClr val="FF9900"/>
              </a:solidFill>
            </a:endParaRPr>
          </a:p>
        </p:txBody>
      </p:sp>
      <p:sp>
        <p:nvSpPr>
          <p:cNvPr id="86019"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των ινοκυστικών αλλοιώσεων του μαστού. Παρατηρούνται κυστικώς διατεταμένοι πόροι, περιοχές λοβίων που περιβάλλονται από άφθονο ινώδη συνδετικό ιστό (σκληρυντική αδένωση), και ίνωση του μαζικού στρώματος. </a:t>
            </a:r>
            <a:endParaRPr lang="el-GR" altLang="el-GR" sz="2000" dirty="0" smtClean="0"/>
          </a:p>
        </p:txBody>
      </p:sp>
      <p:sp>
        <p:nvSpPr>
          <p:cNvPr id="86027" name="Rectangle 11"/>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86026" name="Picture 1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47864" y="2442170"/>
            <a:ext cx="5329063" cy="3205601"/>
          </a:xfrm>
          <a:prstGeom prst="rect">
            <a:avLst/>
          </a:prstGeom>
          <a:noFill/>
          <a:extLst>
            <a:ext uri="{909E8E84-426E-40DD-AFC4-6F175D3DCCD1}">
              <a14:hiddenFill xmlns:a14="http://schemas.microsoft.com/office/drawing/2010/main">
                <a:solidFill>
                  <a:srgbClr val="FFFFFF"/>
                </a:solidFill>
              </a14:hiddenFill>
            </a:ext>
          </a:extLst>
        </p:spPr>
      </p:pic>
      <p:sp>
        <p:nvSpPr>
          <p:cNvPr id="86028" name="Rectangle 12"/>
          <p:cNvSpPr>
            <a:spLocks noChangeArrowheads="1"/>
          </p:cNvSpPr>
          <p:nvPr/>
        </p:nvSpPr>
        <p:spPr bwMode="auto">
          <a:xfrm>
            <a:off x="0" y="500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sp>
        <p:nvSpPr>
          <p:cNvPr id="2" name="Rectangle 1"/>
          <p:cNvSpPr/>
          <p:nvPr/>
        </p:nvSpPr>
        <p:spPr>
          <a:xfrm>
            <a:off x="432452" y="2564904"/>
            <a:ext cx="2808312" cy="3093154"/>
          </a:xfrm>
          <a:prstGeom prst="rect">
            <a:avLst/>
          </a:prstGeom>
        </p:spPr>
        <p:txBody>
          <a:bodyPr wrap="square">
            <a:spAutoFit/>
          </a:bodyPr>
          <a:lstStyle/>
          <a:p>
            <a:pPr marL="0" indent="0">
              <a:buNone/>
            </a:pPr>
            <a:r>
              <a:rPr lang="el-GR" altLang="el-GR" sz="2000" dirty="0">
                <a:latin typeface="+mn-lt"/>
              </a:rPr>
              <a:t>Παρατηρείται επίσης μικρή περιοχή μικροαποτιτάνωσης κεντρικά στο δεξί πάνω τμήμα της εικόνας (βέλος). </a:t>
            </a:r>
            <a:endParaRPr lang="el-GR" altLang="el-GR" sz="2000" dirty="0" smtClean="0">
              <a:latin typeface="+mn-lt"/>
            </a:endParaRPr>
          </a:p>
          <a:p>
            <a:pPr marL="0" indent="0">
              <a:spcBef>
                <a:spcPts val="1800"/>
              </a:spcBef>
              <a:buNone/>
            </a:pPr>
            <a:r>
              <a:rPr lang="el-GR" altLang="el-GR" sz="2000" dirty="0" smtClean="0">
                <a:latin typeface="+mn-lt"/>
              </a:rPr>
              <a:t>Δεν </a:t>
            </a:r>
            <a:r>
              <a:rPr lang="el-GR" altLang="el-GR" sz="2000" dirty="0">
                <a:latin typeface="+mn-lt"/>
              </a:rPr>
              <a:t>παρατηρούνται περιοχές επιθηλιακής ατυπίας.  </a:t>
            </a:r>
          </a:p>
        </p:txBody>
      </p:sp>
      <p:sp>
        <p:nvSpPr>
          <p:cNvPr id="8" name="Rectangle 7"/>
          <p:cNvSpPr/>
          <p:nvPr/>
        </p:nvSpPr>
        <p:spPr>
          <a:xfrm>
            <a:off x="3240764" y="564777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408641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a:bodyPr>
          <a:lstStyle/>
          <a:p>
            <a:r>
              <a:rPr lang="el-GR" altLang="el-GR" sz="3600" dirty="0"/>
              <a:t>Ινοκυστικές αλλοιώσεις του </a:t>
            </a:r>
            <a:r>
              <a:rPr lang="el-GR" altLang="el-GR" sz="3600" dirty="0" smtClean="0"/>
              <a:t>μαστού </a:t>
            </a:r>
            <a:r>
              <a:rPr lang="el-GR" altLang="el-GR" sz="3200" b="0" dirty="0" smtClean="0">
                <a:solidFill>
                  <a:prstClr val="black"/>
                </a:solidFill>
              </a:rPr>
              <a:t>2</a:t>
            </a:r>
            <a:r>
              <a:rPr lang="el-GR" altLang="el-GR" sz="3200" b="0" dirty="0" smtClean="0">
                <a:solidFill>
                  <a:prstClr val="black"/>
                </a:solidFill>
              </a:rPr>
              <a:t>/2</a:t>
            </a:r>
            <a:endParaRPr lang="el-GR" altLang="el-GR" sz="3600" dirty="0">
              <a:solidFill>
                <a:srgbClr val="FF9900"/>
              </a:solidFill>
            </a:endParaRPr>
          </a:p>
        </p:txBody>
      </p:sp>
      <p:sp>
        <p:nvSpPr>
          <p:cNvPr id="129027"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ινοκυστικών αλλοιώσεων του μαστού. </a:t>
            </a:r>
            <a:r>
              <a:rPr lang="en-US" altLang="el-GR" sz="2000" dirty="0"/>
              <a:t>O</a:t>
            </a:r>
            <a:r>
              <a:rPr lang="el-GR" altLang="el-GR" sz="2000" dirty="0"/>
              <a:t>ι ινοκυστικές αλλοιώσεις ευθύνονται για τις περισσότερες διογκώσεις του μαστού ("</a:t>
            </a:r>
            <a:r>
              <a:rPr lang="en-GB" altLang="el-GR" sz="2000" dirty="0"/>
              <a:t>breast lumps</a:t>
            </a:r>
            <a:r>
              <a:rPr lang="el-GR" altLang="el-GR" sz="2000" dirty="0"/>
              <a:t>"), που παρατηρούνται σε γυναίκες αναπαραγωγικής ηλικίας, και ιδιαίτερα μεταξύ της ηλικίας των 30 ετών και της εμμηνόπαυσης </a:t>
            </a:r>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09" y="2576728"/>
            <a:ext cx="5949208" cy="349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3441" y="607593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855350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l-GR" altLang="el-GR" sz="3600" dirty="0" smtClean="0"/>
              <a:t>Εμφανείς κυστικοί σχηματισμοί </a:t>
            </a:r>
            <a:r>
              <a:rPr lang="el-GR" altLang="el-GR" sz="3600" dirty="0"/>
              <a:t>της ινοκυστικής </a:t>
            </a:r>
            <a:r>
              <a:rPr lang="el-GR" altLang="el-GR" sz="3600" dirty="0" smtClean="0"/>
              <a:t>νόσου</a:t>
            </a:r>
            <a:endParaRPr lang="el-GR" altLang="el-GR" sz="3600" dirty="0">
              <a:solidFill>
                <a:srgbClr val="FF9900"/>
              </a:solidFill>
            </a:endParaRPr>
          </a:p>
        </p:txBody>
      </p:sp>
      <p:sp>
        <p:nvSpPr>
          <p:cNvPr id="88067" name="Rectangle 3"/>
          <p:cNvSpPr>
            <a:spLocks noGrp="1" noChangeArrowheads="1"/>
          </p:cNvSpPr>
          <p:nvPr>
            <p:ph idx="1"/>
          </p:nvPr>
        </p:nvSpPr>
        <p:spPr/>
        <p:txBody>
          <a:bodyPr>
            <a:normAutofit/>
          </a:bodyPr>
          <a:lstStyle/>
          <a:p>
            <a:pPr marL="0" indent="0">
              <a:buNone/>
            </a:pPr>
            <a:r>
              <a:rPr lang="el-GR" altLang="el-GR" sz="2000" dirty="0" smtClean="0"/>
              <a:t>Παρουσία </a:t>
            </a:r>
            <a:r>
              <a:rPr lang="el-GR" altLang="el-GR" sz="2000" dirty="0"/>
              <a:t>των εμφανών κυστικών σχηματισμών της ινοκυστικής νόσου του μαστού. Οι κύστεις επικαλύπτονται από μονόστιβο επιθήλιο ποικίλου ύψους.</a:t>
            </a:r>
          </a:p>
        </p:txBody>
      </p:sp>
      <p:sp>
        <p:nvSpPr>
          <p:cNvPr id="88071" name="Rectangle 7"/>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88070" name="Picture 6"/>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1560" y="1988840"/>
            <a:ext cx="6193383" cy="3674610"/>
          </a:xfrm>
          <a:prstGeom prst="rect">
            <a:avLst/>
          </a:prstGeom>
          <a:noFill/>
          <a:extLst>
            <a:ext uri="{909E8E84-426E-40DD-AFC4-6F175D3DCCD1}">
              <a14:hiddenFill xmlns:a14="http://schemas.microsoft.com/office/drawing/2010/main">
                <a:solidFill>
                  <a:srgbClr val="FFFFFF"/>
                </a:solidFill>
              </a14:hiddenFill>
            </a:ext>
          </a:extLst>
        </p:spPr>
      </p:pic>
      <p:sp>
        <p:nvSpPr>
          <p:cNvPr id="88072" name="Rectangle 8"/>
          <p:cNvSpPr>
            <a:spLocks noChangeArrowheads="1"/>
          </p:cNvSpPr>
          <p:nvPr/>
        </p:nvSpPr>
        <p:spPr bwMode="auto">
          <a:xfrm>
            <a:off x="0" y="5005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sp>
        <p:nvSpPr>
          <p:cNvPr id="7" name="Rectangle 6"/>
          <p:cNvSpPr/>
          <p:nvPr/>
        </p:nvSpPr>
        <p:spPr>
          <a:xfrm>
            <a:off x="467544" y="5663450"/>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60627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fontScale="90000"/>
          </a:bodyPr>
          <a:lstStyle/>
          <a:p>
            <a:r>
              <a:rPr lang="el-GR" altLang="el-GR" sz="3600" dirty="0" smtClean="0"/>
              <a:t>Αποκρινής μετάπλαση σε ινοκυστική νόσο</a:t>
            </a:r>
            <a:endParaRPr lang="el-GR" altLang="el-GR" sz="3600" dirty="0">
              <a:solidFill>
                <a:srgbClr val="FF9900"/>
              </a:solidFill>
            </a:endParaRPr>
          </a:p>
        </p:txBody>
      </p:sp>
      <p:sp>
        <p:nvSpPr>
          <p:cNvPr id="123907" name="Rectangle 3"/>
          <p:cNvSpPr>
            <a:spLocks noGrp="1" noChangeArrowheads="1"/>
          </p:cNvSpPr>
          <p:nvPr>
            <p:ph idx="1"/>
          </p:nvPr>
        </p:nvSpPr>
        <p:spPr/>
        <p:txBody>
          <a:bodyPr>
            <a:normAutofit/>
          </a:bodyPr>
          <a:lstStyle/>
          <a:p>
            <a:pPr marL="0" indent="0">
              <a:buNone/>
            </a:pPr>
            <a:r>
              <a:rPr lang="el-GR" altLang="el-GR" sz="2000" dirty="0" smtClean="0"/>
              <a:t>Παρουσία </a:t>
            </a:r>
            <a:r>
              <a:rPr lang="el-GR" altLang="el-GR" sz="2000" dirty="0"/>
              <a:t>εμφανούς αποκρινούς μετάπλασης των κυττάρων που επικαλύπτουν τις κύστεις των ινοκυστικών αλλοιώσεων του μαστού. Παρατηρείται ψηλό, ροδόχρουν, κυλινδρικού τύπου επιθήλιο. </a:t>
            </a:r>
            <a:endParaRPr lang="el-GR" altLang="el-GR" sz="2000" dirty="0" smtClean="0"/>
          </a:p>
          <a:p>
            <a:pPr marL="0" indent="0">
              <a:buNone/>
            </a:pPr>
            <a:r>
              <a:rPr lang="el-GR" altLang="el-GR" sz="2000" dirty="0" smtClean="0"/>
              <a:t>Η</a:t>
            </a:r>
            <a:r>
              <a:rPr lang="en-GB" altLang="el-GR" sz="2000" dirty="0" smtClean="0"/>
              <a:t> </a:t>
            </a:r>
            <a:r>
              <a:rPr lang="el-GR" altLang="el-GR" sz="2000" dirty="0"/>
              <a:t>μετάπλαση</a:t>
            </a:r>
            <a:r>
              <a:rPr lang="en-GB" altLang="el-GR" sz="2000" dirty="0"/>
              <a:t> </a:t>
            </a:r>
            <a:r>
              <a:rPr lang="el-GR" altLang="el-GR" sz="2000" dirty="0"/>
              <a:t>αυτή</a:t>
            </a:r>
            <a:r>
              <a:rPr lang="en-GB" altLang="el-GR" sz="2000" dirty="0"/>
              <a:t> </a:t>
            </a:r>
            <a:r>
              <a:rPr lang="el-GR" altLang="el-GR" sz="2000" dirty="0"/>
              <a:t>είναι</a:t>
            </a:r>
            <a:r>
              <a:rPr lang="en-GB" altLang="el-GR" sz="2000" dirty="0"/>
              <a:t> </a:t>
            </a:r>
            <a:r>
              <a:rPr lang="el-GR" altLang="el-GR" sz="2000" dirty="0"/>
              <a:t>καλοήθης</a:t>
            </a:r>
            <a:r>
              <a:rPr lang="en-GB" altLang="el-GR" sz="2000" dirty="0"/>
              <a:t>.</a:t>
            </a:r>
            <a:endParaRPr lang="el-GR" altLang="el-GR" sz="2000" dirty="0"/>
          </a:p>
        </p:txBody>
      </p:sp>
      <p:pic>
        <p:nvPicPr>
          <p:cNvPr id="123909"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9552" y="2642248"/>
            <a:ext cx="6193383" cy="361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54296"/>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614376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l-GR" altLang="el-GR" sz="3600" dirty="0" smtClean="0"/>
              <a:t>Σκληρυντική αδένωση</a:t>
            </a:r>
            <a:endParaRPr lang="el-GR" altLang="el-GR" sz="3600" dirty="0">
              <a:solidFill>
                <a:srgbClr val="FF9900"/>
              </a:solidFill>
            </a:endParaRPr>
          </a:p>
        </p:txBody>
      </p:sp>
      <p:sp>
        <p:nvSpPr>
          <p:cNvPr id="122883" name="Rectangle 3"/>
          <p:cNvSpPr>
            <a:spLocks noGrp="1" noChangeArrowheads="1"/>
          </p:cNvSpPr>
          <p:nvPr>
            <p:ph idx="1"/>
          </p:nvPr>
        </p:nvSpPr>
        <p:spPr>
          <a:xfrm>
            <a:off x="457200" y="1196752"/>
            <a:ext cx="8229600" cy="1368152"/>
          </a:xfrm>
        </p:spPr>
        <p:txBody>
          <a:bodyPr>
            <a:normAutofit/>
          </a:bodyPr>
          <a:lstStyle/>
          <a:p>
            <a:pPr marL="0" indent="0">
              <a:spcBef>
                <a:spcPts val="600"/>
              </a:spcBef>
              <a:buNone/>
            </a:pPr>
            <a:r>
              <a:rPr lang="el-GR" altLang="el-GR" sz="2000" dirty="0" smtClean="0"/>
              <a:t>Ιστολογική </a:t>
            </a:r>
            <a:r>
              <a:rPr lang="el-GR" altLang="el-GR" sz="2000" dirty="0"/>
              <a:t>εικόνα σκληρυντικής αδένωσης, χαρακτηριστικής μορφής των ινοκυστικών αλλοιώσεων. Παρουσία</a:t>
            </a:r>
            <a:r>
              <a:rPr lang="en-GB" altLang="el-GR" sz="2000" dirty="0"/>
              <a:t> </a:t>
            </a:r>
            <a:r>
              <a:rPr lang="el-GR" altLang="el-GR" sz="2000" dirty="0"/>
              <a:t>πολυαρίθμων αναπτυσσομένων</a:t>
            </a:r>
            <a:r>
              <a:rPr lang="en-GB" altLang="el-GR" sz="2000" dirty="0"/>
              <a:t> </a:t>
            </a:r>
            <a:r>
              <a:rPr lang="el-GR" altLang="el-GR" sz="2000" dirty="0"/>
              <a:t>μικρών</a:t>
            </a:r>
            <a:r>
              <a:rPr lang="en-GB" altLang="el-GR" sz="2000" dirty="0"/>
              <a:t> </a:t>
            </a:r>
            <a:r>
              <a:rPr lang="el-GR" altLang="el-GR" sz="2000" dirty="0"/>
              <a:t>αδενίων</a:t>
            </a:r>
            <a:r>
              <a:rPr lang="en-GB" altLang="el-GR" sz="2000" dirty="0"/>
              <a:t> </a:t>
            </a:r>
            <a:r>
              <a:rPr lang="el-GR" altLang="el-GR" sz="2000" dirty="0"/>
              <a:t>σε</a:t>
            </a:r>
            <a:r>
              <a:rPr lang="en-GB" altLang="el-GR" sz="2000" dirty="0"/>
              <a:t> </a:t>
            </a:r>
            <a:r>
              <a:rPr lang="el-GR" altLang="el-GR" sz="2000" dirty="0"/>
              <a:t>πυκνό</a:t>
            </a:r>
            <a:r>
              <a:rPr lang="en-GB" altLang="el-GR" sz="2000" dirty="0"/>
              <a:t> </a:t>
            </a:r>
            <a:r>
              <a:rPr lang="el-GR" altLang="el-GR" sz="2000" dirty="0"/>
              <a:t>ινώδες</a:t>
            </a:r>
            <a:r>
              <a:rPr lang="en-GB" altLang="el-GR" sz="2000" dirty="0"/>
              <a:t> </a:t>
            </a:r>
            <a:r>
              <a:rPr lang="el-GR" altLang="el-GR" sz="2000" dirty="0"/>
              <a:t>στρώμα</a:t>
            </a:r>
            <a:r>
              <a:rPr lang="en-GB" altLang="el-GR" sz="2000" dirty="0"/>
              <a:t>. </a:t>
            </a:r>
            <a:endParaRPr lang="el-GR" altLang="el-GR" sz="2000" dirty="0"/>
          </a:p>
        </p:txBody>
      </p:sp>
      <p:pic>
        <p:nvPicPr>
          <p:cNvPr id="1228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387514"/>
            <a:ext cx="5112693" cy="280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204864"/>
            <a:ext cx="3240360" cy="3170099"/>
          </a:xfrm>
          <a:prstGeom prst="rect">
            <a:avLst/>
          </a:prstGeom>
        </p:spPr>
        <p:txBody>
          <a:bodyPr wrap="square">
            <a:spAutoFit/>
          </a:bodyPr>
          <a:lstStyle/>
          <a:p>
            <a:pPr marL="0" indent="0">
              <a:spcBef>
                <a:spcPts val="600"/>
              </a:spcBef>
              <a:buNone/>
            </a:pPr>
            <a:r>
              <a:rPr lang="el-GR" altLang="el-GR" sz="2000" dirty="0">
                <a:latin typeface="+mn-lt"/>
              </a:rPr>
              <a:t>Αν και η σκληρυντική αδένωση είναι καλοήθης κατάσταση, η μακροσκοπική και η μαστογραφική εικόνα της παρομοιάζει με αυτήν του καρκινώματος, έτσι ώστε να είναι δύσκολος ο διαχωρισμός της από καρκίνωμα του μαστού στην ταχεία βιοψία.</a:t>
            </a:r>
          </a:p>
        </p:txBody>
      </p:sp>
      <p:sp>
        <p:nvSpPr>
          <p:cNvPr id="6" name="Rectangle 5"/>
          <p:cNvSpPr/>
          <p:nvPr/>
        </p:nvSpPr>
        <p:spPr>
          <a:xfrm>
            <a:off x="3635896" y="5202456"/>
            <a:ext cx="5093544"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8124680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64dc169ae7b6e669723ae870d4fbb23bf3e5dd9"/>
</p:tagLst>
</file>

<file path=ppt/theme/theme1.xml><?xml version="1.0" encoding="utf-8"?>
<a:theme xmlns:a="http://schemas.openxmlformats.org/drawingml/2006/main" name="OC_template_updated">
  <a:themeElements>
    <a:clrScheme name="Custom 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793</TotalTime>
  <Words>2882</Words>
  <Application>Microsoft Office PowerPoint</Application>
  <PresentationFormat>Προβολή στην οθόνη (4:3)</PresentationFormat>
  <Paragraphs>227</Paragraphs>
  <Slides>41</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OC_template_updated</vt:lpstr>
      <vt:lpstr>Ιστοπαθολογία (Θ)</vt:lpstr>
      <vt:lpstr>Mαστός γυναίκας χωρίς αλλοιώσεις</vt:lpstr>
      <vt:lpstr>Φυσιολογικό αδένιο μαστού</vt:lpstr>
      <vt:lpstr>Ινοκυστική νόσος του μαστού</vt:lpstr>
      <vt:lpstr>Ινοκυστικές αλλοιώσεις του μαστού 1/2</vt:lpstr>
      <vt:lpstr>Ινοκυστικές αλλοιώσεις του μαστού 2/2</vt:lpstr>
      <vt:lpstr>Εμφανείς κυστικοί σχηματισμοί της ινοκυστικής νόσου</vt:lpstr>
      <vt:lpstr>Αποκρινής μετάπλαση σε ινοκυστική νόσο</vt:lpstr>
      <vt:lpstr>Σκληρυντική αδένωση</vt:lpstr>
      <vt:lpstr>Ινοκυστική νόσος σε μαστογραφία</vt:lpstr>
      <vt:lpstr>Ινοκυστική μαστοπάθεια με επιθηλιακή υπερπλασία των πόρων</vt:lpstr>
      <vt:lpstr>Άτυπη επιθηλιακή υπερπλασία των πόρων του μαστού</vt:lpstr>
      <vt:lpstr>Μικρό ινοαδένωμα μαστού</vt:lpstr>
      <vt:lpstr>Ινοαδένωμα μαστού</vt:lpstr>
      <vt:lpstr>Πορογενές διηθητικό καρκίνωμα</vt:lpstr>
      <vt:lpstr>Ενδοπορικό θήλωμα</vt:lpstr>
      <vt:lpstr>Καρκίνος μαστού</vt:lpstr>
      <vt:lpstr>Ινοκυστικές αλλοιώσεις με επιθηλιακή υπερπλασία</vt:lpstr>
      <vt:lpstr>Λεπτή βιοψία με λεπτή βελόνα (FNA) 1/2</vt:lpstr>
      <vt:lpstr>Λεπτή βιοψία με λεπτή βελόνα (FNA) 2/2</vt:lpstr>
      <vt:lpstr>Ενδοπορικό καρκίνωμα φαγεσωρικού τύπου</vt:lpstr>
      <vt:lpstr>Ηθμοειδής τύπος ενδοπορικού καρκίνου μαστού</vt:lpstr>
      <vt:lpstr>Διηθητικό πορογενές καρκίνωμα με ηθμοειδή χαρακτήρα</vt:lpstr>
      <vt:lpstr>Διηθητικό πορογενές καρκίνωμα μαστού</vt:lpstr>
      <vt:lpstr>Σκιρρώδης αντίδραση διηθητικού καρκίνου μαστού</vt:lpstr>
      <vt:lpstr>Κολλοειδές ή βλεννώδες καρκίνωμα του μαστού</vt:lpstr>
      <vt:lpstr>Λοβιακός καρκίνος (in situ) μαστού</vt:lpstr>
      <vt:lpstr>Διηθητικός λοβιακός καρκίνος μαστού</vt:lpstr>
      <vt:lpstr>Νόσος Paget's του μαστού</vt:lpstr>
      <vt:lpstr>Λιπονέκρωση μαστού 1/2</vt:lpstr>
      <vt:lpstr>Λιπονέκρωση μαστού 2/2</vt:lpstr>
      <vt:lpstr>Διηθητικό πορογενές καρκίνωμα μαστού σε μαστογραφία</vt:lpstr>
      <vt:lpstr>Αποτιτανώσεις (ασβεστώσεις) σε μαστογραφία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87</cp:revision>
  <dcterms:created xsi:type="dcterms:W3CDTF">2013-03-04T13:35:19Z</dcterms:created>
  <dcterms:modified xsi:type="dcterms:W3CDTF">2015-05-13T13:21:31Z</dcterms:modified>
</cp:coreProperties>
</file>