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25"/>
  </p:notesMasterIdLst>
  <p:handoutMasterIdLst>
    <p:handoutMasterId r:id="rId26"/>
  </p:handoutMasterIdLst>
  <p:sldIdLst>
    <p:sldId id="25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57" r:id="rId18"/>
    <p:sldId id="262" r:id="rId19"/>
    <p:sldId id="264" r:id="rId20"/>
    <p:sldId id="281" r:id="rId21"/>
    <p:sldId id="282" r:id="rId22"/>
    <p:sldId id="266" r:id="rId23"/>
    <p:sldId id="26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15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l-GR" b="1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27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90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20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17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6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85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9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33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77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9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5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58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84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0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8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18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19538-E60B-4485-A912-883356A81C0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85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3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3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5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67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4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2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6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5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3333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5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Portland_Vase_2.jpg" TargetMode="External"/><Relationship Id="rId13" Type="http://schemas.openxmlformats.org/officeDocument/2006/relationships/hyperlink" Target="http://commons.wikimedia.org/wiki/User:Zaqarbal" TargetMode="External"/><Relationship Id="rId18" Type="http://schemas.openxmlformats.org/officeDocument/2006/relationships/hyperlink" Target="http://creativecommons.org/licenses/by-sa/2.0/deed.en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12" Type="http://schemas.openxmlformats.org/officeDocument/2006/relationships/hyperlink" Target="http://commons.wikimedia.org/wiki/File:Roman_glass_hydria_from_Baelo_Claudia_(M.A.N._1926-15-287)_01.jpg" TargetMode="External"/><Relationship Id="rId17" Type="http://schemas.openxmlformats.org/officeDocument/2006/relationships/hyperlink" Target="http://www.flickr.com/photos/mscaprikell/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://commons.wikimedia.org/wiki/File:The_Art_of_Blown_Glass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nc/2.0/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://www.fotopedia.com/redirect?u=http://www.flickr.com/photos/98689090@N00" TargetMode="External"/><Relationship Id="rId15" Type="http://schemas.openxmlformats.org/officeDocument/2006/relationships/image" Target="../media/image13.jpeg"/><Relationship Id="rId10" Type="http://schemas.openxmlformats.org/officeDocument/2006/relationships/hyperlink" Target="http://creativecommons.org/licenses/by-sa/2.5/deed.en" TargetMode="External"/><Relationship Id="rId4" Type="http://schemas.openxmlformats.org/officeDocument/2006/relationships/hyperlink" Target="http://www.fotopedia.com/items/flickr-772550775" TargetMode="External"/><Relationship Id="rId9" Type="http://schemas.openxmlformats.org/officeDocument/2006/relationships/hyperlink" Target="http://commons.wikimedia.org/wiki/User:Mike_Peel" TargetMode="External"/><Relationship Id="rId14" Type="http://schemas.openxmlformats.org/officeDocument/2006/relationships/hyperlink" Target="http://creativecommons.org/licenses/by-sa/3.0/deed.en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Canterbury_Cathedral_101_medieval_rondel.JP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nc/2.0/deed.en" TargetMode="External"/><Relationship Id="rId5" Type="http://schemas.openxmlformats.org/officeDocument/2006/relationships/hyperlink" Target="http://www.flickr.com/photos/h_is_for_home/" TargetMode="External"/><Relationship Id="rId4" Type="http://schemas.openxmlformats.org/officeDocument/2006/relationships/hyperlink" Target="http://www.flickr.com/photos/h_is_for_home/4722504880/" TargetMode="External"/><Relationship Id="rId9" Type="http://schemas.openxmlformats.org/officeDocument/2006/relationships/hyperlink" Target="http://commons.wikimedia.org/wiki/User:TTaylor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hyperlink" Target="http://www.flickr.com/photos/inhabitat/4521063623/" TargetMode="External"/><Relationship Id="rId3" Type="http://schemas.openxmlformats.org/officeDocument/2006/relationships/hyperlink" Target="http://commons.wikimedia.org/wiki/File:Murano_blue_vase.jpg" TargetMode="External"/><Relationship Id="rId7" Type="http://schemas.openxmlformats.org/officeDocument/2006/relationships/hyperlink" Target="http://commons.wikimedia.org/wiki/User:Daniel_Ventura" TargetMode="External"/><Relationship Id="rId12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File:Precious_Objects_from_Venezia_1.jpg" TargetMode="External"/><Relationship Id="rId11" Type="http://schemas.openxmlformats.org/officeDocument/2006/relationships/hyperlink" Target="http://creativecommons.org/licenses/by-nc-sa/2.0/" TargetMode="External"/><Relationship Id="rId5" Type="http://schemas.openxmlformats.org/officeDocument/2006/relationships/image" Target="../media/image17.jpeg"/><Relationship Id="rId10" Type="http://schemas.openxmlformats.org/officeDocument/2006/relationships/hyperlink" Target="http://www.flickr.com/photos/92921037@N00" TargetMode="External"/><Relationship Id="rId4" Type="http://schemas.openxmlformats.org/officeDocument/2006/relationships/hyperlink" Target="http://creativecommons.org/licenses/by-sa/3.0/deed.en" TargetMode="External"/><Relationship Id="rId9" Type="http://schemas.openxmlformats.org/officeDocument/2006/relationships/hyperlink" Target="http://www.fotopedia.com/items/flickr-3597159122" TargetMode="External"/><Relationship Id="rId14" Type="http://schemas.openxmlformats.org/officeDocument/2006/relationships/hyperlink" Target="http://creativecommons.org/licenses/by-nc-nd/2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File:ObsidianOregon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elanaspantry/2103885233/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2.0/" TargetMode="External"/><Relationship Id="rId5" Type="http://schemas.openxmlformats.org/officeDocument/2006/relationships/hyperlink" Target="http://www.flickr.com/photos/8383084@N06" TargetMode="External"/><Relationship Id="rId10" Type="http://schemas.openxmlformats.org/officeDocument/2006/relationships/hyperlink" Target="http://creativecommons.org/licenses/by-nc-nd/2.0/" TargetMode="External"/><Relationship Id="rId4" Type="http://schemas.openxmlformats.org/officeDocument/2006/relationships/hyperlink" Target="http://www.fotopedia.com/items/flickr-3600947113" TargetMode="External"/><Relationship Id="rId9" Type="http://schemas.openxmlformats.org/officeDocument/2006/relationships/hyperlink" Target="http://www.flickr.com/photos/elanaspantry/with/2103885233/#photo_210388523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Vassil" TargetMode="External"/><Relationship Id="rId4" Type="http://schemas.openxmlformats.org/officeDocument/2006/relationships/hyperlink" Target="http://commons.wikimedia.org/wiki/File:Verre_gallo-romain_02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Ιστορία και Οπτική </a:t>
            </a:r>
            <a:r>
              <a:rPr lang="el-GR" sz="3600" b="1" dirty="0">
                <a:solidFill>
                  <a:schemeClr val="tx1"/>
                </a:solidFill>
                <a:latin typeface="+mn-lt"/>
              </a:rPr>
              <a:t>τ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ου Γυαλιού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71600" y="2708920"/>
            <a:ext cx="7484368" cy="214022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/>
              <a:t>Η </a:t>
            </a:r>
            <a:r>
              <a:rPr lang="el-GR" sz="2800" smtClean="0"/>
              <a:t>ανακάλυψη </a:t>
            </a:r>
            <a:r>
              <a:rPr lang="el-GR" sz="2800" dirty="0" smtClean="0"/>
              <a:t>του </a:t>
            </a:r>
            <a:r>
              <a:rPr lang="el-GR" sz="2800" dirty="0"/>
              <a:t>γ</a:t>
            </a:r>
            <a:r>
              <a:rPr lang="el-GR" sz="2800" dirty="0" smtClean="0"/>
              <a:t>υαλιού</a:t>
            </a:r>
            <a:endParaRPr lang="el-GR" sz="2800" dirty="0"/>
          </a:p>
          <a:p>
            <a:pPr>
              <a:spcBef>
                <a:spcPts val="600"/>
              </a:spcBef>
            </a:pPr>
            <a:endParaRPr lang="el-GR" sz="1800" dirty="0"/>
          </a:p>
          <a:p>
            <a:pPr>
              <a:spcBef>
                <a:spcPts val="0"/>
              </a:spcBef>
            </a:pPr>
            <a:r>
              <a:rPr lang="el-GR" sz="2400" dirty="0" smtClean="0">
                <a:cs typeface="Arial" charset="0"/>
              </a:rPr>
              <a:t>Αριστείδης </a:t>
            </a:r>
            <a:r>
              <a:rPr lang="el-GR" sz="2400" dirty="0" err="1" smtClean="0">
                <a:cs typeface="Arial" charset="0"/>
              </a:rPr>
              <a:t>Χανδρινός</a:t>
            </a:r>
            <a:r>
              <a:rPr lang="el-GR" sz="2400" dirty="0" smtClean="0">
                <a:cs typeface="Arial" charset="0"/>
              </a:rPr>
              <a:t>, </a:t>
            </a:r>
            <a:r>
              <a:rPr lang="en-GB" sz="2400" dirty="0">
                <a:cs typeface="Arial" charset="0"/>
              </a:rPr>
              <a:t>D</a:t>
            </a:r>
            <a:r>
              <a:rPr lang="el-GR" sz="2400" dirty="0"/>
              <a:t>.</a:t>
            </a:r>
            <a:r>
              <a:rPr lang="en-GB" sz="2400" dirty="0">
                <a:cs typeface="Arial" charset="0"/>
              </a:rPr>
              <a:t>O</a:t>
            </a:r>
            <a:r>
              <a:rPr lang="el-GR" sz="2400" dirty="0"/>
              <a:t>.</a:t>
            </a:r>
            <a:r>
              <a:rPr lang="en-GB" sz="2400" dirty="0">
                <a:cs typeface="Arial" charset="0"/>
              </a:rPr>
              <a:t>, MPhil,</a:t>
            </a:r>
            <a:endParaRPr lang="el-GR" sz="2400" dirty="0"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l-GR" sz="2400" dirty="0">
                <a:cs typeface="Arial" charset="0"/>
              </a:rPr>
              <a:t>Επίκουρος Καθηγητής ΤΕΙ Αθήνας</a:t>
            </a:r>
          </a:p>
          <a:p>
            <a:pPr>
              <a:spcBef>
                <a:spcPts val="0"/>
              </a:spcBef>
            </a:pPr>
            <a:endParaRPr lang="el-GR" sz="900" dirty="0"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el-GR" sz="2400" dirty="0"/>
              <a:t>Τμήμα</a:t>
            </a:r>
            <a:r>
              <a:rPr lang="en-US" sz="2400" dirty="0"/>
              <a:t> </a:t>
            </a:r>
            <a:r>
              <a:rPr lang="el-GR" sz="2400" dirty="0"/>
              <a:t>Οπτικής και </a:t>
            </a:r>
            <a:r>
              <a:rPr lang="el-GR" sz="2400" dirty="0" err="1"/>
              <a:t>Οπτομετρίας</a:t>
            </a:r>
            <a:r>
              <a:rPr lang="el-GR" sz="2400" dirty="0"/>
              <a:t>,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Μέλος  της Ευρωπαϊκής Ακαδημίας </a:t>
            </a:r>
            <a:r>
              <a:rPr lang="el-GR" sz="2400" dirty="0" err="1"/>
              <a:t>Οπτομετρίας</a:t>
            </a:r>
            <a:r>
              <a:rPr lang="el-GR" sz="2400" dirty="0"/>
              <a:t> και Οπτικής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78" y="4791308"/>
            <a:ext cx="6334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</a:t>
            </a:r>
            <a:r>
              <a:rPr lang="el-GR" dirty="0" smtClean="0"/>
              <a:t>γυαλιού     Ειδικό γυαλί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Symbol" pitchFamily="18" charset="2"/>
              <a:buChar char="-"/>
            </a:pPr>
            <a:r>
              <a:rPr lang="el-GR" sz="2400" b="1" dirty="0" smtClean="0">
                <a:solidFill>
                  <a:srgbClr val="333399"/>
                </a:solidFill>
              </a:rPr>
              <a:t>Οπτικό γυαλί </a:t>
            </a:r>
            <a:r>
              <a:rPr lang="el-GR" sz="2400" dirty="0" smtClean="0"/>
              <a:t>– ομοιογένεια, </a:t>
            </a:r>
            <a:r>
              <a:rPr lang="en-US" sz="2400" dirty="0" smtClean="0"/>
              <a:t>Abbe, </a:t>
            </a:r>
            <a:r>
              <a:rPr lang="el-GR" sz="2400" dirty="0" smtClean="0"/>
              <a:t>Δείκτης Διάθλασης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Symbol" pitchFamily="18" charset="2"/>
              <a:buChar char="-"/>
            </a:pPr>
            <a:r>
              <a:rPr lang="el-GR" sz="2400" b="1" dirty="0" smtClean="0">
                <a:solidFill>
                  <a:srgbClr val="333399"/>
                </a:solidFill>
              </a:rPr>
              <a:t>Κεραμικό γυαλί </a:t>
            </a:r>
            <a:r>
              <a:rPr lang="el-GR" sz="2400" dirty="0" smtClean="0"/>
              <a:t>– θερμάστρες, εστίες κουζίνας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Symbol" pitchFamily="18" charset="2"/>
              <a:buChar char="-"/>
            </a:pPr>
            <a:r>
              <a:rPr lang="el-GR" sz="2400" b="1" dirty="0" smtClean="0">
                <a:solidFill>
                  <a:srgbClr val="333399"/>
                </a:solidFill>
              </a:rPr>
              <a:t>Τεχνητό γυαλί</a:t>
            </a:r>
            <a:r>
              <a:rPr lang="el-GR" sz="2400" b="1" dirty="0" smtClean="0"/>
              <a:t> </a:t>
            </a:r>
            <a:r>
              <a:rPr lang="el-GR" sz="2400" dirty="0" smtClean="0"/>
              <a:t>– ηλεκτρονικά , ημιαγωγός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Symbol" pitchFamily="18" charset="2"/>
              <a:buChar char="-"/>
            </a:pPr>
            <a:r>
              <a:rPr lang="el-GR" sz="2400" b="1" dirty="0" smtClean="0">
                <a:solidFill>
                  <a:srgbClr val="333399"/>
                </a:solidFill>
              </a:rPr>
              <a:t>Γυαλί πυριτικών αλάτων </a:t>
            </a:r>
            <a:r>
              <a:rPr lang="el-GR" sz="2400" dirty="0" smtClean="0"/>
              <a:t>– οθόνες Η/Υ ή τηλεόρασης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Symbol" pitchFamily="18" charset="2"/>
              <a:buChar char="-"/>
            </a:pPr>
            <a:r>
              <a:rPr lang="el-GR" sz="2400" b="1" dirty="0" smtClean="0">
                <a:solidFill>
                  <a:srgbClr val="333399"/>
                </a:solidFill>
              </a:rPr>
              <a:t>Γυαλί </a:t>
            </a:r>
            <a:r>
              <a:rPr lang="el-GR" sz="2400" b="1" dirty="0" err="1" smtClean="0">
                <a:solidFill>
                  <a:srgbClr val="333399"/>
                </a:solidFill>
              </a:rPr>
              <a:t>αλουμινοπυριτίου</a:t>
            </a:r>
            <a:r>
              <a:rPr lang="el-GR" sz="2400" b="1" dirty="0" smtClean="0">
                <a:solidFill>
                  <a:srgbClr val="333399"/>
                </a:solidFill>
              </a:rPr>
              <a:t> </a:t>
            </a:r>
            <a:r>
              <a:rPr lang="el-GR" sz="2400" dirty="0" smtClean="0"/>
              <a:t>– λαμπτήρες, καυστήρες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Symbol" pitchFamily="18" charset="2"/>
              <a:buChar char="-"/>
            </a:pPr>
            <a:r>
              <a:rPr lang="el-GR" sz="2400" b="1" dirty="0" smtClean="0">
                <a:solidFill>
                  <a:srgbClr val="333399"/>
                </a:solidFill>
              </a:rPr>
              <a:t>Γυαλί πυριτίου </a:t>
            </a:r>
            <a:r>
              <a:rPr lang="el-GR" sz="2400" dirty="0" smtClean="0">
                <a:solidFill>
                  <a:srgbClr val="333399"/>
                </a:solidFill>
              </a:rPr>
              <a:t>– </a:t>
            </a:r>
            <a:r>
              <a:rPr lang="el-GR" sz="2400" dirty="0" smtClean="0"/>
              <a:t>πορώδες, </a:t>
            </a:r>
            <a:r>
              <a:rPr lang="en-US" sz="2400" dirty="0" err="1" smtClean="0"/>
              <a:t>Vycor</a:t>
            </a:r>
            <a:endParaRPr lang="el-GR" sz="2400" dirty="0" smtClean="0"/>
          </a:p>
          <a:p>
            <a:pPr>
              <a:lnSpc>
                <a:spcPct val="150000"/>
              </a:lnSpc>
            </a:pPr>
            <a:endParaRPr lang="el-GR" sz="2400" dirty="0">
              <a:solidFill>
                <a:srgbClr val="333399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44000" y="486014"/>
            <a:ext cx="360040" cy="252028"/>
          </a:xfrm>
          <a:prstGeom prst="rightArrow">
            <a:avLst/>
          </a:prstGeom>
          <a:solidFill>
            <a:srgbClr val="3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500"/>
              </a:spcBef>
              <a:spcAft>
                <a:spcPts val="500"/>
              </a:spcAft>
            </a:pPr>
            <a:r>
              <a:rPr lang="el-GR" dirty="0" smtClean="0"/>
              <a:t>Εμπορικό γυαλί</a:t>
            </a:r>
            <a:endParaRPr lang="el-GR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500"/>
              </a:spcBef>
              <a:spcAft>
                <a:spcPts val="1800"/>
              </a:spcAft>
              <a:buNone/>
            </a:pPr>
            <a:r>
              <a:rPr lang="el-GR" sz="2400" dirty="0">
                <a:solidFill>
                  <a:srgbClr val="000000"/>
                </a:solidFill>
              </a:rPr>
              <a:t>Τα περισσότερα εμπορικά γυαλιά έχουν κατά προσέγγιση παρόμοιες χημικές συνθέσεις: </a:t>
            </a:r>
          </a:p>
          <a:p>
            <a:pPr marL="914400" lvl="2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l-GR" b="1" dirty="0">
                <a:solidFill>
                  <a:srgbClr val="333399"/>
                </a:solidFill>
              </a:rPr>
              <a:t>70% - 74%    </a:t>
            </a:r>
            <a:r>
              <a:rPr lang="el-GR" b="1" dirty="0">
                <a:solidFill>
                  <a:srgbClr val="000000"/>
                </a:solidFill>
              </a:rPr>
              <a:t>SiO</a:t>
            </a:r>
            <a:r>
              <a:rPr lang="el-GR" b="1" baseline="-25000" dirty="0">
                <a:solidFill>
                  <a:srgbClr val="000000"/>
                </a:solidFill>
              </a:rPr>
              <a:t>2</a:t>
            </a:r>
            <a:r>
              <a:rPr lang="el-GR" baseline="30000" dirty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(πυρίτιο) </a:t>
            </a:r>
          </a:p>
          <a:p>
            <a:pPr marL="914400" lvl="2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l-GR" b="1" dirty="0">
                <a:solidFill>
                  <a:srgbClr val="333399"/>
                </a:solidFill>
              </a:rPr>
              <a:t>12% - 16%    </a:t>
            </a:r>
            <a:r>
              <a:rPr lang="el-GR" b="1" dirty="0">
                <a:solidFill>
                  <a:srgbClr val="000000"/>
                </a:solidFill>
              </a:rPr>
              <a:t>Na</a:t>
            </a:r>
            <a:r>
              <a:rPr lang="el-GR" b="1" baseline="-25000" dirty="0">
                <a:solidFill>
                  <a:srgbClr val="000000"/>
                </a:solidFill>
              </a:rPr>
              <a:t>2</a:t>
            </a:r>
            <a:r>
              <a:rPr lang="el-GR" b="1" dirty="0">
                <a:solidFill>
                  <a:srgbClr val="000000"/>
                </a:solidFill>
              </a:rPr>
              <a:t>O</a:t>
            </a:r>
            <a:r>
              <a:rPr lang="el-GR" dirty="0">
                <a:solidFill>
                  <a:srgbClr val="000000"/>
                </a:solidFill>
              </a:rPr>
              <a:t> (οξείδιο νατρίου) </a:t>
            </a:r>
          </a:p>
          <a:p>
            <a:pPr marL="914400" lvl="2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l-GR" b="1" dirty="0">
                <a:solidFill>
                  <a:srgbClr val="333399"/>
                </a:solidFill>
              </a:rPr>
              <a:t>5%   - 11%    </a:t>
            </a:r>
            <a:r>
              <a:rPr lang="el-GR" b="1" dirty="0" err="1">
                <a:solidFill>
                  <a:srgbClr val="000000"/>
                </a:solidFill>
              </a:rPr>
              <a:t>CaO</a:t>
            </a:r>
            <a:r>
              <a:rPr lang="el-GR" dirty="0">
                <a:solidFill>
                  <a:srgbClr val="000000"/>
                </a:solidFill>
              </a:rPr>
              <a:t> (οξείδιο ασβεστίου) </a:t>
            </a:r>
          </a:p>
          <a:p>
            <a:pPr marL="914400" lvl="2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l-GR" b="1" dirty="0">
                <a:solidFill>
                  <a:srgbClr val="333399"/>
                </a:solidFill>
              </a:rPr>
              <a:t>1%   - 3%      </a:t>
            </a:r>
            <a:r>
              <a:rPr lang="el-GR" b="1" dirty="0" err="1">
                <a:solidFill>
                  <a:srgbClr val="000000"/>
                </a:solidFill>
              </a:rPr>
              <a:t>MgO</a:t>
            </a:r>
            <a:r>
              <a:rPr lang="el-GR" b="1" dirty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(οξείδιο μαγνησίου) </a:t>
            </a:r>
          </a:p>
          <a:p>
            <a:pPr marL="914400" lvl="2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l-GR" b="1" dirty="0">
                <a:solidFill>
                  <a:srgbClr val="333399"/>
                </a:solidFill>
              </a:rPr>
              <a:t>1%   - 3%       </a:t>
            </a:r>
            <a:r>
              <a:rPr lang="el-GR" b="1" dirty="0">
                <a:solidFill>
                  <a:srgbClr val="000000"/>
                </a:solidFill>
              </a:rPr>
              <a:t>Al</a:t>
            </a:r>
            <a:r>
              <a:rPr lang="el-GR" b="1" baseline="-25000" dirty="0">
                <a:solidFill>
                  <a:srgbClr val="000000"/>
                </a:solidFill>
              </a:rPr>
              <a:t>2</a:t>
            </a:r>
            <a:r>
              <a:rPr lang="el-GR" b="1" dirty="0">
                <a:solidFill>
                  <a:srgbClr val="000000"/>
                </a:solidFill>
              </a:rPr>
              <a:t>O</a:t>
            </a:r>
            <a:r>
              <a:rPr lang="el-GR" b="1" baseline="-25000" dirty="0">
                <a:solidFill>
                  <a:srgbClr val="000000"/>
                </a:solidFill>
              </a:rPr>
              <a:t>3</a:t>
            </a:r>
            <a:r>
              <a:rPr lang="el-GR" baseline="30000" dirty="0">
                <a:solidFill>
                  <a:srgbClr val="000000"/>
                </a:solidFill>
              </a:rPr>
              <a:t> </a:t>
            </a:r>
            <a:r>
              <a:rPr lang="el-GR" dirty="0">
                <a:solidFill>
                  <a:srgbClr val="000000"/>
                </a:solidFill>
              </a:rPr>
              <a:t>(οξείδιο αλουμινίου</a:t>
            </a:r>
            <a:r>
              <a:rPr lang="el-GR" dirty="0" smtClean="0">
                <a:solidFill>
                  <a:srgbClr val="000000"/>
                </a:solidFill>
              </a:rPr>
              <a:t>)</a:t>
            </a:r>
          </a:p>
          <a:p>
            <a:pPr marL="914400" lvl="2" indent="0">
              <a:spcBef>
                <a:spcPts val="500"/>
              </a:spcBef>
              <a:spcAft>
                <a:spcPts val="500"/>
              </a:spcAft>
              <a:buNone/>
            </a:pPr>
            <a:endParaRPr lang="el-GR" dirty="0">
              <a:solidFill>
                <a:srgbClr val="000000"/>
              </a:solidFill>
            </a:endParaRPr>
          </a:p>
          <a:p>
            <a:pPr marL="0" indent="0">
              <a:spcBef>
                <a:spcPts val="500"/>
              </a:spcBef>
              <a:spcAft>
                <a:spcPts val="500"/>
              </a:spcAft>
              <a:buNone/>
            </a:pPr>
            <a:r>
              <a:rPr lang="el-GR" sz="2400" dirty="0">
                <a:solidFill>
                  <a:srgbClr val="000000"/>
                </a:solidFill>
              </a:rPr>
              <a:t>Το επίπεδο γυαλί είναι παρόμοιο στη σύνθεση µε το εμπορικό γυαλί, εκτός από το ότι περιέχει λίγο μεγαλύτερο ποσοστό οξειδίου του μαγνησίου.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</a:p>
          <a:p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φυσητό γυαλί</a:t>
            </a:r>
            <a:endParaRPr lang="el-GR" dirty="0"/>
          </a:p>
        </p:txBody>
      </p:sp>
      <p:pic>
        <p:nvPicPr>
          <p:cNvPr id="18434" name="Picture 2" title="Το φυσητό γυαλί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2" y="1088188"/>
            <a:ext cx="2978262" cy="2233768"/>
          </a:xfrm>
          <a:prstGeom prst="rect">
            <a:avLst/>
          </a:prstGeom>
          <a:ln w="635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19872" y="1088188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Untitled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merseburger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BY-NC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8437" name="Picture 5" title="Το φυσητό γυαλί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88187"/>
            <a:ext cx="1903884" cy="2688172"/>
          </a:xfrm>
          <a:prstGeom prst="rect">
            <a:avLst/>
          </a:prstGeom>
          <a:ln w="635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139952" y="3111351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8"/>
              </a:rPr>
              <a:t>Portland Vase 2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9" tooltip="User:Mike Peel"/>
              </a:rPr>
              <a:t>Mike Peel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0"/>
              </a:rPr>
              <a:t>CC BY-SA 2.5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8438" name="Picture 6" title="Το φυσητό γυαλί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2" y="3573016"/>
            <a:ext cx="1537723" cy="2769842"/>
          </a:xfrm>
          <a:prstGeom prst="rect">
            <a:avLst/>
          </a:prstGeom>
          <a:ln w="635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978958" y="3776359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2"/>
              </a:rPr>
              <a:t>Roman glass hydria from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2"/>
              </a:rPr>
              <a:t>Baelo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2"/>
              </a:rPr>
              <a:t> Claudia (M.A.N. 1926-15-287) 01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3"/>
              </a:rPr>
              <a:t>Luis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3"/>
              </a:rPr>
              <a:t>García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3"/>
              </a:rPr>
              <a:t> (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3"/>
              </a:rPr>
              <a:t>Zaqarbal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3"/>
              </a:rPr>
              <a:t>)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4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8439" name="Picture 7" title="Το φυσητό γυαλί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575" y="4161465"/>
            <a:ext cx="2908524" cy="2181393"/>
          </a:xfrm>
          <a:prstGeom prst="rect">
            <a:avLst/>
          </a:prstGeom>
          <a:ln w="635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627784" y="5881192"/>
            <a:ext cx="2883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6"/>
              </a:rPr>
              <a:t>The Art of Blown Glass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7"/>
              </a:rPr>
              <a:t>mscaprikell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7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8"/>
              </a:rPr>
              <a:t>CC BY-SA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γυαλί στο Μεσαίωνα</a:t>
            </a:r>
            <a:endParaRPr lang="el-GR" dirty="0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71414" y="4699301"/>
            <a:ext cx="32441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Γυάλινο βάζο τύπου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Μπίρκα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(Σουηδίας)</a:t>
            </a:r>
          </a:p>
        </p:txBody>
      </p:sp>
      <p:pic>
        <p:nvPicPr>
          <p:cNvPr id="1026" name="Picture 2" title="Γυάλινο βάζο τύπου Μπίρκα (Σουηδίας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49" y="1721536"/>
            <a:ext cx="4156087" cy="2767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/>
          <p:nvPr/>
        </p:nvSpPr>
        <p:spPr>
          <a:xfrm>
            <a:off x="611560" y="5577878"/>
            <a:ext cx="3904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vintage John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/>
              </a:rPr>
              <a:t>Orwar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 Lake designed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4"/>
              </a:rPr>
              <a:t>Ekenas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 glass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vase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/>
              </a:rPr>
              <a:t>Adelle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 &amp;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Justin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BY-NC 2.0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842264" y="4699302"/>
            <a:ext cx="42228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>
                <a:solidFill>
                  <a:srgbClr val="000000"/>
                </a:solidFill>
                <a:latin typeface="Calibri"/>
              </a:rPr>
              <a:t>Λεπτοµέρεια από Μεσαιωνικό παράθυρο-</a:t>
            </a:r>
            <a:r>
              <a:rPr lang="el-GR" sz="2400" dirty="0" err="1">
                <a:solidFill>
                  <a:srgbClr val="000000"/>
                </a:solidFill>
                <a:latin typeface="Calibri"/>
              </a:rPr>
              <a:t>βιτρώ</a:t>
            </a:r>
            <a:endParaRPr lang="el-GR" sz="24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458" name="Picture 2" title="Λεπτοµέρεια από Μεσαιωνικό παράθυρο-βιτρώ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66" y="1721536"/>
            <a:ext cx="2837224" cy="2767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76056" y="5566778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8"/>
              </a:rPr>
              <a:t>Canterbury Cathedral 101 medieval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8"/>
              </a:rPr>
              <a:t>rondel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9"/>
              </a:rPr>
              <a:t>Ttaylor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l-GR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διαθλεσιμο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7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βενετσιάνικο γυαλί</a:t>
            </a:r>
            <a:endParaRPr lang="el-GR" dirty="0"/>
          </a:p>
        </p:txBody>
      </p:sp>
      <p:pic>
        <p:nvPicPr>
          <p:cNvPr id="20486" name="Picture 6" title="Εξαιρετικά δείγματα βενετσιάνικου γυαλιού ( Μουράν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2" y="1686344"/>
            <a:ext cx="1299375" cy="1980000"/>
          </a:xfrm>
          <a:prstGeom prst="rect">
            <a:avLst/>
          </a:prstGeom>
          <a:ln w="88900" cap="sq">
            <a:solidFill>
              <a:srgbClr val="000000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5" name="Rectangle 14"/>
          <p:cNvSpPr/>
          <p:nvPr/>
        </p:nvSpPr>
        <p:spPr>
          <a:xfrm>
            <a:off x="67391" y="4657130"/>
            <a:ext cx="2560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3"/>
              </a:rPr>
              <a:t>Murano blue vase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Mex3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hlinkClick r:id="rId4"/>
              </a:rPr>
              <a:t>CC BY-SA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20482" name="Picture 2" title="Εξαιρετικά δείγματα βενετσιάνικου γυαλιού ( Μουράνο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08" y="1686344"/>
            <a:ext cx="2538085" cy="1980000"/>
          </a:xfrm>
          <a:prstGeom prst="rect">
            <a:avLst/>
          </a:prstGeom>
          <a:ln w="88900" cap="sq">
            <a:solidFill>
              <a:srgbClr val="000000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7" name="Rectangle 16"/>
          <p:cNvSpPr/>
          <p:nvPr/>
        </p:nvSpPr>
        <p:spPr>
          <a:xfrm>
            <a:off x="86686" y="5178150"/>
            <a:ext cx="3189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Precious Objects from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Venezia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 1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Daniel Ventura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CC BY-SA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20484" name="Picture 4" title="Εξαιρετικά δείγματα βενετσιάνικου γυαλιού ( Μουράνο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465" y="1686344"/>
            <a:ext cx="2981220" cy="1979999"/>
          </a:xfrm>
          <a:prstGeom prst="rect">
            <a:avLst/>
          </a:prstGeom>
          <a:ln w="88900" cap="sq">
            <a:solidFill>
              <a:srgbClr val="000000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6" name="Rectangle 15"/>
          <p:cNvSpPr/>
          <p:nvPr/>
        </p:nvSpPr>
        <p:spPr>
          <a:xfrm>
            <a:off x="5292080" y="4647667"/>
            <a:ext cx="3398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9"/>
              </a:rPr>
              <a:t>Murano Glass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0"/>
              </a:rPr>
              <a:t>Jorge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0"/>
              </a:rPr>
              <a:t>Quinteros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0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1"/>
              </a:rPr>
              <a:t>CC BY-NC-SA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20487" name="Picture 7" title="Εξαιρετικά δείγματα βενετσιάνικου γυαλιού ( Μουράνο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243" y="1686344"/>
            <a:ext cx="1339085" cy="1985656"/>
          </a:xfrm>
          <a:prstGeom prst="rect">
            <a:avLst/>
          </a:prstGeom>
          <a:ln w="88900" cap="sq">
            <a:solidFill>
              <a:srgbClr val="000000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8" name="Rectangle 17"/>
          <p:cNvSpPr/>
          <p:nvPr/>
        </p:nvSpPr>
        <p:spPr>
          <a:xfrm>
            <a:off x="5478964" y="5109332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3"/>
              </a:rPr>
              <a:t>Fiorellini flower vases from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3"/>
              </a:rPr>
              <a:t>Formia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3"/>
              </a:rPr>
              <a:t>Inhabitat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4"/>
              </a:rPr>
              <a:t>CC BY-NC-ND 2.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0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238235" y="4005064"/>
            <a:ext cx="666753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Εξαιρετικά δείγματα βενετσιάνικου γυαλιού ( Μουράνο)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>
                <a:cs typeface="Arial" charset="0"/>
              </a:rPr>
              <a:t>Αριστείδης </a:t>
            </a:r>
            <a:r>
              <a:rPr lang="el-GR" sz="2000" dirty="0" err="1">
                <a:cs typeface="Arial" charset="0"/>
              </a:rPr>
              <a:t>Χανδρινός</a:t>
            </a:r>
            <a:r>
              <a:rPr lang="el-GR" sz="2000" dirty="0">
                <a:cs typeface="Arial" charset="0"/>
              </a:rPr>
              <a:t> </a:t>
            </a:r>
            <a:r>
              <a:rPr lang="el-GR" sz="2000" dirty="0" smtClean="0"/>
              <a:t>2014. </a:t>
            </a:r>
            <a:r>
              <a:rPr lang="el-GR" sz="2000" dirty="0">
                <a:cs typeface="Arial" charset="0"/>
              </a:rPr>
              <a:t>Αριστείδης </a:t>
            </a:r>
            <a:r>
              <a:rPr lang="el-GR" sz="2000" dirty="0" err="1">
                <a:cs typeface="Arial" charset="0"/>
              </a:rPr>
              <a:t>Χανδρινός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 err="1"/>
              <a:t>Ι</a:t>
            </a:r>
            <a:r>
              <a:rPr lang="el-GR" sz="2000" dirty="0" err="1" smtClean="0"/>
              <a:t>στορια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οπτικη</a:t>
            </a:r>
            <a:r>
              <a:rPr lang="el-GR" sz="2000" dirty="0" smtClean="0"/>
              <a:t> του </a:t>
            </a:r>
            <a:r>
              <a:rPr lang="el-GR" sz="2000" dirty="0" err="1" smtClean="0"/>
              <a:t>γυαλιου</a:t>
            </a:r>
            <a:r>
              <a:rPr lang="el-GR" sz="2000" dirty="0" smtClean="0"/>
              <a:t>. 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Η </a:t>
            </a:r>
            <a:r>
              <a:rPr lang="el-GR" sz="2000" dirty="0" smtClean="0"/>
              <a:t>Ανακάλυψη του γυαλιού».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5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6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l-GR" dirty="0" smtClean="0">
                <a:latin typeface="+mn-lt"/>
              </a:rPr>
              <a:t>Η ανακάλυψη του γυαλιού </a:t>
            </a:r>
            <a:r>
              <a:rPr lang="el-GR" sz="3200" b="0" dirty="0" smtClean="0">
                <a:latin typeface="+mn-lt"/>
              </a:rPr>
              <a:t>(1 από 2)</a:t>
            </a:r>
            <a:endParaRPr lang="el-GR" sz="3200" b="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solidFill>
                  <a:srgbClr val="000000"/>
                </a:solidFill>
              </a:rPr>
              <a:t> </a:t>
            </a:r>
            <a:r>
              <a:rPr lang="el-GR" sz="2400" b="1" dirty="0">
                <a:solidFill>
                  <a:srgbClr val="333399"/>
                </a:solidFill>
              </a:rPr>
              <a:t>Το γυαλί</a:t>
            </a:r>
            <a:r>
              <a:rPr lang="el-GR" sz="2400" dirty="0">
                <a:solidFill>
                  <a:srgbClr val="0000CC"/>
                </a:solidFill>
              </a:rPr>
              <a:t>, </a:t>
            </a:r>
            <a:r>
              <a:rPr lang="el-GR" sz="2400" dirty="0">
                <a:solidFill>
                  <a:srgbClr val="000000"/>
                </a:solidFill>
              </a:rPr>
              <a:t>εδώ και τέσσερις χιλιετίες, </a:t>
            </a:r>
            <a:r>
              <a:rPr lang="el-GR" sz="2400" b="1" dirty="0">
                <a:solidFill>
                  <a:srgbClr val="000000"/>
                </a:solidFill>
              </a:rPr>
              <a:t>εντυπωσιάζει</a:t>
            </a:r>
            <a:r>
              <a:rPr lang="el-GR" sz="2400" dirty="0">
                <a:solidFill>
                  <a:srgbClr val="000000"/>
                </a:solidFill>
              </a:rPr>
              <a:t> µε τη </a:t>
            </a:r>
            <a:r>
              <a:rPr lang="el-GR" sz="2400" b="1" dirty="0">
                <a:solidFill>
                  <a:srgbClr val="000000"/>
                </a:solidFill>
              </a:rPr>
              <a:t>λάµψη</a:t>
            </a:r>
            <a:r>
              <a:rPr lang="el-GR" sz="2400" dirty="0">
                <a:solidFill>
                  <a:srgbClr val="000000"/>
                </a:solidFill>
              </a:rPr>
              <a:t> του και τις </a:t>
            </a:r>
            <a:r>
              <a:rPr lang="el-GR" sz="2400" b="1" dirty="0">
                <a:solidFill>
                  <a:srgbClr val="000000"/>
                </a:solidFill>
              </a:rPr>
              <a:t>αµέτρητες εφαρμογές του</a:t>
            </a:r>
            <a:r>
              <a:rPr lang="el-GR" sz="2400" dirty="0">
                <a:solidFill>
                  <a:srgbClr val="000000"/>
                </a:solidFill>
              </a:rPr>
              <a:t> στην καθηµερινή ζωή</a:t>
            </a:r>
            <a:r>
              <a:rPr lang="el-GR" sz="2400" dirty="0" smtClean="0">
                <a:solidFill>
                  <a:srgbClr val="000000"/>
                </a:solidFill>
              </a:rPr>
              <a:t>.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</a:pPr>
            <a:r>
              <a:rPr lang="el-GR" sz="2400" i="1" dirty="0" smtClean="0"/>
              <a:t> </a:t>
            </a:r>
            <a:r>
              <a:rPr lang="el-GR" sz="2400" dirty="0"/>
              <a:t>Μια από τις </a:t>
            </a:r>
            <a:r>
              <a:rPr lang="el-GR" sz="2400" dirty="0" smtClean="0"/>
              <a:t>μορφές </a:t>
            </a:r>
            <a:r>
              <a:rPr lang="el-GR" sz="2400" b="1" dirty="0" smtClean="0">
                <a:solidFill>
                  <a:srgbClr val="333399"/>
                </a:solidFill>
              </a:rPr>
              <a:t>φυσικού γυαλιού</a:t>
            </a:r>
            <a:r>
              <a:rPr lang="el-GR" sz="2400" dirty="0" smtClean="0"/>
              <a:t>, η πιο συνηθισμένη ίσως, είναι ο “</a:t>
            </a:r>
            <a:r>
              <a:rPr lang="el-GR" sz="2400" b="1" dirty="0" smtClean="0">
                <a:solidFill>
                  <a:srgbClr val="333399"/>
                </a:solidFill>
              </a:rPr>
              <a:t>οψιδιανός</a:t>
            </a:r>
            <a:r>
              <a:rPr lang="el-GR" sz="2400" dirty="0" smtClean="0"/>
              <a:t>”.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l-GR" sz="2400" dirty="0"/>
          </a:p>
        </p:txBody>
      </p:sp>
      <p:pic>
        <p:nvPicPr>
          <p:cNvPr id="17410" name="Picture 2" title="Φυσικό ορυκτό γυαλ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25" y="3429000"/>
            <a:ext cx="2502791" cy="2502791"/>
          </a:xfrm>
          <a:prstGeom prst="rect">
            <a:avLst/>
          </a:prstGeom>
          <a:ln w="635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991117" y="6237312"/>
            <a:ext cx="31617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Φυσικό ορυκτό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γυαλί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1132" y="6019832"/>
            <a:ext cx="31024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“ObsidianOregon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ανακάλυψη του </a:t>
            </a:r>
            <a:r>
              <a:rPr lang="el-GR" dirty="0" smtClean="0"/>
              <a:t>γυαλιού </a:t>
            </a:r>
            <a:r>
              <a:rPr lang="el-GR" sz="3200" b="0" dirty="0" smtClean="0"/>
              <a:t>(2 από 2)</a:t>
            </a:r>
            <a:endParaRPr lang="el-GR" sz="3200" b="0" dirty="0">
              <a:solidFill>
                <a:srgbClr val="333399"/>
              </a:solidFill>
            </a:endParaRPr>
          </a:p>
        </p:txBody>
      </p:sp>
      <p:pic>
        <p:nvPicPr>
          <p:cNvPr id="21510" name="Picture 6" title="Εφαρμογές γυαλιού γενικής χρήσης σε συσκευασία (μπουκάλια)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68" y="1196752"/>
            <a:ext cx="4430872" cy="2254696"/>
          </a:xfrm>
          <a:prstGeom prst="rect">
            <a:avLst/>
          </a:prstGeom>
          <a:ln w="889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95354" y="1340768"/>
            <a:ext cx="2140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Bottles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b="1" dirty="0" smtClean="0">
                <a:solidFill>
                  <a:prstClr val="black"/>
                </a:solidFill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Klearchos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Kapoutsis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6"/>
              </a:rPr>
              <a:t>BY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21509" name="Picture 5" title="Εφαρμογές γυαλιού γενικής χρήσης σε συσκευασία (δοχεία τροφίμων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04558"/>
            <a:ext cx="4207421" cy="1841107"/>
          </a:xfrm>
          <a:prstGeom prst="rect">
            <a:avLst/>
          </a:prstGeom>
          <a:ln w="889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03648" y="5143803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8"/>
              </a:rPr>
              <a:t>jars of nuts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 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9"/>
              </a:rPr>
              <a:t>elana's pantry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10"/>
              </a:rPr>
              <a:t>CC BY-NC-ND 2.0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04900" y="5877272"/>
            <a:ext cx="693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l-GR" dirty="0" smtClean="0">
                <a:solidFill>
                  <a:srgbClr val="000000"/>
                </a:solidFill>
                <a:latin typeface="Calibri"/>
              </a:rPr>
              <a:t>Εφαρμογές </a:t>
            </a:r>
            <a:r>
              <a:rPr lang="el-GR" dirty="0">
                <a:solidFill>
                  <a:srgbClr val="000000"/>
                </a:solidFill>
                <a:latin typeface="Calibri"/>
              </a:rPr>
              <a:t>γυαλιού γενικής χρήσης σε συσκευασία (μπουκάλια και δοχεία τροφίμων) 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 </a:t>
            </a:r>
            <a:r>
              <a:rPr lang="el-GR" dirty="0" smtClean="0"/>
              <a:t>Τι είναι το γυαλί;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endParaRPr lang="el-GR" sz="24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l-GR" sz="2400" dirty="0" smtClean="0">
                <a:solidFill>
                  <a:srgbClr val="000000"/>
                </a:solidFill>
              </a:rPr>
              <a:t>Ένας </a:t>
            </a:r>
            <a:r>
              <a:rPr lang="el-GR" sz="2400" b="1" dirty="0" err="1">
                <a:solidFill>
                  <a:srgbClr val="333399"/>
                </a:solidFill>
              </a:rPr>
              <a:t>συνδυασµός</a:t>
            </a:r>
            <a:r>
              <a:rPr lang="el-GR" sz="2400" b="1" dirty="0">
                <a:solidFill>
                  <a:srgbClr val="333399"/>
                </a:solidFill>
              </a:rPr>
              <a:t> </a:t>
            </a:r>
            <a:r>
              <a:rPr lang="el-GR" sz="2400" b="1" dirty="0" err="1">
                <a:solidFill>
                  <a:srgbClr val="333399"/>
                </a:solidFill>
              </a:rPr>
              <a:t>άµµου</a:t>
            </a:r>
            <a:r>
              <a:rPr lang="el-GR" sz="2400" b="1" dirty="0">
                <a:solidFill>
                  <a:srgbClr val="333399"/>
                </a:solidFill>
              </a:rPr>
              <a:t> και άλλων µ</a:t>
            </a:r>
            <a:r>
              <a:rPr lang="el-GR" sz="2400" b="1" dirty="0" err="1">
                <a:solidFill>
                  <a:srgbClr val="333399"/>
                </a:solidFill>
              </a:rPr>
              <a:t>εταλλευµάτων</a:t>
            </a:r>
            <a:r>
              <a:rPr lang="el-GR" sz="2400" dirty="0">
                <a:solidFill>
                  <a:srgbClr val="333399"/>
                </a:solidFill>
              </a:rPr>
              <a:t> </a:t>
            </a:r>
            <a:r>
              <a:rPr lang="el-GR" sz="2400" dirty="0">
                <a:solidFill>
                  <a:srgbClr val="000000"/>
                </a:solidFill>
              </a:rPr>
              <a:t>που λιώνουν μαζί σε πολύ υψηλές </a:t>
            </a:r>
            <a:r>
              <a:rPr lang="el-GR" sz="2400" dirty="0" err="1">
                <a:solidFill>
                  <a:srgbClr val="000000"/>
                </a:solidFill>
              </a:rPr>
              <a:t>θερµοκρασίες</a:t>
            </a:r>
            <a:r>
              <a:rPr lang="el-GR" sz="2400" dirty="0">
                <a:solidFill>
                  <a:srgbClr val="000000"/>
                </a:solidFill>
              </a:rPr>
              <a:t> για να </a:t>
            </a:r>
            <a:r>
              <a:rPr lang="el-GR" sz="2400" dirty="0" err="1">
                <a:solidFill>
                  <a:srgbClr val="000000"/>
                </a:solidFill>
              </a:rPr>
              <a:t>διαµορφώσουν</a:t>
            </a:r>
            <a:r>
              <a:rPr lang="el-GR" sz="2400" dirty="0">
                <a:solidFill>
                  <a:srgbClr val="000000"/>
                </a:solidFill>
              </a:rPr>
              <a:t> ένα υλικό που είναι ιδανικό για ένα ευρύ </a:t>
            </a:r>
            <a:r>
              <a:rPr lang="el-GR" sz="2400" dirty="0" err="1">
                <a:solidFill>
                  <a:srgbClr val="000000"/>
                </a:solidFill>
              </a:rPr>
              <a:t>φάσµα</a:t>
            </a:r>
            <a:r>
              <a:rPr lang="el-GR" sz="2400" dirty="0">
                <a:solidFill>
                  <a:srgbClr val="000000"/>
                </a:solidFill>
              </a:rPr>
              <a:t> χρήσεων, από τη συσκευασία μέχρι την κατασκευή της σύγχρονης τεχνολογίας των οπτικών ινών.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l-GR" sz="2400" dirty="0">
              <a:solidFill>
                <a:srgbClr val="000000"/>
              </a:solidFill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l-GR" sz="2400" dirty="0" smtClean="0">
                <a:solidFill>
                  <a:srgbClr val="000000"/>
                </a:solidFill>
              </a:rPr>
              <a:t>Είναι </a:t>
            </a:r>
            <a:r>
              <a:rPr lang="el-GR" sz="2400" dirty="0">
                <a:solidFill>
                  <a:srgbClr val="000000"/>
                </a:solidFill>
              </a:rPr>
              <a:t>ένα </a:t>
            </a:r>
            <a:r>
              <a:rPr lang="el-GR" sz="2400" b="1" dirty="0">
                <a:solidFill>
                  <a:srgbClr val="333399"/>
                </a:solidFill>
              </a:rPr>
              <a:t>ανόργανο  υλικό</a:t>
            </a:r>
            <a:r>
              <a:rPr lang="el-GR" sz="2400" dirty="0">
                <a:solidFill>
                  <a:srgbClr val="000000"/>
                </a:solidFill>
              </a:rPr>
              <a:t>, το οποίο ανήκει στην κατηγορία των </a:t>
            </a:r>
            <a:r>
              <a:rPr lang="el-GR" sz="2400" b="1" dirty="0" err="1">
                <a:solidFill>
                  <a:srgbClr val="333399"/>
                </a:solidFill>
              </a:rPr>
              <a:t>άµορφων</a:t>
            </a:r>
            <a:r>
              <a:rPr lang="el-GR" sz="2400" b="1" dirty="0">
                <a:solidFill>
                  <a:srgbClr val="333399"/>
                </a:solidFill>
              </a:rPr>
              <a:t> </a:t>
            </a:r>
            <a:r>
              <a:rPr lang="el-GR" sz="2400" b="1" dirty="0" smtClean="0">
                <a:solidFill>
                  <a:srgbClr val="333399"/>
                </a:solidFill>
              </a:rPr>
              <a:t>στερεών</a:t>
            </a:r>
            <a:r>
              <a:rPr lang="el-GR" sz="2400" b="1" dirty="0" smtClean="0">
                <a:solidFill>
                  <a:srgbClr val="000000"/>
                </a:solidFill>
              </a:rPr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 Τι είναι το γυαλί</a:t>
            </a:r>
            <a:r>
              <a:rPr lang="el-GR" dirty="0" smtClean="0"/>
              <a:t>; </a:t>
            </a:r>
            <a:r>
              <a:rPr lang="el-GR" sz="3200" b="0" dirty="0" smtClean="0"/>
              <a:t>(2 από 2)</a:t>
            </a:r>
            <a:endParaRPr lang="el-GR" sz="3200" b="0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el-GR" sz="2600" dirty="0">
                <a:solidFill>
                  <a:srgbClr val="000000"/>
                </a:solidFill>
              </a:rPr>
              <a:t> Είναι </a:t>
            </a:r>
            <a:r>
              <a:rPr lang="el-GR" sz="2600" b="1" dirty="0">
                <a:solidFill>
                  <a:srgbClr val="000000"/>
                </a:solidFill>
              </a:rPr>
              <a:t>σκληρό</a:t>
            </a:r>
            <a:r>
              <a:rPr lang="el-GR" sz="2600" dirty="0">
                <a:solidFill>
                  <a:srgbClr val="000000"/>
                </a:solidFill>
              </a:rPr>
              <a:t>, 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el-GR" sz="2600" dirty="0">
                <a:solidFill>
                  <a:srgbClr val="000000"/>
                </a:solidFill>
              </a:rPr>
              <a:t> </a:t>
            </a:r>
            <a:r>
              <a:rPr lang="el-GR" sz="2600" b="1" dirty="0">
                <a:solidFill>
                  <a:srgbClr val="000000"/>
                </a:solidFill>
              </a:rPr>
              <a:t>εύθραυστο</a:t>
            </a:r>
            <a:r>
              <a:rPr lang="el-GR" sz="2600" dirty="0">
                <a:solidFill>
                  <a:srgbClr val="000000"/>
                </a:solidFill>
              </a:rPr>
              <a:t>, 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el-GR" sz="2600" dirty="0">
                <a:solidFill>
                  <a:srgbClr val="000000"/>
                </a:solidFill>
              </a:rPr>
              <a:t> συνήθως </a:t>
            </a:r>
            <a:r>
              <a:rPr lang="el-GR" sz="2600" b="1" dirty="0">
                <a:solidFill>
                  <a:srgbClr val="000000"/>
                </a:solidFill>
              </a:rPr>
              <a:t>διαφανές</a:t>
            </a:r>
            <a:r>
              <a:rPr lang="el-GR" sz="2600" dirty="0">
                <a:solidFill>
                  <a:srgbClr val="000000"/>
                </a:solidFill>
              </a:rPr>
              <a:t> ή </a:t>
            </a:r>
            <a:r>
              <a:rPr lang="el-GR" sz="2600" dirty="0" err="1">
                <a:solidFill>
                  <a:srgbClr val="000000"/>
                </a:solidFill>
              </a:rPr>
              <a:t>ηµιδιαφανές</a:t>
            </a:r>
            <a:r>
              <a:rPr lang="el-GR" sz="2600" dirty="0">
                <a:solidFill>
                  <a:srgbClr val="000000"/>
                </a:solidFill>
              </a:rPr>
              <a:t>, 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el-GR" sz="2600" b="1" dirty="0">
                <a:solidFill>
                  <a:srgbClr val="000000"/>
                </a:solidFill>
              </a:rPr>
              <a:t> ομογενές</a:t>
            </a:r>
            <a:r>
              <a:rPr lang="el-GR" sz="2600" dirty="0">
                <a:solidFill>
                  <a:srgbClr val="000000"/>
                </a:solidFill>
              </a:rPr>
              <a:t> και 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el-GR" sz="2600" dirty="0">
                <a:solidFill>
                  <a:srgbClr val="000000"/>
                </a:solidFill>
              </a:rPr>
              <a:t> </a:t>
            </a:r>
            <a:r>
              <a:rPr lang="el-GR" sz="2600" b="1" dirty="0">
                <a:solidFill>
                  <a:srgbClr val="000000"/>
                </a:solidFill>
              </a:rPr>
              <a:t>ισότροπο</a:t>
            </a:r>
            <a:r>
              <a:rPr lang="el-GR" sz="2600" dirty="0">
                <a:solidFill>
                  <a:srgbClr val="000000"/>
                </a:solidFill>
              </a:rPr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l-GR" sz="2600" b="1" dirty="0">
                <a:solidFill>
                  <a:srgbClr val="000000"/>
                </a:solidFill>
              </a:rPr>
              <a:t>Σχηματίζεται</a:t>
            </a:r>
            <a:r>
              <a:rPr lang="el-GR" sz="2600" dirty="0">
                <a:solidFill>
                  <a:srgbClr val="000000"/>
                </a:solidFill>
              </a:rPr>
              <a:t> κατά την </a:t>
            </a:r>
            <a:r>
              <a:rPr lang="el-GR" sz="2600" b="1" dirty="0">
                <a:solidFill>
                  <a:srgbClr val="000000"/>
                </a:solidFill>
              </a:rPr>
              <a:t>πήξη του </a:t>
            </a:r>
            <a:r>
              <a:rPr lang="el-GR" sz="2600" b="1" dirty="0" err="1">
                <a:solidFill>
                  <a:srgbClr val="000000"/>
                </a:solidFill>
              </a:rPr>
              <a:t>τήγµατος</a:t>
            </a:r>
            <a:r>
              <a:rPr lang="el-GR" sz="2600" b="1" dirty="0">
                <a:solidFill>
                  <a:srgbClr val="000000"/>
                </a:solidFill>
              </a:rPr>
              <a:t> ορισμένων χημικών</a:t>
            </a:r>
            <a:r>
              <a:rPr lang="el-GR" sz="2600" dirty="0">
                <a:solidFill>
                  <a:srgbClr val="000000"/>
                </a:solidFill>
              </a:rPr>
              <a:t> ουσιών, οι οποίες έχουν την </a:t>
            </a:r>
            <a:r>
              <a:rPr lang="el-GR" sz="2600" b="1" dirty="0">
                <a:solidFill>
                  <a:srgbClr val="000000"/>
                </a:solidFill>
              </a:rPr>
              <a:t>ιδιότητα</a:t>
            </a:r>
            <a:r>
              <a:rPr lang="el-GR" sz="2600" dirty="0">
                <a:solidFill>
                  <a:srgbClr val="000000"/>
                </a:solidFill>
              </a:rPr>
              <a:t>, όταν ψύχονται µε γρήγορο ρυθμό, </a:t>
            </a:r>
            <a:r>
              <a:rPr lang="el-GR" sz="2600" b="1" dirty="0">
                <a:solidFill>
                  <a:srgbClr val="000000"/>
                </a:solidFill>
              </a:rPr>
              <a:t>να µην κρυσταλλώνονται</a:t>
            </a:r>
            <a:r>
              <a:rPr lang="el-GR" sz="2600" dirty="0">
                <a:solidFill>
                  <a:srgbClr val="000000"/>
                </a:solidFill>
              </a:rPr>
              <a:t> αλλά τα άτομα τους </a:t>
            </a:r>
            <a:r>
              <a:rPr lang="el-GR" sz="2600" b="1" dirty="0">
                <a:solidFill>
                  <a:srgbClr val="000000"/>
                </a:solidFill>
              </a:rPr>
              <a:t>να εξακολουθούν να είναι άτακτα ταξινομημένα, </a:t>
            </a:r>
            <a:r>
              <a:rPr lang="el-GR" sz="2600" dirty="0">
                <a:solidFill>
                  <a:srgbClr val="000000"/>
                </a:solidFill>
              </a:rPr>
              <a:t>όπως ήταν κι</a:t>
            </a:r>
            <a:r>
              <a:rPr lang="el-GR" sz="2600" b="1" dirty="0">
                <a:solidFill>
                  <a:srgbClr val="000000"/>
                </a:solidFill>
              </a:rPr>
              <a:t> όταν </a:t>
            </a:r>
            <a:r>
              <a:rPr lang="el-GR" sz="2600" dirty="0">
                <a:solidFill>
                  <a:srgbClr val="000000"/>
                </a:solidFill>
              </a:rPr>
              <a:t>το υλικό βρισκόταν σε </a:t>
            </a:r>
            <a:r>
              <a:rPr lang="el-GR" sz="2600" b="1" dirty="0">
                <a:solidFill>
                  <a:srgbClr val="000000"/>
                </a:solidFill>
              </a:rPr>
              <a:t>υγρή κατάσταση</a:t>
            </a:r>
            <a:r>
              <a:rPr lang="el-GR" sz="2600" dirty="0">
                <a:solidFill>
                  <a:srgbClr val="000000"/>
                </a:solidFill>
              </a:rPr>
              <a:t>.</a:t>
            </a:r>
            <a:endParaRPr lang="el-GR" sz="2600" dirty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ανακάλυψη του γυαλιού</a:t>
            </a:r>
            <a:endParaRPr lang="el-GR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/>
          <a:lstStyle/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l-GR" sz="2400" dirty="0" smtClean="0"/>
              <a:t>Αν </a:t>
            </a:r>
            <a:r>
              <a:rPr lang="el-GR" sz="2400" dirty="0"/>
              <a:t>και ακόμα υπάρχει κάποια μικρή αμφιβολία, ως προς το πότε και που εφευρέθηκε το γυαλί, η παράδοση που σώζεται από τον Πλίνιο, εντοπίζει το γεγονός στη φοινικική ακτή, στο σύγχρονο Λίβανο, όπου αργότερα αναπτύχθηκε ένα από τα σημαντικότερα υαλουργικά κέντρα.</a:t>
            </a:r>
          </a:p>
          <a:p>
            <a:endParaRPr lang="el-GR" dirty="0"/>
          </a:p>
        </p:txBody>
      </p:sp>
      <p:pic>
        <p:nvPicPr>
          <p:cNvPr id="1026" name="Picture 2" title="Verre gallo rom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051" y="1340768"/>
            <a:ext cx="4185898" cy="28083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39752" y="4293096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Verre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gallo-romain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4"/>
              </a:rPr>
              <a:t> 02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b="1" dirty="0" smtClean="0">
                <a:solidFill>
                  <a:prstClr val="black"/>
                </a:solidFill>
              </a:rPr>
              <a:t> 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5"/>
              </a:rPr>
              <a:t>Vassil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ιστορία του γυαλιού </a:t>
            </a:r>
            <a:r>
              <a:rPr lang="el-GR" sz="3200" b="0" dirty="0" smtClean="0"/>
              <a:t>(1 από 2)</a:t>
            </a:r>
            <a:endParaRPr lang="en-US" sz="3200" b="0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57200" y="980728"/>
            <a:ext cx="8229600" cy="2880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l-GR" sz="2400" b="1" dirty="0" smtClean="0">
                <a:solidFill>
                  <a:srgbClr val="333399"/>
                </a:solidFill>
              </a:rPr>
              <a:t>ΤΟ ΓΥΑΛΙ ΤΗΝ ΑΡΧΑΙΑ ΑΙΓΥΠΤΟ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‒"/>
            </a:pPr>
            <a:r>
              <a:rPr lang="el-GR" sz="2400" dirty="0" smtClean="0">
                <a:solidFill>
                  <a:prstClr val="black"/>
                </a:solidFill>
              </a:rPr>
              <a:t>Η υαλουργία στην αρχαία Αίγυπτο. Φοίνικες 2100 </a:t>
            </a:r>
            <a:r>
              <a:rPr lang="el-GR" sz="2400" dirty="0" err="1" smtClean="0">
                <a:solidFill>
                  <a:prstClr val="black"/>
                </a:solidFill>
              </a:rPr>
              <a:t>π.Χ.</a:t>
            </a:r>
            <a:r>
              <a:rPr lang="el-GR" sz="2400" dirty="0" smtClean="0">
                <a:solidFill>
                  <a:prstClr val="black"/>
                </a:solidFill>
              </a:rPr>
              <a:t> επεκτάθηκαν στη νότια Ευρώπη, Βασιλικό επάγγελμα, σκεύη από γυαλί στους τάφους των Φαραώ.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‒"/>
            </a:pPr>
            <a:r>
              <a:rPr lang="el-GR" sz="2400" dirty="0" smtClean="0">
                <a:solidFill>
                  <a:prstClr val="black"/>
                </a:solidFill>
              </a:rPr>
              <a:t>Οι Αιγυπτιακές χάντρες από γυαλί. Σμάλτο γυαλιού γύρω από άργιλο από το 12.000 </a:t>
            </a:r>
            <a:r>
              <a:rPr lang="el-GR" sz="2400" dirty="0" err="1" smtClean="0">
                <a:solidFill>
                  <a:prstClr val="black"/>
                </a:solidFill>
              </a:rPr>
              <a:t>π.Χ.</a:t>
            </a:r>
            <a:r>
              <a:rPr lang="el-GR" sz="2400" dirty="0" smtClean="0">
                <a:solidFill>
                  <a:prstClr val="black"/>
                </a:solidFill>
              </a:rPr>
              <a:t> υλικό για αντίγραφα πολύτιμων λίθων.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094312"/>
            <a:ext cx="7632848" cy="276368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400" b="1" dirty="0" smtClean="0">
                <a:solidFill>
                  <a:srgbClr val="333399"/>
                </a:solidFill>
              </a:rPr>
              <a:t>ΤΟ ΓΥΑΛΙ ΤΟΝ 19</a:t>
            </a:r>
            <a:r>
              <a:rPr lang="el-GR" sz="2400" b="1" baseline="30000" dirty="0" smtClean="0">
                <a:solidFill>
                  <a:srgbClr val="333399"/>
                </a:solidFill>
              </a:rPr>
              <a:t>Ο</a:t>
            </a:r>
            <a:r>
              <a:rPr lang="el-GR" sz="2400" b="1" dirty="0" smtClean="0">
                <a:solidFill>
                  <a:srgbClr val="333399"/>
                </a:solidFill>
              </a:rPr>
              <a:t> ΑΙΩΝΑ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Calibri" pitchFamily="34" charset="0"/>
              <a:buChar char="‒"/>
            </a:pPr>
            <a:r>
              <a:rPr lang="el-GR" sz="2400" dirty="0" smtClean="0"/>
              <a:t>Δίσκοι και πλάκες γυαλιού μετά το 1800, </a:t>
            </a:r>
            <a:r>
              <a:rPr lang="en-US" sz="2400" dirty="0" smtClean="0"/>
              <a:t>Crown Glass </a:t>
            </a:r>
            <a:r>
              <a:rPr lang="el-GR" sz="2400" dirty="0" smtClean="0"/>
              <a:t>αρχές 19</a:t>
            </a:r>
            <a:r>
              <a:rPr lang="el-GR" sz="2400" baseline="30000" dirty="0" smtClean="0"/>
              <a:t>ου</a:t>
            </a:r>
            <a:r>
              <a:rPr lang="el-GR" sz="2400" dirty="0" smtClean="0"/>
              <a:t> αιώνα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Calibri" pitchFamily="34" charset="0"/>
              <a:buChar char="‒"/>
            </a:pPr>
            <a:r>
              <a:rPr lang="el-GR" sz="2400" dirty="0" smtClean="0"/>
              <a:t>Γυαλί μολύβδου </a:t>
            </a:r>
            <a:r>
              <a:rPr lang="en-US" sz="2400" dirty="0" smtClean="0"/>
              <a:t>Flint</a:t>
            </a:r>
            <a:r>
              <a:rPr lang="el-GR" sz="2400" dirty="0" smtClean="0"/>
              <a:t>, σε Αγγλία και ΗΠΑ</a:t>
            </a:r>
          </a:p>
          <a:p>
            <a:pPr>
              <a:spcBef>
                <a:spcPts val="400"/>
              </a:spcBef>
              <a:spcAft>
                <a:spcPts val="400"/>
              </a:spcAft>
              <a:buFont typeface="Calibri" pitchFamily="34" charset="0"/>
              <a:buChar char="‒"/>
            </a:pPr>
            <a:r>
              <a:rPr lang="el-GR" sz="2400" dirty="0" smtClean="0"/>
              <a:t>Αρχιτεκτονική με επίπεδο γυαλί </a:t>
            </a:r>
            <a:r>
              <a:rPr lang="en-US" sz="2400" dirty="0" smtClean="0"/>
              <a:t>Crystal Palace </a:t>
            </a:r>
            <a:r>
              <a:rPr lang="el-GR" sz="2400" dirty="0" smtClean="0"/>
              <a:t>στην Αγγλία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ιστορία του γυαλιού </a:t>
            </a:r>
            <a:r>
              <a:rPr lang="el-GR" sz="3200" b="0" dirty="0" smtClean="0"/>
              <a:t>(2 από 2)</a:t>
            </a:r>
            <a:endParaRPr lang="en-US" sz="3200" b="0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57200" y="1196752"/>
            <a:ext cx="8229600" cy="1260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dirty="0">
                <a:solidFill>
                  <a:srgbClr val="333399"/>
                </a:solidFill>
              </a:rPr>
              <a:t>Η ΒΕΝΕΤΙΑ ΚΑΙ Η ΕΥΡΩΠΑΪΚΗ ΑΝΑΓΕΝΝΗΣΗ</a:t>
            </a:r>
          </a:p>
          <a:p>
            <a:pPr>
              <a:buFont typeface="Calibri" pitchFamily="34" charset="0"/>
              <a:buChar char="‒"/>
            </a:pPr>
            <a:r>
              <a:rPr lang="el-GR" sz="2400" dirty="0" smtClean="0">
                <a:solidFill>
                  <a:prstClr val="black"/>
                </a:solidFill>
              </a:rPr>
              <a:t>Η </a:t>
            </a:r>
            <a:r>
              <a:rPr lang="el-GR" sz="2400" dirty="0">
                <a:solidFill>
                  <a:prstClr val="black"/>
                </a:solidFill>
              </a:rPr>
              <a:t>Βενετία κέντρο γυαλιού το 1200 </a:t>
            </a:r>
            <a:r>
              <a:rPr lang="el-GR" sz="2400" dirty="0" err="1">
                <a:solidFill>
                  <a:prstClr val="black"/>
                </a:solidFill>
              </a:rPr>
              <a:t>μ.Χ</a:t>
            </a:r>
            <a:r>
              <a:rPr lang="el-GR" sz="2400" dirty="0">
                <a:solidFill>
                  <a:prstClr val="black"/>
                </a:solidFill>
              </a:rPr>
              <a:t>. Βενετικό &lt;</a:t>
            </a:r>
            <a:r>
              <a:rPr lang="en-US" sz="2400" dirty="0" err="1">
                <a:solidFill>
                  <a:prstClr val="black"/>
                </a:solidFill>
              </a:rPr>
              <a:t>cristallo</a:t>
            </a:r>
            <a:r>
              <a:rPr lang="en-US" sz="2400" dirty="0" smtClean="0">
                <a:solidFill>
                  <a:prstClr val="black"/>
                </a:solidFill>
              </a:rPr>
              <a:t>&gt;,</a:t>
            </a:r>
            <a:r>
              <a:rPr lang="el-GR" sz="2400" dirty="0" smtClean="0">
                <a:solidFill>
                  <a:prstClr val="black"/>
                </a:solidFill>
              </a:rPr>
              <a:t> Μουράνο </a:t>
            </a:r>
            <a:r>
              <a:rPr lang="el-GR" sz="2400" dirty="0">
                <a:solidFill>
                  <a:prstClr val="black"/>
                </a:solidFill>
              </a:rPr>
              <a:t>μυστικό κέντρο υαλουργίας ως 16</a:t>
            </a:r>
            <a:r>
              <a:rPr lang="el-GR" sz="2400" baseline="30000" dirty="0">
                <a:solidFill>
                  <a:prstClr val="black"/>
                </a:solidFill>
              </a:rPr>
              <a:t>ο</a:t>
            </a:r>
            <a:r>
              <a:rPr lang="el-GR" sz="2400" dirty="0">
                <a:solidFill>
                  <a:prstClr val="black"/>
                </a:solidFill>
              </a:rPr>
              <a:t> αιώνα </a:t>
            </a:r>
            <a:r>
              <a:rPr lang="el-GR" sz="2400" dirty="0" err="1">
                <a:solidFill>
                  <a:prstClr val="black"/>
                </a:solidFill>
              </a:rPr>
              <a:t>μ.Χ</a:t>
            </a:r>
            <a:r>
              <a:rPr lang="el-GR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780928"/>
            <a:ext cx="7632848" cy="1395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solidFill>
                  <a:srgbClr val="333399"/>
                </a:solidFill>
              </a:rPr>
              <a:t>ΦΥΣΗΤΟ ΓΥΑΛΙ</a:t>
            </a:r>
          </a:p>
          <a:p>
            <a:pPr>
              <a:buFont typeface="Calibri" pitchFamily="34" charset="0"/>
              <a:buChar char="‒"/>
            </a:pPr>
            <a:r>
              <a:rPr lang="el-GR" sz="2400" dirty="0" smtClean="0"/>
              <a:t>Τεχνική </a:t>
            </a:r>
            <a:r>
              <a:rPr lang="el-GR" sz="2400" dirty="0"/>
              <a:t>που αναπτύχθηκε στην Συρία, 100π.Χ. Τελειοποιήθηκε επί Ρωμαίων</a:t>
            </a: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457200" y="4437112"/>
            <a:ext cx="822960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b="1" dirty="0" smtClean="0">
                <a:solidFill>
                  <a:srgbClr val="333399"/>
                </a:solidFill>
              </a:rPr>
              <a:t>ΤΟ ΓΥΑΛΙ ΣΤΟΝ ΜΕΣΑΙΩΝΑ</a:t>
            </a:r>
            <a:endParaRPr lang="el-GR" sz="2400" dirty="0" smtClean="0">
              <a:solidFill>
                <a:srgbClr val="333399"/>
              </a:solidFill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Calibri" pitchFamily="34" charset="0"/>
              <a:buChar char="‒"/>
            </a:pPr>
            <a:r>
              <a:rPr lang="el-GR" sz="2400" dirty="0" smtClean="0">
                <a:solidFill>
                  <a:prstClr val="black"/>
                </a:solidFill>
              </a:rPr>
              <a:t>Κυρίως </a:t>
            </a:r>
            <a:r>
              <a:rPr lang="el-GR" sz="2400" dirty="0" err="1" smtClean="0">
                <a:solidFill>
                  <a:prstClr val="black"/>
                </a:solidFill>
              </a:rPr>
              <a:t>βιτρώ</a:t>
            </a:r>
            <a:r>
              <a:rPr lang="el-GR" sz="2400" dirty="0" smtClean="0">
                <a:solidFill>
                  <a:prstClr val="black"/>
                </a:solidFill>
              </a:rPr>
              <a:t> σε παράθυρα εκκλησιών (</a:t>
            </a:r>
            <a:r>
              <a:rPr lang="el-GR" sz="2400" dirty="0" err="1" smtClean="0">
                <a:solidFill>
                  <a:prstClr val="black"/>
                </a:solidFill>
              </a:rPr>
              <a:t>Αγ.Σοφία</a:t>
            </a:r>
            <a:r>
              <a:rPr lang="el-GR" sz="2400" dirty="0" smtClean="0">
                <a:solidFill>
                  <a:prstClr val="black"/>
                </a:solidFill>
              </a:rPr>
              <a:t> 600 </a:t>
            </a:r>
            <a:r>
              <a:rPr lang="el-GR" sz="2400" dirty="0" err="1" smtClean="0">
                <a:solidFill>
                  <a:prstClr val="black"/>
                </a:solidFill>
              </a:rPr>
              <a:t>μ.Χ</a:t>
            </a:r>
            <a:r>
              <a:rPr lang="el-GR" sz="2400" dirty="0" smtClean="0">
                <a:solidFill>
                  <a:prstClr val="black"/>
                </a:solidFill>
              </a:rPr>
              <a:t>.)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Calibri" pitchFamily="34" charset="0"/>
              <a:buChar char="‒"/>
            </a:pPr>
            <a:r>
              <a:rPr lang="el-GR" sz="2400" dirty="0" smtClean="0">
                <a:solidFill>
                  <a:prstClr val="black"/>
                </a:solidFill>
              </a:rPr>
              <a:t>Υαλογραφία σε Ευρώπη από 980 μέχρι το 1400 </a:t>
            </a:r>
            <a:r>
              <a:rPr lang="el-GR" sz="2400" dirty="0" err="1" smtClean="0">
                <a:solidFill>
                  <a:prstClr val="black"/>
                </a:solidFill>
              </a:rPr>
              <a:t>μ.Χ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5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Τύποι γυαλιού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04056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"/>
            </a:pPr>
            <a:endParaRPr lang="el-GR" sz="24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"/>
            </a:pPr>
            <a:r>
              <a:rPr lang="el-GR" sz="2400" b="1" dirty="0" smtClean="0">
                <a:solidFill>
                  <a:srgbClr val="333399"/>
                </a:solidFill>
              </a:rPr>
              <a:t>ΕΜΠΟΡΙΚΟ ΓΥΑΛΙ(</a:t>
            </a:r>
            <a:r>
              <a:rPr lang="en-US" sz="2400" b="1" dirty="0" smtClean="0"/>
              <a:t>SODA-LIME)</a:t>
            </a:r>
            <a:r>
              <a:rPr lang="en-US" sz="2400" dirty="0" smtClean="0"/>
              <a:t>72</a:t>
            </a:r>
            <a:r>
              <a:rPr lang="en-US" sz="2400" dirty="0"/>
              <a:t>% SiO</a:t>
            </a:r>
            <a:r>
              <a:rPr lang="en-US" sz="1800" dirty="0"/>
              <a:t>2</a:t>
            </a:r>
            <a:r>
              <a:rPr lang="en-US" sz="2400" dirty="0"/>
              <a:t> – 12% </a:t>
            </a:r>
            <a:r>
              <a:rPr lang="en-US" sz="2400" dirty="0" err="1" smtClean="0"/>
              <a:t>CaO</a:t>
            </a:r>
            <a:r>
              <a:rPr lang="el-GR" sz="2400" dirty="0" smtClean="0"/>
              <a:t> </a:t>
            </a:r>
            <a:r>
              <a:rPr lang="en-US" sz="2400" dirty="0" smtClean="0"/>
              <a:t>3</a:t>
            </a:r>
            <a:r>
              <a:rPr lang="en-US" sz="2400" dirty="0"/>
              <a:t>% </a:t>
            </a:r>
            <a:r>
              <a:rPr lang="en-US" sz="2400" dirty="0" err="1"/>
              <a:t>MgO</a:t>
            </a:r>
            <a:r>
              <a:rPr lang="en-US" sz="2400" dirty="0"/>
              <a:t>, As</a:t>
            </a:r>
            <a:r>
              <a:rPr lang="en-US" sz="1800" dirty="0"/>
              <a:t>2</a:t>
            </a:r>
            <a:r>
              <a:rPr lang="en-US" sz="2400" dirty="0"/>
              <a:t>O</a:t>
            </a:r>
            <a:r>
              <a:rPr lang="en-US" sz="1800" dirty="0"/>
              <a:t>3</a:t>
            </a:r>
            <a:r>
              <a:rPr lang="en-US" sz="2400" dirty="0"/>
              <a:t> </a:t>
            </a:r>
            <a:r>
              <a:rPr lang="el-GR" sz="2400" dirty="0"/>
              <a:t>κ.α</a:t>
            </a:r>
            <a:r>
              <a:rPr lang="el-GR" sz="24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"/>
            </a:pPr>
            <a:r>
              <a:rPr lang="el-GR" sz="2400" b="1" dirty="0" smtClean="0">
                <a:solidFill>
                  <a:srgbClr val="333399"/>
                </a:solidFill>
              </a:rPr>
              <a:t>ΓΥΑΛΙ ΜΟΛΥΒΔΟΥ</a:t>
            </a:r>
            <a:r>
              <a:rPr lang="el-GR" sz="2400" dirty="0" smtClean="0">
                <a:solidFill>
                  <a:srgbClr val="333399"/>
                </a:solidFill>
              </a:rPr>
              <a:t> </a:t>
            </a:r>
            <a:r>
              <a:rPr lang="en-US" sz="2400" dirty="0" err="1" smtClean="0"/>
              <a:t>PbO</a:t>
            </a:r>
            <a:r>
              <a:rPr lang="en-US" sz="2400" dirty="0" smtClean="0"/>
              <a:t> &gt; 24% (</a:t>
            </a:r>
            <a:r>
              <a:rPr lang="el-GR" sz="2400" dirty="0" smtClean="0"/>
              <a:t>κρύσταλλο)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"/>
            </a:pPr>
            <a:r>
              <a:rPr lang="el-GR" sz="2400" b="1" dirty="0" smtClean="0">
                <a:solidFill>
                  <a:srgbClr val="333399"/>
                </a:solidFill>
              </a:rPr>
              <a:t>ΓΥΑΛΙ ΒΟΡΙΟΥ </a:t>
            </a:r>
            <a:r>
              <a:rPr lang="el-GR" sz="2400" b="1" dirty="0" smtClean="0"/>
              <a:t>(</a:t>
            </a:r>
            <a:r>
              <a:rPr lang="en-US" sz="2400" b="1" dirty="0" smtClean="0"/>
              <a:t>Borosilicate) </a:t>
            </a:r>
            <a:r>
              <a:rPr lang="en-US" sz="2400" dirty="0" smtClean="0"/>
              <a:t>75% SiO</a:t>
            </a:r>
            <a:r>
              <a:rPr lang="en-US" sz="1800" dirty="0" smtClean="0"/>
              <a:t>2</a:t>
            </a:r>
            <a:r>
              <a:rPr lang="en-US" sz="2400" dirty="0" smtClean="0"/>
              <a:t> -15% B</a:t>
            </a:r>
            <a:r>
              <a:rPr lang="en-US" sz="1800" dirty="0" smtClean="0"/>
              <a:t>2</a:t>
            </a:r>
            <a:r>
              <a:rPr lang="en-US" sz="2400" dirty="0" smtClean="0"/>
              <a:t>O</a:t>
            </a:r>
            <a:r>
              <a:rPr lang="en-US" sz="1800" dirty="0" smtClean="0"/>
              <a:t>3</a:t>
            </a:r>
            <a:r>
              <a:rPr lang="en-US" sz="2400" dirty="0" smtClean="0"/>
              <a:t> 10% Na, k, Al </a:t>
            </a:r>
            <a:r>
              <a:rPr lang="el-GR" sz="2400" dirty="0" smtClean="0"/>
              <a:t>κ.α.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"/>
            </a:pPr>
            <a:r>
              <a:rPr lang="el-GR" sz="2400" b="1" dirty="0" smtClean="0">
                <a:solidFill>
                  <a:srgbClr val="333399"/>
                </a:solidFill>
              </a:rPr>
              <a:t>ΙΝΕΣ ΓΥΑΛΙΟΥ </a:t>
            </a:r>
            <a:r>
              <a:rPr lang="el-GR" sz="2400" dirty="0"/>
              <a:t>-</a:t>
            </a:r>
            <a:r>
              <a:rPr lang="el-GR" sz="2400" dirty="0" smtClean="0"/>
              <a:t> Ενίσχυση πλαστικών, βάρκες, </a:t>
            </a:r>
            <a:r>
              <a:rPr lang="el-GR" sz="2400" dirty="0" err="1" smtClean="0"/>
              <a:t>σωληνουργία</a:t>
            </a:r>
            <a:r>
              <a:rPr lang="el-GR" sz="2400" dirty="0" smtClean="0"/>
              <a:t>, μονωτικά, οπτ. Ίνες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Symbol" pitchFamily="18" charset="2"/>
              <a:buChar char=""/>
            </a:pPr>
            <a:r>
              <a:rPr lang="el-GR" sz="2400" b="1" dirty="0" smtClean="0">
                <a:solidFill>
                  <a:srgbClr val="333399"/>
                </a:solidFill>
              </a:rPr>
              <a:t>ΕΙΔΙΚΟ ΓΥΑΛΙ</a:t>
            </a:r>
          </a:p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>
              <a:spcBef>
                <a:spcPts val="0"/>
              </a:spcBef>
            </a:pPr>
            <a:endParaRPr lang="el-GR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b434b751c7885ca212dfc473c69fd31d29b3b6"/>
  <p:tag name="ISPRING_RESOURCE_PATHS_HASH_PRESENTER" val="f723fb3da3787f717e8cd76ac92415c1544d45"/>
</p:tagLst>
</file>

<file path=ppt/theme/theme1.xml><?xml version="1.0" encoding="utf-8"?>
<a:theme xmlns:a="http://schemas.openxmlformats.org/drawingml/2006/main" name="OC_template_updated">
  <a:themeElements>
    <a:clrScheme name="Προσαρμοσμένο 1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1386</Words>
  <Application>Microsoft Office PowerPoint</Application>
  <PresentationFormat>On-screen Show (4:3)</PresentationFormat>
  <Paragraphs>180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OC_template_updated</vt:lpstr>
      <vt:lpstr>1_OC_template_updated</vt:lpstr>
      <vt:lpstr>2_OC_template_updated</vt:lpstr>
      <vt:lpstr>Ιστορία και Οπτική του Γυαλιού</vt:lpstr>
      <vt:lpstr>Η ανακάλυψη του γυαλιού (1 από 2)</vt:lpstr>
      <vt:lpstr>Η ανακάλυψη του γυαλιού (2 από 2)</vt:lpstr>
      <vt:lpstr> Τι είναι το γυαλί; (1 από 2)</vt:lpstr>
      <vt:lpstr> Τι είναι το γυαλί; (2 από 2)</vt:lpstr>
      <vt:lpstr>Η ανακάλυψη του γυαλιού</vt:lpstr>
      <vt:lpstr>Η ιστορία του γυαλιού (1 από 2)</vt:lpstr>
      <vt:lpstr>Η ιστορία του γυαλιού (2 από 2)</vt:lpstr>
      <vt:lpstr>Τύποι γυαλιού</vt:lpstr>
      <vt:lpstr>Τύποι γυαλιού     Ειδικό γυαλί</vt:lpstr>
      <vt:lpstr>Εμπορικό γυαλί</vt:lpstr>
      <vt:lpstr>Το φυσητό γυαλί</vt:lpstr>
      <vt:lpstr>Το γυαλί στο Μεσαίωνα</vt:lpstr>
      <vt:lpstr>Το βενετσιάνικο γυαλί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43</cp:revision>
  <dcterms:created xsi:type="dcterms:W3CDTF">2013-03-04T13:35:19Z</dcterms:created>
  <dcterms:modified xsi:type="dcterms:W3CDTF">2015-03-17T13:54:30Z</dcterms:modified>
</cp:coreProperties>
</file>