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91" r:id="rId26"/>
    <p:sldId id="290" r:id="rId27"/>
    <p:sldId id="257" r:id="rId28"/>
    <p:sldId id="262" r:id="rId29"/>
    <p:sldId id="264" r:id="rId30"/>
    <p:sldId id="267" r:id="rId31"/>
    <p:sldId id="268" r:id="rId32"/>
    <p:sldId id="266" r:id="rId33"/>
    <p:sldId id="261" r:id="rId34"/>
  </p:sldIdLst>
  <p:sldSz cx="9144000" cy="6858000" type="screen4x3"/>
  <p:notesSz cx="7104063" cy="10234613"/>
  <p:custDataLst>
    <p:tags r:id="rId3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09" d="100"/>
          <a:sy n="109" d="100"/>
        </p:scale>
        <p:origin x="-17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28/7/2015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4417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0547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275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661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762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218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218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7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ipstick_production_at_Colgate-Palmolive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publicdomain/zero/1.0/deed.en" TargetMode="External"/><Relationship Id="rId4" Type="http://schemas.openxmlformats.org/officeDocument/2006/relationships/hyperlink" Target="http://commons.wikimedia.org/wiki/User:Num%C3%A9ro_1963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nd/2.0/" TargetMode="External"/><Relationship Id="rId5" Type="http://schemas.openxmlformats.org/officeDocument/2006/relationships/hyperlink" Target="https://www.flickr.com/photos/madtofu/" TargetMode="External"/><Relationship Id="rId4" Type="http://schemas.openxmlformats.org/officeDocument/2006/relationships/hyperlink" Target="https://www.flickr.com/photos/madtofu/4902846386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sa/3.0/deed.en" TargetMode="External"/><Relationship Id="rId5" Type="http://schemas.openxmlformats.org/officeDocument/2006/relationships/hyperlink" Target="http://commons.wikimedia.org/wiki/User:Gmhofmann" TargetMode="External"/><Relationship Id="rId4" Type="http://schemas.openxmlformats.org/officeDocument/2006/relationships/hyperlink" Target="http://commons.wikimedia.org/wiki/File:Paraffin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err="1" smtClean="0">
                <a:solidFill>
                  <a:schemeClr val="tx1"/>
                </a:solidFill>
                <a:latin typeface="+mn-lt"/>
              </a:rPr>
              <a:t>Κοσμητολογία</a:t>
            </a:r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 ΙΙΙ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3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Κραγιόν (ΙΙ)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352928" cy="4752528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2400"/>
              </a:spcBef>
              <a:buFont typeface="+mj-lt"/>
              <a:buAutoNum type="arabicPeriod"/>
              <a:defRPr/>
            </a:pPr>
            <a:r>
              <a:rPr lang="el-GR" sz="2600" dirty="0" smtClean="0"/>
              <a:t>Διάλυμα βαφουσών χρωστικών υλών.</a:t>
            </a:r>
          </a:p>
          <a:p>
            <a:pPr marL="514350" indent="-514350" eaLnBrk="1" hangingPunct="1">
              <a:spcBef>
                <a:spcPts val="2400"/>
              </a:spcBef>
              <a:buFont typeface="+mj-lt"/>
              <a:buAutoNum type="arabicPeriod"/>
              <a:defRPr/>
            </a:pPr>
            <a:r>
              <a:rPr lang="el-GR" sz="2600" dirty="0" smtClean="0"/>
              <a:t>Διασπορά </a:t>
            </a:r>
            <a:r>
              <a:rPr lang="el-GR" sz="2600" dirty="0" err="1" smtClean="0"/>
              <a:t>πιγμέντων</a:t>
            </a:r>
            <a:r>
              <a:rPr lang="el-GR" sz="2600" dirty="0" smtClean="0"/>
              <a:t> και </a:t>
            </a:r>
            <a:r>
              <a:rPr lang="el-GR" sz="2600" dirty="0" err="1" smtClean="0"/>
              <a:t>λακών</a:t>
            </a:r>
            <a:r>
              <a:rPr lang="en-US" sz="2600" dirty="0" smtClean="0"/>
              <a:t> (E</a:t>
            </a:r>
            <a:r>
              <a:rPr lang="el-GR" sz="2600" dirty="0" err="1" smtClean="0"/>
              <a:t>ναιώρημα</a:t>
            </a:r>
            <a:r>
              <a:rPr lang="el-GR" sz="2600" dirty="0" smtClean="0"/>
              <a:t>).</a:t>
            </a:r>
          </a:p>
          <a:p>
            <a:pPr marL="514350" indent="-514350" eaLnBrk="1" hangingPunct="1">
              <a:spcBef>
                <a:spcPts val="2400"/>
              </a:spcBef>
              <a:buFont typeface="+mj-lt"/>
              <a:buAutoNum type="arabicPeriod"/>
              <a:defRPr/>
            </a:pPr>
            <a:r>
              <a:rPr lang="el-GR" sz="2600" dirty="0" smtClean="0"/>
              <a:t>Μίγμα κεριών και λαδιών, αντιοξειδωτικά.</a:t>
            </a:r>
          </a:p>
          <a:p>
            <a:pPr marL="514350" indent="-514350" eaLnBrk="1" hangingPunct="1">
              <a:spcBef>
                <a:spcPts val="2400"/>
              </a:spcBef>
              <a:buFont typeface="+mj-lt"/>
              <a:buAutoNum type="arabicPeriod"/>
              <a:defRPr/>
            </a:pPr>
            <a:r>
              <a:rPr lang="el-GR" sz="2600" dirty="0" smtClean="0"/>
              <a:t>Διαμόρφωση της μάζας του κραγιόν σε ραβδία.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Παρασκευή των κραγιόν </a:t>
            </a:r>
            <a:r>
              <a:rPr lang="el-GR" sz="3000" b="0" dirty="0" smtClean="0"/>
              <a:t>1/4</a:t>
            </a:r>
            <a:endParaRPr lang="el-GR" sz="3000" b="0" dirty="0"/>
          </a:p>
        </p:txBody>
      </p:sp>
    </p:spTree>
    <p:extLst>
      <p:ext uri="{BB962C8B-B14F-4D97-AF65-F5344CB8AC3E}">
        <p14:creationId xmlns:p14="http://schemas.microsoft.com/office/powerpoint/2010/main" val="355209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Παρασκευή των κραγιόν </a:t>
            </a:r>
            <a:r>
              <a:rPr lang="el-GR" sz="3000" b="0" dirty="0" smtClean="0">
                <a:solidFill>
                  <a:prstClr val="black"/>
                </a:solidFill>
              </a:rPr>
              <a:t>2/4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spcAft>
                <a:spcPts val="1800"/>
              </a:spcAft>
              <a:buFont typeface="+mj-lt"/>
              <a:buAutoNum type="arabicPeriod"/>
              <a:defRPr/>
            </a:pPr>
            <a:r>
              <a:rPr lang="el-GR" b="1" dirty="0" smtClean="0"/>
              <a:t>Βάφουσες χρωστικές ύλες με διαλύτες.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l-GR" b="1" dirty="0" err="1" smtClean="0"/>
              <a:t>Πιγμέντα</a:t>
            </a:r>
            <a:r>
              <a:rPr lang="el-GR" b="1" dirty="0" smtClean="0"/>
              <a:t> και </a:t>
            </a:r>
            <a:r>
              <a:rPr lang="el-GR" b="1" dirty="0" err="1" smtClean="0"/>
              <a:t>λάκες</a:t>
            </a:r>
            <a:r>
              <a:rPr lang="el-GR" b="1" dirty="0" smtClean="0"/>
              <a:t> με μέσα διαβροχής, μέσα διασποράς</a:t>
            </a:r>
          </a:p>
          <a:p>
            <a:pPr marL="541338" indent="0">
              <a:buNone/>
              <a:defRPr/>
            </a:pPr>
            <a:r>
              <a:rPr lang="el-GR" dirty="0" smtClean="0"/>
              <a:t>Σπάσιμο συσσωματωμάτων με άλεσμα σε μύλους, διαβροχή με </a:t>
            </a:r>
            <a:r>
              <a:rPr lang="el-GR" dirty="0" err="1" smtClean="0"/>
              <a:t>λεπτόρευστα</a:t>
            </a:r>
            <a:r>
              <a:rPr lang="el-GR" dirty="0" smtClean="0"/>
              <a:t> λάδια και διασπορά με παχύρευστα λάδια.</a:t>
            </a:r>
          </a:p>
          <a:p>
            <a:pPr marL="541338" indent="0" eaLnBrk="1" hangingPunct="1">
              <a:buFont typeface="Arial" charset="0"/>
              <a:buNone/>
              <a:defRPr/>
            </a:pPr>
            <a:r>
              <a:rPr lang="el-GR" dirty="0" smtClean="0"/>
              <a:t>Μαργαρώδη</a:t>
            </a:r>
            <a:r>
              <a:rPr lang="en-US" dirty="0" smtClean="0"/>
              <a:t>: </a:t>
            </a:r>
            <a:r>
              <a:rPr lang="el-GR" dirty="0" smtClean="0"/>
              <a:t>όχι άλεσμα.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Παρασκευή των κραγιόν </a:t>
            </a:r>
            <a:r>
              <a:rPr lang="el-GR" sz="3000" b="0" dirty="0" smtClean="0">
                <a:solidFill>
                  <a:prstClr val="black"/>
                </a:solidFill>
              </a:rPr>
              <a:t>3/4</a:t>
            </a:r>
            <a:endParaRPr lang="el-G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l-GR" b="1" dirty="0"/>
              <a:t>Μ</a:t>
            </a:r>
            <a:r>
              <a:rPr lang="el-GR" b="1" dirty="0" smtClean="0"/>
              <a:t>ίγμα κεριών και λαδιών</a:t>
            </a:r>
            <a:endParaRPr lang="en-US" b="1" dirty="0" smtClean="0"/>
          </a:p>
          <a:p>
            <a:pPr marL="541338" indent="0">
              <a:buNone/>
              <a:defRPr/>
            </a:pPr>
            <a:r>
              <a:rPr lang="el-GR" dirty="0" smtClean="0"/>
              <a:t>Εισαγωγή αντιοξειδωτικών και διαλύματος βαφουσών χρωστικών υλών και εναιωρήματος χρωμάτων.</a:t>
            </a:r>
          </a:p>
          <a:p>
            <a:pPr marL="541338" indent="0">
              <a:buNone/>
              <a:defRPr/>
            </a:pPr>
            <a:r>
              <a:rPr lang="el-GR" b="1" dirty="0" smtClean="0"/>
              <a:t>Τελικό άλεσμα</a:t>
            </a:r>
            <a:r>
              <a:rPr lang="el-GR" dirty="0" smtClean="0"/>
              <a:t>, διήθηση, κλειστά δοχεία, θέρμανση, ανάδευση με εφαρμογή κενού, διακοπή κενού, προσθήκη αρώματος, </a:t>
            </a:r>
            <a:r>
              <a:rPr lang="el-GR" dirty="0" err="1" smtClean="0"/>
              <a:t>χύσιμο</a:t>
            </a:r>
            <a:r>
              <a:rPr lang="el-GR" dirty="0" smtClean="0"/>
              <a:t> σε καλούπια.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Παρασκευή των κραγιόν </a:t>
            </a:r>
            <a:r>
              <a:rPr lang="el-GR" sz="3000" b="0" dirty="0" smtClean="0">
                <a:solidFill>
                  <a:prstClr val="black"/>
                </a:solidFill>
              </a:rPr>
              <a:t>4/4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l-GR" b="1" dirty="0" smtClean="0"/>
              <a:t>Διαμόρφωση της μάζας του κραγιόν σε ραβδία.</a:t>
            </a:r>
          </a:p>
          <a:p>
            <a:pPr marL="541338" indent="0">
              <a:buNone/>
              <a:defRPr/>
            </a:pPr>
            <a:r>
              <a:rPr lang="el-GR" b="1" dirty="0" smtClean="0"/>
              <a:t>Καλούπια από αργίλιο και ορείχαλκο</a:t>
            </a:r>
          </a:p>
          <a:p>
            <a:pPr marL="541338" indent="0">
              <a:spcBef>
                <a:spcPts val="300"/>
              </a:spcBef>
              <a:buNone/>
              <a:defRPr/>
            </a:pPr>
            <a:r>
              <a:rPr lang="el-GR" dirty="0" smtClean="0"/>
              <a:t>Προλίπανση και προθέρμανση καλουπιών, περίσσεια-υπερχείλιση.</a:t>
            </a:r>
          </a:p>
          <a:p>
            <a:pPr marL="541338" indent="0">
              <a:buNone/>
              <a:defRPr/>
            </a:pPr>
            <a:r>
              <a:rPr lang="el-GR" b="1" dirty="0" smtClean="0"/>
              <a:t>Θερμοκρασία περιβάλλοντος.</a:t>
            </a:r>
          </a:p>
          <a:p>
            <a:pPr marL="541338" indent="0">
              <a:buNone/>
              <a:defRPr/>
            </a:pPr>
            <a:r>
              <a:rPr lang="el-GR" b="1" dirty="0" smtClean="0"/>
              <a:t>Ψύξη.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Ατέλειες των κραγιόν</a:t>
            </a:r>
            <a:r>
              <a:rPr lang="en-US" dirty="0" smtClean="0"/>
              <a:t> </a:t>
            </a:r>
            <a:r>
              <a:rPr lang="en-US" sz="3000" b="0" dirty="0" smtClean="0"/>
              <a:t>1/5</a:t>
            </a:r>
            <a:endParaRPr lang="el-GR" sz="3000" b="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Κλιμάκωση</a:t>
            </a:r>
          </a:p>
          <a:p>
            <a:pPr marL="360362" lvl="1" indent="0">
              <a:spcBef>
                <a:spcPts val="300"/>
              </a:spcBef>
              <a:buNone/>
            </a:pPr>
            <a:r>
              <a:rPr lang="el-GR" altLang="el-GR" dirty="0" smtClean="0"/>
              <a:t>Σημάδια ροής που δημιουργούνται κατά το γέμισμα κοιλοτήτων.</a:t>
            </a:r>
          </a:p>
          <a:p>
            <a:pPr lvl="1"/>
            <a:r>
              <a:rPr lang="el-GR" altLang="el-GR" b="1" dirty="0" smtClean="0"/>
              <a:t>Αίτια</a:t>
            </a:r>
            <a:r>
              <a:rPr lang="en-US" altLang="el-GR" b="1" dirty="0" smtClean="0"/>
              <a:t>:</a:t>
            </a:r>
            <a:r>
              <a:rPr lang="el-GR" altLang="el-GR" b="1" dirty="0" smtClean="0"/>
              <a:t> </a:t>
            </a:r>
            <a:r>
              <a:rPr lang="el-GR" altLang="el-GR" dirty="0" smtClean="0"/>
              <a:t>Κρύο καλούπι, η μάζα δεν είναι ζεστή, ταχύτητα πλήρωσης μικρή, πλήρωση κατά στιβάδες, </a:t>
            </a:r>
            <a:r>
              <a:rPr lang="el-GR" altLang="el-GR" dirty="0" err="1" smtClean="0"/>
              <a:t>φυλίδια</a:t>
            </a:r>
            <a:r>
              <a:rPr lang="el-GR" altLang="el-GR" dirty="0" smtClean="0"/>
              <a:t> μαργαρωδών </a:t>
            </a:r>
            <a:r>
              <a:rPr lang="el-GR" altLang="el-GR" dirty="0" err="1" smtClean="0"/>
              <a:t>πιγμέντων</a:t>
            </a:r>
            <a:r>
              <a:rPr lang="el-GR" altLang="el-GR" dirty="0" smtClean="0"/>
              <a:t> σε διαφορετικές διευθύνσεις.</a:t>
            </a:r>
          </a:p>
          <a:p>
            <a:pPr lvl="1"/>
            <a:r>
              <a:rPr lang="el-GR" altLang="el-GR" b="1" dirty="0" smtClean="0"/>
              <a:t>Λύση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Αύξηση της αρχικής θερμοκρασίας καλουπιού, αύξηση της θερμοκρασίας της μάζας, αύξηση της ταχύτητας πλήρωσης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λίπανση καλουπιών.</a:t>
            </a:r>
            <a:endParaRPr lang="en-US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04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Ατέλειες των κραγιόν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2/5</a:t>
            </a:r>
            <a:endParaRPr lang="el-G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Γυαλάδα </a:t>
            </a:r>
            <a:endParaRPr lang="en-US" altLang="el-GR" b="1" dirty="0" smtClean="0"/>
          </a:p>
          <a:p>
            <a:pPr lvl="1"/>
            <a:r>
              <a:rPr lang="el-GR" altLang="el-GR" b="1" dirty="0" smtClean="0"/>
              <a:t>Αίτια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Πιο λεπτή κρυσταλλική δομή στο εξωτερικό από ότι</a:t>
            </a:r>
            <a:r>
              <a:rPr lang="en-US" altLang="el-GR" dirty="0" smtClean="0"/>
              <a:t> </a:t>
            </a:r>
            <a:r>
              <a:rPr lang="el-GR" altLang="el-GR" dirty="0" smtClean="0"/>
              <a:t>στο εσωτερικό.</a:t>
            </a:r>
          </a:p>
          <a:p>
            <a:pPr lvl="1"/>
            <a:r>
              <a:rPr lang="el-GR" altLang="el-GR" b="1" dirty="0" smtClean="0"/>
              <a:t>Λύση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Φλόγισμα</a:t>
            </a:r>
          </a:p>
          <a:p>
            <a:pPr marL="722313" lvl="1" indent="0">
              <a:spcBef>
                <a:spcPts val="300"/>
              </a:spcBef>
              <a:buNone/>
            </a:pPr>
            <a:r>
              <a:rPr lang="el-GR" altLang="el-GR" dirty="0" smtClean="0"/>
              <a:t>Γρήγορη τήξη και πήξη των κεριών της επιφάνειας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εξαφάνιση μικρών ατελειών.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Ατέλειες των κραγιόν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3/5</a:t>
            </a:r>
            <a:endParaRPr lang="el-G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Αερισμός</a:t>
            </a:r>
          </a:p>
          <a:p>
            <a:pPr lvl="1"/>
            <a:r>
              <a:rPr lang="el-GR" altLang="el-GR" b="1" dirty="0"/>
              <a:t>Αίτια</a:t>
            </a:r>
            <a:r>
              <a:rPr lang="en-US" altLang="el-GR" b="1" dirty="0"/>
              <a:t>:</a:t>
            </a:r>
            <a:r>
              <a:rPr lang="el-GR" altLang="el-GR" b="1" dirty="0"/>
              <a:t> </a:t>
            </a:r>
            <a:r>
              <a:rPr lang="el-GR" altLang="el-GR" dirty="0"/>
              <a:t>Εμφάνιση μικρών οπών στην επιφάνεια, εγκλωβισμός αέρα.</a:t>
            </a:r>
            <a:endParaRPr lang="en-US" altLang="el-GR" dirty="0"/>
          </a:p>
          <a:p>
            <a:pPr lvl="1"/>
            <a:r>
              <a:rPr lang="el-GR" altLang="el-GR" b="1" dirty="0"/>
              <a:t>Λύση</a:t>
            </a:r>
            <a:r>
              <a:rPr lang="en-US" altLang="el-GR" b="1" dirty="0"/>
              <a:t>: </a:t>
            </a:r>
            <a:r>
              <a:rPr lang="el-GR" altLang="el-GR" dirty="0"/>
              <a:t>Αφαίρεση αέρα, καλή ταχύτητα ροής, όχι πολύ υψηλή θερμοκρασία κατά την </a:t>
            </a:r>
            <a:r>
              <a:rPr lang="el-GR" altLang="el-GR" dirty="0" err="1"/>
              <a:t>απόχυση</a:t>
            </a:r>
            <a:r>
              <a:rPr lang="el-GR" altLang="el-GR" dirty="0" smtClean="0"/>
              <a:t>.</a:t>
            </a:r>
          </a:p>
          <a:p>
            <a:r>
              <a:rPr lang="el-GR" altLang="el-GR" b="1" dirty="0" smtClean="0"/>
              <a:t>Παραμόρφωση</a:t>
            </a:r>
          </a:p>
          <a:p>
            <a:pPr marL="355600" indent="0">
              <a:spcBef>
                <a:spcPts val="300"/>
              </a:spcBef>
              <a:buNone/>
            </a:pPr>
            <a:r>
              <a:rPr lang="el-GR" altLang="el-GR" dirty="0" smtClean="0"/>
              <a:t>Τοπική μείωση του όγκου στην επιφάνεια που παρατηρείται σε μαλακές συνθέσεις.</a:t>
            </a:r>
          </a:p>
          <a:p>
            <a:pPr marL="355600" indent="0">
              <a:spcBef>
                <a:spcPts val="600"/>
              </a:spcBef>
              <a:buNone/>
            </a:pPr>
            <a:r>
              <a:rPr lang="el-GR" altLang="el-GR" dirty="0" smtClean="0"/>
              <a:t>Οφείλεται σε απότομες αλλαγές της θερμοκρασίας.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346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Ατέλειες των κραγιόν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4/5</a:t>
            </a:r>
            <a:endParaRPr lang="el-G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280920" cy="5256584"/>
          </a:xfrm>
        </p:spPr>
        <p:txBody>
          <a:bodyPr>
            <a:normAutofit/>
          </a:bodyPr>
          <a:lstStyle/>
          <a:p>
            <a:r>
              <a:rPr lang="el-GR" altLang="el-GR" b="1" dirty="0" smtClean="0"/>
              <a:t>Ίδρωμα</a:t>
            </a:r>
          </a:p>
          <a:p>
            <a:pPr marL="355600" indent="0">
              <a:spcBef>
                <a:spcPts val="300"/>
              </a:spcBef>
              <a:buNone/>
            </a:pPr>
            <a:r>
              <a:rPr lang="el-GR" altLang="el-GR" dirty="0" smtClean="0"/>
              <a:t>Έκκριση λιπαρών ουσιών.</a:t>
            </a:r>
          </a:p>
          <a:p>
            <a:pPr lvl="1"/>
            <a:r>
              <a:rPr lang="el-GR" altLang="el-GR" b="1" dirty="0" smtClean="0"/>
              <a:t>Αίτια</a:t>
            </a:r>
            <a:r>
              <a:rPr lang="en-US" altLang="el-GR" b="1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Παρατηρείται όταν αποθηκεύονται σε περιβάλλον με υψηλή υγρασία και θερμοκρασία, πρόβλημα στη σύνθεση.</a:t>
            </a:r>
          </a:p>
          <a:p>
            <a:r>
              <a:rPr lang="el-GR" altLang="el-GR" dirty="0" smtClean="0"/>
              <a:t>Άσπρες κηλίδες = άνθηση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Ατέλειες των κραγιόν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5/5</a:t>
            </a:r>
            <a:endParaRPr lang="el-G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/>
              <a:t>Κρατήρες</a:t>
            </a:r>
          </a:p>
          <a:p>
            <a:pPr marL="355600" indent="0">
              <a:spcBef>
                <a:spcPts val="300"/>
              </a:spcBef>
              <a:buNone/>
            </a:pPr>
            <a:r>
              <a:rPr lang="el-GR" altLang="el-GR" dirty="0"/>
              <a:t>Μικρά βαθουλώματα κατά το φλόγισμα.</a:t>
            </a:r>
          </a:p>
          <a:p>
            <a:pPr lvl="1"/>
            <a:r>
              <a:rPr lang="el-GR" altLang="el-GR" b="1" dirty="0"/>
              <a:t>Αίτια</a:t>
            </a:r>
            <a:r>
              <a:rPr lang="en-US" altLang="el-GR" b="1" dirty="0"/>
              <a:t>: </a:t>
            </a:r>
            <a:r>
              <a:rPr lang="el-GR" altLang="el-GR" dirty="0"/>
              <a:t>Μικρές ποσότητες σιλικόνης</a:t>
            </a:r>
            <a:r>
              <a:rPr lang="en-US" altLang="el-GR" dirty="0"/>
              <a:t> </a:t>
            </a:r>
            <a:r>
              <a:rPr lang="el-GR" altLang="el-GR" dirty="0"/>
              <a:t>στα μηχανήματα.</a:t>
            </a:r>
          </a:p>
          <a:p>
            <a:pPr lvl="1">
              <a:spcAft>
                <a:spcPts val="1200"/>
              </a:spcAft>
            </a:pPr>
            <a:r>
              <a:rPr lang="el-GR" altLang="el-GR" b="1" dirty="0"/>
              <a:t>Λύση</a:t>
            </a:r>
            <a:r>
              <a:rPr lang="en-US" altLang="el-GR" b="1" dirty="0"/>
              <a:t>: </a:t>
            </a:r>
            <a:r>
              <a:rPr lang="el-GR" altLang="el-GR" dirty="0"/>
              <a:t>Αφήνονται δυο ημέρες πριν το φλόγισμα</a:t>
            </a:r>
            <a:r>
              <a:rPr lang="el-GR" altLang="el-GR" dirty="0" smtClean="0"/>
              <a:t>.</a:t>
            </a:r>
          </a:p>
          <a:p>
            <a:r>
              <a:rPr lang="el-GR" altLang="el-GR" b="1" dirty="0" smtClean="0"/>
              <a:t>Ράβδωση</a:t>
            </a:r>
            <a:r>
              <a:rPr lang="el-GR" altLang="el-GR" dirty="0" smtClean="0"/>
              <a:t> = Αυλάκωση ανεβαίνει το διοξείδιο του τιτανίου, ελλιπής διαβροχή των </a:t>
            </a:r>
            <a:r>
              <a:rPr lang="el-GR" altLang="el-GR" dirty="0" err="1" smtClean="0"/>
              <a:t>πιγμέντων</a:t>
            </a:r>
            <a:r>
              <a:rPr lang="el-GR" altLang="el-GR" dirty="0" smtClean="0"/>
              <a:t> .</a:t>
            </a:r>
          </a:p>
          <a:p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39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Ανεπιθύμητες ενέργειες </a:t>
            </a:r>
            <a:r>
              <a:rPr lang="el-GR" dirty="0" smtClean="0"/>
              <a:t>από τα κραγιόν</a:t>
            </a:r>
            <a:endParaRPr lang="el-G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 smtClean="0"/>
              <a:t>Ερεθισμός και ευαισθητοποίηση</a:t>
            </a:r>
          </a:p>
          <a:p>
            <a:pPr lvl="1"/>
            <a:r>
              <a:rPr lang="el-GR" altLang="el-GR" dirty="0" smtClean="0"/>
              <a:t>Αρώματα.</a:t>
            </a:r>
          </a:p>
          <a:p>
            <a:pPr lvl="1"/>
            <a:r>
              <a:rPr lang="el-GR" altLang="el-GR" dirty="0" err="1" smtClean="0"/>
              <a:t>Βρωμοξέα</a:t>
            </a:r>
            <a:r>
              <a:rPr lang="el-GR" altLang="el-GR" dirty="0" smtClean="0"/>
              <a:t>.</a:t>
            </a:r>
          </a:p>
          <a:p>
            <a:pPr lvl="1"/>
            <a:r>
              <a:rPr lang="el-GR" altLang="el-GR" dirty="0" err="1" smtClean="0"/>
              <a:t>Φωτοαλλεργική</a:t>
            </a:r>
            <a:r>
              <a:rPr lang="el-GR" altLang="el-GR" dirty="0" smtClean="0"/>
              <a:t> δερματίτιδα, </a:t>
            </a:r>
            <a:r>
              <a:rPr lang="el-GR" altLang="el-GR" dirty="0" err="1" smtClean="0"/>
              <a:t>Χειλίτιδα</a:t>
            </a:r>
            <a:r>
              <a:rPr lang="el-GR" altLang="el-GR" dirty="0" smtClean="0"/>
              <a:t>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Β</a:t>
            </a:r>
            <a:r>
              <a:rPr lang="el-GR" dirty="0" smtClean="0"/>
              <a:t>άση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>
              <a:defRPr/>
            </a:pPr>
            <a:r>
              <a:rPr lang="el-GR" dirty="0" smtClean="0"/>
              <a:t>Εύκολη και σωστή παραγωγή</a:t>
            </a:r>
            <a:r>
              <a:rPr lang="en-US" dirty="0" smtClean="0"/>
              <a:t>.</a:t>
            </a:r>
            <a:endParaRPr lang="el-GR" dirty="0" smtClean="0"/>
          </a:p>
          <a:p>
            <a:pPr algn="just">
              <a:defRPr/>
            </a:pPr>
            <a:r>
              <a:rPr lang="el-GR" dirty="0" err="1" smtClean="0"/>
              <a:t>Απόχυση</a:t>
            </a:r>
            <a:r>
              <a:rPr lang="el-GR" dirty="0" smtClean="0"/>
              <a:t> σε καλούπια</a:t>
            </a:r>
            <a:r>
              <a:rPr lang="en-US" dirty="0" smtClean="0"/>
              <a:t>.</a:t>
            </a:r>
            <a:endParaRPr lang="el-GR" dirty="0" smtClean="0"/>
          </a:p>
          <a:p>
            <a:pPr algn="just">
              <a:defRPr/>
            </a:pPr>
            <a:r>
              <a:rPr lang="el-GR" dirty="0" smtClean="0"/>
              <a:t>Γρήγορη στερεοποίηση</a:t>
            </a:r>
            <a:r>
              <a:rPr lang="en-US" dirty="0" smtClean="0"/>
              <a:t>.</a:t>
            </a:r>
            <a:endParaRPr lang="el-GR" dirty="0" smtClean="0"/>
          </a:p>
          <a:p>
            <a:pPr algn="just">
              <a:defRPr/>
            </a:pPr>
            <a:r>
              <a:rPr lang="el-GR" dirty="0" smtClean="0"/>
              <a:t>Εύκολη αποκόλληση</a:t>
            </a:r>
            <a:r>
              <a:rPr lang="en-US" dirty="0" smtClean="0"/>
              <a:t>.</a:t>
            </a:r>
            <a:endParaRPr lang="el-GR" dirty="0" smtClean="0"/>
          </a:p>
          <a:p>
            <a:pPr algn="just">
              <a:defRPr/>
            </a:pPr>
            <a:r>
              <a:rPr lang="el-GR" dirty="0" smtClean="0"/>
              <a:t>Εμφάνιση και συνοχή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22530" name="Picture 2" descr="File:Lipstick production at Colgate-Palmoliv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" t="1974" r="1879" b="1797"/>
          <a:stretch/>
        </p:blipFill>
        <p:spPr bwMode="auto">
          <a:xfrm>
            <a:off x="3950562" y="1772816"/>
            <a:ext cx="4847209" cy="359545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4752275" y="5487615"/>
            <a:ext cx="3243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“</a:t>
            </a:r>
            <a:r>
              <a:rPr lang="en-US" sz="1200" dirty="0">
                <a:latin typeface="+mn-lt"/>
                <a:hlinkClick r:id="rId3"/>
              </a:rPr>
              <a:t>Lipstick production at </a:t>
            </a:r>
            <a:r>
              <a:rPr lang="en-US" sz="1200" dirty="0" smtClean="0">
                <a:latin typeface="+mn-lt"/>
                <a:hlinkClick r:id="rId3"/>
              </a:rPr>
              <a:t>Colgate-Palmolive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 </a:t>
            </a:r>
            <a:r>
              <a:rPr lang="en-US" sz="1200" dirty="0" err="1">
                <a:latin typeface="+mn-lt"/>
                <a:hlinkClick r:id="rId4" tooltip="User:Numéro 1963"/>
              </a:rPr>
              <a:t>Numéro</a:t>
            </a:r>
            <a:r>
              <a:rPr lang="en-US" sz="1200" dirty="0">
                <a:latin typeface="+mn-lt"/>
                <a:hlinkClick r:id="rId4" tooltip="User:Numéro 1963"/>
              </a:rPr>
              <a:t> </a:t>
            </a:r>
            <a:r>
              <a:rPr lang="en-US" sz="1200" dirty="0" smtClean="0">
                <a:latin typeface="+mn-lt"/>
                <a:hlinkClick r:id="rId4" tooltip="User:Numéro 1963"/>
              </a:rPr>
              <a:t>1963</a:t>
            </a:r>
            <a:r>
              <a:rPr lang="en-US" sz="1200" dirty="0" smtClean="0">
                <a:latin typeface="+mn-lt"/>
              </a:rPr>
              <a:t>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διαθέσιμο με άδεια </a:t>
            </a:r>
            <a:r>
              <a:rPr lang="en-US" sz="1200" dirty="0">
                <a:latin typeface="+mn-lt"/>
                <a:hlinkClick r:id="rId5"/>
              </a:rPr>
              <a:t>CC0 1.0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0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Γυαλιστικά</a:t>
            </a:r>
            <a:r>
              <a:rPr lang="el-GR" dirty="0" smtClean="0"/>
              <a:t> χειλιών</a:t>
            </a:r>
            <a:endParaRPr lang="el-G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smtClean="0"/>
              <a:t>Υψηλή γυαλάδα.</a:t>
            </a:r>
          </a:p>
          <a:p>
            <a:r>
              <a:rPr lang="el-GR" altLang="el-GR" dirty="0" smtClean="0"/>
              <a:t>Όχι χρώμα συνήθως.</a:t>
            </a:r>
          </a:p>
          <a:p>
            <a:r>
              <a:rPr lang="el-GR" altLang="el-GR" dirty="0" smtClean="0"/>
              <a:t>Ραβδία, ελαιώδη υγρά, ελαιώδη υγρά υψηλού ιξώδους, πομάδες, κυλιόμενη μπίλια.</a:t>
            </a:r>
          </a:p>
          <a:p>
            <a:r>
              <a:rPr lang="el-GR" altLang="el-GR" dirty="0" smtClean="0"/>
              <a:t>Λιποδιαλυτές χρωστικές, μικρές συγκεντρώσεις </a:t>
            </a:r>
            <a:r>
              <a:rPr lang="el-GR" altLang="el-GR" dirty="0" err="1" smtClean="0"/>
              <a:t>πιγμέντων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λακών</a:t>
            </a:r>
            <a:r>
              <a:rPr lang="el-GR" altLang="el-GR" dirty="0" smtClean="0"/>
              <a:t>.</a:t>
            </a:r>
          </a:p>
          <a:p>
            <a:r>
              <a:rPr lang="el-GR" altLang="el-GR" dirty="0" smtClean="0"/>
              <a:t>Γυαλάδα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Αύξηση ελαιωδών ή και μαργαρώδη.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6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Υγρά κραγιόν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 err="1" smtClean="0"/>
              <a:t>Υδροκολλοειδή</a:t>
            </a:r>
            <a:r>
              <a:rPr lang="el-GR" altLang="el-GR" dirty="0" smtClean="0"/>
              <a:t> που σχηματίζουν </a:t>
            </a:r>
            <a:r>
              <a:rPr lang="el-GR" altLang="el-GR" dirty="0" err="1" smtClean="0"/>
              <a:t>υμένια</a:t>
            </a:r>
            <a:r>
              <a:rPr lang="el-GR" altLang="el-GR" dirty="0" smtClean="0"/>
              <a:t>, πλαστικοποιητές, πτητικοί διαλύτες που διαλύουν τις χρωστικές ύλες.</a:t>
            </a:r>
          </a:p>
          <a:p>
            <a:r>
              <a:rPr lang="el-GR" altLang="el-GR" dirty="0" err="1" smtClean="0"/>
              <a:t>Υμένιο</a:t>
            </a:r>
            <a:r>
              <a:rPr lang="el-GR" altLang="el-GR" dirty="0" smtClean="0"/>
              <a:t> από τα </a:t>
            </a:r>
            <a:r>
              <a:rPr lang="el-GR" altLang="el-GR" dirty="0" err="1" smtClean="0"/>
              <a:t>υδροκολλοειδή</a:t>
            </a:r>
            <a:r>
              <a:rPr lang="el-GR" altLang="el-GR" dirty="0" smtClean="0"/>
              <a:t> και τις χρωστικές ύλες.</a:t>
            </a:r>
          </a:p>
          <a:p>
            <a:r>
              <a:rPr lang="el-GR" altLang="el-GR" dirty="0" smtClean="0"/>
              <a:t>Χρωστικές ύλες</a:t>
            </a:r>
            <a:r>
              <a:rPr lang="en-US" altLang="el-GR" dirty="0" smtClean="0"/>
              <a:t>: </a:t>
            </a:r>
            <a:r>
              <a:rPr lang="el-GR" altLang="el-GR" dirty="0" err="1" smtClean="0"/>
              <a:t>Βρωμοξέα</a:t>
            </a:r>
            <a:r>
              <a:rPr lang="el-GR" altLang="el-GR" dirty="0" smtClean="0"/>
              <a:t> και άλλες </a:t>
            </a:r>
            <a:r>
              <a:rPr lang="el-GR" altLang="el-GR" dirty="0" err="1" smtClean="0"/>
              <a:t>αλκοολοδιαλυτές</a:t>
            </a:r>
            <a:r>
              <a:rPr lang="el-GR" altLang="el-GR" dirty="0" smtClean="0"/>
              <a:t> χρωστικές.</a:t>
            </a:r>
          </a:p>
          <a:p>
            <a:r>
              <a:rPr lang="el-GR" altLang="el-GR" dirty="0" err="1" smtClean="0"/>
              <a:t>Υδροκολλοειδή</a:t>
            </a:r>
            <a:r>
              <a:rPr lang="en-US" altLang="el-GR" dirty="0" smtClean="0"/>
              <a:t>: PVA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r>
              <a:rPr lang="el-GR" altLang="el-GR" dirty="0" smtClean="0"/>
              <a:t>Πτητικοί διαλύτες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Αιθανόλη και </a:t>
            </a:r>
            <a:r>
              <a:rPr lang="el-GR" altLang="el-GR" dirty="0" err="1" smtClean="0"/>
              <a:t>ισοπροπανόλη</a:t>
            </a:r>
            <a:r>
              <a:rPr lang="el-GR" altLang="el-GR" dirty="0" smtClean="0"/>
              <a:t>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Υγρά κραγιόν </a:t>
            </a:r>
            <a:r>
              <a:rPr lang="en-US" sz="3000" b="0" dirty="0"/>
              <a:t>2</a:t>
            </a:r>
            <a:r>
              <a:rPr lang="el-GR" sz="3000" b="0" dirty="0" smtClean="0"/>
              <a:t>/2</a:t>
            </a:r>
            <a:endParaRPr lang="el-GR" sz="3000" b="0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1224136"/>
          </a:xfrm>
        </p:spPr>
        <p:txBody>
          <a:bodyPr/>
          <a:lstStyle/>
          <a:p>
            <a:r>
              <a:rPr lang="el-GR" altLang="el-GR" b="1" dirty="0" smtClean="0"/>
              <a:t>Μειονεκτήματα</a:t>
            </a:r>
            <a:endParaRPr lang="el-GR" altLang="el-GR" b="1" dirty="0"/>
          </a:p>
          <a:p>
            <a:pPr marL="355600" indent="0">
              <a:spcBef>
                <a:spcPts val="300"/>
              </a:spcBef>
              <a:buNone/>
            </a:pPr>
            <a:r>
              <a:rPr lang="el-GR" altLang="el-GR" dirty="0"/>
              <a:t>Μικρή ποικιλία αποχρώσεων, ξήρανση </a:t>
            </a:r>
            <a:r>
              <a:rPr lang="el-GR" altLang="el-GR" dirty="0" smtClean="0"/>
              <a:t>χειλιών.</a:t>
            </a:r>
            <a:endParaRPr lang="el-GR" altLang="el-GR" dirty="0"/>
          </a:p>
          <a:p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1026" name="Picture 2" descr="https://farm5.staticflickr.com/4118/4902846386_261e382c34_z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24"/>
          <a:stretch/>
        </p:blipFill>
        <p:spPr bwMode="auto">
          <a:xfrm>
            <a:off x="1428328" y="2276872"/>
            <a:ext cx="6096000" cy="399938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1428328" y="6370734"/>
            <a:ext cx="60959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“</a:t>
            </a:r>
            <a:r>
              <a:rPr lang="en-US" sz="1200" dirty="0">
                <a:latin typeface="+mn-lt"/>
                <a:hlinkClick r:id="rId4"/>
              </a:rPr>
              <a:t>e.l.f. Luscious Liquid Lipstick Swatches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 </a:t>
            </a:r>
            <a:r>
              <a:rPr lang="en-US" sz="1200" dirty="0">
                <a:latin typeface="+mn-lt"/>
              </a:rPr>
              <a:t> </a:t>
            </a:r>
            <a:r>
              <a:rPr lang="en-US" sz="1200" dirty="0">
                <a:latin typeface="+mn-lt"/>
                <a:hlinkClick r:id="rId5"/>
              </a:rPr>
              <a:t>Mad Tofu</a:t>
            </a:r>
            <a:r>
              <a:rPr lang="en-US" sz="1200" dirty="0">
                <a:latin typeface="+mn-lt"/>
              </a:rPr>
              <a:t> 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διαθέσιμο με άδεια </a:t>
            </a:r>
            <a:r>
              <a:rPr lang="en-US" sz="1200" dirty="0">
                <a:latin typeface="+mn-lt"/>
                <a:hlinkClick r:id="rId6"/>
              </a:rPr>
              <a:t>CC BY-NC-ND 2.0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4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1080120"/>
          </a:xfrm>
        </p:spPr>
        <p:txBody>
          <a:bodyPr>
            <a:noAutofit/>
          </a:bodyPr>
          <a:lstStyle/>
          <a:p>
            <a:r>
              <a:rPr lang="el-GR" dirty="0" smtClean="0"/>
              <a:t>Προϊόντα που χρησιμοποιούνται μαζί </a:t>
            </a:r>
            <a:br>
              <a:rPr lang="el-GR" dirty="0" smtClean="0"/>
            </a:br>
            <a:r>
              <a:rPr lang="el-GR" dirty="0" smtClean="0"/>
              <a:t>με τα κραγιόν</a:t>
            </a:r>
            <a:endParaRPr lang="el-G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352928" cy="3816424"/>
          </a:xfrm>
        </p:spPr>
        <p:txBody>
          <a:bodyPr>
            <a:normAutofit/>
          </a:bodyPr>
          <a:lstStyle/>
          <a:p>
            <a:r>
              <a:rPr lang="el-GR" altLang="el-GR" b="1" dirty="0" smtClean="0"/>
              <a:t>Μολύβια χειλιών</a:t>
            </a:r>
          </a:p>
          <a:p>
            <a:pPr lvl="1"/>
            <a:r>
              <a:rPr lang="el-GR" altLang="el-GR" dirty="0" smtClean="0"/>
              <a:t>Ανάλογες ουσίες με τα ραβδία κραγιόν, αλλά μεγαλύτερη περιεκτικότητα σε κεριά υψηλού σημείου τήξης.</a:t>
            </a:r>
          </a:p>
          <a:p>
            <a:r>
              <a:rPr lang="el-GR" altLang="el-GR" b="1" dirty="0" smtClean="0"/>
              <a:t>Στερεωτικά κραγιόν</a:t>
            </a:r>
          </a:p>
          <a:p>
            <a:pPr lvl="1"/>
            <a:r>
              <a:rPr lang="el-GR" altLang="el-GR" dirty="0" smtClean="0"/>
              <a:t>Διαφανή υγρά.</a:t>
            </a:r>
          </a:p>
          <a:p>
            <a:pPr lvl="1"/>
            <a:r>
              <a:rPr lang="el-GR" altLang="el-GR" dirty="0" smtClean="0"/>
              <a:t>5-8 % στερεά διαλυμένα (κεριά ή </a:t>
            </a:r>
            <a:r>
              <a:rPr lang="el-GR" altLang="el-GR" dirty="0" err="1" smtClean="0"/>
              <a:t>υδροκολλοειδές</a:t>
            </a:r>
            <a:r>
              <a:rPr lang="el-GR" altLang="el-GR" dirty="0" smtClean="0"/>
              <a:t>) σε πτητικό διαλύτη.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</a:t>
            </a:r>
            <a:r>
              <a:rPr lang="el-GR" sz="2000" dirty="0" err="1" smtClean="0"/>
              <a:t>Κοσμητολογία</a:t>
            </a:r>
            <a:r>
              <a:rPr lang="el-GR" sz="2000" dirty="0" smtClean="0"/>
              <a:t> ΙΙΙ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3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Κραγιόν (ΙΙ</a:t>
            </a:r>
            <a:r>
              <a:rPr lang="el-GR" sz="2000" dirty="0" smtClean="0"/>
              <a:t>)».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Διαλύτες</a:t>
            </a:r>
            <a:r>
              <a:rPr lang="en-US" b="1" dirty="0" smtClean="0"/>
              <a:t> </a:t>
            </a:r>
            <a:r>
              <a:rPr lang="en-US" sz="3000" b="0" dirty="0" smtClean="0"/>
              <a:t>1/2</a:t>
            </a:r>
            <a:endParaRPr lang="el-GR" sz="3000" b="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251520" y="1196752"/>
            <a:ext cx="8424936" cy="5544616"/>
          </a:xfrm>
        </p:spPr>
        <p:txBody>
          <a:bodyPr>
            <a:normAutofit/>
          </a:bodyPr>
          <a:lstStyle/>
          <a:p>
            <a:r>
              <a:rPr lang="el-GR" sz="2300" b="1" dirty="0"/>
              <a:t>Καστορέλαιο ή κικινέλαιο </a:t>
            </a:r>
            <a:r>
              <a:rPr lang="el-GR" sz="2300" dirty="0"/>
              <a:t>(</a:t>
            </a:r>
            <a:r>
              <a:rPr lang="el-GR" sz="2300" dirty="0" err="1"/>
              <a:t>κικινελαϊκό</a:t>
            </a:r>
            <a:r>
              <a:rPr lang="el-GR" sz="2300" dirty="0"/>
              <a:t> οξύ</a:t>
            </a:r>
            <a:r>
              <a:rPr lang="el-GR" sz="2300" dirty="0" smtClean="0"/>
              <a:t>)</a:t>
            </a:r>
            <a:r>
              <a:rPr lang="en-US" sz="2300" dirty="0" smtClean="0"/>
              <a:t>.</a:t>
            </a:r>
            <a:endParaRPr lang="el-GR" sz="2300" dirty="0"/>
          </a:p>
          <a:p>
            <a:pPr lvl="1"/>
            <a:r>
              <a:rPr lang="el-GR" sz="2300" dirty="0"/>
              <a:t>Υψηλό ιξώδες ακόμα και σε υψηλές θερμοκρασίες: Επιβραδύνει την καταβύθιση </a:t>
            </a:r>
            <a:r>
              <a:rPr lang="el-GR" sz="2300" dirty="0" err="1" smtClean="0"/>
              <a:t>πιγμέντων</a:t>
            </a:r>
            <a:r>
              <a:rPr lang="en-US" sz="2300" dirty="0" smtClean="0"/>
              <a:t>.</a:t>
            </a:r>
            <a:endParaRPr lang="el-GR" sz="2300" dirty="0"/>
          </a:p>
          <a:p>
            <a:pPr lvl="1"/>
            <a:r>
              <a:rPr lang="el-GR" sz="2300" dirty="0"/>
              <a:t>Διαλυτική ικανότητα </a:t>
            </a:r>
            <a:r>
              <a:rPr lang="el-GR" sz="2300" dirty="0" err="1" smtClean="0"/>
              <a:t>βρωμοξέων</a:t>
            </a:r>
            <a:r>
              <a:rPr lang="en-US" sz="2300" dirty="0" smtClean="0"/>
              <a:t>.</a:t>
            </a:r>
            <a:endParaRPr lang="el-GR" sz="2300" dirty="0"/>
          </a:p>
          <a:p>
            <a:pPr lvl="1"/>
            <a:r>
              <a:rPr lang="el-GR" sz="2300" dirty="0"/>
              <a:t>Στιλπνότητα, </a:t>
            </a:r>
            <a:r>
              <a:rPr lang="el-GR" sz="2300" dirty="0" smtClean="0"/>
              <a:t>μαλακτικότητα</a:t>
            </a:r>
            <a:r>
              <a:rPr lang="en-US" sz="2300" dirty="0" smtClean="0"/>
              <a:t>.</a:t>
            </a:r>
            <a:endParaRPr lang="el-GR" sz="2300" dirty="0"/>
          </a:p>
          <a:p>
            <a:pPr lvl="1"/>
            <a:r>
              <a:rPr lang="el-GR" sz="2300" dirty="0"/>
              <a:t>Μειονεκτήματα: Αίσθηση λιπαρότητας και τριβής, δυσάρεστη γεύση, εύκολη </a:t>
            </a:r>
            <a:r>
              <a:rPr lang="el-GR" sz="2300" dirty="0" err="1" smtClean="0"/>
              <a:t>τάγγιση</a:t>
            </a:r>
            <a:r>
              <a:rPr lang="en-US" sz="2300" dirty="0" smtClean="0"/>
              <a:t>.</a:t>
            </a:r>
            <a:endParaRPr lang="el-GR" sz="2300" dirty="0"/>
          </a:p>
          <a:p>
            <a:r>
              <a:rPr lang="el-GR" sz="2300" b="1" dirty="0"/>
              <a:t>Κορεσμένες αλκοόλες: </a:t>
            </a:r>
            <a:r>
              <a:rPr lang="el-GR" sz="2300" dirty="0" err="1"/>
              <a:t>Λαυρική</a:t>
            </a:r>
            <a:r>
              <a:rPr lang="el-GR" sz="2300" dirty="0"/>
              <a:t>, μυριστική, </a:t>
            </a:r>
            <a:r>
              <a:rPr lang="el-GR" sz="2300" dirty="0" err="1" smtClean="0"/>
              <a:t>κητυλική</a:t>
            </a:r>
            <a:r>
              <a:rPr lang="en-US" sz="2300" dirty="0" smtClean="0"/>
              <a:t>.</a:t>
            </a:r>
            <a:endParaRPr lang="el-GR" sz="2300" dirty="0"/>
          </a:p>
          <a:p>
            <a:r>
              <a:rPr lang="el-GR" sz="2300" b="1" dirty="0"/>
              <a:t>Διακλαδισμένες: </a:t>
            </a:r>
            <a:r>
              <a:rPr lang="el-GR" sz="2300" dirty="0" smtClean="0"/>
              <a:t>β-</a:t>
            </a:r>
            <a:r>
              <a:rPr lang="el-GR" sz="2300" dirty="0" err="1" smtClean="0"/>
              <a:t>δεκαεξανόλη</a:t>
            </a:r>
            <a:r>
              <a:rPr lang="el-GR" sz="2300" dirty="0" smtClean="0"/>
              <a:t>,</a:t>
            </a:r>
            <a:r>
              <a:rPr lang="en-US" sz="2300" dirty="0" smtClean="0"/>
              <a:t> </a:t>
            </a:r>
            <a:r>
              <a:rPr lang="el-GR" sz="2300" dirty="0" err="1" smtClean="0"/>
              <a:t>οκτυλοδωδεκανόλη</a:t>
            </a:r>
            <a:r>
              <a:rPr lang="en-US" sz="2300" dirty="0" smtClean="0"/>
              <a:t>.</a:t>
            </a:r>
            <a:endParaRPr lang="el-GR" sz="2300" dirty="0"/>
          </a:p>
          <a:p>
            <a:pPr lvl="1"/>
            <a:r>
              <a:rPr lang="el-GR" sz="2300" dirty="0"/>
              <a:t>Μειώνουν την αίσθηση τριβής, το ίδρωμα, καλοί διαλύτες για τα </a:t>
            </a:r>
            <a:r>
              <a:rPr lang="el-GR" sz="2300" dirty="0" err="1"/>
              <a:t>βρωμοξέα</a:t>
            </a:r>
            <a:r>
              <a:rPr lang="el-GR" sz="2300" dirty="0"/>
              <a:t>, πορώδες </a:t>
            </a:r>
            <a:r>
              <a:rPr lang="el-GR" sz="2300" dirty="0" smtClean="0"/>
              <a:t>στρώμα</a:t>
            </a:r>
            <a:r>
              <a:rPr lang="en-US" sz="2300" dirty="0" smtClean="0"/>
              <a:t>.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7852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Διαλύτες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sz="3000" b="0" dirty="0" smtClean="0">
                <a:solidFill>
                  <a:prstClr val="black"/>
                </a:solidFill>
              </a:rPr>
              <a:t>2/2</a:t>
            </a:r>
            <a:endParaRPr lang="el-GR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err="1" smtClean="0"/>
              <a:t>Πολυοξυαιθυλενόμενες</a:t>
            </a:r>
            <a:r>
              <a:rPr lang="el-GR" altLang="el-GR" b="1" dirty="0" smtClean="0"/>
              <a:t> αλκοόλες</a:t>
            </a:r>
            <a:r>
              <a:rPr lang="en-US" altLang="el-GR" b="1" dirty="0" smtClean="0"/>
              <a:t>: </a:t>
            </a:r>
            <a:r>
              <a:rPr lang="el-GR" altLang="el-GR" dirty="0" err="1" smtClean="0"/>
              <a:t>Ελαϊκής</a:t>
            </a:r>
            <a:r>
              <a:rPr lang="el-GR" altLang="el-GR" dirty="0" smtClean="0"/>
              <a:t> αλκοόλης και λανολίνης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eaLnBrk="1" hangingPunct="1"/>
            <a:r>
              <a:rPr lang="el-GR" altLang="el-GR" b="1" dirty="0" smtClean="0"/>
              <a:t>Εστέρες λιπαρών οξέων</a:t>
            </a:r>
            <a:r>
              <a:rPr lang="en-US" altLang="el-GR" b="1" dirty="0" smtClean="0"/>
              <a:t>: </a:t>
            </a:r>
            <a:r>
              <a:rPr lang="el-GR" altLang="el-GR" dirty="0"/>
              <a:t>Μ</a:t>
            </a:r>
            <a:r>
              <a:rPr lang="el-GR" altLang="el-GR" dirty="0" smtClean="0"/>
              <a:t>υριστικός </a:t>
            </a:r>
            <a:r>
              <a:rPr lang="el-GR" altLang="el-GR" dirty="0" err="1" smtClean="0"/>
              <a:t>ισοπροπυλεστέρας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παλμιτικός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ισοπροπυλεστέρας</a:t>
            </a:r>
            <a:r>
              <a:rPr lang="el-GR" altLang="el-GR" dirty="0" smtClean="0"/>
              <a:t>, στεατικός </a:t>
            </a:r>
            <a:r>
              <a:rPr lang="el-GR" altLang="el-GR" dirty="0" err="1" smtClean="0"/>
              <a:t>βουτυλεστέρας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Γρήγορη διαβροχή χρωμάτων, μικρή διαλυτική ικανότητα, ανεπιθύμητο ίδρωμα, μειώνουν την αίσθηση τριβής, λιπαντικές μαλακτικές ιδιότητες</a:t>
            </a:r>
            <a:r>
              <a:rPr lang="en-US" altLang="el-GR" dirty="0" smtClean="0"/>
              <a:t>.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Κεριά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24936" cy="5544616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l-GR" altLang="el-GR" sz="2600" b="1" dirty="0" smtClean="0"/>
              <a:t>Κεριά = Εστέρες λιπαρών οξέων με λιπαρές αλκοόλες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altLang="el-GR" b="1" dirty="0" smtClean="0"/>
              <a:t>Κερί μελισσών</a:t>
            </a:r>
            <a:r>
              <a:rPr lang="en-US" altLang="el-GR" dirty="0" smtClean="0"/>
              <a:t>:</a:t>
            </a:r>
          </a:p>
          <a:p>
            <a:pPr marL="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Σκλήρυνση προϊόντος, ελαστικότητα στα ραβδία, σε μεγάλη ποσότητα κοκκιώδη υφή, θαμπάδα, αίσθηση τριβής.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altLang="el-GR" b="1" dirty="0" smtClean="0"/>
              <a:t>Κερί </a:t>
            </a:r>
            <a:r>
              <a:rPr lang="el-GR" altLang="el-GR" b="1" dirty="0" err="1" smtClean="0"/>
              <a:t>καρναούμπας</a:t>
            </a:r>
            <a:r>
              <a:rPr lang="en-US" altLang="el-GR" dirty="0" smtClean="0"/>
              <a:t>:</a:t>
            </a:r>
          </a:p>
          <a:p>
            <a:pPr marL="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 smtClean="0"/>
              <a:t>Σκληρότητα και ακαμψία, εύκολη αποκόλληση, αύξηση σημείου τήξης, </a:t>
            </a:r>
            <a:r>
              <a:rPr lang="el-GR" altLang="el-GR" dirty="0" err="1" smtClean="0"/>
              <a:t>θιξοτροπία</a:t>
            </a:r>
            <a:r>
              <a:rPr lang="el-GR" altLang="el-GR" dirty="0" smtClean="0"/>
              <a:t>.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altLang="el-GR" b="1" dirty="0" smtClean="0"/>
              <a:t>Κερί </a:t>
            </a:r>
            <a:r>
              <a:rPr lang="el-GR" altLang="el-GR" b="1" dirty="0" err="1" smtClean="0"/>
              <a:t>καντελίλας</a:t>
            </a:r>
            <a:r>
              <a:rPr lang="en-US" altLang="el-GR" dirty="0" smtClean="0"/>
              <a:t>:</a:t>
            </a:r>
          </a:p>
          <a:p>
            <a:pPr marL="0" indent="0" eaLnBrk="1" hangingPunct="1">
              <a:spcBef>
                <a:spcPts val="300"/>
              </a:spcBef>
              <a:buFont typeface="Arial" charset="0"/>
              <a:buNone/>
            </a:pPr>
            <a:r>
              <a:rPr lang="el-GR" altLang="el-GR" dirty="0"/>
              <a:t>Χ</a:t>
            </a:r>
            <a:r>
              <a:rPr lang="el-GR" altLang="el-GR" dirty="0" smtClean="0"/>
              <a:t>αμηλό σημείο τήξης, φθηνό, προσθέτει γυαλάδα, εξουδετερώνει κοκκιώδη υφή.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Ανώτεροι </a:t>
            </a:r>
            <a:r>
              <a:rPr lang="el-GR" dirty="0" smtClean="0"/>
              <a:t>Υδρογονάνθρακες</a:t>
            </a:r>
            <a:endParaRPr lang="el-GR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1656184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altLang="el-GR" b="1" dirty="0" err="1" smtClean="0"/>
              <a:t>Οζοκηρίτης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Θερμική σταθερότητα και αντοχή.</a:t>
            </a:r>
          </a:p>
          <a:p>
            <a:pPr eaLnBrk="1" hangingPunct="1">
              <a:buFont typeface="Arial" charset="0"/>
              <a:buNone/>
            </a:pPr>
            <a:r>
              <a:rPr lang="el-GR" altLang="el-GR" b="1" dirty="0" smtClean="0"/>
              <a:t>Κρυσταλλικές παραφίνες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Αύξηση της γυαλάδας.</a:t>
            </a:r>
            <a:endParaRPr lang="en-US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  <p:pic>
        <p:nvPicPr>
          <p:cNvPr id="18434" name="Picture 2" descr="File:Paraff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115" y="2852936"/>
            <a:ext cx="3888432" cy="314005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1538976" y="6104329"/>
            <a:ext cx="60187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“</a:t>
            </a:r>
            <a:r>
              <a:rPr lang="en-US" sz="1200" dirty="0" smtClean="0">
                <a:latin typeface="+mn-lt"/>
                <a:hlinkClick r:id="rId4"/>
              </a:rPr>
              <a:t>Paraffin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 </a:t>
            </a:r>
            <a:r>
              <a:rPr lang="en-US" sz="1200" dirty="0" err="1">
                <a:latin typeface="+mn-lt"/>
                <a:hlinkClick r:id="rId5" tooltip="User:Gmhofmann"/>
              </a:rPr>
              <a:t>Gmhofmann</a:t>
            </a:r>
            <a:r>
              <a:rPr lang="en-US" sz="1200" dirty="0">
                <a:latin typeface="+mn-lt"/>
              </a:rPr>
              <a:t> 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</a:rPr>
              <a:t>διαθέσιμο με άδεια </a:t>
            </a:r>
            <a:r>
              <a:rPr lang="en-US" sz="1200" dirty="0">
                <a:solidFill>
                  <a:prstClr val="black"/>
                </a:solidFill>
                <a:latin typeface="+mn-lt"/>
                <a:hlinkClick r:id="rId6"/>
              </a:rPr>
              <a:t>CC BY-SA 3.0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94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Άλλα συστατικά </a:t>
            </a:r>
            <a:r>
              <a:rPr lang="el-GR" altLang="el-GR" sz="3000" b="0" dirty="0" smtClean="0"/>
              <a:t>1/3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Λανολίνη και παράγωγα</a:t>
            </a:r>
            <a:r>
              <a:rPr lang="en-US" altLang="el-GR" b="1" dirty="0" smtClean="0"/>
              <a:t>:</a:t>
            </a:r>
            <a:endParaRPr lang="el-GR" altLang="el-GR" b="1" dirty="0" smtClean="0"/>
          </a:p>
          <a:p>
            <a:pPr marL="355600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l-GR" altLang="el-GR" dirty="0" smtClean="0"/>
              <a:t>Διάλυση </a:t>
            </a:r>
            <a:r>
              <a:rPr lang="el-GR" altLang="el-GR" dirty="0" err="1" smtClean="0"/>
              <a:t>βρωμοξέων</a:t>
            </a:r>
            <a:r>
              <a:rPr lang="el-GR" altLang="el-GR" dirty="0" smtClean="0"/>
              <a:t>, μαλακτικές ιδιότητες, βοηθούν στην ανάμιξη, περιορίζουν το ίδρωμα.</a:t>
            </a:r>
          </a:p>
          <a:p>
            <a:pPr eaLnBrk="1" hangingPunct="1"/>
            <a:r>
              <a:rPr lang="el-GR" altLang="el-GR" b="1" dirty="0" smtClean="0"/>
              <a:t>Βαζελίνη και μεγάλου ιξώδους παραφινέλαια</a:t>
            </a:r>
            <a:r>
              <a:rPr lang="en-US" altLang="el-GR" b="1" dirty="0" smtClean="0"/>
              <a:t>:</a:t>
            </a:r>
            <a:endParaRPr lang="el-GR" altLang="el-GR" b="1" dirty="0" smtClean="0"/>
          </a:p>
          <a:p>
            <a:pPr marL="355600" indent="0">
              <a:spcBef>
                <a:spcPts val="300"/>
              </a:spcBef>
              <a:buNone/>
            </a:pPr>
            <a:r>
              <a:rPr lang="el-GR" altLang="el-GR" dirty="0" smtClean="0"/>
              <a:t>Βελτιώνουν την εφαρμογή, γυαλάδα στο ραβδίο, όχι διάλυση </a:t>
            </a:r>
            <a:r>
              <a:rPr lang="el-GR" altLang="el-GR" dirty="0" err="1" smtClean="0"/>
              <a:t>βρωμοξέων</a:t>
            </a:r>
            <a:r>
              <a:rPr lang="el-GR" altLang="el-GR" dirty="0" smtClean="0"/>
              <a:t>, απλώνει το κραγιόν.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7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Άλλα συστατικά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2/3</a:t>
            </a:r>
            <a:endParaRPr lang="el-GR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altLang="el-GR" b="1" dirty="0" smtClean="0">
                <a:solidFill>
                  <a:prstClr val="black"/>
                </a:solidFill>
              </a:rPr>
              <a:t>Λεκιθίνη</a:t>
            </a:r>
          </a:p>
          <a:p>
            <a:pPr marL="355600" lvl="0" indent="0">
              <a:spcBef>
                <a:spcPts val="600"/>
              </a:spcBef>
              <a:buNone/>
            </a:pPr>
            <a:r>
              <a:rPr lang="el-GR" altLang="el-GR" dirty="0" smtClean="0">
                <a:solidFill>
                  <a:prstClr val="black"/>
                </a:solidFill>
              </a:rPr>
              <a:t>Μαλακτικές </a:t>
            </a:r>
            <a:r>
              <a:rPr lang="el-GR" altLang="el-GR" dirty="0">
                <a:solidFill>
                  <a:prstClr val="black"/>
                </a:solidFill>
              </a:rPr>
              <a:t>ιδιότητες, </a:t>
            </a:r>
            <a:r>
              <a:rPr lang="el-GR" altLang="el-GR" dirty="0" err="1">
                <a:solidFill>
                  <a:prstClr val="black"/>
                </a:solidFill>
              </a:rPr>
              <a:t>εναιωρηματικό</a:t>
            </a:r>
            <a:r>
              <a:rPr lang="el-GR" altLang="el-GR" dirty="0">
                <a:solidFill>
                  <a:prstClr val="black"/>
                </a:solidFill>
              </a:rPr>
              <a:t> αντιδραστήριο, καλή </a:t>
            </a:r>
            <a:r>
              <a:rPr lang="el-GR" altLang="el-GR" dirty="0" err="1">
                <a:solidFill>
                  <a:prstClr val="black"/>
                </a:solidFill>
              </a:rPr>
              <a:t>προσκολλητικότητα</a:t>
            </a:r>
            <a:r>
              <a:rPr lang="el-GR" altLang="el-GR" dirty="0" smtClean="0">
                <a:solidFill>
                  <a:prstClr val="black"/>
                </a:solidFill>
              </a:rPr>
              <a:t>.</a:t>
            </a:r>
            <a:endParaRPr lang="el-GR" altLang="el-GR" b="1" dirty="0" smtClean="0"/>
          </a:p>
          <a:p>
            <a:pPr eaLnBrk="1" hangingPunct="1"/>
            <a:r>
              <a:rPr lang="el-GR" altLang="el-GR" b="1" dirty="0" smtClean="0"/>
              <a:t>Υδρογονωμένα φυτικά λάδια</a:t>
            </a:r>
          </a:p>
          <a:p>
            <a:pPr marL="355600" indent="0">
              <a:spcBef>
                <a:spcPts val="600"/>
              </a:spcBef>
              <a:spcAft>
                <a:spcPts val="2400"/>
              </a:spcAft>
              <a:buNone/>
            </a:pPr>
            <a:r>
              <a:rPr lang="el-GR" altLang="el-GR" dirty="0" smtClean="0"/>
              <a:t>Στερεά και δεν ταγγίζουν, έχουν ιδιότητες κεριών και λαδιών.</a:t>
            </a:r>
          </a:p>
          <a:p>
            <a:pPr eaLnBrk="1" hangingPunct="1"/>
            <a:r>
              <a:rPr lang="el-GR" altLang="el-GR" b="1" dirty="0" smtClean="0"/>
              <a:t>Βούτυρο </a:t>
            </a:r>
            <a:r>
              <a:rPr lang="el-GR" altLang="el-GR" b="1" dirty="0" smtClean="0"/>
              <a:t>κακάου.</a:t>
            </a:r>
            <a:endParaRPr lang="el-GR" altLang="el-GR" b="1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Άλλα συστατικά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3/3</a:t>
            </a:r>
            <a:endParaRPr lang="el-G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Αρώματα</a:t>
            </a:r>
          </a:p>
          <a:p>
            <a:pPr lvl="1"/>
            <a:r>
              <a:rPr lang="el-GR" altLang="el-GR" dirty="0" smtClean="0"/>
              <a:t>Μη ερεθιστικά.</a:t>
            </a:r>
          </a:p>
          <a:p>
            <a:pPr lvl="1"/>
            <a:r>
              <a:rPr lang="el-GR" altLang="el-GR" dirty="0" smtClean="0"/>
              <a:t>Αποδεκτή οσμή και γεύση.</a:t>
            </a:r>
          </a:p>
          <a:p>
            <a:pPr lvl="1"/>
            <a:r>
              <a:rPr lang="el-GR" altLang="el-GR" dirty="0" smtClean="0"/>
              <a:t>Σταθερά και συμβατά με τα συστατικά της βάσης.</a:t>
            </a:r>
          </a:p>
          <a:p>
            <a:pPr lvl="1"/>
            <a:r>
              <a:rPr lang="el-GR" altLang="el-GR" dirty="0" smtClean="0"/>
              <a:t>Να καλύπτουν την οσμή λιπαρών ουσιών</a:t>
            </a:r>
            <a:r>
              <a:rPr lang="el-GR" altLang="el-GR" dirty="0"/>
              <a:t>.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139</TotalTime>
  <Words>1498</Words>
  <Application>Microsoft Office PowerPoint</Application>
  <PresentationFormat>Προβολή στην οθόνη (4:3)</PresentationFormat>
  <Paragraphs>220</Paragraphs>
  <Slides>30</Slides>
  <Notes>15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30</vt:i4>
      </vt:variant>
    </vt:vector>
  </HeadingPairs>
  <TitlesOfParts>
    <vt:vector size="34" baseType="lpstr">
      <vt:lpstr>template</vt:lpstr>
      <vt:lpstr>1_temlate1</vt:lpstr>
      <vt:lpstr>temlate1</vt:lpstr>
      <vt:lpstr>OC_template_updated</vt:lpstr>
      <vt:lpstr>Κοσμητολογία ΙΙΙ (Θ)</vt:lpstr>
      <vt:lpstr>Βάση</vt:lpstr>
      <vt:lpstr>Διαλύτες 1/2</vt:lpstr>
      <vt:lpstr>Διαλύτες 2/2</vt:lpstr>
      <vt:lpstr>Κεριά</vt:lpstr>
      <vt:lpstr>Ανώτεροι Υδρογονάνθρακες</vt:lpstr>
      <vt:lpstr>Άλλα συστατικά 1/3</vt:lpstr>
      <vt:lpstr>Άλλα συστατικά 2/3</vt:lpstr>
      <vt:lpstr>Άλλα συστατικά 3/3</vt:lpstr>
      <vt:lpstr>Παρασκευή των κραγιόν 1/4</vt:lpstr>
      <vt:lpstr>Παρασκευή των κραγιόν 2/4</vt:lpstr>
      <vt:lpstr>Παρασκευή των κραγιόν 3/4</vt:lpstr>
      <vt:lpstr>Παρασκευή των κραγιόν 4/4</vt:lpstr>
      <vt:lpstr>Ατέλειες των κραγιόν 1/5</vt:lpstr>
      <vt:lpstr>Ατέλειες των κραγιόν 2/5</vt:lpstr>
      <vt:lpstr>Ατέλειες των κραγιόν 3/5</vt:lpstr>
      <vt:lpstr>Ατέλειες των κραγιόν 4/5</vt:lpstr>
      <vt:lpstr>Ατέλειες των κραγιόν 5/5</vt:lpstr>
      <vt:lpstr>Ανεπιθύμητες ενέργειες από τα κραγιόν</vt:lpstr>
      <vt:lpstr>Γυαλιστικά χειλιών</vt:lpstr>
      <vt:lpstr>Υγρά κραγιόν 1/2</vt:lpstr>
      <vt:lpstr>Υγρά κραγιόν 2/2</vt:lpstr>
      <vt:lpstr>Προϊόντα που χρησιμοποιούνται μαζί  με τα κραγιόν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ΙΙΙ (Θ)</dc:title>
  <dc:creator>opencourses@teiath.gr</dc:creator>
  <cp:lastModifiedBy>fkaram2</cp:lastModifiedBy>
  <cp:revision>25</cp:revision>
  <dcterms:created xsi:type="dcterms:W3CDTF">2015-04-02T09:09:30Z</dcterms:created>
  <dcterms:modified xsi:type="dcterms:W3CDTF">2015-07-28T06:37:44Z</dcterms:modified>
</cp:coreProperties>
</file>