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39"/>
  </p:notesMasterIdLst>
  <p:handoutMasterIdLst>
    <p:handoutMasterId r:id="rId40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57" r:id="rId31"/>
    <p:sldId id="262" r:id="rId32"/>
    <p:sldId id="264" r:id="rId33"/>
    <p:sldId id="294" r:id="rId34"/>
    <p:sldId id="295" r:id="rId35"/>
    <p:sldId id="266" r:id="rId36"/>
    <p:sldId id="293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DC2E645-513A-44AB-9526-0D2FF621097D}" type="slidenum">
              <a:rPr lang="el-GR" sz="1300">
                <a:solidFill>
                  <a:prstClr val="black"/>
                </a:solidFill>
              </a:rPr>
              <a:pPr eaLnBrk="1" hangingPunct="1"/>
              <a:t>11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6302D234-8A97-46CF-B630-1A3C45BAD974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11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0187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2E4ACFF-140C-472C-A18D-D8295DC9E180}" type="slidenum">
              <a:rPr lang="el-GR" sz="1300">
                <a:solidFill>
                  <a:prstClr val="black"/>
                </a:solidFill>
              </a:rPr>
              <a:pPr eaLnBrk="1" hangingPunct="1"/>
              <a:t>12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753E2B36-B15B-4F01-A955-45B329B2BA85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12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2678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9F055C1-24A4-450E-8468-B9F4B3A94DBD}" type="slidenum">
              <a:rPr lang="el-GR" sz="1300">
                <a:solidFill>
                  <a:prstClr val="black"/>
                </a:solidFill>
              </a:rPr>
              <a:pPr eaLnBrk="1" hangingPunct="1"/>
              <a:t>13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CB02DE12-F891-4EB4-ADB4-515DE8F49456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13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11766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CB4FB75-0278-44C9-B473-395CC2448172}" type="slidenum">
              <a:rPr lang="el-GR" sz="1300">
                <a:solidFill>
                  <a:prstClr val="black"/>
                </a:solidFill>
              </a:rPr>
              <a:pPr eaLnBrk="1" hangingPunct="1"/>
              <a:t>14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B73B3A56-CDC1-4351-91AF-CF12014E611E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14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9205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C599804-8D20-407F-B291-30AFA2C0D702}" type="slidenum">
              <a:rPr lang="el-GR" sz="1300">
                <a:solidFill>
                  <a:prstClr val="black"/>
                </a:solidFill>
              </a:rPr>
              <a:pPr eaLnBrk="1" hangingPunct="1"/>
              <a:t>15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B08D8B54-4AF8-4586-9102-1CF3E851DC67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15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5452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C2F5F2F-ED1C-4681-9B6E-D0248A07993B}" type="slidenum">
              <a:rPr lang="el-GR" sz="1300">
                <a:solidFill>
                  <a:prstClr val="black"/>
                </a:solidFill>
              </a:rPr>
              <a:pPr eaLnBrk="1" hangingPunct="1"/>
              <a:t>16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4D83248F-B42E-4113-9059-93D600F5C489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16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69958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18AACDC-A106-43E0-9348-60929149F6F0}" type="slidenum">
              <a:rPr lang="el-GR" sz="1300">
                <a:solidFill>
                  <a:prstClr val="black"/>
                </a:solidFill>
              </a:rPr>
              <a:pPr eaLnBrk="1" hangingPunct="1"/>
              <a:t>17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A10A0851-753C-417A-ACD5-F721AFCCD779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17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76640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FB6F385-21BF-4613-A90B-4D0FB8DD1C3B}" type="slidenum">
              <a:rPr lang="el-GR" sz="1300">
                <a:solidFill>
                  <a:prstClr val="black"/>
                </a:solidFill>
              </a:rPr>
              <a:pPr eaLnBrk="1" hangingPunct="1"/>
              <a:t>18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48B009C-3CB9-4AE5-9223-059501509C5B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18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3063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52C63EE-0462-4E56-9E51-FF24DF94BFD9}" type="slidenum">
              <a:rPr lang="el-GR" sz="1300">
                <a:solidFill>
                  <a:prstClr val="black"/>
                </a:solidFill>
              </a:rPr>
              <a:pPr eaLnBrk="1" hangingPunct="1"/>
              <a:t>19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6C8F55B7-0BA3-4F16-91DC-BDE333C522CF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19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80332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D992024-7056-48B6-AE68-B5055B97F10C}" type="slidenum">
              <a:rPr lang="el-GR" sz="1300">
                <a:solidFill>
                  <a:prstClr val="black"/>
                </a:solidFill>
              </a:rPr>
              <a:pPr eaLnBrk="1" hangingPunct="1"/>
              <a:t>20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1598C7EA-C166-4125-ACCE-B98C2D385F65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20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2987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6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BD62C56-16F6-4741-BEE3-0C02C70BB81A}" type="slidenum">
              <a:rPr lang="el-GR" sz="1300">
                <a:solidFill>
                  <a:prstClr val="black"/>
                </a:solidFill>
              </a:rPr>
              <a:pPr eaLnBrk="1" hangingPunct="1"/>
              <a:t>21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3FC92CC-4AE7-4F2A-BA01-9B5CA6E59C85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21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46829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6E7C7EE-CE01-471B-BCFB-C5D2F7C317B1}" type="slidenum">
              <a:rPr lang="el-GR" sz="1300">
                <a:solidFill>
                  <a:prstClr val="black"/>
                </a:solidFill>
              </a:rPr>
              <a:pPr eaLnBrk="1" hangingPunct="1"/>
              <a:t>22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60289ADC-52D5-4DC1-B806-61F18742923B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22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36118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DDAF5D5-EBF4-473C-B640-69C00F674FF3}" type="slidenum">
              <a:rPr lang="el-GR" sz="1300">
                <a:solidFill>
                  <a:prstClr val="black"/>
                </a:solidFill>
              </a:rPr>
              <a:pPr eaLnBrk="1" hangingPunct="1"/>
              <a:t>23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AC416921-BF46-4AFF-B725-835EBAF3EB46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23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81530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5981933-66FB-4976-88C9-B6033B1D0FAB}" type="slidenum">
              <a:rPr lang="el-GR" sz="1300">
                <a:solidFill>
                  <a:prstClr val="black"/>
                </a:solidFill>
              </a:rPr>
              <a:pPr eaLnBrk="1" hangingPunct="1"/>
              <a:t>24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EEF2E28C-87D7-4E2C-9BD9-E5886FA495B6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24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112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D54C63C-60A1-4870-A1C9-DF5DF46E4569}" type="slidenum">
              <a:rPr lang="el-GR" sz="1300">
                <a:solidFill>
                  <a:prstClr val="black"/>
                </a:solidFill>
              </a:rPr>
              <a:pPr eaLnBrk="1" hangingPunct="1"/>
              <a:t>25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C7834D1B-419B-47E1-AE92-C9C20FFABF32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25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28524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3876145-67E9-44F1-B881-D06118D5E0CA}" type="slidenum">
              <a:rPr lang="el-GR" sz="1300">
                <a:solidFill>
                  <a:prstClr val="black"/>
                </a:solidFill>
              </a:rPr>
              <a:pPr eaLnBrk="1" hangingPunct="1"/>
              <a:t>26</a:t>
            </a:fld>
            <a:endParaRPr lang="el-GR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16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77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0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0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6EF45C4-647B-4630-BD9B-7D5202244504}" type="slidenum">
              <a:rPr lang="el-GR" sz="1300">
                <a:solidFill>
                  <a:prstClr val="black"/>
                </a:solidFill>
              </a:rPr>
              <a:pPr eaLnBrk="1" hangingPunct="1"/>
              <a:t>7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A2952401-0A03-47B1-BAA8-F849A05D25C2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7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4550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A118766-8498-44B4-B89A-FA91EE889616}" type="slidenum">
              <a:rPr lang="el-GR" sz="1300">
                <a:solidFill>
                  <a:prstClr val="black"/>
                </a:solidFill>
              </a:rPr>
              <a:pPr eaLnBrk="1" hangingPunct="1"/>
              <a:t>8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CEBB50D1-2CD7-46EC-A57D-2CD9F7963379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8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4307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D24EC0F-9AEC-4901-B94B-BB642594D8FF}" type="slidenum">
              <a:rPr lang="el-GR" sz="1300">
                <a:solidFill>
                  <a:prstClr val="black"/>
                </a:solidFill>
              </a:rPr>
              <a:pPr eaLnBrk="1" hangingPunct="1"/>
              <a:t>9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F3BA2F2-0E3C-49E4-9318-DACDCAD2CC92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9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7214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D54C63C-60A1-4870-A1C9-DF5DF46E4569}" type="slidenum">
              <a:rPr lang="el-GR" sz="1300">
                <a:solidFill>
                  <a:prstClr val="black"/>
                </a:solidFill>
              </a:rPr>
              <a:pPr eaLnBrk="1" hangingPunct="1"/>
              <a:t>10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C7834D1B-419B-47E1-AE92-C9C20FFABF32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10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6354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5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0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1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3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8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4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0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7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4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9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9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9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0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2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9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86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4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1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7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7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3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9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7379096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6</a:t>
            </a:r>
            <a:r>
              <a:rPr lang="el-GR" sz="2800" b="1" dirty="0" smtClean="0"/>
              <a:t>: </a:t>
            </a:r>
            <a:r>
              <a:rPr lang="el-GR" sz="2800" dirty="0"/>
              <a:t>Καρδιοαναπνευστική Αναζωογόνηση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Θεοδώρα </a:t>
            </a:r>
            <a:r>
              <a:rPr lang="el-GR" sz="2400" dirty="0"/>
              <a:t>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αλυσίδα της επιβίωσης</a:t>
            </a:r>
            <a:endParaRPr lang="el-GR" dirty="0"/>
          </a:p>
        </p:txBody>
      </p:sp>
      <p:pic>
        <p:nvPicPr>
          <p:cNvPr id="14338" name="Picture 23" descr="chain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06" y="1772816"/>
            <a:ext cx="8921588" cy="375461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140984" y="5589240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 της ΚΑΡΠΑ</a:t>
            </a:r>
            <a:endParaRPr lang="el-GR" dirty="0"/>
          </a:p>
        </p:txBody>
      </p:sp>
      <p:pic>
        <p:nvPicPr>
          <p:cNvPr id="15378" name="Picture 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3434"/>
            <a:ext cx="1792287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79" name="Picture 8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/>
          <a:stretch/>
        </p:blipFill>
        <p:spPr bwMode="auto">
          <a:xfrm>
            <a:off x="6782342" y="1766920"/>
            <a:ext cx="21336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2483768" y="15129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2483768" y="21225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483768" y="27321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483768" y="33417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2483768" y="39513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2483768" y="45609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2483768" y="5159340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483768" y="5763161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Πλησιάστε με ασφάλεια</a:t>
            </a:r>
            <a:r>
              <a:rPr lang="en-GB" dirty="0" smtClean="0"/>
              <a:t>!</a:t>
            </a:r>
            <a:endParaRPr 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1433178"/>
            <a:ext cx="33947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endParaRPr lang="en-GB" dirty="0" smtClean="0"/>
          </a:p>
          <a:p>
            <a:pPr algn="ctr" eaLnBrk="1" hangingPunct="1">
              <a:buFontTx/>
              <a:buNone/>
            </a:pPr>
            <a:r>
              <a:rPr lang="el-GR" sz="2800" dirty="0" smtClean="0"/>
              <a:t>Τόπος</a:t>
            </a:r>
            <a:endParaRPr lang="en-GB" sz="2800" dirty="0" smtClean="0"/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GB" sz="2800" dirty="0" smtClean="0"/>
          </a:p>
          <a:p>
            <a:pPr algn="ctr" eaLnBrk="1" hangingPunct="1">
              <a:buFontTx/>
              <a:buNone/>
            </a:pPr>
            <a:r>
              <a:rPr lang="el-GR" sz="2800" dirty="0" smtClean="0"/>
              <a:t>Διασώστης</a:t>
            </a:r>
            <a:endParaRPr lang="en-GB" sz="2800" dirty="0" smtClean="0"/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GB" sz="2800" dirty="0" smtClean="0"/>
          </a:p>
          <a:p>
            <a:pPr algn="ctr" eaLnBrk="1" hangingPunct="1">
              <a:buFontTx/>
              <a:buNone/>
            </a:pPr>
            <a:r>
              <a:rPr lang="el-GR" sz="2800" dirty="0" smtClean="0"/>
              <a:t>Θύμα</a:t>
            </a:r>
            <a:endParaRPr lang="en-GB" sz="2800" dirty="0" smtClean="0"/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GB" sz="2800" dirty="0" smtClean="0"/>
          </a:p>
          <a:p>
            <a:pPr algn="ctr" eaLnBrk="1" hangingPunct="1">
              <a:buFontTx/>
              <a:buNone/>
            </a:pPr>
            <a:r>
              <a:rPr lang="el-GR" sz="2800" dirty="0" smtClean="0"/>
              <a:t>Παρευρισκόμενοι</a:t>
            </a:r>
            <a:endParaRPr lang="en-US" sz="2800" dirty="0" smtClean="0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4788024" y="20966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4788024" y="27062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4788024" y="33158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4788024" y="39254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4788024" y="45350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4788024" y="513351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4788024" y="573733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4788024" y="1487075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Ελέγξτε αντίδραση </a:t>
            </a:r>
            <a:r>
              <a:rPr lang="el-GR" sz="2800" b="0" dirty="0" smtClean="0"/>
              <a:t>(1 από 2)</a:t>
            </a:r>
            <a:endParaRPr lang="el-GR" sz="2800" b="0" dirty="0"/>
          </a:p>
        </p:txBody>
      </p:sp>
      <p:pic>
        <p:nvPicPr>
          <p:cNvPr id="17427" name="Picture 40" title="Ελέγξτε αντίδραση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8046"/>
            <a:ext cx="3671888" cy="4598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4783697" y="151424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783696" y="2132856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EEECE1"/>
                </a:solidFill>
                <a:latin typeface="Calibri"/>
              </a:rPr>
              <a:t>Ελέγξτε αντίδραση</a:t>
            </a:r>
            <a:endParaRPr lang="en-US" sz="2400" b="1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4788024" y="27062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788024" y="33158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4788024" y="39254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4788024" y="45350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788024" y="513351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788024" y="573733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Ελέγξτε αντίδραση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3200" b="0" dirty="0"/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859338" y="2133600"/>
            <a:ext cx="39243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Κουνήστε τους ώμους</a:t>
            </a:r>
            <a:endParaRPr lang="en-GB" sz="26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Ρωτήστε:</a:t>
            </a:r>
            <a:r>
              <a:rPr lang="en-GB" sz="2600" dirty="0">
                <a:solidFill>
                  <a:prstClr val="black"/>
                </a:solidFill>
                <a:latin typeface="Calibri"/>
              </a:rPr>
              <a:t>«</a:t>
            </a:r>
            <a:r>
              <a:rPr lang="el-GR" sz="2600" dirty="0">
                <a:solidFill>
                  <a:prstClr val="black"/>
                </a:solidFill>
                <a:latin typeface="Calibri"/>
              </a:rPr>
              <a:t>Είστε καλά;»</a:t>
            </a:r>
            <a:endParaRPr lang="en-GB" sz="26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Αν </a:t>
            </a:r>
            <a:r>
              <a:rPr lang="el-GR" sz="2600" dirty="0" smtClean="0">
                <a:solidFill>
                  <a:prstClr val="black"/>
                </a:solidFill>
                <a:latin typeface="Calibri"/>
              </a:rPr>
              <a:t>απαντήσει :</a:t>
            </a:r>
            <a:endParaRPr lang="en-GB" sz="26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Αφήστε τον στη θέση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του,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Βρείτε τι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συνέβη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,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Επανεκτιμήστε τακτικά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6" name="Picture 9" title="Ελέγξτε αντίδραση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671888" cy="4598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Ορθογώνιο 5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Φωνάξτε για βοήθεια</a:t>
            </a:r>
            <a:endParaRPr lang="el-GR" dirty="0"/>
          </a:p>
        </p:txBody>
      </p:sp>
      <p:pic>
        <p:nvPicPr>
          <p:cNvPr id="19475" name="Picture 98" title="Φωνάξτε για βοήθ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8545"/>
            <a:ext cx="3722688" cy="4208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4783697" y="151424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4788024" y="213285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07970" y="2761589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4788024" y="33158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4788024" y="39254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4788024" y="45350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788024" y="513351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4788024" y="573733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Απελευθερώστε τον αεραγωγό</a:t>
            </a:r>
            <a:endParaRPr lang="el-GR" dirty="0"/>
          </a:p>
        </p:txBody>
      </p:sp>
      <p:pic>
        <p:nvPicPr>
          <p:cNvPr id="20499" name="Picture 78" title="Απελευθερώστε τον αεραγωγ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544"/>
            <a:ext cx="3303588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4783697" y="151424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4788024" y="213285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4783696" y="276158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783695" y="3356992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EEECE1"/>
                </a:solidFill>
                <a:latin typeface="Calibri"/>
              </a:rPr>
              <a:t>Απελευθερώστε </a:t>
            </a:r>
            <a:r>
              <a:rPr lang="el-GR" sz="2400" b="1" dirty="0">
                <a:solidFill>
                  <a:srgbClr val="EEECE1"/>
                </a:solidFill>
                <a:latin typeface="Calibri"/>
              </a:rPr>
              <a:t>αεραγωγό</a:t>
            </a: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4788024" y="39254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4788024" y="45350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788024" y="513351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4788024" y="573733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Ελέγξτε για αναπνοή </a:t>
            </a:r>
            <a:r>
              <a:rPr lang="el-GR" sz="2800" b="0" dirty="0" smtClean="0"/>
              <a:t>(1 από 2)</a:t>
            </a:r>
            <a:endParaRPr lang="el-GR" sz="2800" b="0" dirty="0"/>
          </a:p>
        </p:txBody>
      </p:sp>
      <p:pic>
        <p:nvPicPr>
          <p:cNvPr id="21523" name="Picture 55" title="Ελέγξτε για αναπνοή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3706"/>
            <a:ext cx="3889375" cy="320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4783697" y="151424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4788024" y="213285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783696" y="276158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4788024" y="336690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83694" y="3925474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4788024" y="4535075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788024" y="513351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4788024" y="573733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Ελέγξτε για αναπνοή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60573" y="1934443"/>
            <a:ext cx="42588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sz="2800" dirty="0" smtClean="0"/>
              <a:t>Ακούω, βλέπω, αισθάνομαι εάν το θύμα αναπνέει ΦΥΣΙΟΛΟΓΙΚΑ</a:t>
            </a:r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l-GR" sz="2800" dirty="0" smtClean="0"/>
              <a:t>Μη συγχέετε τον προθανάτιο ρόγχο</a:t>
            </a:r>
            <a:r>
              <a:rPr lang="en-GB" sz="2800" dirty="0" smtClean="0"/>
              <a:t> </a:t>
            </a:r>
            <a:r>
              <a:rPr lang="el-GR" sz="2800" dirty="0" smtClean="0"/>
              <a:t>με τη ΦΥΣΙΟΛΟΓΙΚΗ αναπνοή</a:t>
            </a:r>
            <a:endParaRPr lang="en-US" sz="2800" dirty="0" smtClean="0"/>
          </a:p>
        </p:txBody>
      </p:sp>
      <p:pic>
        <p:nvPicPr>
          <p:cNvPr id="22532" name="Picture 13" title="Ελέγξτε για αναπνοή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889375" cy="320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Ορθογώνιο 5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Προθανάτιος ρόγχος</a:t>
            </a:r>
            <a:endParaRPr lang="el-G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340768"/>
            <a:ext cx="82296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Εμφανίζεται λίγο μετά το σταμάτημα της καρδιάς έως και στο 40% των καρδιακών ανακοπών,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>
              <a:buClr>
                <a:schemeClr val="tx1"/>
              </a:buClr>
            </a:pPr>
            <a:r>
              <a:rPr lang="el-GR" sz="2400" dirty="0" smtClean="0"/>
              <a:t>Περιγράφεται ως επιφανειακή, βαριά, θορυβώδης ή</a:t>
            </a:r>
            <a:r>
              <a:rPr lang="en-GB" sz="2400" dirty="0" smtClean="0"/>
              <a:t> </a:t>
            </a:r>
            <a:r>
              <a:rPr lang="el-GR" sz="2400" dirty="0" smtClean="0"/>
              <a:t>αγωνιώδης</a:t>
            </a:r>
            <a:r>
              <a:rPr lang="en-GB" sz="2400" dirty="0" smtClean="0"/>
              <a:t> </a:t>
            </a:r>
            <a:r>
              <a:rPr lang="el-GR" sz="2400" dirty="0" smtClean="0"/>
              <a:t>αναπνοή,</a:t>
            </a:r>
            <a:endParaRPr lang="en-GB" sz="2400" dirty="0" smtClean="0"/>
          </a:p>
          <a:p>
            <a:pPr eaLnBrk="1" hangingPunct="1">
              <a:buClr>
                <a:schemeClr val="tx1"/>
              </a:buClr>
            </a:pPr>
            <a:endParaRPr lang="en-GB" sz="2400" dirty="0" smtClean="0"/>
          </a:p>
          <a:p>
            <a:pPr eaLnBrk="1" hangingPunct="1">
              <a:buClr>
                <a:schemeClr val="tx1"/>
              </a:buClr>
            </a:pPr>
            <a:r>
              <a:rPr lang="el-GR" sz="2400" b="1" dirty="0" smtClean="0">
                <a:solidFill>
                  <a:srgbClr val="9C0000"/>
                </a:solidFill>
              </a:rPr>
              <a:t>Αναγνωρίστε τον ως σημείο καρδιακής ανακοπής.</a:t>
            </a:r>
            <a:endParaRPr lang="en-US" sz="2400" b="1" dirty="0" smtClean="0">
              <a:solidFill>
                <a:srgbClr val="9C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Καρδιοαναπνευστική Αναζωογόνηση</a:t>
            </a:r>
            <a:r>
              <a:rPr lang="en-GB" sz="3600" b="1" dirty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Καλέστε 112 (166/199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24594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0" y="2132856"/>
            <a:ext cx="3014663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4783697" y="151424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4788024" y="213285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783696" y="276158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4788024" y="336690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4792487" y="3926143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792487" y="4509119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Καλέστε 112 (166/199)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788024" y="513351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4788024" y="573733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30 θωρακικές </a:t>
            </a:r>
            <a:r>
              <a:rPr lang="el-GR" dirty="0" smtClean="0"/>
              <a:t>συμπιέσεις</a:t>
            </a:r>
            <a:endParaRPr lang="el-GR" dirty="0"/>
          </a:p>
        </p:txBody>
      </p:sp>
      <p:pic>
        <p:nvPicPr>
          <p:cNvPr id="25619" name="Picture 54" title="30 θωρακικές συμπιέ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4998"/>
            <a:ext cx="3127375" cy="480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4783697" y="151424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4788024" y="213285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4783696" y="276158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4788024" y="336690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92487" y="5145632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30 θωρακικές συμπιέσεις</a:t>
            </a: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4792487" y="3926143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783694" y="453684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788024" y="573733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Θωρακικές συμπιέσεις</a:t>
            </a:r>
            <a:endParaRPr lang="el-GR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75125" y="1162768"/>
            <a:ext cx="4968875" cy="569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Τοποθετήστε τη βάση της παλάμης του ενός χεριού στο κέντρο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θώρακα,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Τοποθετήστε το άλλο χέρι από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πάνω,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Πλέξτε τα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δάκτυλα,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Συμπιέστε το θώρακα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 :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Ρυθμό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100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min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Βάθος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4-5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cm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Ίσο χρόνο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συμπίεσης: χαλάρωσης,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Αντικαταστήστε κάθε 2 λεπτά το διασώστη που εφαρμόζει ΚΑΡΠΑ, εφόσον είναι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δυνατόν.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628" name="Picture 8" title="Θωρακικές συμπιέ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741738" cy="4008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Ορθογώνιο 5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3867"/>
            <a:ext cx="9144000" cy="908720"/>
          </a:xfrm>
        </p:spPr>
        <p:txBody>
          <a:bodyPr/>
          <a:lstStyle/>
          <a:p>
            <a:r>
              <a:rPr lang="el-GR" dirty="0" smtClean="0"/>
              <a:t>2 Αναπνοές διάσωσης</a:t>
            </a:r>
            <a:endParaRPr lang="el-GR" dirty="0"/>
          </a:p>
        </p:txBody>
      </p:sp>
      <p:pic>
        <p:nvPicPr>
          <p:cNvPr id="27667" name="Picture 59" title="2 Αναπνοές διάσω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3271"/>
            <a:ext cx="3836988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4783697" y="151424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4788024" y="213285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4783696" y="276158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4788024" y="336690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4792487" y="3926143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783694" y="453684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788024" y="515719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30 θωρακικές συμπιέσεις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92487" y="5737333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EEECE1"/>
                </a:solidFill>
                <a:latin typeface="Calibri"/>
              </a:rPr>
              <a:t>2 αναπνοές διάσωσης</a:t>
            </a:r>
            <a:endParaRPr lang="el-GR" sz="2400" b="1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Αναπνοές διάσωσης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283968" y="1196752"/>
            <a:ext cx="48600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Κλείστε τη μύτη,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Πάρτε μια κανονική αναπνοή,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Σφραγίστε τα χείλη σας γύρω από το στόμα του θύματος,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Εκπνεύστε μέχρι να ανυψωθεί ο θώρακάς του,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Διάρκεια περίπου 1 δευτερόλεπτο,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Αφήστε το θώρακα να πέσει,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Επαναλάβετε.</a:t>
            </a:r>
            <a:endParaRPr lang="en-US" sz="2800" dirty="0" smtClean="0"/>
          </a:p>
        </p:txBody>
      </p:sp>
      <p:pic>
        <p:nvPicPr>
          <p:cNvPr id="28676" name="Picture 9" title="Αναπνοές διάσω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1" y="2348880"/>
            <a:ext cx="3836988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Ορθογώνιο 5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Συνεχίστε ΚΑΡΠΑ</a:t>
            </a:r>
            <a:endParaRPr lang="el-GR" dirty="0"/>
          </a:p>
        </p:txBody>
      </p:sp>
      <p:pic>
        <p:nvPicPr>
          <p:cNvPr id="29700" name="Picture 12" title="Θωρακικές συμπιέ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6" y="1762125"/>
            <a:ext cx="3049587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941934" y="52786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30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701" name="Picture 13" title="Αναπνοές διάσωσ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63" y="1847056"/>
            <a:ext cx="4200525" cy="3097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222880" y="5278646"/>
            <a:ext cx="55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 της ΚΑΡΠΑ</a:t>
            </a:r>
            <a:endParaRPr lang="el-GR" dirty="0"/>
          </a:p>
        </p:txBody>
      </p:sp>
      <p:pic>
        <p:nvPicPr>
          <p:cNvPr id="15378" name="Picture 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3434"/>
            <a:ext cx="1792287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79" name="Picture 8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/>
          <a:stretch/>
        </p:blipFill>
        <p:spPr bwMode="auto">
          <a:xfrm>
            <a:off x="6782342" y="1766920"/>
            <a:ext cx="21336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2483768" y="15129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2483768" y="21225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483768" y="27321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483768" y="33417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2483768" y="39513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2483768" y="4560903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2483768" y="5159340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483768" y="5763161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Υποστήρι</a:t>
            </a:r>
            <a:r>
              <a:rPr lang="el-GR" dirty="0"/>
              <a:t>ξ</a:t>
            </a:r>
            <a:r>
              <a:rPr lang="el-GR" dirty="0" smtClean="0"/>
              <a:t>η Ζωής (ΚΑΡΠΑ)</a:t>
            </a:r>
            <a:endParaRPr lang="el-GR" dirty="0"/>
          </a:p>
        </p:txBody>
      </p:sp>
      <p:pic>
        <p:nvPicPr>
          <p:cNvPr id="31747" name="Picture 7" descr="kar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2464"/>
            <a:ext cx="6984776" cy="5567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07504" y="651086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Καρδιοαναπνευστική Αναζωογόνηση</a:t>
            </a:r>
            <a:r>
              <a:rPr lang="en-GB" sz="3600" b="1" dirty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Καρδιοαναπνευστική </a:t>
            </a:r>
            <a:r>
              <a:rPr lang="el-GR" sz="2000" dirty="0" smtClean="0"/>
              <a:t>Αναζωογόνηση».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8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r>
              <a:rPr lang="el-GR" sz="2000" dirty="0"/>
              <a:t>Ι</a:t>
            </a:r>
            <a:r>
              <a:rPr lang="el-GR" sz="2000" dirty="0" smtClean="0"/>
              <a:t>στοσελίδα της Ελληνικής Εταιρίας Καρδιοαναπνευστικής Αναζωογόνησης, </a:t>
            </a:r>
            <a:r>
              <a:rPr lang="en-US" sz="2000" dirty="0" smtClean="0">
                <a:hlinkClick r:id="rId3"/>
              </a:rPr>
              <a:t>www.eekaa.com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79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Αλγόριθμοι</a:t>
            </a:r>
            <a:endParaRPr lang="en-GB" dirty="0"/>
          </a:p>
        </p:txBody>
      </p:sp>
      <p:pic>
        <p:nvPicPr>
          <p:cNvPr id="7172" name="Picture 2" descr="C:\Documents and Settings\stelios\Επιφάνεια εργασίας\customLogo.gif" title="Ελληνική Εταιρία Καρδιοαναπνευστικής Αναζωογόνη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" y="1916832"/>
            <a:ext cx="8953500" cy="104775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118" y="3429000"/>
            <a:ext cx="742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  <a:hlinkClick r:id="rId4"/>
              </a:rPr>
              <a:t>Ελληνική Εταιρία Καρδιοαναπνευστικής Αναζωογόνησης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Βασική υποστήριξη της ζωής και αυτόματος εξωτερικός απινιδισμός</a:t>
            </a:r>
            <a:endParaRPr lang="el-GR" dirty="0"/>
          </a:p>
        </p:txBody>
      </p:sp>
      <p:pic>
        <p:nvPicPr>
          <p:cNvPr id="8195" name="Picture 2" title="Βασική υποστήριξη της ζωής και αυτόματος εξωτερικός απινιδισμό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>
          <a:xfrm>
            <a:off x="2595411" y="1216651"/>
            <a:ext cx="3951112" cy="5391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139952" y="6581001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Εξειδικευμένη υποστήριξη της ζωής</a:t>
            </a:r>
            <a:endParaRPr lang="el-GR" dirty="0"/>
          </a:p>
        </p:txBody>
      </p:sp>
      <p:pic>
        <p:nvPicPr>
          <p:cNvPr id="10244" name="Picture 2" title="Εξειδικευμένη υποστήριξη της ζω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1"/>
          <a:stretch/>
        </p:blipFill>
        <p:spPr bwMode="auto">
          <a:xfrm>
            <a:off x="1871463" y="990123"/>
            <a:ext cx="5544344" cy="564164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212619" y="6581001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Ενδονοσοκομειακή ανακοπή</a:t>
            </a:r>
            <a:endParaRPr lang="el-GR" dirty="0"/>
          </a:p>
        </p:txBody>
      </p:sp>
      <p:pic>
        <p:nvPicPr>
          <p:cNvPr id="9220" name="Picture 2" title="Ενδονοσοκομειακή ανακοπή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2179" b="3744"/>
          <a:stretch/>
        </p:blipFill>
        <p:spPr bwMode="auto">
          <a:xfrm>
            <a:off x="1767146" y="1049361"/>
            <a:ext cx="5609709" cy="547749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140984" y="652685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457200">
              <a:lnSpc>
                <a:spcPct val="50000"/>
              </a:lnSpc>
              <a:spcBef>
                <a:spcPts val="1200"/>
              </a:spcBef>
              <a:spcAft>
                <a:spcPct val="15000"/>
              </a:spcAft>
            </a:pPr>
            <a:endParaRPr lang="en-GB" sz="2800" dirty="0" smtClean="0"/>
          </a:p>
          <a:p>
            <a:pPr lvl="1" indent="-457200" eaLnBrk="1" hangingPunct="1">
              <a:spcBef>
                <a:spcPts val="1200"/>
              </a:spcBef>
              <a:spcAft>
                <a:spcPct val="15000"/>
              </a:spcAft>
              <a:buClr>
                <a:srgbClr val="084077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Προσέγγιση ενός θύματος που έχει καταρρεύσει</a:t>
            </a:r>
            <a:r>
              <a:rPr lang="el-GR" sz="2400" dirty="0"/>
              <a:t>,</a:t>
            </a:r>
            <a:endParaRPr lang="en-GB" sz="2400" dirty="0" smtClean="0"/>
          </a:p>
          <a:p>
            <a:pPr lvl="1" indent="-457200" eaLnBrk="1" hangingPunct="1">
              <a:spcBef>
                <a:spcPts val="1200"/>
              </a:spcBef>
              <a:spcAft>
                <a:spcPct val="15000"/>
              </a:spcAft>
              <a:buClr>
                <a:srgbClr val="084077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Εφαρμογή θωρακικών συμπιέσεων και αναπνοών διάσωσης</a:t>
            </a:r>
            <a:r>
              <a:rPr lang="el-GR" sz="2400" dirty="0"/>
              <a:t>,</a:t>
            </a:r>
            <a:endParaRPr lang="en-GB" sz="2400" dirty="0" smtClean="0"/>
          </a:p>
          <a:p>
            <a:pPr lvl="1" indent="-457200" eaLnBrk="1" hangingPunct="1">
              <a:spcBef>
                <a:spcPts val="1200"/>
              </a:spcBef>
              <a:spcAft>
                <a:spcPct val="15000"/>
              </a:spcAft>
              <a:buClr>
                <a:srgbClr val="084077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Τοποθέτηση στη θέση ανάνηψης ενός αναίσθητου θύματος που αναπνέει</a:t>
            </a:r>
            <a:r>
              <a:rPr lang="en-GB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πληροφορίες</a:t>
            </a:r>
            <a:endParaRPr lang="el-G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r>
              <a:rPr lang="el-GR" sz="2800" dirty="0" smtClean="0"/>
              <a:t>Περίπου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9C0000"/>
                </a:solidFill>
              </a:rPr>
              <a:t>700</a:t>
            </a:r>
            <a:r>
              <a:rPr lang="el-GR" sz="2800" b="1" dirty="0" smtClean="0">
                <a:solidFill>
                  <a:srgbClr val="9C0000"/>
                </a:solidFill>
              </a:rPr>
              <a:t>.</a:t>
            </a:r>
            <a:r>
              <a:rPr lang="en-GB" sz="2800" b="1" dirty="0" smtClean="0">
                <a:solidFill>
                  <a:srgbClr val="9C0000"/>
                </a:solidFill>
              </a:rPr>
              <a:t>000 </a:t>
            </a:r>
            <a:r>
              <a:rPr lang="el-GR" sz="2800" b="1" dirty="0" smtClean="0">
                <a:solidFill>
                  <a:srgbClr val="9C0000"/>
                </a:solidFill>
              </a:rPr>
              <a:t>καρδιακές ανακοπές </a:t>
            </a:r>
            <a:r>
              <a:rPr lang="el-GR" sz="2800" dirty="0" smtClean="0"/>
              <a:t>ανά έτος στην Ευρώπη,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r>
              <a:rPr lang="el-GR" sz="2800" dirty="0" smtClean="0"/>
              <a:t>5 - 10% παίρνουν εξιτήριο από το νοσοκομείο,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r>
              <a:rPr lang="el-GR" sz="2800" dirty="0" smtClean="0"/>
              <a:t>Η εφαρμογή ΚΑΡΠΑ από παρευρισκόμενους πριν από την άφιξη εξειδικευμένης βοήθειας είναι ζωτικής σημασίας,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r>
              <a:rPr lang="el-GR" sz="2800" dirty="0" smtClean="0"/>
              <a:t>Η έγκαιρη αναζωογόνηση και άμεση απινίδωση (εντός 1-2 λεπτών) μπορεί να έχει ως αποτέλεσμα επιβίωση &gt;60%.</a:t>
            </a:r>
            <a:endParaRPr lang="en-US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1362</Words>
  <Application>Microsoft Office PowerPoint</Application>
  <PresentationFormat>Προβολή στην οθόνη (4:3)</PresentationFormat>
  <Paragraphs>326</Paragraphs>
  <Slides>35</Slides>
  <Notes>32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OC_template_updated</vt:lpstr>
      <vt:lpstr>1_OC_template_updated</vt:lpstr>
      <vt:lpstr>2_OC_template_updated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Αλγόριθμοι</vt:lpstr>
      <vt:lpstr>Βασική υποστήριξη της ζωής και αυτόματος εξωτερικός απινιδισμός</vt:lpstr>
      <vt:lpstr>Εξειδικευμένη υποστήριξη της ζωής</vt:lpstr>
      <vt:lpstr>Ενδονοσοκομειακή ανακοπή</vt:lpstr>
      <vt:lpstr>Στόχοι </vt:lpstr>
      <vt:lpstr>Γενικές πληροφορίες</vt:lpstr>
      <vt:lpstr>Η αλυσίδα της επιβίωσης</vt:lpstr>
      <vt:lpstr>Βήματα της ΚΑΡΠΑ</vt:lpstr>
      <vt:lpstr>Πλησιάστε με ασφάλεια!</vt:lpstr>
      <vt:lpstr>Ελέγξτε αντίδραση (1 από 2)</vt:lpstr>
      <vt:lpstr>Ελέγξτε αντίδραση (2 από 2)</vt:lpstr>
      <vt:lpstr>Φωνάξτε για βοήθεια</vt:lpstr>
      <vt:lpstr>Απελευθερώστε τον αεραγωγό</vt:lpstr>
      <vt:lpstr>Ελέγξτε για αναπνοή (1 από 2)</vt:lpstr>
      <vt:lpstr>Ελέγξτε για αναπνοή (2 από 2)</vt:lpstr>
      <vt:lpstr>Προθανάτιος ρόγχος</vt:lpstr>
      <vt:lpstr>Καλέστε 112 (166/199)</vt:lpstr>
      <vt:lpstr>30 θωρακικές συμπιέσεις</vt:lpstr>
      <vt:lpstr>Θωρακικές συμπιέσεις</vt:lpstr>
      <vt:lpstr>2 Αναπνοές διάσωσης</vt:lpstr>
      <vt:lpstr>Αναπνοές διάσωσης</vt:lpstr>
      <vt:lpstr>Συνεχίστε ΚΑΡΠΑ</vt:lpstr>
      <vt:lpstr>Βήματα της ΚΑΡΠΑ</vt:lpstr>
      <vt:lpstr>Βασική Υποστήριξη Ζωής (ΚΑΡΠΑ)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46</cp:revision>
  <dcterms:created xsi:type="dcterms:W3CDTF">2013-03-04T13:35:19Z</dcterms:created>
  <dcterms:modified xsi:type="dcterms:W3CDTF">2015-02-27T08:56:39Z</dcterms:modified>
</cp:coreProperties>
</file>