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Lst>
  <p:notesMasterIdLst>
    <p:notesMasterId r:id="rId62"/>
  </p:notesMasterIdLst>
  <p:handoutMasterIdLst>
    <p:handoutMasterId r:id="rId63"/>
  </p:handoutMasterIdLst>
  <p:sldIdLst>
    <p:sldId id="376" r:id="rId3"/>
    <p:sldId id="323" r:id="rId4"/>
    <p:sldId id="324" r:id="rId5"/>
    <p:sldId id="325" r:id="rId6"/>
    <p:sldId id="326" r:id="rId7"/>
    <p:sldId id="327" r:id="rId8"/>
    <p:sldId id="328" r:id="rId9"/>
    <p:sldId id="329" r:id="rId10"/>
    <p:sldId id="330" r:id="rId11"/>
    <p:sldId id="331" r:id="rId12"/>
    <p:sldId id="332" r:id="rId13"/>
    <p:sldId id="373" r:id="rId14"/>
    <p:sldId id="333" r:id="rId15"/>
    <p:sldId id="334" r:id="rId16"/>
    <p:sldId id="370" r:id="rId17"/>
    <p:sldId id="335" r:id="rId18"/>
    <p:sldId id="336" r:id="rId19"/>
    <p:sldId id="338" r:id="rId20"/>
    <p:sldId id="339" r:id="rId21"/>
    <p:sldId id="340" r:id="rId22"/>
    <p:sldId id="341" r:id="rId23"/>
    <p:sldId id="342" r:id="rId24"/>
    <p:sldId id="343" r:id="rId25"/>
    <p:sldId id="344" r:id="rId26"/>
    <p:sldId id="345" r:id="rId27"/>
    <p:sldId id="375" r:id="rId28"/>
    <p:sldId id="346" r:id="rId29"/>
    <p:sldId id="347" r:id="rId30"/>
    <p:sldId id="348" r:id="rId31"/>
    <p:sldId id="349" r:id="rId32"/>
    <p:sldId id="350" r:id="rId33"/>
    <p:sldId id="351" r:id="rId34"/>
    <p:sldId id="352" r:id="rId35"/>
    <p:sldId id="353" r:id="rId36"/>
    <p:sldId id="354" r:id="rId37"/>
    <p:sldId id="355" r:id="rId38"/>
    <p:sldId id="356" r:id="rId39"/>
    <p:sldId id="357" r:id="rId40"/>
    <p:sldId id="358" r:id="rId41"/>
    <p:sldId id="359" r:id="rId42"/>
    <p:sldId id="360" r:id="rId43"/>
    <p:sldId id="361" r:id="rId44"/>
    <p:sldId id="362" r:id="rId45"/>
    <p:sldId id="363" r:id="rId46"/>
    <p:sldId id="364" r:id="rId47"/>
    <p:sldId id="365" r:id="rId48"/>
    <p:sldId id="366" r:id="rId49"/>
    <p:sldId id="371" r:id="rId50"/>
    <p:sldId id="367" r:id="rId51"/>
    <p:sldId id="368" r:id="rId52"/>
    <p:sldId id="369" r:id="rId53"/>
    <p:sldId id="257" r:id="rId54"/>
    <p:sldId id="262" r:id="rId55"/>
    <p:sldId id="264" r:id="rId56"/>
    <p:sldId id="320" r:id="rId57"/>
    <p:sldId id="321" r:id="rId58"/>
    <p:sldId id="266" r:id="rId59"/>
    <p:sldId id="374" r:id="rId60"/>
    <p:sldId id="261" r:id="rId61"/>
  </p:sldIdLst>
  <p:sldSz cx="9144000" cy="6858000" type="screen4x3"/>
  <p:notesSz cx="7104063" cy="10234613"/>
  <p:custDataLst>
    <p:tags r:id="rId64"/>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0000"/>
    <a:srgbClr val="004A82"/>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5" autoAdjust="0"/>
    <p:restoredTop sz="89600" autoAdjust="0"/>
  </p:normalViewPr>
  <p:slideViewPr>
    <p:cSldViewPr>
      <p:cViewPr varScale="1">
        <p:scale>
          <a:sx n="101" d="100"/>
          <a:sy n="101" d="100"/>
        </p:scale>
        <p:origin x="-2004"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15/10/2015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15/10/2015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0</a:t>
            </a:fld>
            <a:endParaRPr lang="el-GR">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34</a:t>
            </a:fld>
            <a:endParaRPr lang="el-GR"/>
          </a:p>
        </p:txBody>
      </p:sp>
    </p:spTree>
    <p:extLst>
      <p:ext uri="{BB962C8B-B14F-4D97-AF65-F5344CB8AC3E}">
        <p14:creationId xmlns:p14="http://schemas.microsoft.com/office/powerpoint/2010/main" val="993429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37</a:t>
            </a:fld>
            <a:endParaRPr lang="el-GR"/>
          </a:p>
        </p:txBody>
      </p:sp>
    </p:spTree>
    <p:extLst>
      <p:ext uri="{BB962C8B-B14F-4D97-AF65-F5344CB8AC3E}">
        <p14:creationId xmlns:p14="http://schemas.microsoft.com/office/powerpoint/2010/main" val="2505421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43</a:t>
            </a:fld>
            <a:endParaRPr lang="el-GR"/>
          </a:p>
        </p:txBody>
      </p:sp>
    </p:spTree>
    <p:extLst>
      <p:ext uri="{BB962C8B-B14F-4D97-AF65-F5344CB8AC3E}">
        <p14:creationId xmlns:p14="http://schemas.microsoft.com/office/powerpoint/2010/main" val="2822967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44</a:t>
            </a:fld>
            <a:endParaRPr lang="el-GR"/>
          </a:p>
        </p:txBody>
      </p:sp>
    </p:spTree>
    <p:extLst>
      <p:ext uri="{BB962C8B-B14F-4D97-AF65-F5344CB8AC3E}">
        <p14:creationId xmlns:p14="http://schemas.microsoft.com/office/powerpoint/2010/main" val="1143590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45</a:t>
            </a:fld>
            <a:endParaRPr lang="el-GR"/>
          </a:p>
        </p:txBody>
      </p:sp>
    </p:spTree>
    <p:extLst>
      <p:ext uri="{BB962C8B-B14F-4D97-AF65-F5344CB8AC3E}">
        <p14:creationId xmlns:p14="http://schemas.microsoft.com/office/powerpoint/2010/main" val="3247947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51</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52</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53</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54</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56</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5</a:t>
            </a:fld>
            <a:endParaRPr lang="el-GR"/>
          </a:p>
        </p:txBody>
      </p:sp>
    </p:spTree>
    <p:extLst>
      <p:ext uri="{BB962C8B-B14F-4D97-AF65-F5344CB8AC3E}">
        <p14:creationId xmlns:p14="http://schemas.microsoft.com/office/powerpoint/2010/main" val="2755193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57</a:t>
            </a:fld>
            <a:endParaRPr lang="el-GR">
              <a:solidFill>
                <a:prstClr val="black"/>
              </a:solidFill>
            </a:endParaRPr>
          </a:p>
        </p:txBody>
      </p:sp>
    </p:spTree>
    <p:extLst>
      <p:ext uri="{BB962C8B-B14F-4D97-AF65-F5344CB8AC3E}">
        <p14:creationId xmlns:p14="http://schemas.microsoft.com/office/powerpoint/2010/main" val="2145123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58</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7</a:t>
            </a:fld>
            <a:endParaRPr lang="el-GR"/>
          </a:p>
        </p:txBody>
      </p:sp>
    </p:spTree>
    <p:extLst>
      <p:ext uri="{BB962C8B-B14F-4D97-AF65-F5344CB8AC3E}">
        <p14:creationId xmlns:p14="http://schemas.microsoft.com/office/powerpoint/2010/main" val="3355449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23</a:t>
            </a:fld>
            <a:endParaRPr lang="el-GR"/>
          </a:p>
        </p:txBody>
      </p:sp>
    </p:spTree>
    <p:extLst>
      <p:ext uri="{BB962C8B-B14F-4D97-AF65-F5344CB8AC3E}">
        <p14:creationId xmlns:p14="http://schemas.microsoft.com/office/powerpoint/2010/main" val="1474646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26</a:t>
            </a:fld>
            <a:endParaRPr lang="el-GR"/>
          </a:p>
        </p:txBody>
      </p:sp>
    </p:spTree>
    <p:extLst>
      <p:ext uri="{BB962C8B-B14F-4D97-AF65-F5344CB8AC3E}">
        <p14:creationId xmlns:p14="http://schemas.microsoft.com/office/powerpoint/2010/main" val="3152128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28</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29</a:t>
            </a:fld>
            <a:endParaRPr lang="el-GR"/>
          </a:p>
        </p:txBody>
      </p:sp>
    </p:spTree>
    <p:extLst>
      <p:ext uri="{BB962C8B-B14F-4D97-AF65-F5344CB8AC3E}">
        <p14:creationId xmlns:p14="http://schemas.microsoft.com/office/powerpoint/2010/main" val="657558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30</a:t>
            </a:fld>
            <a:endParaRPr lang="el-GR"/>
          </a:p>
        </p:txBody>
      </p:sp>
    </p:spTree>
    <p:extLst>
      <p:ext uri="{BB962C8B-B14F-4D97-AF65-F5344CB8AC3E}">
        <p14:creationId xmlns:p14="http://schemas.microsoft.com/office/powerpoint/2010/main" val="2841435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31</a:t>
            </a:fld>
            <a:endParaRPr lang="el-GR"/>
          </a:p>
        </p:txBody>
      </p:sp>
    </p:spTree>
    <p:extLst>
      <p:ext uri="{BB962C8B-B14F-4D97-AF65-F5344CB8AC3E}">
        <p14:creationId xmlns:p14="http://schemas.microsoft.com/office/powerpoint/2010/main" val="955560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93438522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5101774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77391270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69527260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21832227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60870275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50574415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21746766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0834064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04A82"/>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normAutofit/>
          </a:bodyPr>
          <a:lstStyle>
            <a:lvl1pPr>
              <a:lnSpc>
                <a:spcPct val="110000"/>
              </a:lnSpc>
              <a:spcBef>
                <a:spcPts val="1200"/>
              </a:spcBef>
              <a:defRPr sz="2300"/>
            </a:lvl1pPr>
            <a:lvl2pPr marL="742950" indent="-382588">
              <a:lnSpc>
                <a:spcPct val="110000"/>
              </a:lnSpc>
              <a:spcBef>
                <a:spcPts val="1200"/>
              </a:spcBef>
              <a:buFont typeface="Courier New" panose="02070309020205020404" pitchFamily="49" charset="0"/>
              <a:buChar char="o"/>
              <a:defRPr sz="2300"/>
            </a:lvl2pPr>
            <a:lvl3pPr marL="1143000" indent="-228600">
              <a:lnSpc>
                <a:spcPct val="110000"/>
              </a:lnSpc>
              <a:spcBef>
                <a:spcPts val="1200"/>
              </a:spcBef>
              <a:buFont typeface="Calibri" panose="020F0502020204030204" pitchFamily="34" charset="0"/>
              <a:buChar char="−"/>
              <a:defRPr sz="2300"/>
            </a:lvl3pPr>
            <a:lvl4pPr>
              <a:lnSpc>
                <a:spcPct val="110000"/>
              </a:lnSpc>
              <a:spcBef>
                <a:spcPts val="1200"/>
              </a:spcBef>
              <a:defRPr sz="2300"/>
            </a:lvl4pPr>
            <a:lvl5pPr>
              <a:lnSpc>
                <a:spcPct val="110000"/>
              </a:lnSpc>
              <a:spcBef>
                <a:spcPts val="1200"/>
              </a:spcBef>
              <a:defRPr sz="23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917443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7457647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commons.wikimedia.org/wiki/File:Gray819.png"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commons.wikimedia.org/wiki/User:Pngbot"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commons.wikimedia.org/wiki/File:Grant_1962_663.png"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commons.wikimedia.org/wiki/User:CFC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commons.wikimedia.org/wiki/User:Was_a_bee" TargetMode="External"/><Relationship Id="rId3" Type="http://schemas.openxmlformats.org/officeDocument/2006/relationships/image" Target="../media/image11.png"/><Relationship Id="rId7" Type="http://schemas.openxmlformats.org/officeDocument/2006/relationships/hyperlink" Target="http://commons.wikimedia.org/wiki/File:Trapezius_animation_small2.gif" TargetMode="External"/><Relationship Id="rId2" Type="http://schemas.openxmlformats.org/officeDocument/2006/relationships/image" Target="../media/image10.gif"/><Relationship Id="rId1" Type="http://schemas.openxmlformats.org/officeDocument/2006/relationships/slideLayout" Target="../slideLayouts/slideLayout2.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ki/User:Berichard" TargetMode="External"/><Relationship Id="rId4" Type="http://schemas.openxmlformats.org/officeDocument/2006/relationships/hyperlink" Target="http://commons.wikimedia.org/wiki/File:Muscle_trap%C3%A8ze.png" TargetMode="External"/><Relationship Id="rId9" Type="http://schemas.openxmlformats.org/officeDocument/2006/relationships/hyperlink" Target="http://creativecommons.org/licenses/by-sa/2.1/jp/deed.en"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creativecommons.org/licenses/by/4.0/" TargetMode="External"/><Relationship Id="rId4" Type="http://schemas.openxmlformats.org/officeDocument/2006/relationships/hyperlink" Target="http://cnx.org/contents/ff1ab679-4c9d-4b8f-9792-6da5fdba00d3@4/Axial-Muscles-of-the-Head,-Nec"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commons.wikimedia.org/wiki/User:KDS444" TargetMode="External"/><Relationship Id="rId4" Type="http://schemas.openxmlformats.org/officeDocument/2006/relationships/hyperlink" Target="http://commons.wikimedia.org/wiki/File:Gray389_-_Erector_spinae.png"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commons.wikimedia.org/wiki/File:Spinalis.png"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commons.wikimedia.org/wiki/User:Uwe_Gill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proloterapia.it/Cervical%20Spine.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commons.wikimedia.org/wiki/User:Uwe_Gille" TargetMode="External"/><Relationship Id="rId4" Type="http://schemas.openxmlformats.org/officeDocument/2006/relationships/hyperlink" Target="https://commons.wikimedia.org/wiki/File:Multifidi.p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commons.wikimedia.org/wiki/User:Uwe_Gille" TargetMode="External"/><Relationship Id="rId4" Type="http://schemas.openxmlformats.org/officeDocument/2006/relationships/hyperlink" Target="https://commons.wikimedia.org/wiki/File:Multifidi.pn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commons.wikimedia.org/wiki/File:Iliostalis.png"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commons.wikimedia.org/wiki/User:Uwe_Gill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http://commons.wikimedia.org/wiki/User:Uwe_Gille" TargetMode="External"/><Relationship Id="rId4" Type="http://schemas.openxmlformats.org/officeDocument/2006/relationships/hyperlink" Target="http://commons.wikimedia.org/wiki/File:Iliostalis.png"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commons.wikimedia.org/wiki/File:Iliostalis.png"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commons.wikimedia.org/wiki/User:Uwe_Gill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creativecommons.org/licenses/by/4.0/" TargetMode="External"/><Relationship Id="rId4" Type="http://schemas.openxmlformats.org/officeDocument/2006/relationships/hyperlink" Target="http://cnx.org/contents/ff1ab679-4c9d-4b8f-9792-6da5fdba00d3@4/Axial-Muscles-of-the-Head,-Nec"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commons.wikimedia.org/wiki/File:Semispinalis.png"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commons.wikimedia.org/wiki/User:Rillk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creativecommons.org/licenses/by/4.0/" TargetMode="External"/><Relationship Id="rId4" Type="http://schemas.openxmlformats.org/officeDocument/2006/relationships/hyperlink" Target="http://cnx.org/contents/ff1ab679-4c9d-4b8f-9792-6da5fdba00d3@4/Axial-Muscles-of-the-Head,-Nec"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teachmeanatomy.info/back/muscles/intrinsic/"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creativecommons.org/licenses/by-sa/2.1/jp/deed.en" TargetMode="External"/><Relationship Id="rId5" Type="http://schemas.openxmlformats.org/officeDocument/2006/relationships/hyperlink" Target="https://commons.wikimedia.org/wiki/User:CFCF" TargetMode="External"/><Relationship Id="rId4" Type="http://schemas.openxmlformats.org/officeDocument/2006/relationships/hyperlink" Target="https://commons.wikimedia.org/wiki/File:Rotatores.pn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commons.wikimedia.org/wiki/User:Mysid" TargetMode="External"/><Relationship Id="rId4" Type="http://schemas.openxmlformats.org/officeDocument/2006/relationships/hyperlink" Target="https://commons.wikimedia.org/wiki/File:Gray799.sv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creativecommons.org/licenses/by/3.0/deed.en" TargetMode="External"/><Relationship Id="rId5" Type="http://schemas.openxmlformats.org/officeDocument/2006/relationships/hyperlink" Target="http://commons.wikimedia.org/wiki/User:CFCF" TargetMode="External"/><Relationship Id="rId4" Type="http://schemas.openxmlformats.org/officeDocument/2006/relationships/hyperlink" Target="https://commons.wikimedia.org/wiki/File:1321_Spinal_Nerve_Plexuses.jp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Κινησιολογία Ι</a:t>
            </a:r>
            <a:r>
              <a:rPr lang="en-US" sz="3600" b="1" dirty="0" smtClean="0">
                <a:solidFill>
                  <a:schemeClr val="tx1"/>
                </a:solidFill>
                <a:latin typeface="+mn-lt"/>
              </a:rPr>
              <a:t>I </a:t>
            </a:r>
            <a:r>
              <a:rPr lang="el-GR" sz="3600" b="1" dirty="0" smtClean="0">
                <a:solidFill>
                  <a:schemeClr val="tx1"/>
                </a:solidFill>
                <a:latin typeface="+mn-lt"/>
              </a:rPr>
              <a:t>(Θ)</a:t>
            </a:r>
            <a:endParaRPr lang="el-GR" sz="3600" b="1" dirty="0">
              <a:solidFill>
                <a:schemeClr val="tx1"/>
              </a:solidFill>
              <a:latin typeface="+mn-lt"/>
            </a:endParaRPr>
          </a:p>
        </p:txBody>
      </p:sp>
      <p:sp>
        <p:nvSpPr>
          <p:cNvPr id="3" name="Υπότιτλος 2"/>
          <p:cNvSpPr>
            <a:spLocks noGrp="1"/>
          </p:cNvSpPr>
          <p:nvPr>
            <p:ph type="subTitle" idx="1"/>
          </p:nvPr>
        </p:nvSpPr>
        <p:spPr>
          <a:xfrm>
            <a:off x="0" y="2996952"/>
            <a:ext cx="9143999" cy="2088231"/>
          </a:xfrm>
        </p:spPr>
        <p:txBody>
          <a:bodyPr>
            <a:normAutofit/>
          </a:bodyPr>
          <a:lstStyle/>
          <a:p>
            <a:pPr>
              <a:spcBef>
                <a:spcPts val="0"/>
              </a:spcBef>
              <a:spcAft>
                <a:spcPts val="1200"/>
              </a:spcAft>
            </a:pPr>
            <a:r>
              <a:rPr lang="el-GR" sz="2600" b="1" dirty="0" smtClean="0"/>
              <a:t>Ενότητα 3</a:t>
            </a:r>
            <a:r>
              <a:rPr lang="el-GR" sz="2600" dirty="0" smtClean="0"/>
              <a:t>:</a:t>
            </a:r>
            <a:r>
              <a:rPr lang="en-US" sz="2600" dirty="0" smtClean="0"/>
              <a:t> </a:t>
            </a:r>
            <a:r>
              <a:rPr lang="el-GR" sz="2600" dirty="0"/>
              <a:t>Αλληλεπίδραση μυών και αρθρώσεων του αξονικού σκελετού</a:t>
            </a:r>
            <a:endParaRPr lang="en-US" sz="2600" dirty="0" smtClean="0"/>
          </a:p>
          <a:p>
            <a:pPr>
              <a:spcBef>
                <a:spcPts val="0"/>
              </a:spcBef>
              <a:spcAft>
                <a:spcPts val="1200"/>
              </a:spcAft>
            </a:pPr>
            <a:r>
              <a:rPr lang="el-GR" sz="2200" dirty="0" err="1" smtClean="0"/>
              <a:t>Παλίνα</a:t>
            </a:r>
            <a:r>
              <a:rPr lang="el-GR" sz="2200" dirty="0" smtClean="0"/>
              <a:t> </a:t>
            </a:r>
            <a:r>
              <a:rPr lang="el-GR" sz="2200" dirty="0" err="1"/>
              <a:t>Καρακασίδου</a:t>
            </a:r>
            <a:r>
              <a:rPr lang="el-GR" sz="2200" dirty="0"/>
              <a:t>, </a:t>
            </a:r>
            <a:r>
              <a:rPr lang="en-US" sz="2200" dirty="0"/>
              <a:t>PT, OMT, </a:t>
            </a:r>
            <a:r>
              <a:rPr lang="en-US" sz="2200" dirty="0" err="1"/>
              <a:t>MManipTher</a:t>
            </a:r>
            <a:r>
              <a:rPr lang="en-US" sz="2200"/>
              <a:t>, </a:t>
            </a:r>
            <a:r>
              <a:rPr lang="en-US" sz="2200">
                <a:solidFill>
                  <a:prstClr val="black"/>
                </a:solidFill>
              </a:rPr>
              <a:t>MSc</a:t>
            </a:r>
            <a:r>
              <a:rPr lang="en-US" sz="2200" smtClean="0"/>
              <a:t>, </a:t>
            </a:r>
            <a:r>
              <a:rPr lang="en-US" sz="2200" dirty="0"/>
              <a:t>PhD</a:t>
            </a:r>
          </a:p>
          <a:p>
            <a:pPr>
              <a:spcBef>
                <a:spcPts val="0"/>
              </a:spcBef>
            </a:pPr>
            <a:r>
              <a:rPr lang="el-GR" sz="2200" dirty="0" smtClean="0"/>
              <a:t>Τμήμα Φυσικοθεραπείας</a:t>
            </a:r>
            <a:endParaRPr lang="el-GR" sz="2200" dirty="0"/>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solidFill>
                  <a:prstClr val="black"/>
                </a:solidFill>
                <a:latin typeface="Calibri"/>
              </a:rPr>
              <a:t>Ανοικτά Ακαδημαϊκά </a:t>
            </a:r>
            <a:r>
              <a:rPr lang="el-GR" sz="1600" dirty="0" smtClean="0">
                <a:solidFill>
                  <a:prstClr val="black"/>
                </a:solidFill>
                <a:latin typeface="Calibri"/>
              </a:rPr>
              <a:t>Μαθήματα στο ΤΕΙ Αθήνας</a:t>
            </a:r>
            <a:endParaRPr lang="el-GR" sz="1600" dirty="0">
              <a:solidFill>
                <a:prstClr val="black"/>
              </a:solidFill>
              <a:latin typeface="Calibri"/>
            </a:endParaRPr>
          </a:p>
        </p:txBody>
      </p:sp>
      <p:graphicFrame>
        <p:nvGraphicFramePr>
          <p:cNvPr id="4" name="Table 3"/>
          <p:cNvGraphicFramePr>
            <a:graphicFrameLocks noGrp="1"/>
          </p:cNvGraphicFramePr>
          <p:nvPr>
            <p:extLst>
              <p:ext uri="{D42A27DB-BD31-4B8C-83A1-F6EECF244321}">
                <p14:modId xmlns:p14="http://schemas.microsoft.com/office/powerpoint/2010/main" val="209845419"/>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026"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9508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Νεύρα που δεν σχηματίζουν πλέγματα</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9</a:t>
            </a:fld>
            <a:endParaRPr lang="el-GR"/>
          </a:p>
        </p:txBody>
      </p:sp>
      <p:pic>
        <p:nvPicPr>
          <p:cNvPr id="3078" name="Picture 6" descr="File:Gray81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196752"/>
            <a:ext cx="6120680" cy="51760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1880565" y="6372802"/>
            <a:ext cx="5310862"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3"/>
              </a:rPr>
              <a:t>Gray819</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smtClean="0">
                <a:latin typeface="+mn-lt"/>
                <a:hlinkClick r:id="rId4" tooltip="User:Pngbot"/>
              </a:rPr>
              <a:t>Pngbot</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14448694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Μεσοπλεύρια νεύρα</a:t>
            </a:r>
            <a:endParaRPr lang="el-GR" sz="3000" b="0" dirty="0"/>
          </a:p>
        </p:txBody>
      </p:sp>
      <p:sp>
        <p:nvSpPr>
          <p:cNvPr id="9" name="Content Placeholder 8"/>
          <p:cNvSpPr>
            <a:spLocks noGrp="1"/>
          </p:cNvSpPr>
          <p:nvPr>
            <p:ph sz="quarter" idx="4294967295"/>
          </p:nvPr>
        </p:nvSpPr>
        <p:spPr>
          <a:xfrm>
            <a:off x="539553" y="1052736"/>
            <a:ext cx="8064896" cy="5805264"/>
          </a:xfrm>
        </p:spPr>
        <p:txBody>
          <a:bodyPr>
            <a:normAutofit/>
          </a:bodyPr>
          <a:lstStyle/>
          <a:p>
            <a:pPr>
              <a:spcBef>
                <a:spcPts val="1200"/>
              </a:spcBef>
            </a:pPr>
            <a:r>
              <a:rPr lang="el-GR" sz="2300" dirty="0" smtClean="0"/>
              <a:t>Οι 12 πρόσθιοι κλάδοι των θωρακικών νωτιαίων ριζών σχηματίζουν τα μεσοπλεύρια νεύρα που εννευρώνουν τα μεσοπλεύρια </a:t>
            </a:r>
            <a:r>
              <a:rPr lang="el-GR" sz="2300" dirty="0" err="1" smtClean="0"/>
              <a:t>δερματόμια</a:t>
            </a:r>
            <a:r>
              <a:rPr lang="el-GR" sz="2300" dirty="0" smtClean="0"/>
              <a:t> και τους μεσοπλεύριους μύες του συγκεκριμένου επιπέδου.</a:t>
            </a:r>
          </a:p>
          <a:p>
            <a:pPr>
              <a:spcBef>
                <a:spcPts val="1200"/>
              </a:spcBef>
            </a:pPr>
            <a:r>
              <a:rPr lang="el-GR" sz="2300" dirty="0" smtClean="0"/>
              <a:t>Ο πρόσθιος κλάδος του Θ1 σχηματίζει το πρώτο μεσοπλεύριο νεύρο και δίνει κλάδο στο </a:t>
            </a:r>
            <a:r>
              <a:rPr lang="el-GR" sz="2300" dirty="0" err="1" smtClean="0"/>
              <a:t>βραχιόνιο</a:t>
            </a:r>
            <a:r>
              <a:rPr lang="el-GR" sz="2300" dirty="0" smtClean="0"/>
              <a:t> πλέγμα.</a:t>
            </a:r>
          </a:p>
          <a:p>
            <a:pPr>
              <a:spcBef>
                <a:spcPts val="1200"/>
              </a:spcBef>
            </a:pPr>
            <a:r>
              <a:rPr lang="el-GR" sz="2300" dirty="0" smtClean="0"/>
              <a:t>Οι πρόσθιοι κλάδοι των Θ7-Θ12 εννευρώνουν τους μύες της κοιλιάς.</a:t>
            </a:r>
          </a:p>
          <a:p>
            <a:pPr>
              <a:spcBef>
                <a:spcPts val="1200"/>
              </a:spcBef>
            </a:pPr>
            <a:r>
              <a:rPr lang="el-GR" sz="2300" dirty="0" smtClean="0"/>
              <a:t>Ο πρόσθιος κλάδος του Θ12 σχηματίζει το τελευταίο μεσοπλεύριο νεύρο και δίνει κλάδο στο οσφυϊκό πλέγμα.</a:t>
            </a:r>
            <a:endParaRPr lang="el-GR" sz="23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10</a:t>
            </a:fld>
            <a:endParaRPr lang="el-GR"/>
          </a:p>
        </p:txBody>
      </p:sp>
    </p:spTree>
    <p:extLst>
      <p:ext uri="{BB962C8B-B14F-4D97-AF65-F5344CB8AC3E}">
        <p14:creationId xmlns:p14="http://schemas.microsoft.com/office/powerpoint/2010/main" val="37206900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0" y="116632"/>
            <a:ext cx="3131840" cy="1296144"/>
          </a:xfrm>
        </p:spPr>
        <p:txBody>
          <a:bodyPr>
            <a:normAutofit/>
          </a:bodyPr>
          <a:lstStyle/>
          <a:p>
            <a:r>
              <a:rPr lang="el-GR" dirty="0" err="1" smtClean="0"/>
              <a:t>Δερματόμια</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11</a:t>
            </a:fld>
            <a:endParaRPr lang="el-GR"/>
          </a:p>
        </p:txBody>
      </p:sp>
      <p:pic>
        <p:nvPicPr>
          <p:cNvPr id="8" name="Picture 19" descr="File:Grant 1962 66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0854"/>
            <a:ext cx="6156176" cy="665622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7"/>
          <p:cNvSpPr/>
          <p:nvPr/>
        </p:nvSpPr>
        <p:spPr>
          <a:xfrm>
            <a:off x="5580112" y="6093296"/>
            <a:ext cx="2016224"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Grant 1962 </a:t>
            </a:r>
            <a:r>
              <a:rPr lang="en-US" sz="1200" dirty="0" smtClean="0">
                <a:latin typeface="+mn-lt"/>
                <a:hlinkClick r:id="rId3"/>
              </a:rPr>
              <a:t>663</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CFCF"/>
              </a:rPr>
              <a:t>CFCF</a:t>
            </a:r>
            <a:r>
              <a:rPr lang="el-GR"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34394621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80120"/>
          </a:xfrm>
        </p:spPr>
        <p:txBody>
          <a:bodyPr>
            <a:noAutofit/>
          </a:bodyPr>
          <a:lstStyle/>
          <a:p>
            <a:r>
              <a:rPr lang="el-GR" dirty="0" smtClean="0"/>
              <a:t>Υπόστροφοι μηνιγγικοί κλάδοι </a:t>
            </a:r>
            <a:br>
              <a:rPr lang="el-GR" dirty="0" smtClean="0"/>
            </a:br>
            <a:r>
              <a:rPr lang="el-GR" dirty="0" smtClean="0"/>
              <a:t>νωτιαίων νεύρων</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12</a:t>
            </a:fld>
            <a:endParaRPr lang="el-GR"/>
          </a:p>
        </p:txBody>
      </p:sp>
      <p:sp>
        <p:nvSpPr>
          <p:cNvPr id="4" name="Θέση περιεχομένου 3"/>
          <p:cNvSpPr>
            <a:spLocks noGrp="1"/>
          </p:cNvSpPr>
          <p:nvPr>
            <p:ph idx="1"/>
          </p:nvPr>
        </p:nvSpPr>
        <p:spPr>
          <a:xfrm>
            <a:off x="457200" y="1412776"/>
            <a:ext cx="8229600" cy="5040560"/>
          </a:xfrm>
        </p:spPr>
        <p:txBody>
          <a:bodyPr/>
          <a:lstStyle/>
          <a:p>
            <a:r>
              <a:rPr lang="el-GR" dirty="0"/>
              <a:t>Αφού ενωθούν με </a:t>
            </a:r>
            <a:r>
              <a:rPr lang="el-GR" dirty="0" err="1"/>
              <a:t>αναστομωτικούς</a:t>
            </a:r>
            <a:r>
              <a:rPr lang="el-GR" dirty="0"/>
              <a:t> κλάδους του συμπαθητικού στελέχους εισέρχονται στον σπονδυλικό </a:t>
            </a:r>
            <a:r>
              <a:rPr lang="el-GR" dirty="0" smtClean="0"/>
              <a:t>σωλήνα.</a:t>
            </a:r>
            <a:endParaRPr lang="el-GR" dirty="0"/>
          </a:p>
          <a:p>
            <a:r>
              <a:rPr lang="el-GR" dirty="0"/>
              <a:t>Παρέχουν αισθητική και συμπαθητική </a:t>
            </a:r>
            <a:r>
              <a:rPr lang="el-GR" dirty="0" err="1"/>
              <a:t>εννεύρωση</a:t>
            </a:r>
            <a:r>
              <a:rPr lang="el-GR" dirty="0"/>
              <a:t> στον οπίσθιο επιμήκη σύνδεσμο, στην περιφέρεια του </a:t>
            </a:r>
            <a:r>
              <a:rPr lang="el-GR" dirty="0" err="1"/>
              <a:t>ιννώδους</a:t>
            </a:r>
            <a:r>
              <a:rPr lang="el-GR" dirty="0"/>
              <a:t> δακτυλίου του σύστοιχου και υπερκείμενου </a:t>
            </a:r>
            <a:r>
              <a:rPr lang="el-GR" dirty="0" smtClean="0"/>
              <a:t>επιπέδου.</a:t>
            </a:r>
            <a:endParaRPr lang="el-GR" dirty="0"/>
          </a:p>
          <a:p>
            <a:r>
              <a:rPr lang="el-GR" dirty="0"/>
              <a:t>Επιπλέον, το κάθε νεύρο </a:t>
            </a:r>
            <a:r>
              <a:rPr lang="el-GR" dirty="0" err="1"/>
              <a:t>εννευρώνει</a:t>
            </a:r>
            <a:r>
              <a:rPr lang="el-GR" dirty="0"/>
              <a:t> τα αγγεία του σπονδυλικού σωλήνα και την </a:t>
            </a:r>
            <a:r>
              <a:rPr lang="el-GR" dirty="0" err="1"/>
              <a:t>προσθιο</a:t>
            </a:r>
            <a:r>
              <a:rPr lang="el-GR" dirty="0"/>
              <a:t>-πλάγια επιφάνεια της </a:t>
            </a:r>
            <a:r>
              <a:rPr lang="el-GR" dirty="0" err="1"/>
              <a:t>σκληράς</a:t>
            </a:r>
            <a:r>
              <a:rPr lang="el-GR" dirty="0"/>
              <a:t> </a:t>
            </a:r>
            <a:r>
              <a:rPr lang="el-GR" dirty="0" smtClean="0"/>
              <a:t>μήνιγγας.</a:t>
            </a:r>
            <a:endParaRPr lang="el-GR" dirty="0"/>
          </a:p>
          <a:p>
            <a:r>
              <a:rPr lang="el-GR" dirty="0"/>
              <a:t>Η </a:t>
            </a:r>
            <a:r>
              <a:rPr lang="el-GR" dirty="0" err="1"/>
              <a:t>εννεύρωση</a:t>
            </a:r>
            <a:r>
              <a:rPr lang="el-GR" dirty="0"/>
              <a:t> του πρόσθιου επιμήκους συνδέσμου προέρχεται από τους μικρούς νευρικούς κλάδους που προέρχονται γειτονικούς πρόσθιους κλάδους των νωτιαίων </a:t>
            </a:r>
            <a:r>
              <a:rPr lang="el-GR" dirty="0" smtClean="0"/>
              <a:t>νεύρων.</a:t>
            </a:r>
            <a:endParaRPr lang="el-GR" dirty="0"/>
          </a:p>
        </p:txBody>
      </p:sp>
    </p:spTree>
    <p:extLst>
      <p:ext uri="{BB962C8B-B14F-4D97-AF65-F5344CB8AC3E}">
        <p14:creationId xmlns:p14="http://schemas.microsoft.com/office/powerpoint/2010/main" val="499114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Ραχιαίοι κλάδοι νωτιαίων νεύρων </a:t>
            </a:r>
            <a:r>
              <a:rPr lang="el-GR" sz="3000" b="0" dirty="0" smtClean="0"/>
              <a:t>1/2</a:t>
            </a:r>
            <a:endParaRPr lang="el-GR" sz="3000" b="0" dirty="0"/>
          </a:p>
        </p:txBody>
      </p:sp>
      <p:sp>
        <p:nvSpPr>
          <p:cNvPr id="5" name="Content Placeholder 4"/>
          <p:cNvSpPr>
            <a:spLocks noGrp="1"/>
          </p:cNvSpPr>
          <p:nvPr>
            <p:ph idx="1"/>
          </p:nvPr>
        </p:nvSpPr>
        <p:spPr>
          <a:xfrm>
            <a:off x="457200" y="1196752"/>
            <a:ext cx="8219256" cy="5661248"/>
          </a:xfrm>
        </p:spPr>
        <p:txBody>
          <a:bodyPr>
            <a:noAutofit/>
          </a:bodyPr>
          <a:lstStyle/>
          <a:p>
            <a:r>
              <a:rPr lang="el-GR" sz="2400" dirty="0" smtClean="0"/>
              <a:t>Οι ραχιαίοι κλάδοι της κάθε νωτιαίας ρίζας εννευρώνουν:</a:t>
            </a:r>
          </a:p>
          <a:p>
            <a:pPr lvl="1"/>
            <a:r>
              <a:rPr lang="el-GR" sz="2400" dirty="0" smtClean="0"/>
              <a:t>Τους εν τω </a:t>
            </a:r>
            <a:r>
              <a:rPr lang="el-GR" sz="2400" dirty="0" err="1" smtClean="0"/>
              <a:t>βάθει</a:t>
            </a:r>
            <a:r>
              <a:rPr lang="el-GR" sz="2400" dirty="0" smtClean="0"/>
              <a:t> μύες της ράχης και της </a:t>
            </a:r>
            <a:r>
              <a:rPr lang="el-GR" sz="2400" dirty="0" err="1" smtClean="0"/>
              <a:t>κρανιο</a:t>
            </a:r>
            <a:r>
              <a:rPr lang="el-GR" sz="2400" dirty="0" smtClean="0"/>
              <a:t>-αυχενικής ένωσης.</a:t>
            </a:r>
          </a:p>
          <a:p>
            <a:pPr lvl="1"/>
            <a:r>
              <a:rPr lang="el-GR" sz="2400" dirty="0" smtClean="0"/>
              <a:t>Τους συνδέσμους της οπίσθιας επιφάνειας των σπονδύλων.</a:t>
            </a:r>
          </a:p>
          <a:p>
            <a:pPr lvl="1"/>
            <a:r>
              <a:rPr lang="el-GR" sz="2400" dirty="0" smtClean="0"/>
              <a:t>Τον αρθρικό θύλακο των ΖΑ αρθρώσεων.</a:t>
            </a:r>
          </a:p>
          <a:p>
            <a:pPr lvl="1"/>
            <a:r>
              <a:rPr lang="el-GR" sz="2400" dirty="0" smtClean="0"/>
              <a:t>Τους ραχιαίους συνδέσμους των </a:t>
            </a:r>
            <a:r>
              <a:rPr lang="el-GR" sz="2400" dirty="0" err="1" smtClean="0"/>
              <a:t>ιερολαγονίων</a:t>
            </a:r>
            <a:r>
              <a:rPr lang="el-GR" sz="2400" dirty="0" smtClean="0"/>
              <a:t> αρθρώσεων (οι πρόσθιοι </a:t>
            </a:r>
            <a:r>
              <a:rPr lang="el-GR" sz="2400" dirty="0" err="1" smtClean="0"/>
              <a:t>εννευρώνονται</a:t>
            </a:r>
            <a:r>
              <a:rPr lang="el-GR" sz="2400" dirty="0" smtClean="0"/>
              <a:t> από τους πρόσθιους κλάδους).</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13</a:t>
            </a:fld>
            <a:endParaRPr lang="el-GR"/>
          </a:p>
        </p:txBody>
      </p:sp>
    </p:spTree>
    <p:extLst>
      <p:ext uri="{BB962C8B-B14F-4D97-AF65-F5344CB8AC3E}">
        <p14:creationId xmlns:p14="http://schemas.microsoft.com/office/powerpoint/2010/main" val="39306012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Ραχιαίοι κλάδοι νωτιαίων νεύρων </a:t>
            </a:r>
            <a:r>
              <a:rPr lang="el-GR" sz="3000" b="0" dirty="0"/>
              <a:t>2</a:t>
            </a:r>
            <a:r>
              <a:rPr lang="el-GR" sz="3000" b="0" dirty="0" smtClean="0"/>
              <a:t>/2</a:t>
            </a:r>
            <a:endParaRPr lang="el-GR" sz="3000" b="0" dirty="0"/>
          </a:p>
        </p:txBody>
      </p:sp>
      <p:sp>
        <p:nvSpPr>
          <p:cNvPr id="5" name="Content Placeholder 4"/>
          <p:cNvSpPr>
            <a:spLocks noGrp="1"/>
          </p:cNvSpPr>
          <p:nvPr>
            <p:ph idx="1"/>
          </p:nvPr>
        </p:nvSpPr>
        <p:spPr>
          <a:xfrm>
            <a:off x="457200" y="1196752"/>
            <a:ext cx="8291264" cy="5661248"/>
          </a:xfrm>
        </p:spPr>
        <p:txBody>
          <a:bodyPr>
            <a:noAutofit/>
          </a:bodyPr>
          <a:lstStyle/>
          <a:p>
            <a:r>
              <a:rPr lang="el-GR" sz="2400" dirty="0" smtClean="0"/>
              <a:t>Εκτός από τους κλάδους της Α1 και Α2 νωτιαίας ρίζας, είναι λεπτότεροι και βραχύτεροι των πρόσθιων.</a:t>
            </a:r>
          </a:p>
          <a:p>
            <a:r>
              <a:rPr lang="el-GR" sz="2400" dirty="0" smtClean="0"/>
              <a:t>Ο ραχιαίος κλάδος της Α1 ρίζας είναι ένα κινητικό νεύρο που </a:t>
            </a:r>
            <a:r>
              <a:rPr lang="el-GR" sz="2400" dirty="0" err="1" smtClean="0"/>
              <a:t>εννευρώνει</a:t>
            </a:r>
            <a:r>
              <a:rPr lang="el-GR" sz="2400" dirty="0" smtClean="0"/>
              <a:t> τους </a:t>
            </a:r>
            <a:r>
              <a:rPr lang="el-GR" sz="2400" dirty="0" err="1" smtClean="0"/>
              <a:t>υπινακούς</a:t>
            </a:r>
            <a:r>
              <a:rPr lang="el-GR" sz="2400" dirty="0" smtClean="0"/>
              <a:t> μύες.</a:t>
            </a:r>
          </a:p>
          <a:p>
            <a:r>
              <a:rPr lang="el-GR" sz="2400" dirty="0" smtClean="0"/>
              <a:t>Ο ραχιαίος κλάδος της Α2 ρίζας είναι ο μεγαλύτερος και </a:t>
            </a:r>
            <a:r>
              <a:rPr lang="el-GR" sz="2400" dirty="0" err="1" smtClean="0"/>
              <a:t>εννευρώνει</a:t>
            </a:r>
            <a:r>
              <a:rPr lang="el-GR" sz="2400" dirty="0" smtClean="0"/>
              <a:t> τους γειτονικούς μύες και συμβάλλει στον σχηματισμό του μείζονος ινιακού νεύρου (Α2 και Α3) που </a:t>
            </a:r>
            <a:r>
              <a:rPr lang="el-GR" sz="2400" dirty="0" err="1" smtClean="0"/>
              <a:t>εννευρώνει</a:t>
            </a:r>
            <a:r>
              <a:rPr lang="el-GR" sz="2400" dirty="0" smtClean="0"/>
              <a:t> αισθητικά την οπίσθια και άνω επιφάνεια του κρανίου.</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14</a:t>
            </a:fld>
            <a:endParaRPr lang="el-GR"/>
          </a:p>
        </p:txBody>
      </p:sp>
    </p:spTree>
    <p:extLst>
      <p:ext uri="{BB962C8B-B14F-4D97-AF65-F5344CB8AC3E}">
        <p14:creationId xmlns:p14="http://schemas.microsoft.com/office/powerpoint/2010/main" val="32602043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4624"/>
            <a:ext cx="8229600" cy="1008112"/>
          </a:xfrm>
        </p:spPr>
        <p:txBody>
          <a:bodyPr>
            <a:noAutofit/>
          </a:bodyPr>
          <a:lstStyle/>
          <a:p>
            <a:r>
              <a:rPr lang="el-GR" dirty="0" smtClean="0"/>
              <a:t>Ανατομική οργάνωση των μυών του αξονικού σκελετού </a:t>
            </a:r>
            <a:r>
              <a:rPr lang="el-GR" sz="3000" b="0" dirty="0" smtClean="0"/>
              <a:t>1/2</a:t>
            </a:r>
            <a:endParaRPr lang="el-GR" sz="3000" b="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01455507"/>
              </p:ext>
            </p:extLst>
          </p:nvPr>
        </p:nvGraphicFramePr>
        <p:xfrm>
          <a:off x="107504" y="1196975"/>
          <a:ext cx="9036496" cy="5176949"/>
        </p:xfrm>
        <a:graphic>
          <a:graphicData uri="http://schemas.openxmlformats.org/drawingml/2006/table">
            <a:tbl>
              <a:tblPr firstRow="1" bandRow="1">
                <a:tableStyleId>{5C22544A-7EE6-4342-B048-85BDC9FD1C3A}</a:tableStyleId>
              </a:tblPr>
              <a:tblGrid>
                <a:gridCol w="1512168"/>
                <a:gridCol w="1872208"/>
                <a:gridCol w="5652120"/>
              </a:tblGrid>
              <a:tr h="439309">
                <a:tc>
                  <a:txBody>
                    <a:bodyPr/>
                    <a:lstStyle/>
                    <a:p>
                      <a:r>
                        <a:rPr lang="el-GR" dirty="0" smtClean="0"/>
                        <a:t>Ανατομική περιοχή</a:t>
                      </a:r>
                      <a:endParaRPr lang="el-GR" dirty="0"/>
                    </a:p>
                  </a:txBody>
                  <a:tcPr marL="82296" marR="82296"/>
                </a:tc>
                <a:tc>
                  <a:txBody>
                    <a:bodyPr/>
                    <a:lstStyle/>
                    <a:p>
                      <a:r>
                        <a:rPr lang="el-GR" dirty="0" smtClean="0"/>
                        <a:t>Μυϊκή ομάδα</a:t>
                      </a:r>
                      <a:endParaRPr lang="el-GR" dirty="0"/>
                    </a:p>
                  </a:txBody>
                  <a:tcPr marL="82296" marR="82296"/>
                </a:tc>
                <a:tc>
                  <a:txBody>
                    <a:bodyPr/>
                    <a:lstStyle/>
                    <a:p>
                      <a:r>
                        <a:rPr lang="el-GR" dirty="0" smtClean="0"/>
                        <a:t>Μύες</a:t>
                      </a:r>
                      <a:endParaRPr lang="el-GR" dirty="0"/>
                    </a:p>
                  </a:txBody>
                  <a:tcPr marL="82296" marR="82296"/>
                </a:tc>
              </a:tr>
              <a:tr h="871865">
                <a:tc>
                  <a:txBody>
                    <a:bodyPr/>
                    <a:lstStyle/>
                    <a:p>
                      <a:r>
                        <a:rPr lang="el-GR" dirty="0" smtClean="0"/>
                        <a:t>Μύες κορμού</a:t>
                      </a:r>
                      <a:endParaRPr lang="el-GR" dirty="0"/>
                    </a:p>
                  </a:txBody>
                  <a:tcPr marL="82296" marR="82296"/>
                </a:tc>
                <a:tc>
                  <a:txBody>
                    <a:bodyPr/>
                    <a:lstStyle/>
                    <a:p>
                      <a:r>
                        <a:rPr lang="el-GR" dirty="0" smtClean="0"/>
                        <a:t>1</a:t>
                      </a:r>
                      <a:r>
                        <a:rPr lang="el-GR" baseline="30000" dirty="0" smtClean="0"/>
                        <a:t>η</a:t>
                      </a:r>
                      <a:r>
                        <a:rPr lang="el-GR" dirty="0" smtClean="0"/>
                        <a:t> ομάδα: μύες οπίσθιου κορμού (ραχιαίοι μύες)</a:t>
                      </a:r>
                      <a:endParaRPr lang="el-GR" dirty="0"/>
                    </a:p>
                  </a:txBody>
                  <a:tcPr marL="82296" marR="82296"/>
                </a:tc>
                <a:tc>
                  <a:txBody>
                    <a:bodyPr/>
                    <a:lstStyle/>
                    <a:p>
                      <a:r>
                        <a:rPr lang="el-GR" b="1" dirty="0" err="1" smtClean="0"/>
                        <a:t>Επιπολής</a:t>
                      </a:r>
                      <a:r>
                        <a:rPr lang="el-GR" b="1" baseline="0" dirty="0" smtClean="0"/>
                        <a:t> στοιβάδα</a:t>
                      </a:r>
                    </a:p>
                    <a:p>
                      <a:r>
                        <a:rPr lang="el-GR" baseline="0" dirty="0" smtClean="0"/>
                        <a:t>Τραπεζοειδής, ρομβοειδείς, πλατύς ραχιαίος, </a:t>
                      </a:r>
                      <a:r>
                        <a:rPr lang="el-GR" baseline="0" dirty="0" err="1" smtClean="0"/>
                        <a:t>ανελκτήρας</a:t>
                      </a:r>
                      <a:r>
                        <a:rPr lang="el-GR" baseline="0" dirty="0" smtClean="0"/>
                        <a:t> της ωμοπλάτης, πρόσθιος οδοντωτός </a:t>
                      </a:r>
                      <a:endParaRPr lang="el-GR" dirty="0"/>
                    </a:p>
                  </a:txBody>
                  <a:tcPr marL="82296" marR="82296"/>
                </a:tc>
              </a:tr>
              <a:tr h="461521">
                <a:tc>
                  <a:txBody>
                    <a:bodyPr/>
                    <a:lstStyle/>
                    <a:p>
                      <a:endParaRPr lang="el-GR" dirty="0"/>
                    </a:p>
                  </a:txBody>
                  <a:tcPr marL="82296" marR="82296"/>
                </a:tc>
                <a:tc>
                  <a:txBody>
                    <a:bodyPr/>
                    <a:lstStyle/>
                    <a:p>
                      <a:endParaRPr lang="el-GR" dirty="0"/>
                    </a:p>
                  </a:txBody>
                  <a:tcPr marL="82296" marR="82296"/>
                </a:tc>
                <a:tc>
                  <a:txBody>
                    <a:bodyPr/>
                    <a:lstStyle/>
                    <a:p>
                      <a:r>
                        <a:rPr lang="el-GR" b="1" dirty="0" smtClean="0"/>
                        <a:t>Μέση στοιβάδα</a:t>
                      </a:r>
                    </a:p>
                    <a:p>
                      <a:r>
                        <a:rPr lang="el-GR" dirty="0" smtClean="0"/>
                        <a:t>Οπίσθιος άνω οδοντωτός</a:t>
                      </a:r>
                    </a:p>
                    <a:p>
                      <a:r>
                        <a:rPr lang="el-GR" dirty="0" smtClean="0"/>
                        <a:t>Οπίσθιος κάτω</a:t>
                      </a:r>
                      <a:r>
                        <a:rPr lang="el-GR" baseline="0" dirty="0" smtClean="0"/>
                        <a:t> οδοντωτός</a:t>
                      </a:r>
                      <a:endParaRPr lang="el-GR" dirty="0"/>
                    </a:p>
                  </a:txBody>
                  <a:tcPr marL="82296" marR="82296"/>
                </a:tc>
              </a:tr>
              <a:tr h="2708069">
                <a:tc>
                  <a:txBody>
                    <a:bodyPr/>
                    <a:lstStyle/>
                    <a:p>
                      <a:endParaRPr lang="el-GR" dirty="0"/>
                    </a:p>
                  </a:txBody>
                  <a:tcPr marL="82296" marR="82296"/>
                </a:tc>
                <a:tc>
                  <a:txBody>
                    <a:bodyPr/>
                    <a:lstStyle/>
                    <a:p>
                      <a:endParaRPr lang="el-GR" dirty="0"/>
                    </a:p>
                  </a:txBody>
                  <a:tcPr marL="82296" marR="82296"/>
                </a:tc>
                <a:tc>
                  <a:txBody>
                    <a:bodyPr/>
                    <a:lstStyle/>
                    <a:p>
                      <a:r>
                        <a:rPr lang="el-GR" b="1" dirty="0" smtClean="0"/>
                        <a:t>Εν τω </a:t>
                      </a:r>
                      <a:r>
                        <a:rPr lang="el-GR" b="1" dirty="0" err="1" smtClean="0"/>
                        <a:t>βάθει</a:t>
                      </a:r>
                      <a:r>
                        <a:rPr lang="el-GR" b="1" dirty="0" smtClean="0"/>
                        <a:t> στοιβάδα</a:t>
                      </a:r>
                    </a:p>
                    <a:p>
                      <a:r>
                        <a:rPr lang="el-GR" dirty="0" smtClean="0"/>
                        <a:t>Τρείς ομάδες:</a:t>
                      </a:r>
                    </a:p>
                    <a:p>
                      <a:pPr marL="342900" indent="-342900">
                        <a:buAutoNum type="arabicPeriod"/>
                      </a:pPr>
                      <a:r>
                        <a:rPr lang="el-GR" dirty="0" smtClean="0"/>
                        <a:t>Ομάδα</a:t>
                      </a:r>
                      <a:r>
                        <a:rPr lang="el-GR" baseline="0" dirty="0" smtClean="0"/>
                        <a:t> </a:t>
                      </a:r>
                      <a:r>
                        <a:rPr lang="el-GR" baseline="0" dirty="0" err="1" smtClean="0"/>
                        <a:t>ι</a:t>
                      </a:r>
                      <a:r>
                        <a:rPr lang="el-GR" dirty="0" err="1" smtClean="0"/>
                        <a:t>ερονωτιαίων</a:t>
                      </a:r>
                      <a:r>
                        <a:rPr lang="el-GR" dirty="0" smtClean="0"/>
                        <a:t> μυών του κορμού (ακανθώδης, </a:t>
                      </a:r>
                      <a:r>
                        <a:rPr lang="el-GR" dirty="0" err="1" smtClean="0"/>
                        <a:t>μήκιστος</a:t>
                      </a:r>
                      <a:r>
                        <a:rPr lang="el-GR" dirty="0" smtClean="0"/>
                        <a:t>, </a:t>
                      </a:r>
                      <a:r>
                        <a:rPr lang="el-GR" dirty="0" err="1" smtClean="0"/>
                        <a:t>λαγονοπλευρικός</a:t>
                      </a:r>
                      <a:r>
                        <a:rPr lang="el-GR" dirty="0" smtClean="0"/>
                        <a:t>)</a:t>
                      </a:r>
                    </a:p>
                    <a:p>
                      <a:pPr marL="342900" indent="-342900">
                        <a:buAutoNum type="arabicPeriod"/>
                      </a:pPr>
                      <a:r>
                        <a:rPr lang="el-GR" dirty="0" err="1" smtClean="0"/>
                        <a:t>Εγκαρσιο</a:t>
                      </a:r>
                      <a:r>
                        <a:rPr lang="el-GR" dirty="0" smtClean="0"/>
                        <a:t>-ακανθώδης ομάδα (</a:t>
                      </a:r>
                      <a:r>
                        <a:rPr lang="el-GR" dirty="0" err="1" smtClean="0"/>
                        <a:t>ημιακανθώδης</a:t>
                      </a:r>
                      <a:r>
                        <a:rPr lang="el-GR" dirty="0" smtClean="0"/>
                        <a:t>, πολυσχιδής, στροφείς)</a:t>
                      </a:r>
                    </a:p>
                    <a:p>
                      <a:pPr marL="342900" indent="-342900">
                        <a:buAutoNum type="arabicPeriod"/>
                      </a:pPr>
                      <a:r>
                        <a:rPr lang="el-GR" dirty="0" smtClean="0"/>
                        <a:t>Ομάδα</a:t>
                      </a:r>
                      <a:r>
                        <a:rPr lang="el-GR" baseline="0" dirty="0" smtClean="0"/>
                        <a:t> βραχέων τμηματικών μυών (</a:t>
                      </a:r>
                      <a:r>
                        <a:rPr lang="el-GR" baseline="0" dirty="0" err="1" smtClean="0"/>
                        <a:t>μεσακάνθιοι</a:t>
                      </a:r>
                      <a:r>
                        <a:rPr lang="el-GR" baseline="0" dirty="0" smtClean="0"/>
                        <a:t>, </a:t>
                      </a:r>
                      <a:r>
                        <a:rPr lang="el-GR" baseline="0" dirty="0" err="1" smtClean="0"/>
                        <a:t>μεσεγκάρσιοι</a:t>
                      </a:r>
                      <a:r>
                        <a:rPr lang="el-GR" baseline="0" dirty="0" smtClean="0"/>
                        <a:t>)</a:t>
                      </a:r>
                      <a:endParaRPr lang="el-GR" dirty="0"/>
                    </a:p>
                  </a:txBody>
                  <a:tcPr marL="82296" marR="82296"/>
                </a:tc>
              </a:tr>
            </a:tbl>
          </a:graphicData>
        </a:graphic>
      </p:graphicFrame>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15</a:t>
            </a:fld>
            <a:endParaRPr lang="el-GR"/>
          </a:p>
        </p:txBody>
      </p:sp>
    </p:spTree>
    <p:extLst>
      <p:ext uri="{BB962C8B-B14F-4D97-AF65-F5344CB8AC3E}">
        <p14:creationId xmlns:p14="http://schemas.microsoft.com/office/powerpoint/2010/main" val="10548951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82635072"/>
              </p:ext>
            </p:extLst>
          </p:nvPr>
        </p:nvGraphicFramePr>
        <p:xfrm>
          <a:off x="35496" y="1052656"/>
          <a:ext cx="9073008" cy="5760720"/>
        </p:xfrm>
        <a:graphic>
          <a:graphicData uri="http://schemas.openxmlformats.org/drawingml/2006/table">
            <a:tbl>
              <a:tblPr firstRow="1" bandRow="1">
                <a:tableStyleId>{5C22544A-7EE6-4342-B048-85BDC9FD1C3A}</a:tableStyleId>
              </a:tblPr>
              <a:tblGrid>
                <a:gridCol w="2016224"/>
                <a:gridCol w="1944216"/>
                <a:gridCol w="5112568"/>
              </a:tblGrid>
              <a:tr h="348303">
                <a:tc>
                  <a:txBody>
                    <a:bodyPr/>
                    <a:lstStyle/>
                    <a:p>
                      <a:r>
                        <a:rPr lang="el-GR" dirty="0" smtClean="0"/>
                        <a:t>Ανατομική περιοχή</a:t>
                      </a:r>
                      <a:endParaRPr lang="el-GR" dirty="0"/>
                    </a:p>
                  </a:txBody>
                  <a:tcPr marL="82296" marR="82296"/>
                </a:tc>
                <a:tc>
                  <a:txBody>
                    <a:bodyPr/>
                    <a:lstStyle/>
                    <a:p>
                      <a:r>
                        <a:rPr lang="el-GR" dirty="0" smtClean="0"/>
                        <a:t>Μυϊκή ομάδα</a:t>
                      </a:r>
                      <a:endParaRPr lang="el-GR" dirty="0"/>
                    </a:p>
                  </a:txBody>
                  <a:tcPr marL="82296" marR="82296"/>
                </a:tc>
                <a:tc>
                  <a:txBody>
                    <a:bodyPr/>
                    <a:lstStyle/>
                    <a:p>
                      <a:r>
                        <a:rPr lang="el-GR" dirty="0" smtClean="0"/>
                        <a:t>Μύες </a:t>
                      </a:r>
                      <a:endParaRPr lang="el-GR" dirty="0"/>
                    </a:p>
                  </a:txBody>
                  <a:tcPr marL="82296" marR="82296"/>
                </a:tc>
              </a:tr>
              <a:tr h="8707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Μύες κορμού</a:t>
                      </a:r>
                    </a:p>
                    <a:p>
                      <a:endParaRPr lang="el-GR" dirty="0"/>
                    </a:p>
                  </a:txBody>
                  <a:tcPr marL="82296" marR="8229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2</a:t>
                      </a:r>
                      <a:r>
                        <a:rPr lang="el-GR" baseline="30000" dirty="0" smtClean="0"/>
                        <a:t>η</a:t>
                      </a:r>
                      <a:r>
                        <a:rPr lang="el-GR" dirty="0" smtClean="0"/>
                        <a:t> ομάδα: μύες </a:t>
                      </a:r>
                      <a:r>
                        <a:rPr lang="el-GR" dirty="0" err="1" smtClean="0"/>
                        <a:t>προσθιο</a:t>
                      </a:r>
                      <a:r>
                        <a:rPr lang="el-GR" dirty="0" smtClean="0"/>
                        <a:t>-πλάγιου κορμού (κοιλιακοί μύες)</a:t>
                      </a:r>
                    </a:p>
                  </a:txBody>
                  <a:tcPr marL="82296" marR="82296"/>
                </a:tc>
                <a:tc>
                  <a:txBody>
                    <a:bodyPr/>
                    <a:lstStyle/>
                    <a:p>
                      <a:r>
                        <a:rPr lang="el-GR" dirty="0" smtClean="0"/>
                        <a:t>Ορθός κοιλιακός</a:t>
                      </a:r>
                    </a:p>
                    <a:p>
                      <a:r>
                        <a:rPr lang="el-GR" dirty="0" smtClean="0"/>
                        <a:t>Έσω και έξω λοξός κοιλιακός</a:t>
                      </a:r>
                    </a:p>
                    <a:p>
                      <a:r>
                        <a:rPr lang="el-GR" dirty="0" smtClean="0"/>
                        <a:t>Εγκάρσιος κοιλιακός</a:t>
                      </a:r>
                      <a:endParaRPr lang="el-GR" dirty="0"/>
                    </a:p>
                  </a:txBody>
                  <a:tcPr marL="82296" marR="82296"/>
                </a:tc>
              </a:tr>
              <a:tr h="609531">
                <a:tc>
                  <a:txBody>
                    <a:bodyPr/>
                    <a:lstStyle/>
                    <a:p>
                      <a:endParaRPr lang="el-GR" dirty="0"/>
                    </a:p>
                  </a:txBody>
                  <a:tcPr marL="82296" marR="82296"/>
                </a:tc>
                <a:tc>
                  <a:txBody>
                    <a:bodyPr/>
                    <a:lstStyle/>
                    <a:p>
                      <a:r>
                        <a:rPr lang="el-GR" dirty="0" smtClean="0"/>
                        <a:t>3</a:t>
                      </a:r>
                      <a:r>
                        <a:rPr lang="el-GR" baseline="30000" dirty="0" smtClean="0"/>
                        <a:t>η</a:t>
                      </a:r>
                      <a:r>
                        <a:rPr lang="el-GR" dirty="0" smtClean="0"/>
                        <a:t> ομάδα: επιπρόσθετοι μύες</a:t>
                      </a:r>
                      <a:endParaRPr lang="el-GR" dirty="0"/>
                    </a:p>
                  </a:txBody>
                  <a:tcPr marL="82296" marR="82296"/>
                </a:tc>
                <a:tc>
                  <a:txBody>
                    <a:bodyPr/>
                    <a:lstStyle/>
                    <a:p>
                      <a:r>
                        <a:rPr lang="el-GR" dirty="0" err="1" smtClean="0"/>
                        <a:t>Λαγονοψοΐτης</a:t>
                      </a:r>
                      <a:r>
                        <a:rPr lang="el-GR" baseline="0" dirty="0" smtClean="0"/>
                        <a:t> </a:t>
                      </a:r>
                    </a:p>
                    <a:p>
                      <a:r>
                        <a:rPr lang="el-GR" baseline="0" dirty="0" smtClean="0"/>
                        <a:t>Τετράγωνος οσφυϊκός</a:t>
                      </a:r>
                      <a:endParaRPr lang="el-GR" dirty="0"/>
                    </a:p>
                  </a:txBody>
                  <a:tcPr marL="82296" marR="82296"/>
                </a:tc>
              </a:tr>
              <a:tr h="1654441">
                <a:tc>
                  <a:txBody>
                    <a:bodyPr/>
                    <a:lstStyle/>
                    <a:p>
                      <a:r>
                        <a:rPr lang="el-GR" dirty="0" smtClean="0"/>
                        <a:t>Μύες </a:t>
                      </a:r>
                      <a:r>
                        <a:rPr lang="el-GR" dirty="0" err="1" smtClean="0"/>
                        <a:t>κρανιο</a:t>
                      </a:r>
                      <a:r>
                        <a:rPr lang="el-GR" dirty="0" smtClean="0"/>
                        <a:t>-αυχενικής</a:t>
                      </a:r>
                      <a:r>
                        <a:rPr lang="el-GR" baseline="0" dirty="0" smtClean="0"/>
                        <a:t> περιοχής</a:t>
                      </a:r>
                      <a:endParaRPr lang="el-GR" dirty="0"/>
                    </a:p>
                  </a:txBody>
                  <a:tcPr marL="82296" marR="82296"/>
                </a:tc>
                <a:tc>
                  <a:txBody>
                    <a:bodyPr/>
                    <a:lstStyle/>
                    <a:p>
                      <a:r>
                        <a:rPr lang="el-GR" dirty="0" smtClean="0"/>
                        <a:t>1</a:t>
                      </a:r>
                      <a:r>
                        <a:rPr lang="el-GR" baseline="30000" dirty="0" smtClean="0"/>
                        <a:t>η</a:t>
                      </a:r>
                      <a:r>
                        <a:rPr lang="el-GR" dirty="0" smtClean="0"/>
                        <a:t> ομάδα: μύες της </a:t>
                      </a:r>
                      <a:r>
                        <a:rPr lang="el-GR" dirty="0" err="1" smtClean="0"/>
                        <a:t>προσθιο</a:t>
                      </a:r>
                      <a:r>
                        <a:rPr lang="el-GR" dirty="0" smtClean="0"/>
                        <a:t>-πλάγιας</a:t>
                      </a:r>
                      <a:r>
                        <a:rPr lang="el-GR" baseline="0" dirty="0" smtClean="0"/>
                        <a:t> επιφάνειας</a:t>
                      </a:r>
                      <a:endParaRPr lang="el-GR" dirty="0"/>
                    </a:p>
                  </a:txBody>
                  <a:tcPr marL="82296" marR="82296"/>
                </a:tc>
                <a:tc>
                  <a:txBody>
                    <a:bodyPr/>
                    <a:lstStyle/>
                    <a:p>
                      <a:r>
                        <a:rPr lang="el-GR" dirty="0" err="1" smtClean="0"/>
                        <a:t>Στερνοκλειδομαστοειδής</a:t>
                      </a:r>
                      <a:endParaRPr lang="el-GR" dirty="0" smtClean="0"/>
                    </a:p>
                    <a:p>
                      <a:r>
                        <a:rPr lang="el-GR" dirty="0" smtClean="0"/>
                        <a:t>Σκαληνοί</a:t>
                      </a:r>
                      <a:r>
                        <a:rPr lang="el-GR" baseline="0" dirty="0" smtClean="0"/>
                        <a:t> (πρόσθιος, μέσος, οπίσθιος)</a:t>
                      </a:r>
                    </a:p>
                    <a:p>
                      <a:r>
                        <a:rPr lang="el-GR" baseline="0" dirty="0" smtClean="0"/>
                        <a:t>Μακρός τραχηλικός</a:t>
                      </a:r>
                    </a:p>
                    <a:p>
                      <a:r>
                        <a:rPr lang="el-GR" baseline="0" dirty="0" smtClean="0"/>
                        <a:t>Μακρός κεφαλικός</a:t>
                      </a:r>
                    </a:p>
                    <a:p>
                      <a:r>
                        <a:rPr lang="el-GR" baseline="0" dirty="0" smtClean="0"/>
                        <a:t>Πρόσθιος ορθός κεφαλικός</a:t>
                      </a:r>
                    </a:p>
                    <a:p>
                      <a:r>
                        <a:rPr lang="el-GR" baseline="0" dirty="0" smtClean="0"/>
                        <a:t>Πλάγιος ορθός κεφαλικός</a:t>
                      </a:r>
                      <a:endParaRPr lang="el-GR" dirty="0"/>
                    </a:p>
                  </a:txBody>
                  <a:tcPr marL="82296" marR="82296"/>
                </a:tc>
              </a:tr>
              <a:tr h="870759">
                <a:tc>
                  <a:txBody>
                    <a:bodyPr/>
                    <a:lstStyle/>
                    <a:p>
                      <a:endParaRPr lang="el-GR" dirty="0"/>
                    </a:p>
                  </a:txBody>
                  <a:tcPr marL="82296" marR="82296"/>
                </a:tc>
                <a:tc>
                  <a:txBody>
                    <a:bodyPr/>
                    <a:lstStyle/>
                    <a:p>
                      <a:r>
                        <a:rPr lang="el-GR" dirty="0" smtClean="0"/>
                        <a:t>2</a:t>
                      </a:r>
                      <a:r>
                        <a:rPr lang="el-GR" baseline="30000" dirty="0" smtClean="0"/>
                        <a:t>η</a:t>
                      </a:r>
                      <a:r>
                        <a:rPr lang="el-GR" dirty="0" smtClean="0"/>
                        <a:t> ομάδα: μύες της οπίσθιας επιφάνειας</a:t>
                      </a:r>
                      <a:endParaRPr lang="el-GR" dirty="0"/>
                    </a:p>
                  </a:txBody>
                  <a:tcPr marL="82296" marR="82296"/>
                </a:tc>
                <a:tc>
                  <a:txBody>
                    <a:bodyPr/>
                    <a:lstStyle/>
                    <a:p>
                      <a:r>
                        <a:rPr lang="el-GR" b="1" dirty="0" err="1" smtClean="0"/>
                        <a:t>Επιπολής</a:t>
                      </a:r>
                      <a:r>
                        <a:rPr lang="el-GR" b="1" dirty="0" smtClean="0"/>
                        <a:t> ομάδα</a:t>
                      </a:r>
                    </a:p>
                    <a:p>
                      <a:r>
                        <a:rPr lang="el-GR" dirty="0" err="1" smtClean="0"/>
                        <a:t>Σπληνιοειδής</a:t>
                      </a:r>
                      <a:r>
                        <a:rPr lang="el-GR" dirty="0" smtClean="0"/>
                        <a:t> κεφαλικός</a:t>
                      </a:r>
                    </a:p>
                    <a:p>
                      <a:r>
                        <a:rPr lang="el-GR" dirty="0" err="1" smtClean="0"/>
                        <a:t>Σπληνιοειδής</a:t>
                      </a:r>
                      <a:r>
                        <a:rPr lang="el-GR" baseline="0" dirty="0" smtClean="0"/>
                        <a:t> αυχενικός</a:t>
                      </a:r>
                      <a:endParaRPr lang="el-GR" dirty="0"/>
                    </a:p>
                  </a:txBody>
                  <a:tcPr marL="82296" marR="82296"/>
                </a:tc>
              </a:tr>
              <a:tr h="856104">
                <a:tc>
                  <a:txBody>
                    <a:bodyPr/>
                    <a:lstStyle/>
                    <a:p>
                      <a:endParaRPr lang="el-GR" dirty="0"/>
                    </a:p>
                  </a:txBody>
                  <a:tcPr marL="82296" marR="82296"/>
                </a:tc>
                <a:tc>
                  <a:txBody>
                    <a:bodyPr/>
                    <a:lstStyle/>
                    <a:p>
                      <a:endParaRPr lang="el-GR" dirty="0"/>
                    </a:p>
                  </a:txBody>
                  <a:tcPr marL="82296" marR="82296"/>
                </a:tc>
                <a:tc>
                  <a:txBody>
                    <a:bodyPr/>
                    <a:lstStyle/>
                    <a:p>
                      <a:r>
                        <a:rPr lang="el-GR" b="1" dirty="0" smtClean="0"/>
                        <a:t>Εν</a:t>
                      </a:r>
                      <a:r>
                        <a:rPr lang="el-GR" b="1" baseline="0" dirty="0" smtClean="0"/>
                        <a:t> τω βάθει ομάδα (</a:t>
                      </a:r>
                      <a:r>
                        <a:rPr lang="el-GR" b="1" baseline="0" dirty="0" err="1" smtClean="0"/>
                        <a:t>υπινιακοί</a:t>
                      </a:r>
                      <a:r>
                        <a:rPr lang="el-GR" b="1" baseline="0" dirty="0" smtClean="0"/>
                        <a:t> μύες)</a:t>
                      </a:r>
                    </a:p>
                    <a:p>
                      <a:r>
                        <a:rPr lang="el-GR" baseline="0" dirty="0" smtClean="0"/>
                        <a:t>Μείζων και </a:t>
                      </a:r>
                      <a:r>
                        <a:rPr lang="el-GR" baseline="0" dirty="0" err="1" smtClean="0"/>
                        <a:t>έλασσων</a:t>
                      </a:r>
                      <a:r>
                        <a:rPr lang="el-GR" baseline="0" dirty="0" smtClean="0"/>
                        <a:t> οπίσθιος ορθός κεφαλικός</a:t>
                      </a:r>
                    </a:p>
                    <a:p>
                      <a:r>
                        <a:rPr lang="el-GR" baseline="0" dirty="0" smtClean="0"/>
                        <a:t>Άνω και κάτω λοξός κεφαλικός</a:t>
                      </a:r>
                    </a:p>
                  </a:txBody>
                  <a:tcPr marL="82296" marR="82296"/>
                </a:tc>
              </a:tr>
            </a:tbl>
          </a:graphicData>
        </a:graphic>
      </p:graphicFrame>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16</a:t>
            </a:fld>
            <a:endParaRPr lang="el-GR"/>
          </a:p>
        </p:txBody>
      </p:sp>
      <p:sp>
        <p:nvSpPr>
          <p:cNvPr id="7" name="Title 1"/>
          <p:cNvSpPr>
            <a:spLocks noGrp="1"/>
          </p:cNvSpPr>
          <p:nvPr>
            <p:ph type="title"/>
          </p:nvPr>
        </p:nvSpPr>
        <p:spPr>
          <a:xfrm>
            <a:off x="467544" y="44624"/>
            <a:ext cx="8229600" cy="1008112"/>
          </a:xfrm>
        </p:spPr>
        <p:txBody>
          <a:bodyPr>
            <a:noAutofit/>
          </a:bodyPr>
          <a:lstStyle/>
          <a:p>
            <a:r>
              <a:rPr lang="el-GR" dirty="0" smtClean="0"/>
              <a:t>Ανατομική οργάνωση των μυών του αξονικού σκελετού </a:t>
            </a:r>
            <a:r>
              <a:rPr lang="el-GR" sz="3000" b="0" dirty="0"/>
              <a:t>2</a:t>
            </a:r>
            <a:r>
              <a:rPr lang="el-GR" sz="3000" b="0" dirty="0" smtClean="0"/>
              <a:t>/2</a:t>
            </a:r>
            <a:endParaRPr lang="el-GR" sz="3000" b="0" dirty="0"/>
          </a:p>
        </p:txBody>
      </p:sp>
    </p:spTree>
    <p:extLst>
      <p:ext uri="{BB962C8B-B14F-4D97-AF65-F5344CB8AC3E}">
        <p14:creationId xmlns:p14="http://schemas.microsoft.com/office/powerpoint/2010/main" val="21390736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Παραγωγή εσωτερικών δυνάμεων </a:t>
            </a:r>
            <a:r>
              <a:rPr lang="el-GR" sz="3000" b="0" dirty="0" smtClean="0"/>
              <a:t>1/2</a:t>
            </a:r>
            <a:endParaRPr lang="el-GR" dirty="0"/>
          </a:p>
        </p:txBody>
      </p:sp>
      <p:pic>
        <p:nvPicPr>
          <p:cNvPr id="6" name="Content Placeholder 5" descr="Internal torqu ex. abdominis"/>
          <p:cNvPicPr>
            <a:picLocks noGrp="1" noChangeAspect="1"/>
          </p:cNvPicPr>
          <p:nvPr>
            <p:ph idx="1"/>
          </p:nvPr>
        </p:nvPicPr>
        <p:blipFill>
          <a:blip r:embed="rId2"/>
          <a:stretch>
            <a:fillRect/>
          </a:stretch>
        </p:blipFill>
        <p:spPr>
          <a:xfrm>
            <a:off x="0" y="2708920"/>
            <a:ext cx="4369260" cy="4104456"/>
          </a:xfrm>
        </p:spPr>
      </p:pic>
      <p:sp>
        <p:nvSpPr>
          <p:cNvPr id="5" name="Content Placeholder 4"/>
          <p:cNvSpPr>
            <a:spLocks noGrp="1"/>
          </p:cNvSpPr>
          <p:nvPr>
            <p:ph sz="half" idx="4294967295"/>
          </p:nvPr>
        </p:nvSpPr>
        <p:spPr>
          <a:xfrm>
            <a:off x="4000496" y="2448272"/>
            <a:ext cx="5143504" cy="4365104"/>
          </a:xfrm>
        </p:spPr>
        <p:txBody>
          <a:bodyPr>
            <a:normAutofit/>
          </a:bodyPr>
          <a:lstStyle/>
          <a:p>
            <a:pPr>
              <a:lnSpc>
                <a:spcPct val="110000"/>
              </a:lnSpc>
              <a:spcBef>
                <a:spcPts val="1200"/>
              </a:spcBef>
            </a:pPr>
            <a:r>
              <a:rPr lang="el-GR" sz="2200" dirty="0" smtClean="0"/>
              <a:t>Για οποιονδήποτε μυ του αξονικού σκελετού που να μπορεί να καταναλώνει όλη του την δύναμη στην αξονική στροφή, θα πρέπει η γραμμή έλξης του να βρίσκεται στο εγκάρσιο επίπεδο.</a:t>
            </a:r>
          </a:p>
          <a:p>
            <a:pPr>
              <a:lnSpc>
                <a:spcPct val="110000"/>
              </a:lnSpc>
              <a:spcBef>
                <a:spcPts val="1200"/>
              </a:spcBef>
            </a:pPr>
            <a:r>
              <a:rPr lang="el-GR" sz="2200" dirty="0" smtClean="0"/>
              <a:t>Για να μπορέσει ένας μυς του αξονικού σκελετού να προκαλέσει κάμψη ή πλάγια κάμψη, θα πρέπει η συνολική γραμμή έλξης του να είναι κατακόρυφη.</a:t>
            </a:r>
            <a:endParaRPr lang="el-GR" sz="22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17</a:t>
            </a:fld>
            <a:endParaRPr lang="el-GR"/>
          </a:p>
        </p:txBody>
      </p:sp>
      <p:sp>
        <p:nvSpPr>
          <p:cNvPr id="4" name="Ορθογώνιο 3"/>
          <p:cNvSpPr/>
          <p:nvPr/>
        </p:nvSpPr>
        <p:spPr>
          <a:xfrm>
            <a:off x="323528" y="980728"/>
            <a:ext cx="8424936" cy="1784078"/>
          </a:xfrm>
          <a:prstGeom prst="rect">
            <a:avLst/>
          </a:prstGeom>
        </p:spPr>
        <p:txBody>
          <a:bodyPr wrap="square">
            <a:spAutoFit/>
          </a:bodyPr>
          <a:lstStyle/>
          <a:p>
            <a:pPr marL="342900" lvl="0" indent="-342900" fontAlgn="auto">
              <a:lnSpc>
                <a:spcPct val="110000"/>
              </a:lnSpc>
              <a:spcBef>
                <a:spcPts val="1200"/>
              </a:spcBef>
              <a:spcAft>
                <a:spcPts val="0"/>
              </a:spcAft>
              <a:buFont typeface="Arial" pitchFamily="34" charset="0"/>
              <a:buChar char="•"/>
            </a:pPr>
            <a:r>
              <a:rPr lang="el-GR" sz="2200" dirty="0" smtClean="0">
                <a:solidFill>
                  <a:prstClr val="black"/>
                </a:solidFill>
                <a:latin typeface="Calibri"/>
              </a:rPr>
              <a:t>Π.χ., ο έξω λοξός κοιλιακός </a:t>
            </a:r>
            <a:r>
              <a:rPr lang="el-GR" sz="2200" dirty="0">
                <a:solidFill>
                  <a:prstClr val="black"/>
                </a:solidFill>
                <a:latin typeface="Calibri"/>
              </a:rPr>
              <a:t>μυς παρέχει το 86% της μέγιστης δύναμής του στην παραγωγή κάμψης ή πλάγιας κάμψης.</a:t>
            </a:r>
          </a:p>
          <a:p>
            <a:pPr marL="800100" lvl="1" indent="-342900" fontAlgn="auto">
              <a:lnSpc>
                <a:spcPct val="110000"/>
              </a:lnSpc>
              <a:spcBef>
                <a:spcPts val="1200"/>
              </a:spcBef>
              <a:spcAft>
                <a:spcPts val="0"/>
              </a:spcAft>
              <a:buFont typeface="Courier New" pitchFamily="49" charset="0"/>
              <a:buChar char="o"/>
            </a:pPr>
            <a:r>
              <a:rPr lang="el-GR" sz="2200" dirty="0">
                <a:solidFill>
                  <a:prstClr val="black"/>
                </a:solidFill>
                <a:latin typeface="Calibri"/>
              </a:rPr>
              <a:t>Ο μυς παρέχει το 50% της μέγιστης δύναμής του στην παραγωγή αξονικής στροφής.</a:t>
            </a:r>
          </a:p>
        </p:txBody>
      </p:sp>
      <p:sp>
        <p:nvSpPr>
          <p:cNvPr id="7" name="Ορθογώνιο 6"/>
          <p:cNvSpPr/>
          <p:nvPr/>
        </p:nvSpPr>
        <p:spPr>
          <a:xfrm>
            <a:off x="4067944" y="6396611"/>
            <a:ext cx="4032448" cy="430887"/>
          </a:xfrm>
          <a:prstGeom prst="rect">
            <a:avLst/>
          </a:prstGeom>
        </p:spPr>
        <p:txBody>
          <a:bodyPr wrap="square">
            <a:spAutoFit/>
          </a:bodyPr>
          <a:lstStyle/>
          <a:p>
            <a:r>
              <a:rPr lang="en-US" sz="1100" dirty="0">
                <a:latin typeface="Calibri"/>
              </a:rPr>
              <a:t>© </a:t>
            </a:r>
            <a:r>
              <a:rPr lang="en-US" sz="1100" dirty="0" smtClean="0">
                <a:latin typeface="+mn-lt"/>
              </a:rPr>
              <a:t>Donald </a:t>
            </a:r>
            <a:r>
              <a:rPr lang="en-US" sz="1100" dirty="0">
                <a:latin typeface="+mn-lt"/>
              </a:rPr>
              <a:t>A. Neumann, “Kinesiology of the Musculoskeletal System: Foundations for Rehabilitation”, Mosby/Elsevier, 2010</a:t>
            </a:r>
            <a:endParaRPr lang="el-GR" sz="1100" dirty="0">
              <a:latin typeface="+mn-lt"/>
            </a:endParaRPr>
          </a:p>
        </p:txBody>
      </p:sp>
    </p:spTree>
    <p:extLst>
      <p:ext uri="{BB962C8B-B14F-4D97-AF65-F5344CB8AC3E}">
        <p14:creationId xmlns:p14="http://schemas.microsoft.com/office/powerpoint/2010/main" val="36513877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Παραγωγή εσωτερικών δυνάμεων </a:t>
            </a:r>
            <a:r>
              <a:rPr lang="el-GR" sz="3000" b="0" dirty="0" smtClean="0"/>
              <a:t>2/2</a:t>
            </a:r>
            <a:endParaRPr lang="el-GR" dirty="0"/>
          </a:p>
        </p:txBody>
      </p:sp>
      <p:sp>
        <p:nvSpPr>
          <p:cNvPr id="5" name="Content Placeholder 4"/>
          <p:cNvSpPr>
            <a:spLocks noGrp="1"/>
          </p:cNvSpPr>
          <p:nvPr>
            <p:ph idx="1"/>
          </p:nvPr>
        </p:nvSpPr>
        <p:spPr/>
        <p:txBody>
          <a:bodyPr/>
          <a:lstStyle/>
          <a:p>
            <a:r>
              <a:rPr lang="el-GR" dirty="0" smtClean="0"/>
              <a:t>Οι γραμμές έλξεις των μυών του αξονικού σκελετού έχουν ποικίλο προσανατολισμό από σχεδόν κατακόρυφη έως σχεδόν οριζόντια.</a:t>
            </a:r>
          </a:p>
          <a:p>
            <a:r>
              <a:rPr lang="el-GR" dirty="0" smtClean="0"/>
              <a:t>Επειδή το μεγαλύτερο ποσοστό της μυϊκής μάζας του αξονικού σκελετού είναι προσανατολισμένο σχεδόν κατακόρυφα, οι ροπές που παράγονται είναι μεγαλύτερες στο μετωπιαίο και οβελιαίο επίπεδο απ’ ότι στο εγκάρσιο.</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18</a:t>
            </a:fld>
            <a:endParaRPr lang="el-GR"/>
          </a:p>
        </p:txBody>
      </p:sp>
    </p:spTree>
    <p:extLst>
      <p:ext uri="{BB962C8B-B14F-4D97-AF65-F5344CB8AC3E}">
        <p14:creationId xmlns:p14="http://schemas.microsoft.com/office/powerpoint/2010/main" val="3316514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Μύες </a:t>
            </a:r>
            <a:endParaRPr lang="el-GR" dirty="0"/>
          </a:p>
        </p:txBody>
      </p:sp>
      <p:sp>
        <p:nvSpPr>
          <p:cNvPr id="3" name="Content Placeholder 2"/>
          <p:cNvSpPr>
            <a:spLocks noGrp="1"/>
          </p:cNvSpPr>
          <p:nvPr>
            <p:ph idx="1"/>
          </p:nvPr>
        </p:nvSpPr>
        <p:spPr/>
        <p:txBody>
          <a:bodyPr>
            <a:normAutofit/>
          </a:bodyPr>
          <a:lstStyle/>
          <a:p>
            <a:r>
              <a:rPr lang="el-GR" dirty="0" smtClean="0"/>
              <a:t>Οι μύες του αξονικού σκελετού:</a:t>
            </a:r>
          </a:p>
          <a:p>
            <a:pPr lvl="1"/>
            <a:r>
              <a:rPr lang="el-GR" dirty="0" smtClean="0"/>
              <a:t>Ελέγχουν την στάση.</a:t>
            </a:r>
          </a:p>
          <a:p>
            <a:pPr lvl="1"/>
            <a:r>
              <a:rPr lang="el-GR" dirty="0" smtClean="0"/>
              <a:t>Σταθεροποιούν τον αξονικό σκελετό.</a:t>
            </a:r>
          </a:p>
          <a:p>
            <a:pPr lvl="1"/>
            <a:r>
              <a:rPr lang="el-GR" dirty="0" smtClean="0"/>
              <a:t>Προκαλούν τις απαραίτητες ροπές για την κίνηση του σώματος συμπεριλαμβανομένης της αναπνοής και της μάσησης.</a:t>
            </a:r>
          </a:p>
          <a:p>
            <a:pPr lvl="1"/>
            <a:r>
              <a:rPr lang="el-GR" dirty="0" smtClean="0"/>
              <a:t>Παρέχουν τις λεπτές κινήσεις της κεφαλής και του αυχένα για την βέλτιστη τοποθέτηση των ματιών, των αυτιών και της μύτης.</a:t>
            </a:r>
          </a:p>
          <a:p>
            <a:pPr lvl="1"/>
            <a:r>
              <a:rPr lang="el-GR" dirty="0" smtClean="0"/>
              <a:t>Προστατεύουν τον νωτιαίο μυελό και τα εσωτερικά όργανα.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a:t>
            </a:fld>
            <a:endParaRPr lang="el-GR"/>
          </a:p>
        </p:txBody>
      </p:sp>
    </p:spTree>
    <p:extLst>
      <p:ext uri="{BB962C8B-B14F-4D97-AF65-F5344CB8AC3E}">
        <p14:creationId xmlns:p14="http://schemas.microsoft.com/office/powerpoint/2010/main" val="15947614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Γενικές παρατηρήσεις</a:t>
            </a:r>
            <a:endParaRPr lang="el-GR" dirty="0"/>
          </a:p>
        </p:txBody>
      </p:sp>
      <p:sp>
        <p:nvSpPr>
          <p:cNvPr id="3" name="Content Placeholder 2"/>
          <p:cNvSpPr>
            <a:spLocks noGrp="1"/>
          </p:cNvSpPr>
          <p:nvPr>
            <p:ph idx="1"/>
          </p:nvPr>
        </p:nvSpPr>
        <p:spPr>
          <a:xfrm>
            <a:off x="457200" y="1196752"/>
            <a:ext cx="8363272" cy="5544616"/>
          </a:xfrm>
        </p:spPr>
        <p:txBody>
          <a:bodyPr>
            <a:normAutofit/>
          </a:bodyPr>
          <a:lstStyle/>
          <a:p>
            <a:pPr marL="514350" indent="-514350">
              <a:buFont typeface="+mj-lt"/>
              <a:buAutoNum type="arabicPeriod"/>
            </a:pPr>
            <a:r>
              <a:rPr lang="el-GR" sz="2200" dirty="0" smtClean="0"/>
              <a:t>Η δίπλευρη συστολή του μυός προκαλεί αμιγή κάμψη ή έκταση του αξονικού σκελετού, οποιαδήποτε ροπή για πλάγια κάμψη ή αξονική στροφή αλληλοεξουδετερώνεται.</a:t>
            </a:r>
          </a:p>
          <a:p>
            <a:pPr marL="514350" indent="-514350">
              <a:buFont typeface="+mj-lt"/>
              <a:buAutoNum type="arabicPeriod"/>
            </a:pPr>
            <a:r>
              <a:rPr lang="el-GR" sz="2200" dirty="0" smtClean="0"/>
              <a:t>Η μονόπλευρη συστολή του μυός προκαλεί κάμψη ή έκταση σε συνδυασμό με σύστοιχη πλάγια κάμψη και σύστοιχη ή αντίθετη στροφή.</a:t>
            </a:r>
          </a:p>
          <a:p>
            <a:pPr marL="514350" indent="-514350">
              <a:buFont typeface="+mj-lt"/>
              <a:buAutoNum type="arabicPeriod"/>
            </a:pPr>
            <a:r>
              <a:rPr lang="el-GR" sz="2200" dirty="0" smtClean="0"/>
              <a:t>Η ενέργεια του μυός εξαρτάται από τον σχετικό βαθμό σταθεροποίησης της μιας πρόσφυσής του.</a:t>
            </a:r>
          </a:p>
          <a:p>
            <a:pPr marL="514350" indent="-514350">
              <a:buFont typeface="+mj-lt"/>
              <a:buAutoNum type="arabicPeriod"/>
            </a:pPr>
            <a:r>
              <a:rPr lang="el-GR" sz="2200" dirty="0" smtClean="0"/>
              <a:t>Ανάλογα με την θέση του σώματος, η βαρύτητα μπορεί να βοηθήσει ή να αντισταθεί στην κίνηση.</a:t>
            </a:r>
          </a:p>
          <a:p>
            <a:pPr marL="514350" indent="-514350">
              <a:buFont typeface="+mj-lt"/>
              <a:buAutoNum type="arabicPeriod"/>
            </a:pPr>
            <a:r>
              <a:rPr lang="el-GR" sz="2200" dirty="0" smtClean="0"/>
              <a:t>Γενικά, κατά την ανάλυση μιας κίνησης θεωρείται ότι ο μυς συστέλλεται </a:t>
            </a:r>
            <a:r>
              <a:rPr lang="el-GR" sz="2200" dirty="0" err="1" smtClean="0"/>
              <a:t>μυομετρικά</a:t>
            </a:r>
            <a:r>
              <a:rPr lang="el-GR" sz="2200" dirty="0" smtClean="0"/>
              <a:t> εναντίον της βαρύτητας ή κάποιας εξωτερικής δύναμης.</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19</a:t>
            </a:fld>
            <a:endParaRPr lang="el-GR"/>
          </a:p>
        </p:txBody>
      </p:sp>
    </p:spTree>
    <p:extLst>
      <p:ext uri="{BB962C8B-B14F-4D97-AF65-F5344CB8AC3E}">
        <p14:creationId xmlns:p14="http://schemas.microsoft.com/office/powerpoint/2010/main" val="39292504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a:bodyPr>
          <a:lstStyle/>
          <a:p>
            <a:r>
              <a:rPr lang="el-GR" sz="3500" dirty="0"/>
              <a:t>Ραχιαίοι μύες κορμού – </a:t>
            </a:r>
            <a:r>
              <a:rPr lang="el-GR" sz="3500" dirty="0" err="1"/>
              <a:t>Επιπολής</a:t>
            </a:r>
            <a:r>
              <a:rPr lang="el-GR" sz="3500" dirty="0"/>
              <a:t> στοιβάδα </a:t>
            </a:r>
            <a:r>
              <a:rPr lang="el-GR" sz="3000" b="0" dirty="0"/>
              <a:t>1/2</a:t>
            </a:r>
            <a:endParaRPr lang="el-GR" sz="3600" dirty="0"/>
          </a:p>
        </p:txBody>
      </p:sp>
      <p:sp>
        <p:nvSpPr>
          <p:cNvPr id="3" name="Content Placeholder 2"/>
          <p:cNvSpPr>
            <a:spLocks noGrp="1"/>
          </p:cNvSpPr>
          <p:nvPr>
            <p:ph idx="1"/>
          </p:nvPr>
        </p:nvSpPr>
        <p:spPr>
          <a:xfrm>
            <a:off x="457200" y="1196752"/>
            <a:ext cx="8435280" cy="5400600"/>
          </a:xfrm>
        </p:spPr>
        <p:txBody>
          <a:bodyPr>
            <a:noAutofit/>
          </a:bodyPr>
          <a:lstStyle/>
          <a:p>
            <a:r>
              <a:rPr lang="el-GR" sz="2200" dirty="0" smtClean="0"/>
              <a:t>Οι μύες αυτοί, αν και βρίσκονται στην ραχιαία επιφάνεια του κορμού, ανήκουν αποκλειστικά στο άνω άκρο.</a:t>
            </a:r>
          </a:p>
          <a:p>
            <a:r>
              <a:rPr lang="el-GR" sz="2200" dirty="0" smtClean="0"/>
              <a:t>Όμως, κάποιοι από αυτούς μοιράζουν την ενέργειά τους μεταξύ άνω άκρου και κορμού.</a:t>
            </a:r>
          </a:p>
          <a:p>
            <a:r>
              <a:rPr lang="el-GR" sz="2200" dirty="0" smtClean="0"/>
              <a:t>Με σταθερή την ωμοπλάτη, η συστολή του δεξιού άνω τραπεζοειδούς εκτείνει, κάμπτει προς τα δεξιά και στρέφει προς τα αριστερά τον αυχένα και το κεφάλι.</a:t>
            </a:r>
          </a:p>
          <a:p>
            <a:r>
              <a:rPr lang="el-GR" sz="2200" dirty="0" smtClean="0"/>
              <a:t>Η συστολή των δύο άνω τραπεζοειδών εκτείνει τον αυχένα και το κεφάλι.</a:t>
            </a:r>
          </a:p>
          <a:p>
            <a:r>
              <a:rPr lang="el-GR" sz="2200" dirty="0" smtClean="0"/>
              <a:t>Η συστολή του δεξιού </a:t>
            </a:r>
            <a:r>
              <a:rPr lang="el-GR" sz="2200" dirty="0" err="1" smtClean="0"/>
              <a:t>ανελκτήρα</a:t>
            </a:r>
            <a:r>
              <a:rPr lang="el-GR" sz="2200" dirty="0" smtClean="0"/>
              <a:t> της ωμοπλάτης εκτείνει, κάμπτει και στρέφει τον αυχένα δεξιά.</a:t>
            </a:r>
          </a:p>
          <a:p>
            <a:r>
              <a:rPr lang="el-GR" sz="2200" dirty="0" smtClean="0"/>
              <a:t>Η συστολή των δύο </a:t>
            </a:r>
            <a:r>
              <a:rPr lang="el-GR" sz="2200" dirty="0" err="1" smtClean="0"/>
              <a:t>ανελκτήρων</a:t>
            </a:r>
            <a:r>
              <a:rPr lang="el-GR" sz="2200" dirty="0" smtClean="0"/>
              <a:t> της ωμοπλάτης εκτείνει τον αυχένα.</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20</a:t>
            </a:fld>
            <a:endParaRPr lang="el-GR"/>
          </a:p>
        </p:txBody>
      </p:sp>
    </p:spTree>
    <p:extLst>
      <p:ext uri="{BB962C8B-B14F-4D97-AF65-F5344CB8AC3E}">
        <p14:creationId xmlns:p14="http://schemas.microsoft.com/office/powerpoint/2010/main" val="29541195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fontScale="90000"/>
          </a:bodyPr>
          <a:lstStyle/>
          <a:p>
            <a:r>
              <a:rPr lang="el-GR" sz="3900" dirty="0" smtClean="0"/>
              <a:t>Ραχιαίοι μύες κορμού – </a:t>
            </a:r>
            <a:r>
              <a:rPr lang="el-GR" sz="3900" dirty="0" err="1" smtClean="0"/>
              <a:t>Επιπολής</a:t>
            </a:r>
            <a:r>
              <a:rPr lang="el-GR" sz="3900" dirty="0" smtClean="0"/>
              <a:t> στοιβάδα </a:t>
            </a:r>
            <a:r>
              <a:rPr lang="el-GR" sz="3300" b="0" dirty="0"/>
              <a:t>2</a:t>
            </a:r>
            <a:r>
              <a:rPr lang="el-GR" sz="3300" b="0" dirty="0" smtClean="0"/>
              <a:t>/2</a:t>
            </a:r>
            <a:endParaRPr lang="el-GR" sz="3300" b="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21</a:t>
            </a:fld>
            <a:endParaRPr lang="el-GR"/>
          </a:p>
        </p:txBody>
      </p:sp>
      <p:pic>
        <p:nvPicPr>
          <p:cNvPr id="1026" name="Picture 2" descr="File:Trapezius animation small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124744"/>
            <a:ext cx="4128120" cy="41281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File:Muscle trapèz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20" y="1124744"/>
            <a:ext cx="3695700" cy="5715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4139952" y="6329305"/>
            <a:ext cx="2570967"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4"/>
              </a:rPr>
              <a:t>Muscle </a:t>
            </a:r>
            <a:r>
              <a:rPr lang="en-US" sz="1200" dirty="0" err="1" smtClean="0">
                <a:latin typeface="+mn-lt"/>
                <a:hlinkClick r:id="rId4"/>
              </a:rPr>
              <a:t>trapèze</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a:latin typeface="+mn-lt"/>
                <a:hlinkClick r:id="rId5" tooltip="User:Berichard"/>
              </a:rPr>
              <a:t>Berichard</a:t>
            </a:r>
            <a:r>
              <a:rPr lang="el-GR" sz="1200" dirty="0" smtClean="0">
                <a:latin typeface="+mn-lt"/>
              </a:rPr>
              <a:t> </a:t>
            </a:r>
            <a:r>
              <a:rPr lang="el-GR" sz="1200" dirty="0" smtClean="0">
                <a:solidFill>
                  <a:prstClr val="black">
                    <a:lumMod val="75000"/>
                    <a:lumOff val="25000"/>
                  </a:prstClr>
                </a:solidFill>
                <a:latin typeface="+mn-lt"/>
              </a:rPr>
              <a:t>διαθέσιμο με άδεια </a:t>
            </a:r>
            <a:r>
              <a:rPr lang="en-US" sz="1200" dirty="0">
                <a:solidFill>
                  <a:prstClr val="black"/>
                </a:solidFill>
                <a:latin typeface="+mn-lt"/>
                <a:hlinkClick r:id="rId6"/>
              </a:rPr>
              <a:t>CC BY-SA 3.0</a:t>
            </a:r>
            <a:endParaRPr lang="en-US" sz="1200" dirty="0">
              <a:solidFill>
                <a:prstClr val="black"/>
              </a:solidFill>
              <a:latin typeface="+mn-lt"/>
            </a:endParaRPr>
          </a:p>
        </p:txBody>
      </p:sp>
      <p:sp>
        <p:nvSpPr>
          <p:cNvPr id="9" name="Rectangle 7"/>
          <p:cNvSpPr/>
          <p:nvPr/>
        </p:nvSpPr>
        <p:spPr>
          <a:xfrm>
            <a:off x="5369878" y="5301208"/>
            <a:ext cx="2820396" cy="461665"/>
          </a:xfrm>
          <a:prstGeom prst="rect">
            <a:avLst/>
          </a:prstGeom>
        </p:spPr>
        <p:txBody>
          <a:bodyPr wrap="square">
            <a:spAutoFit/>
          </a:bodyPr>
          <a:lstStyle/>
          <a:p>
            <a:r>
              <a:rPr lang="en-US" sz="1200" dirty="0" smtClean="0">
                <a:solidFill>
                  <a:prstClr val="black">
                    <a:lumMod val="75000"/>
                    <a:lumOff val="25000"/>
                  </a:prstClr>
                </a:solidFill>
                <a:latin typeface="+mn-lt"/>
              </a:rPr>
              <a:t>“</a:t>
            </a:r>
            <a:r>
              <a:rPr lang="en-US" sz="1200" dirty="0">
                <a:latin typeface="+mn-lt"/>
                <a:hlinkClick r:id="rId7"/>
              </a:rPr>
              <a:t>Trapezius animation </a:t>
            </a:r>
            <a:r>
              <a:rPr lang="en-US" sz="1200" dirty="0" smtClean="0">
                <a:latin typeface="+mn-lt"/>
                <a:hlinkClick r:id="rId7"/>
              </a:rPr>
              <a:t>small2</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8" tooltip="User:Was a bee"/>
              </a:rPr>
              <a:t>Was a bee</a:t>
            </a:r>
            <a:r>
              <a:rPr lang="el-GR" sz="1200" dirty="0" smtClean="0">
                <a:solidFill>
                  <a:prstClr val="black">
                    <a:lumMod val="75000"/>
                    <a:lumOff val="25000"/>
                  </a:prstClr>
                </a:solidFill>
                <a:latin typeface="+mn-lt"/>
              </a:rPr>
              <a:t> διαθέσιμο με άδεια </a:t>
            </a:r>
            <a:r>
              <a:rPr lang="en-US" sz="1200" dirty="0">
                <a:latin typeface="+mn-lt"/>
                <a:hlinkClick r:id="rId9"/>
              </a:rPr>
              <a:t>CC BY-SA 2.1 JP</a:t>
            </a:r>
            <a:endParaRPr lang="en-US" sz="1200" dirty="0">
              <a:latin typeface="+mn-lt"/>
            </a:endParaRPr>
          </a:p>
        </p:txBody>
      </p:sp>
    </p:spTree>
    <p:extLst>
      <p:ext uri="{BB962C8B-B14F-4D97-AF65-F5344CB8AC3E}">
        <p14:creationId xmlns:p14="http://schemas.microsoft.com/office/powerpoint/2010/main" val="27968715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Ραχιαίοι μύες κορμού – Μέση στοιβάδα</a:t>
            </a:r>
            <a:endParaRPr lang="el-GR" dirty="0"/>
          </a:p>
        </p:txBody>
      </p:sp>
      <p:sp>
        <p:nvSpPr>
          <p:cNvPr id="3" name="Content Placeholder 2"/>
          <p:cNvSpPr>
            <a:spLocks noGrp="1"/>
          </p:cNvSpPr>
          <p:nvPr>
            <p:ph idx="1"/>
          </p:nvPr>
        </p:nvSpPr>
        <p:spPr/>
        <p:txBody>
          <a:bodyPr/>
          <a:lstStyle/>
          <a:p>
            <a:r>
              <a:rPr lang="el-GR" dirty="0" smtClean="0"/>
              <a:t>Ο οπίσθιος άνω οδοντωτός βρίσκεται κάτω από τον ρομβοειδή μυ και ο οπίσθιος κάτω οδοντωτός βρίσκεται κάτω από τον πλατύ ραχιαίο.</a:t>
            </a:r>
          </a:p>
          <a:p>
            <a:r>
              <a:rPr lang="el-GR" dirty="0" smtClean="0"/>
              <a:t>Επειδή οι μύες αυτοί είναι λεπτοί και τετράγωνοι που συμβάλλουν περισσότερο στην αναπνευστική λειτουργία και λιγότερο στην κίνηση και σταθεροποίηση του κορμού, θα αναφερθούν στην ανάλυση της αναπνευστικής λειτουργίας.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22</a:t>
            </a:fld>
            <a:endParaRPr lang="el-GR"/>
          </a:p>
        </p:txBody>
      </p:sp>
    </p:spTree>
    <p:extLst>
      <p:ext uri="{BB962C8B-B14F-4D97-AF65-F5344CB8AC3E}">
        <p14:creationId xmlns:p14="http://schemas.microsoft.com/office/powerpoint/2010/main" val="18190573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e top left panel shows a lateral view of the muscles of the neck, and the bottom left panel shows the posterior view of the superficial and deep muscles of the neck. The center panel shows the deep muscles of the back, and the right panel shows the deep spinal muscl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038"/>
          <a:stretch/>
        </p:blipFill>
        <p:spPr bwMode="auto">
          <a:xfrm>
            <a:off x="1305306" y="980728"/>
            <a:ext cx="7515166" cy="57606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980728"/>
          </a:xfrm>
        </p:spPr>
        <p:txBody>
          <a:bodyPr>
            <a:noAutofit/>
          </a:bodyPr>
          <a:lstStyle/>
          <a:p>
            <a:r>
              <a:rPr lang="el-GR" sz="3300" dirty="0" smtClean="0"/>
              <a:t>Ραχιαίοι μύες κορμού – Οργάνωση της </a:t>
            </a:r>
            <a:r>
              <a:rPr lang="el-GR" sz="3300" dirty="0" err="1" smtClean="0"/>
              <a:t>ιερονωτιαίας</a:t>
            </a:r>
            <a:r>
              <a:rPr lang="el-GR" sz="3300" dirty="0" smtClean="0"/>
              <a:t> και εγκάρσιο – ακανθώδους ομάδας</a:t>
            </a:r>
            <a:endParaRPr lang="el-GR" sz="33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23</a:t>
            </a:fld>
            <a:endParaRPr lang="el-GR"/>
          </a:p>
        </p:txBody>
      </p:sp>
      <p:sp>
        <p:nvSpPr>
          <p:cNvPr id="4" name="Ορθογώνιο 3"/>
          <p:cNvSpPr/>
          <p:nvPr/>
        </p:nvSpPr>
        <p:spPr>
          <a:xfrm>
            <a:off x="-236" y="6211669"/>
            <a:ext cx="3600400" cy="646331"/>
          </a:xfrm>
          <a:prstGeom prst="rect">
            <a:avLst/>
          </a:prstGeom>
        </p:spPr>
        <p:txBody>
          <a:bodyPr wrap="square">
            <a:spAutoFit/>
          </a:bodyPr>
          <a:lstStyle/>
          <a:p>
            <a:r>
              <a:rPr lang="en-US" sz="1200" dirty="0">
                <a:latin typeface="+mn-lt"/>
              </a:rPr>
              <a:t>© 3 </a:t>
            </a:r>
            <a:r>
              <a:rPr lang="en-US" sz="1200" dirty="0" err="1">
                <a:latin typeface="+mn-lt"/>
              </a:rPr>
              <a:t>Φε</a:t>
            </a:r>
            <a:r>
              <a:rPr lang="en-US" sz="1200" dirty="0">
                <a:latin typeface="+mn-lt"/>
              </a:rPr>
              <a:t>β 2015 OpenStax College. </a:t>
            </a:r>
            <a:r>
              <a:rPr lang="en-US" sz="1200" dirty="0">
                <a:latin typeface="+mn-lt"/>
                <a:hlinkClick r:id="rId4"/>
              </a:rPr>
              <a:t>Textbook content</a:t>
            </a:r>
            <a:r>
              <a:rPr lang="en-US" sz="1200" dirty="0">
                <a:latin typeface="+mn-lt"/>
              </a:rPr>
              <a:t> produced by </a:t>
            </a:r>
            <a:r>
              <a:rPr lang="en-US" sz="1200" dirty="0" err="1">
                <a:latin typeface="+mn-lt"/>
              </a:rPr>
              <a:t>OpenStax</a:t>
            </a:r>
            <a:r>
              <a:rPr lang="en-US" sz="1200" dirty="0">
                <a:latin typeface="+mn-lt"/>
              </a:rPr>
              <a:t> College is licensed under a </a:t>
            </a:r>
            <a:r>
              <a:rPr lang="en-US" sz="1200" dirty="0">
                <a:latin typeface="+mn-lt"/>
                <a:hlinkClick r:id="rId5"/>
              </a:rPr>
              <a:t>Creative Commons Attribution License 4.0</a:t>
            </a:r>
            <a:r>
              <a:rPr lang="en-US" sz="1200" dirty="0">
                <a:latin typeface="+mn-lt"/>
              </a:rPr>
              <a:t> license.</a:t>
            </a:r>
            <a:endParaRPr lang="el-GR" sz="1200" dirty="0">
              <a:latin typeface="+mn-lt"/>
            </a:endParaRPr>
          </a:p>
        </p:txBody>
      </p:sp>
    </p:spTree>
    <p:extLst>
      <p:ext uri="{BB962C8B-B14F-4D97-AF65-F5344CB8AC3E}">
        <p14:creationId xmlns:p14="http://schemas.microsoft.com/office/powerpoint/2010/main" val="40932072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smtClean="0"/>
              <a:t>Ιερονωτιαίοι</a:t>
            </a:r>
            <a:r>
              <a:rPr lang="el-GR" dirty="0" smtClean="0"/>
              <a:t> μύες </a:t>
            </a:r>
            <a:r>
              <a:rPr lang="el-GR" sz="3000" b="0" dirty="0" smtClean="0"/>
              <a:t>1/3</a:t>
            </a:r>
            <a:endParaRPr lang="el-GR" sz="3000" b="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24</a:t>
            </a:fld>
            <a:endParaRPr lang="el-GR"/>
          </a:p>
        </p:txBody>
      </p:sp>
      <p:sp>
        <p:nvSpPr>
          <p:cNvPr id="6" name="Θέση περιεχομένου 5"/>
          <p:cNvSpPr>
            <a:spLocks noGrp="1"/>
          </p:cNvSpPr>
          <p:nvPr>
            <p:ph idx="1"/>
          </p:nvPr>
        </p:nvSpPr>
        <p:spPr/>
        <p:txBody>
          <a:bodyPr>
            <a:normAutofit lnSpcReduction="10000"/>
          </a:bodyPr>
          <a:lstStyle/>
          <a:p>
            <a:r>
              <a:rPr lang="el-GR" dirty="0"/>
              <a:t>Αποτελούνται από τον ακανθώδη, </a:t>
            </a:r>
            <a:r>
              <a:rPr lang="el-GR" dirty="0" err="1"/>
              <a:t>μήκιστο</a:t>
            </a:r>
            <a:r>
              <a:rPr lang="el-GR" dirty="0"/>
              <a:t> και </a:t>
            </a:r>
            <a:r>
              <a:rPr lang="el-GR" dirty="0" err="1"/>
              <a:t>λαγονοπλευρικό</a:t>
            </a:r>
            <a:r>
              <a:rPr lang="el-GR" dirty="0"/>
              <a:t> που έχουν κοινό τένοντα πλάτους μιας παλάμης προς τα έξω της ακανθώδους απόφυσης των οσφυϊκών </a:t>
            </a:r>
            <a:r>
              <a:rPr lang="el-GR" dirty="0" smtClean="0"/>
              <a:t>σπονδύλων.</a:t>
            </a:r>
          </a:p>
          <a:p>
            <a:r>
              <a:rPr lang="el-GR" dirty="0" smtClean="0"/>
              <a:t>Ο κοινός τένοντας </a:t>
            </a:r>
            <a:endParaRPr lang="el-GR" dirty="0"/>
          </a:p>
          <a:p>
            <a:r>
              <a:rPr lang="el-GR" dirty="0"/>
              <a:t>Ο κάθε ένας από αυτούς τους μύες χωρίζεται τοπογραφικά σε 3 ή 4 </a:t>
            </a:r>
            <a:r>
              <a:rPr lang="el-GR" dirty="0" smtClean="0"/>
              <a:t>μοίρες.</a:t>
            </a:r>
            <a:endParaRPr lang="el-GR" dirty="0"/>
          </a:p>
          <a:p>
            <a:r>
              <a:rPr lang="el-GR" dirty="0"/>
              <a:t>Ουσιαστικά, ο κοινός τένοντας αφορά στον </a:t>
            </a:r>
            <a:r>
              <a:rPr lang="el-GR" dirty="0" smtClean="0"/>
              <a:t>ακανθώδη θωρακικό, </a:t>
            </a:r>
            <a:r>
              <a:rPr lang="el-GR" dirty="0" err="1"/>
              <a:t>μήκιστο</a:t>
            </a:r>
            <a:r>
              <a:rPr lang="el-GR" dirty="0"/>
              <a:t> θωρακικό και </a:t>
            </a:r>
            <a:r>
              <a:rPr lang="el-GR" dirty="0" err="1"/>
              <a:t>λαγονοπλευρικό</a:t>
            </a:r>
            <a:r>
              <a:rPr lang="el-GR" dirty="0"/>
              <a:t> οσφυϊκό, πολύ λίγες ίνες του </a:t>
            </a:r>
            <a:r>
              <a:rPr lang="el-GR" dirty="0" err="1"/>
              <a:t>επιπολής</a:t>
            </a:r>
            <a:r>
              <a:rPr lang="el-GR" dirty="0"/>
              <a:t> πολυσχιδή οσφυϊκού μυός συμβάλλουν στον σχηματισμό </a:t>
            </a:r>
            <a:r>
              <a:rPr lang="el-GR" dirty="0" smtClean="0"/>
              <a:t>του.</a:t>
            </a:r>
            <a:endParaRPr lang="el-GR" dirty="0"/>
          </a:p>
          <a:p>
            <a:r>
              <a:rPr lang="el-GR" dirty="0"/>
              <a:t>Το οσφυϊκό τμήμα αυτών των μυών μπορεί να δρα ανεξάρτητα από το θωρακικό </a:t>
            </a:r>
            <a:r>
              <a:rPr lang="el-GR" dirty="0" smtClean="0"/>
              <a:t>τμήμα.</a:t>
            </a:r>
            <a:endParaRPr lang="el-GR" dirty="0"/>
          </a:p>
          <a:p>
            <a:endParaRPr lang="el-GR" dirty="0"/>
          </a:p>
        </p:txBody>
      </p:sp>
    </p:spTree>
    <p:extLst>
      <p:ext uri="{BB962C8B-B14F-4D97-AF65-F5344CB8AC3E}">
        <p14:creationId xmlns:p14="http://schemas.microsoft.com/office/powerpoint/2010/main" val="41029797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smtClean="0"/>
              <a:t>Ιερονωτιαίοι</a:t>
            </a:r>
            <a:r>
              <a:rPr lang="el-GR" dirty="0" smtClean="0"/>
              <a:t> μύες </a:t>
            </a:r>
            <a:r>
              <a:rPr lang="el-GR" sz="3000" b="0" dirty="0" smtClean="0"/>
              <a:t>2/3</a:t>
            </a:r>
            <a:endParaRPr lang="el-GR" dirty="0"/>
          </a:p>
        </p:txBody>
      </p:sp>
      <p:sp>
        <p:nvSpPr>
          <p:cNvPr id="3" name="Content Placeholder 2"/>
          <p:cNvSpPr>
            <a:spLocks noGrp="1"/>
          </p:cNvSpPr>
          <p:nvPr>
            <p:ph idx="1"/>
          </p:nvPr>
        </p:nvSpPr>
        <p:spPr/>
        <p:txBody>
          <a:bodyPr/>
          <a:lstStyle/>
          <a:p>
            <a:r>
              <a:rPr lang="el-GR" dirty="0" smtClean="0"/>
              <a:t>Ο κοινός τένοντας </a:t>
            </a:r>
            <a:r>
              <a:rPr lang="el-GR" dirty="0" err="1" smtClean="0"/>
              <a:t>προσφύεται</a:t>
            </a:r>
            <a:r>
              <a:rPr lang="el-GR" dirty="0" smtClean="0"/>
              <a:t>:</a:t>
            </a:r>
          </a:p>
          <a:p>
            <a:pPr lvl="1"/>
            <a:r>
              <a:rPr lang="el-GR" dirty="0" smtClean="0"/>
              <a:t>Στην μέση ιερά ακρολοφία.</a:t>
            </a:r>
          </a:p>
          <a:p>
            <a:pPr lvl="1"/>
            <a:r>
              <a:rPr lang="el-GR" dirty="0" smtClean="0"/>
              <a:t>Στις ακανθώδεις αποφύσεις και στον </a:t>
            </a:r>
            <a:r>
              <a:rPr lang="el-GR" dirty="0" err="1" smtClean="0"/>
              <a:t>επακάνθιο</a:t>
            </a:r>
            <a:r>
              <a:rPr lang="el-GR" dirty="0" smtClean="0"/>
              <a:t> σύνδεσμο των κάτω θωρακικών και όλων των οσφυϊκών σπονδύλων.</a:t>
            </a:r>
          </a:p>
          <a:p>
            <a:pPr lvl="1"/>
            <a:r>
              <a:rPr lang="el-GR" dirty="0" smtClean="0"/>
              <a:t>Στις λαγόνιες ακρολοφίες.</a:t>
            </a:r>
          </a:p>
          <a:p>
            <a:pPr lvl="1"/>
            <a:r>
              <a:rPr lang="el-GR" dirty="0" smtClean="0"/>
              <a:t>Στον μείζονα και ελάσσονα </a:t>
            </a:r>
            <a:r>
              <a:rPr lang="el-GR" dirty="0" err="1" smtClean="0"/>
              <a:t>ισχιοϊερό</a:t>
            </a:r>
            <a:r>
              <a:rPr lang="el-GR" dirty="0" smtClean="0"/>
              <a:t> σύνδεσμο.</a:t>
            </a:r>
          </a:p>
          <a:p>
            <a:pPr lvl="1"/>
            <a:r>
              <a:rPr lang="el-GR" dirty="0" smtClean="0"/>
              <a:t>Στον μεγάλο γλουτιαίο.</a:t>
            </a:r>
          </a:p>
          <a:p>
            <a:pPr lvl="1"/>
            <a:r>
              <a:rPr lang="el-GR" dirty="0" smtClean="0"/>
              <a:t>Στον πολυσχιδή μυ.</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25</a:t>
            </a:fld>
            <a:endParaRPr lang="el-G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Ιερονωτιαίοι</a:t>
            </a:r>
            <a:r>
              <a:rPr lang="el-GR" dirty="0"/>
              <a:t> μύες </a:t>
            </a:r>
            <a:r>
              <a:rPr lang="el-GR" sz="3000" b="0" dirty="0" smtClean="0"/>
              <a:t>3/3</a:t>
            </a:r>
            <a:endParaRPr lang="el-GR" dirty="0"/>
          </a:p>
        </p:txBody>
      </p:sp>
      <p:sp>
        <p:nvSpPr>
          <p:cNvPr id="6" name="Content Placeholder 5"/>
          <p:cNvSpPr>
            <a:spLocks noGrp="1"/>
          </p:cNvSpPr>
          <p:nvPr>
            <p:ph sz="half" idx="4294967295"/>
          </p:nvPr>
        </p:nvSpPr>
        <p:spPr>
          <a:xfrm>
            <a:off x="3419872" y="1430619"/>
            <a:ext cx="5760639" cy="5040313"/>
          </a:xfrm>
        </p:spPr>
        <p:txBody>
          <a:bodyPr>
            <a:noAutofit/>
          </a:bodyPr>
          <a:lstStyle/>
          <a:p>
            <a:pPr>
              <a:lnSpc>
                <a:spcPct val="110000"/>
              </a:lnSpc>
              <a:spcBef>
                <a:spcPts val="1200"/>
              </a:spcBef>
            </a:pPr>
            <a:r>
              <a:rPr lang="el-GR" sz="2200" dirty="0" smtClean="0"/>
              <a:t>Οι μύες αυτοί έχουν περιγραφεί ανεπαρκώς.</a:t>
            </a:r>
          </a:p>
          <a:p>
            <a:pPr>
              <a:lnSpc>
                <a:spcPct val="110000"/>
              </a:lnSpc>
              <a:spcBef>
                <a:spcPts val="1200"/>
              </a:spcBef>
            </a:pPr>
            <a:r>
              <a:rPr lang="el-GR" sz="2200" dirty="0" smtClean="0"/>
              <a:t>Αναγνωρίζονται:</a:t>
            </a:r>
          </a:p>
          <a:p>
            <a:pPr lvl="1">
              <a:lnSpc>
                <a:spcPct val="110000"/>
              </a:lnSpc>
              <a:spcBef>
                <a:spcPts val="1200"/>
              </a:spcBef>
              <a:buFont typeface="Courier New" pitchFamily="49" charset="0"/>
              <a:buChar char="o"/>
            </a:pPr>
            <a:r>
              <a:rPr lang="el-GR" sz="2200" dirty="0" smtClean="0"/>
              <a:t>Ακανθώδης: θωρακικός, αυχενικός και κεφαλικός</a:t>
            </a:r>
          </a:p>
          <a:p>
            <a:pPr lvl="1">
              <a:lnSpc>
                <a:spcPct val="110000"/>
              </a:lnSpc>
              <a:spcBef>
                <a:spcPts val="1200"/>
              </a:spcBef>
              <a:buFont typeface="Courier New" pitchFamily="49" charset="0"/>
              <a:buChar char="o"/>
            </a:pPr>
            <a:r>
              <a:rPr lang="el-GR" sz="2200" dirty="0" err="1" smtClean="0"/>
              <a:t>Μήκιστος</a:t>
            </a:r>
            <a:r>
              <a:rPr lang="el-GR" sz="2200" dirty="0" smtClean="0"/>
              <a:t>: θωρακικός, αυχενικός και κεφαλικός</a:t>
            </a:r>
          </a:p>
          <a:p>
            <a:pPr lvl="1">
              <a:lnSpc>
                <a:spcPct val="110000"/>
              </a:lnSpc>
              <a:spcBef>
                <a:spcPts val="1200"/>
              </a:spcBef>
              <a:buFont typeface="Courier New" pitchFamily="49" charset="0"/>
              <a:buChar char="o"/>
            </a:pPr>
            <a:r>
              <a:rPr lang="el-GR" sz="2200" dirty="0" err="1" smtClean="0"/>
              <a:t>Λαγονοπλευρικός</a:t>
            </a:r>
            <a:r>
              <a:rPr lang="el-GR" sz="2200" dirty="0" smtClean="0"/>
              <a:t>: οσφυϊκός, θωρακικός, αυχενικός</a:t>
            </a:r>
          </a:p>
          <a:p>
            <a:pPr>
              <a:lnSpc>
                <a:spcPct val="110000"/>
              </a:lnSpc>
              <a:spcBef>
                <a:spcPts val="1200"/>
              </a:spcBef>
            </a:pPr>
            <a:r>
              <a:rPr lang="el-GR" sz="2200" dirty="0" smtClean="0"/>
              <a:t>Τα περισσότερα βιβλία δεν αναγνωρίζουν την ύπαρξη του </a:t>
            </a:r>
            <a:r>
              <a:rPr lang="el-GR" sz="2200" dirty="0" err="1" smtClean="0"/>
              <a:t>μήκιστου</a:t>
            </a:r>
            <a:r>
              <a:rPr lang="el-GR" sz="2200" dirty="0" smtClean="0"/>
              <a:t> οσφυϊκού και τις οσφυϊκές ίνες του </a:t>
            </a:r>
            <a:r>
              <a:rPr lang="el-GR" sz="2200" dirty="0" err="1" smtClean="0"/>
              <a:t>λαγονοπλευρικού</a:t>
            </a:r>
            <a:r>
              <a:rPr lang="el-GR" sz="2200" dirty="0" smtClean="0"/>
              <a:t> οσφυϊκού.</a:t>
            </a:r>
            <a:endParaRPr lang="el-GR" sz="22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26</a:t>
            </a:fld>
            <a:endParaRPr lang="el-GR"/>
          </a:p>
        </p:txBody>
      </p:sp>
      <p:pic>
        <p:nvPicPr>
          <p:cNvPr id="2050" name="Picture 2" descr="File:Gray389 - Erector spina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879977"/>
            <a:ext cx="3168352" cy="597802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rot="16200000">
            <a:off x="-1029815" y="5331023"/>
            <a:ext cx="2592288"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4"/>
              </a:rPr>
              <a:t>Gray389 - Erector </a:t>
            </a:r>
            <a:r>
              <a:rPr lang="en-US" sz="1200" dirty="0" err="1" smtClean="0">
                <a:latin typeface="+mn-lt"/>
                <a:hlinkClick r:id="rId4"/>
              </a:rPr>
              <a:t>spinae</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5" tooltip="User:KDS444"/>
              </a:rPr>
              <a:t>KDS444</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13094669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Ακανθώδης θωρακικός</a:t>
            </a:r>
            <a:endParaRPr lang="el-GR" dirty="0"/>
          </a:p>
        </p:txBody>
      </p:sp>
      <p:pic>
        <p:nvPicPr>
          <p:cNvPr id="1026" name="Picture 2" descr="C:\Users\Palina\Pictures\Οι εικόνες μου\Thoracic spine\Spinalis.png"/>
          <p:cNvPicPr>
            <a:picLocks noGrp="1" noChangeAspect="1" noChangeArrowheads="1"/>
          </p:cNvPicPr>
          <p:nvPr>
            <p:ph idx="1"/>
          </p:nvPr>
        </p:nvPicPr>
        <p:blipFill>
          <a:blip r:embed="rId2"/>
          <a:stretch>
            <a:fillRect/>
          </a:stretch>
        </p:blipFill>
        <p:spPr bwMode="auto">
          <a:xfrm>
            <a:off x="251520" y="1268759"/>
            <a:ext cx="3816424" cy="5542111"/>
          </a:xfrm>
          <a:prstGeom prst="rect">
            <a:avLst/>
          </a:prstGeom>
          <a:noFill/>
        </p:spPr>
      </p:pic>
      <p:sp>
        <p:nvSpPr>
          <p:cNvPr id="4" name="Content Placeholder 3"/>
          <p:cNvSpPr>
            <a:spLocks noGrp="1"/>
          </p:cNvSpPr>
          <p:nvPr>
            <p:ph sz="half" idx="4294967295"/>
          </p:nvPr>
        </p:nvSpPr>
        <p:spPr>
          <a:xfrm>
            <a:off x="4572000" y="1600200"/>
            <a:ext cx="4572000" cy="4525963"/>
          </a:xfrm>
        </p:spPr>
        <p:txBody>
          <a:bodyPr>
            <a:normAutofit/>
          </a:bodyPr>
          <a:lstStyle/>
          <a:p>
            <a:pPr>
              <a:lnSpc>
                <a:spcPct val="112000"/>
              </a:lnSpc>
              <a:spcBef>
                <a:spcPts val="1200"/>
              </a:spcBef>
            </a:pPr>
            <a:r>
              <a:rPr lang="el-GR" sz="2400" dirty="0" smtClean="0"/>
              <a:t>Εκφύεται: από την ακανθώδη απόφυση των Ο1, Ο2, Θ11 και Θ12 σπονδύλων (κοινός τένοντας).</a:t>
            </a:r>
          </a:p>
          <a:p>
            <a:pPr>
              <a:lnSpc>
                <a:spcPct val="112000"/>
              </a:lnSpc>
              <a:spcBef>
                <a:spcPts val="1200"/>
              </a:spcBef>
            </a:pPr>
            <a:r>
              <a:rPr lang="el-GR" sz="2400" dirty="0" err="1" smtClean="0"/>
              <a:t>Καταφύεται</a:t>
            </a:r>
            <a:r>
              <a:rPr lang="el-GR" sz="2400" dirty="0" smtClean="0"/>
              <a:t> στις περισσότερες ακανθώδεις αποφύσεις των θωρακικών σπονδύλων.</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27</a:t>
            </a:fld>
            <a:endParaRPr lang="el-GR"/>
          </a:p>
        </p:txBody>
      </p:sp>
      <p:sp>
        <p:nvSpPr>
          <p:cNvPr id="6" name="Rectangle 7"/>
          <p:cNvSpPr/>
          <p:nvPr/>
        </p:nvSpPr>
        <p:spPr>
          <a:xfrm>
            <a:off x="3563888" y="6237312"/>
            <a:ext cx="2376264"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3"/>
              </a:rPr>
              <a:t>Spinalis</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Uwe Gille"/>
              </a:rPr>
              <a:t>Uwe </a:t>
            </a:r>
            <a:r>
              <a:rPr lang="en-US" sz="1200" dirty="0" err="1">
                <a:latin typeface="+mn-lt"/>
                <a:hlinkClick r:id="rId4" tooltip="User:Uwe Gille"/>
              </a:rPr>
              <a:t>Gille</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35960356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Ακανθώδης Αυχενικός και Κεφαλικός</a:t>
            </a:r>
            <a:endParaRPr lang="el-GR" dirty="0"/>
          </a:p>
        </p:txBody>
      </p:sp>
      <p:sp>
        <p:nvSpPr>
          <p:cNvPr id="4" name="Content Placeholder 3"/>
          <p:cNvSpPr>
            <a:spLocks noGrp="1"/>
          </p:cNvSpPr>
          <p:nvPr>
            <p:ph sz="half" idx="4294967295"/>
          </p:nvPr>
        </p:nvSpPr>
        <p:spPr>
          <a:xfrm>
            <a:off x="4714876" y="1268760"/>
            <a:ext cx="4429124" cy="4857403"/>
          </a:xfrm>
        </p:spPr>
        <p:txBody>
          <a:bodyPr>
            <a:noAutofit/>
          </a:bodyPr>
          <a:lstStyle/>
          <a:p>
            <a:pPr>
              <a:lnSpc>
                <a:spcPct val="110000"/>
              </a:lnSpc>
              <a:spcBef>
                <a:spcPts val="1200"/>
              </a:spcBef>
            </a:pPr>
            <a:r>
              <a:rPr lang="el-GR" sz="2400" dirty="0" smtClean="0"/>
              <a:t>Ακανθώδης αυχενικός, μπορεί και να μην υπάρχει.</a:t>
            </a:r>
          </a:p>
          <a:p>
            <a:pPr lvl="1">
              <a:lnSpc>
                <a:spcPct val="110000"/>
              </a:lnSpc>
              <a:spcBef>
                <a:spcPts val="1200"/>
              </a:spcBef>
              <a:buFont typeface="Courier New" panose="02070309020205020404" pitchFamily="49" charset="0"/>
              <a:buChar char="o"/>
            </a:pPr>
            <a:r>
              <a:rPr lang="el-GR" sz="2400" dirty="0" smtClean="0"/>
              <a:t>Έκφυση: αυχενικός σύνδεσμος και ακανθώδης απόφυση των Α7 και Θ1.</a:t>
            </a:r>
          </a:p>
          <a:p>
            <a:pPr lvl="1">
              <a:lnSpc>
                <a:spcPct val="110000"/>
              </a:lnSpc>
              <a:spcBef>
                <a:spcPts val="1200"/>
              </a:spcBef>
              <a:buFont typeface="Courier New" panose="02070309020205020404" pitchFamily="49" charset="0"/>
              <a:buChar char="o"/>
            </a:pPr>
            <a:r>
              <a:rPr lang="el-GR" sz="2400" dirty="0" smtClean="0"/>
              <a:t>Κατάφυση: ακανθώδης του Α2 ή δύο επίπεδα παρακάτω.</a:t>
            </a:r>
          </a:p>
          <a:p>
            <a:pPr>
              <a:lnSpc>
                <a:spcPct val="110000"/>
              </a:lnSpc>
              <a:spcBef>
                <a:spcPts val="1200"/>
              </a:spcBef>
            </a:pPr>
            <a:r>
              <a:rPr lang="el-GR" sz="2400" dirty="0" smtClean="0"/>
              <a:t>Ακανθώδης κεφαλικός: συνήθως συμφύεται με τον </a:t>
            </a:r>
            <a:r>
              <a:rPr lang="el-GR" sz="2400" dirty="0" err="1" smtClean="0"/>
              <a:t>ημιακανθώδη</a:t>
            </a:r>
            <a:r>
              <a:rPr lang="el-GR" sz="2400" dirty="0" smtClean="0"/>
              <a:t> κεφαλικό.</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28</a:t>
            </a:fld>
            <a:endParaRPr lang="el-GR"/>
          </a:p>
        </p:txBody>
      </p:sp>
      <p:pic>
        <p:nvPicPr>
          <p:cNvPr id="49154" name="Picture 2" descr="13"/>
          <p:cNvPicPr>
            <a:picLocks noChangeAspect="1" noChangeArrowheads="1"/>
          </p:cNvPicPr>
          <p:nvPr/>
        </p:nvPicPr>
        <p:blipFill>
          <a:blip r:embed="rId3"/>
          <a:srcRect/>
          <a:stretch>
            <a:fillRect/>
          </a:stretch>
        </p:blipFill>
        <p:spPr bwMode="auto">
          <a:xfrm>
            <a:off x="0" y="1857364"/>
            <a:ext cx="4841253" cy="2928958"/>
          </a:xfrm>
          <a:prstGeom prst="rect">
            <a:avLst/>
          </a:prstGeom>
          <a:noFill/>
        </p:spPr>
      </p:pic>
      <p:sp>
        <p:nvSpPr>
          <p:cNvPr id="5" name="Ορθογώνιο 4"/>
          <p:cNvSpPr/>
          <p:nvPr/>
        </p:nvSpPr>
        <p:spPr>
          <a:xfrm>
            <a:off x="134626" y="5013176"/>
            <a:ext cx="4572000" cy="276999"/>
          </a:xfrm>
          <a:prstGeom prst="rect">
            <a:avLst/>
          </a:prstGeom>
        </p:spPr>
        <p:txBody>
          <a:bodyPr>
            <a:spAutoFit/>
          </a:bodyPr>
          <a:lstStyle/>
          <a:p>
            <a:pPr algn="ctr"/>
            <a:r>
              <a:rPr lang="en-US" sz="1200" dirty="0" smtClean="0">
                <a:latin typeface="+mn-lt"/>
                <a:hlinkClick r:id="rId4"/>
              </a:rPr>
              <a:t>proloterapia.it</a:t>
            </a:r>
            <a:endParaRPr lang="el-GR" sz="1200" dirty="0">
              <a:latin typeface="+mn-lt"/>
            </a:endParaRPr>
          </a:p>
        </p:txBody>
      </p:sp>
    </p:spTree>
    <p:extLst>
      <p:ext uri="{BB962C8B-B14F-4D97-AF65-F5344CB8AC3E}">
        <p14:creationId xmlns:p14="http://schemas.microsoft.com/office/powerpoint/2010/main" val="32656380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Μύες αξονικού σκελετού </a:t>
            </a:r>
            <a:r>
              <a:rPr lang="el-GR" sz="3000" b="0" dirty="0" smtClean="0"/>
              <a:t>1/2</a:t>
            </a:r>
            <a:endParaRPr lang="el-GR" sz="3000" b="0" dirty="0"/>
          </a:p>
        </p:txBody>
      </p:sp>
      <p:sp>
        <p:nvSpPr>
          <p:cNvPr id="3" name="Content Placeholder 2"/>
          <p:cNvSpPr>
            <a:spLocks noGrp="1"/>
          </p:cNvSpPr>
          <p:nvPr>
            <p:ph idx="1"/>
          </p:nvPr>
        </p:nvSpPr>
        <p:spPr/>
        <p:txBody>
          <a:bodyPr>
            <a:normAutofit/>
          </a:bodyPr>
          <a:lstStyle/>
          <a:p>
            <a:r>
              <a:rPr lang="el-GR" dirty="0" smtClean="0"/>
              <a:t>Η ανατομική δομή των μυών ποικίλλει σε μήκος, σχήμα, κατεύθυνση των μυϊκών ινών, εγκάρσια διατομή καθώς και στους μοχλοβραχίονες με τους οποίους δρουν στις υποκείμενες αρθρώσεις.</a:t>
            </a:r>
          </a:p>
          <a:p>
            <a:r>
              <a:rPr lang="el-GR" dirty="0" smtClean="0"/>
              <a:t>Αυτή η ποικιλομορφία απεικονίζει τις διαφορετικές απαιτήσεις μεταξύ την μεταφοράς βαριών αντικειμένων έως την πρόκληση ελαφρών κινήσεων της κεφαλής κατά την προφορά ευχάριστης ομιλίας.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a:t>
            </a:fld>
            <a:endParaRPr lang="el-GR"/>
          </a:p>
        </p:txBody>
      </p:sp>
    </p:spTree>
    <p:extLst>
      <p:ext uri="{BB962C8B-B14F-4D97-AF65-F5344CB8AC3E}">
        <p14:creationId xmlns:p14="http://schemas.microsoft.com/office/powerpoint/2010/main" val="33310677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l-GR" dirty="0" smtClean="0"/>
              <a:t>Μήκιστος οσφυϊκός</a:t>
            </a:r>
            <a:endParaRPr lang="el-GR" dirty="0"/>
          </a:p>
        </p:txBody>
      </p:sp>
      <p:sp>
        <p:nvSpPr>
          <p:cNvPr id="5" name="Content Placeholder 4"/>
          <p:cNvSpPr>
            <a:spLocks noGrp="1"/>
          </p:cNvSpPr>
          <p:nvPr>
            <p:ph sz="half" idx="4294967295"/>
          </p:nvPr>
        </p:nvSpPr>
        <p:spPr>
          <a:xfrm>
            <a:off x="3814763" y="1340768"/>
            <a:ext cx="4789685" cy="4666332"/>
          </a:xfrm>
        </p:spPr>
        <p:txBody>
          <a:bodyPr>
            <a:normAutofit/>
          </a:bodyPr>
          <a:lstStyle/>
          <a:p>
            <a:pPr>
              <a:lnSpc>
                <a:spcPct val="110000"/>
              </a:lnSpc>
              <a:spcBef>
                <a:spcPts val="1200"/>
              </a:spcBef>
            </a:pPr>
            <a:r>
              <a:rPr lang="el-GR" sz="2300" dirty="0" smtClean="0"/>
              <a:t>Αποτελείται από 5 δεσμίδες που εκφύονται από τα επικουρικά φύματα και τις εγκάρσιες αποφύσεις των οσφυϊκών σπονδύλων</a:t>
            </a:r>
            <a:r>
              <a:rPr lang="en-US" sz="2300" dirty="0" smtClean="0"/>
              <a:t>.</a:t>
            </a:r>
            <a:endParaRPr lang="el-GR" sz="2300" dirty="0" smtClean="0"/>
          </a:p>
          <a:p>
            <a:pPr>
              <a:lnSpc>
                <a:spcPct val="110000"/>
              </a:lnSpc>
              <a:spcBef>
                <a:spcPts val="1200"/>
              </a:spcBef>
            </a:pPr>
            <a:r>
              <a:rPr lang="el-GR" sz="2300" dirty="0" smtClean="0"/>
              <a:t>Οι ίνες από τον Ο5 </a:t>
            </a:r>
            <a:r>
              <a:rPr lang="el-GR" sz="2300" dirty="0" err="1" smtClean="0"/>
              <a:t>καταφύονται</a:t>
            </a:r>
            <a:r>
              <a:rPr lang="el-GR" sz="2300" dirty="0" smtClean="0"/>
              <a:t> στην ΟΑΛΑ</a:t>
            </a:r>
            <a:r>
              <a:rPr lang="en-US" sz="2300" dirty="0" smtClean="0"/>
              <a:t>.</a:t>
            </a:r>
            <a:endParaRPr lang="el-GR" sz="2300" dirty="0" smtClean="0"/>
          </a:p>
          <a:p>
            <a:pPr>
              <a:lnSpc>
                <a:spcPct val="110000"/>
              </a:lnSpc>
              <a:spcBef>
                <a:spcPts val="1200"/>
              </a:spcBef>
            </a:pPr>
            <a:r>
              <a:rPr lang="el-GR" sz="2300" dirty="0" smtClean="0"/>
              <a:t>Οι ίνες από τον Ο1-Ο4 σχηματίζουν κοινό τένοντα που </a:t>
            </a:r>
            <a:r>
              <a:rPr lang="el-GR" sz="2300" dirty="0" err="1" smtClean="0"/>
              <a:t>προσφύεται</a:t>
            </a:r>
            <a:r>
              <a:rPr lang="el-GR" sz="2300" dirty="0" smtClean="0"/>
              <a:t> προς τα έξω της κατάφυσης των δεσμίδων από τον Ο5</a:t>
            </a:r>
            <a:r>
              <a:rPr lang="en-US" sz="2300" dirty="0" smtClean="0"/>
              <a:t>.</a:t>
            </a:r>
            <a:endParaRPr lang="el-GR" sz="23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29</a:t>
            </a:fld>
            <a:endParaRPr lang="el-GR"/>
          </a:p>
        </p:txBody>
      </p:sp>
      <p:grpSp>
        <p:nvGrpSpPr>
          <p:cNvPr id="8" name="Ομάδα 7"/>
          <p:cNvGrpSpPr/>
          <p:nvPr/>
        </p:nvGrpSpPr>
        <p:grpSpPr>
          <a:xfrm>
            <a:off x="395536" y="1268760"/>
            <a:ext cx="3202671" cy="5129412"/>
            <a:chOff x="395536" y="1268760"/>
            <a:chExt cx="3202671" cy="5129412"/>
          </a:xfrm>
        </p:grpSpPr>
        <p:pic>
          <p:nvPicPr>
            <p:cNvPr id="4098" name="Picture 2" descr="File:Multifid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268760"/>
              <a:ext cx="3202671" cy="5129412"/>
            </a:xfrm>
            <a:prstGeom prst="rect">
              <a:avLst/>
            </a:prstGeom>
            <a:noFill/>
            <a:extLst>
              <a:ext uri="{909E8E84-426E-40DD-AFC4-6F175D3DCCD1}">
                <a14:hiddenFill xmlns:a14="http://schemas.microsoft.com/office/drawing/2010/main">
                  <a:solidFill>
                    <a:srgbClr val="FFFFFF"/>
                  </a:solidFill>
                </a14:hiddenFill>
              </a:ext>
            </a:extLst>
          </p:spPr>
        </p:pic>
        <p:sp>
          <p:nvSpPr>
            <p:cNvPr id="7" name="Έλλειψη 6"/>
            <p:cNvSpPr/>
            <p:nvPr/>
          </p:nvSpPr>
          <p:spPr>
            <a:xfrm>
              <a:off x="1187624" y="3717032"/>
              <a:ext cx="1080120" cy="26811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9" name="Rectangle 7"/>
          <p:cNvSpPr/>
          <p:nvPr/>
        </p:nvSpPr>
        <p:spPr>
          <a:xfrm>
            <a:off x="2771800" y="6237312"/>
            <a:ext cx="2376264"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4"/>
              </a:rPr>
              <a:t>Multifidi</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5" tooltip="User:Uwe Gille"/>
              </a:rPr>
              <a:t>Uwe </a:t>
            </a:r>
            <a:r>
              <a:rPr lang="en-US" sz="1200" dirty="0" err="1">
                <a:latin typeface="+mn-lt"/>
                <a:hlinkClick r:id="rId5" tooltip="User:Uwe Gille"/>
              </a:rPr>
              <a:t>Gille</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18402571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16632"/>
            <a:ext cx="9144000" cy="908720"/>
          </a:xfrm>
        </p:spPr>
        <p:txBody>
          <a:bodyPr>
            <a:normAutofit/>
          </a:bodyPr>
          <a:lstStyle/>
          <a:p>
            <a:pPr algn="ctr"/>
            <a:r>
              <a:rPr lang="el-GR" dirty="0" smtClean="0"/>
              <a:t>Ανυσματικές δυνάμεις μήκιστου οσφυϊκού</a:t>
            </a:r>
            <a:endParaRPr lang="el-GR" dirty="0"/>
          </a:p>
        </p:txBody>
      </p:sp>
      <p:pic>
        <p:nvPicPr>
          <p:cNvPr id="6" name="Content Placeholder 5" descr="Ανυσματικές δυνάμεις μήκιστου οσφυϊκού.tif"/>
          <p:cNvPicPr>
            <a:picLocks noGrp="1" noChangeAspect="1"/>
          </p:cNvPicPr>
          <p:nvPr>
            <p:ph idx="1"/>
          </p:nvPr>
        </p:nvPicPr>
        <p:blipFill>
          <a:blip r:embed="rId3" cstate="print"/>
          <a:stretch>
            <a:fillRect/>
          </a:stretch>
        </p:blipFill>
        <p:spPr>
          <a:xfrm>
            <a:off x="107504" y="1628800"/>
            <a:ext cx="4251469" cy="3888432"/>
          </a:xfrm>
        </p:spPr>
      </p:pic>
      <p:sp>
        <p:nvSpPr>
          <p:cNvPr id="5" name="Content Placeholder 4"/>
          <p:cNvSpPr>
            <a:spLocks noGrp="1"/>
          </p:cNvSpPr>
          <p:nvPr>
            <p:ph sz="half" idx="4294967295"/>
          </p:nvPr>
        </p:nvSpPr>
        <p:spPr>
          <a:xfrm>
            <a:off x="4427984" y="1268760"/>
            <a:ext cx="4536504" cy="5328592"/>
          </a:xfrm>
        </p:spPr>
        <p:txBody>
          <a:bodyPr>
            <a:noAutofit/>
          </a:bodyPr>
          <a:lstStyle/>
          <a:p>
            <a:pPr>
              <a:lnSpc>
                <a:spcPct val="110000"/>
              </a:lnSpc>
              <a:spcBef>
                <a:spcPts val="1200"/>
              </a:spcBef>
            </a:pPr>
            <a:r>
              <a:rPr lang="el-GR" sz="2300" dirty="0" smtClean="0"/>
              <a:t>Η δίπλευρη ενεργοποίηση του μυός προκαλεί ταυτόχρονα έκταση και οπίσθια </a:t>
            </a:r>
            <a:r>
              <a:rPr lang="el-GR" sz="2300" dirty="0" err="1" smtClean="0"/>
              <a:t>μετατοπιστική</a:t>
            </a:r>
            <a:r>
              <a:rPr lang="el-GR" sz="2300" dirty="0" smtClean="0"/>
              <a:t> κίνηση των σπονδύλων με αποτέλεσμα να προστατεύει την ΟΜ από τις πρόσθια κατευθυνόμενες </a:t>
            </a:r>
            <a:r>
              <a:rPr lang="el-GR" sz="2300" dirty="0" err="1" smtClean="0"/>
              <a:t>διατμητικές</a:t>
            </a:r>
            <a:r>
              <a:rPr lang="el-GR" sz="2300" dirty="0" smtClean="0"/>
              <a:t> δυνάμεις</a:t>
            </a:r>
            <a:r>
              <a:rPr lang="en-US" sz="2300" dirty="0" smtClean="0"/>
              <a:t>.</a:t>
            </a:r>
            <a:endParaRPr lang="el-GR" sz="2300" dirty="0" smtClean="0"/>
          </a:p>
          <a:p>
            <a:pPr>
              <a:lnSpc>
                <a:spcPct val="110000"/>
              </a:lnSpc>
              <a:spcBef>
                <a:spcPts val="1200"/>
              </a:spcBef>
            </a:pPr>
            <a:r>
              <a:rPr lang="el-GR" sz="2300" dirty="0" smtClean="0"/>
              <a:t>Προσανατολίζεται σχεδόν πάνω στον άξονα στροφής, επομένως βρίσκεται σε μειονεκτική θέση για να στρέψει τους σπονδύλους</a:t>
            </a:r>
            <a:r>
              <a:rPr lang="en-US" sz="2300" dirty="0" smtClean="0"/>
              <a:t>.</a:t>
            </a:r>
            <a:endParaRPr lang="el-GR" sz="23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30</a:t>
            </a:fld>
            <a:endParaRPr lang="el-GR"/>
          </a:p>
        </p:txBody>
      </p:sp>
      <p:sp>
        <p:nvSpPr>
          <p:cNvPr id="7" name="Ορθογώνιο 6"/>
          <p:cNvSpPr/>
          <p:nvPr/>
        </p:nvSpPr>
        <p:spPr>
          <a:xfrm>
            <a:off x="0" y="5594890"/>
            <a:ext cx="4679504" cy="461665"/>
          </a:xfrm>
          <a:prstGeom prst="rect">
            <a:avLst/>
          </a:prstGeom>
        </p:spPr>
        <p:txBody>
          <a:bodyPr wrap="square">
            <a:spAutoFit/>
          </a:bodyPr>
          <a:lstStyle/>
          <a:p>
            <a:r>
              <a:rPr lang="en-US" sz="1200" dirty="0" smtClean="0">
                <a:latin typeface="Calibri"/>
              </a:rPr>
              <a:t>©</a:t>
            </a:r>
            <a:r>
              <a:rPr lang="en-US" sz="1200" dirty="0" smtClean="0">
                <a:latin typeface="+mn-lt"/>
              </a:rPr>
              <a:t>Nikolai </a:t>
            </a:r>
            <a:r>
              <a:rPr lang="en-US" sz="1200" dirty="0" err="1" smtClean="0">
                <a:latin typeface="+mn-lt"/>
              </a:rPr>
              <a:t>Bogduk</a:t>
            </a:r>
            <a:r>
              <a:rPr lang="el-GR" sz="1200" dirty="0" smtClean="0">
                <a:latin typeface="+mn-lt"/>
              </a:rPr>
              <a:t>, </a:t>
            </a:r>
            <a:r>
              <a:rPr lang="en-US" sz="1200" dirty="0" smtClean="0">
                <a:latin typeface="+mn-lt"/>
              </a:rPr>
              <a:t>Clinical </a:t>
            </a:r>
            <a:r>
              <a:rPr lang="en-US" sz="1200" dirty="0">
                <a:latin typeface="+mn-lt"/>
              </a:rPr>
              <a:t>Anatomy of the Lumbar Spine and </a:t>
            </a:r>
            <a:r>
              <a:rPr lang="en-US" sz="1200" dirty="0" smtClean="0">
                <a:latin typeface="+mn-lt"/>
              </a:rPr>
              <a:t>Sacrum</a:t>
            </a:r>
            <a:r>
              <a:rPr lang="el-GR" sz="1200" dirty="0" smtClean="0">
                <a:latin typeface="+mn-lt"/>
              </a:rPr>
              <a:t>, </a:t>
            </a:r>
            <a:r>
              <a:rPr lang="en-US" sz="1200" dirty="0">
                <a:latin typeface="+mn-lt"/>
              </a:rPr>
              <a:t>Elsevier Health Sciences, 2005 </a:t>
            </a:r>
            <a:endParaRPr lang="el-GR" sz="1200" dirty="0">
              <a:latin typeface="+mn-lt"/>
            </a:endParaRPr>
          </a:p>
        </p:txBody>
      </p:sp>
    </p:spTree>
    <p:extLst>
      <p:ext uri="{BB962C8B-B14F-4D97-AF65-F5344CB8AC3E}">
        <p14:creationId xmlns:p14="http://schemas.microsoft.com/office/powerpoint/2010/main" val="23594399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l-GR" dirty="0" smtClean="0"/>
              <a:t>Μήκιστος θωρακικός</a:t>
            </a:r>
            <a:endParaRPr lang="el-GR" dirty="0"/>
          </a:p>
        </p:txBody>
      </p:sp>
      <p:sp>
        <p:nvSpPr>
          <p:cNvPr id="5" name="Content Placeholder 4"/>
          <p:cNvSpPr>
            <a:spLocks noGrp="1"/>
          </p:cNvSpPr>
          <p:nvPr>
            <p:ph sz="half" idx="4294967295"/>
          </p:nvPr>
        </p:nvSpPr>
        <p:spPr>
          <a:xfrm>
            <a:off x="2915816" y="1187883"/>
            <a:ext cx="6228184" cy="5409469"/>
          </a:xfrm>
        </p:spPr>
        <p:txBody>
          <a:bodyPr>
            <a:noAutofit/>
          </a:bodyPr>
          <a:lstStyle/>
          <a:p>
            <a:pPr>
              <a:lnSpc>
                <a:spcPct val="105000"/>
              </a:lnSpc>
              <a:spcBef>
                <a:spcPts val="1200"/>
              </a:spcBef>
            </a:pPr>
            <a:r>
              <a:rPr lang="el-GR" sz="2200" dirty="0" smtClean="0"/>
              <a:t>Αποτελείται από 11 ή 12 μικρές δεσμίδες που εκφύονται με τένοντα μήκους 3-4 </a:t>
            </a:r>
            <a:r>
              <a:rPr lang="en-GB" sz="2200" dirty="0" smtClean="0"/>
              <a:t>cm </a:t>
            </a:r>
            <a:r>
              <a:rPr lang="el-GR" sz="2200" dirty="0" smtClean="0"/>
              <a:t>από τις πλευρές και τις εγκάρσιες αποφύσεις των Θ1 ή Θ2 έως τον Θ12</a:t>
            </a:r>
            <a:r>
              <a:rPr lang="en-US" sz="2200" dirty="0" smtClean="0"/>
              <a:t>.</a:t>
            </a:r>
          </a:p>
          <a:p>
            <a:pPr>
              <a:lnSpc>
                <a:spcPct val="105000"/>
              </a:lnSpc>
              <a:spcBef>
                <a:spcPts val="1200"/>
              </a:spcBef>
            </a:pPr>
            <a:r>
              <a:rPr lang="el-GR" sz="2200" dirty="0" smtClean="0"/>
              <a:t>Ο κάθε τένοντας μεταπίπτει σε μικρή γαστέρα μήκους </a:t>
            </a:r>
            <a:r>
              <a:rPr lang="en-US" sz="2200" dirty="0" smtClean="0"/>
              <a:t>7-8 cm.</a:t>
            </a:r>
            <a:endParaRPr lang="el-GR" sz="2200" dirty="0" smtClean="0"/>
          </a:p>
          <a:p>
            <a:pPr>
              <a:lnSpc>
                <a:spcPct val="105000"/>
              </a:lnSpc>
              <a:spcBef>
                <a:spcPts val="1200"/>
              </a:spcBef>
            </a:pPr>
            <a:r>
              <a:rPr lang="el-GR" sz="2200" dirty="0" smtClean="0"/>
              <a:t>Η κάθε γαστέρα σχηματίζει τένοντα που εκτείνονται προς την ΟΜ για τον σχηματισμό του κοινού τένοντα.</a:t>
            </a:r>
          </a:p>
          <a:p>
            <a:pPr>
              <a:lnSpc>
                <a:spcPct val="105000"/>
              </a:lnSpc>
              <a:spcBef>
                <a:spcPts val="1200"/>
              </a:spcBef>
            </a:pPr>
            <a:r>
              <a:rPr lang="el-GR" sz="2200" dirty="0" smtClean="0"/>
              <a:t>Δρα στις πλευρές και στους θωρακικούς σπονδύλους, και έμμεσα στην ΟΜ, προκαλώντας έκταση και πλάγια κάμψη</a:t>
            </a:r>
            <a:r>
              <a:rPr lang="en-US" sz="2200" dirty="0" smtClean="0"/>
              <a:t>.</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31</a:t>
            </a:fld>
            <a:endParaRPr lang="el-GR"/>
          </a:p>
        </p:txBody>
      </p:sp>
      <p:grpSp>
        <p:nvGrpSpPr>
          <p:cNvPr id="7" name="Ομάδα 6"/>
          <p:cNvGrpSpPr/>
          <p:nvPr/>
        </p:nvGrpSpPr>
        <p:grpSpPr>
          <a:xfrm>
            <a:off x="107504" y="1088491"/>
            <a:ext cx="2771800" cy="4912277"/>
            <a:chOff x="395536" y="1152326"/>
            <a:chExt cx="3202671" cy="5283105"/>
          </a:xfrm>
        </p:grpSpPr>
        <p:pic>
          <p:nvPicPr>
            <p:cNvPr id="8" name="Picture 2" descr="File:Multifid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268760"/>
              <a:ext cx="3202671" cy="5129412"/>
            </a:xfrm>
            <a:prstGeom prst="rect">
              <a:avLst/>
            </a:prstGeom>
            <a:noFill/>
            <a:extLst>
              <a:ext uri="{909E8E84-426E-40DD-AFC4-6F175D3DCCD1}">
                <a14:hiddenFill xmlns:a14="http://schemas.microsoft.com/office/drawing/2010/main">
                  <a:solidFill>
                    <a:srgbClr val="FFFFFF"/>
                  </a:solidFill>
                </a14:hiddenFill>
              </a:ext>
            </a:extLst>
          </p:spPr>
        </p:pic>
        <p:sp>
          <p:nvSpPr>
            <p:cNvPr id="9" name="Έλλειψη 8"/>
            <p:cNvSpPr/>
            <p:nvPr/>
          </p:nvSpPr>
          <p:spPr>
            <a:xfrm>
              <a:off x="1310753" y="1152326"/>
              <a:ext cx="1080120" cy="52831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0" name="Rectangle 7"/>
          <p:cNvSpPr/>
          <p:nvPr/>
        </p:nvSpPr>
        <p:spPr>
          <a:xfrm>
            <a:off x="305272" y="6012425"/>
            <a:ext cx="2376264"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4"/>
              </a:rPr>
              <a:t>Multifidi</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5" tooltip="User:Uwe Gille"/>
              </a:rPr>
              <a:t>Uwe </a:t>
            </a:r>
            <a:r>
              <a:rPr lang="en-US" sz="1200" dirty="0" err="1">
                <a:latin typeface="+mn-lt"/>
                <a:hlinkClick r:id="rId5" tooltip="User:Uwe Gille"/>
              </a:rPr>
              <a:t>Gille</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863324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a:bodyPr>
          <a:lstStyle/>
          <a:p>
            <a:r>
              <a:rPr lang="el-GR" sz="3600" dirty="0" err="1" smtClean="0"/>
              <a:t>Μήκιστος</a:t>
            </a:r>
            <a:r>
              <a:rPr lang="el-GR" sz="3600" dirty="0" smtClean="0"/>
              <a:t> αυχενικός και </a:t>
            </a:r>
            <a:r>
              <a:rPr lang="el-GR" sz="3600" dirty="0" err="1" smtClean="0"/>
              <a:t>Μήκιστος</a:t>
            </a:r>
            <a:r>
              <a:rPr lang="el-GR" sz="3600" dirty="0" smtClean="0"/>
              <a:t> κεφαλικός</a:t>
            </a:r>
            <a:endParaRPr lang="el-GR" sz="36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32</a:t>
            </a:fld>
            <a:endParaRPr lang="el-GR"/>
          </a:p>
        </p:txBody>
      </p:sp>
      <p:sp>
        <p:nvSpPr>
          <p:cNvPr id="6" name="Θέση περιεχομένου 5"/>
          <p:cNvSpPr>
            <a:spLocks noGrp="1"/>
          </p:cNvSpPr>
          <p:nvPr>
            <p:ph idx="1"/>
          </p:nvPr>
        </p:nvSpPr>
        <p:spPr/>
        <p:txBody>
          <a:bodyPr/>
          <a:lstStyle/>
          <a:p>
            <a:r>
              <a:rPr lang="el-GR" dirty="0" err="1"/>
              <a:t>Μήκιστος</a:t>
            </a:r>
            <a:r>
              <a:rPr lang="el-GR" dirty="0"/>
              <a:t> αυχενικός</a:t>
            </a:r>
          </a:p>
          <a:p>
            <a:pPr lvl="1"/>
            <a:r>
              <a:rPr lang="el-GR" dirty="0" err="1"/>
              <a:t>Έκφυση</a:t>
            </a:r>
            <a:r>
              <a:rPr lang="el-GR" dirty="0"/>
              <a:t>: εγκάρσιες αποφύσεις των Α2-Α6 </a:t>
            </a:r>
            <a:r>
              <a:rPr lang="el-GR" dirty="0" smtClean="0"/>
              <a:t>σπονδύλων</a:t>
            </a:r>
            <a:r>
              <a:rPr lang="en-US" dirty="0" smtClean="0"/>
              <a:t>.</a:t>
            </a:r>
            <a:endParaRPr lang="el-GR" dirty="0"/>
          </a:p>
          <a:p>
            <a:pPr lvl="1"/>
            <a:r>
              <a:rPr lang="el-GR" dirty="0"/>
              <a:t>Κατάφυση: εγκάρσιες αποφύσεις των Θ1-Θ4 </a:t>
            </a:r>
            <a:r>
              <a:rPr lang="el-GR" dirty="0" smtClean="0"/>
              <a:t>σπονδύλων</a:t>
            </a:r>
            <a:r>
              <a:rPr lang="en-US" dirty="0" smtClean="0"/>
              <a:t>.</a:t>
            </a:r>
            <a:endParaRPr lang="el-GR" dirty="0"/>
          </a:p>
          <a:p>
            <a:r>
              <a:rPr lang="el-GR" dirty="0" err="1"/>
              <a:t>Μήκιστος</a:t>
            </a:r>
            <a:r>
              <a:rPr lang="el-GR" dirty="0"/>
              <a:t> κεφαλικός</a:t>
            </a:r>
          </a:p>
          <a:p>
            <a:pPr lvl="1"/>
            <a:r>
              <a:rPr lang="el-GR" dirty="0"/>
              <a:t>Έκφυση: </a:t>
            </a:r>
            <a:r>
              <a:rPr lang="el-GR" dirty="0" smtClean="0"/>
              <a:t>μαστοειδής </a:t>
            </a:r>
            <a:r>
              <a:rPr lang="el-GR" dirty="0"/>
              <a:t>απόφυση του ινιακού </a:t>
            </a:r>
            <a:r>
              <a:rPr lang="el-GR" dirty="0" smtClean="0"/>
              <a:t>οστού</a:t>
            </a:r>
            <a:r>
              <a:rPr lang="en-US" dirty="0" smtClean="0"/>
              <a:t>.</a:t>
            </a:r>
            <a:endParaRPr lang="el-GR" dirty="0"/>
          </a:p>
          <a:p>
            <a:pPr lvl="1"/>
            <a:r>
              <a:rPr lang="el-GR" dirty="0"/>
              <a:t>Κατάφυση: εγκάρσιες αποφύσεις των Θ1-Θ5 και τις αρθρικές αποφύσεις των Α4-Α7 </a:t>
            </a:r>
            <a:r>
              <a:rPr lang="el-GR" dirty="0" smtClean="0"/>
              <a:t>σπονδύλων</a:t>
            </a:r>
            <a:r>
              <a:rPr lang="en-US" dirty="0" smtClean="0"/>
              <a:t>.</a:t>
            </a:r>
            <a:endParaRPr lang="el-GR" dirty="0"/>
          </a:p>
          <a:p>
            <a:endParaRPr lang="el-GR" dirty="0"/>
          </a:p>
        </p:txBody>
      </p:sp>
    </p:spTree>
    <p:extLst>
      <p:ext uri="{BB962C8B-B14F-4D97-AF65-F5344CB8AC3E}">
        <p14:creationId xmlns:p14="http://schemas.microsoft.com/office/powerpoint/2010/main" val="12615570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16632"/>
            <a:ext cx="9144000" cy="1080120"/>
          </a:xfrm>
        </p:spPr>
        <p:txBody>
          <a:bodyPr>
            <a:noAutofit/>
          </a:bodyPr>
          <a:lstStyle/>
          <a:p>
            <a:pPr algn="ctr"/>
            <a:r>
              <a:rPr lang="el-GR" dirty="0" err="1" smtClean="0"/>
              <a:t>Λαγονοπλευρικός</a:t>
            </a:r>
            <a:r>
              <a:rPr lang="el-GR" dirty="0" smtClean="0"/>
              <a:t> οσφυϊκός </a:t>
            </a:r>
            <a:br>
              <a:rPr lang="el-GR" dirty="0" smtClean="0"/>
            </a:br>
            <a:r>
              <a:rPr lang="el-GR" dirty="0" smtClean="0"/>
              <a:t>(οσφυϊκές ίνες)</a:t>
            </a:r>
            <a:endParaRPr lang="el-GR" dirty="0"/>
          </a:p>
        </p:txBody>
      </p:sp>
      <p:sp>
        <p:nvSpPr>
          <p:cNvPr id="5" name="Content Placeholder 4"/>
          <p:cNvSpPr>
            <a:spLocks noGrp="1"/>
          </p:cNvSpPr>
          <p:nvPr>
            <p:ph sz="half" idx="4294967295"/>
          </p:nvPr>
        </p:nvSpPr>
        <p:spPr>
          <a:xfrm>
            <a:off x="3347864" y="1484784"/>
            <a:ext cx="5544616" cy="5184576"/>
          </a:xfrm>
        </p:spPr>
        <p:txBody>
          <a:bodyPr>
            <a:normAutofit/>
          </a:bodyPr>
          <a:lstStyle/>
          <a:p>
            <a:pPr>
              <a:lnSpc>
                <a:spcPct val="110000"/>
              </a:lnSpc>
              <a:spcBef>
                <a:spcPts val="1200"/>
              </a:spcBef>
            </a:pPr>
            <a:r>
              <a:rPr lang="el-GR" sz="2300" dirty="0" smtClean="0"/>
              <a:t>Αποτελείται από 4 δεσμίδες που εκφύονται από τις κορυφές των εγκάρσιων αποφύσεων των Ο1-Ο4 σπονδύλων και από την μέση στοιβάδα της </a:t>
            </a:r>
            <a:r>
              <a:rPr lang="el-GR" sz="2300" dirty="0" err="1" smtClean="0"/>
              <a:t>θωρακο</a:t>
            </a:r>
            <a:r>
              <a:rPr lang="el-GR" sz="2300" dirty="0" smtClean="0"/>
              <a:t>-οσφυϊκής </a:t>
            </a:r>
            <a:r>
              <a:rPr lang="el-GR" sz="2300" dirty="0" err="1" smtClean="0"/>
              <a:t>περιτονίας</a:t>
            </a:r>
            <a:r>
              <a:rPr lang="el-GR" sz="2300" dirty="0" smtClean="0"/>
              <a:t>.</a:t>
            </a:r>
          </a:p>
          <a:p>
            <a:pPr>
              <a:lnSpc>
                <a:spcPct val="110000"/>
              </a:lnSpc>
              <a:spcBef>
                <a:spcPts val="1200"/>
              </a:spcBef>
            </a:pPr>
            <a:r>
              <a:rPr lang="el-GR" sz="2300" dirty="0" err="1" smtClean="0"/>
              <a:t>Καταφύονται</a:t>
            </a:r>
            <a:r>
              <a:rPr lang="el-GR" sz="2300" dirty="0" smtClean="0"/>
              <a:t> με την σειρά τους στην λαγόνια ακρολοφία προς τα έξω της ΟΑΛΑ.</a:t>
            </a:r>
          </a:p>
          <a:p>
            <a:pPr>
              <a:lnSpc>
                <a:spcPct val="110000"/>
              </a:lnSpc>
              <a:spcBef>
                <a:spcPts val="1200"/>
              </a:spcBef>
            </a:pPr>
            <a:r>
              <a:rPr lang="el-GR" sz="2300" dirty="0" smtClean="0"/>
              <a:t>Η δεσμίδα του μυός που εκφύεται από τον Ο5 αντιπροσωπεύει τον οσφυολαγόνιο σύνδεσμο.</a:t>
            </a:r>
            <a:endParaRPr lang="el-GR" sz="23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33</a:t>
            </a:fld>
            <a:endParaRPr lang="el-GR"/>
          </a:p>
        </p:txBody>
      </p:sp>
      <p:pic>
        <p:nvPicPr>
          <p:cNvPr id="5124" name="Picture 4" descr="File:Iliostali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43000"/>
            <a:ext cx="3028950" cy="5715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p:nvPr/>
        </p:nvSpPr>
        <p:spPr>
          <a:xfrm>
            <a:off x="2483768" y="6396335"/>
            <a:ext cx="2376264"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3"/>
              </a:rPr>
              <a:t>Iliostalis</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Uwe Gille"/>
              </a:rPr>
              <a:t>Uwe </a:t>
            </a:r>
            <a:r>
              <a:rPr lang="en-US" sz="1200" dirty="0" err="1">
                <a:latin typeface="+mn-lt"/>
                <a:hlinkClick r:id="rId4" tooltip="User:Uwe Gille"/>
              </a:rPr>
              <a:t>Gille</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37299165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116632"/>
            <a:ext cx="8229600" cy="1080120"/>
          </a:xfrm>
        </p:spPr>
        <p:txBody>
          <a:bodyPr>
            <a:noAutofit/>
          </a:bodyPr>
          <a:lstStyle/>
          <a:p>
            <a:pPr algn="ctr"/>
            <a:r>
              <a:rPr lang="el-GR" dirty="0" smtClean="0"/>
              <a:t>Ανυσματικές δυνάμεις λαγονοπλευρικού οσφυϊκού</a:t>
            </a:r>
            <a:endParaRPr lang="el-GR" dirty="0"/>
          </a:p>
        </p:txBody>
      </p:sp>
      <p:pic>
        <p:nvPicPr>
          <p:cNvPr id="6" name="Content Placeholder 5" descr="Ανυσματικές δυνάμεις λαγονοπλευρικού οσφυϊκού.tif"/>
          <p:cNvPicPr>
            <a:picLocks noGrp="1" noChangeAspect="1"/>
          </p:cNvPicPr>
          <p:nvPr>
            <p:ph idx="1"/>
          </p:nvPr>
        </p:nvPicPr>
        <p:blipFill>
          <a:blip r:embed="rId3" cstate="print"/>
          <a:stretch>
            <a:fillRect/>
          </a:stretch>
        </p:blipFill>
        <p:spPr>
          <a:xfrm>
            <a:off x="395536" y="1556792"/>
            <a:ext cx="4039985" cy="3578629"/>
          </a:xfrm>
        </p:spPr>
      </p:pic>
      <p:sp>
        <p:nvSpPr>
          <p:cNvPr id="5" name="Content Placeholder 4"/>
          <p:cNvSpPr>
            <a:spLocks noGrp="1"/>
          </p:cNvSpPr>
          <p:nvPr>
            <p:ph sz="half" idx="4294967295"/>
          </p:nvPr>
        </p:nvSpPr>
        <p:spPr>
          <a:xfrm>
            <a:off x="4499992" y="1628800"/>
            <a:ext cx="4248472" cy="4680496"/>
          </a:xfrm>
        </p:spPr>
        <p:txBody>
          <a:bodyPr>
            <a:normAutofit/>
          </a:bodyPr>
          <a:lstStyle/>
          <a:p>
            <a:pPr>
              <a:lnSpc>
                <a:spcPct val="110000"/>
              </a:lnSpc>
              <a:spcBef>
                <a:spcPts val="1200"/>
              </a:spcBef>
            </a:pPr>
            <a:r>
              <a:rPr lang="el-GR" sz="2300" dirty="0" smtClean="0"/>
              <a:t>Εκτείνει και κάμπτει προς τα πλάγια την ΟΜ.</a:t>
            </a:r>
          </a:p>
          <a:p>
            <a:pPr>
              <a:lnSpc>
                <a:spcPct val="110000"/>
              </a:lnSpc>
              <a:spcBef>
                <a:spcPts val="1200"/>
              </a:spcBef>
            </a:pPr>
            <a:r>
              <a:rPr lang="el-GR" sz="2300" dirty="0" smtClean="0"/>
              <a:t>Οι κατώτερες δεσμίδες είναι οι μόνες που μπορούν να στρέψουν την ΟΜ σε σύγκριση με τις ίνες του </a:t>
            </a:r>
            <a:r>
              <a:rPr lang="el-GR" sz="2300" dirty="0" err="1" smtClean="0"/>
              <a:t>μήκιστου</a:t>
            </a:r>
            <a:r>
              <a:rPr lang="el-GR" sz="2300" dirty="0" smtClean="0"/>
              <a:t> και του πολυσχιδή οσφυϊκού.</a:t>
            </a:r>
            <a:endParaRPr lang="el-GR" sz="23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34</a:t>
            </a:fld>
            <a:endParaRPr lang="el-GR"/>
          </a:p>
        </p:txBody>
      </p:sp>
      <p:sp>
        <p:nvSpPr>
          <p:cNvPr id="7" name="Ορθογώνιο 6"/>
          <p:cNvSpPr/>
          <p:nvPr/>
        </p:nvSpPr>
        <p:spPr>
          <a:xfrm>
            <a:off x="0" y="5594890"/>
            <a:ext cx="4679504" cy="461665"/>
          </a:xfrm>
          <a:prstGeom prst="rect">
            <a:avLst/>
          </a:prstGeom>
        </p:spPr>
        <p:txBody>
          <a:bodyPr wrap="square">
            <a:spAutoFit/>
          </a:bodyPr>
          <a:lstStyle/>
          <a:p>
            <a:r>
              <a:rPr lang="en-US" sz="1200" dirty="0" smtClean="0">
                <a:latin typeface="Calibri"/>
              </a:rPr>
              <a:t>©</a:t>
            </a:r>
            <a:r>
              <a:rPr lang="en-US" sz="1200" dirty="0" smtClean="0">
                <a:latin typeface="+mn-lt"/>
              </a:rPr>
              <a:t>Nikolai </a:t>
            </a:r>
            <a:r>
              <a:rPr lang="en-US" sz="1200" dirty="0" err="1" smtClean="0">
                <a:latin typeface="+mn-lt"/>
              </a:rPr>
              <a:t>Bogduk</a:t>
            </a:r>
            <a:r>
              <a:rPr lang="el-GR" sz="1200" dirty="0" smtClean="0">
                <a:latin typeface="+mn-lt"/>
              </a:rPr>
              <a:t>, </a:t>
            </a:r>
            <a:r>
              <a:rPr lang="en-US" sz="1200" dirty="0" smtClean="0">
                <a:latin typeface="+mn-lt"/>
              </a:rPr>
              <a:t>Clinical </a:t>
            </a:r>
            <a:r>
              <a:rPr lang="en-US" sz="1200" dirty="0">
                <a:latin typeface="+mn-lt"/>
              </a:rPr>
              <a:t>Anatomy of the Lumbar Spine and </a:t>
            </a:r>
            <a:r>
              <a:rPr lang="en-US" sz="1200" dirty="0" smtClean="0">
                <a:latin typeface="+mn-lt"/>
              </a:rPr>
              <a:t>Sacrum</a:t>
            </a:r>
            <a:r>
              <a:rPr lang="el-GR" sz="1200" dirty="0" smtClean="0">
                <a:latin typeface="+mn-lt"/>
              </a:rPr>
              <a:t>, </a:t>
            </a:r>
            <a:r>
              <a:rPr lang="en-US" sz="1200" dirty="0">
                <a:latin typeface="+mn-lt"/>
              </a:rPr>
              <a:t>Elsevier Health Sciences, 2005 </a:t>
            </a:r>
            <a:endParaRPr lang="el-GR" sz="1200" dirty="0">
              <a:latin typeface="+mn-lt"/>
            </a:endParaRPr>
          </a:p>
        </p:txBody>
      </p:sp>
    </p:spTree>
    <p:extLst>
      <p:ext uri="{BB962C8B-B14F-4D97-AF65-F5344CB8AC3E}">
        <p14:creationId xmlns:p14="http://schemas.microsoft.com/office/powerpoint/2010/main" val="34869207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52128"/>
          </a:xfrm>
        </p:spPr>
        <p:txBody>
          <a:bodyPr>
            <a:noAutofit/>
          </a:bodyPr>
          <a:lstStyle/>
          <a:p>
            <a:r>
              <a:rPr lang="el-GR" dirty="0" err="1" smtClean="0"/>
              <a:t>Λαγονοπλευρικός</a:t>
            </a:r>
            <a:r>
              <a:rPr lang="el-GR" dirty="0" smtClean="0"/>
              <a:t> οσφυϊκός</a:t>
            </a:r>
            <a:endParaRPr lang="el-GR" dirty="0"/>
          </a:p>
        </p:txBody>
      </p:sp>
      <p:pic>
        <p:nvPicPr>
          <p:cNvPr id="5" name="Content Placeholder 4" descr="Iliostalis.pn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496" y="908720"/>
            <a:ext cx="2952328" cy="5573996"/>
          </a:xfrm>
        </p:spPr>
      </p:pic>
      <p:sp>
        <p:nvSpPr>
          <p:cNvPr id="4" name="Content Placeholder 3"/>
          <p:cNvSpPr>
            <a:spLocks noGrp="1"/>
          </p:cNvSpPr>
          <p:nvPr>
            <p:ph sz="half" idx="4294967295"/>
          </p:nvPr>
        </p:nvSpPr>
        <p:spPr>
          <a:xfrm>
            <a:off x="3505200" y="1484784"/>
            <a:ext cx="5243264" cy="5373216"/>
          </a:xfrm>
        </p:spPr>
        <p:txBody>
          <a:bodyPr>
            <a:normAutofit/>
          </a:bodyPr>
          <a:lstStyle/>
          <a:p>
            <a:pPr>
              <a:lnSpc>
                <a:spcPct val="110000"/>
              </a:lnSpc>
              <a:spcBef>
                <a:spcPts val="1200"/>
              </a:spcBef>
            </a:pPr>
            <a:r>
              <a:rPr lang="el-GR" sz="2200" dirty="0" smtClean="0"/>
              <a:t>Κάθε δεσμίδα του εκφύεται με τένοντα μήκους 9-10 </a:t>
            </a:r>
            <a:r>
              <a:rPr lang="en-US" sz="2200" dirty="0" smtClean="0"/>
              <a:t>cm</a:t>
            </a:r>
            <a:r>
              <a:rPr lang="el-GR" sz="2200" dirty="0" smtClean="0"/>
              <a:t> από τις γωνίες των 7 ή 8 κατώτερων πλευρών.</a:t>
            </a:r>
          </a:p>
          <a:p>
            <a:pPr>
              <a:lnSpc>
                <a:spcPct val="110000"/>
              </a:lnSpc>
              <a:spcBef>
                <a:spcPts val="1200"/>
              </a:spcBef>
            </a:pPr>
            <a:r>
              <a:rPr lang="el-GR" sz="2200" dirty="0" smtClean="0"/>
              <a:t>Η γαστέρα της κάθε δεσμίδας έχει μήκος 8-9 </a:t>
            </a:r>
            <a:r>
              <a:rPr lang="en-US" sz="2200" dirty="0" smtClean="0"/>
              <a:t>cm</a:t>
            </a:r>
            <a:r>
              <a:rPr lang="el-GR" sz="2200" dirty="0" smtClean="0"/>
              <a:t>.</a:t>
            </a:r>
          </a:p>
          <a:p>
            <a:pPr>
              <a:lnSpc>
                <a:spcPct val="110000"/>
              </a:lnSpc>
              <a:spcBef>
                <a:spcPts val="1200"/>
              </a:spcBef>
            </a:pPr>
            <a:r>
              <a:rPr lang="el-GR" sz="2200" dirty="0" err="1" smtClean="0"/>
              <a:t>Καταφύεται</a:t>
            </a:r>
            <a:r>
              <a:rPr lang="el-GR" sz="2200" dirty="0" smtClean="0"/>
              <a:t> στο λαγόνιο και στο ιερό </a:t>
            </a:r>
            <a:r>
              <a:rPr lang="el-GR" sz="2200" dirty="0" err="1" smtClean="0"/>
              <a:t>οστούν</a:t>
            </a:r>
            <a:r>
              <a:rPr lang="el-GR" sz="2200" dirty="0" smtClean="0"/>
              <a:t> (κοινός τένοντας).</a:t>
            </a:r>
          </a:p>
          <a:p>
            <a:pPr>
              <a:lnSpc>
                <a:spcPct val="110000"/>
              </a:lnSpc>
              <a:spcBef>
                <a:spcPts val="1200"/>
              </a:spcBef>
            </a:pPr>
            <a:r>
              <a:rPr lang="el-GR" sz="2200" dirty="0" smtClean="0"/>
              <a:t>Δρα έμμεσα στην ΟΜ την οποία εκτείνει και κάμπτει προς τα πλάγια.</a:t>
            </a:r>
          </a:p>
          <a:p>
            <a:pPr>
              <a:lnSpc>
                <a:spcPct val="110000"/>
              </a:lnSpc>
              <a:spcBef>
                <a:spcPts val="1200"/>
              </a:spcBef>
            </a:pPr>
            <a:r>
              <a:rPr lang="el-GR" sz="2200" dirty="0" smtClean="0"/>
              <a:t>Συμμετέχει ελάχιστα στην στροφή της ΣΣ, όμως από θέση στροφής επαναφέρει τον κορμό στην μέση θέση.</a:t>
            </a:r>
            <a:endParaRPr lang="el-GR" sz="22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35</a:t>
            </a:fld>
            <a:endParaRPr lang="el-GR" dirty="0"/>
          </a:p>
        </p:txBody>
      </p:sp>
      <p:sp>
        <p:nvSpPr>
          <p:cNvPr id="6" name="Rectangle 7"/>
          <p:cNvSpPr/>
          <p:nvPr/>
        </p:nvSpPr>
        <p:spPr>
          <a:xfrm>
            <a:off x="467544" y="6453336"/>
            <a:ext cx="2376264"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4"/>
              </a:rPr>
              <a:t>Iliostalis</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5" tooltip="User:Uwe Gille"/>
              </a:rPr>
              <a:t>Uwe </a:t>
            </a:r>
            <a:r>
              <a:rPr lang="en-US" sz="1200" dirty="0" err="1">
                <a:latin typeface="+mn-lt"/>
                <a:hlinkClick r:id="rId5" tooltip="User:Uwe Gille"/>
              </a:rPr>
              <a:t>Gille</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28800684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smtClean="0"/>
              <a:t>Λαγονοπλευρικός</a:t>
            </a:r>
            <a:r>
              <a:rPr lang="el-GR" dirty="0" smtClean="0"/>
              <a:t> θωρακικός</a:t>
            </a:r>
            <a:endParaRPr lang="el-GR" dirty="0"/>
          </a:p>
        </p:txBody>
      </p:sp>
      <p:pic>
        <p:nvPicPr>
          <p:cNvPr id="5" name="Content Placeholder 4" descr="Iliostalis.png"/>
          <p:cNvPicPr>
            <a:picLocks noGrp="1" noChangeAspect="1"/>
          </p:cNvPicPr>
          <p:nvPr>
            <p:ph idx="1"/>
          </p:nvPr>
        </p:nvPicPr>
        <p:blipFill>
          <a:blip r:embed="rId2"/>
          <a:stretch>
            <a:fillRect/>
          </a:stretch>
        </p:blipFill>
        <p:spPr>
          <a:xfrm>
            <a:off x="174151" y="1124744"/>
            <a:ext cx="2813673" cy="5312215"/>
          </a:xfrm>
        </p:spPr>
      </p:pic>
      <p:sp>
        <p:nvSpPr>
          <p:cNvPr id="4" name="Content Placeholder 3"/>
          <p:cNvSpPr>
            <a:spLocks noGrp="1"/>
          </p:cNvSpPr>
          <p:nvPr>
            <p:ph sz="half" idx="4294967295"/>
          </p:nvPr>
        </p:nvSpPr>
        <p:spPr>
          <a:xfrm>
            <a:off x="3779912" y="1356021"/>
            <a:ext cx="4464496" cy="5040313"/>
          </a:xfrm>
        </p:spPr>
        <p:txBody>
          <a:bodyPr>
            <a:normAutofit/>
          </a:bodyPr>
          <a:lstStyle/>
          <a:p>
            <a:pPr>
              <a:lnSpc>
                <a:spcPct val="110000"/>
              </a:lnSpc>
              <a:spcBef>
                <a:spcPts val="1200"/>
              </a:spcBef>
            </a:pPr>
            <a:r>
              <a:rPr lang="el-GR" sz="2300" dirty="0" smtClean="0"/>
              <a:t>Περιορίζεται στην θωρακική μοίρα της ΣΣ.</a:t>
            </a:r>
          </a:p>
          <a:p>
            <a:pPr>
              <a:lnSpc>
                <a:spcPct val="110000"/>
              </a:lnSpc>
              <a:spcBef>
                <a:spcPts val="1200"/>
              </a:spcBef>
            </a:pPr>
            <a:r>
              <a:rPr lang="el-GR" sz="2300" dirty="0" smtClean="0"/>
              <a:t>Εκφύεται από τις γωνίες της 1</a:t>
            </a:r>
            <a:r>
              <a:rPr lang="el-GR" sz="2300" baseline="30000" dirty="0" smtClean="0"/>
              <a:t>ης</a:t>
            </a:r>
            <a:r>
              <a:rPr lang="el-GR" sz="2300" dirty="0" smtClean="0"/>
              <a:t> – 6</a:t>
            </a:r>
            <a:r>
              <a:rPr lang="el-GR" sz="2300" baseline="30000" dirty="0" smtClean="0"/>
              <a:t>ης</a:t>
            </a:r>
            <a:r>
              <a:rPr lang="el-GR" sz="2300" dirty="0" smtClean="0"/>
              <a:t> πλευράς και την εγκάρσια απόφυση του Α7 και </a:t>
            </a:r>
            <a:r>
              <a:rPr lang="el-GR" sz="2300" dirty="0" err="1" smtClean="0"/>
              <a:t>καταφύεται</a:t>
            </a:r>
            <a:r>
              <a:rPr lang="el-GR" sz="2300" dirty="0" smtClean="0"/>
              <a:t> στις γωνίες της 6</a:t>
            </a:r>
            <a:r>
              <a:rPr lang="el-GR" sz="2300" baseline="30000" dirty="0" smtClean="0"/>
              <a:t>ης</a:t>
            </a:r>
            <a:r>
              <a:rPr lang="el-GR" sz="2300" dirty="0" smtClean="0"/>
              <a:t> – 12</a:t>
            </a:r>
            <a:r>
              <a:rPr lang="el-GR" sz="2300" baseline="30000" dirty="0" smtClean="0"/>
              <a:t>ης</a:t>
            </a:r>
            <a:r>
              <a:rPr lang="el-GR" sz="2300" dirty="0" smtClean="0"/>
              <a:t> πλευράς.</a:t>
            </a:r>
            <a:endParaRPr lang="el-GR" sz="23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36</a:t>
            </a:fld>
            <a:endParaRPr lang="el-GR"/>
          </a:p>
        </p:txBody>
      </p:sp>
      <p:sp>
        <p:nvSpPr>
          <p:cNvPr id="6" name="Rectangle 7"/>
          <p:cNvSpPr/>
          <p:nvPr/>
        </p:nvSpPr>
        <p:spPr>
          <a:xfrm>
            <a:off x="611560" y="6391868"/>
            <a:ext cx="2376264"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3"/>
              </a:rPr>
              <a:t>Iliostalis</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Uwe Gille"/>
              </a:rPr>
              <a:t>Uwe </a:t>
            </a:r>
            <a:r>
              <a:rPr lang="en-US" sz="1200" dirty="0" err="1">
                <a:latin typeface="+mn-lt"/>
                <a:hlinkClick r:id="rId4" tooltip="User:Uwe Gille"/>
              </a:rPr>
              <a:t>Gille</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29434809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Ομάδα 6"/>
          <p:cNvGrpSpPr/>
          <p:nvPr/>
        </p:nvGrpSpPr>
        <p:grpSpPr>
          <a:xfrm>
            <a:off x="1043608" y="2060848"/>
            <a:ext cx="6972128" cy="4291505"/>
            <a:chOff x="1043608" y="2132856"/>
            <a:chExt cx="6972128" cy="4291505"/>
          </a:xfrm>
        </p:grpSpPr>
        <p:pic>
          <p:nvPicPr>
            <p:cNvPr id="5" name="Picture 2" descr="The top left panel shows a lateral view of the muscles of the neck, and the bottom left panel shows the posterior view of the superficial and deep muscles of the neck. The center panel shows the deep muscles of the back, and the right panel shows the deep spinal muscles."/>
            <p:cNvPicPr>
              <a:picLocks noChangeAspect="1" noChangeArrowheads="1"/>
            </p:cNvPicPr>
            <p:nvPr/>
          </p:nvPicPr>
          <p:blipFill rotWithShape="1">
            <a:blip r:embed="rId3">
              <a:extLst>
                <a:ext uri="{28A0092B-C50C-407E-A947-70E740481C1C}">
                  <a14:useLocalDpi xmlns:a14="http://schemas.microsoft.com/office/drawing/2010/main" val="0"/>
                </a:ext>
              </a:extLst>
            </a:blip>
            <a:srcRect l="12679" t="34038" r="30028" b="35616"/>
            <a:stretch/>
          </p:blipFill>
          <p:spPr bwMode="auto">
            <a:xfrm>
              <a:off x="1043608" y="2132856"/>
              <a:ext cx="6972128" cy="4291505"/>
            </a:xfrm>
            <a:prstGeom prst="rect">
              <a:avLst/>
            </a:prstGeom>
            <a:noFill/>
            <a:extLst>
              <a:ext uri="{909E8E84-426E-40DD-AFC4-6F175D3DCCD1}">
                <a14:hiddenFill xmlns:a14="http://schemas.microsoft.com/office/drawing/2010/main">
                  <a:solidFill>
                    <a:srgbClr val="FFFFFF"/>
                  </a:solidFill>
                </a14:hiddenFill>
              </a:ext>
            </a:extLst>
          </p:spPr>
        </p:pic>
        <p:sp>
          <p:nvSpPr>
            <p:cNvPr id="4" name="Έλλειψη 3"/>
            <p:cNvSpPr/>
            <p:nvPr/>
          </p:nvSpPr>
          <p:spPr>
            <a:xfrm>
              <a:off x="5652120" y="3573016"/>
              <a:ext cx="2016224"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 name="Title 1"/>
          <p:cNvSpPr>
            <a:spLocks noGrp="1"/>
          </p:cNvSpPr>
          <p:nvPr>
            <p:ph type="title"/>
          </p:nvPr>
        </p:nvSpPr>
        <p:spPr/>
        <p:txBody>
          <a:bodyPr/>
          <a:lstStyle/>
          <a:p>
            <a:r>
              <a:rPr lang="el-GR" dirty="0" err="1" smtClean="0"/>
              <a:t>Λαγονοπλευρικός</a:t>
            </a:r>
            <a:r>
              <a:rPr lang="el-GR" dirty="0" smtClean="0"/>
              <a:t> αυχενικός</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37</a:t>
            </a:fld>
            <a:endParaRPr lang="el-GR"/>
          </a:p>
        </p:txBody>
      </p:sp>
      <p:sp>
        <p:nvSpPr>
          <p:cNvPr id="6" name="Θέση περιεχομένου 5"/>
          <p:cNvSpPr>
            <a:spLocks noGrp="1"/>
          </p:cNvSpPr>
          <p:nvPr>
            <p:ph idx="1"/>
          </p:nvPr>
        </p:nvSpPr>
        <p:spPr/>
        <p:txBody>
          <a:bodyPr>
            <a:normAutofit/>
          </a:bodyPr>
          <a:lstStyle/>
          <a:p>
            <a:r>
              <a:rPr lang="el-GR" sz="2400" dirty="0"/>
              <a:t>Εκφύεται από τις εγκάρσιες αποφύσεις των Α4 – Α6 και </a:t>
            </a:r>
            <a:r>
              <a:rPr lang="el-GR" sz="2400" dirty="0" err="1"/>
              <a:t>καταφύεται</a:t>
            </a:r>
            <a:r>
              <a:rPr lang="el-GR" sz="2400" dirty="0"/>
              <a:t> στις γωνίες της 3</a:t>
            </a:r>
            <a:r>
              <a:rPr lang="el-GR" sz="2400" baseline="30000" dirty="0"/>
              <a:t>ης</a:t>
            </a:r>
            <a:r>
              <a:rPr lang="el-GR" sz="2400" dirty="0"/>
              <a:t> έως της 7</a:t>
            </a:r>
            <a:r>
              <a:rPr lang="el-GR" sz="2400" baseline="30000" dirty="0"/>
              <a:t>ης</a:t>
            </a:r>
            <a:r>
              <a:rPr lang="el-GR" sz="2400" dirty="0"/>
              <a:t>  </a:t>
            </a:r>
            <a:r>
              <a:rPr lang="el-GR" sz="2400" dirty="0" smtClean="0"/>
              <a:t>πλευράς.</a:t>
            </a:r>
            <a:endParaRPr lang="el-GR" sz="2400" dirty="0"/>
          </a:p>
        </p:txBody>
      </p:sp>
      <p:sp>
        <p:nvSpPr>
          <p:cNvPr id="9" name="Ορθογώνιο 8"/>
          <p:cNvSpPr/>
          <p:nvPr/>
        </p:nvSpPr>
        <p:spPr>
          <a:xfrm>
            <a:off x="31131" y="6381328"/>
            <a:ext cx="5724364" cy="461665"/>
          </a:xfrm>
          <a:prstGeom prst="rect">
            <a:avLst/>
          </a:prstGeom>
        </p:spPr>
        <p:txBody>
          <a:bodyPr wrap="square">
            <a:spAutoFit/>
          </a:bodyPr>
          <a:lstStyle/>
          <a:p>
            <a:r>
              <a:rPr lang="en-US" sz="1200" dirty="0">
                <a:latin typeface="+mn-lt"/>
              </a:rPr>
              <a:t>© 3 </a:t>
            </a:r>
            <a:r>
              <a:rPr lang="en-US" sz="1200" dirty="0" err="1">
                <a:latin typeface="+mn-lt"/>
              </a:rPr>
              <a:t>Φε</a:t>
            </a:r>
            <a:r>
              <a:rPr lang="en-US" sz="1200" dirty="0">
                <a:latin typeface="+mn-lt"/>
              </a:rPr>
              <a:t>β 2015 OpenStax College. </a:t>
            </a:r>
            <a:r>
              <a:rPr lang="en-US" sz="1200" dirty="0">
                <a:latin typeface="+mn-lt"/>
                <a:hlinkClick r:id="rId4"/>
              </a:rPr>
              <a:t>Textbook content</a:t>
            </a:r>
            <a:r>
              <a:rPr lang="en-US" sz="1200" dirty="0">
                <a:latin typeface="+mn-lt"/>
              </a:rPr>
              <a:t> produced by </a:t>
            </a:r>
            <a:r>
              <a:rPr lang="en-US" sz="1200" dirty="0" err="1">
                <a:latin typeface="+mn-lt"/>
              </a:rPr>
              <a:t>OpenStax</a:t>
            </a:r>
            <a:r>
              <a:rPr lang="en-US" sz="1200" dirty="0">
                <a:latin typeface="+mn-lt"/>
              </a:rPr>
              <a:t> College is licensed under a </a:t>
            </a:r>
            <a:r>
              <a:rPr lang="en-US" sz="1200" dirty="0">
                <a:latin typeface="+mn-lt"/>
                <a:hlinkClick r:id="rId5"/>
              </a:rPr>
              <a:t>Creative Commons Attribution License 4.0</a:t>
            </a:r>
            <a:r>
              <a:rPr lang="en-US" sz="1200" dirty="0">
                <a:latin typeface="+mn-lt"/>
              </a:rPr>
              <a:t> license.</a:t>
            </a:r>
            <a:endParaRPr lang="el-GR" sz="1200" dirty="0">
              <a:latin typeface="+mn-lt"/>
            </a:endParaRPr>
          </a:p>
        </p:txBody>
      </p:sp>
    </p:spTree>
    <p:extLst>
      <p:ext uri="{BB962C8B-B14F-4D97-AF65-F5344CB8AC3E}">
        <p14:creationId xmlns:p14="http://schemas.microsoft.com/office/powerpoint/2010/main" val="35219907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err="1" smtClean="0"/>
              <a:t>Ιερονωτιαίοι</a:t>
            </a:r>
            <a:r>
              <a:rPr lang="el-GR" dirty="0" smtClean="0"/>
              <a:t> μύες ως ομάδα </a:t>
            </a:r>
            <a:r>
              <a:rPr lang="el-GR" sz="3000" b="0" dirty="0" smtClean="0"/>
              <a:t>1/2</a:t>
            </a:r>
            <a:endParaRPr lang="el-GR" sz="3000" b="0" dirty="0"/>
          </a:p>
        </p:txBody>
      </p:sp>
      <p:sp>
        <p:nvSpPr>
          <p:cNvPr id="6" name="Content Placeholder 5"/>
          <p:cNvSpPr>
            <a:spLocks noGrp="1"/>
          </p:cNvSpPr>
          <p:nvPr>
            <p:ph idx="1"/>
          </p:nvPr>
        </p:nvSpPr>
        <p:spPr>
          <a:xfrm>
            <a:off x="457200" y="1196752"/>
            <a:ext cx="8291264" cy="5472608"/>
          </a:xfrm>
        </p:spPr>
        <p:txBody>
          <a:bodyPr>
            <a:normAutofit/>
          </a:bodyPr>
          <a:lstStyle/>
          <a:p>
            <a:r>
              <a:rPr lang="el-GR" dirty="0" smtClean="0"/>
              <a:t>Συνολικά, επειδή οι </a:t>
            </a:r>
            <a:r>
              <a:rPr lang="el-GR" dirty="0" err="1" smtClean="0"/>
              <a:t>ιερονωτιαίοι</a:t>
            </a:r>
            <a:r>
              <a:rPr lang="el-GR" dirty="0" smtClean="0"/>
              <a:t> μύες πλην του </a:t>
            </a:r>
            <a:r>
              <a:rPr lang="el-GR" dirty="0" err="1" smtClean="0"/>
              <a:t>μήκιστου</a:t>
            </a:r>
            <a:r>
              <a:rPr lang="el-GR" dirty="0" smtClean="0"/>
              <a:t> οσφυϊκού και τις οσφυϊκές ίνες του </a:t>
            </a:r>
            <a:r>
              <a:rPr lang="el-GR" dirty="0" err="1" smtClean="0"/>
              <a:t>λαγονοπλευρικού</a:t>
            </a:r>
            <a:r>
              <a:rPr lang="el-GR" dirty="0" smtClean="0"/>
              <a:t> δεν </a:t>
            </a:r>
            <a:r>
              <a:rPr lang="el-GR" dirty="0" err="1" smtClean="0"/>
              <a:t>καταφύονται</a:t>
            </a:r>
            <a:r>
              <a:rPr lang="el-GR" dirty="0" smtClean="0"/>
              <a:t>  στους θωρακικούς και οσφυϊκούς σπονδύλους, εκτελούν αδρές κινήσεις χωρίς να έχουν την ικανότητα να ελέγχουν τις κινήσεις του κάθε σπονδύλου ξεχωριστά, π.χ., εκτείνουν την ΣΣ κατά το σήκωμα από την καρέκλα.</a:t>
            </a:r>
          </a:p>
          <a:p>
            <a:r>
              <a:rPr lang="el-GR" dirty="0" smtClean="0"/>
              <a:t>Η δίπλευρη συστολή των </a:t>
            </a:r>
            <a:r>
              <a:rPr lang="el-GR" dirty="0" err="1" smtClean="0"/>
              <a:t>ιερονωτιαίων</a:t>
            </a:r>
            <a:r>
              <a:rPr lang="el-GR" dirty="0" smtClean="0"/>
              <a:t> μυών σαν σύνολο εκτείνουν τον κορμό, τον αυχένα και το κεφάλι.</a:t>
            </a:r>
          </a:p>
          <a:p>
            <a:r>
              <a:rPr lang="el-GR" dirty="0" smtClean="0"/>
              <a:t>Λόγω της μεγάλης εγκάρσιας διατομής τους, οι μύες αυτοί μπορούν να παράγουν μεγάλες </a:t>
            </a:r>
            <a:r>
              <a:rPr lang="el-GR" dirty="0" err="1" smtClean="0"/>
              <a:t>εκτατικές</a:t>
            </a:r>
            <a:r>
              <a:rPr lang="el-GR" dirty="0" smtClean="0"/>
              <a:t> ροπές που είναι απαραίτητες για την άρση και μεταφορά βαριών αντικειμένων.</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38</a:t>
            </a:fld>
            <a:endParaRPr lang="el-GR"/>
          </a:p>
        </p:txBody>
      </p:sp>
    </p:spTree>
    <p:extLst>
      <p:ext uri="{BB962C8B-B14F-4D97-AF65-F5344CB8AC3E}">
        <p14:creationId xmlns:p14="http://schemas.microsoft.com/office/powerpoint/2010/main" val="1456881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Μύες αξονικού σκελετού </a:t>
            </a:r>
            <a:r>
              <a:rPr lang="el-GR" sz="3000" b="0" dirty="0" smtClean="0"/>
              <a:t>2/2</a:t>
            </a:r>
            <a:endParaRPr lang="el-GR" dirty="0"/>
          </a:p>
        </p:txBody>
      </p:sp>
      <p:sp>
        <p:nvSpPr>
          <p:cNvPr id="3" name="Content Placeholder 2"/>
          <p:cNvSpPr>
            <a:spLocks noGrp="1"/>
          </p:cNvSpPr>
          <p:nvPr>
            <p:ph idx="1"/>
          </p:nvPr>
        </p:nvSpPr>
        <p:spPr/>
        <p:txBody>
          <a:bodyPr/>
          <a:lstStyle/>
          <a:p>
            <a:r>
              <a:rPr lang="el-GR" dirty="0" smtClean="0"/>
              <a:t>Οι μύες του αξονικού σκελετού διασχίζουν πολλαπλές περιοχές του σώματος.</a:t>
            </a:r>
          </a:p>
          <a:p>
            <a:r>
              <a:rPr lang="el-GR" dirty="0" smtClean="0"/>
              <a:t>Π. χ., ο τραπεζοειδής μυς </a:t>
            </a:r>
            <a:r>
              <a:rPr lang="el-GR" dirty="0" err="1" smtClean="0"/>
              <a:t>προσφύεται</a:t>
            </a:r>
            <a:r>
              <a:rPr lang="el-GR" dirty="0" smtClean="0"/>
              <a:t> στην κλείδα και στην ωμοπλάτη του περιφερικού σκελετού, καθώς και στους σπονδύλους και στο κρανίο του αξονικού σκελετού, επομένως ο σπασμός του άνω τραπεζοειδή μπορεί να επηρεάσει την ποιότητα της κίνησης του άνω άκρου και της κεφαλής.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a:t>
            </a:fld>
            <a:endParaRPr lang="el-GR"/>
          </a:p>
        </p:txBody>
      </p:sp>
    </p:spTree>
    <p:extLst>
      <p:ext uri="{BB962C8B-B14F-4D97-AF65-F5344CB8AC3E}">
        <p14:creationId xmlns:p14="http://schemas.microsoft.com/office/powerpoint/2010/main" val="210799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Ιερονωτιαίοι</a:t>
            </a:r>
            <a:r>
              <a:rPr lang="el-GR" dirty="0"/>
              <a:t> μύες ως ομάδα </a:t>
            </a:r>
            <a:r>
              <a:rPr lang="el-GR" sz="3000" b="0" dirty="0" smtClean="0"/>
              <a:t>2/2</a:t>
            </a:r>
            <a:endParaRPr lang="el-GR" dirty="0"/>
          </a:p>
        </p:txBody>
      </p:sp>
      <p:sp>
        <p:nvSpPr>
          <p:cNvPr id="3" name="Content Placeholder 2"/>
          <p:cNvSpPr>
            <a:spLocks noGrp="1"/>
          </p:cNvSpPr>
          <p:nvPr>
            <p:ph idx="1"/>
          </p:nvPr>
        </p:nvSpPr>
        <p:spPr/>
        <p:txBody>
          <a:bodyPr>
            <a:normAutofit/>
          </a:bodyPr>
          <a:lstStyle/>
          <a:p>
            <a:r>
              <a:rPr lang="el-GR" dirty="0" smtClean="0"/>
              <a:t>Κατά την μονόπλευρη συστολή:</a:t>
            </a:r>
          </a:p>
          <a:p>
            <a:pPr lvl="1"/>
            <a:r>
              <a:rPr lang="el-GR" dirty="0" smtClean="0"/>
              <a:t>Μόνο ο </a:t>
            </a:r>
            <a:r>
              <a:rPr lang="el-GR" dirty="0" err="1" smtClean="0"/>
              <a:t>λαγονοπλευρικός</a:t>
            </a:r>
            <a:r>
              <a:rPr lang="el-GR" dirty="0" smtClean="0"/>
              <a:t> μπορεί να συμβάλλει αποτελεσματικά στην πλάγια κάμψη του κορμού, με τον </a:t>
            </a:r>
            <a:r>
              <a:rPr lang="el-GR" dirty="0" err="1" smtClean="0"/>
              <a:t>λαγονοπλευρικό</a:t>
            </a:r>
            <a:r>
              <a:rPr lang="el-GR" dirty="0" smtClean="0"/>
              <a:t> οσφυϊκό να συμβάλλει ελαφρώς στην σύστοιχη στροφή.</a:t>
            </a:r>
          </a:p>
          <a:p>
            <a:pPr lvl="1"/>
            <a:r>
              <a:rPr lang="el-GR" dirty="0" smtClean="0"/>
              <a:t>Η αυχενική και η κεφαλική μοίρα του </a:t>
            </a:r>
            <a:r>
              <a:rPr lang="el-GR" dirty="0" err="1" smtClean="0"/>
              <a:t>μήκιστου</a:t>
            </a:r>
            <a:r>
              <a:rPr lang="el-GR" dirty="0" smtClean="0"/>
              <a:t> και </a:t>
            </a:r>
            <a:r>
              <a:rPr lang="el-GR" dirty="0" err="1" smtClean="0"/>
              <a:t>λαγονοπλευρικού</a:t>
            </a:r>
            <a:r>
              <a:rPr lang="el-GR" dirty="0" smtClean="0"/>
              <a:t> βοηθούν στην σύστοιχη στροφή ιδιαίτερα όταν το κεφάλι και ο αυχένας βρίσκονται σε αντίθετη στροφή.</a:t>
            </a:r>
          </a:p>
          <a:p>
            <a:r>
              <a:rPr lang="el-GR" dirty="0" err="1" smtClean="0"/>
              <a:t>Εννευρώνονται</a:t>
            </a:r>
            <a:r>
              <a:rPr lang="el-GR" dirty="0" smtClean="0"/>
              <a:t> από τους ραχιαίους κλάδους των γειτονικών νωτιαίων ριζών (Α3-Ο5).</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39</a:t>
            </a:fld>
            <a:endParaRPr lang="el-GR"/>
          </a:p>
        </p:txBody>
      </p:sp>
    </p:spTree>
    <p:extLst>
      <p:ext uri="{BB962C8B-B14F-4D97-AF65-F5344CB8AC3E}">
        <p14:creationId xmlns:p14="http://schemas.microsoft.com/office/powerpoint/2010/main" val="36692772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080120"/>
          </a:xfrm>
        </p:spPr>
        <p:txBody>
          <a:bodyPr>
            <a:noAutofit/>
          </a:bodyPr>
          <a:lstStyle/>
          <a:p>
            <a:r>
              <a:rPr lang="el-GR" dirty="0" smtClean="0"/>
              <a:t>Έκταση κορμού – κεφαλής – </a:t>
            </a:r>
            <a:br>
              <a:rPr lang="el-GR" dirty="0" smtClean="0"/>
            </a:br>
            <a:r>
              <a:rPr lang="el-GR" dirty="0" smtClean="0"/>
              <a:t>άνω και κάτω άκρων</a:t>
            </a:r>
            <a:endParaRPr lang="el-GR" dirty="0"/>
          </a:p>
        </p:txBody>
      </p:sp>
      <p:pic>
        <p:nvPicPr>
          <p:cNvPr id="4" name="Content Placeholder 3" descr="Trunk extension.tif"/>
          <p:cNvPicPr>
            <a:picLocks noGrp="1" noChangeAspect="1"/>
          </p:cNvPicPr>
          <p:nvPr>
            <p:ph idx="1"/>
          </p:nvPr>
        </p:nvPicPr>
        <p:blipFill>
          <a:blip r:embed="rId2"/>
          <a:stretch>
            <a:fillRect/>
          </a:stretch>
        </p:blipFill>
        <p:spPr>
          <a:xfrm>
            <a:off x="323528" y="1340768"/>
            <a:ext cx="4752528" cy="5370631"/>
          </a:xfrm>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40</a:t>
            </a:fld>
            <a:endParaRPr lang="el-GR"/>
          </a:p>
        </p:txBody>
      </p:sp>
      <p:sp>
        <p:nvSpPr>
          <p:cNvPr id="5" name="Ορθογώνιο 4"/>
          <p:cNvSpPr/>
          <p:nvPr/>
        </p:nvSpPr>
        <p:spPr>
          <a:xfrm>
            <a:off x="4788024" y="6093296"/>
            <a:ext cx="4032448" cy="430887"/>
          </a:xfrm>
          <a:prstGeom prst="rect">
            <a:avLst/>
          </a:prstGeom>
        </p:spPr>
        <p:txBody>
          <a:bodyPr wrap="square">
            <a:spAutoFit/>
          </a:bodyPr>
          <a:lstStyle/>
          <a:p>
            <a:r>
              <a:rPr lang="en-US" sz="1100" dirty="0">
                <a:latin typeface="Calibri"/>
              </a:rPr>
              <a:t>© </a:t>
            </a:r>
            <a:r>
              <a:rPr lang="en-US" sz="1100" dirty="0" smtClean="0">
                <a:latin typeface="+mn-lt"/>
              </a:rPr>
              <a:t>Donald </a:t>
            </a:r>
            <a:r>
              <a:rPr lang="en-US" sz="1100" dirty="0">
                <a:latin typeface="+mn-lt"/>
              </a:rPr>
              <a:t>A. Neumann, “Kinesiology of the Musculoskeletal System: Foundations for Rehabilitation”, Mosby/Elsevier, 2010</a:t>
            </a:r>
            <a:endParaRPr lang="el-GR" sz="1100" dirty="0">
              <a:latin typeface="+mn-lt"/>
            </a:endParaRPr>
          </a:p>
        </p:txBody>
      </p:sp>
    </p:spTree>
    <p:extLst>
      <p:ext uri="{BB962C8B-B14F-4D97-AF65-F5344CB8AC3E}">
        <p14:creationId xmlns:p14="http://schemas.microsoft.com/office/powerpoint/2010/main" val="39372375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Εγκάρσιο - ακανθώδης ομάδα</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41</a:t>
            </a:fld>
            <a:endParaRPr lang="el-GR"/>
          </a:p>
        </p:txBody>
      </p:sp>
      <p:sp>
        <p:nvSpPr>
          <p:cNvPr id="4" name="Θέση περιεχομένου 3"/>
          <p:cNvSpPr>
            <a:spLocks noGrp="1"/>
          </p:cNvSpPr>
          <p:nvPr>
            <p:ph idx="1"/>
          </p:nvPr>
        </p:nvSpPr>
        <p:spPr/>
        <p:txBody>
          <a:bodyPr/>
          <a:lstStyle/>
          <a:p>
            <a:r>
              <a:rPr lang="el-GR" dirty="0"/>
              <a:t>Αποτελείται από τον </a:t>
            </a:r>
            <a:r>
              <a:rPr lang="el-GR" dirty="0" err="1"/>
              <a:t>ημιακανθώδη</a:t>
            </a:r>
            <a:r>
              <a:rPr lang="el-GR" dirty="0"/>
              <a:t>, </a:t>
            </a:r>
            <a:r>
              <a:rPr lang="el-GR" dirty="0" smtClean="0"/>
              <a:t>τον πολυσχιδή </a:t>
            </a:r>
            <a:r>
              <a:rPr lang="el-GR" dirty="0"/>
              <a:t>και </a:t>
            </a:r>
            <a:r>
              <a:rPr lang="el-GR" dirty="0" smtClean="0"/>
              <a:t>τους στροφείς </a:t>
            </a:r>
            <a:r>
              <a:rPr lang="el-GR" dirty="0"/>
              <a:t>των νώτων.</a:t>
            </a:r>
          </a:p>
          <a:p>
            <a:r>
              <a:rPr lang="el-GR" dirty="0"/>
              <a:t>Βρίσκεται κάτω από τους </a:t>
            </a:r>
            <a:r>
              <a:rPr lang="el-GR" dirty="0" err="1"/>
              <a:t>ιερονωτιαίους</a:t>
            </a:r>
            <a:r>
              <a:rPr lang="el-GR" dirty="0"/>
              <a:t> μύες με τον </a:t>
            </a:r>
            <a:r>
              <a:rPr lang="el-GR" dirty="0" err="1"/>
              <a:t>ημιακανθώδη</a:t>
            </a:r>
            <a:r>
              <a:rPr lang="el-GR" dirty="0"/>
              <a:t> πιο </a:t>
            </a:r>
            <a:r>
              <a:rPr lang="el-GR" dirty="0" smtClean="0"/>
              <a:t>επιφανειακά, </a:t>
            </a:r>
            <a:r>
              <a:rPr lang="el-GR" dirty="0"/>
              <a:t>τον πολυσχιδή λίγο πιο βαθειά και τους στροφείς ακόμα πιο βαθειά.</a:t>
            </a:r>
          </a:p>
          <a:p>
            <a:r>
              <a:rPr lang="el-GR" dirty="0"/>
              <a:t>Οι μυϊκές δεσμίδες αυτών των μυών είναι παρόμοιες, διαφέρουν μόνο στο μήκος </a:t>
            </a:r>
            <a:r>
              <a:rPr lang="el-GR" dirty="0" smtClean="0"/>
              <a:t>τους.</a:t>
            </a:r>
            <a:endParaRPr lang="el-GR" dirty="0"/>
          </a:p>
        </p:txBody>
      </p:sp>
    </p:spTree>
    <p:extLst>
      <p:ext uri="{BB962C8B-B14F-4D97-AF65-F5344CB8AC3E}">
        <p14:creationId xmlns:p14="http://schemas.microsoft.com/office/powerpoint/2010/main" val="26694653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116632"/>
            <a:ext cx="6573416" cy="908720"/>
          </a:xfrm>
        </p:spPr>
        <p:txBody>
          <a:bodyPr/>
          <a:lstStyle/>
          <a:p>
            <a:r>
              <a:rPr lang="el-GR" dirty="0" smtClean="0"/>
              <a:t>Ημιακανθώδης μυς</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42</a:t>
            </a:fld>
            <a:endParaRPr lang="el-GR"/>
          </a:p>
        </p:txBody>
      </p:sp>
      <p:sp>
        <p:nvSpPr>
          <p:cNvPr id="6" name="Θέση περιεχομένου 5"/>
          <p:cNvSpPr>
            <a:spLocks noGrp="1"/>
          </p:cNvSpPr>
          <p:nvPr>
            <p:ph idx="1"/>
          </p:nvPr>
        </p:nvSpPr>
        <p:spPr>
          <a:xfrm>
            <a:off x="2699792" y="1052737"/>
            <a:ext cx="6336704" cy="5760640"/>
          </a:xfrm>
        </p:spPr>
        <p:txBody>
          <a:bodyPr>
            <a:normAutofit fontScale="85000" lnSpcReduction="20000"/>
          </a:bodyPr>
          <a:lstStyle/>
          <a:p>
            <a:pPr>
              <a:lnSpc>
                <a:spcPct val="120000"/>
              </a:lnSpc>
            </a:pPr>
            <a:r>
              <a:rPr lang="el-GR" dirty="0"/>
              <a:t>Ημιακανθώδης θωρακικός (λεπτός)</a:t>
            </a:r>
          </a:p>
          <a:p>
            <a:pPr lvl="1">
              <a:lnSpc>
                <a:spcPct val="120000"/>
              </a:lnSpc>
            </a:pPr>
            <a:r>
              <a:rPr lang="el-GR" dirty="0" err="1"/>
              <a:t>Έκφυση</a:t>
            </a:r>
            <a:r>
              <a:rPr lang="el-GR" dirty="0"/>
              <a:t>: ακανθώδης απόφυση των </a:t>
            </a:r>
            <a:r>
              <a:rPr lang="el-GR" dirty="0" smtClean="0"/>
              <a:t>Α6-Θ4.</a:t>
            </a:r>
            <a:endParaRPr lang="el-GR" dirty="0"/>
          </a:p>
          <a:p>
            <a:pPr lvl="1">
              <a:lnSpc>
                <a:spcPct val="120000"/>
              </a:lnSpc>
            </a:pPr>
            <a:r>
              <a:rPr lang="el-GR" dirty="0"/>
              <a:t>Κατάφυση: εγκάρσιες αποφύσεις των </a:t>
            </a:r>
            <a:r>
              <a:rPr lang="el-GR" dirty="0" smtClean="0"/>
              <a:t>Θ6-Θ10.</a:t>
            </a:r>
            <a:endParaRPr lang="el-GR" dirty="0"/>
          </a:p>
          <a:p>
            <a:pPr>
              <a:lnSpc>
                <a:spcPct val="120000"/>
              </a:lnSpc>
            </a:pPr>
            <a:r>
              <a:rPr lang="el-GR" dirty="0"/>
              <a:t>Ημιακανθώδης αυχενικός (παχύτερος)</a:t>
            </a:r>
          </a:p>
          <a:p>
            <a:pPr lvl="1">
              <a:lnSpc>
                <a:spcPct val="120000"/>
              </a:lnSpc>
            </a:pPr>
            <a:r>
              <a:rPr lang="el-GR" dirty="0" err="1"/>
              <a:t>Έκφυση</a:t>
            </a:r>
            <a:r>
              <a:rPr lang="el-GR" dirty="0"/>
              <a:t>: ακανθώδης απόφυση των </a:t>
            </a:r>
            <a:r>
              <a:rPr lang="el-GR" dirty="0" smtClean="0"/>
              <a:t>Α2-Α5.</a:t>
            </a:r>
            <a:endParaRPr lang="el-GR" dirty="0"/>
          </a:p>
          <a:p>
            <a:pPr lvl="1">
              <a:lnSpc>
                <a:spcPct val="120000"/>
              </a:lnSpc>
            </a:pPr>
            <a:r>
              <a:rPr lang="el-GR" dirty="0"/>
              <a:t>Κατάφυση: εγκάρσιες αποφύσεις των </a:t>
            </a:r>
            <a:r>
              <a:rPr lang="el-GR" dirty="0" smtClean="0"/>
              <a:t>Θ1-Θ6.</a:t>
            </a:r>
            <a:endParaRPr lang="el-GR" dirty="0"/>
          </a:p>
          <a:p>
            <a:pPr>
              <a:lnSpc>
                <a:spcPct val="120000"/>
              </a:lnSpc>
            </a:pPr>
            <a:r>
              <a:rPr lang="el-GR" dirty="0"/>
              <a:t>Ημιακανθώδης κεφαλικός (παχύς)</a:t>
            </a:r>
          </a:p>
          <a:p>
            <a:pPr lvl="1">
              <a:lnSpc>
                <a:spcPct val="120000"/>
              </a:lnSpc>
            </a:pPr>
            <a:r>
              <a:rPr lang="el-GR" dirty="0" err="1"/>
              <a:t>Έκφυση</a:t>
            </a:r>
            <a:r>
              <a:rPr lang="el-GR" dirty="0"/>
              <a:t>: μεταξύ της άνω και κάτω αυχενικής γραμμής του </a:t>
            </a:r>
            <a:r>
              <a:rPr lang="el-GR" dirty="0" smtClean="0"/>
              <a:t>ινιακού.</a:t>
            </a:r>
            <a:endParaRPr lang="el-GR" dirty="0"/>
          </a:p>
          <a:p>
            <a:pPr lvl="1">
              <a:lnSpc>
                <a:spcPct val="120000"/>
              </a:lnSpc>
            </a:pPr>
            <a:r>
              <a:rPr lang="el-GR" dirty="0"/>
              <a:t>Κατάφυση: εγκάρσιες αποφύσεις των Α7-Θ7 και τις αρθρικές αποφύσεις των </a:t>
            </a:r>
            <a:r>
              <a:rPr lang="el-GR" dirty="0" smtClean="0"/>
              <a:t>Α4-Α6.</a:t>
            </a:r>
            <a:endParaRPr lang="el-GR" dirty="0"/>
          </a:p>
          <a:p>
            <a:pPr>
              <a:lnSpc>
                <a:spcPct val="120000"/>
              </a:lnSpc>
            </a:pPr>
            <a:r>
              <a:rPr lang="el-GR" dirty="0" err="1"/>
              <a:t>Εννεύρωση</a:t>
            </a:r>
            <a:r>
              <a:rPr lang="el-GR" dirty="0"/>
              <a:t>: </a:t>
            </a:r>
            <a:r>
              <a:rPr lang="el-GR" dirty="0" err="1"/>
              <a:t>ραχαίους</a:t>
            </a:r>
            <a:r>
              <a:rPr lang="el-GR" dirty="0"/>
              <a:t> κλάδους των παρακείμενων Α1-Θ6 νωτιαίων </a:t>
            </a:r>
            <a:r>
              <a:rPr lang="el-GR" dirty="0" smtClean="0"/>
              <a:t>ριζών.</a:t>
            </a:r>
            <a:endParaRPr lang="el-GR" dirty="0"/>
          </a:p>
        </p:txBody>
      </p:sp>
      <p:pic>
        <p:nvPicPr>
          <p:cNvPr id="7" name="Picture 2" descr="File:Semispinali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7" y="980728"/>
            <a:ext cx="2791463" cy="52669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95536" y="6260930"/>
            <a:ext cx="2376264"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3"/>
              </a:rPr>
              <a:t>Semispinalis</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smtClean="0">
                <a:latin typeface="+mn-lt"/>
                <a:hlinkClick r:id="rId4" tooltip="User:Rillke"/>
              </a:rPr>
              <a:t>Rillke</a:t>
            </a:r>
            <a:r>
              <a:rPr lang="el-GR" sz="1200" dirty="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31090176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Ημιακανθώδης μυς </a:t>
            </a:r>
            <a:endParaRPr lang="el-GR" dirty="0"/>
          </a:p>
        </p:txBody>
      </p:sp>
      <p:sp>
        <p:nvSpPr>
          <p:cNvPr id="4" name="Content Placeholder 3"/>
          <p:cNvSpPr>
            <a:spLocks noGrp="1"/>
          </p:cNvSpPr>
          <p:nvPr>
            <p:ph sz="half" idx="4294967295"/>
          </p:nvPr>
        </p:nvSpPr>
        <p:spPr>
          <a:xfrm>
            <a:off x="3931096" y="1340768"/>
            <a:ext cx="5105400" cy="5105400"/>
          </a:xfrm>
        </p:spPr>
        <p:txBody>
          <a:bodyPr>
            <a:normAutofit/>
          </a:bodyPr>
          <a:lstStyle/>
          <a:p>
            <a:pPr>
              <a:lnSpc>
                <a:spcPct val="110000"/>
              </a:lnSpc>
              <a:spcBef>
                <a:spcPts val="1200"/>
              </a:spcBef>
            </a:pPr>
            <a:r>
              <a:rPr lang="el-GR" sz="2300" dirty="0" smtClean="0"/>
              <a:t>Ο </a:t>
            </a:r>
            <a:r>
              <a:rPr lang="el-GR" sz="2300" dirty="0" err="1" smtClean="0"/>
              <a:t>ημιακανθώδης</a:t>
            </a:r>
            <a:r>
              <a:rPr lang="el-GR" sz="2300" dirty="0" smtClean="0"/>
              <a:t> αυχενικός και κεφαλικός αποτελούν την μεγαλύτερη μυϊκή μάζα της οπίσθιας επιφάνειας του αυχένα.</a:t>
            </a:r>
          </a:p>
          <a:p>
            <a:pPr>
              <a:lnSpc>
                <a:spcPct val="110000"/>
              </a:lnSpc>
              <a:spcBef>
                <a:spcPts val="1200"/>
              </a:spcBef>
            </a:pPr>
            <a:r>
              <a:rPr lang="el-GR" sz="2300" dirty="0" smtClean="0"/>
              <a:t>Το μεγάλο τους μέγεθος και ο σχεδόν κάθετος προσανατολισμός τους αναπτύσσουν το 35%-40% της μέγιστης </a:t>
            </a:r>
            <a:r>
              <a:rPr lang="el-GR" sz="2300" dirty="0" err="1" smtClean="0"/>
              <a:t>εκτατικής</a:t>
            </a:r>
            <a:r>
              <a:rPr lang="el-GR" sz="2300" dirty="0" smtClean="0"/>
              <a:t> ροπής της </a:t>
            </a:r>
            <a:r>
              <a:rPr lang="el-GR" sz="2300" dirty="0" err="1" smtClean="0"/>
              <a:t>κρανιο</a:t>
            </a:r>
            <a:r>
              <a:rPr lang="el-GR" sz="2300" dirty="0" smtClean="0"/>
              <a:t>-αυχενικής περιοχής.</a:t>
            </a:r>
          </a:p>
          <a:p>
            <a:pPr>
              <a:lnSpc>
                <a:spcPct val="110000"/>
              </a:lnSpc>
              <a:spcBef>
                <a:spcPts val="1200"/>
              </a:spcBef>
            </a:pPr>
            <a:r>
              <a:rPr lang="el-GR" sz="2300" dirty="0" smtClean="0"/>
              <a:t>Ο </a:t>
            </a:r>
            <a:r>
              <a:rPr lang="el-GR" sz="2300" dirty="0" err="1" smtClean="0"/>
              <a:t>ημιακανθώδης</a:t>
            </a:r>
            <a:r>
              <a:rPr lang="el-GR" sz="2300" dirty="0" smtClean="0"/>
              <a:t> κεφαλικός είναι πολύ εύκολα ψηλαφητός.</a:t>
            </a:r>
            <a:endParaRPr lang="el-GR" sz="23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43</a:t>
            </a:fld>
            <a:endParaRPr lang="el-GR"/>
          </a:p>
        </p:txBody>
      </p:sp>
      <p:grpSp>
        <p:nvGrpSpPr>
          <p:cNvPr id="11" name="Ομάδα 10"/>
          <p:cNvGrpSpPr/>
          <p:nvPr/>
        </p:nvGrpSpPr>
        <p:grpSpPr>
          <a:xfrm>
            <a:off x="-21714" y="1532381"/>
            <a:ext cx="3927885" cy="4291505"/>
            <a:chOff x="-21714" y="1532381"/>
            <a:chExt cx="3927885" cy="4291505"/>
          </a:xfrm>
        </p:grpSpPr>
        <p:grpSp>
          <p:nvGrpSpPr>
            <p:cNvPr id="9" name="Ομάδα 8"/>
            <p:cNvGrpSpPr/>
            <p:nvPr/>
          </p:nvGrpSpPr>
          <p:grpSpPr>
            <a:xfrm>
              <a:off x="0" y="1532381"/>
              <a:ext cx="3906171" cy="4291505"/>
              <a:chOff x="0" y="1532381"/>
              <a:chExt cx="3906171" cy="4291505"/>
            </a:xfrm>
          </p:grpSpPr>
          <p:pic>
            <p:nvPicPr>
              <p:cNvPr id="6" name="Picture 2" descr="The top left panel shows a lateral view of the muscles of the neck, and the bottom left panel shows the posterior view of the superficial and deep muscles of the neck. The center panel shows the deep muscles of the back, and the right panel shows the deep spinal muscles."/>
              <p:cNvPicPr>
                <a:picLocks noChangeAspect="1" noChangeArrowheads="1"/>
              </p:cNvPicPr>
              <p:nvPr/>
            </p:nvPicPr>
            <p:blipFill rotWithShape="1">
              <a:blip r:embed="rId3">
                <a:extLst>
                  <a:ext uri="{28A0092B-C50C-407E-A947-70E740481C1C}">
                    <a14:useLocalDpi xmlns:a14="http://schemas.microsoft.com/office/drawing/2010/main" val="0"/>
                  </a:ext>
                </a:extLst>
              </a:blip>
              <a:srcRect l="16212" t="34038" r="53148" b="35616"/>
              <a:stretch/>
            </p:blipFill>
            <p:spPr bwMode="auto">
              <a:xfrm>
                <a:off x="177553" y="1532381"/>
                <a:ext cx="3728618" cy="4291505"/>
              </a:xfrm>
              <a:prstGeom prst="rect">
                <a:avLst/>
              </a:prstGeom>
              <a:noFill/>
              <a:extLst>
                <a:ext uri="{909E8E84-426E-40DD-AFC4-6F175D3DCCD1}">
                  <a14:hiddenFill xmlns:a14="http://schemas.microsoft.com/office/drawing/2010/main">
                    <a:solidFill>
                      <a:srgbClr val="FFFFFF"/>
                    </a:solidFill>
                  </a14:hiddenFill>
                </a:ext>
              </a:extLst>
            </p:spPr>
          </p:pic>
          <p:sp>
            <p:nvSpPr>
              <p:cNvPr id="8" name="Έλλειψη 7"/>
              <p:cNvSpPr/>
              <p:nvPr/>
            </p:nvSpPr>
            <p:spPr>
              <a:xfrm>
                <a:off x="0" y="2348880"/>
                <a:ext cx="2267744" cy="10801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0" name="Έλλειψη 9"/>
            <p:cNvSpPr/>
            <p:nvPr/>
          </p:nvSpPr>
          <p:spPr>
            <a:xfrm>
              <a:off x="-21714" y="3501008"/>
              <a:ext cx="1713394"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2" name="Ορθογώνιο 11"/>
          <p:cNvSpPr/>
          <p:nvPr/>
        </p:nvSpPr>
        <p:spPr>
          <a:xfrm>
            <a:off x="116876" y="5888503"/>
            <a:ext cx="3600400" cy="646331"/>
          </a:xfrm>
          <a:prstGeom prst="rect">
            <a:avLst/>
          </a:prstGeom>
        </p:spPr>
        <p:txBody>
          <a:bodyPr wrap="square">
            <a:spAutoFit/>
          </a:bodyPr>
          <a:lstStyle/>
          <a:p>
            <a:r>
              <a:rPr lang="en-US" sz="1200" dirty="0">
                <a:latin typeface="+mn-lt"/>
              </a:rPr>
              <a:t>© 3 </a:t>
            </a:r>
            <a:r>
              <a:rPr lang="en-US" sz="1200" dirty="0" err="1">
                <a:latin typeface="+mn-lt"/>
              </a:rPr>
              <a:t>Φε</a:t>
            </a:r>
            <a:r>
              <a:rPr lang="en-US" sz="1200" dirty="0">
                <a:latin typeface="+mn-lt"/>
              </a:rPr>
              <a:t>β 2015 OpenStax College. </a:t>
            </a:r>
            <a:r>
              <a:rPr lang="en-US" sz="1200" dirty="0">
                <a:latin typeface="+mn-lt"/>
                <a:hlinkClick r:id="rId4"/>
              </a:rPr>
              <a:t>Textbook content</a:t>
            </a:r>
            <a:r>
              <a:rPr lang="en-US" sz="1200" dirty="0">
                <a:latin typeface="+mn-lt"/>
              </a:rPr>
              <a:t> produced by </a:t>
            </a:r>
            <a:r>
              <a:rPr lang="en-US" sz="1200" dirty="0" err="1">
                <a:latin typeface="+mn-lt"/>
              </a:rPr>
              <a:t>OpenStax</a:t>
            </a:r>
            <a:r>
              <a:rPr lang="en-US" sz="1200" dirty="0">
                <a:latin typeface="+mn-lt"/>
              </a:rPr>
              <a:t> College is licensed under a </a:t>
            </a:r>
            <a:r>
              <a:rPr lang="en-US" sz="1200" dirty="0">
                <a:latin typeface="+mn-lt"/>
                <a:hlinkClick r:id="rId5"/>
              </a:rPr>
              <a:t>Creative Commons Attribution License 4.0</a:t>
            </a:r>
            <a:r>
              <a:rPr lang="en-US" sz="1200" dirty="0">
                <a:latin typeface="+mn-lt"/>
              </a:rPr>
              <a:t> license.</a:t>
            </a:r>
            <a:endParaRPr lang="el-GR" sz="1200" dirty="0">
              <a:latin typeface="+mn-lt"/>
            </a:endParaRPr>
          </a:p>
        </p:txBody>
      </p:sp>
    </p:spTree>
    <p:extLst>
      <p:ext uri="{BB962C8B-B14F-4D97-AF65-F5344CB8AC3E}">
        <p14:creationId xmlns:p14="http://schemas.microsoft.com/office/powerpoint/2010/main" val="32579641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Πολυσχιδής μυς </a:t>
            </a:r>
            <a:endParaRPr lang="el-GR" dirty="0"/>
          </a:p>
        </p:txBody>
      </p:sp>
      <p:sp>
        <p:nvSpPr>
          <p:cNvPr id="4" name="Content Placeholder 3"/>
          <p:cNvSpPr>
            <a:spLocks noGrp="1"/>
          </p:cNvSpPr>
          <p:nvPr>
            <p:ph sz="half" idx="4294967295"/>
          </p:nvPr>
        </p:nvSpPr>
        <p:spPr>
          <a:xfrm>
            <a:off x="4114800" y="1600200"/>
            <a:ext cx="4633664" cy="4525963"/>
          </a:xfrm>
        </p:spPr>
        <p:txBody>
          <a:bodyPr>
            <a:normAutofit/>
          </a:bodyPr>
          <a:lstStyle/>
          <a:p>
            <a:pPr>
              <a:lnSpc>
                <a:spcPct val="110000"/>
              </a:lnSpc>
              <a:spcBef>
                <a:spcPts val="1200"/>
              </a:spcBef>
            </a:pPr>
            <a:r>
              <a:rPr lang="el-GR" sz="2300" dirty="0" smtClean="0"/>
              <a:t>Γενικά, ο μυς εκτείνεται μεταξύ της εγκάρσιας απόφυσης ενός σπονδύλου και ακανθώδους απόφυσης 2-4 υπερκείμενων σπονδύλων.</a:t>
            </a:r>
          </a:p>
          <a:p>
            <a:pPr>
              <a:lnSpc>
                <a:spcPct val="110000"/>
              </a:lnSpc>
              <a:spcBef>
                <a:spcPts val="1200"/>
              </a:spcBef>
            </a:pPr>
            <a:r>
              <a:rPr lang="el-GR" sz="2300" dirty="0" smtClean="0"/>
              <a:t>Είναι παχύτερος και πιο ανεπτυγμένος στην ΟΜ απ’ ότι στην ΘΜ και ΑΜ.</a:t>
            </a:r>
            <a:endParaRPr lang="el-GR" sz="23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44</a:t>
            </a:fld>
            <a:endParaRPr lang="el-GR"/>
          </a:p>
        </p:txBody>
      </p:sp>
      <p:pic>
        <p:nvPicPr>
          <p:cNvPr id="8196" name="Picture 4" descr="Fig 1.2 - The semispinalis and multfidus musc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770490"/>
            <a:ext cx="3528392" cy="5799478"/>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6730" y="6569968"/>
            <a:ext cx="3210578" cy="276999"/>
          </a:xfrm>
          <a:prstGeom prst="rect">
            <a:avLst/>
          </a:prstGeom>
        </p:spPr>
        <p:txBody>
          <a:bodyPr wrap="square">
            <a:spAutoFit/>
          </a:bodyPr>
          <a:lstStyle/>
          <a:p>
            <a:pPr algn="ctr"/>
            <a:r>
              <a:rPr lang="en-US" sz="1200" dirty="0" smtClean="0">
                <a:latin typeface="+mn-lt"/>
                <a:hlinkClick r:id="rId4"/>
              </a:rPr>
              <a:t>teachmeanatomy.info</a:t>
            </a:r>
            <a:endParaRPr lang="el-GR" sz="1200" dirty="0">
              <a:latin typeface="+mn-lt"/>
            </a:endParaRPr>
          </a:p>
        </p:txBody>
      </p:sp>
    </p:spTree>
    <p:extLst>
      <p:ext uri="{BB962C8B-B14F-4D97-AF65-F5344CB8AC3E}">
        <p14:creationId xmlns:p14="http://schemas.microsoft.com/office/powerpoint/2010/main" val="30803596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Στροφείς των νώτων μύες</a:t>
            </a:r>
            <a:endParaRPr lang="el-GR" dirty="0"/>
          </a:p>
        </p:txBody>
      </p:sp>
      <p:sp>
        <p:nvSpPr>
          <p:cNvPr id="4" name="Content Placeholder 3"/>
          <p:cNvSpPr>
            <a:spLocks noGrp="1"/>
          </p:cNvSpPr>
          <p:nvPr>
            <p:ph sz="half" idx="4294967295"/>
          </p:nvPr>
        </p:nvSpPr>
        <p:spPr>
          <a:xfrm>
            <a:off x="3455368" y="1124744"/>
            <a:ext cx="5688632" cy="5589240"/>
          </a:xfrm>
        </p:spPr>
        <p:txBody>
          <a:bodyPr>
            <a:normAutofit/>
          </a:bodyPr>
          <a:lstStyle/>
          <a:p>
            <a:pPr>
              <a:lnSpc>
                <a:spcPct val="110000"/>
              </a:lnSpc>
              <a:spcBef>
                <a:spcPts val="1200"/>
              </a:spcBef>
            </a:pPr>
            <a:r>
              <a:rPr lang="el-GR" sz="2300" dirty="0" smtClean="0"/>
              <a:t>Υπάρχουν στην ΑΜ και ΘΜ.</a:t>
            </a:r>
          </a:p>
          <a:p>
            <a:pPr>
              <a:lnSpc>
                <a:spcPct val="110000"/>
              </a:lnSpc>
              <a:spcBef>
                <a:spcPts val="1200"/>
              </a:spcBef>
            </a:pPr>
            <a:r>
              <a:rPr lang="el-GR" sz="2300" dirty="0" smtClean="0"/>
              <a:t>Είναι πιο ανεπτυγμένοι στην ΘΜ.</a:t>
            </a:r>
          </a:p>
          <a:p>
            <a:pPr>
              <a:lnSpc>
                <a:spcPct val="110000"/>
              </a:lnSpc>
              <a:spcBef>
                <a:spcPts val="1200"/>
              </a:spcBef>
            </a:pPr>
            <a:r>
              <a:rPr lang="el-GR" sz="2300" dirty="0" smtClean="0"/>
              <a:t>Μακροί στροφείς των νώτων</a:t>
            </a:r>
          </a:p>
          <a:p>
            <a:pPr lvl="1" indent="-387350">
              <a:lnSpc>
                <a:spcPct val="110000"/>
              </a:lnSpc>
              <a:spcBef>
                <a:spcPts val="1200"/>
              </a:spcBef>
              <a:buFont typeface="Courier New" panose="02070309020205020404" pitchFamily="49" charset="0"/>
              <a:buChar char="o"/>
            </a:pPr>
            <a:r>
              <a:rPr lang="el-GR" sz="2300" dirty="0" smtClean="0"/>
              <a:t>Έκφυση: βάση ακανθώδους απόφυσης και το παρακείμενο πέταλο.</a:t>
            </a:r>
          </a:p>
          <a:p>
            <a:pPr lvl="1" indent="-387350">
              <a:lnSpc>
                <a:spcPct val="110000"/>
              </a:lnSpc>
              <a:spcBef>
                <a:spcPts val="1200"/>
              </a:spcBef>
              <a:buFont typeface="Courier New" panose="02070309020205020404" pitchFamily="49" charset="0"/>
              <a:buChar char="o"/>
            </a:pPr>
            <a:r>
              <a:rPr lang="el-GR" sz="2300" dirty="0" smtClean="0"/>
              <a:t>Κατάφυση: εγκάρσια απόφυση του μεθεπόμενου υποκείμενου σπονδύλου.</a:t>
            </a:r>
          </a:p>
          <a:p>
            <a:pPr>
              <a:lnSpc>
                <a:spcPct val="110000"/>
              </a:lnSpc>
              <a:spcBef>
                <a:spcPts val="1200"/>
              </a:spcBef>
            </a:pPr>
            <a:r>
              <a:rPr lang="el-GR" sz="2300" dirty="0" smtClean="0"/>
              <a:t>Βραχύς στροφείς των νώτων</a:t>
            </a:r>
          </a:p>
          <a:p>
            <a:pPr lvl="1" indent="-387350">
              <a:lnSpc>
                <a:spcPct val="110000"/>
              </a:lnSpc>
              <a:spcBef>
                <a:spcPts val="1200"/>
              </a:spcBef>
              <a:buFont typeface="Courier New" panose="02070309020205020404" pitchFamily="49" charset="0"/>
              <a:buChar char="o"/>
            </a:pPr>
            <a:r>
              <a:rPr lang="el-GR" sz="2300" dirty="0" smtClean="0"/>
              <a:t>Έκφυση: ίδια.</a:t>
            </a:r>
          </a:p>
          <a:p>
            <a:pPr lvl="1" indent="-387350">
              <a:lnSpc>
                <a:spcPct val="110000"/>
              </a:lnSpc>
              <a:spcBef>
                <a:spcPts val="1200"/>
              </a:spcBef>
              <a:buFont typeface="Courier New" panose="02070309020205020404" pitchFamily="49" charset="0"/>
              <a:buChar char="o"/>
            </a:pPr>
            <a:r>
              <a:rPr lang="el-GR" sz="2300" dirty="0" smtClean="0"/>
              <a:t>Κατάφυση: εγκάρσια απόφυση του υποκείμενου σπονδύλου.</a:t>
            </a:r>
            <a:endParaRPr lang="el-GR" sz="23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45</a:t>
            </a:fld>
            <a:endParaRPr lang="el-GR" dirty="0"/>
          </a:p>
        </p:txBody>
      </p:sp>
      <p:pic>
        <p:nvPicPr>
          <p:cNvPr id="11266" name="Picture 2" descr="File:Rotatores.png"/>
          <p:cNvPicPr>
            <a:picLocks noChangeAspect="1" noChangeArrowheads="1"/>
          </p:cNvPicPr>
          <p:nvPr/>
        </p:nvPicPr>
        <p:blipFill rotWithShape="1">
          <a:blip r:embed="rId3">
            <a:extLst>
              <a:ext uri="{28A0092B-C50C-407E-A947-70E740481C1C}">
                <a14:useLocalDpi xmlns:a14="http://schemas.microsoft.com/office/drawing/2010/main" val="0"/>
              </a:ext>
            </a:extLst>
          </a:blip>
          <a:srcRect l="-1" r="2366"/>
          <a:stretch/>
        </p:blipFill>
        <p:spPr bwMode="auto">
          <a:xfrm>
            <a:off x="-1" y="1323201"/>
            <a:ext cx="3487919" cy="48413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660334" y="6237312"/>
            <a:ext cx="2251765"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4"/>
              </a:rPr>
              <a:t>Rotatores</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5" tooltip="User:CFCF"/>
              </a:rPr>
              <a:t>CFCF</a:t>
            </a:r>
            <a:r>
              <a:rPr lang="el-GR" sz="1200" dirty="0" smtClean="0">
                <a:solidFill>
                  <a:prstClr val="black">
                    <a:lumMod val="75000"/>
                    <a:lumOff val="25000"/>
                  </a:prstClr>
                </a:solidFill>
                <a:latin typeface="+mn-lt"/>
              </a:rPr>
              <a:t> διαθέσιμο με άδεια </a:t>
            </a:r>
            <a:r>
              <a:rPr lang="en-US" sz="1200" dirty="0">
                <a:latin typeface="+mn-lt"/>
                <a:hlinkClick r:id="rId6"/>
              </a:rPr>
              <a:t>CC BY-SA 2.1 JP</a:t>
            </a:r>
            <a:endParaRPr lang="en-US" sz="1200" dirty="0">
              <a:latin typeface="+mn-lt"/>
            </a:endParaRPr>
          </a:p>
        </p:txBody>
      </p:sp>
    </p:spTree>
    <p:extLst>
      <p:ext uri="{BB962C8B-B14F-4D97-AF65-F5344CB8AC3E}">
        <p14:creationId xmlns:p14="http://schemas.microsoft.com/office/powerpoint/2010/main" val="40088184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7544" y="116632"/>
            <a:ext cx="8229600" cy="1080120"/>
          </a:xfrm>
        </p:spPr>
        <p:txBody>
          <a:bodyPr>
            <a:noAutofit/>
          </a:bodyPr>
          <a:lstStyle/>
          <a:p>
            <a:r>
              <a:rPr lang="el-GR" dirty="0" smtClean="0"/>
              <a:t>Ενέργεια της </a:t>
            </a:r>
            <a:r>
              <a:rPr lang="el-GR" dirty="0" err="1" smtClean="0"/>
              <a:t>εγκαρσιο</a:t>
            </a:r>
            <a:r>
              <a:rPr lang="el-GR" dirty="0" smtClean="0"/>
              <a:t>-ακανθώδους ομάδας μυών </a:t>
            </a:r>
            <a:r>
              <a:rPr lang="el-GR" sz="3000" b="0" dirty="0" smtClean="0"/>
              <a:t>1/2</a:t>
            </a:r>
            <a:endParaRPr lang="el-GR" sz="3000" b="0" dirty="0"/>
          </a:p>
        </p:txBody>
      </p:sp>
      <p:sp>
        <p:nvSpPr>
          <p:cNvPr id="6" name="Content Placeholder 5"/>
          <p:cNvSpPr>
            <a:spLocks noGrp="1"/>
          </p:cNvSpPr>
          <p:nvPr>
            <p:ph idx="1"/>
          </p:nvPr>
        </p:nvSpPr>
        <p:spPr>
          <a:xfrm>
            <a:off x="457200" y="1412776"/>
            <a:ext cx="8435280" cy="5400600"/>
          </a:xfrm>
        </p:spPr>
        <p:txBody>
          <a:bodyPr>
            <a:noAutofit/>
          </a:bodyPr>
          <a:lstStyle/>
          <a:p>
            <a:r>
              <a:rPr lang="el-GR" dirty="0" smtClean="0"/>
              <a:t>Γενικά, επειδή οι </a:t>
            </a:r>
            <a:r>
              <a:rPr lang="el-GR" dirty="0" err="1" smtClean="0"/>
              <a:t>εγκαρσιο</a:t>
            </a:r>
            <a:r>
              <a:rPr lang="el-GR" dirty="0" smtClean="0"/>
              <a:t>-ακανθώδεις μύες </a:t>
            </a:r>
            <a:r>
              <a:rPr lang="el-GR" dirty="0" err="1" smtClean="0"/>
              <a:t>καταφύονται</a:t>
            </a:r>
            <a:r>
              <a:rPr lang="el-GR" dirty="0" smtClean="0"/>
              <a:t> στους σπονδύλους και διασχίζουν λιγότερα σπονδυλικά επίπεδα από τους </a:t>
            </a:r>
            <a:r>
              <a:rPr lang="el-GR" dirty="0" err="1" smtClean="0"/>
              <a:t>ιερονωτιαίους</a:t>
            </a:r>
            <a:r>
              <a:rPr lang="el-GR" dirty="0" smtClean="0"/>
              <a:t> μύες, θεωρούνται ότι είναι σχεδιασμένοι να ελέγχουν τις κινήσεις και να σταθεροποιούν τον κάθε σπονδύλου.</a:t>
            </a:r>
          </a:p>
          <a:p>
            <a:r>
              <a:rPr lang="el-GR" dirty="0" smtClean="0"/>
              <a:t>Σε δίπλευρη συστολή:</a:t>
            </a:r>
          </a:p>
          <a:p>
            <a:pPr lvl="1"/>
            <a:r>
              <a:rPr lang="el-GR" dirty="0" smtClean="0"/>
              <a:t>Εκτείνουν της ΣΣ.</a:t>
            </a:r>
          </a:p>
          <a:p>
            <a:pPr lvl="1"/>
            <a:r>
              <a:rPr lang="el-GR" dirty="0" smtClean="0"/>
              <a:t>Αυξάνουν το αυχενικό και οσφυϊκό κύρτωμα και μειώνουν το θωρακικό.</a:t>
            </a:r>
          </a:p>
          <a:p>
            <a:pPr lvl="1"/>
            <a:r>
              <a:rPr lang="el-GR" dirty="0" smtClean="0"/>
              <a:t>Το μέγεθος και το πάχος τους είναι μεγαλύτερο στην αυχενική (</a:t>
            </a:r>
            <a:r>
              <a:rPr lang="el-GR" dirty="0" err="1" smtClean="0"/>
              <a:t>ημιακανθώδης</a:t>
            </a:r>
            <a:r>
              <a:rPr lang="el-GR" dirty="0" smtClean="0"/>
              <a:t> αυχενικός και κεφαλικός) και στην οσφυϊκή (πολυσχιδής) μοίρα.</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46</a:t>
            </a:fld>
            <a:endParaRPr lang="el-GR"/>
          </a:p>
        </p:txBody>
      </p:sp>
    </p:spTree>
    <p:extLst>
      <p:ext uri="{BB962C8B-B14F-4D97-AF65-F5344CB8AC3E}">
        <p14:creationId xmlns:p14="http://schemas.microsoft.com/office/powerpoint/2010/main" val="33513851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7544" y="116632"/>
            <a:ext cx="8229600" cy="1080120"/>
          </a:xfrm>
        </p:spPr>
        <p:txBody>
          <a:bodyPr>
            <a:noAutofit/>
          </a:bodyPr>
          <a:lstStyle/>
          <a:p>
            <a:r>
              <a:rPr lang="el-GR" dirty="0" smtClean="0"/>
              <a:t>Ενέργεια της </a:t>
            </a:r>
            <a:r>
              <a:rPr lang="el-GR" dirty="0" err="1" smtClean="0"/>
              <a:t>εγκαρσιο</a:t>
            </a:r>
            <a:r>
              <a:rPr lang="el-GR" dirty="0" smtClean="0"/>
              <a:t>-ακανθώδους ομάδας μυών </a:t>
            </a:r>
            <a:r>
              <a:rPr lang="el-GR" sz="3000" b="0" dirty="0"/>
              <a:t>2</a:t>
            </a:r>
            <a:r>
              <a:rPr lang="el-GR" sz="3000" b="0" dirty="0" smtClean="0"/>
              <a:t>/2</a:t>
            </a:r>
            <a:endParaRPr lang="el-GR" sz="3000" b="0" dirty="0"/>
          </a:p>
        </p:txBody>
      </p:sp>
      <p:sp>
        <p:nvSpPr>
          <p:cNvPr id="6" name="Content Placeholder 5"/>
          <p:cNvSpPr>
            <a:spLocks noGrp="1"/>
          </p:cNvSpPr>
          <p:nvPr>
            <p:ph idx="1"/>
          </p:nvPr>
        </p:nvSpPr>
        <p:spPr>
          <a:xfrm>
            <a:off x="457200" y="1412776"/>
            <a:ext cx="8229600" cy="4824536"/>
          </a:xfrm>
        </p:spPr>
        <p:txBody>
          <a:bodyPr>
            <a:noAutofit/>
          </a:bodyPr>
          <a:lstStyle/>
          <a:p>
            <a:r>
              <a:rPr lang="el-GR" dirty="0" smtClean="0"/>
              <a:t>Σε μονόπλευρη συστολή:</a:t>
            </a:r>
          </a:p>
          <a:p>
            <a:pPr lvl="1"/>
            <a:r>
              <a:rPr lang="el-GR" dirty="0" smtClean="0"/>
              <a:t>Κάμπτουν προς τα πλάγια την ΣΣ, αν και ο μοχλοβραχίονάς τους είναι ανεπαρκής γι’ αυτήν την κίνηση λόγω της θέσης τους ως προς τον άξονα κίνησης.</a:t>
            </a:r>
          </a:p>
          <a:p>
            <a:pPr lvl="1"/>
            <a:r>
              <a:rPr lang="el-GR" dirty="0" smtClean="0"/>
              <a:t>Οι πλέον λοξές ίνες τους στρέφουν τους σπονδύλους σε αντίθετη κατεύθυνση.</a:t>
            </a:r>
          </a:p>
          <a:p>
            <a:pPr lvl="1"/>
            <a:r>
              <a:rPr lang="el-GR" dirty="0" smtClean="0"/>
              <a:t>Συμβάλλουν δευτερευόντως στην στροφή του κορμού σε σύγκριση με άλλους στροφείς του κορμού (π.χ., λοξοί κοιλιακοί).</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47</a:t>
            </a:fld>
            <a:endParaRPr lang="el-GR"/>
          </a:p>
        </p:txBody>
      </p:sp>
    </p:spTree>
    <p:extLst>
      <p:ext uri="{BB962C8B-B14F-4D97-AF65-F5344CB8AC3E}">
        <p14:creationId xmlns:p14="http://schemas.microsoft.com/office/powerpoint/2010/main" val="40209418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l-GR" dirty="0" smtClean="0"/>
              <a:t>Πολυσχιδής οσφυϊκός</a:t>
            </a:r>
            <a:endParaRPr lang="el-GR" sz="3000" b="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48</a:t>
            </a:fld>
            <a:endParaRPr lang="el-GR"/>
          </a:p>
        </p:txBody>
      </p:sp>
      <p:sp>
        <p:nvSpPr>
          <p:cNvPr id="4" name="Θέση περιεχομένου 3"/>
          <p:cNvSpPr>
            <a:spLocks noGrp="1"/>
          </p:cNvSpPr>
          <p:nvPr>
            <p:ph idx="1"/>
          </p:nvPr>
        </p:nvSpPr>
        <p:spPr>
          <a:xfrm>
            <a:off x="457200" y="1196752"/>
            <a:ext cx="8291264" cy="5400600"/>
          </a:xfrm>
        </p:spPr>
        <p:txBody>
          <a:bodyPr>
            <a:normAutofit/>
          </a:bodyPr>
          <a:lstStyle/>
          <a:p>
            <a:pPr marL="457200" indent="-457200">
              <a:buFont typeface="+mj-lt"/>
              <a:buAutoNum type="alphaUcPeriod"/>
            </a:pPr>
            <a:r>
              <a:rPr lang="el-GR" dirty="0"/>
              <a:t>Οι βραχύτερες ίνες εκφύονται από τα πέταλα και </a:t>
            </a:r>
            <a:r>
              <a:rPr lang="el-GR" dirty="0" err="1"/>
              <a:t>καταφύονται</a:t>
            </a:r>
            <a:r>
              <a:rPr lang="el-GR" dirty="0"/>
              <a:t> στο θηλοειδές φύμα του μεθεπόμενου </a:t>
            </a:r>
            <a:r>
              <a:rPr lang="el-GR" dirty="0" smtClean="0"/>
              <a:t>σπονδύλου.</a:t>
            </a:r>
            <a:endParaRPr lang="el-GR" dirty="0"/>
          </a:p>
          <a:p>
            <a:pPr marL="457200" indent="-457200">
              <a:buFont typeface="+mj-lt"/>
              <a:buAutoNum type="alphaUcPeriod"/>
            </a:pPr>
            <a:r>
              <a:rPr lang="el-GR" dirty="0"/>
              <a:t>Ο μεγαλύτερος όγκος του πολυσχιδή αποτελείται από μακρύτερες ίνες οι οποίες εκφυόμενες από τις ακανθώδεις αποφύσεις των Ο1-Ο5 </a:t>
            </a:r>
            <a:r>
              <a:rPr lang="el-GR" dirty="0" err="1"/>
              <a:t>καταφύονται</a:t>
            </a:r>
            <a:r>
              <a:rPr lang="el-GR" dirty="0"/>
              <a:t> στο θηλοειδές φύμα, στην λαγόνια ακρολοφία και στο </a:t>
            </a:r>
            <a:r>
              <a:rPr lang="el-GR" dirty="0" smtClean="0"/>
              <a:t>ιερό.</a:t>
            </a:r>
            <a:endParaRPr lang="el-GR" dirty="0"/>
          </a:p>
          <a:p>
            <a:pPr marL="457200" indent="-457200">
              <a:buFont typeface="+mj-lt"/>
              <a:buAutoNum type="alphaUcPeriod"/>
            </a:pPr>
            <a:r>
              <a:rPr lang="el-GR" dirty="0"/>
              <a:t>Κάποιες από τις ίνες </a:t>
            </a:r>
            <a:r>
              <a:rPr lang="el-GR" dirty="0" err="1"/>
              <a:t>καταφύονται</a:t>
            </a:r>
            <a:r>
              <a:rPr lang="el-GR" dirty="0"/>
              <a:t> στον αρθρικό θύλακο των Ζ αρθρώσεων αποτρέποντας τον τραυματισμό του κατά την διάρκεια των </a:t>
            </a:r>
            <a:r>
              <a:rPr lang="el-GR" dirty="0" smtClean="0"/>
              <a:t>κινήσεων.</a:t>
            </a:r>
            <a:endParaRPr lang="el-GR" dirty="0"/>
          </a:p>
          <a:p>
            <a:pPr marL="457200" indent="-457200">
              <a:buFont typeface="+mj-lt"/>
              <a:buAutoNum type="alphaUcPeriod"/>
            </a:pPr>
            <a:r>
              <a:rPr lang="el-GR" dirty="0"/>
              <a:t>Η κατανομή των ινών και η </a:t>
            </a:r>
            <a:r>
              <a:rPr lang="el-GR" dirty="0" err="1"/>
              <a:t>εννεύρωση</a:t>
            </a:r>
            <a:r>
              <a:rPr lang="el-GR" dirty="0"/>
              <a:t> του πολυσχιδή είναι τέτοια ώστε η κύρια ενέργειά του επικεντρώνεται σε κάθε σπόνδυλο </a:t>
            </a:r>
            <a:r>
              <a:rPr lang="el-GR" dirty="0" smtClean="0"/>
              <a:t>ξεχωριστά.</a:t>
            </a:r>
            <a:endParaRPr lang="el-GR" dirty="0"/>
          </a:p>
        </p:txBody>
      </p:sp>
    </p:spTree>
    <p:extLst>
      <p:ext uri="{BB962C8B-B14F-4D97-AF65-F5344CB8AC3E}">
        <p14:creationId xmlns:p14="http://schemas.microsoft.com/office/powerpoint/2010/main" val="11331690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Σκοπός</a:t>
            </a:r>
            <a:endParaRPr lang="el-GR" dirty="0"/>
          </a:p>
        </p:txBody>
      </p:sp>
      <p:sp>
        <p:nvSpPr>
          <p:cNvPr id="3" name="Content Placeholder 2"/>
          <p:cNvSpPr>
            <a:spLocks noGrp="1"/>
          </p:cNvSpPr>
          <p:nvPr>
            <p:ph idx="1"/>
          </p:nvPr>
        </p:nvSpPr>
        <p:spPr/>
        <p:txBody>
          <a:bodyPr>
            <a:normAutofit/>
          </a:bodyPr>
          <a:lstStyle/>
          <a:p>
            <a:r>
              <a:rPr lang="el-GR" dirty="0" smtClean="0"/>
              <a:t>Ο βασικός σκοπός αυτού του κεφαλαίου του μαθήματος είναι να αποσαφηνιστεί η δομή και η λειτουργία των μυών του αξονικού σκελετού.</a:t>
            </a:r>
          </a:p>
          <a:p>
            <a:r>
              <a:rPr lang="el-GR" dirty="0" smtClean="0"/>
              <a:t>Αυτή η πληροφορία είναι πολύ σημαντική για την αξιολόγηση και θεραπεία ενός μεγάλου εύρους μυοσκελετικών προβλημάτων όπως είναι οι παρεκλήσεις της όρθιας στάσης, οι παραμορφώσεις, οι αστάθεια, η μυϊκή κάκωση, υπέρμετρη ακαμψία ή αδυναμία και ο γενικευμένος πόνος στον αυχένα και στην οσφύ.</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a:t>
            </a:fld>
            <a:endParaRPr lang="el-GR"/>
          </a:p>
        </p:txBody>
      </p:sp>
    </p:spTree>
    <p:extLst>
      <p:ext uri="{BB962C8B-B14F-4D97-AF65-F5344CB8AC3E}">
        <p14:creationId xmlns:p14="http://schemas.microsoft.com/office/powerpoint/2010/main" val="35333873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dirty="0" smtClean="0"/>
              <a:t>Ανυσματικές δυνάμεις πολυσχιδή</a:t>
            </a:r>
            <a:endParaRPr lang="el-GR" dirty="0"/>
          </a:p>
        </p:txBody>
      </p:sp>
      <p:pic>
        <p:nvPicPr>
          <p:cNvPr id="6" name="Content Placeholder 5" descr="Ανυσματικές δυνάμεις πολυσχιδή.tif"/>
          <p:cNvPicPr>
            <a:picLocks noGrp="1" noChangeAspect="1"/>
          </p:cNvPicPr>
          <p:nvPr>
            <p:ph idx="1"/>
          </p:nvPr>
        </p:nvPicPr>
        <p:blipFill>
          <a:blip r:embed="rId2" cstate="print"/>
          <a:stretch>
            <a:fillRect/>
          </a:stretch>
        </p:blipFill>
        <p:spPr>
          <a:xfrm>
            <a:off x="26629" y="2204864"/>
            <a:ext cx="4039985" cy="3254433"/>
          </a:xfrm>
        </p:spPr>
      </p:pic>
      <p:sp>
        <p:nvSpPr>
          <p:cNvPr id="5" name="Content Placeholder 4"/>
          <p:cNvSpPr>
            <a:spLocks noGrp="1"/>
          </p:cNvSpPr>
          <p:nvPr>
            <p:ph sz="half" idx="4294967295"/>
          </p:nvPr>
        </p:nvSpPr>
        <p:spPr>
          <a:xfrm>
            <a:off x="3923928" y="1143000"/>
            <a:ext cx="5040560" cy="5715000"/>
          </a:xfrm>
        </p:spPr>
        <p:txBody>
          <a:bodyPr>
            <a:normAutofit/>
          </a:bodyPr>
          <a:lstStyle/>
          <a:p>
            <a:pPr>
              <a:lnSpc>
                <a:spcPct val="105000"/>
              </a:lnSpc>
              <a:spcBef>
                <a:spcPts val="1200"/>
              </a:spcBef>
            </a:pPr>
            <a:r>
              <a:rPr lang="el-GR" sz="2200" dirty="0" smtClean="0"/>
              <a:t>Η μικρή οριζόντια συνιστώσα θα μπορούσε να στρέψει τον υπερκείμενο σπόνδυλο, αλλά η κίνηση εμποδίζεται από τις ΖΑ αρθρώσεις και την ακαμψία του μεσοσπονδυλίου δίσκου.</a:t>
            </a:r>
          </a:p>
          <a:p>
            <a:pPr>
              <a:lnSpc>
                <a:spcPct val="105000"/>
              </a:lnSpc>
              <a:spcBef>
                <a:spcPts val="1200"/>
              </a:spcBef>
            </a:pPr>
            <a:r>
              <a:rPr lang="el-GR" sz="2200" dirty="0" smtClean="0"/>
              <a:t>Έτσι σε ΗΜΓ μελέτες βρέθηκε το παράδοξο ότι ο μυς ενεργοποιείται και στις δύο στροφές, με αποτέλεσμα ο μυς θεωρείται ότι είναι </a:t>
            </a:r>
            <a:r>
              <a:rPr lang="el-GR" sz="2200" dirty="0" err="1" smtClean="0"/>
              <a:t>σταθεροποιός</a:t>
            </a:r>
            <a:r>
              <a:rPr lang="el-GR" sz="2200" dirty="0" smtClean="0"/>
              <a:t> στις στροφικές κινήσεις.</a:t>
            </a:r>
          </a:p>
          <a:p>
            <a:pPr>
              <a:lnSpc>
                <a:spcPct val="105000"/>
              </a:lnSpc>
              <a:spcBef>
                <a:spcPts val="1200"/>
              </a:spcBef>
            </a:pPr>
            <a:r>
              <a:rPr lang="el-GR" sz="2200" dirty="0" smtClean="0"/>
              <a:t>Η κύρια ενέργεια του μυός εκφράζεται από την κατακόρυφη συνιστώσα που εκτείνει την ΟΜ αυξάνοντας το οσφυϊκό κύρτωμα.</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49</a:t>
            </a:fld>
            <a:endParaRPr lang="el-GR"/>
          </a:p>
        </p:txBody>
      </p:sp>
      <p:sp>
        <p:nvSpPr>
          <p:cNvPr id="7" name="Ορθογώνιο 6"/>
          <p:cNvSpPr/>
          <p:nvPr/>
        </p:nvSpPr>
        <p:spPr>
          <a:xfrm>
            <a:off x="0" y="5594890"/>
            <a:ext cx="4679504" cy="461665"/>
          </a:xfrm>
          <a:prstGeom prst="rect">
            <a:avLst/>
          </a:prstGeom>
        </p:spPr>
        <p:txBody>
          <a:bodyPr wrap="square">
            <a:spAutoFit/>
          </a:bodyPr>
          <a:lstStyle/>
          <a:p>
            <a:r>
              <a:rPr lang="en-US" sz="1200" dirty="0" smtClean="0">
                <a:latin typeface="Calibri"/>
              </a:rPr>
              <a:t>©</a:t>
            </a:r>
            <a:r>
              <a:rPr lang="en-US" sz="1200" dirty="0" smtClean="0">
                <a:latin typeface="+mn-lt"/>
              </a:rPr>
              <a:t>Nikolai </a:t>
            </a:r>
            <a:r>
              <a:rPr lang="en-US" sz="1200" dirty="0" err="1" smtClean="0">
                <a:latin typeface="+mn-lt"/>
              </a:rPr>
              <a:t>Bogduk</a:t>
            </a:r>
            <a:r>
              <a:rPr lang="el-GR" sz="1200" dirty="0" smtClean="0">
                <a:latin typeface="+mn-lt"/>
              </a:rPr>
              <a:t>, </a:t>
            </a:r>
            <a:r>
              <a:rPr lang="en-US" sz="1200" dirty="0" smtClean="0">
                <a:latin typeface="+mn-lt"/>
              </a:rPr>
              <a:t>Clinical </a:t>
            </a:r>
            <a:r>
              <a:rPr lang="en-US" sz="1200" dirty="0">
                <a:latin typeface="+mn-lt"/>
              </a:rPr>
              <a:t>Anatomy of the Lumbar Spine and </a:t>
            </a:r>
            <a:r>
              <a:rPr lang="en-US" sz="1200" dirty="0" smtClean="0">
                <a:latin typeface="+mn-lt"/>
              </a:rPr>
              <a:t>Sacrum</a:t>
            </a:r>
            <a:r>
              <a:rPr lang="el-GR" sz="1200" dirty="0" smtClean="0">
                <a:latin typeface="+mn-lt"/>
              </a:rPr>
              <a:t>, </a:t>
            </a:r>
            <a:r>
              <a:rPr lang="en-US" sz="1200" dirty="0">
                <a:latin typeface="+mn-lt"/>
              </a:rPr>
              <a:t>Elsevier Health Sciences, 2005 </a:t>
            </a:r>
            <a:endParaRPr lang="el-GR" sz="1200" dirty="0">
              <a:latin typeface="+mn-lt"/>
            </a:endParaRPr>
          </a:p>
        </p:txBody>
      </p:sp>
    </p:spTree>
    <p:extLst>
      <p:ext uri="{BB962C8B-B14F-4D97-AF65-F5344CB8AC3E}">
        <p14:creationId xmlns:p14="http://schemas.microsoft.com/office/powerpoint/2010/main" val="40853885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80120"/>
          </a:xfrm>
        </p:spPr>
        <p:txBody>
          <a:bodyPr>
            <a:noAutofit/>
          </a:bodyPr>
          <a:lstStyle/>
          <a:p>
            <a:r>
              <a:rPr lang="el-GR" dirty="0" smtClean="0"/>
              <a:t>Ομάδα βραχέων τμηματικών μυών </a:t>
            </a:r>
            <a:r>
              <a:rPr lang="el-GR" dirty="0" err="1" smtClean="0"/>
              <a:t>Μεσεγκάρσιοι</a:t>
            </a:r>
            <a:r>
              <a:rPr lang="el-GR" dirty="0" smtClean="0"/>
              <a:t> και </a:t>
            </a:r>
            <a:r>
              <a:rPr lang="el-GR" dirty="0" err="1" smtClean="0"/>
              <a:t>Μεσακάνθιοι</a:t>
            </a:r>
            <a:r>
              <a:rPr lang="el-GR" dirty="0" smtClean="0"/>
              <a:t> μύες</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50</a:t>
            </a:fld>
            <a:endParaRPr lang="el-GR"/>
          </a:p>
        </p:txBody>
      </p:sp>
      <p:sp>
        <p:nvSpPr>
          <p:cNvPr id="7" name="Θέση περιεχομένου 6"/>
          <p:cNvSpPr>
            <a:spLocks noGrp="1"/>
          </p:cNvSpPr>
          <p:nvPr>
            <p:ph idx="1"/>
          </p:nvPr>
        </p:nvSpPr>
        <p:spPr>
          <a:xfrm>
            <a:off x="457200" y="1628800"/>
            <a:ext cx="8229600" cy="4608512"/>
          </a:xfrm>
        </p:spPr>
        <p:txBody>
          <a:bodyPr/>
          <a:lstStyle/>
          <a:p>
            <a:r>
              <a:rPr lang="el-GR" dirty="0"/>
              <a:t>Η θέση τους είναι ιδανική για την παραγωγή </a:t>
            </a:r>
            <a:r>
              <a:rPr lang="el-GR" dirty="0" err="1"/>
              <a:t>εκτατικών</a:t>
            </a:r>
            <a:r>
              <a:rPr lang="el-GR" dirty="0"/>
              <a:t> ροπών καθώς και ροπών πλάγιας </a:t>
            </a:r>
            <a:r>
              <a:rPr lang="el-GR" dirty="0" smtClean="0"/>
              <a:t>κάμψης.</a:t>
            </a:r>
            <a:endParaRPr lang="el-GR" dirty="0"/>
          </a:p>
          <a:p>
            <a:r>
              <a:rPr lang="el-GR" dirty="0"/>
              <a:t>Όμως, οι μύες αυτοί είναι πολύ μικροί για να μπορέσουν να κινήσουν τους </a:t>
            </a:r>
            <a:r>
              <a:rPr lang="el-GR" dirty="0" smtClean="0"/>
              <a:t>σπονδύλου.</a:t>
            </a:r>
            <a:endParaRPr lang="el-GR" dirty="0"/>
          </a:p>
          <a:p>
            <a:r>
              <a:rPr lang="el-GR" dirty="0"/>
              <a:t>Θεωρείται ότι είναι υπεύθυνοι για τον έλεγχο της στάσης λόγω του μεγάλου δικτύου </a:t>
            </a:r>
            <a:r>
              <a:rPr lang="el-GR" dirty="0" err="1" smtClean="0"/>
              <a:t>μηχανοϋποδοχέων</a:t>
            </a:r>
            <a:r>
              <a:rPr lang="el-GR" dirty="0" smtClean="0"/>
              <a:t>.</a:t>
            </a:r>
            <a:endParaRPr lang="el-GR" dirty="0"/>
          </a:p>
          <a:p>
            <a:endParaRPr lang="el-GR" dirty="0"/>
          </a:p>
        </p:txBody>
      </p:sp>
    </p:spTree>
    <p:extLst>
      <p:ext uri="{BB962C8B-B14F-4D97-AF65-F5344CB8AC3E}">
        <p14:creationId xmlns:p14="http://schemas.microsoft.com/office/powerpoint/2010/main" val="33378700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Σημείωμα </a:t>
            </a:r>
            <a:r>
              <a:rPr lang="el-GR" dirty="0" smtClean="0">
                <a:solidFill>
                  <a:schemeClr val="tx1"/>
                </a:solidFill>
              </a:rPr>
              <a:t>Αναφοράς</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err="1"/>
              <a:t>Παλίνα</a:t>
            </a:r>
            <a:r>
              <a:rPr lang="el-GR" sz="2000" dirty="0"/>
              <a:t> </a:t>
            </a:r>
            <a:r>
              <a:rPr lang="el-GR" sz="2000" dirty="0" err="1"/>
              <a:t>Καρακασίδου</a:t>
            </a:r>
            <a:r>
              <a:rPr lang="el-GR" sz="2000" dirty="0"/>
              <a:t> 2014</a:t>
            </a:r>
            <a:r>
              <a:rPr lang="el-GR" sz="2000" dirty="0" smtClean="0"/>
              <a:t>. </a:t>
            </a:r>
            <a:r>
              <a:rPr lang="el-GR" sz="2000" dirty="0" err="1"/>
              <a:t>Παλίνα</a:t>
            </a:r>
            <a:r>
              <a:rPr lang="el-GR" sz="2000" dirty="0"/>
              <a:t> </a:t>
            </a:r>
            <a:r>
              <a:rPr lang="el-GR" sz="2000" dirty="0" err="1"/>
              <a:t>Καρακασίδου</a:t>
            </a:r>
            <a:r>
              <a:rPr lang="el-GR" sz="2000" dirty="0"/>
              <a:t>. «Κινησιολογία </a:t>
            </a:r>
            <a:r>
              <a:rPr lang="el-GR" sz="2000" dirty="0" smtClean="0"/>
              <a:t>Ι</a:t>
            </a:r>
            <a:r>
              <a:rPr lang="en-US" sz="2000" dirty="0" smtClean="0"/>
              <a:t>I</a:t>
            </a:r>
            <a:r>
              <a:rPr lang="el-GR" sz="2000" dirty="0" smtClean="0"/>
              <a:t> </a:t>
            </a:r>
            <a:r>
              <a:rPr lang="el-GR" sz="2000" dirty="0"/>
              <a:t>(Θ). </a:t>
            </a:r>
            <a:r>
              <a:rPr lang="el-GR" sz="2000" dirty="0" smtClean="0"/>
              <a:t>Ενότητα 3</a:t>
            </a:r>
            <a:r>
              <a:rPr lang="en-US" sz="2000" dirty="0" smtClean="0"/>
              <a:t>:</a:t>
            </a:r>
            <a:r>
              <a:rPr lang="el-GR" sz="2000" dirty="0"/>
              <a:t> Αλληλεπίδραση μυών και αρθρώσεων του αξονικού σκελετού». 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fontAlgn="auto">
              <a:spcBef>
                <a:spcPts val="600"/>
              </a:spcBef>
              <a:spcAft>
                <a:spcPts val="0"/>
              </a:spcAft>
            </a:pPr>
            <a:r>
              <a:rPr lang="el-GR" dirty="0">
                <a:solidFill>
                  <a:prstClr val="black"/>
                </a:solidFill>
                <a:latin typeface="Calibri"/>
              </a:rPr>
              <a:t>[1] http://creativecommons.org/licenses/by-nc-sa/4.0/ </a:t>
            </a:r>
            <a:endParaRPr lang="en-US" dirty="0" smtClean="0">
              <a:solidFill>
                <a:prstClr val="black"/>
              </a:solidFill>
              <a:latin typeface="Calibri"/>
            </a:endParaRPr>
          </a:p>
          <a:p>
            <a:pPr fontAlgn="auto">
              <a:spcBef>
                <a:spcPts val="600"/>
              </a:spcBef>
              <a:spcAft>
                <a:spcPts val="0"/>
              </a:spcAft>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latin typeface="Calibri"/>
              </a:rPr>
              <a:t>αδειοδόχο</a:t>
            </a:r>
            <a:endParaRPr lang="el-GR" dirty="0">
              <a:solidFill>
                <a:prstClr val="black"/>
              </a:solidFill>
              <a:latin typeface="Calibri"/>
            </a:endParaRP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err="1">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fontAlgn="auto">
              <a:spcBef>
                <a:spcPts val="600"/>
              </a:spcBef>
              <a:spcAft>
                <a:spcPts val="0"/>
              </a:spcAft>
            </a:pPr>
            <a:r>
              <a:rPr lang="el-GR" dirty="0" smtClean="0">
                <a:solidFill>
                  <a:prstClr val="black"/>
                </a:solidFill>
                <a:latin typeface="Calibri"/>
              </a:rPr>
              <a:t>Ο </a:t>
            </a:r>
            <a:r>
              <a:rPr lang="el-GR" dirty="0">
                <a:solidFill>
                  <a:prstClr val="black"/>
                </a:solidFill>
                <a:latin typeface="Calibri"/>
              </a:rPr>
              <a:t>δικαιούχος μπορεί να παρέχει στον </a:t>
            </a:r>
            <a:r>
              <a:rPr lang="el-GR" dirty="0" err="1">
                <a:solidFill>
                  <a:prstClr val="black"/>
                </a:solidFill>
                <a:latin typeface="Calibri"/>
              </a:rPr>
              <a:t>αδειοδόχο</a:t>
            </a:r>
            <a:r>
              <a:rPr lang="el-GR" dirty="0">
                <a:solidFill>
                  <a:prstClr val="black"/>
                </a:solidFill>
                <a:latin typeface="Calibri"/>
              </a:rPr>
              <a:t>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25441762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fontAlgn="auto">
              <a:spcBef>
                <a:spcPts val="0"/>
              </a:spcBef>
              <a:spcAft>
                <a:spcPts val="0"/>
              </a:spcAft>
            </a:pP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pPr fontAlgn="auto">
              <a:spcBef>
                <a:spcPts val="0"/>
              </a:spcBef>
              <a:spcAft>
                <a:spcPts val="0"/>
              </a:spcAft>
            </a:pPr>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pPr fontAlgn="auto">
              <a:spcBef>
                <a:spcPts val="0"/>
              </a:spcBef>
              <a:spcAft>
                <a:spcPts val="0"/>
              </a:spcAft>
            </a:pPr>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pPr fontAlgn="auto">
              <a:spcBef>
                <a:spcPts val="0"/>
              </a:spcBef>
              <a:spcAft>
                <a:spcPts val="0"/>
              </a:spcAft>
            </a:pPr>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fontAlgn="auto">
              <a:spcBef>
                <a:spcPts val="0"/>
              </a:spcBef>
              <a:spcAft>
                <a:spcPts val="0"/>
              </a:spcAft>
            </a:pP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fontAlgn="auto">
              <a:spcBef>
                <a:spcPts val="0"/>
              </a:spcBef>
              <a:spcAft>
                <a:spcPts val="0"/>
              </a:spcAft>
            </a:pP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fontAlgn="auto">
              <a:spcBef>
                <a:spcPts val="0"/>
              </a:spcBef>
              <a:spcAft>
                <a:spcPts val="0"/>
              </a:spcAft>
            </a:pP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02712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Διατήρηση </a:t>
            </a:r>
            <a:r>
              <a:rPr lang="el-GR" dirty="0" smtClean="0">
                <a:solidFill>
                  <a:schemeClr val="tx1"/>
                </a:solidFill>
              </a:rPr>
              <a:t>Σημειωμάτων</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solidFill>
                  <a:schemeClr val="tx1"/>
                </a:solidFill>
              </a:rPr>
              <a:t>Σημείωμα Χρήσης Έργων </a:t>
            </a:r>
            <a:r>
              <a:rPr lang="el-GR" dirty="0" smtClean="0">
                <a:solidFill>
                  <a:schemeClr val="tx1"/>
                </a:solidFill>
              </a:rPr>
              <a:t>Τρίτων</a:t>
            </a:r>
            <a:endParaRPr lang="el-GR" dirty="0">
              <a:solidFill>
                <a:schemeClr val="tx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r>
              <a:rPr lang="el-GR" sz="2000" dirty="0" smtClean="0"/>
              <a:t>:</a:t>
            </a:r>
            <a:endParaRPr lang="en-US" sz="2000" dirty="0" smtClean="0"/>
          </a:p>
          <a:p>
            <a:r>
              <a:rPr lang="en-US" sz="2000" dirty="0"/>
              <a:t>Donald A. Neumann, </a:t>
            </a:r>
            <a:r>
              <a:rPr lang="en-US" sz="2000" dirty="0" smtClean="0"/>
              <a:t>“Kinesiology </a:t>
            </a:r>
            <a:r>
              <a:rPr lang="en-US" sz="2000" dirty="0"/>
              <a:t>of the Musculoskeletal System: Foundations for </a:t>
            </a:r>
            <a:r>
              <a:rPr lang="en-US" sz="2000" dirty="0" smtClean="0"/>
              <a:t>Rehabilitation</a:t>
            </a:r>
            <a:r>
              <a:rPr lang="en-US" sz="2000" dirty="0"/>
              <a:t>”, Mosby/Elsevier, </a:t>
            </a:r>
            <a:r>
              <a:rPr lang="en-US" sz="2000" dirty="0" smtClean="0"/>
              <a:t>2010.</a:t>
            </a:r>
          </a:p>
          <a:p>
            <a:r>
              <a:rPr lang="en-US" sz="2000" dirty="0"/>
              <a:t>Nikolai </a:t>
            </a:r>
            <a:r>
              <a:rPr lang="en-US" sz="2000" dirty="0" err="1"/>
              <a:t>Bogduk</a:t>
            </a:r>
            <a:r>
              <a:rPr lang="el-GR" sz="2000" dirty="0"/>
              <a:t>, </a:t>
            </a:r>
            <a:r>
              <a:rPr lang="en-US" sz="2000" dirty="0"/>
              <a:t>Clinical Anatomy of the Lumbar Spine and Sacrum</a:t>
            </a:r>
            <a:r>
              <a:rPr lang="el-GR" sz="2000" dirty="0"/>
              <a:t>, </a:t>
            </a:r>
            <a:r>
              <a:rPr lang="en-US" sz="2000" dirty="0"/>
              <a:t>Elsevier Health Sciences, </a:t>
            </a:r>
            <a:r>
              <a:rPr lang="en-US" sz="2000" smtClean="0"/>
              <a:t>2005.</a:t>
            </a:r>
            <a:endParaRPr lang="en-US" sz="2000" dirty="0" smtClean="0"/>
          </a:p>
        </p:txBody>
      </p:sp>
    </p:spTree>
    <p:extLst>
      <p:ext uri="{BB962C8B-B14F-4D97-AF65-F5344CB8AC3E}">
        <p14:creationId xmlns:p14="http://schemas.microsoft.com/office/powerpoint/2010/main" val="2817985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solidFill>
              </a:rPr>
              <a:t>Χρηματοδότηση</a:t>
            </a:r>
            <a:endParaRPr lang="el-GR" dirty="0">
              <a:solidFill>
                <a:schemeClr val="tx1"/>
              </a:solidFill>
            </a:endParaRPr>
          </a:p>
        </p:txBody>
      </p:sp>
      <p:sp>
        <p:nvSpPr>
          <p:cNvPr id="3" name="Content Placeholder 2"/>
          <p:cNvSpPr>
            <a:spLocks noGrp="1"/>
          </p:cNvSpPr>
          <p:nvPr>
            <p:ph idx="1"/>
          </p:nvPr>
        </p:nvSpPr>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Αθήνας</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err="1" smtClean="0"/>
              <a:t>Εννεύρωση</a:t>
            </a:r>
            <a:r>
              <a:rPr lang="el-GR" dirty="0" smtClean="0"/>
              <a:t> των μυών και αρθρώσεων</a:t>
            </a:r>
            <a:r>
              <a:rPr lang="en-US" dirty="0" smtClean="0"/>
              <a:t> 1/2</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5</a:t>
            </a:fld>
            <a:endParaRPr lang="el-GR"/>
          </a:p>
        </p:txBody>
      </p:sp>
      <p:pic>
        <p:nvPicPr>
          <p:cNvPr id="1026" name="Picture 2" descr="File:Gray799.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980728"/>
            <a:ext cx="6429375" cy="57054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2843808" y="6244800"/>
            <a:ext cx="3312368"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4"/>
              </a:rPr>
              <a:t>Gray799</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5" tooltip="User:Mysid"/>
              </a:rPr>
              <a:t>Mysid</a:t>
            </a:r>
            <a:r>
              <a:rPr lang="el-GR"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28406707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smtClean="0"/>
              <a:t>Εννεύρωση</a:t>
            </a:r>
            <a:r>
              <a:rPr lang="el-GR" dirty="0" smtClean="0"/>
              <a:t> μυών και αρθρώσεων</a:t>
            </a:r>
            <a:r>
              <a:rPr lang="en-US" dirty="0" smtClean="0"/>
              <a:t> 2/2</a:t>
            </a:r>
            <a:endParaRPr lang="el-GR" dirty="0"/>
          </a:p>
        </p:txBody>
      </p:sp>
      <p:sp>
        <p:nvSpPr>
          <p:cNvPr id="3" name="Content Placeholder 2"/>
          <p:cNvSpPr>
            <a:spLocks noGrp="1"/>
          </p:cNvSpPr>
          <p:nvPr>
            <p:ph idx="1"/>
          </p:nvPr>
        </p:nvSpPr>
        <p:spPr/>
        <p:txBody>
          <a:bodyPr>
            <a:normAutofit/>
          </a:bodyPr>
          <a:lstStyle/>
          <a:p>
            <a:r>
              <a:rPr lang="el-GR" dirty="0" smtClean="0"/>
              <a:t>Σαν γενικός κανόνας:</a:t>
            </a:r>
          </a:p>
          <a:p>
            <a:pPr lvl="1"/>
            <a:r>
              <a:rPr lang="el-GR" dirty="0" smtClean="0"/>
              <a:t>Εξαρτώμενοι από την περιοχή της ΣΣ, οι πρόσθιοι κλάδοι σχηματίζουν νεύρα τα οποία εννευρώνουν το δέρμα, τους μύες και τις αρθρώσεις της </a:t>
            </a:r>
            <a:r>
              <a:rPr lang="el-GR" dirty="0" err="1" smtClean="0"/>
              <a:t>προσθιο</a:t>
            </a:r>
            <a:r>
              <a:rPr lang="el-GR" dirty="0" smtClean="0"/>
              <a:t>-πλάγιας περιοχής του κορμού, του αυχένα και τα άκρα.</a:t>
            </a:r>
          </a:p>
          <a:p>
            <a:pPr lvl="1"/>
            <a:r>
              <a:rPr lang="el-GR" dirty="0" smtClean="0"/>
              <a:t>Οι ραχιαίοι κλάδοι σχηματίζουν νεύρα τα οποία εννευρώνουν το δέρμα, τους μύες και τις αρθρώσεις της οπίσθιας περιοχής του κορμού και του αυχένα.</a:t>
            </a:r>
          </a:p>
          <a:p>
            <a:pPr lvl="1"/>
            <a:r>
              <a:rPr lang="el-GR" dirty="0" smtClean="0"/>
              <a:t>Οι πρόσθιοι κλάδοι είτε σχηματίζουν πλέγματα, είτε πορεύονται ως ατομικά νεύρα.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a:t>
            </a:fld>
            <a:endParaRPr lang="el-GR"/>
          </a:p>
        </p:txBody>
      </p:sp>
    </p:spTree>
    <p:extLst>
      <p:ext uri="{BB962C8B-B14F-4D97-AF65-F5344CB8AC3E}">
        <p14:creationId xmlns:p14="http://schemas.microsoft.com/office/powerpoint/2010/main" val="33872940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6016" y="116632"/>
            <a:ext cx="3981128" cy="908720"/>
          </a:xfrm>
        </p:spPr>
        <p:txBody>
          <a:bodyPr/>
          <a:lstStyle/>
          <a:p>
            <a:r>
              <a:rPr lang="el-GR" dirty="0" smtClean="0"/>
              <a:t>Πλέγματα </a:t>
            </a:r>
            <a:endParaRPr lang="el-GR" dirty="0"/>
          </a:p>
        </p:txBody>
      </p:sp>
      <p:sp>
        <p:nvSpPr>
          <p:cNvPr id="4" name="Content Placeholder 3"/>
          <p:cNvSpPr>
            <a:spLocks noGrp="1"/>
          </p:cNvSpPr>
          <p:nvPr>
            <p:ph sz="half" idx="4294967295"/>
          </p:nvPr>
        </p:nvSpPr>
        <p:spPr>
          <a:xfrm>
            <a:off x="4211960" y="1021134"/>
            <a:ext cx="4783832" cy="4785395"/>
          </a:xfrm>
        </p:spPr>
        <p:txBody>
          <a:bodyPr>
            <a:normAutofit/>
          </a:bodyPr>
          <a:lstStyle/>
          <a:p>
            <a:pPr>
              <a:lnSpc>
                <a:spcPct val="110000"/>
              </a:lnSpc>
              <a:spcBef>
                <a:spcPts val="1200"/>
              </a:spcBef>
            </a:pPr>
            <a:r>
              <a:rPr lang="el-GR" sz="2400" dirty="0" smtClean="0"/>
              <a:t>Οι πρόσθιοι κλάδοι των νωτιαίων νεύρων στην περιοχή του αυχένα, της οσφύος και του ιερού, σχηματίζουν το αυχενικό (Α1-Α4), το βραχιόνιο (Α5-Θ1), το οσφυϊκό (Θ12-Ο4), το ιερό (Ο4-Ι4) και το μικρό κοκκυγικό (Ι4-Κο1) πλέγμα.</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7</a:t>
            </a:fld>
            <a:endParaRPr lang="el-GR"/>
          </a:p>
        </p:txBody>
      </p:sp>
      <p:pic>
        <p:nvPicPr>
          <p:cNvPr id="2050" name="Picture 2" descr="File:1321 Spinal Nerve Plexus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6296"/>
            <a:ext cx="3959768" cy="66550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3347864" y="6298172"/>
            <a:ext cx="4695514" cy="276999"/>
          </a:xfrm>
          <a:prstGeom prst="rect">
            <a:avLst/>
          </a:prstGeom>
        </p:spPr>
        <p:txBody>
          <a:bodyPr wrap="square">
            <a:spAutoFit/>
          </a:bodyPr>
          <a:lstStyle/>
          <a:p>
            <a:r>
              <a:rPr lang="en-US" sz="1200" dirty="0" smtClean="0">
                <a:solidFill>
                  <a:prstClr val="black">
                    <a:lumMod val="75000"/>
                    <a:lumOff val="25000"/>
                  </a:prstClr>
                </a:solidFill>
                <a:latin typeface="+mn-lt"/>
              </a:rPr>
              <a:t>“</a:t>
            </a:r>
            <a:r>
              <a:rPr lang="en-US" sz="1200" dirty="0">
                <a:latin typeface="+mn-lt"/>
                <a:hlinkClick r:id="rId4"/>
              </a:rPr>
              <a:t>1321 Spinal Nerve </a:t>
            </a:r>
            <a:r>
              <a:rPr lang="en-US" sz="1200" dirty="0" smtClean="0">
                <a:latin typeface="+mn-lt"/>
                <a:hlinkClick r:id="rId4"/>
              </a:rPr>
              <a:t>Plexuses</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5" tooltip="User:CFCF"/>
              </a:rPr>
              <a:t>CFCF</a:t>
            </a:r>
            <a:r>
              <a:rPr lang="el-GR" sz="1200" dirty="0" smtClean="0">
                <a:latin typeface="+mn-lt"/>
              </a:rPr>
              <a:t> </a:t>
            </a:r>
            <a:r>
              <a:rPr lang="el-GR" sz="1200" dirty="0" smtClean="0">
                <a:solidFill>
                  <a:prstClr val="black">
                    <a:lumMod val="75000"/>
                    <a:lumOff val="25000"/>
                  </a:prstClr>
                </a:solidFill>
                <a:latin typeface="+mn-lt"/>
              </a:rPr>
              <a:t>διαθέσιμο με άδεια </a:t>
            </a:r>
            <a:r>
              <a:rPr lang="en-US" sz="1200" dirty="0">
                <a:latin typeface="+mn-lt"/>
                <a:hlinkClick r:id="rId6"/>
              </a:rPr>
              <a:t>CC BY 3.0</a:t>
            </a:r>
            <a:endParaRPr lang="en-US" sz="1200" dirty="0">
              <a:latin typeface="+mn-lt"/>
            </a:endParaRPr>
          </a:p>
        </p:txBody>
      </p:sp>
    </p:spTree>
    <p:extLst>
      <p:ext uri="{BB962C8B-B14F-4D97-AF65-F5344CB8AC3E}">
        <p14:creationId xmlns:p14="http://schemas.microsoft.com/office/powerpoint/2010/main" val="41923507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7544" y="116632"/>
            <a:ext cx="8229600" cy="1080120"/>
          </a:xfrm>
        </p:spPr>
        <p:txBody>
          <a:bodyPr>
            <a:noAutofit/>
          </a:bodyPr>
          <a:lstStyle/>
          <a:p>
            <a:r>
              <a:rPr lang="el-GR" dirty="0" smtClean="0"/>
              <a:t>Πρόσθιοι κλάδοι που δεν σχηματίζουν πλέγματα</a:t>
            </a:r>
            <a:endParaRPr lang="el-GR" dirty="0"/>
          </a:p>
        </p:txBody>
      </p:sp>
      <p:sp>
        <p:nvSpPr>
          <p:cNvPr id="6" name="Content Placeholder 5"/>
          <p:cNvSpPr>
            <a:spLocks noGrp="1"/>
          </p:cNvSpPr>
          <p:nvPr>
            <p:ph idx="1"/>
          </p:nvPr>
        </p:nvSpPr>
        <p:spPr>
          <a:xfrm>
            <a:off x="457200" y="1556792"/>
            <a:ext cx="8229600" cy="4680520"/>
          </a:xfrm>
        </p:spPr>
        <p:txBody>
          <a:bodyPr>
            <a:normAutofit/>
          </a:bodyPr>
          <a:lstStyle/>
          <a:p>
            <a:r>
              <a:rPr lang="el-GR" sz="2400" dirty="0" smtClean="0"/>
              <a:t>Πολλοί πρόσθιοι κλάδοι των νωτιαίων νεύρων δεν σχηματίζουν πλέγματα και παραμένουν σαν ξεχωριστά νεύρα.</a:t>
            </a:r>
          </a:p>
          <a:p>
            <a:r>
              <a:rPr lang="el-GR" sz="2400" dirty="0" smtClean="0"/>
              <a:t>Δύο τυπικά παραδείγματα είναι τα μεσοπλεύρια και οι υπόστροφοι μηνιγγικοί κλάδοι των νωτιαίων νεύρων.</a:t>
            </a:r>
            <a:endParaRPr lang="el-GR" sz="24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8</a:t>
            </a:fld>
            <a:endParaRPr lang="el-GR"/>
          </a:p>
        </p:txBody>
      </p:sp>
    </p:spTree>
    <p:extLst>
      <p:ext uri="{BB962C8B-B14F-4D97-AF65-F5344CB8AC3E}">
        <p14:creationId xmlns:p14="http://schemas.microsoft.com/office/powerpoint/2010/main" val="232832469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268863a85ded487f47f3bbfda933224d483ea29"/>
</p:tagLst>
</file>

<file path=ppt/theme/theme1.xml><?xml version="1.0" encoding="utf-8"?>
<a:theme xmlns:a="http://schemas.openxmlformats.org/drawingml/2006/main" name="template">
  <a:themeElements>
    <a:clrScheme name="Προσαρμοσμένο 1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713</TotalTime>
  <Words>3880</Words>
  <Application>Microsoft Office PowerPoint</Application>
  <PresentationFormat>Προβολή στην οθόνη (4:3)</PresentationFormat>
  <Paragraphs>407</Paragraphs>
  <Slides>59</Slides>
  <Notes>21</Notes>
  <HiddenSlides>0</HiddenSlides>
  <MMClips>0</MMClips>
  <ScaleCrop>false</ScaleCrop>
  <HeadingPairs>
    <vt:vector size="4" baseType="variant">
      <vt:variant>
        <vt:lpstr>Θέμα</vt:lpstr>
      </vt:variant>
      <vt:variant>
        <vt:i4>2</vt:i4>
      </vt:variant>
      <vt:variant>
        <vt:lpstr>Τίτλοι διαφανειών</vt:lpstr>
      </vt:variant>
      <vt:variant>
        <vt:i4>59</vt:i4>
      </vt:variant>
    </vt:vector>
  </HeadingPairs>
  <TitlesOfParts>
    <vt:vector size="61" baseType="lpstr">
      <vt:lpstr>template</vt:lpstr>
      <vt:lpstr>1_OC_template_updated</vt:lpstr>
      <vt:lpstr>Κινησιολογία ΙI (Θ)</vt:lpstr>
      <vt:lpstr>Μύες </vt:lpstr>
      <vt:lpstr>Μύες αξονικού σκελετού 1/2</vt:lpstr>
      <vt:lpstr>Μύες αξονικού σκελετού 2/2</vt:lpstr>
      <vt:lpstr>Σκοπός</vt:lpstr>
      <vt:lpstr>Εννεύρωση των μυών και αρθρώσεων 1/2</vt:lpstr>
      <vt:lpstr>Εννεύρωση μυών και αρθρώσεων 2/2</vt:lpstr>
      <vt:lpstr>Πλέγματα </vt:lpstr>
      <vt:lpstr>Πρόσθιοι κλάδοι που δεν σχηματίζουν πλέγματα</vt:lpstr>
      <vt:lpstr>Νεύρα που δεν σχηματίζουν πλέγματα</vt:lpstr>
      <vt:lpstr>Μεσοπλεύρια νεύρα</vt:lpstr>
      <vt:lpstr>Δερματόμια</vt:lpstr>
      <vt:lpstr>Υπόστροφοι μηνιγγικοί κλάδοι  νωτιαίων νεύρων</vt:lpstr>
      <vt:lpstr>Ραχιαίοι κλάδοι νωτιαίων νεύρων 1/2</vt:lpstr>
      <vt:lpstr>Ραχιαίοι κλάδοι νωτιαίων νεύρων 2/2</vt:lpstr>
      <vt:lpstr>Ανατομική οργάνωση των μυών του αξονικού σκελετού 1/2</vt:lpstr>
      <vt:lpstr>Ανατομική οργάνωση των μυών του αξονικού σκελετού 2/2</vt:lpstr>
      <vt:lpstr>Παραγωγή εσωτερικών δυνάμεων 1/2</vt:lpstr>
      <vt:lpstr>Παραγωγή εσωτερικών δυνάμεων 2/2</vt:lpstr>
      <vt:lpstr>Γενικές παρατηρήσεις</vt:lpstr>
      <vt:lpstr>Ραχιαίοι μύες κορμού – Επιπολής στοιβάδα 1/2</vt:lpstr>
      <vt:lpstr>Ραχιαίοι μύες κορμού – Επιπολής στοιβάδα 2/2</vt:lpstr>
      <vt:lpstr>Ραχιαίοι μύες κορμού – Μέση στοιβάδα</vt:lpstr>
      <vt:lpstr>Ραχιαίοι μύες κορμού – Οργάνωση της ιερονωτιαίας και εγκάρσιο – ακανθώδους ομάδας</vt:lpstr>
      <vt:lpstr>Ιερονωτιαίοι μύες 1/3</vt:lpstr>
      <vt:lpstr>Ιερονωτιαίοι μύες 2/3</vt:lpstr>
      <vt:lpstr>Ιερονωτιαίοι μύες 3/3</vt:lpstr>
      <vt:lpstr>Ακανθώδης θωρακικός</vt:lpstr>
      <vt:lpstr>Ακανθώδης Αυχενικός και Κεφαλικός</vt:lpstr>
      <vt:lpstr>Μήκιστος οσφυϊκός</vt:lpstr>
      <vt:lpstr>Ανυσματικές δυνάμεις μήκιστου οσφυϊκού</vt:lpstr>
      <vt:lpstr>Μήκιστος θωρακικός</vt:lpstr>
      <vt:lpstr>Μήκιστος αυχενικός και Μήκιστος κεφαλικός</vt:lpstr>
      <vt:lpstr>Λαγονοπλευρικός οσφυϊκός  (οσφυϊκές ίνες)</vt:lpstr>
      <vt:lpstr>Ανυσματικές δυνάμεις λαγονοπλευρικού οσφυϊκού</vt:lpstr>
      <vt:lpstr>Λαγονοπλευρικός οσφυϊκός</vt:lpstr>
      <vt:lpstr>Λαγονοπλευρικός θωρακικός</vt:lpstr>
      <vt:lpstr>Λαγονοπλευρικός αυχενικός</vt:lpstr>
      <vt:lpstr>Ιερονωτιαίοι μύες ως ομάδα 1/2</vt:lpstr>
      <vt:lpstr>Ιερονωτιαίοι μύες ως ομάδα 2/2</vt:lpstr>
      <vt:lpstr>Έκταση κορμού – κεφαλής –  άνω και κάτω άκρων</vt:lpstr>
      <vt:lpstr>Εγκάρσιο - ακανθώδης ομάδα</vt:lpstr>
      <vt:lpstr>Ημιακανθώδης μυς</vt:lpstr>
      <vt:lpstr>Ημιακανθώδης μυς </vt:lpstr>
      <vt:lpstr>Πολυσχιδής μυς </vt:lpstr>
      <vt:lpstr>Στροφείς των νώτων μύες</vt:lpstr>
      <vt:lpstr>Ενέργεια της εγκαρσιο-ακανθώδους ομάδας μυών 1/2</vt:lpstr>
      <vt:lpstr>Ενέργεια της εγκαρσιο-ακανθώδους ομάδας μυών 2/2</vt:lpstr>
      <vt:lpstr>Πολυσχιδής οσφυϊκός</vt:lpstr>
      <vt:lpstr>Ανυσματικές δυνάμεις πολυσχιδή</vt:lpstr>
      <vt:lpstr>Ομάδα βραχέων τμηματικών μυών Μεσεγκάρσιοι και Μεσακάνθιοι μύες</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Σημείωμα Χρήσης Έργων Τρίτων</vt:lpstr>
      <vt:lpstr>Χρηματοδότηση</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Κινησιολογία ΙI (Θ)</dc:title>
  <dc:creator>fkaram2</dc:creator>
  <cp:lastModifiedBy>fkaram2</cp:lastModifiedBy>
  <cp:revision>51</cp:revision>
  <dcterms:created xsi:type="dcterms:W3CDTF">2015-04-22T12:15:52Z</dcterms:created>
  <dcterms:modified xsi:type="dcterms:W3CDTF">2015-10-15T13:24:06Z</dcterms:modified>
</cp:coreProperties>
</file>