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62" r:id="rId12"/>
    <p:sldId id="264" r:id="rId13"/>
    <p:sldId id="276" r:id="rId14"/>
    <p:sldId id="277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2E321-D173-474F-B45D-9CC13FE2F5C1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DC0-2148-4A38-A0B9-D84335703A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A82"/>
                </a:solidFill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Font typeface="Courier New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Kλικ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1FD6-6D2B-42EE-A6DE-43988F70921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A8A5-29B9-4029-B54B-7DDE1F9652A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8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8D-F2DA-43D0-90CD-7352672282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6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748B-217E-495F-A898-A78F66EB978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0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298-9D83-45C8-8FC8-E61A099E2C3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21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9ED-7737-4CA5-9795-56DFC158CA6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2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53-1ED7-40AE-B224-2F63D9F5690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0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A22D-D1B9-4E20-8D4D-A22C623A7B3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4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8429-F684-4AED-BB44-143C9A835A3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EC73-6B32-41D9-BCA3-F4529FB18D0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B4B03A-52C0-4381-B8D0-7370BDDF2D6A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1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NkKNLBMq-C8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Λήψης Βιολογικών Υλικών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Λήψη φλεβικού αίματος (Επιλογή φλέβας)</a:t>
            </a:r>
            <a:endParaRPr lang="en-US" sz="2600" dirty="0" smtClean="0"/>
          </a:p>
          <a:p>
            <a:r>
              <a:rPr lang="el-GR" sz="2200" dirty="0"/>
              <a:t>Αναστάσιος </a:t>
            </a:r>
            <a:r>
              <a:rPr lang="el-GR" sz="2200" dirty="0" err="1"/>
              <a:t>Κριεμπάρδης</a:t>
            </a:r>
            <a:endParaRPr lang="el-GR" sz="2200" dirty="0"/>
          </a:p>
          <a:p>
            <a:r>
              <a:rPr lang="el-GR" sz="22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Τεχνικές Λήψης Βιολογικών </a:t>
            </a:r>
            <a:r>
              <a:rPr lang="el-GR" sz="2000" dirty="0" smtClean="0"/>
              <a:t>Υλικών</a:t>
            </a:r>
            <a:r>
              <a:rPr lang="en-US" sz="2000"/>
              <a:t> (E)</a:t>
            </a:r>
            <a:r>
              <a:rPr lang="el-GR" sz="2000" smtClean="0"/>
              <a:t>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Λήψη φλεβικού αίματος (</a:t>
            </a:r>
            <a:r>
              <a:rPr lang="el-GR" sz="2000" dirty="0" smtClean="0"/>
              <a:t>Επιλογή φλέβας)».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3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φλέβας για λήψη φλεβικού αίματος</a:t>
            </a:r>
            <a:br>
              <a:rPr lang="el-GR" dirty="0" smtClean="0"/>
            </a:b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l-GR" dirty="0" smtClean="0"/>
              <a:t>Προτιμώνται οι φλέβες των άνω άκρων από τις φλέβες των κάτω άκρων, καθώς είναι περισσότερες, εμφανίζουν λιγότερες επιπλοκές και είναι πιο εύχρηστες.</a:t>
            </a:r>
          </a:p>
          <a:p>
            <a:r>
              <a:rPr lang="el-GR" dirty="0" smtClean="0"/>
              <a:t>Ο εντοπισμός της κατάλληλης φλέβας γίνεται με οπτική παρατήρηση και ψηλάφηση.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φλέβας για λήψη φλεβικού αίματος</a:t>
            </a:r>
            <a:br>
              <a:rPr lang="el-GR" dirty="0" smtClean="0"/>
            </a:br>
            <a:r>
              <a:rPr lang="el-GR" sz="3000" b="0" dirty="0" smtClean="0"/>
              <a:t>2/7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l-GR" dirty="0" smtClean="0"/>
              <a:t>Αποφεύγονται φλέβες που βρίσκονται σε σημείο που εμφανίζεται μόλυνση, αιμάτωμά ή φλεβίτιδα, καθώς και περιοχές με οίδημα.</a:t>
            </a:r>
          </a:p>
          <a:p>
            <a:r>
              <a:rPr lang="el-GR" dirty="0" smtClean="0"/>
              <a:t>Καθώς και σημεία στη φλέβα που εμφανίζουν σημάδια προηγούμενης </a:t>
            </a:r>
            <a:r>
              <a:rPr lang="el-GR" dirty="0" err="1" smtClean="0"/>
              <a:t>φλεβοπαρακέντησης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Επίσης αποφεύγονται φλέβες που εντοπίζονται στην εσωτερική επιφάνεια του καρπού.</a:t>
            </a:r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φλέβας για λήψη φλεβικού αίματος</a:t>
            </a:r>
            <a:br>
              <a:rPr lang="el-GR" dirty="0" smtClean="0"/>
            </a:br>
            <a:r>
              <a:rPr lang="el-GR" sz="3000" b="0" dirty="0" smtClean="0"/>
              <a:t>3/7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l-GR" b="1" dirty="0" smtClean="0"/>
              <a:t>Με τη ψηλάφηση:</a:t>
            </a:r>
          </a:p>
          <a:p>
            <a:pPr lvl="1" indent="-387350"/>
            <a:r>
              <a:rPr lang="el-GR" dirty="0" smtClean="0"/>
              <a:t>Διαπιστώνεται η κατάσταση της φλέβας.</a:t>
            </a:r>
          </a:p>
          <a:p>
            <a:pPr lvl="1" indent="-387350"/>
            <a:r>
              <a:rPr lang="el-GR" dirty="0" smtClean="0"/>
              <a:t>Γίνεται διάκριση μεταξύ φλέβας, αρτηρίας ή τένοντα.</a:t>
            </a:r>
          </a:p>
          <a:p>
            <a:pPr lvl="1" indent="-387350"/>
            <a:r>
              <a:rPr lang="el-GR" dirty="0" smtClean="0"/>
              <a:t>Εντοπίζονται βαθιές φλέβες, μη ορατές με την οπτική παρατήρηση.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φλέβας για λήψη φλεβικού αίματος</a:t>
            </a:r>
            <a:br>
              <a:rPr lang="el-GR" dirty="0" smtClean="0"/>
            </a:br>
            <a:r>
              <a:rPr lang="el-GR" sz="3000" b="0" dirty="0" smtClean="0"/>
              <a:t>4/7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αιμολήπτης</a:t>
            </a:r>
            <a:r>
              <a:rPr lang="el-GR" dirty="0" smtClean="0"/>
              <a:t> χρησιμοποιεί για την ψηλάφηση πάντα τα ίδια δάχτυλα.</a:t>
            </a:r>
          </a:p>
          <a:p>
            <a:r>
              <a:rPr lang="el-GR" dirty="0" smtClean="0"/>
              <a:t>Δεν χρησιμοποιεί τον αντίχειρα (έχει σφυγμό).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φλέβας για λήψη φλεβικού αίματος</a:t>
            </a:r>
            <a:br>
              <a:rPr lang="el-GR" dirty="0" smtClean="0"/>
            </a:br>
            <a:r>
              <a:rPr lang="el-GR" sz="3000" b="0" dirty="0" smtClean="0"/>
              <a:t>5/7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53347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Επιφανειακές φλέβες άνω άκρων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 smtClean="0"/>
              <a:t>(1</a:t>
            </a:r>
            <a:r>
              <a:rPr lang="el-GR" sz="2200" baseline="30000" dirty="0" smtClean="0"/>
              <a:t>η</a:t>
            </a:r>
            <a:r>
              <a:rPr lang="el-GR" sz="2200" dirty="0" smtClean="0"/>
              <a:t> επιλογή για λήψη φλεβικού αίματος)</a:t>
            </a:r>
          </a:p>
          <a:p>
            <a:r>
              <a:rPr lang="el-GR" dirty="0" smtClean="0"/>
              <a:t>Κεφαλική φλέβα.</a:t>
            </a:r>
          </a:p>
          <a:p>
            <a:r>
              <a:rPr lang="el-GR" dirty="0" smtClean="0"/>
              <a:t>Βασιλική φλέβα.</a:t>
            </a:r>
          </a:p>
          <a:p>
            <a:r>
              <a:rPr lang="el-GR" dirty="0" smtClean="0"/>
              <a:t>Φλέβες του μέσου </a:t>
            </a:r>
            <a:r>
              <a:rPr lang="el-GR" dirty="0" err="1" smtClean="0"/>
              <a:t>αντιβραχιόνιου</a:t>
            </a:r>
            <a:r>
              <a:rPr lang="el-GR" dirty="0" smtClean="0"/>
              <a:t>.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156176" y="4869160"/>
            <a:ext cx="2006600" cy="914400"/>
            <a:chOff x="480" y="2544"/>
            <a:chExt cx="1408" cy="816"/>
          </a:xfrm>
        </p:grpSpPr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480" y="2544"/>
              <a:ext cx="1408" cy="8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528" y="2568"/>
              <a:ext cx="1180" cy="768"/>
              <a:chOff x="1316" y="1200"/>
              <a:chExt cx="1180" cy="768"/>
            </a:xfrm>
          </p:grpSpPr>
          <p:sp>
            <p:nvSpPr>
              <p:cNvPr id="10" name="Arc 24"/>
              <p:cNvSpPr>
                <a:spLocks/>
              </p:cNvSpPr>
              <p:nvPr/>
            </p:nvSpPr>
            <p:spPr bwMode="auto">
              <a:xfrm flipV="1">
                <a:off x="1824" y="1200"/>
                <a:ext cx="672" cy="384"/>
              </a:xfrm>
              <a:custGeom>
                <a:avLst/>
                <a:gdLst>
                  <a:gd name="T0" fmla="*/ 12 w 21600"/>
                  <a:gd name="T1" fmla="*/ 0 h 21597"/>
                  <a:gd name="T2" fmla="*/ 672 w 21600"/>
                  <a:gd name="T3" fmla="*/ 384 h 21597"/>
                  <a:gd name="T4" fmla="*/ 0 w 21600"/>
                  <a:gd name="T5" fmla="*/ 384 h 215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7" fill="none" extrusionOk="0">
                    <a:moveTo>
                      <a:pt x="376" y="0"/>
                    </a:moveTo>
                    <a:cubicBezTo>
                      <a:pt x="12157" y="205"/>
                      <a:pt x="21600" y="9814"/>
                      <a:pt x="21600" y="21597"/>
                    </a:cubicBezTo>
                  </a:path>
                  <a:path w="21600" h="21597" stroke="0" extrusionOk="0">
                    <a:moveTo>
                      <a:pt x="376" y="0"/>
                    </a:moveTo>
                    <a:cubicBezTo>
                      <a:pt x="12157" y="205"/>
                      <a:pt x="21600" y="9814"/>
                      <a:pt x="21600" y="21597"/>
                    </a:cubicBezTo>
                    <a:lnTo>
                      <a:pt x="0" y="21597"/>
                    </a:lnTo>
                    <a:lnTo>
                      <a:pt x="376" y="0"/>
                    </a:lnTo>
                    <a:close/>
                  </a:path>
                </a:pathLst>
              </a:cu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Arc 25"/>
              <p:cNvSpPr>
                <a:spLocks/>
              </p:cNvSpPr>
              <p:nvPr/>
            </p:nvSpPr>
            <p:spPr bwMode="auto">
              <a:xfrm>
                <a:off x="1824" y="1584"/>
                <a:ext cx="672" cy="384"/>
              </a:xfrm>
              <a:custGeom>
                <a:avLst/>
                <a:gdLst>
                  <a:gd name="T0" fmla="*/ 12 w 21600"/>
                  <a:gd name="T1" fmla="*/ 0 h 21597"/>
                  <a:gd name="T2" fmla="*/ 672 w 21600"/>
                  <a:gd name="T3" fmla="*/ 384 h 21597"/>
                  <a:gd name="T4" fmla="*/ 0 w 21600"/>
                  <a:gd name="T5" fmla="*/ 384 h 215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7" fill="none" extrusionOk="0">
                    <a:moveTo>
                      <a:pt x="376" y="0"/>
                    </a:moveTo>
                    <a:cubicBezTo>
                      <a:pt x="12157" y="205"/>
                      <a:pt x="21600" y="9814"/>
                      <a:pt x="21600" y="21597"/>
                    </a:cubicBezTo>
                  </a:path>
                  <a:path w="21600" h="21597" stroke="0" extrusionOk="0">
                    <a:moveTo>
                      <a:pt x="376" y="0"/>
                    </a:moveTo>
                    <a:cubicBezTo>
                      <a:pt x="12157" y="205"/>
                      <a:pt x="21600" y="9814"/>
                      <a:pt x="21600" y="21597"/>
                    </a:cubicBezTo>
                    <a:lnTo>
                      <a:pt x="0" y="21597"/>
                    </a:lnTo>
                    <a:lnTo>
                      <a:pt x="376" y="0"/>
                    </a:lnTo>
                    <a:close/>
                  </a:path>
                </a:pathLst>
              </a:cu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2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1316" y="1584"/>
                <a:ext cx="533" cy="6"/>
              </a:xfrm>
              <a:prstGeom prst="straightConnector1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</p:grpSp>
      </p:grpSp>
      <p:grpSp>
        <p:nvGrpSpPr>
          <p:cNvPr id="18" name="17 - Ομάδα"/>
          <p:cNvGrpSpPr/>
          <p:nvPr/>
        </p:nvGrpSpPr>
        <p:grpSpPr>
          <a:xfrm>
            <a:off x="5283646" y="1844824"/>
            <a:ext cx="3752850" cy="2814638"/>
            <a:chOff x="5283646" y="1844824"/>
            <a:chExt cx="3752850" cy="2814638"/>
          </a:xfrm>
        </p:grpSpPr>
        <p:pic>
          <p:nvPicPr>
            <p:cNvPr id="6" name="Picture 5" descr="P1314_29-12-10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646" y="1844824"/>
              <a:ext cx="3752850" cy="2814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4" name="13 - Ευθύγραμμο βέλος σύνδεσης"/>
            <p:cNvCxnSpPr/>
            <p:nvPr/>
          </p:nvCxnSpPr>
          <p:spPr>
            <a:xfrm flipH="1">
              <a:off x="6948264" y="2564904"/>
              <a:ext cx="216024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ύγραμμο βέλος σύνδεσης"/>
            <p:cNvCxnSpPr/>
            <p:nvPr/>
          </p:nvCxnSpPr>
          <p:spPr>
            <a:xfrm flipV="1">
              <a:off x="6156176" y="3645024"/>
              <a:ext cx="576064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φλέβας για λήψη φλεβικού αίματος</a:t>
            </a:r>
            <a:br>
              <a:rPr lang="el-GR" dirty="0" smtClean="0"/>
            </a:br>
            <a:r>
              <a:rPr lang="el-GR" sz="3000" b="0" dirty="0" smtClean="0"/>
              <a:t>6/7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Βαθιές φλέβες άνω άκρων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 smtClean="0"/>
              <a:t>(2</a:t>
            </a:r>
            <a:r>
              <a:rPr lang="el-GR" sz="2200" baseline="30000" dirty="0" smtClean="0"/>
              <a:t>η</a:t>
            </a:r>
            <a:r>
              <a:rPr lang="el-GR" sz="2200" dirty="0" smtClean="0"/>
              <a:t> επιλογή για λήψη φλεβικού αίματος)</a:t>
            </a:r>
          </a:p>
          <a:p>
            <a:r>
              <a:rPr lang="el-GR" dirty="0" err="1" smtClean="0"/>
              <a:t>Κερκιδικές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Ωλένιες.</a:t>
            </a:r>
          </a:p>
          <a:p>
            <a:r>
              <a:rPr lang="el-GR" dirty="0" err="1" smtClean="0"/>
              <a:t>Βραχιόνιες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Υποκλείδιες.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φλέβας για λήψη φλεβικού αίματος</a:t>
            </a:r>
            <a:br>
              <a:rPr lang="el-GR" dirty="0" smtClean="0"/>
            </a:br>
            <a:r>
              <a:rPr lang="el-GR" sz="3000" b="0" dirty="0" smtClean="0"/>
              <a:t>7/7</a:t>
            </a:r>
            <a:endParaRPr lang="el-GR" sz="3000" b="0" dirty="0"/>
          </a:p>
        </p:txBody>
      </p:sp>
      <p:sp>
        <p:nvSpPr>
          <p:cNvPr id="1026" name="AutoShape 2" descr="File:Gray57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AutoShape 4" descr="File:Gray57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E6-7B98-404D-A29D-AA119E33179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8600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How to Find a Vein When Starting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/>
              </a:rPr>
              <a:t>Ivs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 or Drawing Blood Tips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812925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4617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b4793c666c430e2a45e3640335cbdfe3a3ce9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NkKNLBMq-C8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Προσαρμοσμένο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</TotalTime>
  <Words>835</Words>
  <Application>Microsoft Office PowerPoint</Application>
  <PresentationFormat>On-screen Show (4:3)</PresentationFormat>
  <Paragraphs>103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OC_template_updated</vt:lpstr>
      <vt:lpstr>Θέμα του Office</vt:lpstr>
      <vt:lpstr>Τεχνικές Λήψης Βιολογικών Υλικών (E)</vt:lpstr>
      <vt:lpstr>Επιλογή φλέβας για λήψη φλεβικού αίματος 1/7</vt:lpstr>
      <vt:lpstr>Επιλογή φλέβας για λήψη φλεβικού αίματος 2/7</vt:lpstr>
      <vt:lpstr>Επιλογή φλέβας για λήψη φλεβικού αίματος 3/7</vt:lpstr>
      <vt:lpstr>Επιλογή φλέβας για λήψη φλεβικού αίματος 4/7</vt:lpstr>
      <vt:lpstr>Επιλογή φλέβας για λήψη φλεβικού αίματος 5/7</vt:lpstr>
      <vt:lpstr>Επιλογή φλέβας για λήψη φλεβικού αίματος 6/7</vt:lpstr>
      <vt:lpstr>Επιλογή φλέβας για λήψη φλεβικού αίματος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 - E</dc:title>
  <dc:creator>opencourses@teiath.gr</dc:creator>
  <cp:lastModifiedBy>alex</cp:lastModifiedBy>
  <cp:revision>12</cp:revision>
  <dcterms:created xsi:type="dcterms:W3CDTF">2014-10-07T08:06:05Z</dcterms:created>
  <dcterms:modified xsi:type="dcterms:W3CDTF">2015-03-02T10:40:33Z</dcterms:modified>
</cp:coreProperties>
</file>