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6"/>
  </p:notesMasterIdLst>
  <p:handoutMasterIdLst>
    <p:handoutMasterId r:id="rId27"/>
  </p:handoutMasterIdLst>
  <p:sldIdLst>
    <p:sldId id="256" r:id="rId3"/>
    <p:sldId id="272" r:id="rId4"/>
    <p:sldId id="273" r:id="rId5"/>
    <p:sldId id="274" r:id="rId6"/>
    <p:sldId id="275" r:id="rId7"/>
    <p:sldId id="276" r:id="rId8"/>
    <p:sldId id="278" r:id="rId9"/>
    <p:sldId id="279" r:id="rId10"/>
    <p:sldId id="280" r:id="rId11"/>
    <p:sldId id="281" r:id="rId12"/>
    <p:sldId id="282" r:id="rId13"/>
    <p:sldId id="283" r:id="rId14"/>
    <p:sldId id="284" r:id="rId15"/>
    <p:sldId id="285" r:id="rId16"/>
    <p:sldId id="286" r:id="rId17"/>
    <p:sldId id="287" r:id="rId18"/>
    <p:sldId id="257" r:id="rId19"/>
    <p:sldId id="262" r:id="rId20"/>
    <p:sldId id="264" r:id="rId21"/>
    <p:sldId id="269" r:id="rId22"/>
    <p:sldId id="270" r:id="rId23"/>
    <p:sldId id="266" r:id="rId24"/>
    <p:sldId id="261" r:id="rId25"/>
  </p:sldIdLst>
  <p:sldSz cx="9144000" cy="6858000" type="screen4x3"/>
  <p:notesSz cx="7104063" cy="10234613"/>
  <p:custDataLst>
    <p:tags r:id="rId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1038"/>
    <a:srgbClr val="650F34"/>
    <a:srgbClr val="620A2C"/>
    <a:srgbClr val="570D2D"/>
    <a:srgbClr val="5B0D2E"/>
    <a:srgbClr val="5E0E30"/>
    <a:srgbClr val="5B3462"/>
    <a:srgbClr val="49385E"/>
    <a:srgbClr val="333399"/>
    <a:srgbClr val="454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95536" y="1412776"/>
            <a:ext cx="8352928"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992188" indent="-3635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Περιβαλλοντικές Επιδράσεις στην Αισθητική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6</a:t>
            </a:r>
            <a:r>
              <a:rPr lang="el-GR" sz="2600" dirty="0" smtClean="0"/>
              <a:t>:</a:t>
            </a:r>
            <a:r>
              <a:rPr lang="en-US" sz="2600" dirty="0" smtClean="0"/>
              <a:t> </a:t>
            </a:r>
            <a:r>
              <a:rPr lang="el-GR" sz="2600" dirty="0" smtClean="0"/>
              <a:t>Διαλύτες και δέρμα – Επαγγελματικές </a:t>
            </a:r>
            <a:r>
              <a:rPr lang="el-GR" sz="2600" dirty="0" err="1" smtClean="0"/>
              <a:t>ελκώσεις</a:t>
            </a:r>
            <a:r>
              <a:rPr lang="el-GR" sz="2600" dirty="0" smtClean="0"/>
              <a:t> του δέρματος</a:t>
            </a:r>
            <a:endParaRPr lang="en-US" sz="2600" dirty="0" smtClean="0"/>
          </a:p>
          <a:p>
            <a:pPr>
              <a:spcBef>
                <a:spcPts val="0"/>
              </a:spcBef>
            </a:pPr>
            <a:r>
              <a:rPr lang="el-GR" sz="2200" dirty="0" smtClean="0"/>
              <a:t>Δρ</a:t>
            </a:r>
            <a:r>
              <a:rPr lang="el-GR" sz="2200" dirty="0"/>
              <a:t>. Ευαγγελία Πρωτόπαπα, Καθηγήτρια Φαρμακοποιός - Αισθητικός</a:t>
            </a:r>
          </a:p>
          <a:p>
            <a:pPr>
              <a:spcBef>
                <a:spcPts val="0"/>
              </a:spcBef>
            </a:pPr>
            <a:r>
              <a:rPr lang="el-GR" sz="2200" dirty="0" smtClean="0"/>
              <a:t>Τμήμα </a:t>
            </a:r>
            <a:r>
              <a:rPr lang="el-GR" sz="2200" dirty="0"/>
              <a:t>Αισθητικής και </a:t>
            </a:r>
            <a:r>
              <a:rPr lang="el-GR" sz="2200" dirty="0" err="1"/>
              <a:t>Κοσμητολογίας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Επαγγελματικές </a:t>
            </a:r>
            <a:r>
              <a:rPr lang="el-GR" dirty="0" err="1">
                <a:solidFill>
                  <a:prstClr val="white"/>
                </a:solidFill>
              </a:rPr>
              <a:t>ελκώσεις</a:t>
            </a:r>
            <a:r>
              <a:rPr lang="el-GR" dirty="0">
                <a:solidFill>
                  <a:prstClr val="white"/>
                </a:solidFill>
              </a:rPr>
              <a:t> </a:t>
            </a:r>
            <a:br>
              <a:rPr lang="el-GR" dirty="0">
                <a:solidFill>
                  <a:prstClr val="white"/>
                </a:solidFill>
              </a:rPr>
            </a:br>
            <a:r>
              <a:rPr lang="el-GR" dirty="0">
                <a:solidFill>
                  <a:prstClr val="white"/>
                </a:solidFill>
              </a:rPr>
              <a:t>του δέρματος </a:t>
            </a:r>
            <a:r>
              <a:rPr lang="el-GR" sz="3000" b="0" dirty="0" smtClean="0">
                <a:solidFill>
                  <a:prstClr val="white"/>
                </a:solidFill>
              </a:rPr>
              <a:t>4/4</a:t>
            </a:r>
            <a:endParaRPr lang="el-GR" dirty="0"/>
          </a:p>
        </p:txBody>
      </p:sp>
      <p:sp>
        <p:nvSpPr>
          <p:cNvPr id="3" name="Θέση περιεχομένου 2"/>
          <p:cNvSpPr>
            <a:spLocks noGrp="1"/>
          </p:cNvSpPr>
          <p:nvPr>
            <p:ph idx="1"/>
          </p:nvPr>
        </p:nvSpPr>
        <p:spPr/>
        <p:txBody>
          <a:bodyPr/>
          <a:lstStyle/>
          <a:p>
            <a:pPr marL="0" indent="0">
              <a:buNone/>
            </a:pPr>
            <a:r>
              <a:rPr lang="el-GR" b="1" dirty="0"/>
              <a:t>ΕΛΚΗ ΑΠΟ ΧΛΩΡΙΟΥΧΟ ΨΕΥΔΑΡΓΥΡΟ</a:t>
            </a:r>
          </a:p>
          <a:p>
            <a:r>
              <a:rPr lang="el-GR" dirty="0"/>
              <a:t>Πιθανότατα η υγροσκοπική του ιδιότητα οδηγεί στην εμφάνιση ελκών.</a:t>
            </a:r>
          </a:p>
          <a:p>
            <a:pPr marL="0" indent="0">
              <a:buNone/>
            </a:pPr>
            <a:r>
              <a:rPr lang="el-GR" b="1" dirty="0"/>
              <a:t>ΕΛΚΗ ΑΠΟ ΥΓΡΟ ΤΣΙΜΕΝΤΟ</a:t>
            </a:r>
          </a:p>
          <a:p>
            <a:r>
              <a:rPr lang="el-GR" dirty="0"/>
              <a:t>Το υγρό τσιμέντο που περιέχει ποικίλες ποσότητες χρωμίου και κοβαλτίου και είναι αλκαλικής φύσεως μπορεί να προκαλέσει έλκη στα γόνατα και στις κνήμες εάν το υγρό τσιμέντο περάσει μέσα από τις μπότες.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4105371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Αλκάλεα</a:t>
            </a:r>
            <a:r>
              <a:rPr lang="el-GR" dirty="0" smtClean="0"/>
              <a:t> και δέρμα</a:t>
            </a:r>
            <a:endParaRPr lang="el-GR" dirty="0"/>
          </a:p>
        </p:txBody>
      </p:sp>
      <p:sp>
        <p:nvSpPr>
          <p:cNvPr id="3" name="Θέση περιεχομένου 2"/>
          <p:cNvSpPr>
            <a:spLocks noGrp="1"/>
          </p:cNvSpPr>
          <p:nvPr>
            <p:ph idx="1"/>
          </p:nvPr>
        </p:nvSpPr>
        <p:spPr>
          <a:xfrm>
            <a:off x="395536" y="1412776"/>
            <a:ext cx="8352928" cy="5328592"/>
          </a:xfrm>
        </p:spPr>
        <p:txBody>
          <a:bodyPr>
            <a:normAutofit lnSpcReduction="10000"/>
          </a:bodyPr>
          <a:lstStyle/>
          <a:p>
            <a:r>
              <a:rPr lang="el-GR" dirty="0"/>
              <a:t>Τ’ αλκαλικά διαλύματα σαπωνοποιούν τα επιφανειακά λιπίδια και διαλύουν τις ουσίες που συγκρατούν την υγρασία και προκαλούν οίδημα των κυττάρων.</a:t>
            </a:r>
          </a:p>
          <a:p>
            <a:r>
              <a:rPr lang="el-GR" dirty="0"/>
              <a:t>Τα συνηθέστερα </a:t>
            </a:r>
            <a:r>
              <a:rPr lang="el-GR" dirty="0" err="1"/>
              <a:t>αλκάλεα</a:t>
            </a:r>
            <a:r>
              <a:rPr lang="el-GR" dirty="0"/>
              <a:t> είναι τα σαπούνια, η σόδα, η αμμωνία, το υδροξείδιο του καλίου και του νατρίου, το τσιμέντο, η κιμωλία, το πυριτικό νάτριο, το φωσφορικό νάτριο και οι </a:t>
            </a:r>
            <a:r>
              <a:rPr lang="el-GR" dirty="0" err="1"/>
              <a:t>αμίνες</a:t>
            </a:r>
            <a:r>
              <a:rPr lang="el-GR" dirty="0"/>
              <a:t>.</a:t>
            </a:r>
          </a:p>
          <a:p>
            <a:r>
              <a:rPr lang="el-GR" dirty="0"/>
              <a:t>Η σόδα σε σκόνη (άνυδρο ανθρακικό ασβέστιο) είναι 3 φορές ισχυρότερη από την υγρή σόδα.</a:t>
            </a:r>
          </a:p>
          <a:p>
            <a:r>
              <a:rPr lang="el-GR" dirty="0"/>
              <a:t>Τα </a:t>
            </a:r>
            <a:r>
              <a:rPr lang="el-GR" dirty="0" err="1"/>
              <a:t>αλκάλεα</a:t>
            </a:r>
            <a:r>
              <a:rPr lang="el-GR" dirty="0"/>
              <a:t> χρησιμοποιούνται σε πολλές βιομηχανίες, σε βαφές, στη βυρσοδεψία, στην κατασκευή καουτσούκ, πλαστικών, γυαλιών κ.ά.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762233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Οξέα και δέρμα </a:t>
            </a:r>
            <a:r>
              <a:rPr lang="el-GR" sz="3000" b="0" dirty="0" smtClean="0"/>
              <a:t>1/2</a:t>
            </a:r>
            <a:endParaRPr lang="el-GR" sz="3000" b="0" dirty="0"/>
          </a:p>
        </p:txBody>
      </p:sp>
      <p:sp>
        <p:nvSpPr>
          <p:cNvPr id="3" name="Θέση περιεχομένου 2"/>
          <p:cNvSpPr>
            <a:spLocks noGrp="1"/>
          </p:cNvSpPr>
          <p:nvPr>
            <p:ph idx="1"/>
          </p:nvPr>
        </p:nvSpPr>
        <p:spPr>
          <a:xfrm>
            <a:off x="395536" y="1412776"/>
            <a:ext cx="8424936" cy="5400600"/>
          </a:xfrm>
        </p:spPr>
        <p:txBody>
          <a:bodyPr>
            <a:noAutofit/>
          </a:bodyPr>
          <a:lstStyle/>
          <a:p>
            <a:r>
              <a:rPr lang="el-GR" dirty="0"/>
              <a:t>Τα οξέα χρησιμοποιούνται ευρύτατα στη βιομηχανία όπως </a:t>
            </a:r>
            <a:r>
              <a:rPr lang="el-GR" dirty="0" err="1"/>
              <a:t>π,χ</a:t>
            </a:r>
            <a:r>
              <a:rPr lang="el-GR" dirty="0"/>
              <a:t>. το χρωμικό οξύ για να εμποδίσει την οξείδωση του σιδήρου και το </a:t>
            </a:r>
            <a:r>
              <a:rPr lang="el-GR" dirty="0" err="1"/>
              <a:t>υδροφθορικό</a:t>
            </a:r>
            <a:r>
              <a:rPr lang="el-GR" dirty="0"/>
              <a:t> οξύ για την χαρακτική των τζαμιών.</a:t>
            </a:r>
          </a:p>
          <a:p>
            <a:r>
              <a:rPr lang="el-GR" dirty="0"/>
              <a:t>Συνήθη ανόργανα οξέα είναι τα θειικά, τα υδροχλωρικά και τα νιτρικά. Το οξαλικό και το </a:t>
            </a:r>
            <a:r>
              <a:rPr lang="el-GR" dirty="0" err="1"/>
              <a:t>ακετονικό</a:t>
            </a:r>
            <a:r>
              <a:rPr lang="el-GR" dirty="0"/>
              <a:t> οξύ είναι τα πιο συνήθη οργανικά οξέα.</a:t>
            </a:r>
          </a:p>
          <a:p>
            <a:r>
              <a:rPr lang="el-GR" dirty="0"/>
              <a:t>Οι όξινοι </a:t>
            </a:r>
            <a:r>
              <a:rPr lang="el-GR" dirty="0" err="1"/>
              <a:t>ανυδρίτες</a:t>
            </a:r>
            <a:r>
              <a:rPr lang="el-GR" dirty="0"/>
              <a:t> όπως ο </a:t>
            </a:r>
            <a:r>
              <a:rPr lang="el-GR" dirty="0" err="1"/>
              <a:t>φθαλικός</a:t>
            </a:r>
            <a:r>
              <a:rPr lang="el-GR" dirty="0"/>
              <a:t> </a:t>
            </a:r>
            <a:r>
              <a:rPr lang="el-GR" dirty="0" err="1"/>
              <a:t>ανυδρίτης</a:t>
            </a:r>
            <a:r>
              <a:rPr lang="el-GR" dirty="0"/>
              <a:t> είναι ισχυρότερα ερεθιστικά από τα </a:t>
            </a:r>
            <a:r>
              <a:rPr lang="el-GR" dirty="0" smtClean="0"/>
              <a:t>αντίστοιχα οξέα</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571532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Οξέα και δέρμα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395536" y="1412776"/>
            <a:ext cx="8424936" cy="5400600"/>
          </a:xfrm>
        </p:spPr>
        <p:txBody>
          <a:bodyPr>
            <a:noAutofit/>
          </a:bodyPr>
          <a:lstStyle/>
          <a:p>
            <a:r>
              <a:rPr lang="el-GR" dirty="0" smtClean="0"/>
              <a:t>Τα </a:t>
            </a:r>
            <a:r>
              <a:rPr lang="el-GR" dirty="0"/>
              <a:t>οξέα είναι και αυτά διαβρωτικά για το δέρμα και </a:t>
            </a:r>
            <a:r>
              <a:rPr lang="el-GR" dirty="0" err="1"/>
              <a:t>μετουσιωτές</a:t>
            </a:r>
            <a:r>
              <a:rPr lang="el-GR" dirty="0"/>
              <a:t> των πρωτεϊνών.</a:t>
            </a:r>
          </a:p>
          <a:p>
            <a:r>
              <a:rPr lang="el-GR" dirty="0"/>
              <a:t>Τα οξέα και τα </a:t>
            </a:r>
            <a:r>
              <a:rPr lang="el-GR" dirty="0" err="1"/>
              <a:t>αλκάλεα</a:t>
            </a:r>
            <a:r>
              <a:rPr lang="el-GR" dirty="0"/>
              <a:t> προκαλούν οξεία ερεθιστική δερματίτιδα η οποία εμφανίζεται λίγες ώρες μετά την επαφή με την υπεύθυνη ουσία στην περιοχή του δέρματος που ήλθε σε επαφή (ακάλυπτα συνήθως μέρη) και χαρακτηρίζεται από ερύθημα, οίδημα, </a:t>
            </a:r>
            <a:r>
              <a:rPr lang="el-GR" dirty="0" smtClean="0"/>
              <a:t>φυσαλίδες, </a:t>
            </a:r>
            <a:r>
              <a:rPr lang="el-GR" dirty="0"/>
              <a:t>διαβρώσεις, </a:t>
            </a:r>
            <a:r>
              <a:rPr lang="el-GR" dirty="0" err="1"/>
              <a:t>οροροή</a:t>
            </a:r>
            <a:r>
              <a:rPr lang="el-GR" dirty="0"/>
              <a:t>. Αν το οξύ ή το αλκάλι είναι πολύ ισχυρό τότε προκαλεί την εικόνα της </a:t>
            </a:r>
            <a:r>
              <a:rPr lang="el-GR" dirty="0" err="1"/>
              <a:t>εγκαυματικής</a:t>
            </a:r>
            <a:r>
              <a:rPr lang="el-GR" dirty="0"/>
              <a:t> </a:t>
            </a:r>
            <a:r>
              <a:rPr lang="el-GR" dirty="0" err="1"/>
              <a:t>έλκωσης</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340474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Ουσίες που προκαλούν ερεθιστική δερματίτιδα εξ’ επαφής</a:t>
            </a:r>
            <a:endParaRPr lang="el-GR" dirty="0"/>
          </a:p>
        </p:txBody>
      </p:sp>
      <p:sp>
        <p:nvSpPr>
          <p:cNvPr id="3" name="Θέση περιεχομένου 2"/>
          <p:cNvSpPr>
            <a:spLocks noGrp="1"/>
          </p:cNvSpPr>
          <p:nvPr>
            <p:ph idx="1"/>
          </p:nvPr>
        </p:nvSpPr>
        <p:spPr>
          <a:xfrm>
            <a:off x="395536" y="1412776"/>
            <a:ext cx="8424936" cy="5328592"/>
          </a:xfrm>
        </p:spPr>
        <p:txBody>
          <a:bodyPr>
            <a:normAutofit/>
          </a:bodyPr>
          <a:lstStyle/>
          <a:p>
            <a:pPr marL="457200" lvl="0" indent="-457200">
              <a:buFont typeface="+mj-lt"/>
              <a:buAutoNum type="arabicPeriod"/>
            </a:pPr>
            <a:r>
              <a:rPr lang="el-GR" dirty="0"/>
              <a:t>ΚΑΘΑΡΙΣΤΙΚΑ: </a:t>
            </a:r>
            <a:r>
              <a:rPr lang="el-GR" dirty="0" smtClean="0"/>
              <a:t>Απορρυπαντικά-Σαπούνια. </a:t>
            </a:r>
            <a:r>
              <a:rPr lang="el-GR" dirty="0"/>
              <a:t>Εντοπίζεται στο βάθος των </a:t>
            </a:r>
            <a:r>
              <a:rPr lang="el-GR" dirty="0" err="1"/>
              <a:t>μεσοδαχτυλικών</a:t>
            </a:r>
            <a:r>
              <a:rPr lang="el-GR" dirty="0"/>
              <a:t> πτυχών και κάτω από τη βέρα.</a:t>
            </a:r>
          </a:p>
          <a:p>
            <a:pPr marL="457200" lvl="0" indent="-457200">
              <a:buFont typeface="+mj-lt"/>
              <a:buAutoNum type="arabicPeriod"/>
            </a:pPr>
            <a:r>
              <a:rPr lang="el-GR" dirty="0"/>
              <a:t>ΟΡΓΑΝΙΚΟΙ ΔΙΑΛΥΤΕΣ: </a:t>
            </a:r>
            <a:r>
              <a:rPr lang="el-GR" dirty="0" smtClean="0"/>
              <a:t>(Αλκοόλες, ακετόνη, </a:t>
            </a:r>
            <a:r>
              <a:rPr lang="el-GR" dirty="0" err="1" smtClean="0"/>
              <a:t>τερπεντίνη</a:t>
            </a:r>
            <a:r>
              <a:rPr lang="el-GR" dirty="0" smtClean="0"/>
              <a:t> κ.ά</a:t>
            </a:r>
            <a:r>
              <a:rPr lang="el-GR" dirty="0"/>
              <a:t>.). Εντοπίζεται κυρίως στα χέρια.</a:t>
            </a:r>
          </a:p>
          <a:p>
            <a:pPr marL="457200" lvl="0" indent="-457200">
              <a:buFont typeface="+mj-lt"/>
              <a:buAutoNum type="arabicPeriod"/>
            </a:pPr>
            <a:r>
              <a:rPr lang="el-GR" dirty="0"/>
              <a:t>ΛΑΔΙΑ: </a:t>
            </a:r>
            <a:r>
              <a:rPr lang="el-GR" dirty="0" smtClean="0"/>
              <a:t>(Ορυκτέλαια, ψυκτικά λάδια κ.ά</a:t>
            </a:r>
            <a:r>
              <a:rPr lang="el-GR" dirty="0"/>
              <a:t>.).</a:t>
            </a:r>
          </a:p>
          <a:p>
            <a:pPr marL="457200" lvl="0" indent="-457200">
              <a:buFont typeface="+mj-lt"/>
              <a:buAutoNum type="arabicPeriod"/>
            </a:pPr>
            <a:r>
              <a:rPr lang="el-GR" dirty="0"/>
              <a:t>ΑΛΚΑΛΕΑ: (σόδα, αμμωνία, τσιμέντο, </a:t>
            </a:r>
            <a:r>
              <a:rPr lang="el-GR" dirty="0" err="1"/>
              <a:t>αμίνες</a:t>
            </a:r>
            <a:r>
              <a:rPr lang="el-GR" dirty="0"/>
              <a:t>, αλκαλικά </a:t>
            </a:r>
            <a:r>
              <a:rPr lang="el-GR" dirty="0" err="1"/>
              <a:t>σουλφίδια</a:t>
            </a:r>
            <a:r>
              <a:rPr lang="el-GR" dirty="0"/>
              <a:t> κ.ά.).</a:t>
            </a:r>
          </a:p>
          <a:p>
            <a:pPr marL="457200" lvl="0" indent="-457200">
              <a:buFont typeface="+mj-lt"/>
              <a:buAutoNum type="arabicPeriod"/>
            </a:pPr>
            <a:r>
              <a:rPr lang="el-GR" dirty="0"/>
              <a:t>ΟΞΕΑ ΑΝΟΡΓΑΝΑ ΚΑΙ ΟΡΓΑΝΙΚΑ: (υδροχλωρικό, νιτρικό, χρωμικό κ.ά.).</a:t>
            </a:r>
          </a:p>
          <a:p>
            <a:pPr marL="457200" lvl="0" indent="-457200">
              <a:buFont typeface="+mj-lt"/>
              <a:buAutoNum type="arabicPeriod"/>
            </a:pPr>
            <a:r>
              <a:rPr lang="el-GR" dirty="0"/>
              <a:t>ΟΥΣΙΕΣ </a:t>
            </a:r>
            <a:r>
              <a:rPr lang="el-GR" dirty="0" smtClean="0"/>
              <a:t>ΠΟΥ ΔΡΟΥΝ </a:t>
            </a:r>
            <a:r>
              <a:rPr lang="el-GR" dirty="0"/>
              <a:t>ΜΗΧΑΝΙΚΑ: </a:t>
            </a:r>
            <a:r>
              <a:rPr lang="el-GR" dirty="0" smtClean="0"/>
              <a:t>Ίνες μαλλιού, </a:t>
            </a:r>
            <a:r>
              <a:rPr lang="el-GR" dirty="0" err="1" smtClean="0"/>
              <a:t>υαλοβαμβακας</a:t>
            </a:r>
            <a:r>
              <a:rPr lang="el-GR" dirty="0" smtClean="0"/>
              <a:t> </a:t>
            </a:r>
            <a:r>
              <a:rPr lang="el-GR" dirty="0"/>
              <a:t>κ.ά.</a:t>
            </a:r>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385088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Αλλεργιογόνα που προκαλούν αλλεργική δερματίτιδα </a:t>
            </a:r>
            <a:r>
              <a:rPr lang="el-GR" dirty="0"/>
              <a:t>εξ’ </a:t>
            </a:r>
            <a:r>
              <a:rPr lang="el-GR" dirty="0" smtClean="0"/>
              <a:t>επαφής </a:t>
            </a:r>
            <a:r>
              <a:rPr lang="el-GR" sz="3000" b="0" dirty="0" smtClean="0"/>
              <a:t>1/2</a:t>
            </a:r>
            <a:endParaRPr lang="el-GR" sz="3000" b="0" dirty="0"/>
          </a:p>
        </p:txBody>
      </p:sp>
      <p:sp>
        <p:nvSpPr>
          <p:cNvPr id="3" name="Θέση περιεχομένου 2"/>
          <p:cNvSpPr>
            <a:spLocks noGrp="1"/>
          </p:cNvSpPr>
          <p:nvPr>
            <p:ph idx="1"/>
          </p:nvPr>
        </p:nvSpPr>
        <p:spPr/>
        <p:txBody>
          <a:bodyPr>
            <a:noAutofit/>
          </a:bodyPr>
          <a:lstStyle/>
          <a:p>
            <a:pPr marL="457200" lvl="0" indent="-457200">
              <a:buFont typeface="+mj-lt"/>
              <a:buAutoNum type="arabicPeriod"/>
            </a:pPr>
            <a:r>
              <a:rPr lang="el-GR" dirty="0"/>
              <a:t>ΧΡΩΜΙΟ: τσιμέντο - χρωστικές - γάντια από δέρμα - σπίρτα </a:t>
            </a:r>
            <a:r>
              <a:rPr lang="el-GR" dirty="0" smtClean="0"/>
              <a:t>κ.ά. (χέρια).</a:t>
            </a:r>
            <a:endParaRPr lang="el-GR" dirty="0"/>
          </a:p>
          <a:p>
            <a:pPr marL="457200" lvl="0" indent="-457200">
              <a:buFont typeface="+mj-lt"/>
              <a:buAutoNum type="arabicPeriod"/>
            </a:pPr>
            <a:r>
              <a:rPr lang="el-GR" dirty="0"/>
              <a:t>ΝΙΚΕΛΙΟ: άλατα του </a:t>
            </a:r>
            <a:r>
              <a:rPr lang="el-GR" dirty="0" err="1"/>
              <a:t>πεντασθενούς</a:t>
            </a:r>
            <a:r>
              <a:rPr lang="el-GR" dirty="0"/>
              <a:t> νικελίου </a:t>
            </a:r>
            <a:r>
              <a:rPr lang="el-GR" dirty="0" smtClean="0"/>
              <a:t>(καρποί, </a:t>
            </a:r>
            <a:r>
              <a:rPr lang="el-GR" dirty="0" err="1" smtClean="0"/>
              <a:t>λοβία</a:t>
            </a:r>
            <a:r>
              <a:rPr lang="el-GR" dirty="0" smtClean="0"/>
              <a:t> αυτιών).</a:t>
            </a:r>
            <a:endParaRPr lang="el-GR" dirty="0"/>
          </a:p>
          <a:p>
            <a:pPr marL="457200" lvl="0" indent="-457200">
              <a:buFont typeface="+mj-lt"/>
              <a:buAutoNum type="arabicPeriod"/>
            </a:pPr>
            <a:r>
              <a:rPr lang="el-GR" dirty="0"/>
              <a:t>ΚΑΟΥΤΣΟΥΚ: επαφή με στηθόδεσμο - ζαρτιέρες - παπούτσια κ.ά. </a:t>
            </a:r>
            <a:r>
              <a:rPr lang="el-GR" dirty="0" smtClean="0"/>
              <a:t>(ράχη, μηροί).</a:t>
            </a:r>
            <a:endParaRPr lang="el-GR" dirty="0"/>
          </a:p>
          <a:p>
            <a:pPr marL="457200" lvl="0" indent="-457200">
              <a:buFont typeface="+mj-lt"/>
              <a:buAutoNum type="arabicPeriod"/>
            </a:pPr>
            <a:r>
              <a:rPr lang="el-GR" dirty="0"/>
              <a:t>ΑΚΑΤΕΡΓΑΣΤΟ ΠΛΑΣΤΙΚΟ: κόλλες - βακελίτης </a:t>
            </a:r>
            <a:r>
              <a:rPr lang="el-GR" b="1" dirty="0"/>
              <a:t>- </a:t>
            </a:r>
            <a:r>
              <a:rPr lang="el-GR" dirty="0" err="1"/>
              <a:t>εποξυρητίνες</a:t>
            </a:r>
            <a:r>
              <a:rPr lang="el-GR" dirty="0"/>
              <a:t> - ψεύτικα δόντια κ.ά. </a:t>
            </a:r>
            <a:r>
              <a:rPr lang="el-GR" dirty="0" smtClean="0"/>
              <a:t>(χέρια, χείλη).</a:t>
            </a:r>
            <a:endParaRPr lang="el-GR" dirty="0"/>
          </a:p>
          <a:p>
            <a:pPr marL="457200" lvl="0" indent="-457200">
              <a:buFont typeface="+mj-lt"/>
              <a:buAutoNum type="arabicPeriod"/>
            </a:pPr>
            <a:r>
              <a:rPr lang="el-GR" dirty="0"/>
              <a:t>ΦΟΡΜΑΛΔΕΫΔΗ: πλαστικά - αντισηπτικά - συντηρητικά για σαμπουάν - λοσιόν χεριών - κόλλες - κολλάρισμα υφασμάτων - καθοριστικά </a:t>
            </a:r>
            <a:r>
              <a:rPr lang="el-GR" dirty="0" smtClean="0"/>
              <a:t>(χέρια, κορμός, </a:t>
            </a:r>
            <a:r>
              <a:rPr lang="el-GR" dirty="0" err="1" smtClean="0"/>
              <a:t>προσωπο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979089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Αλλεργιογόνα που προκαλούν αλλεργική δερματίτιδα </a:t>
            </a:r>
            <a:r>
              <a:rPr lang="el-GR" dirty="0"/>
              <a:t>εξ’ </a:t>
            </a:r>
            <a:r>
              <a:rPr lang="el-GR" dirty="0" smtClean="0"/>
              <a:t>επαφής </a:t>
            </a:r>
            <a:r>
              <a:rPr lang="el-GR" sz="3000" b="0" dirty="0" smtClean="0"/>
              <a:t>2/2</a:t>
            </a:r>
            <a:endParaRPr lang="el-GR" sz="3000" b="0" dirty="0"/>
          </a:p>
        </p:txBody>
      </p:sp>
      <p:sp>
        <p:nvSpPr>
          <p:cNvPr id="3" name="Θέση περιεχομένου 2"/>
          <p:cNvSpPr>
            <a:spLocks noGrp="1"/>
          </p:cNvSpPr>
          <p:nvPr>
            <p:ph idx="1"/>
          </p:nvPr>
        </p:nvSpPr>
        <p:spPr/>
        <p:txBody>
          <a:bodyPr>
            <a:noAutofit/>
          </a:bodyPr>
          <a:lstStyle/>
          <a:p>
            <a:pPr marL="457200" lvl="0" indent="-457200">
              <a:buFont typeface="+mj-lt"/>
              <a:buAutoNum type="arabicPeriod" startAt="6"/>
            </a:pPr>
            <a:r>
              <a:rPr lang="el-GR" dirty="0" smtClean="0"/>
              <a:t>ΦΥΤΑ</a:t>
            </a:r>
            <a:r>
              <a:rPr lang="el-GR" dirty="0"/>
              <a:t>: </a:t>
            </a:r>
            <a:r>
              <a:rPr lang="el-GR" dirty="0" err="1"/>
              <a:t>πριμούλα</a:t>
            </a:r>
            <a:r>
              <a:rPr lang="el-GR" dirty="0"/>
              <a:t> - δηλητηριώδης κισσός - συκιά κ.ά. </a:t>
            </a:r>
            <a:r>
              <a:rPr lang="el-GR" dirty="0" smtClean="0"/>
              <a:t>(ακάλυπτα μέρη).</a:t>
            </a:r>
            <a:endParaRPr lang="el-GR" dirty="0"/>
          </a:p>
          <a:p>
            <a:pPr marL="457200" lvl="0" indent="-457200">
              <a:buFont typeface="+mj-lt"/>
              <a:buAutoNum type="arabicPeriod" startAt="6"/>
            </a:pPr>
            <a:r>
              <a:rPr lang="el-GR" dirty="0"/>
              <a:t>ΧΡΩΣΤΙΚΕΣ ΟΡΓΑΝΙΚΕΣ: βαφές - βερνίκια - λάκκες </a:t>
            </a:r>
            <a:r>
              <a:rPr lang="el-GR" dirty="0" smtClean="0"/>
              <a:t>(πρόσωπο, λαιμός, βλέφαρα).</a:t>
            </a:r>
            <a:endParaRPr lang="el-GR" dirty="0"/>
          </a:p>
          <a:p>
            <a:pPr marL="457200" lvl="0" indent="-457200">
              <a:buFont typeface="+mj-lt"/>
              <a:buAutoNum type="arabicPeriod" startAt="6"/>
            </a:pPr>
            <a:r>
              <a:rPr lang="el-GR" dirty="0"/>
              <a:t>ΛΑΔΙΑ: συντηρητικά και πρόσθετα </a:t>
            </a:r>
            <a:r>
              <a:rPr lang="el-GR" dirty="0" smtClean="0"/>
              <a:t>(χέρια).</a:t>
            </a:r>
            <a:endParaRPr lang="el-GR" dirty="0"/>
          </a:p>
          <a:p>
            <a:pPr marL="457200" lvl="0" indent="-457200">
              <a:buFont typeface="+mj-lt"/>
              <a:buAutoNum type="arabicPeriod" startAt="6"/>
            </a:pPr>
            <a:r>
              <a:rPr lang="el-GR" dirty="0"/>
              <a:t>ΞΥΛΕΙΑ: ρητίνες - </a:t>
            </a:r>
            <a:r>
              <a:rPr lang="en-US" dirty="0"/>
              <a:t>mahogany </a:t>
            </a:r>
            <a:r>
              <a:rPr lang="el-GR" dirty="0"/>
              <a:t>- </a:t>
            </a:r>
            <a:r>
              <a:rPr lang="en-US" dirty="0"/>
              <a:t>peak </a:t>
            </a:r>
            <a:r>
              <a:rPr lang="el-GR" dirty="0"/>
              <a:t>- </a:t>
            </a:r>
            <a:r>
              <a:rPr lang="el-GR" dirty="0" err="1"/>
              <a:t>παλίσανδρος</a:t>
            </a:r>
            <a:r>
              <a:rPr lang="el-GR" dirty="0"/>
              <a:t> </a:t>
            </a:r>
            <a:r>
              <a:rPr lang="el-GR" dirty="0" smtClean="0"/>
              <a:t>(ακάλυπτα μέρη).</a:t>
            </a:r>
            <a:endParaRPr lang="el-GR" dirty="0"/>
          </a:p>
          <a:p>
            <a:pPr marL="457200" indent="-457200">
              <a:buFont typeface="+mj-lt"/>
              <a:buAutoNum type="arabicPeriod" startAt="6"/>
            </a:pPr>
            <a:r>
              <a:rPr lang="en-US" dirty="0" smtClean="0"/>
              <a:t>ENTOMOKTONA</a:t>
            </a:r>
            <a:r>
              <a:rPr lang="el-GR" dirty="0"/>
              <a:t>: παρασιτοκτόνο - λιπάσματα</a:t>
            </a:r>
            <a:r>
              <a:rPr lang="el-GR" dirty="0" smtClean="0"/>
              <a:t>.</a:t>
            </a:r>
            <a:r>
              <a:rPr lang="el-GR" dirty="0"/>
              <a:t/>
            </a:r>
            <a:br>
              <a:rPr lang="el-GR" dirty="0"/>
            </a:b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014030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Ευαγγελία </a:t>
            </a:r>
            <a:r>
              <a:rPr lang="el-GR" sz="2000" dirty="0" smtClean="0"/>
              <a:t>Πρωτόπαπα 2014. </a:t>
            </a:r>
            <a:r>
              <a:rPr lang="el-GR" sz="2000" dirty="0"/>
              <a:t>Ευαγγελία Πρωτόπαπα. </a:t>
            </a:r>
            <a:r>
              <a:rPr lang="el-GR" sz="2000"/>
              <a:t>«Περιβαλλοντικές Επιδράσεις στην Αισθητική. </a:t>
            </a:r>
            <a:r>
              <a:rPr lang="el-GR" sz="2000" dirty="0" smtClean="0"/>
              <a:t>Ενότητα 6</a:t>
            </a:r>
            <a:r>
              <a:rPr lang="en-US" sz="2000" dirty="0" smtClean="0"/>
              <a:t>:</a:t>
            </a:r>
            <a:r>
              <a:rPr lang="el-GR" sz="2000" dirty="0"/>
              <a:t> Διαλύτες και δέρμα – Επαγγελματικές </a:t>
            </a:r>
            <a:r>
              <a:rPr lang="el-GR" sz="2000" dirty="0" err="1"/>
              <a:t>ελκώσεις</a:t>
            </a:r>
            <a:r>
              <a:rPr lang="el-GR" sz="2000" dirty="0"/>
              <a:t> του δέρματος».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Διαλύτες και δέρμα </a:t>
            </a:r>
            <a:r>
              <a:rPr lang="el-GR" sz="3000" b="0" dirty="0" smtClean="0"/>
              <a:t>1/4</a:t>
            </a:r>
            <a:endParaRPr lang="el-GR" sz="3000" b="0" dirty="0"/>
          </a:p>
        </p:txBody>
      </p:sp>
      <p:sp>
        <p:nvSpPr>
          <p:cNvPr id="3" name="Θέση περιεχομένου 2"/>
          <p:cNvSpPr>
            <a:spLocks noGrp="1"/>
          </p:cNvSpPr>
          <p:nvPr>
            <p:ph idx="1"/>
          </p:nvPr>
        </p:nvSpPr>
        <p:spPr>
          <a:xfrm>
            <a:off x="395536" y="1412776"/>
            <a:ext cx="8568952" cy="5445224"/>
          </a:xfrm>
        </p:spPr>
        <p:txBody>
          <a:bodyPr>
            <a:normAutofit/>
          </a:bodyPr>
          <a:lstStyle/>
          <a:p>
            <a:r>
              <a:rPr lang="el-GR" sz="2300" dirty="0"/>
              <a:t>Ο διαλύτης είναι ένα υγρό ή μίγμα υγρών ικανό να διαλύσει ουσίες για να παράγει συνθέσεις βιομηχανικής αξίας.</a:t>
            </a:r>
          </a:p>
          <a:p>
            <a:r>
              <a:rPr lang="el-GR" sz="2300" dirty="0"/>
              <a:t>Οι οργανικοί διαλύτες είναι βλαπτικοί για το δέρμα στην πλειοψηφία τους. Πολυάριθμοι παράγοντες συντελούν στις βλαβερές επιδράσεις των διαλυτών όπως η </a:t>
            </a:r>
            <a:r>
              <a:rPr lang="el-GR" sz="2300" dirty="0" err="1"/>
              <a:t>λιποδιαλυτότητα</a:t>
            </a:r>
            <a:r>
              <a:rPr lang="el-GR" sz="2300" dirty="0"/>
              <a:t>, η πτητικότητα, η ικανότητά τους να διαπερνούν την κερατίνη στοιβάδα, η ατομική ευαισθησία, η περιοχή όπου εφαρμόζεται ο διαλύτης κ.ά.</a:t>
            </a:r>
          </a:p>
          <a:p>
            <a:r>
              <a:rPr lang="el-GR" sz="2300" dirty="0"/>
              <a:t>Σχεδόν όλοι οι διαλύτες είναι ερεθιστικές ουσίες για το δέρμα. Μόνο λίγοι, όπως η φορμαλδεΰδη και η </a:t>
            </a:r>
            <a:r>
              <a:rPr lang="en-US" sz="2300" dirty="0"/>
              <a:t>Turpentine </a:t>
            </a:r>
            <a:r>
              <a:rPr lang="el-GR" sz="2300" dirty="0"/>
              <a:t>είναι αλλεργιογόνα. Πάντως, η αλλεργική δερματίτιδα εξ’ επαφής μπορεί να οφείλεται σε κάποια από τις προσθετικές ουσίες που περιέχει ο διαλύτης</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449583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prstClr val="white"/>
                </a:solidFill>
              </a:rPr>
              <a:t>Διαλύτες</a:t>
            </a:r>
            <a:r>
              <a:rPr lang="el-GR" dirty="0"/>
              <a:t> και δέρμα</a:t>
            </a:r>
            <a:r>
              <a:rPr lang="el-GR" dirty="0" smtClean="0">
                <a:solidFill>
                  <a:prstClr val="white"/>
                </a:solidFill>
              </a:rPr>
              <a:t> </a:t>
            </a:r>
            <a:r>
              <a:rPr lang="el-GR" sz="3000" b="0" dirty="0" smtClean="0">
                <a:solidFill>
                  <a:prstClr val="white"/>
                </a:solidFill>
              </a:rPr>
              <a:t>2/4</a:t>
            </a:r>
            <a:endParaRPr lang="el-GR" dirty="0"/>
          </a:p>
        </p:txBody>
      </p:sp>
      <p:sp>
        <p:nvSpPr>
          <p:cNvPr id="3" name="Θέση περιεχομένου 2"/>
          <p:cNvSpPr>
            <a:spLocks noGrp="1"/>
          </p:cNvSpPr>
          <p:nvPr>
            <p:ph idx="1"/>
          </p:nvPr>
        </p:nvSpPr>
        <p:spPr/>
        <p:txBody>
          <a:bodyPr>
            <a:normAutofit/>
          </a:bodyPr>
          <a:lstStyle/>
          <a:p>
            <a:r>
              <a:rPr lang="el-GR" sz="2300" dirty="0"/>
              <a:t>Έχει αποδειχτεί ότι οι ερεθιστικές επιδράσεις των διαλυτών μειώνονται καθώς αυξάνεται το σημείο βρασμού τους. Η κηροζίνη και τα λιπαντικά λάδια όπου έχουν το χαμηλότερο σημείο βρασμού είναι οι κυριότερες ερεθιστικές ουσίες. Ενώ τα </a:t>
            </a:r>
            <a:r>
              <a:rPr lang="el-GR" sz="2300" dirty="0" err="1"/>
              <a:t>απεσταγμένα</a:t>
            </a:r>
            <a:r>
              <a:rPr lang="el-GR" sz="2300" dirty="0"/>
              <a:t> λάδια προκαλούν </a:t>
            </a:r>
            <a:r>
              <a:rPr lang="el-GR" sz="2300" dirty="0" err="1"/>
              <a:t>υπερμελάγχρωση</a:t>
            </a:r>
            <a:r>
              <a:rPr lang="el-GR" sz="2300" dirty="0"/>
              <a:t>, </a:t>
            </a:r>
            <a:r>
              <a:rPr lang="el-GR" sz="2300" dirty="0" err="1"/>
              <a:t>θυλακίτιδα</a:t>
            </a:r>
            <a:r>
              <a:rPr lang="el-GR" sz="2300" dirty="0"/>
              <a:t> και άλλες βλάβες.</a:t>
            </a:r>
          </a:p>
          <a:p>
            <a:r>
              <a:rPr lang="el-GR" sz="2300" dirty="0"/>
              <a:t>Οι μικρού μοριακού βάρους πτητικοί διαλύτες είναι πολύ βλαπτικοί για το δέρμα γιατί το διαπερνούν εύκολα (η </a:t>
            </a:r>
            <a:r>
              <a:rPr lang="el-GR" sz="2300" dirty="0" err="1"/>
              <a:t>μεθανόλη</a:t>
            </a:r>
            <a:r>
              <a:rPr lang="el-GR" sz="2300" dirty="0"/>
              <a:t>, η </a:t>
            </a:r>
            <a:r>
              <a:rPr lang="el-GR" sz="2300" dirty="0" err="1"/>
              <a:t>εξανόλη</a:t>
            </a:r>
            <a:r>
              <a:rPr lang="el-GR" sz="2300" dirty="0"/>
              <a:t>, η ακετόνη, ο αιθέρας, το </a:t>
            </a:r>
            <a:r>
              <a:rPr lang="el-GR" sz="2300" dirty="0" err="1"/>
              <a:t>εξάνιο</a:t>
            </a:r>
            <a:r>
              <a:rPr lang="el-GR" sz="2300" dirty="0"/>
              <a:t> κ.ά.).</a:t>
            </a:r>
          </a:p>
          <a:p>
            <a:r>
              <a:rPr lang="el-GR" sz="2300" dirty="0"/>
              <a:t>Οι υψηλού μοριακού βάρους αλκοόλες και τα </a:t>
            </a:r>
            <a:r>
              <a:rPr lang="el-GR" sz="2300" dirty="0" err="1"/>
              <a:t>αλκάνεα</a:t>
            </a:r>
            <a:r>
              <a:rPr lang="el-GR" sz="2300" dirty="0"/>
              <a:t> (κορεσμένοι υδρογονάνθρακες) είναι λιγότερο βλαπτικοί για το δέρμα γιατί το διαπερνούν δυσκολότερα</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679083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prstClr val="white"/>
                </a:solidFill>
              </a:rPr>
              <a:t>Διαλύτες</a:t>
            </a:r>
            <a:r>
              <a:rPr lang="el-GR" dirty="0"/>
              <a:t> και δέρμα</a:t>
            </a:r>
            <a:r>
              <a:rPr lang="el-GR" dirty="0" smtClean="0">
                <a:solidFill>
                  <a:prstClr val="white"/>
                </a:solidFill>
              </a:rPr>
              <a:t> </a:t>
            </a:r>
            <a:r>
              <a:rPr lang="el-GR" sz="3000" b="0" dirty="0" smtClean="0">
                <a:solidFill>
                  <a:prstClr val="white"/>
                </a:solidFill>
              </a:rPr>
              <a:t>3/4</a:t>
            </a:r>
            <a:endParaRPr lang="el-GR" dirty="0"/>
          </a:p>
        </p:txBody>
      </p:sp>
      <p:sp>
        <p:nvSpPr>
          <p:cNvPr id="3" name="Θέση περιεχομένου 2"/>
          <p:cNvSpPr>
            <a:spLocks noGrp="1"/>
          </p:cNvSpPr>
          <p:nvPr>
            <p:ph idx="1"/>
          </p:nvPr>
        </p:nvSpPr>
        <p:spPr/>
        <p:txBody>
          <a:bodyPr>
            <a:normAutofit/>
          </a:bodyPr>
          <a:lstStyle/>
          <a:p>
            <a:r>
              <a:rPr lang="el-GR" sz="2300" dirty="0"/>
              <a:t>Η ερεθιστική δράση των διαλυτών οφείλεται στη διάλυση του </a:t>
            </a:r>
            <a:r>
              <a:rPr lang="el-GR" sz="2300" dirty="0" err="1"/>
              <a:t>λιπιδικού</a:t>
            </a:r>
            <a:r>
              <a:rPr lang="el-GR" sz="2300" dirty="0"/>
              <a:t> στρώματος της κερατίνης στοιβάδας (όξινος μανδύας), των ουσιών που συγκρατούν το νερό στο δέρμα (</a:t>
            </a:r>
            <a:r>
              <a:rPr lang="en-US" sz="2300" dirty="0"/>
              <a:t>N</a:t>
            </a:r>
            <a:r>
              <a:rPr lang="el-GR" sz="2300" dirty="0"/>
              <a:t>.</a:t>
            </a:r>
            <a:r>
              <a:rPr lang="en-US" sz="2300" dirty="0"/>
              <a:t>M</a:t>
            </a:r>
            <a:r>
              <a:rPr lang="el-GR" sz="2300" dirty="0"/>
              <a:t>.</a:t>
            </a:r>
            <a:r>
              <a:rPr lang="en-US" sz="2300" dirty="0"/>
              <a:t>F</a:t>
            </a:r>
            <a:r>
              <a:rPr lang="el-GR" sz="2300" dirty="0"/>
              <a:t>.) και της λιπαρής φάσης των κυτταρικών μεμβρανών. Αυτή η </a:t>
            </a:r>
            <a:r>
              <a:rPr lang="el-GR" sz="2300" dirty="0" err="1"/>
              <a:t>απολιπιδωτική</a:t>
            </a:r>
            <a:r>
              <a:rPr lang="el-GR" sz="2300" dirty="0"/>
              <a:t> δράση είναι υπεύθυνη για την αφυδάτωση του δέρματος η οποία οδηγεί σε ξηρότητα και τελικά στην εμφάνιση ρυτίδων, καθώς επίσης και για τον αποχρωματισμό του δέρματος που εμφανίζεται μετά από παρατεταμένη επαφή με διαλύτες.</a:t>
            </a:r>
          </a:p>
          <a:p>
            <a:r>
              <a:rPr lang="el-GR" sz="2300" dirty="0"/>
              <a:t>Με την </a:t>
            </a:r>
            <a:r>
              <a:rPr lang="el-GR" sz="2300" dirty="0" err="1"/>
              <a:t>απολιπιδωτική</a:t>
            </a:r>
            <a:r>
              <a:rPr lang="el-GR" sz="2300" dirty="0"/>
              <a:t> δράση, οι διαλύτες αυξάνουν τη </a:t>
            </a:r>
            <a:r>
              <a:rPr lang="el-GR" sz="2300" dirty="0" err="1"/>
              <a:t>διαδερματική</a:t>
            </a:r>
            <a:r>
              <a:rPr lang="el-GR" sz="2300" dirty="0"/>
              <a:t> απορρόφηση των τοξικών, ερεθιστικών και αλλεργιογόνων ουσιών και των παθογόνων μικροοργανισμών</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892177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prstClr val="white"/>
                </a:solidFill>
              </a:rPr>
              <a:t>Διαλύτες</a:t>
            </a:r>
            <a:r>
              <a:rPr lang="el-GR" dirty="0"/>
              <a:t> και δέρμα</a:t>
            </a:r>
            <a:r>
              <a:rPr lang="el-GR" dirty="0" smtClean="0">
                <a:solidFill>
                  <a:prstClr val="white"/>
                </a:solidFill>
              </a:rPr>
              <a:t> </a:t>
            </a:r>
            <a:r>
              <a:rPr lang="el-GR" sz="3000" b="0" dirty="0" smtClean="0">
                <a:solidFill>
                  <a:prstClr val="white"/>
                </a:solidFill>
              </a:rPr>
              <a:t>4/4</a:t>
            </a:r>
            <a:endParaRPr lang="el-GR" dirty="0"/>
          </a:p>
        </p:txBody>
      </p:sp>
      <p:sp>
        <p:nvSpPr>
          <p:cNvPr id="3" name="Θέση περιεχομένου 2"/>
          <p:cNvSpPr>
            <a:spLocks noGrp="1"/>
          </p:cNvSpPr>
          <p:nvPr>
            <p:ph idx="1"/>
          </p:nvPr>
        </p:nvSpPr>
        <p:spPr/>
        <p:txBody>
          <a:bodyPr/>
          <a:lstStyle/>
          <a:p>
            <a:r>
              <a:rPr lang="el-GR" dirty="0"/>
              <a:t>Οι ατμοί από διαλύτες προκαλούν ερεθισμό του δέρματος, ιδιαίτερα εκείνων που είναι πολύ πτητικοί, όπως το </a:t>
            </a:r>
            <a:r>
              <a:rPr lang="el-GR" dirty="0" err="1"/>
              <a:t>τολουένιο</a:t>
            </a:r>
            <a:r>
              <a:rPr lang="el-GR" dirty="0"/>
              <a:t>, το </a:t>
            </a:r>
            <a:r>
              <a:rPr lang="el-GR" dirty="0" err="1"/>
              <a:t>τριχλωροαιθάνιο</a:t>
            </a:r>
            <a:r>
              <a:rPr lang="el-GR" dirty="0"/>
              <a:t> και το </a:t>
            </a:r>
            <a:r>
              <a:rPr lang="el-GR" dirty="0" err="1"/>
              <a:t>τριχλωροαιθυλένιο</a:t>
            </a:r>
            <a:r>
              <a:rPr lang="el-GR" dirty="0"/>
              <a:t>.</a:t>
            </a:r>
          </a:p>
          <a:p>
            <a:r>
              <a:rPr lang="el-GR" dirty="0"/>
              <a:t>Επίσης και η επαφή με το ρουχισμό που έχει διαποτιστεί από κάποιο διαλύτη μπορεί να προκαλέσει ερεθιστική δερματίτιδα εξ’ επαφής. Η παρατεταμένη επαφή του δέρματος με διαλύτη μπορεί να προκαλέσει σοβαρά εγκαύματα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616020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Κερατώσεις από το ανόργανο αρσενικό</a:t>
            </a:r>
            <a:endParaRPr lang="el-GR" dirty="0"/>
          </a:p>
        </p:txBody>
      </p:sp>
      <p:sp>
        <p:nvSpPr>
          <p:cNvPr id="3" name="Θέση περιεχομένου 2"/>
          <p:cNvSpPr>
            <a:spLocks noGrp="1"/>
          </p:cNvSpPr>
          <p:nvPr>
            <p:ph idx="1"/>
          </p:nvPr>
        </p:nvSpPr>
        <p:spPr>
          <a:xfrm>
            <a:off x="251520" y="1412776"/>
            <a:ext cx="8928992" cy="5445224"/>
          </a:xfrm>
        </p:spPr>
        <p:txBody>
          <a:bodyPr>
            <a:normAutofit fontScale="92500"/>
          </a:bodyPr>
          <a:lstStyle/>
          <a:p>
            <a:r>
              <a:rPr lang="el-GR" dirty="0"/>
              <a:t>Οι νεκρώσεις αναπτύσσονται στα σημεία τριβής και στα τραυματισμένα, ιδιαίτερα πάνω στις παλάμες και στα πέλματα και εμφανίζονται ως σκληρές, κιτρινωπές βλατίδες, συνήθως 2-10 </a:t>
            </a:r>
            <a:r>
              <a:rPr lang="en-US" dirty="0"/>
              <a:t>mm </a:t>
            </a:r>
            <a:r>
              <a:rPr lang="el-GR" dirty="0"/>
              <a:t>στη διάμετρο.</a:t>
            </a:r>
          </a:p>
          <a:p>
            <a:r>
              <a:rPr lang="el-GR" dirty="0"/>
              <a:t>Ένας δεύτερος τύπος </a:t>
            </a:r>
            <a:r>
              <a:rPr lang="el-GR" dirty="0" err="1"/>
              <a:t>κεράτωσης</a:t>
            </a:r>
            <a:r>
              <a:rPr lang="el-GR" dirty="0"/>
              <a:t> από το αρσενικό εμφανίζεται ως μια ελαφρώς ανυψωμένη, συχνά </a:t>
            </a:r>
            <a:r>
              <a:rPr lang="el-GR" dirty="0" err="1"/>
              <a:t>μελαγχρωματική</a:t>
            </a:r>
            <a:r>
              <a:rPr lang="el-GR" dirty="0"/>
              <a:t> κηλίδα ή σαν λεπιδωτές </a:t>
            </a:r>
            <a:r>
              <a:rPr lang="el-GR" dirty="0" err="1"/>
              <a:t>κερατωσικές</a:t>
            </a:r>
            <a:r>
              <a:rPr lang="el-GR" dirty="0"/>
              <a:t> πλάκες. Οι βλάβες αυτές εμφανίζονται πιο συχνά στις περιοχές που δεν εκτίθενται στο αρσενικό.</a:t>
            </a:r>
          </a:p>
          <a:p>
            <a:r>
              <a:rPr lang="el-GR" dirty="0"/>
              <a:t>Από τις ενώσεις του αρσενικού το συνηθέστερο είναι το τριοξείδιο του αρσενικού το οποίο χρησιμοποιείται σε εντομοκτόνα και φυτοφάρμακα, σε συντηρητικά και σε κράματα μολύβδου.</a:t>
            </a:r>
          </a:p>
          <a:p>
            <a:r>
              <a:rPr lang="el-GR" dirty="0"/>
              <a:t>Αξίζει να αναφερθεί ότι η μόλυνση του νερού από αρσενικό στη νότια Ταϊβάν προκάλεσε </a:t>
            </a:r>
            <a:r>
              <a:rPr lang="el-GR" dirty="0" err="1"/>
              <a:t>υπερμελάγχρωση</a:t>
            </a:r>
            <a:r>
              <a:rPr lang="el-GR" dirty="0"/>
              <a:t>, κερατώσεις και καρκίνους του δέρματος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51629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Επαγγελματικές </a:t>
            </a:r>
            <a:r>
              <a:rPr lang="el-GR" dirty="0" err="1"/>
              <a:t>ελκώσεις</a:t>
            </a:r>
            <a:r>
              <a:rPr lang="el-GR" dirty="0"/>
              <a:t> </a:t>
            </a:r>
            <a:br>
              <a:rPr lang="el-GR" dirty="0"/>
            </a:br>
            <a:r>
              <a:rPr lang="el-GR" dirty="0"/>
              <a:t>του </a:t>
            </a:r>
            <a:r>
              <a:rPr lang="el-GR" dirty="0" smtClean="0"/>
              <a:t>δέρματος </a:t>
            </a:r>
            <a:r>
              <a:rPr lang="el-GR" sz="3000" b="0" dirty="0" smtClean="0"/>
              <a:t>1/4</a:t>
            </a:r>
            <a:endParaRPr lang="el-GR" sz="3000" b="0" dirty="0"/>
          </a:p>
        </p:txBody>
      </p:sp>
      <p:sp>
        <p:nvSpPr>
          <p:cNvPr id="3" name="Θέση περιεχομένου 2"/>
          <p:cNvSpPr>
            <a:spLocks noGrp="1"/>
          </p:cNvSpPr>
          <p:nvPr>
            <p:ph idx="1"/>
          </p:nvPr>
        </p:nvSpPr>
        <p:spPr>
          <a:xfrm>
            <a:off x="395536" y="1412776"/>
            <a:ext cx="8352928" cy="5445224"/>
          </a:xfrm>
        </p:spPr>
        <p:txBody>
          <a:bodyPr>
            <a:normAutofit/>
          </a:bodyPr>
          <a:lstStyle/>
          <a:p>
            <a:pPr marL="0" indent="0">
              <a:buNone/>
            </a:pPr>
            <a:r>
              <a:rPr lang="el-GR" sz="2300" b="1" dirty="0"/>
              <a:t>ΕΛΚΗ ΧΡΩΜΙΟΥ</a:t>
            </a:r>
          </a:p>
          <a:p>
            <a:r>
              <a:rPr lang="el-GR" sz="2300" dirty="0"/>
              <a:t>Αρχίζουν μετά από τραύμα το οποίο μπορεί να είναι ασήμαντο.</a:t>
            </a:r>
          </a:p>
          <a:p>
            <a:r>
              <a:rPr lang="el-GR" sz="2300" dirty="0"/>
              <a:t>Εντοπίζονται κυρίως στις </a:t>
            </a:r>
            <a:r>
              <a:rPr lang="el-GR" sz="2300" dirty="0" err="1"/>
              <a:t>περιονυχιαίες</a:t>
            </a:r>
            <a:r>
              <a:rPr lang="el-GR" sz="2300" dirty="0"/>
              <a:t> περιοχές, στην πρόσθια επιφάνεια των ποδιών, στα βλέφαρα και στις αρθρώσεις των δαχτύλων.</a:t>
            </a:r>
          </a:p>
          <a:p>
            <a:r>
              <a:rPr lang="el-GR" sz="2300" dirty="0"/>
              <a:t>Είναι μικρά, διαμέτρου από 2-4 </a:t>
            </a:r>
            <a:r>
              <a:rPr lang="en-US" sz="2300" dirty="0"/>
              <a:t>mm</a:t>
            </a:r>
            <a:r>
              <a:rPr lang="el-GR" sz="2300" dirty="0"/>
              <a:t>, σχετικά ανώδυνα, με σταθερό άκρο χείλος και επουλώνονται αργά αφήνοντας ουλές.</a:t>
            </a:r>
          </a:p>
          <a:p>
            <a:pPr marL="0" indent="0">
              <a:buNone/>
            </a:pPr>
            <a:r>
              <a:rPr lang="el-GR" sz="2300" b="1" dirty="0"/>
              <a:t>ΕΛΚΗ ΑΠΟ ΑΝΤΙΜΟΝΙΟ ή «ΤΡΥΠΕΣ» ΑΝΤΙΜΟΝΙΟΥ</a:t>
            </a:r>
          </a:p>
          <a:p>
            <a:r>
              <a:rPr lang="el-GR" sz="2300" dirty="0"/>
              <a:t>Τα έλκη μπορούν να προκληθούν από εκδορές του δέρματος με την είσοδο μικρών ποσοτήτων αντιμονίου.</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5060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Επαγγελματικές </a:t>
            </a:r>
            <a:r>
              <a:rPr lang="el-GR" dirty="0" err="1">
                <a:solidFill>
                  <a:prstClr val="white"/>
                </a:solidFill>
              </a:rPr>
              <a:t>ελκώσεις</a:t>
            </a:r>
            <a:r>
              <a:rPr lang="el-GR" dirty="0">
                <a:solidFill>
                  <a:prstClr val="white"/>
                </a:solidFill>
              </a:rPr>
              <a:t> </a:t>
            </a:r>
            <a:br>
              <a:rPr lang="el-GR" dirty="0">
                <a:solidFill>
                  <a:prstClr val="white"/>
                </a:solidFill>
              </a:rPr>
            </a:br>
            <a:r>
              <a:rPr lang="el-GR" dirty="0">
                <a:solidFill>
                  <a:prstClr val="white"/>
                </a:solidFill>
              </a:rPr>
              <a:t>του δέρματος </a:t>
            </a:r>
            <a:r>
              <a:rPr lang="el-GR" sz="3000" b="0" dirty="0" smtClean="0">
                <a:solidFill>
                  <a:prstClr val="white"/>
                </a:solidFill>
              </a:rPr>
              <a:t>2/4</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a:t>ΕΛΚΗ ΑΠΟ ΥΔΡΑΡΓΥΡΟ</a:t>
            </a:r>
          </a:p>
          <a:p>
            <a:r>
              <a:rPr lang="el-GR" dirty="0"/>
              <a:t>Ο υδράργυρος μπορεί να μπει στο δέρμα μέσα από ρωγμές ή εκδορές και να προκαλέσει έλκη του δέρματος. Αυτά ονομάζονται και «τρύπες» από σκόνη υδραργύρου.</a:t>
            </a:r>
          </a:p>
          <a:p>
            <a:pPr marL="0" indent="0">
              <a:buNone/>
            </a:pPr>
            <a:r>
              <a:rPr lang="el-GR" b="1" dirty="0"/>
              <a:t>ΕΛΚΗ ΑΠΟ </a:t>
            </a:r>
            <a:r>
              <a:rPr lang="el-GR" b="1" dirty="0" smtClean="0"/>
              <a:t>ΒΗΡΥΛΛΙΟ</a:t>
            </a:r>
            <a:endParaRPr lang="el-GR" b="1" dirty="0"/>
          </a:p>
          <a:p>
            <a:r>
              <a:rPr lang="el-GR" dirty="0"/>
              <a:t>Το </a:t>
            </a:r>
            <a:r>
              <a:rPr lang="el-GR" dirty="0" smtClean="0"/>
              <a:t>βηρύλλιο </a:t>
            </a:r>
            <a:r>
              <a:rPr lang="el-GR" dirty="0"/>
              <a:t>συχνά προκαλεί χρόνια δερματικά έλκη.</a:t>
            </a:r>
          </a:p>
          <a:p>
            <a:pPr marL="0" indent="0">
              <a:buNone/>
            </a:pPr>
            <a:r>
              <a:rPr lang="el-GR" b="1" dirty="0"/>
              <a:t>ΕΛΚΗ ΑΠΟ ΑΝΘΡΑΚΙΚΟ ΑΣΒΕΣΤΙΟ</a:t>
            </a:r>
          </a:p>
          <a:p>
            <a:r>
              <a:rPr lang="el-GR" dirty="0"/>
              <a:t>Η σκόνη από ανθρακικό ασβέστιο ενώνεται με τον ιδρώτα και εάν μείνει για αρκετό χρόνο σε επαφή με το δέρμα, ιδιαίτερα το καλοκαίρι, μπορεί να εμφανιστούν </a:t>
            </a:r>
            <a:r>
              <a:rPr lang="el-GR" dirty="0" err="1"/>
              <a:t>ελκώσεις</a:t>
            </a:r>
            <a:r>
              <a:rPr lang="el-GR" dirty="0" smtClean="0"/>
              <a:t>.</a:t>
            </a:r>
            <a:r>
              <a:rPr lang="el-GR" dirty="0"/>
              <a:t/>
            </a:r>
            <a:br>
              <a:rPr lang="el-GR" dirty="0"/>
            </a:b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582185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Επαγγελματικές </a:t>
            </a:r>
            <a:r>
              <a:rPr lang="el-GR" dirty="0" err="1">
                <a:solidFill>
                  <a:prstClr val="white"/>
                </a:solidFill>
              </a:rPr>
              <a:t>ελκώσεις</a:t>
            </a:r>
            <a:r>
              <a:rPr lang="el-GR" dirty="0">
                <a:solidFill>
                  <a:prstClr val="white"/>
                </a:solidFill>
              </a:rPr>
              <a:t> </a:t>
            </a:r>
            <a:br>
              <a:rPr lang="el-GR" dirty="0">
                <a:solidFill>
                  <a:prstClr val="white"/>
                </a:solidFill>
              </a:rPr>
            </a:br>
            <a:r>
              <a:rPr lang="el-GR" dirty="0">
                <a:solidFill>
                  <a:prstClr val="white"/>
                </a:solidFill>
              </a:rPr>
              <a:t>του δέρματος </a:t>
            </a:r>
            <a:r>
              <a:rPr lang="el-GR" sz="3000" b="0" dirty="0" smtClean="0">
                <a:solidFill>
                  <a:prstClr val="white"/>
                </a:solidFill>
              </a:rPr>
              <a:t>3/4</a:t>
            </a:r>
            <a:endParaRPr lang="el-GR" dirty="0"/>
          </a:p>
        </p:txBody>
      </p:sp>
      <p:sp>
        <p:nvSpPr>
          <p:cNvPr id="3" name="Θέση περιεχομένου 2"/>
          <p:cNvSpPr>
            <a:spLocks noGrp="1"/>
          </p:cNvSpPr>
          <p:nvPr>
            <p:ph idx="1"/>
          </p:nvPr>
        </p:nvSpPr>
        <p:spPr/>
        <p:txBody>
          <a:bodyPr/>
          <a:lstStyle/>
          <a:p>
            <a:pPr marL="0" indent="0">
              <a:buNone/>
            </a:pPr>
            <a:r>
              <a:rPr lang="el-GR" b="1" dirty="0"/>
              <a:t>ΕΛΚΗ ΑΠΟ ΟΞΕΙΔΙΟ ΤΟΥ ΑΣΒΕΣΤΙΟΥ</a:t>
            </a:r>
          </a:p>
          <a:p>
            <a:r>
              <a:rPr lang="el-GR" dirty="0"/>
              <a:t>Το οξείδιο του ασβεστίου ενώνεται με τον ιδρώτα ή το νερό και σχηματίζει σβησμένο ασβέστη (υδροξείδιο του ασβεστίου) ο οποίος προκαλεί δερματικά έλκη.</a:t>
            </a:r>
          </a:p>
          <a:p>
            <a:r>
              <a:rPr lang="el-GR" dirty="0"/>
              <a:t>Η έλλειψη προϋπάρχουσας δερματίτιδας και η γρήγορη εμφάνιση των ελκών (2-6 ώρες) αποδεικνύει ότι το αίτιο είναι η μεγάλη </a:t>
            </a:r>
            <a:r>
              <a:rPr lang="el-GR" dirty="0" err="1"/>
              <a:t>αλκαλικότητα</a:t>
            </a:r>
            <a:r>
              <a:rPr lang="el-GR" dirty="0"/>
              <a:t> του υδροξειδίου του ασβεστίου στο υγρό τσιμέντο.</a:t>
            </a:r>
          </a:p>
          <a:p>
            <a:pPr marL="0" indent="0">
              <a:buNone/>
            </a:pPr>
            <a:r>
              <a:rPr lang="el-GR" b="1" dirty="0"/>
              <a:t>ΕΛΚΗ ΑΠΟ ΚΥΑΝΙΔΙΟ ΤΟΥ ΚΑΛΙΟΥ</a:t>
            </a:r>
          </a:p>
          <a:p>
            <a:r>
              <a:rPr lang="el-GR" dirty="0"/>
              <a:t>Έχει αναφερθεί ότι προκαλεί έλκη τα οποία είναι ανώδυνα.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8727292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79</TotalTime>
  <Words>1938</Words>
  <Application>Microsoft Office PowerPoint</Application>
  <PresentationFormat>Προβολή στην οθόνη (4:3)</PresentationFormat>
  <Paragraphs>155</Paragraphs>
  <Slides>23</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23</vt:i4>
      </vt:variant>
    </vt:vector>
  </HeadingPairs>
  <TitlesOfParts>
    <vt:vector size="25" baseType="lpstr">
      <vt:lpstr>template</vt:lpstr>
      <vt:lpstr>OC_template_updated</vt:lpstr>
      <vt:lpstr>Περιβαλλοντικές Επιδράσεις στην Αισθητική</vt:lpstr>
      <vt:lpstr>Διαλύτες και δέρμα 1/4</vt:lpstr>
      <vt:lpstr>Διαλύτες και δέρμα 2/4</vt:lpstr>
      <vt:lpstr>Διαλύτες και δέρμα 3/4</vt:lpstr>
      <vt:lpstr>Διαλύτες και δέρμα 4/4</vt:lpstr>
      <vt:lpstr>Κερατώσεις από το ανόργανο αρσενικό</vt:lpstr>
      <vt:lpstr>Επαγγελματικές ελκώσεις  του δέρματος 1/4</vt:lpstr>
      <vt:lpstr>Επαγγελματικές ελκώσεις  του δέρματος 2/4</vt:lpstr>
      <vt:lpstr>Επαγγελματικές ελκώσεις  του δέρματος 3/4</vt:lpstr>
      <vt:lpstr>Επαγγελματικές ελκώσεις  του δέρματος 4/4</vt:lpstr>
      <vt:lpstr>Αλκάλεα και δέρμα</vt:lpstr>
      <vt:lpstr>Οξέα και δέρμα 1/2</vt:lpstr>
      <vt:lpstr>Οξέα και δέρμα 2/2</vt:lpstr>
      <vt:lpstr>Ουσίες που προκαλούν ερεθιστική δερματίτιδα εξ’ επαφής</vt:lpstr>
      <vt:lpstr>Αλλεργιογόνα που προκαλούν αλλεργική δερματίτιδα εξ’ επαφής 1/2</vt:lpstr>
      <vt:lpstr>Αλλεργιογόνα που προκαλούν αλλεργική δερματίτιδα εξ’ επαφής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Περιβαλλοντική Αισθητική</dc:title>
  <dc:creator>opencourses@teiath.gr</dc:creator>
  <cp:lastModifiedBy>fkaram2</cp:lastModifiedBy>
  <cp:revision>6</cp:revision>
  <dcterms:created xsi:type="dcterms:W3CDTF">2015-11-11T11:33:17Z</dcterms:created>
  <dcterms:modified xsi:type="dcterms:W3CDTF">2015-12-08T09:56:49Z</dcterms:modified>
</cp:coreProperties>
</file>