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 id="2147483677" r:id="rId3"/>
  </p:sldMasterIdLst>
  <p:notesMasterIdLst>
    <p:notesMasterId r:id="rId82"/>
  </p:notesMasterIdLst>
  <p:sldIdLst>
    <p:sldId id="291" r:id="rId4"/>
    <p:sldId id="257" r:id="rId5"/>
    <p:sldId id="258" r:id="rId6"/>
    <p:sldId id="311" r:id="rId7"/>
    <p:sldId id="317" r:id="rId8"/>
    <p:sldId id="292" r:id="rId9"/>
    <p:sldId id="293" r:id="rId10"/>
    <p:sldId id="307" r:id="rId11"/>
    <p:sldId id="319" r:id="rId12"/>
    <p:sldId id="294" r:id="rId13"/>
    <p:sldId id="308" r:id="rId14"/>
    <p:sldId id="306" r:id="rId15"/>
    <p:sldId id="295" r:id="rId16"/>
    <p:sldId id="297" r:id="rId17"/>
    <p:sldId id="298" r:id="rId18"/>
    <p:sldId id="299" r:id="rId19"/>
    <p:sldId id="300" r:id="rId20"/>
    <p:sldId id="301" r:id="rId21"/>
    <p:sldId id="302" r:id="rId22"/>
    <p:sldId id="303" r:id="rId23"/>
    <p:sldId id="304" r:id="rId24"/>
    <p:sldId id="325" r:id="rId25"/>
    <p:sldId id="320" r:id="rId26"/>
    <p:sldId id="321" r:id="rId27"/>
    <p:sldId id="323" r:id="rId28"/>
    <p:sldId id="324" r:id="rId29"/>
    <p:sldId id="330" r:id="rId30"/>
    <p:sldId id="328" r:id="rId31"/>
    <p:sldId id="327" r:id="rId32"/>
    <p:sldId id="395" r:id="rId33"/>
    <p:sldId id="329" r:id="rId34"/>
    <p:sldId id="281" r:id="rId35"/>
    <p:sldId id="334" r:id="rId36"/>
    <p:sldId id="345" r:id="rId37"/>
    <p:sldId id="346" r:id="rId38"/>
    <p:sldId id="347" r:id="rId39"/>
    <p:sldId id="353" r:id="rId40"/>
    <p:sldId id="336" r:id="rId41"/>
    <p:sldId id="339" r:id="rId42"/>
    <p:sldId id="392" r:id="rId43"/>
    <p:sldId id="354" r:id="rId44"/>
    <p:sldId id="355" r:id="rId45"/>
    <p:sldId id="352" r:id="rId46"/>
    <p:sldId id="359" r:id="rId47"/>
    <p:sldId id="360" r:id="rId48"/>
    <p:sldId id="372" r:id="rId49"/>
    <p:sldId id="376" r:id="rId50"/>
    <p:sldId id="394" r:id="rId51"/>
    <p:sldId id="338" r:id="rId52"/>
    <p:sldId id="396" r:id="rId53"/>
    <p:sldId id="402" r:id="rId54"/>
    <p:sldId id="403" r:id="rId55"/>
    <p:sldId id="399" r:id="rId56"/>
    <p:sldId id="404" r:id="rId57"/>
    <p:sldId id="413" r:id="rId58"/>
    <p:sldId id="414" r:id="rId59"/>
    <p:sldId id="405" r:id="rId60"/>
    <p:sldId id="408" r:id="rId61"/>
    <p:sldId id="429" r:id="rId62"/>
    <p:sldId id="424" r:id="rId63"/>
    <p:sldId id="431" r:id="rId64"/>
    <p:sldId id="419" r:id="rId65"/>
    <p:sldId id="422" r:id="rId66"/>
    <p:sldId id="423" r:id="rId67"/>
    <p:sldId id="288" r:id="rId68"/>
    <p:sldId id="433" r:id="rId69"/>
    <p:sldId id="437" r:id="rId70"/>
    <p:sldId id="432" r:id="rId71"/>
    <p:sldId id="438" r:id="rId72"/>
    <p:sldId id="427" r:id="rId73"/>
    <p:sldId id="439" r:id="rId74"/>
    <p:sldId id="440" r:id="rId75"/>
    <p:sldId id="441" r:id="rId76"/>
    <p:sldId id="442" r:id="rId77"/>
    <p:sldId id="443" r:id="rId78"/>
    <p:sldId id="444" r:id="rId79"/>
    <p:sldId id="445" r:id="rId80"/>
    <p:sldId id="446" r:id="rId8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EC9"/>
    <a:srgbClr val="CC0000"/>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4660"/>
  </p:normalViewPr>
  <p:slideViewPr>
    <p:cSldViewPr>
      <p:cViewPr varScale="1">
        <p:scale>
          <a:sx n="107" d="100"/>
          <a:sy n="107" d="100"/>
        </p:scale>
        <p:origin x="-1686" y="-84"/>
      </p:cViewPr>
      <p:guideLst>
        <p:guide orient="horz" pos="2160"/>
        <p:guide pos="2880"/>
      </p:guideLst>
    </p:cSldViewPr>
  </p:slideViewPr>
  <p:notesTextViewPr>
    <p:cViewPr>
      <p:scale>
        <a:sx n="1" d="1"/>
        <a:sy n="1" d="1"/>
      </p:scale>
      <p:origin x="0" y="0"/>
    </p:cViewPr>
  </p:notesTextViewPr>
  <p:notesViewPr>
    <p:cSldViewPr>
      <p:cViewPr>
        <p:scale>
          <a:sx n="100" d="100"/>
          <a:sy n="100" d="100"/>
        </p:scale>
        <p:origin x="-16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image" Target="../media/image54.png"/><Relationship Id="rId4"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DE0B6-9034-479B-BAE0-EDF00AF56F93}" type="doc">
      <dgm:prSet loTypeId="urn:microsoft.com/office/officeart/2005/8/layout/vList3#15" loCatId="list" qsTypeId="urn:microsoft.com/office/officeart/2005/8/quickstyle/simple1" qsCatId="simple" csTypeId="urn:microsoft.com/office/officeart/2005/8/colors/accent6_5" csCatId="accent6" phldr="1"/>
      <dgm:spPr/>
      <dgm:t>
        <a:bodyPr/>
        <a:lstStyle/>
        <a:p>
          <a:endParaRPr lang="el-GR"/>
        </a:p>
      </dgm:t>
    </dgm:pt>
    <dgm:pt modelId="{73B3DDBF-EA83-4B41-86DF-1B2BE1C2B7DA}">
      <dgm:prSet custT="1">
        <dgm:style>
          <a:lnRef idx="2">
            <a:schemeClr val="accent1"/>
          </a:lnRef>
          <a:fillRef idx="1">
            <a:schemeClr val="lt1"/>
          </a:fillRef>
          <a:effectRef idx="0">
            <a:schemeClr val="accent1"/>
          </a:effectRef>
          <a:fontRef idx="minor">
            <a:schemeClr val="dk1"/>
          </a:fontRef>
        </dgm:style>
      </dgm:prSet>
      <dgm:spPr>
        <a:ln/>
      </dgm:spPr>
      <dgm:t>
        <a:bodyPr/>
        <a:lstStyle/>
        <a:p>
          <a:pPr rtl="0"/>
          <a:endParaRPr lang="el-GR" sz="2800" b="1" cap="small" baseline="0" dirty="0" smtClean="0">
            <a:solidFill>
              <a:schemeClr val="tx2"/>
            </a:solidFill>
            <a:latin typeface="+mj-lt"/>
          </a:endParaRPr>
        </a:p>
        <a:p>
          <a:pPr rtl="0"/>
          <a:r>
            <a:rPr lang="el-GR" sz="2800" b="1" cap="small" baseline="0" dirty="0" smtClean="0">
              <a:solidFill>
                <a:schemeClr val="tx2"/>
              </a:solidFill>
              <a:latin typeface="+mj-lt"/>
            </a:rPr>
            <a:t>Μ</a:t>
          </a:r>
          <a:r>
            <a:rPr lang="el-GR" sz="2800" b="1" cap="none" baseline="0" dirty="0" smtClean="0">
              <a:solidFill>
                <a:schemeClr val="tx2"/>
              </a:solidFill>
              <a:latin typeface="+mj-lt"/>
            </a:rPr>
            <a:t>εταφορά και Αναπαραγωγή</a:t>
          </a:r>
          <a:r>
            <a:rPr lang="el-GR" sz="2800" b="1" cap="small" baseline="0" dirty="0" smtClean="0">
              <a:solidFill>
                <a:schemeClr val="tx2"/>
              </a:solidFill>
              <a:latin typeface="+mj-lt"/>
            </a:rPr>
            <a:t/>
          </a:r>
          <a:br>
            <a:rPr lang="el-GR" sz="2800" b="1" cap="small" baseline="0" dirty="0" smtClean="0">
              <a:solidFill>
                <a:schemeClr val="tx2"/>
              </a:solidFill>
              <a:latin typeface="+mj-lt"/>
            </a:rPr>
          </a:br>
          <a:r>
            <a:rPr lang="el-GR" sz="2800" b="1" cap="none" baseline="0" dirty="0" smtClean="0">
              <a:solidFill>
                <a:schemeClr val="tx2"/>
              </a:solidFill>
              <a:latin typeface="+mj-lt"/>
            </a:rPr>
            <a:t>των σχέσεων των οδοντικών φραγμών στο εργαστήριο</a:t>
          </a:r>
          <a:r>
            <a:rPr lang="el-GR" sz="2800" b="1" cap="small" baseline="0" dirty="0" smtClean="0">
              <a:solidFill>
                <a:schemeClr val="tx2"/>
              </a:solidFill>
              <a:latin typeface="+mj-lt"/>
            </a:rPr>
            <a:t/>
          </a:r>
          <a:br>
            <a:rPr lang="el-GR" sz="2800" b="1" cap="small" baseline="0" dirty="0" smtClean="0">
              <a:solidFill>
                <a:schemeClr val="tx2"/>
              </a:solidFill>
              <a:latin typeface="+mj-lt"/>
            </a:rPr>
          </a:br>
          <a:endParaRPr lang="el-GR" sz="2800" b="1" cap="small" baseline="0" dirty="0">
            <a:solidFill>
              <a:schemeClr val="tx2"/>
            </a:solidFill>
            <a:latin typeface="+mj-lt"/>
          </a:endParaRPr>
        </a:p>
      </dgm:t>
    </dgm:pt>
    <dgm:pt modelId="{03A02913-B11E-4AE2-B50C-8B133B6942E0}" type="parTrans" cxnId="{A0AFBDE4-4ED0-47E3-9020-43D217BBCCBC}">
      <dgm:prSet/>
      <dgm:spPr/>
      <dgm:t>
        <a:bodyPr/>
        <a:lstStyle/>
        <a:p>
          <a:endParaRPr lang="el-GR" sz="2800">
            <a:solidFill>
              <a:srgbClr val="FFFF99"/>
            </a:solidFill>
          </a:endParaRPr>
        </a:p>
      </dgm:t>
    </dgm:pt>
    <dgm:pt modelId="{6A2379C6-02DD-40E1-9179-865DCE73948A}" type="sibTrans" cxnId="{A0AFBDE4-4ED0-47E3-9020-43D217BBCCBC}">
      <dgm:prSet/>
      <dgm:spPr/>
      <dgm:t>
        <a:bodyPr/>
        <a:lstStyle/>
        <a:p>
          <a:endParaRPr lang="el-GR" sz="2800">
            <a:solidFill>
              <a:srgbClr val="FFFF99"/>
            </a:solidFill>
          </a:endParaRPr>
        </a:p>
      </dgm:t>
    </dgm:pt>
    <dgm:pt modelId="{965BF262-E7E4-470F-9A66-375293FEDBB7}" type="pres">
      <dgm:prSet presAssocID="{D38DE0B6-9034-479B-BAE0-EDF00AF56F93}" presName="linearFlow" presStyleCnt="0">
        <dgm:presLayoutVars>
          <dgm:dir/>
          <dgm:resizeHandles val="exact"/>
        </dgm:presLayoutVars>
      </dgm:prSet>
      <dgm:spPr/>
      <dgm:t>
        <a:bodyPr/>
        <a:lstStyle/>
        <a:p>
          <a:endParaRPr lang="el-GR"/>
        </a:p>
      </dgm:t>
    </dgm:pt>
    <dgm:pt modelId="{A525F790-0774-4C8B-A143-353B61BDAC1A}" type="pres">
      <dgm:prSet presAssocID="{73B3DDBF-EA83-4B41-86DF-1B2BE1C2B7DA}" presName="composite" presStyleCnt="0"/>
      <dgm:spPr/>
    </dgm:pt>
    <dgm:pt modelId="{F6A0B7A2-7E38-4314-8DB6-57E68974DE02}" type="pres">
      <dgm:prSet presAssocID="{73B3DDBF-EA83-4B41-86DF-1B2BE1C2B7DA}" presName="imgShp" presStyleLbl="fgImgPlace1" presStyleIdx="0" presStyleCnt="1" custLinFactNeighborX="-45446"/>
      <dgm:spPr>
        <a:blipFill rotWithShape="0">
          <a:blip xmlns:r="http://schemas.openxmlformats.org/officeDocument/2006/relationships" r:embed="rId1"/>
          <a:stretch>
            <a:fillRect/>
          </a:stretch>
        </a:blipFill>
      </dgm:spPr>
      <dgm:t>
        <a:bodyPr/>
        <a:lstStyle/>
        <a:p>
          <a:endParaRPr lang="el-GR"/>
        </a:p>
      </dgm:t>
    </dgm:pt>
    <dgm:pt modelId="{56E63FBB-526E-4916-9F79-872F80712DC9}" type="pres">
      <dgm:prSet presAssocID="{73B3DDBF-EA83-4B41-86DF-1B2BE1C2B7DA}" presName="txShp" presStyleLbl="node1" presStyleIdx="0" presStyleCnt="1" custScaleX="129437" custLinFactNeighborX="10313">
        <dgm:presLayoutVars>
          <dgm:bulletEnabled val="1"/>
        </dgm:presLayoutVars>
      </dgm:prSet>
      <dgm:spPr/>
      <dgm:t>
        <a:bodyPr/>
        <a:lstStyle/>
        <a:p>
          <a:endParaRPr lang="el-GR"/>
        </a:p>
      </dgm:t>
    </dgm:pt>
  </dgm:ptLst>
  <dgm:cxnLst>
    <dgm:cxn modelId="{6A75B753-C48D-4A5A-867C-BC59BBBAF3DD}" type="presOf" srcId="{73B3DDBF-EA83-4B41-86DF-1B2BE1C2B7DA}" destId="{56E63FBB-526E-4916-9F79-872F80712DC9}" srcOrd="0" destOrd="0" presId="urn:microsoft.com/office/officeart/2005/8/layout/vList3#15"/>
    <dgm:cxn modelId="{96F08C2A-6DEE-4C37-9965-A9967DE00E63}" type="presOf" srcId="{D38DE0B6-9034-479B-BAE0-EDF00AF56F93}" destId="{965BF262-E7E4-470F-9A66-375293FEDBB7}" srcOrd="0" destOrd="0" presId="urn:microsoft.com/office/officeart/2005/8/layout/vList3#15"/>
    <dgm:cxn modelId="{A0AFBDE4-4ED0-47E3-9020-43D217BBCCBC}" srcId="{D38DE0B6-9034-479B-BAE0-EDF00AF56F93}" destId="{73B3DDBF-EA83-4B41-86DF-1B2BE1C2B7DA}" srcOrd="0" destOrd="0" parTransId="{03A02913-B11E-4AE2-B50C-8B133B6942E0}" sibTransId="{6A2379C6-02DD-40E1-9179-865DCE73948A}"/>
    <dgm:cxn modelId="{600F280A-CE90-4276-A2B9-10776F9F3152}" type="presParOf" srcId="{965BF262-E7E4-470F-9A66-375293FEDBB7}" destId="{A525F790-0774-4C8B-A143-353B61BDAC1A}" srcOrd="0" destOrd="0" presId="urn:microsoft.com/office/officeart/2005/8/layout/vList3#15"/>
    <dgm:cxn modelId="{F8F43E4E-EB45-46F0-9763-BA3A930DF7D4}" type="presParOf" srcId="{A525F790-0774-4C8B-A143-353B61BDAC1A}" destId="{F6A0B7A2-7E38-4314-8DB6-57E68974DE02}" srcOrd="0" destOrd="0" presId="urn:microsoft.com/office/officeart/2005/8/layout/vList3#15"/>
    <dgm:cxn modelId="{77F68102-5335-4475-8778-E0E73B8F050E}" type="presParOf" srcId="{A525F790-0774-4C8B-A143-353B61BDAC1A}" destId="{56E63FBB-526E-4916-9F79-872F80712DC9}" srcOrd="1" destOrd="0" presId="urn:microsoft.com/office/officeart/2005/8/layout/vList3#1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80EA26-A712-4701-BED0-346F6EF86C39}"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l-GR"/>
        </a:p>
      </dgm:t>
    </dgm:pt>
    <dgm:pt modelId="{2E4E7957-D120-46C2-A552-B87F2263A7F2}">
      <dgm:prSet custT="1"/>
      <dgm:spPr>
        <a:solidFill>
          <a:schemeClr val="tx2"/>
        </a:solidFill>
      </dgm:spPr>
      <dgm:t>
        <a:bodyPr/>
        <a:lstStyle/>
        <a:p>
          <a:pPr rtl="0">
            <a:lnSpc>
              <a:spcPct val="100000"/>
            </a:lnSpc>
            <a:spcAft>
              <a:spcPts val="0"/>
            </a:spcAft>
          </a:pPr>
          <a:r>
            <a:rPr lang="el-GR" sz="2400" dirty="0" smtClean="0"/>
            <a:t>Υλικοτεχνικά μέσα καταγραφής </a:t>
          </a:r>
        </a:p>
      </dgm:t>
    </dgm:pt>
    <dgm:pt modelId="{FDCC19DF-A9AE-481E-9D40-31795046938E}" type="parTrans" cxnId="{FAD646FB-747D-43AD-B0DD-B6D8B4F38D16}">
      <dgm:prSet/>
      <dgm:spPr/>
      <dgm:t>
        <a:bodyPr/>
        <a:lstStyle/>
        <a:p>
          <a:endParaRPr lang="el-GR"/>
        </a:p>
      </dgm:t>
    </dgm:pt>
    <dgm:pt modelId="{B09AC543-59C1-4458-8DAD-56C7794CC3E7}" type="sibTrans" cxnId="{FAD646FB-747D-43AD-B0DD-B6D8B4F38D16}">
      <dgm:prSet/>
      <dgm:spPr/>
      <dgm:t>
        <a:bodyPr/>
        <a:lstStyle/>
        <a:p>
          <a:endParaRPr lang="el-GR"/>
        </a:p>
      </dgm:t>
    </dgm:pt>
    <dgm:pt modelId="{B7A1759A-359E-440D-A083-D45D2376B0BC}">
      <dgm:prSet custT="1"/>
      <dgm:spPr>
        <a:solidFill>
          <a:srgbClr val="FFC000"/>
        </a:solidFill>
      </dgm:spPr>
      <dgm:t>
        <a:bodyPr/>
        <a:lstStyle/>
        <a:p>
          <a:pPr rtl="0"/>
          <a:r>
            <a:rPr lang="el-GR" sz="2800" b="1" dirty="0" smtClean="0">
              <a:solidFill>
                <a:schemeClr val="tx1"/>
              </a:solidFill>
            </a:rPr>
            <a:t> Αρθρωτήρες</a:t>
          </a:r>
          <a:endParaRPr lang="el-GR" sz="2800" b="1" dirty="0">
            <a:solidFill>
              <a:schemeClr val="tx1"/>
            </a:solidFill>
          </a:endParaRPr>
        </a:p>
      </dgm:t>
    </dgm:pt>
    <dgm:pt modelId="{ADDD9828-1CC6-4ED4-BB42-5131BC2DF9B3}" type="parTrans" cxnId="{57BADFD6-9F4E-4F4F-90EF-DAC3DCBBA5F2}">
      <dgm:prSet/>
      <dgm:spPr/>
      <dgm:t>
        <a:bodyPr/>
        <a:lstStyle/>
        <a:p>
          <a:endParaRPr lang="el-GR"/>
        </a:p>
      </dgm:t>
    </dgm:pt>
    <dgm:pt modelId="{BAA293FB-2B10-4928-9F14-C3CD42F5D424}" type="sibTrans" cxnId="{57BADFD6-9F4E-4F4F-90EF-DAC3DCBBA5F2}">
      <dgm:prSet/>
      <dgm:spPr/>
      <dgm:t>
        <a:bodyPr/>
        <a:lstStyle/>
        <a:p>
          <a:endParaRPr lang="el-GR"/>
        </a:p>
      </dgm:t>
    </dgm:pt>
    <dgm:pt modelId="{983768EB-D085-4C0D-B526-52C239F95DDC}">
      <dgm:prSet custT="1"/>
      <dgm:spPr/>
      <dgm:t>
        <a:bodyPr/>
        <a:lstStyle/>
        <a:p>
          <a:pPr rtl="0"/>
          <a:r>
            <a:rPr lang="el-GR" sz="2800" b="1" dirty="0" smtClean="0">
              <a:solidFill>
                <a:schemeClr val="tx1"/>
              </a:solidFill>
            </a:rPr>
            <a:t> Καταγραφικά μέσα ελέγχου συγκλεισιακών επαφών</a:t>
          </a:r>
          <a:endParaRPr lang="el-GR" sz="2800" b="1" dirty="0">
            <a:solidFill>
              <a:schemeClr val="tx1"/>
            </a:solidFill>
          </a:endParaRPr>
        </a:p>
      </dgm:t>
    </dgm:pt>
    <dgm:pt modelId="{69B5BC35-A6B7-4DAC-8570-71DC135BE00B}" type="parTrans" cxnId="{F447196D-7498-4C0F-ACED-61A0C84BF509}">
      <dgm:prSet/>
      <dgm:spPr/>
      <dgm:t>
        <a:bodyPr/>
        <a:lstStyle/>
        <a:p>
          <a:endParaRPr lang="el-GR"/>
        </a:p>
      </dgm:t>
    </dgm:pt>
    <dgm:pt modelId="{0E2770AF-D601-4B5E-95BD-E93A8D774535}" type="sibTrans" cxnId="{F447196D-7498-4C0F-ACED-61A0C84BF509}">
      <dgm:prSet/>
      <dgm:spPr/>
      <dgm:t>
        <a:bodyPr/>
        <a:lstStyle/>
        <a:p>
          <a:endParaRPr lang="el-GR"/>
        </a:p>
      </dgm:t>
    </dgm:pt>
    <dgm:pt modelId="{39257C74-E857-48B9-8632-7220966D8FAC}">
      <dgm:prSet custT="1"/>
      <dgm:spPr>
        <a:solidFill>
          <a:srgbClr val="FFC000"/>
        </a:solidFill>
      </dgm:spPr>
      <dgm:t>
        <a:bodyPr/>
        <a:lstStyle/>
        <a:p>
          <a:pPr rtl="0"/>
          <a:r>
            <a:rPr lang="el-GR" sz="2800" b="1" dirty="0" smtClean="0">
              <a:solidFill>
                <a:schemeClr val="tx1"/>
              </a:solidFill>
            </a:rPr>
            <a:t> Εξωστοματικές και ενδοστοματικές καταγραφές</a:t>
          </a:r>
          <a:endParaRPr lang="el-GR" sz="2800" b="1" dirty="0">
            <a:solidFill>
              <a:schemeClr val="tx1"/>
            </a:solidFill>
          </a:endParaRPr>
        </a:p>
      </dgm:t>
    </dgm:pt>
    <dgm:pt modelId="{1BD273CD-AEA5-497B-A363-FA2EE1A4C4A8}" type="parTrans" cxnId="{BDD92024-80DA-4CF2-B829-58A787B29A4F}">
      <dgm:prSet/>
      <dgm:spPr/>
      <dgm:t>
        <a:bodyPr/>
        <a:lstStyle/>
        <a:p>
          <a:endParaRPr lang="el-GR"/>
        </a:p>
      </dgm:t>
    </dgm:pt>
    <dgm:pt modelId="{0CA3CE7F-95B4-431F-AA1B-B77FE0E5ACEC}" type="sibTrans" cxnId="{BDD92024-80DA-4CF2-B829-58A787B29A4F}">
      <dgm:prSet/>
      <dgm:spPr/>
      <dgm:t>
        <a:bodyPr/>
        <a:lstStyle/>
        <a:p>
          <a:endParaRPr lang="el-GR"/>
        </a:p>
      </dgm:t>
    </dgm:pt>
    <dgm:pt modelId="{B3CAAB64-C939-4A15-B5AE-AA13F1D06C36}">
      <dgm:prSet custT="1"/>
      <dgm:spPr/>
      <dgm:t>
        <a:bodyPr/>
        <a:lstStyle/>
        <a:p>
          <a:pPr rtl="0"/>
          <a:r>
            <a:rPr lang="el-GR" sz="2800" b="1" dirty="0" smtClean="0">
              <a:solidFill>
                <a:schemeClr val="tx1"/>
              </a:solidFill>
            </a:rPr>
            <a:t> </a:t>
          </a:r>
          <a:r>
            <a:rPr lang="el-GR" sz="2800" b="0" dirty="0" err="1" smtClean="0">
              <a:solidFill>
                <a:schemeClr val="tx1"/>
              </a:solidFill>
            </a:rPr>
            <a:t>Συγκλεισιακοί</a:t>
          </a:r>
          <a:r>
            <a:rPr lang="el-GR" sz="2800" b="0" dirty="0" smtClean="0">
              <a:solidFill>
                <a:schemeClr val="tx1"/>
              </a:solidFill>
            </a:rPr>
            <a:t> νάρθηκες</a:t>
          </a:r>
          <a:endParaRPr lang="el-GR" sz="2800" b="0" dirty="0">
            <a:solidFill>
              <a:schemeClr val="tx1"/>
            </a:solidFill>
          </a:endParaRPr>
        </a:p>
      </dgm:t>
    </dgm:pt>
    <dgm:pt modelId="{558B3370-ABFA-4AD9-8E2E-40401F3FF049}" type="sibTrans" cxnId="{A7923D98-B06C-46CD-B048-74E0AA8FF324}">
      <dgm:prSet/>
      <dgm:spPr/>
      <dgm:t>
        <a:bodyPr/>
        <a:lstStyle/>
        <a:p>
          <a:endParaRPr lang="el-GR"/>
        </a:p>
      </dgm:t>
    </dgm:pt>
    <dgm:pt modelId="{DF77D2F5-FAC3-49F9-91EE-2B8CDC975FB4}" type="parTrans" cxnId="{A7923D98-B06C-46CD-B048-74E0AA8FF324}">
      <dgm:prSet/>
      <dgm:spPr/>
      <dgm:t>
        <a:bodyPr/>
        <a:lstStyle/>
        <a:p>
          <a:endParaRPr lang="el-GR"/>
        </a:p>
      </dgm:t>
    </dgm:pt>
    <dgm:pt modelId="{9621A568-A2D2-441F-A15B-775F058024A5}" type="pres">
      <dgm:prSet presAssocID="{F380EA26-A712-4701-BED0-346F6EF86C39}" presName="Name0" presStyleCnt="0">
        <dgm:presLayoutVars>
          <dgm:dir/>
          <dgm:animLvl val="lvl"/>
          <dgm:resizeHandles val="exact"/>
        </dgm:presLayoutVars>
      </dgm:prSet>
      <dgm:spPr/>
      <dgm:t>
        <a:bodyPr/>
        <a:lstStyle/>
        <a:p>
          <a:endParaRPr lang="el-GR"/>
        </a:p>
      </dgm:t>
    </dgm:pt>
    <dgm:pt modelId="{010414FD-E50F-48BE-AC38-79DCCA1CCC94}" type="pres">
      <dgm:prSet presAssocID="{2E4E7957-D120-46C2-A552-B87F2263A7F2}" presName="linNode" presStyleCnt="0"/>
      <dgm:spPr/>
      <dgm:t>
        <a:bodyPr/>
        <a:lstStyle/>
        <a:p>
          <a:endParaRPr lang="el-GR"/>
        </a:p>
      </dgm:t>
    </dgm:pt>
    <dgm:pt modelId="{C5C98BB9-3C4E-48C4-A8DF-DD73E935A7C7}" type="pres">
      <dgm:prSet presAssocID="{2E4E7957-D120-46C2-A552-B87F2263A7F2}" presName="parentText" presStyleLbl="node1" presStyleIdx="0" presStyleCnt="1">
        <dgm:presLayoutVars>
          <dgm:chMax val="1"/>
          <dgm:bulletEnabled val="1"/>
        </dgm:presLayoutVars>
      </dgm:prSet>
      <dgm:spPr/>
      <dgm:t>
        <a:bodyPr/>
        <a:lstStyle/>
        <a:p>
          <a:endParaRPr lang="el-GR"/>
        </a:p>
      </dgm:t>
    </dgm:pt>
    <dgm:pt modelId="{73F6D4CB-13BA-4C9C-AC83-5898374B48E9}" type="pres">
      <dgm:prSet presAssocID="{2E4E7957-D120-46C2-A552-B87F2263A7F2}" presName="descendantText" presStyleLbl="alignAccFollowNode1" presStyleIdx="0" presStyleCnt="1">
        <dgm:presLayoutVars>
          <dgm:bulletEnabled val="1"/>
        </dgm:presLayoutVars>
      </dgm:prSet>
      <dgm:spPr/>
      <dgm:t>
        <a:bodyPr/>
        <a:lstStyle/>
        <a:p>
          <a:endParaRPr lang="el-GR"/>
        </a:p>
      </dgm:t>
    </dgm:pt>
  </dgm:ptLst>
  <dgm:cxnLst>
    <dgm:cxn modelId="{4DD9BD83-5169-4568-A553-B6DDBBCF3C56}" type="presOf" srcId="{F380EA26-A712-4701-BED0-346F6EF86C39}" destId="{9621A568-A2D2-441F-A15B-775F058024A5}" srcOrd="0" destOrd="0" presId="urn:microsoft.com/office/officeart/2005/8/layout/vList5"/>
    <dgm:cxn modelId="{BDD92024-80DA-4CF2-B829-58A787B29A4F}" srcId="{2E4E7957-D120-46C2-A552-B87F2263A7F2}" destId="{39257C74-E857-48B9-8632-7220966D8FAC}" srcOrd="1" destOrd="0" parTransId="{1BD273CD-AEA5-497B-A363-FA2EE1A4C4A8}" sibTransId="{0CA3CE7F-95B4-431F-AA1B-B77FE0E5ACEC}"/>
    <dgm:cxn modelId="{57BADFD6-9F4E-4F4F-90EF-DAC3DCBBA5F2}" srcId="{2E4E7957-D120-46C2-A552-B87F2263A7F2}" destId="{B7A1759A-359E-440D-A083-D45D2376B0BC}" srcOrd="0" destOrd="0" parTransId="{ADDD9828-1CC6-4ED4-BB42-5131BC2DF9B3}" sibTransId="{BAA293FB-2B10-4928-9F14-C3CD42F5D424}"/>
    <dgm:cxn modelId="{293F789C-EE0C-41A0-82AB-FAAB69AC812A}" type="presOf" srcId="{B7A1759A-359E-440D-A083-D45D2376B0BC}" destId="{73F6D4CB-13BA-4C9C-AC83-5898374B48E9}" srcOrd="0" destOrd="0" presId="urn:microsoft.com/office/officeart/2005/8/layout/vList5"/>
    <dgm:cxn modelId="{E880A271-880B-4A8B-A97C-8F964542D3F5}" type="presOf" srcId="{983768EB-D085-4C0D-B526-52C239F95DDC}" destId="{73F6D4CB-13BA-4C9C-AC83-5898374B48E9}" srcOrd="0" destOrd="2" presId="urn:microsoft.com/office/officeart/2005/8/layout/vList5"/>
    <dgm:cxn modelId="{FAD646FB-747D-43AD-B0DD-B6D8B4F38D16}" srcId="{F380EA26-A712-4701-BED0-346F6EF86C39}" destId="{2E4E7957-D120-46C2-A552-B87F2263A7F2}" srcOrd="0" destOrd="0" parTransId="{FDCC19DF-A9AE-481E-9D40-31795046938E}" sibTransId="{B09AC543-59C1-4458-8DAD-56C7794CC3E7}"/>
    <dgm:cxn modelId="{A7923D98-B06C-46CD-B048-74E0AA8FF324}" srcId="{2E4E7957-D120-46C2-A552-B87F2263A7F2}" destId="{B3CAAB64-C939-4A15-B5AE-AA13F1D06C36}" srcOrd="3" destOrd="0" parTransId="{DF77D2F5-FAC3-49F9-91EE-2B8CDC975FB4}" sibTransId="{558B3370-ABFA-4AD9-8E2E-40401F3FF049}"/>
    <dgm:cxn modelId="{49F751A2-B006-40A3-8943-132C57B3A2AE}" type="presOf" srcId="{2E4E7957-D120-46C2-A552-B87F2263A7F2}" destId="{C5C98BB9-3C4E-48C4-A8DF-DD73E935A7C7}" srcOrd="0" destOrd="0" presId="urn:microsoft.com/office/officeart/2005/8/layout/vList5"/>
    <dgm:cxn modelId="{F447196D-7498-4C0F-ACED-61A0C84BF509}" srcId="{2E4E7957-D120-46C2-A552-B87F2263A7F2}" destId="{983768EB-D085-4C0D-B526-52C239F95DDC}" srcOrd="2" destOrd="0" parTransId="{69B5BC35-A6B7-4DAC-8570-71DC135BE00B}" sibTransId="{0E2770AF-D601-4B5E-95BD-E93A8D774535}"/>
    <dgm:cxn modelId="{E411C5CB-C480-467E-8F34-1615301C35DD}" type="presOf" srcId="{B3CAAB64-C939-4A15-B5AE-AA13F1D06C36}" destId="{73F6D4CB-13BA-4C9C-AC83-5898374B48E9}" srcOrd="0" destOrd="3" presId="urn:microsoft.com/office/officeart/2005/8/layout/vList5"/>
    <dgm:cxn modelId="{02D74FC7-9FA7-4D68-B9A7-C80BB7B37480}" type="presOf" srcId="{39257C74-E857-48B9-8632-7220966D8FAC}" destId="{73F6D4CB-13BA-4C9C-AC83-5898374B48E9}" srcOrd="0" destOrd="1" presId="urn:microsoft.com/office/officeart/2005/8/layout/vList5"/>
    <dgm:cxn modelId="{E0F6E4CF-4A85-45F2-B6B1-819EEAC8A15B}" type="presParOf" srcId="{9621A568-A2D2-441F-A15B-775F058024A5}" destId="{010414FD-E50F-48BE-AC38-79DCCA1CCC94}" srcOrd="0" destOrd="0" presId="urn:microsoft.com/office/officeart/2005/8/layout/vList5"/>
    <dgm:cxn modelId="{0A210446-CC49-4491-8FB3-FC9D04499C77}" type="presParOf" srcId="{010414FD-E50F-48BE-AC38-79DCCA1CCC94}" destId="{C5C98BB9-3C4E-48C4-A8DF-DD73E935A7C7}" srcOrd="0" destOrd="0" presId="urn:microsoft.com/office/officeart/2005/8/layout/vList5"/>
    <dgm:cxn modelId="{6C1EF4C9-AB68-4B49-AEE0-EF6CE7745233}" type="presParOf" srcId="{010414FD-E50F-48BE-AC38-79DCCA1CCC94}" destId="{73F6D4CB-13BA-4C9C-AC83-5898374B48E9}" srcOrd="1" destOrd="0" presId="urn:microsoft.com/office/officeart/2005/8/layout/vList5"/>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B77D4D-23CC-49AD-8C9D-AC48DBBBA4ED}"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l-GR"/>
        </a:p>
      </dgm:t>
    </dgm:pt>
    <dgm:pt modelId="{DD747B9F-9C45-4365-B0F8-5CA4B967A324}">
      <dgm:prSet phldrT="[Text]" custT="1"/>
      <dgm:spPr/>
      <dgm:t>
        <a:bodyPr/>
        <a:lstStyle/>
        <a:p>
          <a:r>
            <a:rPr lang="el-GR" sz="2000" b="1" i="1" dirty="0" smtClean="0">
              <a:solidFill>
                <a:schemeClr val="tx1"/>
              </a:solidFill>
            </a:rPr>
            <a:t>Ο μαθηματικής προσομοίωσης του </a:t>
          </a:r>
          <a:r>
            <a:rPr lang="en-US" sz="2000" b="1" i="1" dirty="0" err="1" smtClean="0">
              <a:solidFill>
                <a:schemeClr val="tx1"/>
              </a:solidFill>
            </a:rPr>
            <a:t>Szentp</a:t>
          </a:r>
          <a:r>
            <a:rPr lang="el-GR" sz="2000" b="1" i="1" dirty="0" smtClean="0">
              <a:solidFill>
                <a:schemeClr val="tx1"/>
              </a:solidFill>
            </a:rPr>
            <a:t>é</a:t>
          </a:r>
          <a:r>
            <a:rPr lang="en-US" sz="2000" b="1" i="1" dirty="0" err="1" smtClean="0">
              <a:solidFill>
                <a:schemeClr val="tx1"/>
              </a:solidFill>
            </a:rPr>
            <a:t>tery</a:t>
          </a:r>
          <a:r>
            <a:rPr lang="el-GR" sz="2000" b="1" i="1" dirty="0" smtClean="0">
              <a:solidFill>
                <a:schemeClr val="tx1"/>
              </a:solidFill>
            </a:rPr>
            <a:t> </a:t>
          </a:r>
          <a:endParaRPr lang="el-GR" sz="2000" b="1" i="1" dirty="0">
            <a:solidFill>
              <a:schemeClr val="tx1"/>
            </a:solidFill>
          </a:endParaRPr>
        </a:p>
      </dgm:t>
    </dgm:pt>
    <dgm:pt modelId="{2919D747-2408-417B-90EC-E2626A869633}" type="parTrans" cxnId="{451F4E62-B2EF-435C-BF49-607DA221E918}">
      <dgm:prSet/>
      <dgm:spPr/>
      <dgm:t>
        <a:bodyPr/>
        <a:lstStyle/>
        <a:p>
          <a:endParaRPr lang="el-GR" sz="2000"/>
        </a:p>
      </dgm:t>
    </dgm:pt>
    <dgm:pt modelId="{A2E3F114-A597-4C7F-8E79-6D56C9C3FC48}" type="sibTrans" cxnId="{451F4E62-B2EF-435C-BF49-607DA221E918}">
      <dgm:prSet/>
      <dgm:spPr/>
      <dgm:t>
        <a:bodyPr/>
        <a:lstStyle/>
        <a:p>
          <a:endParaRPr lang="el-GR" sz="2000"/>
        </a:p>
      </dgm:t>
    </dgm:pt>
    <dgm:pt modelId="{0CDC0C71-4361-479B-AC6A-9547E06FCDC5}">
      <dgm:prSet phldrT="[Text]" custT="1"/>
      <dgm:spPr/>
      <dgm:t>
        <a:bodyPr/>
        <a:lstStyle/>
        <a:p>
          <a:r>
            <a:rPr lang="el-GR" sz="2000" b="1" i="1" dirty="0" smtClean="0"/>
            <a:t>Οι πλήρως ρυθμιζόμενοι εικονικοί αρθρωτήρες </a:t>
          </a:r>
          <a:endParaRPr lang="el-GR" sz="2000" b="1" i="1" dirty="0"/>
        </a:p>
      </dgm:t>
    </dgm:pt>
    <dgm:pt modelId="{B747EB21-BDAE-42BA-AEB3-D1B150C2DFEE}" type="parTrans" cxnId="{D898EAE6-DB34-47E2-A15C-3DD3CA1F52F2}">
      <dgm:prSet/>
      <dgm:spPr/>
      <dgm:t>
        <a:bodyPr/>
        <a:lstStyle/>
        <a:p>
          <a:endParaRPr lang="el-GR" sz="2000"/>
        </a:p>
      </dgm:t>
    </dgm:pt>
    <dgm:pt modelId="{F2503EB3-7767-4488-AD03-8C84929750C5}" type="sibTrans" cxnId="{D898EAE6-DB34-47E2-A15C-3DD3CA1F52F2}">
      <dgm:prSet/>
      <dgm:spPr/>
      <dgm:t>
        <a:bodyPr/>
        <a:lstStyle/>
        <a:p>
          <a:endParaRPr lang="el-GR" sz="2000"/>
        </a:p>
      </dgm:t>
    </dgm:pt>
    <dgm:pt modelId="{68C47FF9-FBD5-4844-A225-48D39188E030}">
      <dgm:prSet phldrT="[Text]" custT="1"/>
      <dgm:spPr/>
      <dgm:t>
        <a:bodyPr/>
        <a:lstStyle/>
        <a:p>
          <a:r>
            <a:rPr lang="el-GR" sz="2000" b="1" i="1" dirty="0" smtClean="0"/>
            <a:t>Εικονικοί αρθρωτήρες βασιζόμενοι σε αναπαράσταση-προσομοίωση των μηχανικών αρθρωτήρων .</a:t>
          </a:r>
          <a:endParaRPr lang="el-GR" sz="2000" b="1" dirty="0"/>
        </a:p>
      </dgm:t>
    </dgm:pt>
    <dgm:pt modelId="{61A24B05-B167-411A-A932-7DDAE094C138}" type="parTrans" cxnId="{43C67710-2B3A-4FDD-A93E-AD6FC06A827D}">
      <dgm:prSet/>
      <dgm:spPr/>
      <dgm:t>
        <a:bodyPr/>
        <a:lstStyle/>
        <a:p>
          <a:endParaRPr lang="el-GR" sz="2000"/>
        </a:p>
      </dgm:t>
    </dgm:pt>
    <dgm:pt modelId="{F55DC34B-EBEA-4B7C-BC16-6E9AA1D36EA3}" type="sibTrans" cxnId="{43C67710-2B3A-4FDD-A93E-AD6FC06A827D}">
      <dgm:prSet/>
      <dgm:spPr/>
      <dgm:t>
        <a:bodyPr/>
        <a:lstStyle/>
        <a:p>
          <a:endParaRPr lang="el-GR" sz="2000"/>
        </a:p>
      </dgm:t>
    </dgm:pt>
    <dgm:pt modelId="{8DBD13F7-AD0E-44D3-963E-CF39283F7B8F}">
      <dgm:prSet phldrT="[Text]" custT="1"/>
      <dgm:spPr/>
      <dgm:t>
        <a:bodyPr/>
        <a:lstStyle/>
        <a:p>
          <a:r>
            <a:rPr lang="el-GR" sz="1800" dirty="0" smtClean="0"/>
            <a:t>Διαφορετικοί τύποι μηχανικών αρθρωτήρων επιλέγονται για να μοντελοποιηθούν μέσω </a:t>
          </a:r>
          <a:r>
            <a:rPr lang="en-GB" sz="1800" dirty="0" smtClean="0"/>
            <a:t>CAD</a:t>
          </a:r>
          <a:r>
            <a:rPr lang="el-GR" sz="1800" dirty="0" smtClean="0"/>
            <a:t> συστημάτων.</a:t>
          </a:r>
          <a:endParaRPr lang="el-GR" sz="1800" dirty="0"/>
        </a:p>
      </dgm:t>
    </dgm:pt>
    <dgm:pt modelId="{131BA5D8-A1DF-4DD7-853B-A21FB34A56EB}" type="parTrans" cxnId="{A025EDE7-E38A-4D86-9F29-3040A2FDF075}">
      <dgm:prSet/>
      <dgm:spPr/>
      <dgm:t>
        <a:bodyPr/>
        <a:lstStyle/>
        <a:p>
          <a:endParaRPr lang="el-GR" sz="2000"/>
        </a:p>
      </dgm:t>
    </dgm:pt>
    <dgm:pt modelId="{766CC299-0A80-4166-A0F5-469C80FF0DAA}" type="sibTrans" cxnId="{A025EDE7-E38A-4D86-9F29-3040A2FDF075}">
      <dgm:prSet/>
      <dgm:spPr/>
      <dgm:t>
        <a:bodyPr/>
        <a:lstStyle/>
        <a:p>
          <a:endParaRPr lang="el-GR" sz="2000"/>
        </a:p>
      </dgm:t>
    </dgm:pt>
    <dgm:pt modelId="{60EB4F4B-4661-44AF-A0E4-DD44DABDE47B}">
      <dgm:prSet phldrT="[Text]" custT="1"/>
      <dgm:spPr/>
      <dgm:t>
        <a:bodyPr/>
        <a:lstStyle/>
        <a:p>
          <a:r>
            <a:rPr lang="el-GR" sz="1800" dirty="0" smtClean="0"/>
            <a:t>Καταγράφει και αναπαράγει τις κινήσεις της κάτω γνάθου μέσω μαθηματικής προσομοίωσης. </a:t>
          </a:r>
          <a:r>
            <a:rPr lang="el-GR" altLang="en-US" sz="1800" dirty="0" smtClean="0"/>
            <a:t>Συμπεριφέρεται ως αρθρωτήρας σταθερών αποκλίσεων δεν αναπαράγει τις εξατομικευμένες πορείες των κινήσεων του ασθενούς.</a:t>
          </a:r>
          <a:endParaRPr lang="el-GR" sz="1800" dirty="0"/>
        </a:p>
      </dgm:t>
    </dgm:pt>
    <dgm:pt modelId="{D18448D8-1D77-4FFE-AF00-0C4A7C8B1831}" type="sibTrans" cxnId="{4F0D65D3-E447-4A2B-A1B4-6C214046A869}">
      <dgm:prSet/>
      <dgm:spPr/>
      <dgm:t>
        <a:bodyPr/>
        <a:lstStyle/>
        <a:p>
          <a:endParaRPr lang="el-GR" sz="2000"/>
        </a:p>
      </dgm:t>
    </dgm:pt>
    <dgm:pt modelId="{AA0E3D3C-F406-4A4F-9EB1-FBEE6398B26A}" type="parTrans" cxnId="{4F0D65D3-E447-4A2B-A1B4-6C214046A869}">
      <dgm:prSet/>
      <dgm:spPr/>
      <dgm:t>
        <a:bodyPr/>
        <a:lstStyle/>
        <a:p>
          <a:endParaRPr lang="el-GR" sz="2000"/>
        </a:p>
      </dgm:t>
    </dgm:pt>
    <dgm:pt modelId="{F34A82CA-30D5-4553-BE81-7F4639001269}">
      <dgm:prSet phldrT="[Text]" custT="1"/>
      <dgm:spPr/>
      <dgm:t>
        <a:bodyPr/>
        <a:lstStyle/>
        <a:p>
          <a:r>
            <a:rPr lang="el-GR" altLang="en-US" sz="1800" dirty="0" smtClean="0"/>
            <a:t>Τα ψηφιακά οδοντικά τόξα εμφανίζονται στην οθόνη σε 4 παράθυρα.</a:t>
          </a:r>
          <a:endParaRPr lang="el-GR" sz="1800" dirty="0"/>
        </a:p>
      </dgm:t>
    </dgm:pt>
    <dgm:pt modelId="{790959B6-11F8-46B9-BE83-92E410555309}" type="sibTrans" cxnId="{50D5B82E-22CB-4AFA-8CD3-C65B7C81317F}">
      <dgm:prSet/>
      <dgm:spPr/>
      <dgm:t>
        <a:bodyPr/>
        <a:lstStyle/>
        <a:p>
          <a:endParaRPr lang="el-GR" sz="2000"/>
        </a:p>
      </dgm:t>
    </dgm:pt>
    <dgm:pt modelId="{726D3444-7604-4EA8-8ECC-27AD653B7A60}" type="parTrans" cxnId="{50D5B82E-22CB-4AFA-8CD3-C65B7C81317F}">
      <dgm:prSet/>
      <dgm:spPr/>
      <dgm:t>
        <a:bodyPr/>
        <a:lstStyle/>
        <a:p>
          <a:endParaRPr lang="el-GR" sz="2000"/>
        </a:p>
      </dgm:t>
    </dgm:pt>
    <dgm:pt modelId="{B6156B37-C0E9-4904-8273-5D6A1865E8E6}">
      <dgm:prSet phldrT="[Text]" custT="1"/>
      <dgm:spPr/>
      <dgm:t>
        <a:bodyPr/>
        <a:lstStyle/>
        <a:p>
          <a:r>
            <a:rPr lang="el-GR" altLang="en-US" sz="1800" dirty="0" smtClean="0"/>
            <a:t>Καταγράφει και αναπαράγει τις κινήσεις της κάτω γνάθου με το σύστημα της Ηλεκτρονικής Καταγραφής </a:t>
          </a:r>
          <a:r>
            <a:rPr lang="en-US" altLang="en-US" sz="1800" dirty="0" smtClean="0"/>
            <a:t> </a:t>
          </a:r>
          <a:r>
            <a:rPr lang="el-GR" altLang="en-US" sz="1800" dirty="0" smtClean="0"/>
            <a:t>γνάθου (</a:t>
          </a:r>
          <a:r>
            <a:rPr lang="en-US" altLang="el-GR" sz="1800" dirty="0" smtClean="0"/>
            <a:t>J</a:t>
          </a:r>
          <a:r>
            <a:rPr lang="el-GR" altLang="el-GR" sz="1800" dirty="0" smtClean="0"/>
            <a:t>α</a:t>
          </a:r>
          <a:r>
            <a:rPr lang="en-US" altLang="el-GR" sz="1800" dirty="0" smtClean="0"/>
            <a:t>w Motion Analyzer)</a:t>
          </a:r>
          <a:r>
            <a:rPr lang="el-GR" altLang="el-GR" sz="1800" dirty="0" smtClean="0"/>
            <a:t>.</a:t>
          </a:r>
          <a:endParaRPr lang="el-GR" sz="1800" dirty="0"/>
        </a:p>
      </dgm:t>
    </dgm:pt>
    <dgm:pt modelId="{5DD51857-D172-4063-8FD0-05A5ADAC73C3}" type="sibTrans" cxnId="{578CB992-22B4-48D4-A12D-939F6762394A}">
      <dgm:prSet/>
      <dgm:spPr/>
      <dgm:t>
        <a:bodyPr/>
        <a:lstStyle/>
        <a:p>
          <a:endParaRPr lang="el-GR" sz="2000"/>
        </a:p>
      </dgm:t>
    </dgm:pt>
    <dgm:pt modelId="{FA4C264A-C310-40AC-86B5-E9495040FBB8}" type="parTrans" cxnId="{578CB992-22B4-48D4-A12D-939F6762394A}">
      <dgm:prSet/>
      <dgm:spPr/>
      <dgm:t>
        <a:bodyPr/>
        <a:lstStyle/>
        <a:p>
          <a:endParaRPr lang="el-GR" sz="2000"/>
        </a:p>
      </dgm:t>
    </dgm:pt>
    <dgm:pt modelId="{BFA8EBF8-CC85-4483-BA93-4D18A6B7D2D1}">
      <dgm:prSet phldrT="[Text]" custT="1"/>
      <dgm:spPr/>
      <dgm:t>
        <a:bodyPr/>
        <a:lstStyle/>
        <a:p>
          <a:r>
            <a:rPr lang="el-GR" sz="1800" dirty="0" smtClean="0"/>
            <a:t>Το λογισμικό πρόγραμμα (</a:t>
          </a:r>
          <a:r>
            <a:rPr lang="en-GB" sz="1800" dirty="0" smtClean="0"/>
            <a:t>software</a:t>
          </a:r>
          <a:r>
            <a:rPr lang="el-GR" sz="1800" dirty="0" smtClean="0"/>
            <a:t>), υπολογίζει, αναλύει και μετατρέπει σε εικόνα, τις στατικές και δυναμικές συγκλεισιακές επαφές. </a:t>
          </a:r>
          <a:endParaRPr lang="el-GR" sz="1800" dirty="0"/>
        </a:p>
      </dgm:t>
    </dgm:pt>
    <dgm:pt modelId="{7B267402-10A9-4A38-9BC2-C71FF0E50A06}" type="parTrans" cxnId="{E87FD9CB-6CC9-4E4E-92DF-0DCEBE86514C}">
      <dgm:prSet/>
      <dgm:spPr/>
      <dgm:t>
        <a:bodyPr/>
        <a:lstStyle/>
        <a:p>
          <a:endParaRPr lang="el-GR"/>
        </a:p>
      </dgm:t>
    </dgm:pt>
    <dgm:pt modelId="{2742CE27-EB63-49E6-A4CA-65965125CCD9}" type="sibTrans" cxnId="{E87FD9CB-6CC9-4E4E-92DF-0DCEBE86514C}">
      <dgm:prSet/>
      <dgm:spPr/>
      <dgm:t>
        <a:bodyPr/>
        <a:lstStyle/>
        <a:p>
          <a:endParaRPr lang="el-GR"/>
        </a:p>
      </dgm:t>
    </dgm:pt>
    <dgm:pt modelId="{1E9F185A-C0F6-4431-A897-7A822DE96B1B}" type="pres">
      <dgm:prSet presAssocID="{9DB77D4D-23CC-49AD-8C9D-AC48DBBBA4ED}" presName="linear" presStyleCnt="0">
        <dgm:presLayoutVars>
          <dgm:dir/>
          <dgm:resizeHandles val="exact"/>
        </dgm:presLayoutVars>
      </dgm:prSet>
      <dgm:spPr/>
      <dgm:t>
        <a:bodyPr/>
        <a:lstStyle/>
        <a:p>
          <a:endParaRPr lang="el-GR"/>
        </a:p>
      </dgm:t>
    </dgm:pt>
    <dgm:pt modelId="{BB313386-8FCF-41A6-99F1-45DF1AA479F7}" type="pres">
      <dgm:prSet presAssocID="{DD747B9F-9C45-4365-B0F8-5CA4B967A324}" presName="comp" presStyleCnt="0"/>
      <dgm:spPr/>
    </dgm:pt>
    <dgm:pt modelId="{444A48FE-01E0-45C4-A871-601E45663C0B}" type="pres">
      <dgm:prSet presAssocID="{DD747B9F-9C45-4365-B0F8-5CA4B967A324}" presName="box" presStyleLbl="node1" presStyleIdx="0" presStyleCnt="3" custScaleY="82489" custLinFactNeighborX="-727"/>
      <dgm:spPr/>
      <dgm:t>
        <a:bodyPr/>
        <a:lstStyle/>
        <a:p>
          <a:endParaRPr lang="el-GR"/>
        </a:p>
      </dgm:t>
    </dgm:pt>
    <dgm:pt modelId="{EE79DF17-8A9F-427C-97F3-E0FF25E9D620}" type="pres">
      <dgm:prSet presAssocID="{DD747B9F-9C45-4365-B0F8-5CA4B967A324}" presName="img" presStyleLbl="fgImgPlace1" presStyleIdx="0" presStyleCnt="3" custScaleX="82996" custScaleY="93368" custLinFactNeighborX="-8235"/>
      <dgm:spPr>
        <a:blipFill rotWithShape="1">
          <a:blip xmlns:r="http://schemas.openxmlformats.org/officeDocument/2006/relationships" r:embed="rId1"/>
          <a:stretch>
            <a:fillRect/>
          </a:stretch>
        </a:blipFill>
      </dgm:spPr>
    </dgm:pt>
    <dgm:pt modelId="{2051F842-9321-4143-9909-A080591F47BA}" type="pres">
      <dgm:prSet presAssocID="{DD747B9F-9C45-4365-B0F8-5CA4B967A324}" presName="text" presStyleLbl="node1" presStyleIdx="0" presStyleCnt="3">
        <dgm:presLayoutVars>
          <dgm:bulletEnabled val="1"/>
        </dgm:presLayoutVars>
      </dgm:prSet>
      <dgm:spPr/>
      <dgm:t>
        <a:bodyPr/>
        <a:lstStyle/>
        <a:p>
          <a:endParaRPr lang="el-GR"/>
        </a:p>
      </dgm:t>
    </dgm:pt>
    <dgm:pt modelId="{CA1A9F65-6341-4EC8-8BF6-1DDFC994AD0B}" type="pres">
      <dgm:prSet presAssocID="{A2E3F114-A597-4C7F-8E79-6D56C9C3FC48}" presName="spacer" presStyleCnt="0"/>
      <dgm:spPr/>
    </dgm:pt>
    <dgm:pt modelId="{5BC093F5-17E1-44D9-B7FF-B5BA26CEC677}" type="pres">
      <dgm:prSet presAssocID="{0CDC0C71-4361-479B-AC6A-9547E06FCDC5}" presName="comp" presStyleCnt="0"/>
      <dgm:spPr/>
    </dgm:pt>
    <dgm:pt modelId="{2A73148C-2BDC-4147-8DBF-53B4F19253C9}" type="pres">
      <dgm:prSet presAssocID="{0CDC0C71-4361-479B-AC6A-9547E06FCDC5}" presName="box" presStyleLbl="node1" presStyleIdx="1" presStyleCnt="3" custScaleY="139294"/>
      <dgm:spPr/>
      <dgm:t>
        <a:bodyPr/>
        <a:lstStyle/>
        <a:p>
          <a:endParaRPr lang="el-GR"/>
        </a:p>
      </dgm:t>
    </dgm:pt>
    <dgm:pt modelId="{96DD9D9F-30B3-4FE7-B161-633A25CC1773}" type="pres">
      <dgm:prSet presAssocID="{0CDC0C71-4361-479B-AC6A-9547E06FCDC5}" presName="img" presStyleLbl="fgImgPlace1" presStyleIdx="1" presStyleCnt="3"/>
      <dgm:spPr>
        <a:blipFill rotWithShape="1">
          <a:blip xmlns:r="http://schemas.openxmlformats.org/officeDocument/2006/relationships" r:embed="rId2"/>
          <a:stretch>
            <a:fillRect/>
          </a:stretch>
        </a:blipFill>
      </dgm:spPr>
    </dgm:pt>
    <dgm:pt modelId="{F0782C1C-C60D-457D-8583-764CE6E92213}" type="pres">
      <dgm:prSet presAssocID="{0CDC0C71-4361-479B-AC6A-9547E06FCDC5}" presName="text" presStyleLbl="node1" presStyleIdx="1" presStyleCnt="3">
        <dgm:presLayoutVars>
          <dgm:bulletEnabled val="1"/>
        </dgm:presLayoutVars>
      </dgm:prSet>
      <dgm:spPr/>
      <dgm:t>
        <a:bodyPr/>
        <a:lstStyle/>
        <a:p>
          <a:endParaRPr lang="el-GR"/>
        </a:p>
      </dgm:t>
    </dgm:pt>
    <dgm:pt modelId="{9F5E9346-A93B-44DA-9C43-766526F7FBB3}" type="pres">
      <dgm:prSet presAssocID="{F2503EB3-7767-4488-AD03-8C84929750C5}" presName="spacer" presStyleCnt="0"/>
      <dgm:spPr/>
    </dgm:pt>
    <dgm:pt modelId="{90B6FC6E-5AC6-465D-A9FD-929FBA91E9B3}" type="pres">
      <dgm:prSet presAssocID="{68C47FF9-FBD5-4844-A225-48D39188E030}" presName="comp" presStyleCnt="0"/>
      <dgm:spPr/>
    </dgm:pt>
    <dgm:pt modelId="{AECDAB15-D1ED-4A2C-AEFA-F263F0C882BA}" type="pres">
      <dgm:prSet presAssocID="{68C47FF9-FBD5-4844-A225-48D39188E030}" presName="box" presStyleLbl="node1" presStyleIdx="2" presStyleCnt="3" custScaleY="84683"/>
      <dgm:spPr/>
      <dgm:t>
        <a:bodyPr/>
        <a:lstStyle/>
        <a:p>
          <a:endParaRPr lang="el-GR"/>
        </a:p>
      </dgm:t>
    </dgm:pt>
    <dgm:pt modelId="{02A2880A-99A9-4242-AB42-53F8A161DD3B}" type="pres">
      <dgm:prSet presAssocID="{68C47FF9-FBD5-4844-A225-48D39188E030}" presName="img" presStyleLbl="fgImgPlace1" presStyleIdx="2" presStyleCnt="3"/>
      <dgm:spPr>
        <a:blipFill rotWithShape="1">
          <a:blip xmlns:r="http://schemas.openxmlformats.org/officeDocument/2006/relationships" r:embed="rId3"/>
          <a:stretch>
            <a:fillRect/>
          </a:stretch>
        </a:blipFill>
      </dgm:spPr>
    </dgm:pt>
    <dgm:pt modelId="{EFFB24BC-F271-42C9-AA1B-1AEE1E0B7063}" type="pres">
      <dgm:prSet presAssocID="{68C47FF9-FBD5-4844-A225-48D39188E030}" presName="text" presStyleLbl="node1" presStyleIdx="2" presStyleCnt="3">
        <dgm:presLayoutVars>
          <dgm:bulletEnabled val="1"/>
        </dgm:presLayoutVars>
      </dgm:prSet>
      <dgm:spPr/>
      <dgm:t>
        <a:bodyPr/>
        <a:lstStyle/>
        <a:p>
          <a:endParaRPr lang="el-GR"/>
        </a:p>
      </dgm:t>
    </dgm:pt>
  </dgm:ptLst>
  <dgm:cxnLst>
    <dgm:cxn modelId="{00B36D92-14C9-4482-9064-713A47009889}" type="presOf" srcId="{68C47FF9-FBD5-4844-A225-48D39188E030}" destId="{EFFB24BC-F271-42C9-AA1B-1AEE1E0B7063}" srcOrd="1" destOrd="0" presId="urn:microsoft.com/office/officeart/2005/8/layout/vList4"/>
    <dgm:cxn modelId="{5E9BD55D-BBBA-4106-8290-833D33BC48C5}" type="presOf" srcId="{DD747B9F-9C45-4365-B0F8-5CA4B967A324}" destId="{2051F842-9321-4143-9909-A080591F47BA}" srcOrd="1" destOrd="0" presId="urn:microsoft.com/office/officeart/2005/8/layout/vList4"/>
    <dgm:cxn modelId="{14DA9B5D-A13F-4F29-A8B1-5E88D868226C}" type="presOf" srcId="{B6156B37-C0E9-4904-8273-5D6A1865E8E6}" destId="{F0782C1C-C60D-457D-8583-764CE6E92213}" srcOrd="1" destOrd="1" presId="urn:microsoft.com/office/officeart/2005/8/layout/vList4"/>
    <dgm:cxn modelId="{B58C4A8B-C295-440A-BB1F-3871E54F948A}" type="presOf" srcId="{0CDC0C71-4361-479B-AC6A-9547E06FCDC5}" destId="{F0782C1C-C60D-457D-8583-764CE6E92213}" srcOrd="1" destOrd="0" presId="urn:microsoft.com/office/officeart/2005/8/layout/vList4"/>
    <dgm:cxn modelId="{33D67A52-9DBA-45A4-948F-15971D19E8B7}" type="presOf" srcId="{F34A82CA-30D5-4553-BE81-7F4639001269}" destId="{F0782C1C-C60D-457D-8583-764CE6E92213}" srcOrd="1" destOrd="2" presId="urn:microsoft.com/office/officeart/2005/8/layout/vList4"/>
    <dgm:cxn modelId="{4F0D65D3-E447-4A2B-A1B4-6C214046A869}" srcId="{DD747B9F-9C45-4365-B0F8-5CA4B967A324}" destId="{60EB4F4B-4661-44AF-A0E4-DD44DABDE47B}" srcOrd="0" destOrd="0" parTransId="{AA0E3D3C-F406-4A4F-9EB1-FBEE6398B26A}" sibTransId="{D18448D8-1D77-4FFE-AF00-0C4A7C8B1831}"/>
    <dgm:cxn modelId="{BA541926-7AA3-413B-905A-3830A34DC564}" type="presOf" srcId="{60EB4F4B-4661-44AF-A0E4-DD44DABDE47B}" destId="{2051F842-9321-4143-9909-A080591F47BA}" srcOrd="1" destOrd="1" presId="urn:microsoft.com/office/officeart/2005/8/layout/vList4"/>
    <dgm:cxn modelId="{194E1DBF-5D87-4D05-BEFD-9E923F2C3F45}" type="presOf" srcId="{BFA8EBF8-CC85-4483-BA93-4D18A6B7D2D1}" destId="{F0782C1C-C60D-457D-8583-764CE6E92213}" srcOrd="1" destOrd="3" presId="urn:microsoft.com/office/officeart/2005/8/layout/vList4"/>
    <dgm:cxn modelId="{451F4E62-B2EF-435C-BF49-607DA221E918}" srcId="{9DB77D4D-23CC-49AD-8C9D-AC48DBBBA4ED}" destId="{DD747B9F-9C45-4365-B0F8-5CA4B967A324}" srcOrd="0" destOrd="0" parTransId="{2919D747-2408-417B-90EC-E2626A869633}" sibTransId="{A2E3F114-A597-4C7F-8E79-6D56C9C3FC48}"/>
    <dgm:cxn modelId="{67877622-09FF-4321-9CBC-299DF2D7E8F2}" type="presOf" srcId="{0CDC0C71-4361-479B-AC6A-9547E06FCDC5}" destId="{2A73148C-2BDC-4147-8DBF-53B4F19253C9}" srcOrd="0" destOrd="0" presId="urn:microsoft.com/office/officeart/2005/8/layout/vList4"/>
    <dgm:cxn modelId="{34886599-34DF-4721-8DF1-7E6A20C15ABC}" type="presOf" srcId="{68C47FF9-FBD5-4844-A225-48D39188E030}" destId="{AECDAB15-D1ED-4A2C-AEFA-F263F0C882BA}" srcOrd="0" destOrd="0" presId="urn:microsoft.com/office/officeart/2005/8/layout/vList4"/>
    <dgm:cxn modelId="{D898EAE6-DB34-47E2-A15C-3DD3CA1F52F2}" srcId="{9DB77D4D-23CC-49AD-8C9D-AC48DBBBA4ED}" destId="{0CDC0C71-4361-479B-AC6A-9547E06FCDC5}" srcOrd="1" destOrd="0" parTransId="{B747EB21-BDAE-42BA-AEB3-D1B150C2DFEE}" sibTransId="{F2503EB3-7767-4488-AD03-8C84929750C5}"/>
    <dgm:cxn modelId="{EDE3A03D-F755-4CA1-82C2-3DBD805E9DA5}" type="presOf" srcId="{B6156B37-C0E9-4904-8273-5D6A1865E8E6}" destId="{2A73148C-2BDC-4147-8DBF-53B4F19253C9}" srcOrd="0" destOrd="1" presId="urn:microsoft.com/office/officeart/2005/8/layout/vList4"/>
    <dgm:cxn modelId="{753F087A-5459-4FAF-AB30-D605E9B00B66}" type="presOf" srcId="{8DBD13F7-AD0E-44D3-963E-CF39283F7B8F}" destId="{EFFB24BC-F271-42C9-AA1B-1AEE1E0B7063}" srcOrd="1" destOrd="1" presId="urn:microsoft.com/office/officeart/2005/8/layout/vList4"/>
    <dgm:cxn modelId="{6FA424B1-205D-44B1-ABBF-A4FAC732AD03}" type="presOf" srcId="{DD747B9F-9C45-4365-B0F8-5CA4B967A324}" destId="{444A48FE-01E0-45C4-A871-601E45663C0B}" srcOrd="0" destOrd="0" presId="urn:microsoft.com/office/officeart/2005/8/layout/vList4"/>
    <dgm:cxn modelId="{A025EDE7-E38A-4D86-9F29-3040A2FDF075}" srcId="{68C47FF9-FBD5-4844-A225-48D39188E030}" destId="{8DBD13F7-AD0E-44D3-963E-CF39283F7B8F}" srcOrd="0" destOrd="0" parTransId="{131BA5D8-A1DF-4DD7-853B-A21FB34A56EB}" sibTransId="{766CC299-0A80-4166-A0F5-469C80FF0DAA}"/>
    <dgm:cxn modelId="{2F2391FB-1438-48F1-B24E-424AD9572AA6}" type="presOf" srcId="{F34A82CA-30D5-4553-BE81-7F4639001269}" destId="{2A73148C-2BDC-4147-8DBF-53B4F19253C9}" srcOrd="0" destOrd="2" presId="urn:microsoft.com/office/officeart/2005/8/layout/vList4"/>
    <dgm:cxn modelId="{578CB992-22B4-48D4-A12D-939F6762394A}" srcId="{0CDC0C71-4361-479B-AC6A-9547E06FCDC5}" destId="{B6156B37-C0E9-4904-8273-5D6A1865E8E6}" srcOrd="0" destOrd="0" parTransId="{FA4C264A-C310-40AC-86B5-E9495040FBB8}" sibTransId="{5DD51857-D172-4063-8FD0-05A5ADAC73C3}"/>
    <dgm:cxn modelId="{15FFA1C2-70F1-47D6-BC97-B6E4B96B8F70}" type="presOf" srcId="{BFA8EBF8-CC85-4483-BA93-4D18A6B7D2D1}" destId="{2A73148C-2BDC-4147-8DBF-53B4F19253C9}" srcOrd="0" destOrd="3" presId="urn:microsoft.com/office/officeart/2005/8/layout/vList4"/>
    <dgm:cxn modelId="{43C67710-2B3A-4FDD-A93E-AD6FC06A827D}" srcId="{9DB77D4D-23CC-49AD-8C9D-AC48DBBBA4ED}" destId="{68C47FF9-FBD5-4844-A225-48D39188E030}" srcOrd="2" destOrd="0" parTransId="{61A24B05-B167-411A-A932-7DDAE094C138}" sibTransId="{F55DC34B-EBEA-4B7C-BC16-6E9AA1D36EA3}"/>
    <dgm:cxn modelId="{0EC8E96E-027E-4A15-8D3D-75EA0EE55AA6}" type="presOf" srcId="{60EB4F4B-4661-44AF-A0E4-DD44DABDE47B}" destId="{444A48FE-01E0-45C4-A871-601E45663C0B}" srcOrd="0" destOrd="1" presId="urn:microsoft.com/office/officeart/2005/8/layout/vList4"/>
    <dgm:cxn modelId="{EE6B461B-2B04-44D5-8C71-7D803188A2E5}" type="presOf" srcId="{8DBD13F7-AD0E-44D3-963E-CF39283F7B8F}" destId="{AECDAB15-D1ED-4A2C-AEFA-F263F0C882BA}" srcOrd="0" destOrd="1" presId="urn:microsoft.com/office/officeart/2005/8/layout/vList4"/>
    <dgm:cxn modelId="{E87FD9CB-6CC9-4E4E-92DF-0DCEBE86514C}" srcId="{0CDC0C71-4361-479B-AC6A-9547E06FCDC5}" destId="{BFA8EBF8-CC85-4483-BA93-4D18A6B7D2D1}" srcOrd="2" destOrd="0" parTransId="{7B267402-10A9-4A38-9BC2-C71FF0E50A06}" sibTransId="{2742CE27-EB63-49E6-A4CA-65965125CCD9}"/>
    <dgm:cxn modelId="{50D5B82E-22CB-4AFA-8CD3-C65B7C81317F}" srcId="{0CDC0C71-4361-479B-AC6A-9547E06FCDC5}" destId="{F34A82CA-30D5-4553-BE81-7F4639001269}" srcOrd="1" destOrd="0" parTransId="{726D3444-7604-4EA8-8ECC-27AD653B7A60}" sibTransId="{790959B6-11F8-46B9-BE83-92E410555309}"/>
    <dgm:cxn modelId="{BBC7B8C7-0BD2-41B2-B75D-65A0D309D257}" type="presOf" srcId="{9DB77D4D-23CC-49AD-8C9D-AC48DBBBA4ED}" destId="{1E9F185A-C0F6-4431-A897-7A822DE96B1B}" srcOrd="0" destOrd="0" presId="urn:microsoft.com/office/officeart/2005/8/layout/vList4"/>
    <dgm:cxn modelId="{86D29609-B46F-471E-A953-E8796BD4EBFF}" type="presParOf" srcId="{1E9F185A-C0F6-4431-A897-7A822DE96B1B}" destId="{BB313386-8FCF-41A6-99F1-45DF1AA479F7}" srcOrd="0" destOrd="0" presId="urn:microsoft.com/office/officeart/2005/8/layout/vList4"/>
    <dgm:cxn modelId="{DC2151D8-4702-4AFC-8001-01DB21A15B5B}" type="presParOf" srcId="{BB313386-8FCF-41A6-99F1-45DF1AA479F7}" destId="{444A48FE-01E0-45C4-A871-601E45663C0B}" srcOrd="0" destOrd="0" presId="urn:microsoft.com/office/officeart/2005/8/layout/vList4"/>
    <dgm:cxn modelId="{D1985738-5B13-4BD6-9913-57EAA410E6A9}" type="presParOf" srcId="{BB313386-8FCF-41A6-99F1-45DF1AA479F7}" destId="{EE79DF17-8A9F-427C-97F3-E0FF25E9D620}" srcOrd="1" destOrd="0" presId="urn:microsoft.com/office/officeart/2005/8/layout/vList4"/>
    <dgm:cxn modelId="{9530C42A-F5AE-485F-A0FC-7405DA67FD81}" type="presParOf" srcId="{BB313386-8FCF-41A6-99F1-45DF1AA479F7}" destId="{2051F842-9321-4143-9909-A080591F47BA}" srcOrd="2" destOrd="0" presId="urn:microsoft.com/office/officeart/2005/8/layout/vList4"/>
    <dgm:cxn modelId="{034ADA0E-751C-4688-8421-873086B4958A}" type="presParOf" srcId="{1E9F185A-C0F6-4431-A897-7A822DE96B1B}" destId="{CA1A9F65-6341-4EC8-8BF6-1DDFC994AD0B}" srcOrd="1" destOrd="0" presId="urn:microsoft.com/office/officeart/2005/8/layout/vList4"/>
    <dgm:cxn modelId="{D35447A8-D4C4-48C8-AB02-FE28201D98DD}" type="presParOf" srcId="{1E9F185A-C0F6-4431-A897-7A822DE96B1B}" destId="{5BC093F5-17E1-44D9-B7FF-B5BA26CEC677}" srcOrd="2" destOrd="0" presId="urn:microsoft.com/office/officeart/2005/8/layout/vList4"/>
    <dgm:cxn modelId="{0A1D0DA2-BEC8-434C-933E-1916BECCC8D8}" type="presParOf" srcId="{5BC093F5-17E1-44D9-B7FF-B5BA26CEC677}" destId="{2A73148C-2BDC-4147-8DBF-53B4F19253C9}" srcOrd="0" destOrd="0" presId="urn:microsoft.com/office/officeart/2005/8/layout/vList4"/>
    <dgm:cxn modelId="{71894198-2251-41E8-9B55-34B99745E612}" type="presParOf" srcId="{5BC093F5-17E1-44D9-B7FF-B5BA26CEC677}" destId="{96DD9D9F-30B3-4FE7-B161-633A25CC1773}" srcOrd="1" destOrd="0" presId="urn:microsoft.com/office/officeart/2005/8/layout/vList4"/>
    <dgm:cxn modelId="{AFBEAA5E-4778-4433-B097-1525180BBCC5}" type="presParOf" srcId="{5BC093F5-17E1-44D9-B7FF-B5BA26CEC677}" destId="{F0782C1C-C60D-457D-8583-764CE6E92213}" srcOrd="2" destOrd="0" presId="urn:microsoft.com/office/officeart/2005/8/layout/vList4"/>
    <dgm:cxn modelId="{32E78E09-0EF3-40F8-BA1C-BEF98D1E848F}" type="presParOf" srcId="{1E9F185A-C0F6-4431-A897-7A822DE96B1B}" destId="{9F5E9346-A93B-44DA-9C43-766526F7FBB3}" srcOrd="3" destOrd="0" presId="urn:microsoft.com/office/officeart/2005/8/layout/vList4"/>
    <dgm:cxn modelId="{D46CD6F8-999B-475A-B1A0-D19DCFA82C2C}" type="presParOf" srcId="{1E9F185A-C0F6-4431-A897-7A822DE96B1B}" destId="{90B6FC6E-5AC6-465D-A9FD-929FBA91E9B3}" srcOrd="4" destOrd="0" presId="urn:microsoft.com/office/officeart/2005/8/layout/vList4"/>
    <dgm:cxn modelId="{EA0F9072-7BD8-42D1-AAEB-DF8B7B5C82F7}" type="presParOf" srcId="{90B6FC6E-5AC6-465D-A9FD-929FBA91E9B3}" destId="{AECDAB15-D1ED-4A2C-AEFA-F263F0C882BA}" srcOrd="0" destOrd="0" presId="urn:microsoft.com/office/officeart/2005/8/layout/vList4"/>
    <dgm:cxn modelId="{D74EE30F-8507-4954-86F4-B6B6F2EE8D46}" type="presParOf" srcId="{90B6FC6E-5AC6-465D-A9FD-929FBA91E9B3}" destId="{02A2880A-99A9-4242-AB42-53F8A161DD3B}" srcOrd="1" destOrd="0" presId="urn:microsoft.com/office/officeart/2005/8/layout/vList4"/>
    <dgm:cxn modelId="{FA72162A-1B6D-41D3-AFA8-EDFAA88EE109}" type="presParOf" srcId="{90B6FC6E-5AC6-465D-A9FD-929FBA91E9B3}" destId="{EFFB24BC-F271-42C9-AA1B-1AEE1E0B706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E7AF92-A29A-49BC-B92A-E6816074B557}" type="doc">
      <dgm:prSet loTypeId="urn:microsoft.com/office/officeart/2005/8/layout/hierarchy6" loCatId="hierarchy" qsTypeId="urn:microsoft.com/office/officeart/2005/8/quickstyle/simple1" qsCatId="simple" csTypeId="urn:microsoft.com/office/officeart/2005/8/colors/colorful1" csCatId="colorful" phldr="1"/>
      <dgm:spPr/>
      <dgm:t>
        <a:bodyPr/>
        <a:lstStyle/>
        <a:p>
          <a:endParaRPr lang="el-GR"/>
        </a:p>
      </dgm:t>
    </dgm:pt>
    <dgm:pt modelId="{E41AAC87-7C0D-4E30-A5B5-8599F8C0D73A}">
      <dgm:prSet phldrT="[Text]" custT="1">
        <dgm:style>
          <a:lnRef idx="1">
            <a:schemeClr val="accent1"/>
          </a:lnRef>
          <a:fillRef idx="2">
            <a:schemeClr val="accent1"/>
          </a:fillRef>
          <a:effectRef idx="1">
            <a:schemeClr val="accent1"/>
          </a:effectRef>
          <a:fontRef idx="minor">
            <a:schemeClr val="dk1"/>
          </a:fontRef>
        </dgm:style>
      </dgm:prSet>
      <dgm:spPr/>
      <dgm:t>
        <a:bodyPr anchor="ctr"/>
        <a:lstStyle/>
        <a:p>
          <a:pPr>
            <a:lnSpc>
              <a:spcPct val="100000"/>
            </a:lnSpc>
            <a:spcAft>
              <a:spcPts val="0"/>
            </a:spcAft>
          </a:pPr>
          <a:endParaRPr lang="el-GR" sz="2400" b="1" dirty="0" smtClean="0"/>
        </a:p>
        <a:p>
          <a:pPr>
            <a:lnSpc>
              <a:spcPct val="100000"/>
            </a:lnSpc>
            <a:spcAft>
              <a:spcPts val="0"/>
            </a:spcAft>
          </a:pPr>
          <a:r>
            <a:rPr lang="el-GR" sz="2400" b="1" dirty="0" smtClean="0"/>
            <a:t>Προσωπικά τόξα</a:t>
          </a:r>
          <a:br>
            <a:rPr lang="el-GR" sz="2400" b="1" dirty="0" smtClean="0"/>
          </a:br>
          <a:endParaRPr lang="el-GR" sz="2400" dirty="0"/>
        </a:p>
      </dgm:t>
    </dgm:pt>
    <dgm:pt modelId="{657550F1-161A-40CF-BDAE-F3DB0F2BBC66}" type="parTrans" cxnId="{F30C8C66-7EB4-4D56-A6E3-93921B21A547}">
      <dgm:prSet/>
      <dgm:spPr/>
      <dgm:t>
        <a:bodyPr/>
        <a:lstStyle/>
        <a:p>
          <a:endParaRPr lang="el-GR" sz="2400"/>
        </a:p>
      </dgm:t>
    </dgm:pt>
    <dgm:pt modelId="{29DDE65D-374A-453C-A0A7-D7D06A507936}" type="sibTrans" cxnId="{F30C8C66-7EB4-4D56-A6E3-93921B21A547}">
      <dgm:prSet/>
      <dgm:spPr/>
      <dgm:t>
        <a:bodyPr/>
        <a:lstStyle/>
        <a:p>
          <a:endParaRPr lang="el-GR" sz="2400"/>
        </a:p>
      </dgm:t>
    </dgm:pt>
    <dgm:pt modelId="{C4A450DF-2B81-46CF-AEBA-BDD673C201C3}">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l-GR" sz="2400" b="1" dirty="0" err="1" smtClean="0"/>
            <a:t>ωτιαία</a:t>
          </a:r>
          <a:endParaRPr lang="el-GR" sz="2400" b="1" dirty="0"/>
        </a:p>
      </dgm:t>
    </dgm:pt>
    <dgm:pt modelId="{4D291305-0261-4155-B63F-3A35A5AFEC65}" type="parTrans" cxnId="{29BBA5D3-FA60-499B-9AF1-74B6E594273E}">
      <dgm:prSet>
        <dgm:style>
          <a:lnRef idx="2">
            <a:schemeClr val="accent2"/>
          </a:lnRef>
          <a:fillRef idx="0">
            <a:schemeClr val="accent2"/>
          </a:fillRef>
          <a:effectRef idx="1">
            <a:schemeClr val="accent2"/>
          </a:effectRef>
          <a:fontRef idx="minor">
            <a:schemeClr val="tx1"/>
          </a:fontRef>
        </dgm:style>
      </dgm:prSet>
      <dgm:spPr/>
      <dgm:t>
        <a:bodyPr/>
        <a:lstStyle/>
        <a:p>
          <a:endParaRPr lang="el-GR" sz="2400"/>
        </a:p>
      </dgm:t>
    </dgm:pt>
    <dgm:pt modelId="{227C8416-6004-4CBD-9FD9-462DA12BFFEB}" type="sibTrans" cxnId="{29BBA5D3-FA60-499B-9AF1-74B6E594273E}">
      <dgm:prSet/>
      <dgm:spPr/>
      <dgm:t>
        <a:bodyPr/>
        <a:lstStyle/>
        <a:p>
          <a:endParaRPr lang="el-GR" sz="2400"/>
        </a:p>
      </dgm:t>
    </dgm:pt>
    <dgm:pt modelId="{D417FCC5-6D17-422A-96B0-AA0F0AF5D4B2}">
      <dgm:prSet phldrT="[Text]" custT="1">
        <dgm:style>
          <a:lnRef idx="2">
            <a:schemeClr val="accent2"/>
          </a:lnRef>
          <a:fillRef idx="1">
            <a:schemeClr val="lt1"/>
          </a:fillRef>
          <a:effectRef idx="0">
            <a:schemeClr val="accent2"/>
          </a:effectRef>
          <a:fontRef idx="minor">
            <a:schemeClr val="dk1"/>
          </a:fontRef>
        </dgm:style>
      </dgm:prSet>
      <dgm:spPr/>
      <dgm:t>
        <a:bodyPr/>
        <a:lstStyle/>
        <a:p>
          <a:pPr>
            <a:lnSpc>
              <a:spcPct val="100000"/>
            </a:lnSpc>
            <a:spcAft>
              <a:spcPts val="0"/>
            </a:spcAft>
          </a:pPr>
          <a:r>
            <a:rPr lang="el-GR" altLang="el-GR" sz="1600" b="1" dirty="0" smtClean="0">
              <a:latin typeface="Corbel" pitchFamily="34" charset="0"/>
            </a:rPr>
            <a:t>Αυτοκεντριζόμενα </a:t>
          </a:r>
        </a:p>
        <a:p>
          <a:pPr>
            <a:lnSpc>
              <a:spcPct val="100000"/>
            </a:lnSpc>
            <a:spcAft>
              <a:spcPts val="0"/>
            </a:spcAft>
          </a:pPr>
          <a:r>
            <a:rPr lang="el-GR" altLang="el-GR" sz="1600" b="1" dirty="0" smtClean="0">
              <a:latin typeface="Corbel" pitchFamily="34" charset="0"/>
            </a:rPr>
            <a:t>ή </a:t>
          </a:r>
        </a:p>
        <a:p>
          <a:pPr>
            <a:lnSpc>
              <a:spcPct val="100000"/>
            </a:lnSpc>
            <a:spcAft>
              <a:spcPts val="0"/>
            </a:spcAft>
          </a:pPr>
          <a:r>
            <a:rPr lang="el-GR" altLang="el-GR" sz="1600" b="1" dirty="0" smtClean="0">
              <a:latin typeface="Corbel" pitchFamily="34" charset="0"/>
            </a:rPr>
            <a:t>ωτικής προσαρμογής</a:t>
          </a:r>
          <a:endParaRPr lang="el-GR" sz="1600" b="1" dirty="0"/>
        </a:p>
      </dgm:t>
    </dgm:pt>
    <dgm:pt modelId="{E1D2A5E5-8BDA-4136-BA21-EBAC17BE889D}" type="parTrans" cxnId="{CCFB57FE-D0E6-4BA0-8B6C-AF58C8AF15DD}">
      <dgm:prSet>
        <dgm:style>
          <a:lnRef idx="2">
            <a:schemeClr val="accent2"/>
          </a:lnRef>
          <a:fillRef idx="0">
            <a:schemeClr val="accent2"/>
          </a:fillRef>
          <a:effectRef idx="1">
            <a:schemeClr val="accent2"/>
          </a:effectRef>
          <a:fontRef idx="minor">
            <a:schemeClr val="tx1"/>
          </a:fontRef>
        </dgm:style>
      </dgm:prSet>
      <dgm:spPr/>
      <dgm:t>
        <a:bodyPr/>
        <a:lstStyle/>
        <a:p>
          <a:endParaRPr lang="el-GR" sz="2400"/>
        </a:p>
      </dgm:t>
    </dgm:pt>
    <dgm:pt modelId="{CE5F177D-1618-4405-A279-882D2825F885}" type="sibTrans" cxnId="{CCFB57FE-D0E6-4BA0-8B6C-AF58C8AF15DD}">
      <dgm:prSet/>
      <dgm:spPr/>
      <dgm:t>
        <a:bodyPr/>
        <a:lstStyle/>
        <a:p>
          <a:endParaRPr lang="el-GR" sz="2400"/>
        </a:p>
      </dgm:t>
    </dgm:pt>
    <dgm:pt modelId="{907F5786-8737-4B1E-B89F-1260D7733C47}">
      <dgm:prSet phldrT="[Text]" custT="1">
        <dgm:style>
          <a:lnRef idx="2">
            <a:schemeClr val="accent2"/>
          </a:lnRef>
          <a:fillRef idx="1">
            <a:schemeClr val="lt1"/>
          </a:fillRef>
          <a:effectRef idx="0">
            <a:schemeClr val="accent2"/>
          </a:effectRef>
          <a:fontRef idx="minor">
            <a:schemeClr val="dk1"/>
          </a:fontRef>
        </dgm:style>
      </dgm:prSet>
      <dgm:spPr/>
      <dgm:t>
        <a:bodyPr/>
        <a:lstStyle/>
        <a:p>
          <a:pPr>
            <a:lnSpc>
              <a:spcPct val="100000"/>
            </a:lnSpc>
            <a:spcAft>
              <a:spcPts val="0"/>
            </a:spcAft>
          </a:pPr>
          <a:r>
            <a:rPr lang="el-GR" altLang="el-GR" sz="1600" b="1" dirty="0" smtClean="0">
              <a:latin typeface="Corbel" pitchFamily="34" charset="0"/>
            </a:rPr>
            <a:t>Κονδυλικού τύπου</a:t>
          </a:r>
          <a:endParaRPr lang="el-GR" sz="1600" b="1" dirty="0"/>
        </a:p>
      </dgm:t>
    </dgm:pt>
    <dgm:pt modelId="{CC6C17BD-BE3E-4BBE-8D73-0DC66DA9F304}" type="parTrans" cxnId="{568EB0F0-E68F-4CE9-B226-373DC9049A48}">
      <dgm:prSet>
        <dgm:style>
          <a:lnRef idx="2">
            <a:schemeClr val="accent2"/>
          </a:lnRef>
          <a:fillRef idx="0">
            <a:schemeClr val="accent2"/>
          </a:fillRef>
          <a:effectRef idx="1">
            <a:schemeClr val="accent2"/>
          </a:effectRef>
          <a:fontRef idx="minor">
            <a:schemeClr val="tx1"/>
          </a:fontRef>
        </dgm:style>
      </dgm:prSet>
      <dgm:spPr/>
      <dgm:t>
        <a:bodyPr/>
        <a:lstStyle/>
        <a:p>
          <a:endParaRPr lang="el-GR" sz="2400"/>
        </a:p>
      </dgm:t>
    </dgm:pt>
    <dgm:pt modelId="{85DEA1B4-F85E-4A59-8EA3-54855DE7DB15}" type="sibTrans" cxnId="{568EB0F0-E68F-4CE9-B226-373DC9049A48}">
      <dgm:prSet/>
      <dgm:spPr/>
      <dgm:t>
        <a:bodyPr/>
        <a:lstStyle/>
        <a:p>
          <a:endParaRPr lang="el-GR" sz="2400"/>
        </a:p>
      </dgm:t>
    </dgm:pt>
    <dgm:pt modelId="{B696CC65-1C34-4AD4-8E37-9CB82FDA7A5D}">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l-GR" sz="2400" b="1" dirty="0" smtClean="0"/>
            <a:t>κινηματικά</a:t>
          </a:r>
          <a:endParaRPr lang="el-GR" sz="2400" b="1" dirty="0"/>
        </a:p>
      </dgm:t>
    </dgm:pt>
    <dgm:pt modelId="{ADC9993C-A513-411C-8BE3-246AF975B36E}" type="parTrans" cxnId="{65480680-B712-45E5-A2E3-3E06594D05F4}">
      <dgm:prSet>
        <dgm:style>
          <a:lnRef idx="2">
            <a:schemeClr val="accent2"/>
          </a:lnRef>
          <a:fillRef idx="0">
            <a:schemeClr val="accent2"/>
          </a:fillRef>
          <a:effectRef idx="1">
            <a:schemeClr val="accent2"/>
          </a:effectRef>
          <a:fontRef idx="minor">
            <a:schemeClr val="tx1"/>
          </a:fontRef>
        </dgm:style>
      </dgm:prSet>
      <dgm:spPr/>
      <dgm:t>
        <a:bodyPr/>
        <a:lstStyle/>
        <a:p>
          <a:endParaRPr lang="el-GR" sz="2400"/>
        </a:p>
      </dgm:t>
    </dgm:pt>
    <dgm:pt modelId="{71BEBF35-82BE-401C-A0E7-B216415345F9}" type="sibTrans" cxnId="{65480680-B712-45E5-A2E3-3E06594D05F4}">
      <dgm:prSet/>
      <dgm:spPr/>
      <dgm:t>
        <a:bodyPr/>
        <a:lstStyle/>
        <a:p>
          <a:endParaRPr lang="el-GR" sz="2400"/>
        </a:p>
      </dgm:t>
    </dgm:pt>
    <dgm:pt modelId="{84E297A0-D3A3-46C2-B510-1BFF0615D5C8}">
      <dgm:prSet custT="1">
        <dgm:style>
          <a:lnRef idx="1">
            <a:schemeClr val="accent2"/>
          </a:lnRef>
          <a:fillRef idx="2">
            <a:schemeClr val="accent2"/>
          </a:fillRef>
          <a:effectRef idx="1">
            <a:schemeClr val="accent2"/>
          </a:effectRef>
          <a:fontRef idx="minor">
            <a:schemeClr val="dk1"/>
          </a:fontRef>
        </dgm:style>
      </dgm:prSet>
      <dgm:spPr/>
      <dgm:t>
        <a:bodyPr/>
        <a:lstStyle/>
        <a:p>
          <a:r>
            <a:rPr lang="el-GR" sz="2400" b="1" dirty="0" smtClean="0"/>
            <a:t>Ψηφιακό</a:t>
          </a:r>
        </a:p>
      </dgm:t>
    </dgm:pt>
    <dgm:pt modelId="{73FD5AC8-4550-423C-A68A-D19199778D8D}" type="parTrans" cxnId="{CF2331F8-666B-4FC3-86A4-531C2FB88194}">
      <dgm:prSet/>
      <dgm:spPr/>
      <dgm:t>
        <a:bodyPr/>
        <a:lstStyle/>
        <a:p>
          <a:endParaRPr lang="el-GR"/>
        </a:p>
      </dgm:t>
    </dgm:pt>
    <dgm:pt modelId="{AF32626A-3B43-415A-B091-F1C256C67DA0}" type="sibTrans" cxnId="{CF2331F8-666B-4FC3-86A4-531C2FB88194}">
      <dgm:prSet/>
      <dgm:spPr/>
      <dgm:t>
        <a:bodyPr/>
        <a:lstStyle/>
        <a:p>
          <a:endParaRPr lang="el-GR"/>
        </a:p>
      </dgm:t>
    </dgm:pt>
    <dgm:pt modelId="{E23B4CFD-E5B4-4C32-8324-72FE5886368E}" type="pres">
      <dgm:prSet presAssocID="{B2E7AF92-A29A-49BC-B92A-E6816074B557}" presName="mainComposite" presStyleCnt="0">
        <dgm:presLayoutVars>
          <dgm:chPref val="1"/>
          <dgm:dir/>
          <dgm:animOne val="branch"/>
          <dgm:animLvl val="lvl"/>
          <dgm:resizeHandles val="exact"/>
        </dgm:presLayoutVars>
      </dgm:prSet>
      <dgm:spPr/>
      <dgm:t>
        <a:bodyPr/>
        <a:lstStyle/>
        <a:p>
          <a:endParaRPr lang="el-GR"/>
        </a:p>
      </dgm:t>
    </dgm:pt>
    <dgm:pt modelId="{3FE2F875-0342-4273-8965-43194C8C1453}" type="pres">
      <dgm:prSet presAssocID="{B2E7AF92-A29A-49BC-B92A-E6816074B557}" presName="hierFlow" presStyleCnt="0"/>
      <dgm:spPr/>
    </dgm:pt>
    <dgm:pt modelId="{1A827AA7-2514-4E31-A517-4C51CE61CCF7}" type="pres">
      <dgm:prSet presAssocID="{B2E7AF92-A29A-49BC-B92A-E6816074B557}" presName="hierChild1" presStyleCnt="0">
        <dgm:presLayoutVars>
          <dgm:chPref val="1"/>
          <dgm:animOne val="branch"/>
          <dgm:animLvl val="lvl"/>
        </dgm:presLayoutVars>
      </dgm:prSet>
      <dgm:spPr/>
    </dgm:pt>
    <dgm:pt modelId="{B3AF752A-44E1-4AE0-A705-6DE1B6FE805D}" type="pres">
      <dgm:prSet presAssocID="{E41AAC87-7C0D-4E30-A5B5-8599F8C0D73A}" presName="Name14" presStyleCnt="0"/>
      <dgm:spPr/>
    </dgm:pt>
    <dgm:pt modelId="{64ED97D6-17FC-4605-9ADA-C817516AB01A}" type="pres">
      <dgm:prSet presAssocID="{E41AAC87-7C0D-4E30-A5B5-8599F8C0D73A}" presName="level1Shape" presStyleLbl="node0" presStyleIdx="0" presStyleCnt="1" custScaleX="139020" custScaleY="66678">
        <dgm:presLayoutVars>
          <dgm:chPref val="3"/>
        </dgm:presLayoutVars>
      </dgm:prSet>
      <dgm:spPr/>
      <dgm:t>
        <a:bodyPr/>
        <a:lstStyle/>
        <a:p>
          <a:endParaRPr lang="el-GR"/>
        </a:p>
      </dgm:t>
    </dgm:pt>
    <dgm:pt modelId="{3F7E713B-9D26-4639-B222-5ED7162FA1BD}" type="pres">
      <dgm:prSet presAssocID="{E41AAC87-7C0D-4E30-A5B5-8599F8C0D73A}" presName="hierChild2" presStyleCnt="0"/>
      <dgm:spPr/>
    </dgm:pt>
    <dgm:pt modelId="{EAA5A53B-30FB-4074-88C0-A9B3AF9F0EDE}" type="pres">
      <dgm:prSet presAssocID="{4D291305-0261-4155-B63F-3A35A5AFEC65}" presName="Name19" presStyleLbl="parChTrans1D2" presStyleIdx="0" presStyleCnt="3"/>
      <dgm:spPr/>
      <dgm:t>
        <a:bodyPr/>
        <a:lstStyle/>
        <a:p>
          <a:endParaRPr lang="el-GR"/>
        </a:p>
      </dgm:t>
    </dgm:pt>
    <dgm:pt modelId="{51373A89-8EC5-4C23-AB44-C088854BAA1C}" type="pres">
      <dgm:prSet presAssocID="{C4A450DF-2B81-46CF-AEBA-BDD673C201C3}" presName="Name21" presStyleCnt="0"/>
      <dgm:spPr/>
    </dgm:pt>
    <dgm:pt modelId="{D025BEA6-D145-4DDA-86ED-E6BC21981DFC}" type="pres">
      <dgm:prSet presAssocID="{C4A450DF-2B81-46CF-AEBA-BDD673C201C3}" presName="level2Shape" presStyleLbl="node2" presStyleIdx="0" presStyleCnt="3" custScaleX="0" custScaleY="75754"/>
      <dgm:spPr/>
      <dgm:t>
        <a:bodyPr/>
        <a:lstStyle/>
        <a:p>
          <a:endParaRPr lang="el-GR"/>
        </a:p>
      </dgm:t>
    </dgm:pt>
    <dgm:pt modelId="{C98E9853-769B-47F9-AC3E-B6FDF7FB3605}" type="pres">
      <dgm:prSet presAssocID="{C4A450DF-2B81-46CF-AEBA-BDD673C201C3}" presName="hierChild3" presStyleCnt="0"/>
      <dgm:spPr/>
    </dgm:pt>
    <dgm:pt modelId="{10BE2D74-FB8D-4A9B-9DA8-D422721752D7}" type="pres">
      <dgm:prSet presAssocID="{E1D2A5E5-8BDA-4136-BA21-EBAC17BE889D}" presName="Name19" presStyleLbl="parChTrans1D3" presStyleIdx="0" presStyleCnt="2"/>
      <dgm:spPr/>
      <dgm:t>
        <a:bodyPr/>
        <a:lstStyle/>
        <a:p>
          <a:endParaRPr lang="el-GR"/>
        </a:p>
      </dgm:t>
    </dgm:pt>
    <dgm:pt modelId="{21C9B58C-9756-4FAF-9846-DAED2848DF21}" type="pres">
      <dgm:prSet presAssocID="{D417FCC5-6D17-422A-96B0-AA0F0AF5D4B2}" presName="Name21" presStyleCnt="0"/>
      <dgm:spPr/>
    </dgm:pt>
    <dgm:pt modelId="{F14D1956-183C-4548-9CA8-7EEA27197442}" type="pres">
      <dgm:prSet presAssocID="{D417FCC5-6D17-422A-96B0-AA0F0AF5D4B2}" presName="level2Shape" presStyleLbl="node3" presStyleIdx="0" presStyleCnt="2" custScaleX="111162" custScaleY="79888"/>
      <dgm:spPr/>
      <dgm:t>
        <a:bodyPr/>
        <a:lstStyle/>
        <a:p>
          <a:endParaRPr lang="el-GR"/>
        </a:p>
      </dgm:t>
    </dgm:pt>
    <dgm:pt modelId="{F766D4A5-3A1E-4F42-B336-E1A0232D33AB}" type="pres">
      <dgm:prSet presAssocID="{D417FCC5-6D17-422A-96B0-AA0F0AF5D4B2}" presName="hierChild3" presStyleCnt="0"/>
      <dgm:spPr/>
    </dgm:pt>
    <dgm:pt modelId="{2ADDE489-CD88-40E7-A24C-A7BCB625D46C}" type="pres">
      <dgm:prSet presAssocID="{CC6C17BD-BE3E-4BBE-8D73-0DC66DA9F304}" presName="Name19" presStyleLbl="parChTrans1D3" presStyleIdx="1" presStyleCnt="2"/>
      <dgm:spPr/>
      <dgm:t>
        <a:bodyPr/>
        <a:lstStyle/>
        <a:p>
          <a:endParaRPr lang="el-GR"/>
        </a:p>
      </dgm:t>
    </dgm:pt>
    <dgm:pt modelId="{10306C1F-AD2B-4375-8C2E-9C5D18B5FC2A}" type="pres">
      <dgm:prSet presAssocID="{907F5786-8737-4B1E-B89F-1260D7733C47}" presName="Name21" presStyleCnt="0"/>
      <dgm:spPr/>
    </dgm:pt>
    <dgm:pt modelId="{D198153A-0AA6-4C3E-85C0-83A83B00084E}" type="pres">
      <dgm:prSet presAssocID="{907F5786-8737-4B1E-B89F-1260D7733C47}" presName="level2Shape" presStyleLbl="node3" presStyleIdx="1" presStyleCnt="2" custScaleX="84026" custScaleY="79132"/>
      <dgm:spPr/>
      <dgm:t>
        <a:bodyPr/>
        <a:lstStyle/>
        <a:p>
          <a:endParaRPr lang="el-GR"/>
        </a:p>
      </dgm:t>
    </dgm:pt>
    <dgm:pt modelId="{D94339CB-4343-460E-9921-233FDF7AC2D0}" type="pres">
      <dgm:prSet presAssocID="{907F5786-8737-4B1E-B89F-1260D7733C47}" presName="hierChild3" presStyleCnt="0"/>
      <dgm:spPr/>
    </dgm:pt>
    <dgm:pt modelId="{6ADB1C48-023C-4652-9E20-27F8EFE60824}" type="pres">
      <dgm:prSet presAssocID="{ADC9993C-A513-411C-8BE3-246AF975B36E}" presName="Name19" presStyleLbl="parChTrans1D2" presStyleIdx="1" presStyleCnt="3"/>
      <dgm:spPr/>
      <dgm:t>
        <a:bodyPr/>
        <a:lstStyle/>
        <a:p>
          <a:endParaRPr lang="el-GR"/>
        </a:p>
      </dgm:t>
    </dgm:pt>
    <dgm:pt modelId="{175DCED4-308D-487C-A90C-954AEEC31C27}" type="pres">
      <dgm:prSet presAssocID="{B696CC65-1C34-4AD4-8E37-9CB82FDA7A5D}" presName="Name21" presStyleCnt="0"/>
      <dgm:spPr/>
    </dgm:pt>
    <dgm:pt modelId="{5DD51465-49C6-4141-8C19-BEA9AAAD151B}" type="pres">
      <dgm:prSet presAssocID="{B696CC65-1C34-4AD4-8E37-9CB82FDA7A5D}" presName="level2Shape" presStyleLbl="node2" presStyleIdx="1" presStyleCnt="3" custScaleY="75457"/>
      <dgm:spPr/>
      <dgm:t>
        <a:bodyPr/>
        <a:lstStyle/>
        <a:p>
          <a:endParaRPr lang="el-GR"/>
        </a:p>
      </dgm:t>
    </dgm:pt>
    <dgm:pt modelId="{E621678E-9508-4FAC-AD5E-E6C704D3EBED}" type="pres">
      <dgm:prSet presAssocID="{B696CC65-1C34-4AD4-8E37-9CB82FDA7A5D}" presName="hierChild3" presStyleCnt="0"/>
      <dgm:spPr/>
    </dgm:pt>
    <dgm:pt modelId="{C14C6ACC-FB6B-4130-B0F2-14211CCD74B8}" type="pres">
      <dgm:prSet presAssocID="{73FD5AC8-4550-423C-A68A-D19199778D8D}" presName="Name19" presStyleLbl="parChTrans1D2" presStyleIdx="2" presStyleCnt="3"/>
      <dgm:spPr/>
      <dgm:t>
        <a:bodyPr/>
        <a:lstStyle/>
        <a:p>
          <a:endParaRPr lang="el-GR"/>
        </a:p>
      </dgm:t>
    </dgm:pt>
    <dgm:pt modelId="{B697C952-8939-40E7-9807-5EB1EDC928A7}" type="pres">
      <dgm:prSet presAssocID="{84E297A0-D3A3-46C2-B510-1BFF0615D5C8}" presName="Name21" presStyleCnt="0"/>
      <dgm:spPr/>
    </dgm:pt>
    <dgm:pt modelId="{EF047480-A4F1-4B14-801D-57B828535117}" type="pres">
      <dgm:prSet presAssocID="{84E297A0-D3A3-46C2-B510-1BFF0615D5C8}" presName="level2Shape" presStyleLbl="node2" presStyleIdx="2" presStyleCnt="3" custScaleY="74182"/>
      <dgm:spPr/>
      <dgm:t>
        <a:bodyPr/>
        <a:lstStyle/>
        <a:p>
          <a:endParaRPr lang="el-GR"/>
        </a:p>
      </dgm:t>
    </dgm:pt>
    <dgm:pt modelId="{100FE85B-7C22-4E60-AF69-63875C14B787}" type="pres">
      <dgm:prSet presAssocID="{84E297A0-D3A3-46C2-B510-1BFF0615D5C8}" presName="hierChild3" presStyleCnt="0"/>
      <dgm:spPr/>
    </dgm:pt>
    <dgm:pt modelId="{409233A5-09E1-4E5F-8A5D-58CA9B01C30A}" type="pres">
      <dgm:prSet presAssocID="{B2E7AF92-A29A-49BC-B92A-E6816074B557}" presName="bgShapesFlow" presStyleCnt="0"/>
      <dgm:spPr/>
    </dgm:pt>
  </dgm:ptLst>
  <dgm:cxnLst>
    <dgm:cxn modelId="{29BBA5D3-FA60-499B-9AF1-74B6E594273E}" srcId="{E41AAC87-7C0D-4E30-A5B5-8599F8C0D73A}" destId="{C4A450DF-2B81-46CF-AEBA-BDD673C201C3}" srcOrd="0" destOrd="0" parTransId="{4D291305-0261-4155-B63F-3A35A5AFEC65}" sibTransId="{227C8416-6004-4CBD-9FD9-462DA12BFFEB}"/>
    <dgm:cxn modelId="{3008B94F-EDDD-44F5-8518-991D448CB810}" type="presOf" srcId="{CC6C17BD-BE3E-4BBE-8D73-0DC66DA9F304}" destId="{2ADDE489-CD88-40E7-A24C-A7BCB625D46C}" srcOrd="0" destOrd="0" presId="urn:microsoft.com/office/officeart/2005/8/layout/hierarchy6"/>
    <dgm:cxn modelId="{D0DB3275-E41B-4146-9616-784F4BDE63CA}" type="presOf" srcId="{907F5786-8737-4B1E-B89F-1260D7733C47}" destId="{D198153A-0AA6-4C3E-85C0-83A83B00084E}" srcOrd="0" destOrd="0" presId="urn:microsoft.com/office/officeart/2005/8/layout/hierarchy6"/>
    <dgm:cxn modelId="{03B05C18-8F89-44E0-BB15-EF6A7DFCC1A8}" type="presOf" srcId="{84E297A0-D3A3-46C2-B510-1BFF0615D5C8}" destId="{EF047480-A4F1-4B14-801D-57B828535117}" srcOrd="0" destOrd="0" presId="urn:microsoft.com/office/officeart/2005/8/layout/hierarchy6"/>
    <dgm:cxn modelId="{CF2331F8-666B-4FC3-86A4-531C2FB88194}" srcId="{E41AAC87-7C0D-4E30-A5B5-8599F8C0D73A}" destId="{84E297A0-D3A3-46C2-B510-1BFF0615D5C8}" srcOrd="2" destOrd="0" parTransId="{73FD5AC8-4550-423C-A68A-D19199778D8D}" sibTransId="{AF32626A-3B43-415A-B091-F1C256C67DA0}"/>
    <dgm:cxn modelId="{CCFB57FE-D0E6-4BA0-8B6C-AF58C8AF15DD}" srcId="{C4A450DF-2B81-46CF-AEBA-BDD673C201C3}" destId="{D417FCC5-6D17-422A-96B0-AA0F0AF5D4B2}" srcOrd="0" destOrd="0" parTransId="{E1D2A5E5-8BDA-4136-BA21-EBAC17BE889D}" sibTransId="{CE5F177D-1618-4405-A279-882D2825F885}"/>
    <dgm:cxn modelId="{97ECC0E9-16F1-4B3E-9E07-02C9D756D45B}" type="presOf" srcId="{B696CC65-1C34-4AD4-8E37-9CB82FDA7A5D}" destId="{5DD51465-49C6-4141-8C19-BEA9AAAD151B}" srcOrd="0" destOrd="0" presId="urn:microsoft.com/office/officeart/2005/8/layout/hierarchy6"/>
    <dgm:cxn modelId="{65480680-B712-45E5-A2E3-3E06594D05F4}" srcId="{E41AAC87-7C0D-4E30-A5B5-8599F8C0D73A}" destId="{B696CC65-1C34-4AD4-8E37-9CB82FDA7A5D}" srcOrd="1" destOrd="0" parTransId="{ADC9993C-A513-411C-8BE3-246AF975B36E}" sibTransId="{71BEBF35-82BE-401C-A0E7-B216415345F9}"/>
    <dgm:cxn modelId="{568EB0F0-E68F-4CE9-B226-373DC9049A48}" srcId="{C4A450DF-2B81-46CF-AEBA-BDD673C201C3}" destId="{907F5786-8737-4B1E-B89F-1260D7733C47}" srcOrd="1" destOrd="0" parTransId="{CC6C17BD-BE3E-4BBE-8D73-0DC66DA9F304}" sibTransId="{85DEA1B4-F85E-4A59-8EA3-54855DE7DB15}"/>
    <dgm:cxn modelId="{52570251-2250-4FCD-B43C-77AB41E27802}" type="presOf" srcId="{E41AAC87-7C0D-4E30-A5B5-8599F8C0D73A}" destId="{64ED97D6-17FC-4605-9ADA-C817516AB01A}" srcOrd="0" destOrd="0" presId="urn:microsoft.com/office/officeart/2005/8/layout/hierarchy6"/>
    <dgm:cxn modelId="{02D73413-A80D-4A66-B746-8EA61BDAB56D}" type="presOf" srcId="{73FD5AC8-4550-423C-A68A-D19199778D8D}" destId="{C14C6ACC-FB6B-4130-B0F2-14211CCD74B8}" srcOrd="0" destOrd="0" presId="urn:microsoft.com/office/officeart/2005/8/layout/hierarchy6"/>
    <dgm:cxn modelId="{5767C81C-3D3A-4477-98AE-54F42EFACCAA}" type="presOf" srcId="{ADC9993C-A513-411C-8BE3-246AF975B36E}" destId="{6ADB1C48-023C-4652-9E20-27F8EFE60824}" srcOrd="0" destOrd="0" presId="urn:microsoft.com/office/officeart/2005/8/layout/hierarchy6"/>
    <dgm:cxn modelId="{48B2454D-D9E6-43E5-B665-A3F491168CEE}" type="presOf" srcId="{D417FCC5-6D17-422A-96B0-AA0F0AF5D4B2}" destId="{F14D1956-183C-4548-9CA8-7EEA27197442}" srcOrd="0" destOrd="0" presId="urn:microsoft.com/office/officeart/2005/8/layout/hierarchy6"/>
    <dgm:cxn modelId="{F30C8C66-7EB4-4D56-A6E3-93921B21A547}" srcId="{B2E7AF92-A29A-49BC-B92A-E6816074B557}" destId="{E41AAC87-7C0D-4E30-A5B5-8599F8C0D73A}" srcOrd="0" destOrd="0" parTransId="{657550F1-161A-40CF-BDAE-F3DB0F2BBC66}" sibTransId="{29DDE65D-374A-453C-A0A7-D7D06A507936}"/>
    <dgm:cxn modelId="{15A5026A-7E03-42C2-903B-6A73E6264C7D}" type="presOf" srcId="{B2E7AF92-A29A-49BC-B92A-E6816074B557}" destId="{E23B4CFD-E5B4-4C32-8324-72FE5886368E}" srcOrd="0" destOrd="0" presId="urn:microsoft.com/office/officeart/2005/8/layout/hierarchy6"/>
    <dgm:cxn modelId="{6AA7460E-2275-403E-97E6-668B9FFCFEEF}" type="presOf" srcId="{C4A450DF-2B81-46CF-AEBA-BDD673C201C3}" destId="{D025BEA6-D145-4DDA-86ED-E6BC21981DFC}" srcOrd="0" destOrd="0" presId="urn:microsoft.com/office/officeart/2005/8/layout/hierarchy6"/>
    <dgm:cxn modelId="{CFB2172A-346D-42E2-9AB5-5F685B8FC77D}" type="presOf" srcId="{E1D2A5E5-8BDA-4136-BA21-EBAC17BE889D}" destId="{10BE2D74-FB8D-4A9B-9DA8-D422721752D7}" srcOrd="0" destOrd="0" presId="urn:microsoft.com/office/officeart/2005/8/layout/hierarchy6"/>
    <dgm:cxn modelId="{648512AE-F187-479D-BBEA-13748451B6A3}" type="presOf" srcId="{4D291305-0261-4155-B63F-3A35A5AFEC65}" destId="{EAA5A53B-30FB-4074-88C0-A9B3AF9F0EDE}" srcOrd="0" destOrd="0" presId="urn:microsoft.com/office/officeart/2005/8/layout/hierarchy6"/>
    <dgm:cxn modelId="{89F04A0F-1D98-4F93-91E6-2B265AC0133B}" type="presParOf" srcId="{E23B4CFD-E5B4-4C32-8324-72FE5886368E}" destId="{3FE2F875-0342-4273-8965-43194C8C1453}" srcOrd="0" destOrd="0" presId="urn:microsoft.com/office/officeart/2005/8/layout/hierarchy6"/>
    <dgm:cxn modelId="{5A32B612-A4DA-4F29-8C09-D3B7970A6545}" type="presParOf" srcId="{3FE2F875-0342-4273-8965-43194C8C1453}" destId="{1A827AA7-2514-4E31-A517-4C51CE61CCF7}" srcOrd="0" destOrd="0" presId="urn:microsoft.com/office/officeart/2005/8/layout/hierarchy6"/>
    <dgm:cxn modelId="{B6AC256B-D4DF-48D3-AA7E-85EC6DD6A48F}" type="presParOf" srcId="{1A827AA7-2514-4E31-A517-4C51CE61CCF7}" destId="{B3AF752A-44E1-4AE0-A705-6DE1B6FE805D}" srcOrd="0" destOrd="0" presId="urn:microsoft.com/office/officeart/2005/8/layout/hierarchy6"/>
    <dgm:cxn modelId="{ECF5B18E-94EC-4D73-B3DE-E8117BABBC14}" type="presParOf" srcId="{B3AF752A-44E1-4AE0-A705-6DE1B6FE805D}" destId="{64ED97D6-17FC-4605-9ADA-C817516AB01A}" srcOrd="0" destOrd="0" presId="urn:microsoft.com/office/officeart/2005/8/layout/hierarchy6"/>
    <dgm:cxn modelId="{71B4DA26-6C39-4729-9BA4-AACD0C77EB2C}" type="presParOf" srcId="{B3AF752A-44E1-4AE0-A705-6DE1B6FE805D}" destId="{3F7E713B-9D26-4639-B222-5ED7162FA1BD}" srcOrd="1" destOrd="0" presId="urn:microsoft.com/office/officeart/2005/8/layout/hierarchy6"/>
    <dgm:cxn modelId="{A300880F-9151-4656-A960-FF0FD7F08616}" type="presParOf" srcId="{3F7E713B-9D26-4639-B222-5ED7162FA1BD}" destId="{EAA5A53B-30FB-4074-88C0-A9B3AF9F0EDE}" srcOrd="0" destOrd="0" presId="urn:microsoft.com/office/officeart/2005/8/layout/hierarchy6"/>
    <dgm:cxn modelId="{691EFD42-9AC6-44F1-A740-28DC21B9FB71}" type="presParOf" srcId="{3F7E713B-9D26-4639-B222-5ED7162FA1BD}" destId="{51373A89-8EC5-4C23-AB44-C088854BAA1C}" srcOrd="1" destOrd="0" presId="urn:microsoft.com/office/officeart/2005/8/layout/hierarchy6"/>
    <dgm:cxn modelId="{6AF27997-1AF0-4CF3-8096-DAB814A1DD5E}" type="presParOf" srcId="{51373A89-8EC5-4C23-AB44-C088854BAA1C}" destId="{D025BEA6-D145-4DDA-86ED-E6BC21981DFC}" srcOrd="0" destOrd="0" presId="urn:microsoft.com/office/officeart/2005/8/layout/hierarchy6"/>
    <dgm:cxn modelId="{B4C5EB02-14FC-432C-AF97-FC875EFFD354}" type="presParOf" srcId="{51373A89-8EC5-4C23-AB44-C088854BAA1C}" destId="{C98E9853-769B-47F9-AC3E-B6FDF7FB3605}" srcOrd="1" destOrd="0" presId="urn:microsoft.com/office/officeart/2005/8/layout/hierarchy6"/>
    <dgm:cxn modelId="{264BE0D1-28FA-4D3D-A61F-76927808DEC7}" type="presParOf" srcId="{C98E9853-769B-47F9-AC3E-B6FDF7FB3605}" destId="{10BE2D74-FB8D-4A9B-9DA8-D422721752D7}" srcOrd="0" destOrd="0" presId="urn:microsoft.com/office/officeart/2005/8/layout/hierarchy6"/>
    <dgm:cxn modelId="{EAF6A7F8-557E-4EDE-87A6-0C1249A8D514}" type="presParOf" srcId="{C98E9853-769B-47F9-AC3E-B6FDF7FB3605}" destId="{21C9B58C-9756-4FAF-9846-DAED2848DF21}" srcOrd="1" destOrd="0" presId="urn:microsoft.com/office/officeart/2005/8/layout/hierarchy6"/>
    <dgm:cxn modelId="{A2A6481E-63F8-4570-B443-B7719D646725}" type="presParOf" srcId="{21C9B58C-9756-4FAF-9846-DAED2848DF21}" destId="{F14D1956-183C-4548-9CA8-7EEA27197442}" srcOrd="0" destOrd="0" presId="urn:microsoft.com/office/officeart/2005/8/layout/hierarchy6"/>
    <dgm:cxn modelId="{2FFDA8FE-B5E7-44EE-83E1-5630CD1BDCDD}" type="presParOf" srcId="{21C9B58C-9756-4FAF-9846-DAED2848DF21}" destId="{F766D4A5-3A1E-4F42-B336-E1A0232D33AB}" srcOrd="1" destOrd="0" presId="urn:microsoft.com/office/officeart/2005/8/layout/hierarchy6"/>
    <dgm:cxn modelId="{E50AF592-2F15-4462-A40F-C85FFEB1EA86}" type="presParOf" srcId="{C98E9853-769B-47F9-AC3E-B6FDF7FB3605}" destId="{2ADDE489-CD88-40E7-A24C-A7BCB625D46C}" srcOrd="2" destOrd="0" presId="urn:microsoft.com/office/officeart/2005/8/layout/hierarchy6"/>
    <dgm:cxn modelId="{EFFF05B4-812B-4B46-A170-9D095712F83D}" type="presParOf" srcId="{C98E9853-769B-47F9-AC3E-B6FDF7FB3605}" destId="{10306C1F-AD2B-4375-8C2E-9C5D18B5FC2A}" srcOrd="3" destOrd="0" presId="urn:microsoft.com/office/officeart/2005/8/layout/hierarchy6"/>
    <dgm:cxn modelId="{B4CC7E75-5FC0-4907-B2EF-E383813656F6}" type="presParOf" srcId="{10306C1F-AD2B-4375-8C2E-9C5D18B5FC2A}" destId="{D198153A-0AA6-4C3E-85C0-83A83B00084E}" srcOrd="0" destOrd="0" presId="urn:microsoft.com/office/officeart/2005/8/layout/hierarchy6"/>
    <dgm:cxn modelId="{DCE62FB9-F8FF-4F3C-B370-2BA1D772B53D}" type="presParOf" srcId="{10306C1F-AD2B-4375-8C2E-9C5D18B5FC2A}" destId="{D94339CB-4343-460E-9921-233FDF7AC2D0}" srcOrd="1" destOrd="0" presId="urn:microsoft.com/office/officeart/2005/8/layout/hierarchy6"/>
    <dgm:cxn modelId="{5A00CC8B-B33C-405F-B568-822D802B97D3}" type="presParOf" srcId="{3F7E713B-9D26-4639-B222-5ED7162FA1BD}" destId="{6ADB1C48-023C-4652-9E20-27F8EFE60824}" srcOrd="2" destOrd="0" presId="urn:microsoft.com/office/officeart/2005/8/layout/hierarchy6"/>
    <dgm:cxn modelId="{87D36D93-B68A-4A3A-A2A1-E29777682152}" type="presParOf" srcId="{3F7E713B-9D26-4639-B222-5ED7162FA1BD}" destId="{175DCED4-308D-487C-A90C-954AEEC31C27}" srcOrd="3" destOrd="0" presId="urn:microsoft.com/office/officeart/2005/8/layout/hierarchy6"/>
    <dgm:cxn modelId="{96543687-84D1-412C-A517-4F4DA5343490}" type="presParOf" srcId="{175DCED4-308D-487C-A90C-954AEEC31C27}" destId="{5DD51465-49C6-4141-8C19-BEA9AAAD151B}" srcOrd="0" destOrd="0" presId="urn:microsoft.com/office/officeart/2005/8/layout/hierarchy6"/>
    <dgm:cxn modelId="{706C0F12-B139-4524-8CE3-C1627899C9D6}" type="presParOf" srcId="{175DCED4-308D-487C-A90C-954AEEC31C27}" destId="{E621678E-9508-4FAC-AD5E-E6C704D3EBED}" srcOrd="1" destOrd="0" presId="urn:microsoft.com/office/officeart/2005/8/layout/hierarchy6"/>
    <dgm:cxn modelId="{70902E5C-0A68-4503-86C3-DF00CD11AD46}" type="presParOf" srcId="{3F7E713B-9D26-4639-B222-5ED7162FA1BD}" destId="{C14C6ACC-FB6B-4130-B0F2-14211CCD74B8}" srcOrd="4" destOrd="0" presId="urn:microsoft.com/office/officeart/2005/8/layout/hierarchy6"/>
    <dgm:cxn modelId="{12B9A835-6AAD-4070-BFEF-F13FD64D4EFD}" type="presParOf" srcId="{3F7E713B-9D26-4639-B222-5ED7162FA1BD}" destId="{B697C952-8939-40E7-9807-5EB1EDC928A7}" srcOrd="5" destOrd="0" presId="urn:microsoft.com/office/officeart/2005/8/layout/hierarchy6"/>
    <dgm:cxn modelId="{96EB7E3B-3BEB-448D-8F83-A69680EA4F36}" type="presParOf" srcId="{B697C952-8939-40E7-9807-5EB1EDC928A7}" destId="{EF047480-A4F1-4B14-801D-57B828535117}" srcOrd="0" destOrd="0" presId="urn:microsoft.com/office/officeart/2005/8/layout/hierarchy6"/>
    <dgm:cxn modelId="{27A012EB-027F-4C57-8068-DCE7673320A8}" type="presParOf" srcId="{B697C952-8939-40E7-9807-5EB1EDC928A7}" destId="{100FE85B-7C22-4E60-AF69-63875C14B787}" srcOrd="1" destOrd="0" presId="urn:microsoft.com/office/officeart/2005/8/layout/hierarchy6"/>
    <dgm:cxn modelId="{3FD64971-2EDC-44DB-9B8C-FEAB15797045}" type="presParOf" srcId="{E23B4CFD-E5B4-4C32-8324-72FE5886368E}" destId="{409233A5-09E1-4E5F-8A5D-58CA9B01C30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C7D38A-1C4D-4FD3-9608-0EE6CD54D987}"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el-GR"/>
        </a:p>
      </dgm:t>
    </dgm:pt>
    <dgm:pt modelId="{3CDBF725-3FB2-4B38-812E-45704E8B6E71}">
      <dgm:prSet phldrT="[Text]" custT="1"/>
      <dgm:spPr/>
      <dgm:t>
        <a:bodyPr/>
        <a:lstStyle/>
        <a:p>
          <a:r>
            <a:rPr lang="el-GR" sz="2400" b="1" dirty="0" smtClean="0">
              <a:latin typeface="Corbel" pitchFamily="34" charset="0"/>
            </a:rPr>
            <a:t>Κατασκευή  Ατομικής Τομικής τράπεζας</a:t>
          </a:r>
        </a:p>
        <a:p>
          <a:r>
            <a:rPr lang="en-US" sz="2400" b="1" dirty="0" smtClean="0">
              <a:latin typeface="Corbel" pitchFamily="34" charset="0"/>
            </a:rPr>
            <a:t>Custom Incisal Guide</a:t>
          </a:r>
          <a:r>
            <a:rPr lang="el-GR" sz="2400" b="1" dirty="0" smtClean="0">
              <a:latin typeface="Corbel" pitchFamily="34" charset="0"/>
            </a:rPr>
            <a:t> </a:t>
          </a:r>
          <a:r>
            <a:rPr lang="en-US" sz="2400" b="1" dirty="0" smtClean="0">
              <a:latin typeface="Corbel" pitchFamily="34" charset="0"/>
            </a:rPr>
            <a:t>Table</a:t>
          </a:r>
          <a:endParaRPr lang="el-GR" sz="2400" dirty="0"/>
        </a:p>
      </dgm:t>
    </dgm:pt>
    <dgm:pt modelId="{C3631397-689C-423A-99F0-B4212BC69B46}" type="parTrans" cxnId="{088C5DC0-FC0E-4A01-9BC3-03F7223CF1E7}">
      <dgm:prSet/>
      <dgm:spPr/>
      <dgm:t>
        <a:bodyPr/>
        <a:lstStyle/>
        <a:p>
          <a:endParaRPr lang="el-GR"/>
        </a:p>
      </dgm:t>
    </dgm:pt>
    <dgm:pt modelId="{1302DF50-EE7C-4B0A-B064-4C7D30EE8C6E}" type="sibTrans" cxnId="{088C5DC0-FC0E-4A01-9BC3-03F7223CF1E7}">
      <dgm:prSet/>
      <dgm:spPr/>
      <dgm:t>
        <a:bodyPr/>
        <a:lstStyle/>
        <a:p>
          <a:endParaRPr lang="el-GR"/>
        </a:p>
      </dgm:t>
    </dgm:pt>
    <dgm:pt modelId="{DB82E90D-EBE1-4251-8A63-C639363FD662}">
      <dgm:prSet phldrT="[Text]" custT="1"/>
      <dgm:spPr>
        <a:blipFill rotWithShape="0">
          <a:blip xmlns:r="http://schemas.openxmlformats.org/officeDocument/2006/relationships" r:embed="rId1"/>
          <a:stretch>
            <a:fillRect/>
          </a:stretch>
        </a:blipFill>
      </dgm:spPr>
      <dgm:t>
        <a:bodyPr/>
        <a:lstStyle/>
        <a:p>
          <a:endParaRPr lang="el-GR" sz="2000" b="1" dirty="0" smtClean="0"/>
        </a:p>
        <a:p>
          <a:endParaRPr lang="el-GR" sz="2000" b="1" dirty="0" smtClean="0"/>
        </a:p>
        <a:p>
          <a:endParaRPr lang="el-GR" sz="2000" b="1" dirty="0" smtClean="0"/>
        </a:p>
        <a:p>
          <a:r>
            <a:rPr lang="el-GR" sz="2000" b="1" dirty="0" smtClean="0"/>
            <a:t>διαδικασία</a:t>
          </a:r>
          <a:endParaRPr lang="el-GR" sz="2000" b="1" dirty="0"/>
        </a:p>
      </dgm:t>
    </dgm:pt>
    <dgm:pt modelId="{9A8D1EF2-4392-4CEB-AF77-61E3A726DF2E}" type="parTrans" cxnId="{ABA74A85-A4E9-47B9-A35B-AE6DAF40E33F}">
      <dgm:prSet/>
      <dgm:spPr/>
      <dgm:t>
        <a:bodyPr/>
        <a:lstStyle/>
        <a:p>
          <a:endParaRPr lang="el-GR"/>
        </a:p>
      </dgm:t>
    </dgm:pt>
    <dgm:pt modelId="{A5302B64-E735-430F-9EBF-E6BCB8A181B9}" type="sibTrans" cxnId="{ABA74A85-A4E9-47B9-A35B-AE6DAF40E33F}">
      <dgm:prSet/>
      <dgm:spPr/>
      <dgm:t>
        <a:bodyPr/>
        <a:lstStyle/>
        <a:p>
          <a:endParaRPr lang="el-GR"/>
        </a:p>
      </dgm:t>
    </dgm:pt>
    <dgm:pt modelId="{1565083C-8650-4ECA-823A-CF9C7470DA28}">
      <dgm:prSet phldrT="[Text]" custT="1"/>
      <dgm:spPr>
        <a:blipFill dpi="0" rotWithShape="0">
          <a:blip xmlns:r="http://schemas.openxmlformats.org/officeDocument/2006/relationships" r:embed="rId2"/>
          <a:srcRect/>
          <a:stretch>
            <a:fillRect t="4607" b="1"/>
          </a:stretch>
        </a:blipFill>
      </dgm:spPr>
      <dgm:t>
        <a:bodyPr/>
        <a:lstStyle/>
        <a:p>
          <a:endParaRPr lang="el-GR" sz="2000" b="1" dirty="0" smtClean="0"/>
        </a:p>
        <a:p>
          <a:endParaRPr lang="el-GR" sz="2000" b="1" dirty="0" smtClean="0"/>
        </a:p>
        <a:p>
          <a:endParaRPr lang="el-GR" sz="2000" b="1" dirty="0" smtClean="0"/>
        </a:p>
        <a:p>
          <a:endParaRPr lang="el-GR" sz="2000" b="1" dirty="0" smtClean="0"/>
        </a:p>
        <a:p>
          <a:r>
            <a:rPr lang="el-GR" sz="2000" b="1" dirty="0" smtClean="0"/>
            <a:t>ακριβής αντιγραφή </a:t>
          </a:r>
          <a:endParaRPr lang="el-GR" sz="2000" b="1" dirty="0"/>
        </a:p>
      </dgm:t>
    </dgm:pt>
    <dgm:pt modelId="{C536FF10-11C8-4961-87B7-8722D885F862}" type="parTrans" cxnId="{FB1ACD90-BCC7-4D37-8326-5F2CB0A0971E}">
      <dgm:prSet/>
      <dgm:spPr/>
      <dgm:t>
        <a:bodyPr/>
        <a:lstStyle/>
        <a:p>
          <a:endParaRPr lang="el-GR"/>
        </a:p>
      </dgm:t>
    </dgm:pt>
    <dgm:pt modelId="{4563401F-E504-4663-9890-52C0E1D2BDA8}" type="sibTrans" cxnId="{FB1ACD90-BCC7-4D37-8326-5F2CB0A0971E}">
      <dgm:prSet/>
      <dgm:spPr/>
      <dgm:t>
        <a:bodyPr/>
        <a:lstStyle/>
        <a:p>
          <a:endParaRPr lang="el-GR"/>
        </a:p>
      </dgm:t>
    </dgm:pt>
    <dgm:pt modelId="{B6435BF8-34D5-4DBD-AB6B-8ED5747EBC10}">
      <dgm:prSet phldrT="[Text]" custT="1"/>
      <dgm:spPr>
        <a:blipFill rotWithShape="0">
          <a:blip xmlns:r="http://schemas.openxmlformats.org/officeDocument/2006/relationships" r:embed="rId3"/>
          <a:stretch>
            <a:fillRect/>
          </a:stretch>
        </a:blipFill>
      </dgm:spPr>
      <dgm:t>
        <a:bodyPr/>
        <a:lstStyle/>
        <a:p>
          <a:endParaRPr lang="el-GR" sz="2000" b="1" dirty="0" smtClean="0"/>
        </a:p>
        <a:p>
          <a:endParaRPr lang="el-GR" sz="2000" b="1" dirty="0" smtClean="0"/>
        </a:p>
        <a:p>
          <a:r>
            <a:rPr lang="el-GR" sz="2000" b="1" dirty="0" smtClean="0"/>
            <a:t>                    εξοπλισμός</a:t>
          </a:r>
          <a:endParaRPr lang="el-GR" sz="3700" b="1" dirty="0"/>
        </a:p>
      </dgm:t>
    </dgm:pt>
    <dgm:pt modelId="{2D7A87A8-350C-499E-A9CA-F5249CAA66FF}" type="parTrans" cxnId="{888CBA10-6860-4003-A8D7-50178FCB9CA8}">
      <dgm:prSet/>
      <dgm:spPr/>
      <dgm:t>
        <a:bodyPr/>
        <a:lstStyle/>
        <a:p>
          <a:endParaRPr lang="el-GR"/>
        </a:p>
      </dgm:t>
    </dgm:pt>
    <dgm:pt modelId="{D0A83513-B86D-4452-B524-FE4C0DECBFB3}" type="sibTrans" cxnId="{888CBA10-6860-4003-A8D7-50178FCB9CA8}">
      <dgm:prSet/>
      <dgm:spPr/>
      <dgm:t>
        <a:bodyPr/>
        <a:lstStyle/>
        <a:p>
          <a:endParaRPr lang="el-GR"/>
        </a:p>
      </dgm:t>
    </dgm:pt>
    <dgm:pt modelId="{7EAD486B-9A9C-4E44-BDE1-5A7C7B69C4B9}">
      <dgm:prSet phldrT="[Text]" custT="1"/>
      <dgm:spPr>
        <a:blipFill rotWithShape="0">
          <a:blip xmlns:r="http://schemas.openxmlformats.org/officeDocument/2006/relationships" r:embed="rId4"/>
          <a:stretch>
            <a:fillRect/>
          </a:stretch>
        </a:blipFill>
      </dgm:spPr>
      <dgm:t>
        <a:bodyPr/>
        <a:lstStyle/>
        <a:p>
          <a:pPr algn="ctr"/>
          <a:endParaRPr lang="el-GR" sz="2000" b="1" dirty="0" smtClean="0"/>
        </a:p>
        <a:p>
          <a:pPr algn="l"/>
          <a:r>
            <a:rPr lang="el-GR" sz="2000" b="1" dirty="0" smtClean="0"/>
            <a:t>διαδικασία</a:t>
          </a:r>
          <a:endParaRPr lang="el-GR" sz="2000" b="1" dirty="0"/>
        </a:p>
      </dgm:t>
    </dgm:pt>
    <dgm:pt modelId="{1006C464-AB67-4B13-AB42-A609E18CE8A9}" type="sibTrans" cxnId="{0BBC0395-9DB8-4D4C-9315-4E5E2EB836B9}">
      <dgm:prSet/>
      <dgm:spPr/>
      <dgm:t>
        <a:bodyPr/>
        <a:lstStyle/>
        <a:p>
          <a:endParaRPr lang="el-GR"/>
        </a:p>
      </dgm:t>
    </dgm:pt>
    <dgm:pt modelId="{6552619F-FF72-4595-9B7A-A9ED5F5C1C35}" type="parTrans" cxnId="{0BBC0395-9DB8-4D4C-9315-4E5E2EB836B9}">
      <dgm:prSet/>
      <dgm:spPr/>
      <dgm:t>
        <a:bodyPr/>
        <a:lstStyle/>
        <a:p>
          <a:endParaRPr lang="el-GR"/>
        </a:p>
      </dgm:t>
    </dgm:pt>
    <dgm:pt modelId="{7E85B25E-E8CD-40DD-9E1D-2E7D4B4E0CD2}" type="pres">
      <dgm:prSet presAssocID="{C2C7D38A-1C4D-4FD3-9608-0EE6CD54D987}" presName="Name0" presStyleCnt="0">
        <dgm:presLayoutVars>
          <dgm:chPref val="1"/>
          <dgm:dir/>
          <dgm:animOne val="branch"/>
          <dgm:animLvl val="lvl"/>
          <dgm:resizeHandles/>
        </dgm:presLayoutVars>
      </dgm:prSet>
      <dgm:spPr/>
      <dgm:t>
        <a:bodyPr/>
        <a:lstStyle/>
        <a:p>
          <a:endParaRPr lang="el-GR"/>
        </a:p>
      </dgm:t>
    </dgm:pt>
    <dgm:pt modelId="{7CEBAFED-2474-48E1-B3D8-4596BE961DA3}" type="pres">
      <dgm:prSet presAssocID="{3CDBF725-3FB2-4B38-812E-45704E8B6E71}" presName="vertOne" presStyleCnt="0"/>
      <dgm:spPr/>
    </dgm:pt>
    <dgm:pt modelId="{BB18743B-19D1-4EC1-A638-0DCF4C84C393}" type="pres">
      <dgm:prSet presAssocID="{3CDBF725-3FB2-4B38-812E-45704E8B6E71}" presName="txOne" presStyleLbl="node0" presStyleIdx="0" presStyleCnt="1" custScaleY="52005">
        <dgm:presLayoutVars>
          <dgm:chPref val="3"/>
        </dgm:presLayoutVars>
      </dgm:prSet>
      <dgm:spPr/>
      <dgm:t>
        <a:bodyPr/>
        <a:lstStyle/>
        <a:p>
          <a:endParaRPr lang="el-GR"/>
        </a:p>
      </dgm:t>
    </dgm:pt>
    <dgm:pt modelId="{CF6A5A1C-FE1B-4BA5-B4C3-5A0CBC1C678A}" type="pres">
      <dgm:prSet presAssocID="{3CDBF725-3FB2-4B38-812E-45704E8B6E71}" presName="parTransOne" presStyleCnt="0"/>
      <dgm:spPr/>
    </dgm:pt>
    <dgm:pt modelId="{0D2B2BA7-4894-4FE4-AE31-D44AEC8E58A6}" type="pres">
      <dgm:prSet presAssocID="{3CDBF725-3FB2-4B38-812E-45704E8B6E71}" presName="horzOne" presStyleCnt="0"/>
      <dgm:spPr/>
    </dgm:pt>
    <dgm:pt modelId="{4257EA3D-5507-4257-BA31-BDC49D3A2960}" type="pres">
      <dgm:prSet presAssocID="{7EAD486B-9A9C-4E44-BDE1-5A7C7B69C4B9}" presName="vertTwo" presStyleCnt="0"/>
      <dgm:spPr/>
    </dgm:pt>
    <dgm:pt modelId="{C7CBEAAF-ED51-4102-ABBC-526F60AD94AF}" type="pres">
      <dgm:prSet presAssocID="{7EAD486B-9A9C-4E44-BDE1-5A7C7B69C4B9}" presName="txTwo" presStyleLbl="node2" presStyleIdx="0" presStyleCnt="3" custScaleX="118638" custLinFactX="7008" custLinFactNeighborX="100000" custLinFactNeighborY="-31987">
        <dgm:presLayoutVars>
          <dgm:chPref val="3"/>
        </dgm:presLayoutVars>
      </dgm:prSet>
      <dgm:spPr/>
      <dgm:t>
        <a:bodyPr/>
        <a:lstStyle/>
        <a:p>
          <a:endParaRPr lang="el-GR"/>
        </a:p>
      </dgm:t>
    </dgm:pt>
    <dgm:pt modelId="{37BAF40C-6971-48DE-BDEA-148A56BC1E5B}" type="pres">
      <dgm:prSet presAssocID="{7EAD486B-9A9C-4E44-BDE1-5A7C7B69C4B9}" presName="parTransTwo" presStyleCnt="0"/>
      <dgm:spPr/>
    </dgm:pt>
    <dgm:pt modelId="{F7B23D40-4131-4EF8-93CC-87BFEF7AA83A}" type="pres">
      <dgm:prSet presAssocID="{7EAD486B-9A9C-4E44-BDE1-5A7C7B69C4B9}" presName="horzTwo" presStyleCnt="0"/>
      <dgm:spPr/>
    </dgm:pt>
    <dgm:pt modelId="{835C0B9E-E48E-4EEF-93C8-F0F202356186}" type="pres">
      <dgm:prSet presAssocID="{DB82E90D-EBE1-4251-8A63-C639363FD662}" presName="vertThree" presStyleCnt="0"/>
      <dgm:spPr/>
    </dgm:pt>
    <dgm:pt modelId="{98FBC369-F13F-44F1-8E95-F622B6FC1A6C}" type="pres">
      <dgm:prSet presAssocID="{DB82E90D-EBE1-4251-8A63-C639363FD662}" presName="txThree" presStyleLbl="node3" presStyleIdx="0" presStyleCnt="1" custScaleX="123636" custLinFactX="100000" custLinFactY="-10560" custLinFactNeighborX="179676" custLinFactNeighborY="-100000">
        <dgm:presLayoutVars>
          <dgm:chPref val="3"/>
        </dgm:presLayoutVars>
      </dgm:prSet>
      <dgm:spPr/>
      <dgm:t>
        <a:bodyPr/>
        <a:lstStyle/>
        <a:p>
          <a:endParaRPr lang="el-GR"/>
        </a:p>
      </dgm:t>
    </dgm:pt>
    <dgm:pt modelId="{E3943C8F-A68E-424D-851F-D1EF1788EEFA}" type="pres">
      <dgm:prSet presAssocID="{DB82E90D-EBE1-4251-8A63-C639363FD662}" presName="horzThree" presStyleCnt="0"/>
      <dgm:spPr/>
    </dgm:pt>
    <dgm:pt modelId="{7D2F33B0-4C26-45F9-A08F-CF112A1C87C0}" type="pres">
      <dgm:prSet presAssocID="{1006C464-AB67-4B13-AB42-A609E18CE8A9}" presName="sibSpaceTwo" presStyleCnt="0"/>
      <dgm:spPr/>
    </dgm:pt>
    <dgm:pt modelId="{28D36F12-AE9F-4E56-A734-9E22F08BD9EE}" type="pres">
      <dgm:prSet presAssocID="{B6435BF8-34D5-4DBD-AB6B-8ED5747EBC10}" presName="vertTwo" presStyleCnt="0"/>
      <dgm:spPr/>
    </dgm:pt>
    <dgm:pt modelId="{F2F189B6-C053-41DA-8029-AB4A4A04D8F5}" type="pres">
      <dgm:prSet presAssocID="{B6435BF8-34D5-4DBD-AB6B-8ED5747EBC10}" presName="txTwo" presStyleLbl="node2" presStyleIdx="1" presStyleCnt="3" custScaleX="117847" custLinFactX="-47808" custLinFactNeighborX="-100000" custLinFactNeighborY="-2559">
        <dgm:presLayoutVars>
          <dgm:chPref val="3"/>
        </dgm:presLayoutVars>
      </dgm:prSet>
      <dgm:spPr/>
      <dgm:t>
        <a:bodyPr/>
        <a:lstStyle/>
        <a:p>
          <a:endParaRPr lang="el-GR"/>
        </a:p>
      </dgm:t>
    </dgm:pt>
    <dgm:pt modelId="{5D8DA0EF-2896-4F80-B5DD-CFAE2661E0C4}" type="pres">
      <dgm:prSet presAssocID="{B6435BF8-34D5-4DBD-AB6B-8ED5747EBC10}" presName="horzTwo" presStyleCnt="0"/>
      <dgm:spPr/>
    </dgm:pt>
    <dgm:pt modelId="{FFBC5A0F-5A85-4C5E-A898-8CFB3FDDE56D}" type="pres">
      <dgm:prSet presAssocID="{D0A83513-B86D-4452-B524-FE4C0DECBFB3}" presName="sibSpaceTwo" presStyleCnt="0"/>
      <dgm:spPr/>
    </dgm:pt>
    <dgm:pt modelId="{84BADE6E-926D-4338-960B-69E06BB52E90}" type="pres">
      <dgm:prSet presAssocID="{1565083C-8650-4ECA-823A-CF9C7470DA28}" presName="vertTwo" presStyleCnt="0"/>
      <dgm:spPr/>
    </dgm:pt>
    <dgm:pt modelId="{892EC148-51F3-4AE4-894D-481F7356A229}" type="pres">
      <dgm:prSet presAssocID="{1565083C-8650-4ECA-823A-CF9C7470DA28}" presName="txTwo" presStyleLbl="node2" presStyleIdx="2" presStyleCnt="3" custScaleX="137107" custScaleY="105288" custLinFactX="-43125" custLinFactY="2741" custLinFactNeighborX="-100000" custLinFactNeighborY="100000">
        <dgm:presLayoutVars>
          <dgm:chPref val="3"/>
        </dgm:presLayoutVars>
      </dgm:prSet>
      <dgm:spPr/>
      <dgm:t>
        <a:bodyPr/>
        <a:lstStyle/>
        <a:p>
          <a:endParaRPr lang="el-GR"/>
        </a:p>
      </dgm:t>
    </dgm:pt>
    <dgm:pt modelId="{7EC1B623-5A9E-4156-950F-A8D2480AF4FA}" type="pres">
      <dgm:prSet presAssocID="{1565083C-8650-4ECA-823A-CF9C7470DA28}" presName="horzTwo" presStyleCnt="0"/>
      <dgm:spPr/>
    </dgm:pt>
  </dgm:ptLst>
  <dgm:cxnLst>
    <dgm:cxn modelId="{DD997B9D-B2E7-4C65-9166-C167D28F5CC5}" type="presOf" srcId="{DB82E90D-EBE1-4251-8A63-C639363FD662}" destId="{98FBC369-F13F-44F1-8E95-F622B6FC1A6C}" srcOrd="0" destOrd="0" presId="urn:microsoft.com/office/officeart/2005/8/layout/hierarchy4"/>
    <dgm:cxn modelId="{478C6F16-2262-4CDE-84CE-1A5376AE70F4}" type="presOf" srcId="{3CDBF725-3FB2-4B38-812E-45704E8B6E71}" destId="{BB18743B-19D1-4EC1-A638-0DCF4C84C393}" srcOrd="0" destOrd="0" presId="urn:microsoft.com/office/officeart/2005/8/layout/hierarchy4"/>
    <dgm:cxn modelId="{6B1CCEDE-3915-4296-856B-F12C6A455629}" type="presOf" srcId="{7EAD486B-9A9C-4E44-BDE1-5A7C7B69C4B9}" destId="{C7CBEAAF-ED51-4102-ABBC-526F60AD94AF}" srcOrd="0" destOrd="0" presId="urn:microsoft.com/office/officeart/2005/8/layout/hierarchy4"/>
    <dgm:cxn modelId="{ABA74A85-A4E9-47B9-A35B-AE6DAF40E33F}" srcId="{7EAD486B-9A9C-4E44-BDE1-5A7C7B69C4B9}" destId="{DB82E90D-EBE1-4251-8A63-C639363FD662}" srcOrd="0" destOrd="0" parTransId="{9A8D1EF2-4392-4CEB-AF77-61E3A726DF2E}" sibTransId="{A5302B64-E735-430F-9EBF-E6BCB8A181B9}"/>
    <dgm:cxn modelId="{888CBA10-6860-4003-A8D7-50178FCB9CA8}" srcId="{3CDBF725-3FB2-4B38-812E-45704E8B6E71}" destId="{B6435BF8-34D5-4DBD-AB6B-8ED5747EBC10}" srcOrd="1" destOrd="0" parTransId="{2D7A87A8-350C-499E-A9CA-F5249CAA66FF}" sibTransId="{D0A83513-B86D-4452-B524-FE4C0DECBFB3}"/>
    <dgm:cxn modelId="{FB1ACD90-BCC7-4D37-8326-5F2CB0A0971E}" srcId="{3CDBF725-3FB2-4B38-812E-45704E8B6E71}" destId="{1565083C-8650-4ECA-823A-CF9C7470DA28}" srcOrd="2" destOrd="0" parTransId="{C536FF10-11C8-4961-87B7-8722D885F862}" sibTransId="{4563401F-E504-4663-9890-52C0E1D2BDA8}"/>
    <dgm:cxn modelId="{2C9F91C9-5CAC-4D8E-9AFD-2FED5703E7C9}" type="presOf" srcId="{B6435BF8-34D5-4DBD-AB6B-8ED5747EBC10}" destId="{F2F189B6-C053-41DA-8029-AB4A4A04D8F5}" srcOrd="0" destOrd="0" presId="urn:microsoft.com/office/officeart/2005/8/layout/hierarchy4"/>
    <dgm:cxn modelId="{6122E6B4-E236-44A5-8654-88F14289A44E}" type="presOf" srcId="{C2C7D38A-1C4D-4FD3-9608-0EE6CD54D987}" destId="{7E85B25E-E8CD-40DD-9E1D-2E7D4B4E0CD2}" srcOrd="0" destOrd="0" presId="urn:microsoft.com/office/officeart/2005/8/layout/hierarchy4"/>
    <dgm:cxn modelId="{088C5DC0-FC0E-4A01-9BC3-03F7223CF1E7}" srcId="{C2C7D38A-1C4D-4FD3-9608-0EE6CD54D987}" destId="{3CDBF725-3FB2-4B38-812E-45704E8B6E71}" srcOrd="0" destOrd="0" parTransId="{C3631397-689C-423A-99F0-B4212BC69B46}" sibTransId="{1302DF50-EE7C-4B0A-B064-4C7D30EE8C6E}"/>
    <dgm:cxn modelId="{0BBC0395-9DB8-4D4C-9315-4E5E2EB836B9}" srcId="{3CDBF725-3FB2-4B38-812E-45704E8B6E71}" destId="{7EAD486B-9A9C-4E44-BDE1-5A7C7B69C4B9}" srcOrd="0" destOrd="0" parTransId="{6552619F-FF72-4595-9B7A-A9ED5F5C1C35}" sibTransId="{1006C464-AB67-4B13-AB42-A609E18CE8A9}"/>
    <dgm:cxn modelId="{66BB22A9-2008-417A-B562-9FDE48A034B0}" type="presOf" srcId="{1565083C-8650-4ECA-823A-CF9C7470DA28}" destId="{892EC148-51F3-4AE4-894D-481F7356A229}" srcOrd="0" destOrd="0" presId="urn:microsoft.com/office/officeart/2005/8/layout/hierarchy4"/>
    <dgm:cxn modelId="{3709FCDB-8076-4309-B511-D5179B5F5C4F}" type="presParOf" srcId="{7E85B25E-E8CD-40DD-9E1D-2E7D4B4E0CD2}" destId="{7CEBAFED-2474-48E1-B3D8-4596BE961DA3}" srcOrd="0" destOrd="0" presId="urn:microsoft.com/office/officeart/2005/8/layout/hierarchy4"/>
    <dgm:cxn modelId="{9944B734-E3B8-4B05-A92E-EE0CC4E9FB48}" type="presParOf" srcId="{7CEBAFED-2474-48E1-B3D8-4596BE961DA3}" destId="{BB18743B-19D1-4EC1-A638-0DCF4C84C393}" srcOrd="0" destOrd="0" presId="urn:microsoft.com/office/officeart/2005/8/layout/hierarchy4"/>
    <dgm:cxn modelId="{9DBC0CCB-6EE2-4F04-88E0-0E016D55B21A}" type="presParOf" srcId="{7CEBAFED-2474-48E1-B3D8-4596BE961DA3}" destId="{CF6A5A1C-FE1B-4BA5-B4C3-5A0CBC1C678A}" srcOrd="1" destOrd="0" presId="urn:microsoft.com/office/officeart/2005/8/layout/hierarchy4"/>
    <dgm:cxn modelId="{D9E67F55-3028-4ACF-91DC-2F29377876E6}" type="presParOf" srcId="{7CEBAFED-2474-48E1-B3D8-4596BE961DA3}" destId="{0D2B2BA7-4894-4FE4-AE31-D44AEC8E58A6}" srcOrd="2" destOrd="0" presId="urn:microsoft.com/office/officeart/2005/8/layout/hierarchy4"/>
    <dgm:cxn modelId="{77B39352-D830-4D48-80DF-7331E9549953}" type="presParOf" srcId="{0D2B2BA7-4894-4FE4-AE31-D44AEC8E58A6}" destId="{4257EA3D-5507-4257-BA31-BDC49D3A2960}" srcOrd="0" destOrd="0" presId="urn:microsoft.com/office/officeart/2005/8/layout/hierarchy4"/>
    <dgm:cxn modelId="{A2C9EBB5-C824-4FF5-AB78-75582F3B05D7}" type="presParOf" srcId="{4257EA3D-5507-4257-BA31-BDC49D3A2960}" destId="{C7CBEAAF-ED51-4102-ABBC-526F60AD94AF}" srcOrd="0" destOrd="0" presId="urn:microsoft.com/office/officeart/2005/8/layout/hierarchy4"/>
    <dgm:cxn modelId="{EA6CCCD1-CF87-483F-AF80-222706EE96BD}" type="presParOf" srcId="{4257EA3D-5507-4257-BA31-BDC49D3A2960}" destId="{37BAF40C-6971-48DE-BDEA-148A56BC1E5B}" srcOrd="1" destOrd="0" presId="urn:microsoft.com/office/officeart/2005/8/layout/hierarchy4"/>
    <dgm:cxn modelId="{24DE19ED-7FA1-4CF8-99DF-1B6AC93D712B}" type="presParOf" srcId="{4257EA3D-5507-4257-BA31-BDC49D3A2960}" destId="{F7B23D40-4131-4EF8-93CC-87BFEF7AA83A}" srcOrd="2" destOrd="0" presId="urn:microsoft.com/office/officeart/2005/8/layout/hierarchy4"/>
    <dgm:cxn modelId="{350F9AF3-59BD-4D9A-84C2-3E62D5BFE918}" type="presParOf" srcId="{F7B23D40-4131-4EF8-93CC-87BFEF7AA83A}" destId="{835C0B9E-E48E-4EEF-93C8-F0F202356186}" srcOrd="0" destOrd="0" presId="urn:microsoft.com/office/officeart/2005/8/layout/hierarchy4"/>
    <dgm:cxn modelId="{B9BBE013-61B5-4541-B09B-1217D158BEDF}" type="presParOf" srcId="{835C0B9E-E48E-4EEF-93C8-F0F202356186}" destId="{98FBC369-F13F-44F1-8E95-F622B6FC1A6C}" srcOrd="0" destOrd="0" presId="urn:microsoft.com/office/officeart/2005/8/layout/hierarchy4"/>
    <dgm:cxn modelId="{52B0D334-E668-49BB-8088-D4172C2C6D82}" type="presParOf" srcId="{835C0B9E-E48E-4EEF-93C8-F0F202356186}" destId="{E3943C8F-A68E-424D-851F-D1EF1788EEFA}" srcOrd="1" destOrd="0" presId="urn:microsoft.com/office/officeart/2005/8/layout/hierarchy4"/>
    <dgm:cxn modelId="{702BE3C4-2F11-4A81-B0A8-6F6F45A06FE9}" type="presParOf" srcId="{0D2B2BA7-4894-4FE4-AE31-D44AEC8E58A6}" destId="{7D2F33B0-4C26-45F9-A08F-CF112A1C87C0}" srcOrd="1" destOrd="0" presId="urn:microsoft.com/office/officeart/2005/8/layout/hierarchy4"/>
    <dgm:cxn modelId="{68B68C43-912A-44D3-AD2A-90712F1BD5DA}" type="presParOf" srcId="{0D2B2BA7-4894-4FE4-AE31-D44AEC8E58A6}" destId="{28D36F12-AE9F-4E56-A734-9E22F08BD9EE}" srcOrd="2" destOrd="0" presId="urn:microsoft.com/office/officeart/2005/8/layout/hierarchy4"/>
    <dgm:cxn modelId="{2503B3CC-EC9D-4CFE-825F-8E4DF9A0786C}" type="presParOf" srcId="{28D36F12-AE9F-4E56-A734-9E22F08BD9EE}" destId="{F2F189B6-C053-41DA-8029-AB4A4A04D8F5}" srcOrd="0" destOrd="0" presId="urn:microsoft.com/office/officeart/2005/8/layout/hierarchy4"/>
    <dgm:cxn modelId="{E85AC988-000A-4158-8524-5A73AFD28EE0}" type="presParOf" srcId="{28D36F12-AE9F-4E56-A734-9E22F08BD9EE}" destId="{5D8DA0EF-2896-4F80-B5DD-CFAE2661E0C4}" srcOrd="1" destOrd="0" presId="urn:microsoft.com/office/officeart/2005/8/layout/hierarchy4"/>
    <dgm:cxn modelId="{3967B111-370B-44B1-8D83-734895134179}" type="presParOf" srcId="{0D2B2BA7-4894-4FE4-AE31-D44AEC8E58A6}" destId="{FFBC5A0F-5A85-4C5E-A898-8CFB3FDDE56D}" srcOrd="3" destOrd="0" presId="urn:microsoft.com/office/officeart/2005/8/layout/hierarchy4"/>
    <dgm:cxn modelId="{D6B55F38-076F-416B-96A7-8A9EC6D50581}" type="presParOf" srcId="{0D2B2BA7-4894-4FE4-AE31-D44AEC8E58A6}" destId="{84BADE6E-926D-4338-960B-69E06BB52E90}" srcOrd="4" destOrd="0" presId="urn:microsoft.com/office/officeart/2005/8/layout/hierarchy4"/>
    <dgm:cxn modelId="{B915DA97-1A2E-4720-9B8F-277E8A7EB892}" type="presParOf" srcId="{84BADE6E-926D-4338-960B-69E06BB52E90}" destId="{892EC148-51F3-4AE4-894D-481F7356A229}" srcOrd="0" destOrd="0" presId="urn:microsoft.com/office/officeart/2005/8/layout/hierarchy4"/>
    <dgm:cxn modelId="{157F8D9D-0AE4-4A73-AA8E-38B8EF56854C}" type="presParOf" srcId="{84BADE6E-926D-4338-960B-69E06BB52E90}" destId="{7EC1B623-5A9E-4156-950F-A8D2480AF4FA}"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63FBB-526E-4916-9F79-872F80712DC9}">
      <dsp:nvSpPr>
        <dsp:cNvPr id="0" name=""/>
        <dsp:cNvSpPr/>
      </dsp:nvSpPr>
      <dsp:spPr>
        <a:xfrm rot="10800000">
          <a:off x="1185688" y="760"/>
          <a:ext cx="7384680" cy="1557004"/>
        </a:xfrm>
        <a:prstGeom prst="homePlat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6596" tIns="106680" rIns="199136" bIns="106680" numCol="1" spcCol="1270" anchor="ctr" anchorCtr="0">
          <a:noAutofit/>
        </a:bodyPr>
        <a:lstStyle/>
        <a:p>
          <a:pPr lvl="0" algn="ctr" defTabSz="1244600" rtl="0">
            <a:lnSpc>
              <a:spcPct val="90000"/>
            </a:lnSpc>
            <a:spcBef>
              <a:spcPct val="0"/>
            </a:spcBef>
            <a:spcAft>
              <a:spcPct val="35000"/>
            </a:spcAft>
          </a:pPr>
          <a:endParaRPr lang="el-GR" sz="2800" b="1" kern="1200" cap="small" baseline="0" dirty="0" smtClean="0">
            <a:solidFill>
              <a:schemeClr val="tx2"/>
            </a:solidFill>
            <a:latin typeface="+mj-lt"/>
          </a:endParaRPr>
        </a:p>
        <a:p>
          <a:pPr lvl="0" algn="ctr" defTabSz="1244600" rtl="0">
            <a:lnSpc>
              <a:spcPct val="90000"/>
            </a:lnSpc>
            <a:spcBef>
              <a:spcPct val="0"/>
            </a:spcBef>
            <a:spcAft>
              <a:spcPct val="35000"/>
            </a:spcAft>
          </a:pPr>
          <a:r>
            <a:rPr lang="el-GR" sz="2800" b="1" kern="1200" cap="small" baseline="0" dirty="0" smtClean="0">
              <a:solidFill>
                <a:schemeClr val="tx2"/>
              </a:solidFill>
              <a:latin typeface="+mj-lt"/>
            </a:rPr>
            <a:t>Μ</a:t>
          </a:r>
          <a:r>
            <a:rPr lang="el-GR" sz="2800" b="1" kern="1200" cap="none" baseline="0" dirty="0" smtClean="0">
              <a:solidFill>
                <a:schemeClr val="tx2"/>
              </a:solidFill>
              <a:latin typeface="+mj-lt"/>
            </a:rPr>
            <a:t>εταφορά και Αναπαραγωγή</a:t>
          </a:r>
          <a:r>
            <a:rPr lang="el-GR" sz="2800" b="1" kern="1200" cap="small" baseline="0" dirty="0" smtClean="0">
              <a:solidFill>
                <a:schemeClr val="tx2"/>
              </a:solidFill>
              <a:latin typeface="+mj-lt"/>
            </a:rPr>
            <a:t/>
          </a:r>
          <a:br>
            <a:rPr lang="el-GR" sz="2800" b="1" kern="1200" cap="small" baseline="0" dirty="0" smtClean="0">
              <a:solidFill>
                <a:schemeClr val="tx2"/>
              </a:solidFill>
              <a:latin typeface="+mj-lt"/>
            </a:rPr>
          </a:br>
          <a:r>
            <a:rPr lang="el-GR" sz="2800" b="1" kern="1200" cap="none" baseline="0" dirty="0" smtClean="0">
              <a:solidFill>
                <a:schemeClr val="tx2"/>
              </a:solidFill>
              <a:latin typeface="+mj-lt"/>
            </a:rPr>
            <a:t>των σχέσεων των οδοντικών φραγμών στο εργαστήριο</a:t>
          </a:r>
          <a:r>
            <a:rPr lang="el-GR" sz="2800" b="1" kern="1200" cap="small" baseline="0" dirty="0" smtClean="0">
              <a:solidFill>
                <a:schemeClr val="tx2"/>
              </a:solidFill>
              <a:latin typeface="+mj-lt"/>
            </a:rPr>
            <a:t/>
          </a:r>
          <a:br>
            <a:rPr lang="el-GR" sz="2800" b="1" kern="1200" cap="small" baseline="0" dirty="0" smtClean="0">
              <a:solidFill>
                <a:schemeClr val="tx2"/>
              </a:solidFill>
              <a:latin typeface="+mj-lt"/>
            </a:rPr>
          </a:br>
          <a:endParaRPr lang="el-GR" sz="2800" b="1" kern="1200" cap="small" baseline="0" dirty="0">
            <a:solidFill>
              <a:schemeClr val="tx2"/>
            </a:solidFill>
            <a:latin typeface="+mj-lt"/>
          </a:endParaRPr>
        </a:p>
      </dsp:txBody>
      <dsp:txXfrm rot="10800000">
        <a:off x="1574939" y="760"/>
        <a:ext cx="6995429" cy="1557004"/>
      </dsp:txXfrm>
    </dsp:sp>
    <dsp:sp modelId="{F6A0B7A2-7E38-4314-8DB6-57E68974DE02}">
      <dsp:nvSpPr>
        <dsp:cNvPr id="0" name=""/>
        <dsp:cNvSpPr/>
      </dsp:nvSpPr>
      <dsp:spPr>
        <a:xfrm>
          <a:off x="0" y="760"/>
          <a:ext cx="1557004" cy="155700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6D4CB-13BA-4C9C-AC83-5898374B48E9}">
      <dsp:nvSpPr>
        <dsp:cNvPr id="0" name=""/>
        <dsp:cNvSpPr/>
      </dsp:nvSpPr>
      <dsp:spPr>
        <a:xfrm rot="5400000">
          <a:off x="4056832" y="-707472"/>
          <a:ext cx="3078590" cy="5266944"/>
        </a:xfrm>
        <a:prstGeom prst="round2SameRect">
          <a:avLst/>
        </a:prstGeom>
        <a:solidFill>
          <a:srgbClr val="FFC000"/>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l-GR" sz="2800" b="1" kern="1200" dirty="0" smtClean="0">
              <a:solidFill>
                <a:schemeClr val="tx1"/>
              </a:solidFill>
            </a:rPr>
            <a:t> Αρθρωτήρες</a:t>
          </a:r>
          <a:endParaRPr lang="el-GR" sz="2800" b="1" kern="1200" dirty="0">
            <a:solidFill>
              <a:schemeClr val="tx1"/>
            </a:solidFill>
          </a:endParaRPr>
        </a:p>
        <a:p>
          <a:pPr marL="285750" lvl="1" indent="-285750" algn="l" defTabSz="1244600" rtl="0">
            <a:lnSpc>
              <a:spcPct val="90000"/>
            </a:lnSpc>
            <a:spcBef>
              <a:spcPct val="0"/>
            </a:spcBef>
            <a:spcAft>
              <a:spcPct val="15000"/>
            </a:spcAft>
            <a:buChar char="••"/>
          </a:pPr>
          <a:r>
            <a:rPr lang="el-GR" sz="2800" b="1" kern="1200" dirty="0" smtClean="0">
              <a:solidFill>
                <a:schemeClr val="tx1"/>
              </a:solidFill>
            </a:rPr>
            <a:t> Εξωστοματικές και ενδοστοματικές καταγραφές</a:t>
          </a:r>
          <a:endParaRPr lang="el-GR" sz="2800" b="1" kern="1200" dirty="0">
            <a:solidFill>
              <a:schemeClr val="tx1"/>
            </a:solidFill>
          </a:endParaRPr>
        </a:p>
        <a:p>
          <a:pPr marL="285750" lvl="1" indent="-285750" algn="l" defTabSz="1244600" rtl="0">
            <a:lnSpc>
              <a:spcPct val="90000"/>
            </a:lnSpc>
            <a:spcBef>
              <a:spcPct val="0"/>
            </a:spcBef>
            <a:spcAft>
              <a:spcPct val="15000"/>
            </a:spcAft>
            <a:buChar char="••"/>
          </a:pPr>
          <a:r>
            <a:rPr lang="el-GR" sz="2800" b="1" kern="1200" dirty="0" smtClean="0">
              <a:solidFill>
                <a:schemeClr val="tx1"/>
              </a:solidFill>
            </a:rPr>
            <a:t> Καταγραφικά μέσα ελέγχου συγκλεισιακών επαφών</a:t>
          </a:r>
          <a:endParaRPr lang="el-GR" sz="2800" b="1" kern="1200" dirty="0">
            <a:solidFill>
              <a:schemeClr val="tx1"/>
            </a:solidFill>
          </a:endParaRPr>
        </a:p>
        <a:p>
          <a:pPr marL="285750" lvl="1" indent="-285750" algn="l" defTabSz="1244600" rtl="0">
            <a:lnSpc>
              <a:spcPct val="90000"/>
            </a:lnSpc>
            <a:spcBef>
              <a:spcPct val="0"/>
            </a:spcBef>
            <a:spcAft>
              <a:spcPct val="15000"/>
            </a:spcAft>
            <a:buChar char="••"/>
          </a:pPr>
          <a:r>
            <a:rPr lang="el-GR" sz="2800" b="1" kern="1200" dirty="0" smtClean="0">
              <a:solidFill>
                <a:schemeClr val="tx1"/>
              </a:solidFill>
            </a:rPr>
            <a:t> </a:t>
          </a:r>
          <a:r>
            <a:rPr lang="el-GR" sz="2800" b="0" kern="1200" dirty="0" err="1" smtClean="0">
              <a:solidFill>
                <a:schemeClr val="tx1"/>
              </a:solidFill>
            </a:rPr>
            <a:t>Συγκλεισιακοί</a:t>
          </a:r>
          <a:r>
            <a:rPr lang="el-GR" sz="2800" b="0" kern="1200" dirty="0" smtClean="0">
              <a:solidFill>
                <a:schemeClr val="tx1"/>
              </a:solidFill>
            </a:rPr>
            <a:t> νάρθηκες</a:t>
          </a:r>
          <a:endParaRPr lang="el-GR" sz="2800" b="0" kern="1200" dirty="0">
            <a:solidFill>
              <a:schemeClr val="tx1"/>
            </a:solidFill>
          </a:endParaRPr>
        </a:p>
      </dsp:txBody>
      <dsp:txXfrm rot="-5400000">
        <a:off x="2962655" y="536989"/>
        <a:ext cx="5116660" cy="2778022"/>
      </dsp:txXfrm>
    </dsp:sp>
    <dsp:sp modelId="{C5C98BB9-3C4E-48C4-A8DF-DD73E935A7C7}">
      <dsp:nvSpPr>
        <dsp:cNvPr id="0" name=""/>
        <dsp:cNvSpPr/>
      </dsp:nvSpPr>
      <dsp:spPr>
        <a:xfrm>
          <a:off x="0" y="1880"/>
          <a:ext cx="2962656" cy="3848238"/>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100000"/>
            </a:lnSpc>
            <a:spcBef>
              <a:spcPct val="0"/>
            </a:spcBef>
            <a:spcAft>
              <a:spcPts val="0"/>
            </a:spcAft>
          </a:pPr>
          <a:r>
            <a:rPr lang="el-GR" sz="2400" kern="1200" dirty="0" smtClean="0"/>
            <a:t>Υλικοτεχνικά μέσα καταγραφής </a:t>
          </a:r>
        </a:p>
      </dsp:txBody>
      <dsp:txXfrm>
        <a:off x="144625" y="146505"/>
        <a:ext cx="2673406" cy="35589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A48FE-01E0-45C4-A871-601E45663C0B}">
      <dsp:nvSpPr>
        <dsp:cNvPr id="0" name=""/>
        <dsp:cNvSpPr/>
      </dsp:nvSpPr>
      <dsp:spPr>
        <a:xfrm>
          <a:off x="0" y="0"/>
          <a:ext cx="8892000" cy="147282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l-GR" sz="2000" b="1" i="1" kern="1200" dirty="0" smtClean="0">
              <a:solidFill>
                <a:schemeClr val="tx1"/>
              </a:solidFill>
            </a:rPr>
            <a:t>Ο μαθηματικής προσομοίωσης του </a:t>
          </a:r>
          <a:r>
            <a:rPr lang="en-US" sz="2000" b="1" i="1" kern="1200" dirty="0" err="1" smtClean="0">
              <a:solidFill>
                <a:schemeClr val="tx1"/>
              </a:solidFill>
            </a:rPr>
            <a:t>Szentp</a:t>
          </a:r>
          <a:r>
            <a:rPr lang="el-GR" sz="2000" b="1" i="1" kern="1200" dirty="0" smtClean="0">
              <a:solidFill>
                <a:schemeClr val="tx1"/>
              </a:solidFill>
            </a:rPr>
            <a:t>é</a:t>
          </a:r>
          <a:r>
            <a:rPr lang="en-US" sz="2000" b="1" i="1" kern="1200" dirty="0" err="1" smtClean="0">
              <a:solidFill>
                <a:schemeClr val="tx1"/>
              </a:solidFill>
            </a:rPr>
            <a:t>tery</a:t>
          </a:r>
          <a:r>
            <a:rPr lang="el-GR" sz="2000" b="1" i="1" kern="1200" dirty="0" smtClean="0">
              <a:solidFill>
                <a:schemeClr val="tx1"/>
              </a:solidFill>
            </a:rPr>
            <a:t> </a:t>
          </a:r>
          <a:endParaRPr lang="el-GR" sz="2000" b="1" i="1" kern="1200" dirty="0">
            <a:solidFill>
              <a:schemeClr val="tx1"/>
            </a:solidFill>
          </a:endParaRPr>
        </a:p>
        <a:p>
          <a:pPr marL="171450" lvl="1" indent="-171450" algn="l" defTabSz="800100">
            <a:lnSpc>
              <a:spcPct val="90000"/>
            </a:lnSpc>
            <a:spcBef>
              <a:spcPct val="0"/>
            </a:spcBef>
            <a:spcAft>
              <a:spcPct val="15000"/>
            </a:spcAft>
            <a:buChar char="••"/>
          </a:pPr>
          <a:r>
            <a:rPr lang="el-GR" sz="1800" kern="1200" dirty="0" smtClean="0"/>
            <a:t>Καταγράφει και αναπαράγει τις κινήσεις της κάτω γνάθου μέσω μαθηματικής προσομοίωσης. </a:t>
          </a:r>
          <a:r>
            <a:rPr lang="el-GR" altLang="en-US" sz="1800" kern="1200" dirty="0" smtClean="0"/>
            <a:t>Συμπεριφέρεται ως αρθρωτήρας σταθερών αποκλίσεων δεν αναπαράγει τις εξατομικευμένες πορείες των κινήσεων του ασθενούς.</a:t>
          </a:r>
          <a:endParaRPr lang="el-GR" sz="1800" kern="1200" dirty="0"/>
        </a:p>
      </dsp:txBody>
      <dsp:txXfrm>
        <a:off x="1956948" y="0"/>
        <a:ext cx="6935051" cy="1472824"/>
      </dsp:txXfrm>
    </dsp:sp>
    <dsp:sp modelId="{EE79DF17-8A9F-427C-97F3-E0FF25E9D620}">
      <dsp:nvSpPr>
        <dsp:cNvPr id="0" name=""/>
        <dsp:cNvSpPr/>
      </dsp:nvSpPr>
      <dsp:spPr>
        <a:xfrm>
          <a:off x="183296" y="69585"/>
          <a:ext cx="1476000" cy="133365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73148C-2BDC-4147-8DBF-53B4F19253C9}">
      <dsp:nvSpPr>
        <dsp:cNvPr id="0" name=""/>
        <dsp:cNvSpPr/>
      </dsp:nvSpPr>
      <dsp:spPr>
        <a:xfrm>
          <a:off x="0" y="1651373"/>
          <a:ext cx="8892000" cy="248706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l-GR" sz="2000" b="1" i="1" kern="1200" dirty="0" smtClean="0"/>
            <a:t>Οι πλήρως ρυθμιζόμενοι εικονικοί αρθρωτήρες </a:t>
          </a:r>
          <a:endParaRPr lang="el-GR" sz="2000" b="1" i="1" kern="1200" dirty="0"/>
        </a:p>
        <a:p>
          <a:pPr marL="171450" lvl="1" indent="-171450" algn="l" defTabSz="800100">
            <a:lnSpc>
              <a:spcPct val="90000"/>
            </a:lnSpc>
            <a:spcBef>
              <a:spcPct val="0"/>
            </a:spcBef>
            <a:spcAft>
              <a:spcPct val="15000"/>
            </a:spcAft>
            <a:buChar char="••"/>
          </a:pPr>
          <a:r>
            <a:rPr lang="el-GR" altLang="en-US" sz="1800" kern="1200" dirty="0" smtClean="0"/>
            <a:t>Καταγράφει και αναπαράγει τις κινήσεις της κάτω γνάθου με το σύστημα της Ηλεκτρονικής Καταγραφής </a:t>
          </a:r>
          <a:r>
            <a:rPr lang="en-US" altLang="en-US" sz="1800" kern="1200" dirty="0" smtClean="0"/>
            <a:t> </a:t>
          </a:r>
          <a:r>
            <a:rPr lang="el-GR" altLang="en-US" sz="1800" kern="1200" dirty="0" smtClean="0"/>
            <a:t>γνάθου (</a:t>
          </a:r>
          <a:r>
            <a:rPr lang="en-US" altLang="el-GR" sz="1800" kern="1200" dirty="0" smtClean="0"/>
            <a:t>J</a:t>
          </a:r>
          <a:r>
            <a:rPr lang="el-GR" altLang="el-GR" sz="1800" kern="1200" dirty="0" smtClean="0"/>
            <a:t>α</a:t>
          </a:r>
          <a:r>
            <a:rPr lang="en-US" altLang="el-GR" sz="1800" kern="1200" dirty="0" smtClean="0"/>
            <a:t>w Motion Analyzer)</a:t>
          </a:r>
          <a:r>
            <a:rPr lang="el-GR" altLang="el-GR" sz="1800" kern="1200" dirty="0" smtClean="0"/>
            <a:t>.</a:t>
          </a:r>
          <a:endParaRPr lang="el-GR" sz="1800" kern="1200" dirty="0"/>
        </a:p>
        <a:p>
          <a:pPr marL="171450" lvl="1" indent="-171450" algn="l" defTabSz="800100">
            <a:lnSpc>
              <a:spcPct val="90000"/>
            </a:lnSpc>
            <a:spcBef>
              <a:spcPct val="0"/>
            </a:spcBef>
            <a:spcAft>
              <a:spcPct val="15000"/>
            </a:spcAft>
            <a:buChar char="••"/>
          </a:pPr>
          <a:r>
            <a:rPr lang="el-GR" altLang="en-US" sz="1800" kern="1200" dirty="0" smtClean="0"/>
            <a:t>Τα ψηφιακά οδοντικά τόξα εμφανίζονται στην οθόνη σε 4 παράθυρα.</a:t>
          </a:r>
          <a:endParaRPr lang="el-GR" sz="1800" kern="1200" dirty="0"/>
        </a:p>
        <a:p>
          <a:pPr marL="171450" lvl="1" indent="-171450" algn="l" defTabSz="800100">
            <a:lnSpc>
              <a:spcPct val="90000"/>
            </a:lnSpc>
            <a:spcBef>
              <a:spcPct val="0"/>
            </a:spcBef>
            <a:spcAft>
              <a:spcPct val="15000"/>
            </a:spcAft>
            <a:buChar char="••"/>
          </a:pPr>
          <a:r>
            <a:rPr lang="el-GR" sz="1800" kern="1200" dirty="0" smtClean="0"/>
            <a:t>Το λογισμικό πρόγραμμα (</a:t>
          </a:r>
          <a:r>
            <a:rPr lang="en-GB" sz="1800" kern="1200" dirty="0" smtClean="0"/>
            <a:t>software</a:t>
          </a:r>
          <a:r>
            <a:rPr lang="el-GR" sz="1800" kern="1200" dirty="0" smtClean="0"/>
            <a:t>), υπολογίζει, αναλύει και μετατρέπει σε εικόνα, τις στατικές και δυναμικές συγκλεισιακές επαφές. </a:t>
          </a:r>
          <a:endParaRPr lang="el-GR" sz="1800" kern="1200" dirty="0"/>
        </a:p>
      </dsp:txBody>
      <dsp:txXfrm>
        <a:off x="1956948" y="1651373"/>
        <a:ext cx="6935051" cy="2487067"/>
      </dsp:txXfrm>
    </dsp:sp>
    <dsp:sp modelId="{96DD9D9F-30B3-4FE7-B161-633A25CC1773}">
      <dsp:nvSpPr>
        <dsp:cNvPr id="0" name=""/>
        <dsp:cNvSpPr/>
      </dsp:nvSpPr>
      <dsp:spPr>
        <a:xfrm>
          <a:off x="178548" y="2180714"/>
          <a:ext cx="1778400" cy="1428384"/>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CDAB15-D1ED-4A2C-AEFA-F263F0C882BA}">
      <dsp:nvSpPr>
        <dsp:cNvPr id="0" name=""/>
        <dsp:cNvSpPr/>
      </dsp:nvSpPr>
      <dsp:spPr>
        <a:xfrm>
          <a:off x="0" y="4316988"/>
          <a:ext cx="8892000" cy="151199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l-GR" sz="2000" b="1" i="1" kern="1200" dirty="0" smtClean="0"/>
            <a:t>Εικονικοί αρθρωτήρες βασιζόμενοι σε αναπαράσταση-προσομοίωση των μηχανικών αρθρωτήρων .</a:t>
          </a:r>
          <a:endParaRPr lang="el-GR" sz="2000" b="1" kern="1200" dirty="0"/>
        </a:p>
        <a:p>
          <a:pPr marL="171450" lvl="1" indent="-171450" algn="l" defTabSz="800100">
            <a:lnSpc>
              <a:spcPct val="90000"/>
            </a:lnSpc>
            <a:spcBef>
              <a:spcPct val="0"/>
            </a:spcBef>
            <a:spcAft>
              <a:spcPct val="15000"/>
            </a:spcAft>
            <a:buChar char="••"/>
          </a:pPr>
          <a:r>
            <a:rPr lang="el-GR" sz="1800" kern="1200" dirty="0" smtClean="0"/>
            <a:t>Διαφορετικοί τύποι μηχανικών αρθρωτήρων επιλέγονται για να μοντελοποιηθούν μέσω </a:t>
          </a:r>
          <a:r>
            <a:rPr lang="en-GB" sz="1800" kern="1200" dirty="0" smtClean="0"/>
            <a:t>CAD</a:t>
          </a:r>
          <a:r>
            <a:rPr lang="el-GR" sz="1800" kern="1200" dirty="0" smtClean="0"/>
            <a:t> συστημάτων.</a:t>
          </a:r>
          <a:endParaRPr lang="el-GR" sz="1800" kern="1200" dirty="0"/>
        </a:p>
      </dsp:txBody>
      <dsp:txXfrm>
        <a:off x="1956948" y="4316988"/>
        <a:ext cx="6935051" cy="1511998"/>
      </dsp:txXfrm>
    </dsp:sp>
    <dsp:sp modelId="{02A2880A-99A9-4242-AB42-53F8A161DD3B}">
      <dsp:nvSpPr>
        <dsp:cNvPr id="0" name=""/>
        <dsp:cNvSpPr/>
      </dsp:nvSpPr>
      <dsp:spPr>
        <a:xfrm>
          <a:off x="178548" y="4358795"/>
          <a:ext cx="1778400" cy="1428384"/>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D97D6-17FC-4605-9ADA-C817516AB01A}">
      <dsp:nvSpPr>
        <dsp:cNvPr id="0" name=""/>
        <dsp:cNvSpPr/>
      </dsp:nvSpPr>
      <dsp:spPr>
        <a:xfrm>
          <a:off x="3378098" y="739220"/>
          <a:ext cx="2680142" cy="856982"/>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ts val="0"/>
            </a:spcAft>
          </a:pPr>
          <a:endParaRPr lang="el-GR" sz="2400" b="1" kern="1200" dirty="0" smtClean="0"/>
        </a:p>
        <a:p>
          <a:pPr lvl="0" algn="ctr" defTabSz="1066800">
            <a:lnSpc>
              <a:spcPct val="100000"/>
            </a:lnSpc>
            <a:spcBef>
              <a:spcPct val="0"/>
            </a:spcBef>
            <a:spcAft>
              <a:spcPts val="0"/>
            </a:spcAft>
          </a:pPr>
          <a:r>
            <a:rPr lang="el-GR" sz="2400" b="1" kern="1200" dirty="0" smtClean="0"/>
            <a:t>Προσωπικά τόξα</a:t>
          </a:r>
          <a:br>
            <a:rPr lang="el-GR" sz="2400" b="1" kern="1200" dirty="0" smtClean="0"/>
          </a:br>
          <a:endParaRPr lang="el-GR" sz="2400" kern="1200" dirty="0"/>
        </a:p>
      </dsp:txBody>
      <dsp:txXfrm>
        <a:off x="3403198" y="764320"/>
        <a:ext cx="2629942" cy="806782"/>
      </dsp:txXfrm>
    </dsp:sp>
    <dsp:sp modelId="{EAA5A53B-30FB-4074-88C0-A9B3AF9F0EDE}">
      <dsp:nvSpPr>
        <dsp:cNvPr id="0" name=""/>
        <dsp:cNvSpPr/>
      </dsp:nvSpPr>
      <dsp:spPr>
        <a:xfrm>
          <a:off x="2211922" y="1596202"/>
          <a:ext cx="2506247" cy="514101"/>
        </a:xfrm>
        <a:custGeom>
          <a:avLst/>
          <a:gdLst/>
          <a:ahLst/>
          <a:cxnLst/>
          <a:rect l="0" t="0" r="0" b="0"/>
          <a:pathLst>
            <a:path>
              <a:moveTo>
                <a:pt x="2506247" y="0"/>
              </a:moveTo>
              <a:lnTo>
                <a:pt x="2506247" y="257050"/>
              </a:lnTo>
              <a:lnTo>
                <a:pt x="0" y="257050"/>
              </a:lnTo>
              <a:lnTo>
                <a:pt x="0" y="514101"/>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D025BEA6-D145-4DDA-86ED-E6BC21981DFC}">
      <dsp:nvSpPr>
        <dsp:cNvPr id="0" name=""/>
        <dsp:cNvSpPr/>
      </dsp:nvSpPr>
      <dsp:spPr>
        <a:xfrm>
          <a:off x="1247980" y="2110304"/>
          <a:ext cx="1927882" cy="973632"/>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err="1" smtClean="0"/>
            <a:t>ωτιαία</a:t>
          </a:r>
          <a:endParaRPr lang="el-GR" sz="2400" b="1" kern="1200" dirty="0"/>
        </a:p>
      </dsp:txBody>
      <dsp:txXfrm>
        <a:off x="1276497" y="2138821"/>
        <a:ext cx="1870848" cy="916598"/>
      </dsp:txXfrm>
    </dsp:sp>
    <dsp:sp modelId="{10BE2D74-FB8D-4A9B-9DA8-D422721752D7}">
      <dsp:nvSpPr>
        <dsp:cNvPr id="0" name=""/>
        <dsp:cNvSpPr/>
      </dsp:nvSpPr>
      <dsp:spPr>
        <a:xfrm>
          <a:off x="1112778" y="3083936"/>
          <a:ext cx="1099143" cy="514101"/>
        </a:xfrm>
        <a:custGeom>
          <a:avLst/>
          <a:gdLst/>
          <a:ahLst/>
          <a:cxnLst/>
          <a:rect l="0" t="0" r="0" b="0"/>
          <a:pathLst>
            <a:path>
              <a:moveTo>
                <a:pt x="1099143" y="0"/>
              </a:moveTo>
              <a:lnTo>
                <a:pt x="1099143" y="257050"/>
              </a:lnTo>
              <a:lnTo>
                <a:pt x="0" y="257050"/>
              </a:lnTo>
              <a:lnTo>
                <a:pt x="0" y="514101"/>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F14D1956-183C-4548-9CA8-7EEA27197442}">
      <dsp:nvSpPr>
        <dsp:cNvPr id="0" name=""/>
        <dsp:cNvSpPr/>
      </dsp:nvSpPr>
      <dsp:spPr>
        <a:xfrm>
          <a:off x="41242" y="3598038"/>
          <a:ext cx="2143072" cy="1026764"/>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l-GR" altLang="el-GR" sz="1600" b="1" kern="1200" dirty="0" smtClean="0">
              <a:latin typeface="Corbel" pitchFamily="34" charset="0"/>
            </a:rPr>
            <a:t>Αυτοκεντριζόμενα </a:t>
          </a:r>
        </a:p>
        <a:p>
          <a:pPr lvl="0" algn="ctr" defTabSz="711200">
            <a:lnSpc>
              <a:spcPct val="100000"/>
            </a:lnSpc>
            <a:spcBef>
              <a:spcPct val="0"/>
            </a:spcBef>
            <a:spcAft>
              <a:spcPts val="0"/>
            </a:spcAft>
          </a:pPr>
          <a:r>
            <a:rPr lang="el-GR" altLang="el-GR" sz="1600" b="1" kern="1200" dirty="0" smtClean="0">
              <a:latin typeface="Corbel" pitchFamily="34" charset="0"/>
            </a:rPr>
            <a:t>ή </a:t>
          </a:r>
        </a:p>
        <a:p>
          <a:pPr lvl="0" algn="ctr" defTabSz="711200">
            <a:lnSpc>
              <a:spcPct val="100000"/>
            </a:lnSpc>
            <a:spcBef>
              <a:spcPct val="0"/>
            </a:spcBef>
            <a:spcAft>
              <a:spcPts val="0"/>
            </a:spcAft>
          </a:pPr>
          <a:r>
            <a:rPr lang="el-GR" altLang="el-GR" sz="1600" b="1" kern="1200" dirty="0" smtClean="0">
              <a:latin typeface="Corbel" pitchFamily="34" charset="0"/>
            </a:rPr>
            <a:t>ωτικής προσαρμογής</a:t>
          </a:r>
          <a:endParaRPr lang="el-GR" sz="1600" b="1" kern="1200" dirty="0"/>
        </a:p>
      </dsp:txBody>
      <dsp:txXfrm>
        <a:off x="71315" y="3628111"/>
        <a:ext cx="2082926" cy="966618"/>
      </dsp:txXfrm>
    </dsp:sp>
    <dsp:sp modelId="{2ADDE489-CD88-40E7-A24C-A7BCB625D46C}">
      <dsp:nvSpPr>
        <dsp:cNvPr id="0" name=""/>
        <dsp:cNvSpPr/>
      </dsp:nvSpPr>
      <dsp:spPr>
        <a:xfrm>
          <a:off x="2211922" y="3083936"/>
          <a:ext cx="1360718" cy="514101"/>
        </a:xfrm>
        <a:custGeom>
          <a:avLst/>
          <a:gdLst/>
          <a:ahLst/>
          <a:cxnLst/>
          <a:rect l="0" t="0" r="0" b="0"/>
          <a:pathLst>
            <a:path>
              <a:moveTo>
                <a:pt x="0" y="0"/>
              </a:moveTo>
              <a:lnTo>
                <a:pt x="0" y="257050"/>
              </a:lnTo>
              <a:lnTo>
                <a:pt x="1360718" y="257050"/>
              </a:lnTo>
              <a:lnTo>
                <a:pt x="1360718" y="514101"/>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D198153A-0AA6-4C3E-85C0-83A83B00084E}">
      <dsp:nvSpPr>
        <dsp:cNvPr id="0" name=""/>
        <dsp:cNvSpPr/>
      </dsp:nvSpPr>
      <dsp:spPr>
        <a:xfrm>
          <a:off x="2762679" y="3598038"/>
          <a:ext cx="1619922" cy="101704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ts val="0"/>
            </a:spcAft>
          </a:pPr>
          <a:r>
            <a:rPr lang="el-GR" altLang="el-GR" sz="1600" b="1" kern="1200" dirty="0" smtClean="0">
              <a:latin typeface="Corbel" pitchFamily="34" charset="0"/>
            </a:rPr>
            <a:t>Κονδυλικού τύπου</a:t>
          </a:r>
          <a:endParaRPr lang="el-GR" sz="1600" b="1" kern="1200" dirty="0"/>
        </a:p>
      </dsp:txBody>
      <dsp:txXfrm>
        <a:off x="2792467" y="3627826"/>
        <a:ext cx="1560346" cy="957471"/>
      </dsp:txXfrm>
    </dsp:sp>
    <dsp:sp modelId="{6ADB1C48-023C-4652-9E20-27F8EFE60824}">
      <dsp:nvSpPr>
        <dsp:cNvPr id="0" name=""/>
        <dsp:cNvSpPr/>
      </dsp:nvSpPr>
      <dsp:spPr>
        <a:xfrm>
          <a:off x="4672449" y="1596202"/>
          <a:ext cx="91440" cy="514101"/>
        </a:xfrm>
        <a:custGeom>
          <a:avLst/>
          <a:gdLst/>
          <a:ahLst/>
          <a:cxnLst/>
          <a:rect l="0" t="0" r="0" b="0"/>
          <a:pathLst>
            <a:path>
              <a:moveTo>
                <a:pt x="45720" y="0"/>
              </a:moveTo>
              <a:lnTo>
                <a:pt x="45720" y="514101"/>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sp>
    <dsp:sp modelId="{5DD51465-49C6-4141-8C19-BEA9AAAD151B}">
      <dsp:nvSpPr>
        <dsp:cNvPr id="0" name=""/>
        <dsp:cNvSpPr/>
      </dsp:nvSpPr>
      <dsp:spPr>
        <a:xfrm>
          <a:off x="3754228" y="2110304"/>
          <a:ext cx="1927882" cy="969814"/>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smtClean="0"/>
            <a:t>κινηματικά</a:t>
          </a:r>
          <a:endParaRPr lang="el-GR" sz="2400" b="1" kern="1200" dirty="0"/>
        </a:p>
      </dsp:txBody>
      <dsp:txXfrm>
        <a:off x="3782633" y="2138709"/>
        <a:ext cx="1871072" cy="913004"/>
      </dsp:txXfrm>
    </dsp:sp>
    <dsp:sp modelId="{C14C6ACC-FB6B-4130-B0F2-14211CCD74B8}">
      <dsp:nvSpPr>
        <dsp:cNvPr id="0" name=""/>
        <dsp:cNvSpPr/>
      </dsp:nvSpPr>
      <dsp:spPr>
        <a:xfrm>
          <a:off x="4718169" y="1596202"/>
          <a:ext cx="2506247" cy="514101"/>
        </a:xfrm>
        <a:custGeom>
          <a:avLst/>
          <a:gdLst/>
          <a:ahLst/>
          <a:cxnLst/>
          <a:rect l="0" t="0" r="0" b="0"/>
          <a:pathLst>
            <a:path>
              <a:moveTo>
                <a:pt x="0" y="0"/>
              </a:moveTo>
              <a:lnTo>
                <a:pt x="0" y="257050"/>
              </a:lnTo>
              <a:lnTo>
                <a:pt x="2506247" y="257050"/>
              </a:lnTo>
              <a:lnTo>
                <a:pt x="2506247" y="51410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047480-A4F1-4B14-801D-57B828535117}">
      <dsp:nvSpPr>
        <dsp:cNvPr id="0" name=""/>
        <dsp:cNvSpPr/>
      </dsp:nvSpPr>
      <dsp:spPr>
        <a:xfrm>
          <a:off x="6260475" y="2110304"/>
          <a:ext cx="1927882" cy="95342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smtClean="0"/>
            <a:t>Ψηφιακό</a:t>
          </a:r>
        </a:p>
      </dsp:txBody>
      <dsp:txXfrm>
        <a:off x="6288400" y="2138229"/>
        <a:ext cx="1872032" cy="897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8743B-19D1-4EC1-A638-0DCF4C84C393}">
      <dsp:nvSpPr>
        <dsp:cNvPr id="0" name=""/>
        <dsp:cNvSpPr/>
      </dsp:nvSpPr>
      <dsp:spPr>
        <a:xfrm>
          <a:off x="3739" y="599"/>
          <a:ext cx="8222120" cy="111745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b="1" kern="1200" dirty="0" smtClean="0">
              <a:latin typeface="Corbel" pitchFamily="34" charset="0"/>
            </a:rPr>
            <a:t>Κατασκευή  Ατομικής Τομικής τράπεζας</a:t>
          </a:r>
        </a:p>
        <a:p>
          <a:pPr lvl="0" algn="ctr" defTabSz="1066800">
            <a:lnSpc>
              <a:spcPct val="90000"/>
            </a:lnSpc>
            <a:spcBef>
              <a:spcPct val="0"/>
            </a:spcBef>
            <a:spcAft>
              <a:spcPct val="35000"/>
            </a:spcAft>
          </a:pPr>
          <a:r>
            <a:rPr lang="en-US" sz="2400" b="1" kern="1200" dirty="0" smtClean="0">
              <a:latin typeface="Corbel" pitchFamily="34" charset="0"/>
            </a:rPr>
            <a:t>Custom Incisal Guide</a:t>
          </a:r>
          <a:r>
            <a:rPr lang="el-GR" sz="2400" b="1" kern="1200" dirty="0" smtClean="0">
              <a:latin typeface="Corbel" pitchFamily="34" charset="0"/>
            </a:rPr>
            <a:t> </a:t>
          </a:r>
          <a:r>
            <a:rPr lang="en-US" sz="2400" b="1" kern="1200" dirty="0" smtClean="0">
              <a:latin typeface="Corbel" pitchFamily="34" charset="0"/>
            </a:rPr>
            <a:t>Table</a:t>
          </a:r>
          <a:endParaRPr lang="el-GR" sz="2400" kern="1200" dirty="0"/>
        </a:p>
      </dsp:txBody>
      <dsp:txXfrm>
        <a:off x="36468" y="33328"/>
        <a:ext cx="8156662" cy="1051999"/>
      </dsp:txXfrm>
    </dsp:sp>
    <dsp:sp modelId="{C7CBEAAF-ED51-4102-ABBC-526F60AD94AF}">
      <dsp:nvSpPr>
        <dsp:cNvPr id="0" name=""/>
        <dsp:cNvSpPr/>
      </dsp:nvSpPr>
      <dsp:spPr>
        <a:xfrm>
          <a:off x="2606363" y="1234986"/>
          <a:ext cx="2876588" cy="214875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l" defTabSz="889000">
            <a:lnSpc>
              <a:spcPct val="90000"/>
            </a:lnSpc>
            <a:spcBef>
              <a:spcPct val="0"/>
            </a:spcBef>
            <a:spcAft>
              <a:spcPct val="35000"/>
            </a:spcAft>
          </a:pPr>
          <a:r>
            <a:rPr lang="el-GR" sz="2000" b="1" kern="1200" dirty="0" smtClean="0"/>
            <a:t>διαδικασία</a:t>
          </a:r>
          <a:endParaRPr lang="el-GR" sz="2000" b="1" kern="1200" dirty="0"/>
        </a:p>
      </dsp:txBody>
      <dsp:txXfrm>
        <a:off x="2669298" y="1297921"/>
        <a:ext cx="2750718" cy="2022880"/>
      </dsp:txXfrm>
    </dsp:sp>
    <dsp:sp modelId="{98FBC369-F13F-44F1-8E95-F622B6FC1A6C}">
      <dsp:nvSpPr>
        <dsp:cNvPr id="0" name=""/>
        <dsp:cNvSpPr/>
      </dsp:nvSpPr>
      <dsp:spPr>
        <a:xfrm>
          <a:off x="5722563" y="1234992"/>
          <a:ext cx="2424677" cy="214875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r>
            <a:rPr lang="el-GR" sz="2000" b="1" kern="1200" dirty="0" smtClean="0"/>
            <a:t>διαδικασία</a:t>
          </a:r>
          <a:endParaRPr lang="el-GR" sz="2000" b="1" kern="1200" dirty="0"/>
        </a:p>
      </dsp:txBody>
      <dsp:txXfrm>
        <a:off x="5785498" y="1297927"/>
        <a:ext cx="2298807" cy="2022880"/>
      </dsp:txXfrm>
    </dsp:sp>
    <dsp:sp modelId="{F2F189B6-C053-41DA-8029-AB4A4A04D8F5}">
      <dsp:nvSpPr>
        <dsp:cNvPr id="0" name=""/>
        <dsp:cNvSpPr/>
      </dsp:nvSpPr>
      <dsp:spPr>
        <a:xfrm>
          <a:off x="154365" y="1234992"/>
          <a:ext cx="2311146" cy="214875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r>
            <a:rPr lang="el-GR" sz="2000" b="1" kern="1200" dirty="0" smtClean="0"/>
            <a:t>                    εξοπλισμός</a:t>
          </a:r>
          <a:endParaRPr lang="el-GR" sz="3700" b="1" kern="1200" dirty="0"/>
        </a:p>
      </dsp:txBody>
      <dsp:txXfrm>
        <a:off x="217300" y="1297927"/>
        <a:ext cx="2185276" cy="2022880"/>
      </dsp:txXfrm>
    </dsp:sp>
    <dsp:sp modelId="{892EC148-51F3-4AE4-894D-481F7356A229}">
      <dsp:nvSpPr>
        <dsp:cNvPr id="0" name=""/>
        <dsp:cNvSpPr/>
      </dsp:nvSpPr>
      <dsp:spPr>
        <a:xfrm>
          <a:off x="2722088" y="3497624"/>
          <a:ext cx="2688862" cy="2262375"/>
        </a:xfrm>
        <a:prstGeom prst="roundRect">
          <a:avLst>
            <a:gd name="adj" fmla="val 10000"/>
          </a:avLst>
        </a:prstGeom>
        <a:blipFill dpi="0" rotWithShape="0">
          <a:blip xmlns:r="http://schemas.openxmlformats.org/officeDocument/2006/relationships" r:embed="rId4"/>
          <a:srcRect/>
          <a:stretch>
            <a:fillRect t="4607" b="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endParaRPr lang="el-GR" sz="2000" b="1" kern="1200" dirty="0" smtClean="0"/>
        </a:p>
        <a:p>
          <a:pPr lvl="0" algn="ctr" defTabSz="889000">
            <a:lnSpc>
              <a:spcPct val="90000"/>
            </a:lnSpc>
            <a:spcBef>
              <a:spcPct val="0"/>
            </a:spcBef>
            <a:spcAft>
              <a:spcPct val="35000"/>
            </a:spcAft>
          </a:pPr>
          <a:r>
            <a:rPr lang="el-GR" sz="2000" b="1" kern="1200" dirty="0" smtClean="0"/>
            <a:t>ακριβής αντιγραφή </a:t>
          </a:r>
          <a:endParaRPr lang="el-GR" sz="2000" b="1" kern="1200" dirty="0"/>
        </a:p>
      </dsp:txBody>
      <dsp:txXfrm>
        <a:off x="2788351" y="3563887"/>
        <a:ext cx="2556336" cy="2129849"/>
      </dsp:txXfrm>
    </dsp:sp>
  </dsp:spTree>
</dsp:drawing>
</file>

<file path=ppt/diagrams/layout1.xml><?xml version="1.0" encoding="utf-8"?>
<dgm:layoutDef xmlns:dgm="http://schemas.openxmlformats.org/drawingml/2006/diagram" xmlns:a="http://schemas.openxmlformats.org/drawingml/2006/main" uniqueId="urn:microsoft.com/office/officeart/2005/8/layout/vList3#1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8C2146-8FD4-44AB-8D19-C7AE5320EC98}" type="datetimeFigureOut">
              <a:rPr lang="el-GR" smtClean="0"/>
              <a:t>26/11/2015</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E3D406-6ABB-4541-8A85-A692FCD28226}" type="slidenum">
              <a:rPr lang="el-GR" smtClean="0"/>
              <a:t>‹#›</a:t>
            </a:fld>
            <a:endParaRPr lang="el-GR" dirty="0"/>
          </a:p>
        </p:txBody>
      </p:sp>
    </p:spTree>
    <p:extLst>
      <p:ext uri="{BB962C8B-B14F-4D97-AF65-F5344CB8AC3E}">
        <p14:creationId xmlns:p14="http://schemas.microsoft.com/office/powerpoint/2010/main" val="13343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143000" y="685800"/>
            <a:ext cx="4572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293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2AE36F-EE17-4F7D-8ABA-BF85690803A6}" type="slidenum">
              <a:rPr lang="el-GR" smtClean="0"/>
              <a:pPr/>
              <a:t>10</a:t>
            </a:fld>
            <a:endParaRPr lang="el-G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11</a:t>
            </a:fld>
            <a:endParaRPr lang="el-GR"/>
          </a:p>
        </p:txBody>
      </p:sp>
    </p:spTree>
    <p:extLst>
      <p:ext uri="{BB962C8B-B14F-4D97-AF65-F5344CB8AC3E}">
        <p14:creationId xmlns:p14="http://schemas.microsoft.com/office/powerpoint/2010/main" val="2494175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12</a:t>
            </a:fld>
            <a:endParaRPr lang="el-GR" dirty="0"/>
          </a:p>
        </p:txBody>
      </p:sp>
    </p:spTree>
    <p:extLst>
      <p:ext uri="{BB962C8B-B14F-4D97-AF65-F5344CB8AC3E}">
        <p14:creationId xmlns:p14="http://schemas.microsoft.com/office/powerpoint/2010/main" val="345008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r>
              <a:rPr lang="el-GR" dirty="0" smtClean="0"/>
              <a:t> </a:t>
            </a:r>
          </a:p>
          <a:p>
            <a:endParaRPr lang="el-GR" dirty="0" smtClean="0"/>
          </a:p>
        </p:txBody>
      </p:sp>
      <p:sp>
        <p:nvSpPr>
          <p:cNvPr id="288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0B33B2-CD82-4935-AD46-BAA15A022E6E}" type="slidenum">
              <a:rPr lang="el-GR" smtClean="0"/>
              <a:pPr/>
              <a:t>13</a:t>
            </a:fld>
            <a:endParaRPr lang="el-G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289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ADCE9E-9E5F-4EFF-AD61-BFDD47C46C01}" type="slidenum">
              <a:rPr lang="el-GR" smtClean="0"/>
              <a:pPr/>
              <a:t>14</a:t>
            </a:fld>
            <a:endParaRPr lang="el-G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p:txBody>
          <a:bodyPr wrap="square" numCol="1" anchor="t" anchorCtr="0" compatLnSpc="1">
            <a:prstTxWarp prst="textNoShape">
              <a:avLst/>
            </a:prstTxWarp>
          </a:bodyPr>
          <a:lstStyle/>
          <a:p>
            <a:pPr algn="just">
              <a:defRPr/>
            </a:pPr>
            <a:endParaRPr lang="el-GR" sz="1000" dirty="0"/>
          </a:p>
        </p:txBody>
      </p:sp>
      <p:sp>
        <p:nvSpPr>
          <p:cNvPr id="290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3F5A79-3747-49D5-A22F-AE51CD778034}" type="slidenum">
              <a:rPr lang="el-GR" smtClean="0"/>
              <a:pPr/>
              <a:t>15</a:t>
            </a:fld>
            <a:endParaRPr lang="el-G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96935E-7C05-45FE-A921-6ECBCE2D7E47}" type="slidenum">
              <a:rPr lang="el-GR" smtClean="0"/>
              <a:pPr/>
              <a:t>16</a:t>
            </a:fld>
            <a:endParaRPr lang="el-G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292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BDA36A-E0AB-492B-B2B3-8BD9CF1DC95A}" type="slidenum">
              <a:rPr lang="el-GR" smtClean="0"/>
              <a:pPr/>
              <a:t>17</a:t>
            </a:fld>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2EE3D406-6ABB-4541-8A85-A692FCD28226}" type="slidenum">
              <a:rPr lang="el-GR" smtClean="0"/>
              <a:t>18</a:t>
            </a:fld>
            <a:endParaRPr lang="el-GR"/>
          </a:p>
        </p:txBody>
      </p:sp>
    </p:spTree>
    <p:extLst>
      <p:ext uri="{BB962C8B-B14F-4D97-AF65-F5344CB8AC3E}">
        <p14:creationId xmlns:p14="http://schemas.microsoft.com/office/powerpoint/2010/main" val="1889894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2EE3D406-6ABB-4541-8A85-A692FCD28226}" type="slidenum">
              <a:rPr lang="el-GR" smtClean="0"/>
              <a:t>19</a:t>
            </a:fld>
            <a:endParaRPr lang="el-GR"/>
          </a:p>
        </p:txBody>
      </p:sp>
    </p:spTree>
    <p:extLst>
      <p:ext uri="{BB962C8B-B14F-4D97-AF65-F5344CB8AC3E}">
        <p14:creationId xmlns:p14="http://schemas.microsoft.com/office/powerpoint/2010/main" val="34854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z="1000" dirty="0" smtClean="0">
              <a:latin typeface="Corbel" pitchFamily="34" charset="0"/>
            </a:endParaRPr>
          </a:p>
        </p:txBody>
      </p:sp>
      <p:sp>
        <p:nvSpPr>
          <p:cNvPr id="284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FE9750F-7B25-47A3-A11C-081A319C78E6}" type="slidenum">
              <a:rPr lang="el-GR" smtClean="0"/>
              <a:pPr/>
              <a:t>2</a:t>
            </a:fld>
            <a:endParaRPr lang="el-G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algn="ctr" eaLnBrk="1" hangingPunct="1"/>
            <a:endParaRPr lang="el-GR" dirty="0" smtClean="0">
              <a:latin typeface="Corbel" pitchFamily="34" charset="0"/>
            </a:endParaRP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6524E3-DE2F-440E-B040-79DECDBADC99}" type="slidenum">
              <a:rPr lang="el-GR" smtClean="0"/>
              <a:pPr/>
              <a:t>20</a:t>
            </a:fld>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2EE3D406-6ABB-4541-8A85-A692FCD28226}" type="slidenum">
              <a:rPr lang="el-GR" smtClean="0"/>
              <a:t>21</a:t>
            </a:fld>
            <a:endParaRPr lang="el-GR"/>
          </a:p>
        </p:txBody>
      </p:sp>
    </p:spTree>
    <p:extLst>
      <p:ext uri="{BB962C8B-B14F-4D97-AF65-F5344CB8AC3E}">
        <p14:creationId xmlns:p14="http://schemas.microsoft.com/office/powerpoint/2010/main" val="3273421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26</a:t>
            </a:fld>
            <a:endParaRPr lang="el-GR"/>
          </a:p>
        </p:txBody>
      </p:sp>
    </p:spTree>
    <p:extLst>
      <p:ext uri="{BB962C8B-B14F-4D97-AF65-F5344CB8AC3E}">
        <p14:creationId xmlns:p14="http://schemas.microsoft.com/office/powerpoint/2010/main" val="144657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27</a:t>
            </a:fld>
            <a:endParaRPr lang="el-GR"/>
          </a:p>
        </p:txBody>
      </p:sp>
    </p:spTree>
    <p:extLst>
      <p:ext uri="{BB962C8B-B14F-4D97-AF65-F5344CB8AC3E}">
        <p14:creationId xmlns:p14="http://schemas.microsoft.com/office/powerpoint/2010/main" val="935149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28</a:t>
            </a:fld>
            <a:endParaRPr lang="el-GR"/>
          </a:p>
        </p:txBody>
      </p:sp>
    </p:spTree>
    <p:extLst>
      <p:ext uri="{BB962C8B-B14F-4D97-AF65-F5344CB8AC3E}">
        <p14:creationId xmlns:p14="http://schemas.microsoft.com/office/powerpoint/2010/main" val="178292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z="800" dirty="0" smtClean="0">
              <a:latin typeface="Corbel" pitchFamily="34" charset="0"/>
            </a:endParaRPr>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C8E6ADDF-4BF7-435B-BEFD-1A09FB64C8C5}" type="slidenum">
              <a:rPr lang="el-GR" altLang="el-GR" sz="1200" smtClean="0"/>
              <a:pPr/>
              <a:t>30</a:t>
            </a:fld>
            <a:endParaRPr lang="el-GR" altLang="el-GR" sz="12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2B3794-6594-49E3-83FB-826446BF8C96}" type="slidenum">
              <a:rPr lang="el-GR" smtClean="0"/>
              <a:pPr/>
              <a:t>32</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69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0EE366CB-4E0A-4753-A510-498D39D39758}" type="slidenum">
              <a:rPr lang="el-GR" altLang="el-GR" sz="1200" smtClean="0"/>
              <a:pPr/>
              <a:t>33</a:t>
            </a:fld>
            <a:endParaRPr lang="el-GR" altLang="el-GR"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72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EF9E959D-50D8-4854-8F86-81A5912458E5}" type="slidenum">
              <a:rPr lang="el-GR" altLang="el-GR" sz="1200" smtClean="0"/>
              <a:pPr/>
              <a:t>35</a:t>
            </a:fld>
            <a:endParaRPr lang="el-GR" altLang="el-GR" sz="120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smtClean="0"/>
          </a:p>
        </p:txBody>
      </p:sp>
      <p:sp>
        <p:nvSpPr>
          <p:cNvPr id="371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A1D53DE6-675B-4A8E-8796-0DD3592E6003}" type="slidenum">
              <a:rPr lang="el-GR" altLang="el-GR" sz="1200" smtClean="0"/>
              <a:pPr/>
              <a:t>37</a:t>
            </a:fld>
            <a:endParaRPr lang="el-GR" altLang="el-GR" sz="12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algn="just"/>
            <a:endParaRPr lang="el-GR" dirty="0" smtClean="0">
              <a:latin typeface="Corbel" pitchFamily="34" charset="0"/>
            </a:endParaRPr>
          </a:p>
          <a:p>
            <a:pPr algn="just"/>
            <a:endParaRPr lang="el-GR" dirty="0" smtClean="0">
              <a:latin typeface="Corbel" pitchFamily="34" charset="0"/>
            </a:endParaRPr>
          </a:p>
          <a:p>
            <a:endParaRPr lang="el-GR" dirty="0" smtClean="0"/>
          </a:p>
        </p:txBody>
      </p:sp>
      <p:sp>
        <p:nvSpPr>
          <p:cNvPr id="285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E672FF-B514-45FA-80AB-D93CCA2756E5}" type="slidenum">
              <a:rPr lang="el-GR" smtClean="0"/>
              <a:pPr/>
              <a:t>3</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38</a:t>
            </a:fld>
            <a:endParaRPr lang="el-GR"/>
          </a:p>
        </p:txBody>
      </p:sp>
    </p:spTree>
    <p:extLst>
      <p:ext uri="{BB962C8B-B14F-4D97-AF65-F5344CB8AC3E}">
        <p14:creationId xmlns:p14="http://schemas.microsoft.com/office/powerpoint/2010/main" val="15405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41</a:t>
            </a:fld>
            <a:endParaRPr lang="el-GR" dirty="0"/>
          </a:p>
        </p:txBody>
      </p:sp>
    </p:spTree>
    <p:extLst>
      <p:ext uri="{BB962C8B-B14F-4D97-AF65-F5344CB8AC3E}">
        <p14:creationId xmlns:p14="http://schemas.microsoft.com/office/powerpoint/2010/main" val="628824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42</a:t>
            </a:fld>
            <a:endParaRPr lang="el-GR" dirty="0"/>
          </a:p>
        </p:txBody>
      </p:sp>
    </p:spTree>
    <p:extLst>
      <p:ext uri="{BB962C8B-B14F-4D97-AF65-F5344CB8AC3E}">
        <p14:creationId xmlns:p14="http://schemas.microsoft.com/office/powerpoint/2010/main" val="22853145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43</a:t>
            </a:fld>
            <a:endParaRPr lang="el-GR"/>
          </a:p>
        </p:txBody>
      </p:sp>
    </p:spTree>
    <p:extLst>
      <p:ext uri="{BB962C8B-B14F-4D97-AF65-F5344CB8AC3E}">
        <p14:creationId xmlns:p14="http://schemas.microsoft.com/office/powerpoint/2010/main" val="1722532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z="800" dirty="0" smtClean="0">
              <a:latin typeface="Corbel" pitchFamily="34" charset="0"/>
            </a:endParaRPr>
          </a:p>
        </p:txBody>
      </p:sp>
      <p:sp>
        <p:nvSpPr>
          <p:cNvPr id="375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b="1">
                <a:solidFill>
                  <a:schemeClr val="tx1"/>
                </a:solidFill>
                <a:latin typeface="Comic Sans MS" pitchFamily="66" charset="0"/>
              </a:defRPr>
            </a:lvl1pPr>
            <a:lvl2pPr marL="742950" indent="-285750" eaLnBrk="0" hangingPunct="0">
              <a:defRPr sz="2400" b="1">
                <a:solidFill>
                  <a:schemeClr val="tx1"/>
                </a:solidFill>
                <a:latin typeface="Comic Sans MS" pitchFamily="66" charset="0"/>
              </a:defRPr>
            </a:lvl2pPr>
            <a:lvl3pPr marL="1143000" indent="-228600" eaLnBrk="0" hangingPunct="0">
              <a:defRPr sz="2400" b="1">
                <a:solidFill>
                  <a:schemeClr val="tx1"/>
                </a:solidFill>
                <a:latin typeface="Comic Sans MS" pitchFamily="66" charset="0"/>
              </a:defRPr>
            </a:lvl3pPr>
            <a:lvl4pPr marL="1600200" indent="-228600" eaLnBrk="0" hangingPunct="0">
              <a:defRPr sz="2400" b="1">
                <a:solidFill>
                  <a:schemeClr val="tx1"/>
                </a:solidFill>
                <a:latin typeface="Comic Sans MS" pitchFamily="66" charset="0"/>
              </a:defRPr>
            </a:lvl4pPr>
            <a:lvl5pPr marL="2057400" indent="-228600" eaLnBrk="0" hangingPunct="0">
              <a:defRPr sz="2400" b="1">
                <a:solidFill>
                  <a:schemeClr val="tx1"/>
                </a:solidFill>
                <a:latin typeface="Comic Sans MS" pitchFamily="66" charset="0"/>
              </a:defRPr>
            </a:lvl5pPr>
            <a:lvl6pPr marL="2514600" indent="-228600" eaLnBrk="0" fontAlgn="base" hangingPunct="0">
              <a:spcBef>
                <a:spcPct val="0"/>
              </a:spcBef>
              <a:spcAft>
                <a:spcPct val="0"/>
              </a:spcAft>
              <a:defRPr sz="2400" b="1">
                <a:solidFill>
                  <a:schemeClr val="tx1"/>
                </a:solidFill>
                <a:latin typeface="Comic Sans MS" pitchFamily="66" charset="0"/>
              </a:defRPr>
            </a:lvl6pPr>
            <a:lvl7pPr marL="2971800" indent="-228600" eaLnBrk="0" fontAlgn="base" hangingPunct="0">
              <a:spcBef>
                <a:spcPct val="0"/>
              </a:spcBef>
              <a:spcAft>
                <a:spcPct val="0"/>
              </a:spcAft>
              <a:defRPr sz="2400" b="1">
                <a:solidFill>
                  <a:schemeClr val="tx1"/>
                </a:solidFill>
                <a:latin typeface="Comic Sans MS" pitchFamily="66" charset="0"/>
              </a:defRPr>
            </a:lvl7pPr>
            <a:lvl8pPr marL="3429000" indent="-228600" eaLnBrk="0" fontAlgn="base" hangingPunct="0">
              <a:spcBef>
                <a:spcPct val="0"/>
              </a:spcBef>
              <a:spcAft>
                <a:spcPct val="0"/>
              </a:spcAft>
              <a:defRPr sz="2400" b="1">
                <a:solidFill>
                  <a:schemeClr val="tx1"/>
                </a:solidFill>
                <a:latin typeface="Comic Sans MS" pitchFamily="66" charset="0"/>
              </a:defRPr>
            </a:lvl8pPr>
            <a:lvl9pPr marL="3886200" indent="-228600" eaLnBrk="0" fontAlgn="base" hangingPunct="0">
              <a:spcBef>
                <a:spcPct val="0"/>
              </a:spcBef>
              <a:spcAft>
                <a:spcPct val="0"/>
              </a:spcAft>
              <a:defRPr sz="2400" b="1">
                <a:solidFill>
                  <a:schemeClr val="tx1"/>
                </a:solidFill>
                <a:latin typeface="Comic Sans MS" pitchFamily="66" charset="0"/>
              </a:defRPr>
            </a:lvl9pPr>
          </a:lstStyle>
          <a:p>
            <a:fld id="{C8E6ADDF-4BF7-435B-BEFD-1A09FB64C8C5}" type="slidenum">
              <a:rPr lang="el-GR" altLang="el-GR" sz="1200" smtClean="0"/>
              <a:pPr/>
              <a:t>44</a:t>
            </a:fld>
            <a:endParaRPr lang="el-GR" altLang="el-GR" sz="120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l-GR" dirty="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4E43D6-5ED1-42D8-93E3-B8E26E45B20D}" type="slidenum">
              <a:rPr lang="el-GR" smtClean="0"/>
              <a:pPr/>
              <a:t>49</a:t>
            </a:fld>
            <a:endParaRPr lang="el-GR"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61</a:t>
            </a:fld>
            <a:endParaRPr lang="el-GR" dirty="0"/>
          </a:p>
        </p:txBody>
      </p:sp>
    </p:spTree>
    <p:extLst>
      <p:ext uri="{BB962C8B-B14F-4D97-AF65-F5344CB8AC3E}">
        <p14:creationId xmlns:p14="http://schemas.microsoft.com/office/powerpoint/2010/main" val="1780413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63</a:t>
            </a:fld>
            <a:endParaRPr lang="el-GR" dirty="0"/>
          </a:p>
        </p:txBody>
      </p:sp>
    </p:spTree>
    <p:extLst>
      <p:ext uri="{BB962C8B-B14F-4D97-AF65-F5344CB8AC3E}">
        <p14:creationId xmlns:p14="http://schemas.microsoft.com/office/powerpoint/2010/main" val="817255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l-GR" dirty="0" smtClean="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D4E5AF-3ECB-42C4-9DA6-8AF5D9E1546E}" type="slidenum">
              <a:rPr lang="el-GR" smtClean="0"/>
              <a:pPr/>
              <a:t>65</a:t>
            </a:fld>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2EE3D406-6ABB-4541-8A85-A692FCD28226}" type="slidenum">
              <a:rPr lang="el-GR" smtClean="0"/>
              <a:t>66</a:t>
            </a:fld>
            <a:endParaRPr lang="el-GR" dirty="0"/>
          </a:p>
        </p:txBody>
      </p:sp>
    </p:spTree>
    <p:extLst>
      <p:ext uri="{BB962C8B-B14F-4D97-AF65-F5344CB8AC3E}">
        <p14:creationId xmlns:p14="http://schemas.microsoft.com/office/powerpoint/2010/main" val="584874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4</a:t>
            </a:fld>
            <a:endParaRPr lang="el-GR"/>
          </a:p>
        </p:txBody>
      </p:sp>
    </p:spTree>
    <p:extLst>
      <p:ext uri="{BB962C8B-B14F-4D97-AF65-F5344CB8AC3E}">
        <p14:creationId xmlns:p14="http://schemas.microsoft.com/office/powerpoint/2010/main" val="1759541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70</a:t>
            </a:fld>
            <a:endParaRPr lang="el-GR" dirty="0"/>
          </a:p>
        </p:txBody>
      </p:sp>
    </p:spTree>
    <p:extLst>
      <p:ext uri="{BB962C8B-B14F-4D97-AF65-F5344CB8AC3E}">
        <p14:creationId xmlns:p14="http://schemas.microsoft.com/office/powerpoint/2010/main" val="1983922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71</a:t>
            </a:fld>
            <a:endParaRPr lang="el-GR" dirty="0"/>
          </a:p>
        </p:txBody>
      </p:sp>
    </p:spTree>
    <p:extLst>
      <p:ext uri="{BB962C8B-B14F-4D97-AF65-F5344CB8AC3E}">
        <p14:creationId xmlns:p14="http://schemas.microsoft.com/office/powerpoint/2010/main" val="2136660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72</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73</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74</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75</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77</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78</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5</a:t>
            </a:fld>
            <a:endParaRPr lang="el-GR"/>
          </a:p>
        </p:txBody>
      </p:sp>
    </p:spTree>
    <p:extLst>
      <p:ext uri="{BB962C8B-B14F-4D97-AF65-F5344CB8AC3E}">
        <p14:creationId xmlns:p14="http://schemas.microsoft.com/office/powerpoint/2010/main" val="334499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286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B1101C-E65B-4653-860A-1A55FE0AF41B}" type="slidenum">
              <a:rPr lang="el-GR" smtClean="0"/>
              <a:pPr/>
              <a:t>6</a:t>
            </a:fld>
            <a:endParaRPr lang="el-G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2EE3D406-6ABB-4541-8A85-A692FCD28226}" type="slidenum">
              <a:rPr lang="el-GR" smtClean="0"/>
              <a:t>7</a:t>
            </a:fld>
            <a:endParaRPr lang="el-GR"/>
          </a:p>
        </p:txBody>
      </p:sp>
    </p:spTree>
    <p:extLst>
      <p:ext uri="{BB962C8B-B14F-4D97-AF65-F5344CB8AC3E}">
        <p14:creationId xmlns:p14="http://schemas.microsoft.com/office/powerpoint/2010/main" val="372357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EE3D406-6ABB-4541-8A85-A692FCD28226}" type="slidenum">
              <a:rPr lang="el-GR" smtClean="0"/>
              <a:t>8</a:t>
            </a:fld>
            <a:endParaRPr lang="el-GR"/>
          </a:p>
        </p:txBody>
      </p:sp>
    </p:spTree>
    <p:extLst>
      <p:ext uri="{BB962C8B-B14F-4D97-AF65-F5344CB8AC3E}">
        <p14:creationId xmlns:p14="http://schemas.microsoft.com/office/powerpoint/2010/main" val="353655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2EE3D406-6ABB-4541-8A85-A692FCD28226}" type="slidenum">
              <a:rPr lang="el-GR" smtClean="0"/>
              <a:t>9</a:t>
            </a:fld>
            <a:endParaRPr lang="el-GR"/>
          </a:p>
        </p:txBody>
      </p:sp>
    </p:spTree>
    <p:extLst>
      <p:ext uri="{BB962C8B-B14F-4D97-AF65-F5344CB8AC3E}">
        <p14:creationId xmlns:p14="http://schemas.microsoft.com/office/powerpoint/2010/main" val="228979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1E8F10BA-6908-4AA5-8539-BC03AF07BF62}" type="datetime1">
              <a:rPr lang="el-GR" smtClean="0"/>
              <a:t>26/11/2015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170264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902DE26F-CE96-4AB4-8B53-85943612A334}" type="datetime1">
              <a:rPr lang="el-GR" smtClean="0"/>
              <a:t>26/11/2015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108721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12F0E02D-2CE2-4706-9141-2C373AC4FD0C}" type="datetime1">
              <a:rPr lang="el-GR" smtClean="0"/>
              <a:t>26/11/2015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3773201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9812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57200" y="41148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369EB175-19B8-48B9-8A6A-4932298C47E8}" type="datetime1">
              <a:rPr lang="el-GR" smtClean="0"/>
              <a:t>26/11/2015</a:t>
            </a:fld>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8CA851DD-A772-4108-80F5-B8CE7A58B889}" type="slidenum">
              <a:rPr lang="en-US"/>
              <a:pPr>
                <a:defRPr/>
              </a:pPr>
              <a:t>‹#›</a:t>
            </a:fld>
            <a:endParaRPr lang="en-US" dirty="0"/>
          </a:p>
        </p:txBody>
      </p:sp>
    </p:spTree>
    <p:extLst>
      <p:ext uri="{BB962C8B-B14F-4D97-AF65-F5344CB8AC3E}">
        <p14:creationId xmlns:p14="http://schemas.microsoft.com/office/powerpoint/2010/main" val="342872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fld id="{95AE9321-4446-432B-96D2-5F7B362CB8F1}" type="datetime1">
              <a:rPr lang="el-GR" smtClean="0"/>
              <a:t>26/11/2015</a:t>
            </a:fld>
            <a:endParaRPr lang="en-US" dirty="0"/>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2C2F574E-3DBE-447D-9A80-892FBB6144CF}" type="slidenum">
              <a:rPr lang="en-US"/>
              <a:pPr>
                <a:defRPr/>
              </a:pPr>
              <a:t>‹#›</a:t>
            </a:fld>
            <a:endParaRPr lang="en-US" dirty="0"/>
          </a:p>
        </p:txBody>
      </p:sp>
    </p:spTree>
    <p:extLst>
      <p:ext uri="{BB962C8B-B14F-4D97-AF65-F5344CB8AC3E}">
        <p14:creationId xmlns:p14="http://schemas.microsoft.com/office/powerpoint/2010/main" val="424008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56E68B7F-03C0-4090-A5E7-AA9F4C235A9D}" type="datetime1">
              <a:rPr lang="el-GR" altLang="en-US" smtClean="0"/>
              <a:t>26/11/2015</a:t>
            </a:fld>
            <a:endParaRPr lang="el-GR"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7ABC635-E04C-4171-8F13-9B1BD7C483F0}" type="slidenum">
              <a:rPr lang="es-ES"/>
              <a:pPr>
                <a:defRPr/>
              </a:pPr>
              <a:t>‹#›</a:t>
            </a:fld>
            <a:endParaRPr lang="es-ES" dirty="0"/>
          </a:p>
        </p:txBody>
      </p:sp>
    </p:spTree>
    <p:extLst>
      <p:ext uri="{BB962C8B-B14F-4D97-AF65-F5344CB8AC3E}">
        <p14:creationId xmlns:p14="http://schemas.microsoft.com/office/powerpoint/2010/main" val="2298993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fld id="{D6C9F266-3573-4594-8B22-3C2EFF523C0F}"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328982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457200" y="1268760"/>
            <a:ext cx="8229600" cy="4968552"/>
          </a:xfrm>
        </p:spPr>
        <p:txBody>
          <a:bodyPr>
            <a:normAutofit/>
          </a:bodyPr>
          <a:lstStyle>
            <a:lvl1pPr>
              <a:lnSpc>
                <a:spcPct val="110000"/>
              </a:lnSpc>
              <a:spcBef>
                <a:spcPts val="1200"/>
              </a:spcBef>
              <a:defRPr sz="2200"/>
            </a:lvl1pPr>
            <a:lvl2pPr marL="742950" indent="-382588">
              <a:lnSpc>
                <a:spcPct val="110000"/>
              </a:lnSpc>
              <a:spcBef>
                <a:spcPts val="1200"/>
              </a:spcBef>
              <a:buFont typeface="Courier New" panose="02070309020205020404" pitchFamily="49" charset="0"/>
              <a:buChar char="o"/>
              <a:defRPr sz="2200"/>
            </a:lvl2pPr>
            <a:lvl3pPr marL="914400" indent="0">
              <a:buNone/>
              <a:defRPr sz="2200"/>
            </a:lvl3pPr>
            <a:lvl4pPr marL="1257300" indent="-228600">
              <a:defRPr sz="2200"/>
            </a:lvl4pPr>
            <a:lvl5pPr marL="1168400" indent="-271463">
              <a:lnSpc>
                <a:spcPct val="110000"/>
              </a:lnSpc>
              <a:spcBef>
                <a:spcPts val="1200"/>
              </a:spcBef>
              <a:defRPr sz="22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fld id="{6CCC4B55-01E4-4B5B-B5BE-7BE4A92DC99E}"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028196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fld id="{195CCE12-2B8A-41D2-9C4E-84F930DC771F}"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706488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normAutofit/>
          </a:bodyPr>
          <a:lstStyle>
            <a:lvl1pPr>
              <a:lnSpc>
                <a:spcPct val="110000"/>
              </a:lnSpc>
              <a:spcBef>
                <a:spcPts val="1200"/>
              </a:spcBef>
              <a:defRPr sz="2200"/>
            </a:lvl1pPr>
            <a:lvl2pPr marL="742950" indent="-382588">
              <a:lnSpc>
                <a:spcPct val="110000"/>
              </a:lnSpc>
              <a:spcBef>
                <a:spcPts val="1200"/>
              </a:spcBef>
              <a:buFont typeface="Courier New" panose="02070309020205020404" pitchFamily="49" charset="0"/>
              <a:buChar char="o"/>
              <a:defRPr sz="2200"/>
            </a:lvl2pPr>
            <a:lvl3pPr>
              <a:defRPr sz="2200"/>
            </a:lvl3pPr>
            <a:lvl4pPr>
              <a:defRPr sz="2200"/>
            </a:lvl4pPr>
            <a:lvl5pPr marL="1168400" indent="-271463">
              <a:lnSpc>
                <a:spcPct val="110000"/>
              </a:lnSpc>
              <a:spcBef>
                <a:spcPts val="1200"/>
              </a:spcBef>
              <a:defRPr sz="22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Content Placeholder 3"/>
          <p:cNvSpPr>
            <a:spLocks noGrp="1"/>
          </p:cNvSpPr>
          <p:nvPr>
            <p:ph sz="half" idx="2"/>
          </p:nvPr>
        </p:nvSpPr>
        <p:spPr>
          <a:xfrm>
            <a:off x="4648200" y="1196752"/>
            <a:ext cx="4038600" cy="5040560"/>
          </a:xfrm>
        </p:spPr>
        <p:txBody>
          <a:bodyPr>
            <a:normAutofit/>
          </a:bodyPr>
          <a:lstStyle>
            <a:lvl1pPr>
              <a:lnSpc>
                <a:spcPct val="110000"/>
              </a:lnSpc>
              <a:spcBef>
                <a:spcPts val="1200"/>
              </a:spcBef>
              <a:defRPr sz="2200"/>
            </a:lvl1pPr>
            <a:lvl2pPr marL="742950" indent="-382588">
              <a:lnSpc>
                <a:spcPct val="110000"/>
              </a:lnSpc>
              <a:spcBef>
                <a:spcPts val="1200"/>
              </a:spcBef>
              <a:buFont typeface="Courier New" panose="02070309020205020404" pitchFamily="49" charset="0"/>
              <a:buChar char="o"/>
              <a:defRPr sz="2200"/>
            </a:lvl2pPr>
            <a:lvl3pPr>
              <a:defRPr sz="2200"/>
            </a:lvl3pPr>
            <a:lvl4pPr>
              <a:defRPr sz="2200"/>
            </a:lvl4pPr>
            <a:lvl5pPr marL="1168400" indent="-271463">
              <a:lnSpc>
                <a:spcPct val="110000"/>
              </a:lnSpc>
              <a:spcBef>
                <a:spcPts val="1200"/>
              </a:spcBef>
              <a:defRPr sz="22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5" name="Date Placeholder 4"/>
          <p:cNvSpPr>
            <a:spLocks noGrp="1"/>
          </p:cNvSpPr>
          <p:nvPr>
            <p:ph type="dt" sz="half" idx="10"/>
          </p:nvPr>
        </p:nvSpPr>
        <p:spPr/>
        <p:txBody>
          <a:bodyPr/>
          <a:lstStyle/>
          <a:p>
            <a:pPr>
              <a:defRPr/>
            </a:pPr>
            <a:fld id="{AEAD7937-A858-4F3E-9E31-2309EA6ECA65}"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223557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fld id="{E53D4771-7D07-425A-93A6-1CB3FC114093}" type="datetime1">
              <a:rPr lang="el-GR" smtClean="0">
                <a:solidFill>
                  <a:prstClr val="black">
                    <a:tint val="75000"/>
                  </a:prstClr>
                </a:solidFill>
              </a:rPr>
              <a:t>26/11/2015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143262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8EC926F2-66B9-4341-AEE9-EB7FE480F2AE}" type="datetime1">
              <a:rPr lang="el-GR" smtClean="0"/>
              <a:t>26/11/2015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341112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fld id="{20322B5E-5F9B-4FFB-A57D-359F93847BDE}" type="datetime1">
              <a:rPr lang="el-GR" smtClean="0">
                <a:solidFill>
                  <a:prstClr val="black">
                    <a:tint val="75000"/>
                  </a:prstClr>
                </a:solidFill>
              </a:rPr>
              <a:t>26/11/2015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795932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fld id="{00098600-A9A1-4DDC-AB64-8034DA7BF97C}"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9149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fld id="{56FD0F3F-32B6-4DC7-8A71-5248A2F9E71A}"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9747440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fld id="{93A64AB6-D323-4E2C-A2D6-243897CAF1AE}"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9870300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fld id="{9D2FD6BF-4061-4C8B-9560-BBE10CE09B64}"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97104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fld id="{D6911A57-1831-4E02-9BBC-99E73FB02B2D}"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2974864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1B4D2B47-905C-47BC-8C51-71564C5E5D14}"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6363111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43A11E7-745A-4E37-95AA-63C0B1E0FBC7}"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28253454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fld id="{992A19DA-F1FE-43AD-9822-B671CB8B7D35}"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98757498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fld id="{D17F335F-B4A4-4951-AC46-BAF846E75944}" type="datetime1">
              <a:rPr lang="el-GR" smtClean="0">
                <a:solidFill>
                  <a:prstClr val="black">
                    <a:tint val="75000"/>
                  </a:prstClr>
                </a:solidFill>
              </a:rPr>
              <a:t>26/11/2015</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341372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0F43CC-6507-4BAE-802A-3D8FD3319A69}" type="datetime1">
              <a:rPr lang="el-GR" smtClean="0"/>
              <a:t>26/11/2015</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196457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fld id="{2155EA94-EB44-4FF4-A786-2AF4F968718A}" type="datetime1">
              <a:rPr lang="el-GR" smtClean="0">
                <a:solidFill>
                  <a:prstClr val="black">
                    <a:tint val="75000"/>
                  </a:prstClr>
                </a:solidFill>
              </a:rPr>
              <a:t>26/11/2015</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9467960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EA70CFF-1171-40E8-9DC3-4D85604A7F78}"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186849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F47C856-1C7B-4952-B8CE-6398F5E3C210}" type="datetime1">
              <a:rPr lang="el-GR" smtClean="0">
                <a:solidFill>
                  <a:prstClr val="black">
                    <a:tint val="75000"/>
                  </a:prstClr>
                </a:solidFill>
              </a:rPr>
              <a:t>26/11/2015</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3808573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A77F38CE-00F9-439A-9E0F-CAA45A6592D0}"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3012057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71E94D45-6FB0-4AE4-B560-1A31C9ACD6FB}" type="datetime1">
              <a:rPr lang="el-GR" smtClean="0">
                <a:solidFill>
                  <a:prstClr val="black">
                    <a:tint val="75000"/>
                  </a:prstClr>
                </a:solidFill>
              </a:rPr>
              <a:t>26/11/2015</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639640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119AAC0C-6E9F-47CB-8024-8F1ED302F68E}" type="datetime1">
              <a:rPr lang="el-GR" smtClean="0"/>
              <a:t>26/11/2015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2732548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85F3A65-AAD8-4063-857C-BC7E6B5DE3AC}" type="datetime1">
              <a:rPr lang="el-GR" smtClean="0"/>
              <a:t>26/11/2015</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108831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C03D1B8-EE41-4FD7-B169-1B25C3C85CA1}" type="datetime1">
              <a:rPr lang="el-GR" smtClean="0"/>
              <a:t>26/11/2015</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424561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79699-E7E0-4588-970C-0029DB14F257}" type="datetime1">
              <a:rPr lang="el-GR" smtClean="0"/>
              <a:t>26/11/2015</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4232796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1BFEAB-B3A9-46AC-9D6B-E09C6D70B869}" type="datetime1">
              <a:rPr lang="el-GR" smtClean="0"/>
              <a:t>26/11/2015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3135257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92AFE-01FF-4480-8547-9A851E8CBA62}" type="datetime1">
              <a:rPr lang="el-GR" smtClean="0"/>
              <a:t>26/11/2015</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6B685A0D-9877-46E4-B743-4304212CA60B}" type="slidenum">
              <a:rPr lang="el-GR" smtClean="0"/>
              <a:t>‹#›</a:t>
            </a:fld>
            <a:endParaRPr lang="el-GR" dirty="0"/>
          </a:p>
        </p:txBody>
      </p:sp>
    </p:spTree>
    <p:extLst>
      <p:ext uri="{BB962C8B-B14F-4D97-AF65-F5344CB8AC3E}">
        <p14:creationId xmlns:p14="http://schemas.microsoft.com/office/powerpoint/2010/main" val="336506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C8EF5-DE0B-4F03-AE1C-AC4FA4AEE48E}" type="datetime1">
              <a:rPr lang="el-GR" smtClean="0"/>
              <a:t>26/11/2015</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85A0D-9877-46E4-B743-4304212CA60B}" type="slidenum">
              <a:rPr lang="el-GR" smtClean="0"/>
              <a:t>‹#›</a:t>
            </a:fld>
            <a:endParaRPr lang="el-GR" dirty="0"/>
          </a:p>
        </p:txBody>
      </p:sp>
    </p:spTree>
    <p:extLst>
      <p:ext uri="{BB962C8B-B14F-4D97-AF65-F5344CB8AC3E}">
        <p14:creationId xmlns:p14="http://schemas.microsoft.com/office/powerpoint/2010/main" val="108615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A02B001B-CD33-4165-BE92-3FBF1A8CE1FE}" type="datetime1">
              <a:rPr lang="el-GR" smtClean="0">
                <a:solidFill>
                  <a:prstClr val="black">
                    <a:tint val="75000"/>
                  </a:prstClr>
                </a:solidFill>
                <a:latin typeface="Arial" charset="0"/>
              </a:rPr>
              <a:t>26/11/2015</a:t>
            </a:fld>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69769208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EB505ACE-0DCB-43A7-940D-8C4C306C26BC}" type="datetime1">
              <a:rPr lang="el-GR" smtClean="0">
                <a:solidFill>
                  <a:prstClr val="black">
                    <a:tint val="75000"/>
                  </a:prstClr>
                </a:solidFill>
                <a:latin typeface="Arial" charset="0"/>
              </a:rPr>
              <a:t>26/11/2015</a:t>
            </a:fld>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15652125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commons.wikimedia.org/w/index.php?title=User:Dpinkdds&amp;action=edit&amp;redlink=1" TargetMode="External"/><Relationship Id="rId4" Type="http://schemas.openxmlformats.org/officeDocument/2006/relationships/hyperlink" Target="http://commons.wikimedia.org/wiki/File:Semi-adjustable_articulator.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www.medicalexpo.com/prod/amann-girrbach/product-71298-611179.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www.3shapedental.com/media/1140969/Dynamic_Virtual_Articulation_EN.pdf" TargetMode="External"/><Relationship Id="rId5" Type="http://schemas.openxmlformats.org/officeDocument/2006/relationships/hyperlink" Target="http://cara-kulzer.com/en/en/software_4/3shape_dental_designer_4/3shape_dental_designer_5.html" TargetMode="Externa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creativecommons.org/licenses/by-sa/3.0/"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en.wikipedia.org/wiki/User:Rufus_van_helsing" TargetMode="External"/><Relationship Id="rId5" Type="http://schemas.openxmlformats.org/officeDocument/2006/relationships/hyperlink" Target="http://en.wikipedia.org/wiki/File:Skull_from_medical_book.jpg"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https://commons.wikimedia.org/wiki/User:Hanabishi" TargetMode="External"/><Relationship Id="rId4" Type="http://schemas.openxmlformats.org/officeDocument/2006/relationships/hyperlink" Target="https://commons.wikimedia.org/wiki/File:Facebow.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dentalaegis.com/ida/2012/04/the-use-of-a-face-bow-for-function-and-esthetics" TargetMode="External"/><Relationship Id="rId5" Type="http://schemas.microsoft.com/office/2007/relationships/hdphoto" Target="../media/hdphoto5.wdp"/><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pocketdentistry.com/2-diagnostic-casts-and-related-procedure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49.png"/><Relationship Id="rId4" Type="http://schemas.microsoft.com/office/2007/relationships/hdphoto" Target="../media/hdphoto8.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www.gammadental.com/GAMMA/e/produkte_cadiax.htm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ommons.wikimedia.org/wiki/User:Werneuchen" TargetMode="External"/><Relationship Id="rId5" Type="http://schemas.openxmlformats.org/officeDocument/2006/relationships/hyperlink" Target="http://commons.wikimedia.org/wiki/File:Artikulator.JPG"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s://www.tekscan.com/dental-scan-t-scan?utm_source=google&amp;utm_medium=cpc&amp;utm_term=Tscan&amp;utm_content=ad5&amp;utm_campaign=dental&amp;gclid=Cj0KEQiA1dWyBRDqiJye6LjkhfIBEiQAw06ITmkg_tAuxyrOpW2E_vdoETYDQ9giLeazGay8RwiFt_8aAiCB8P8HAQ"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hyperlink" Target="https://www.tekscan.com/dental-scan-t-scan?utm_source=google&amp;utm_medium=cpc&amp;utm_term=Tscan&amp;utm_content=ad5&amp;utm_campaign=dental&amp;gclid=Cj0KEQiA1dWyBRDqiJye6LjkhfIBEiQAw06ITmkg_tAuxyrOpW2E_vdoETYDQ9giLeazGay8RwiFt_8aAiCB8P8HAQ"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a:solidFill>
                  <a:schemeClr val="tx1"/>
                </a:solidFill>
                <a:latin typeface="+mn-lt"/>
              </a:rPr>
              <a:t>Αποκατάσταση</a:t>
            </a:r>
            <a:br>
              <a:rPr lang="el-GR" sz="3600" b="1" dirty="0">
                <a:solidFill>
                  <a:schemeClr val="tx1"/>
                </a:solidFill>
                <a:latin typeface="+mn-lt"/>
              </a:rPr>
            </a:br>
            <a:r>
              <a:rPr lang="el-GR" sz="3600" b="1" dirty="0">
                <a:solidFill>
                  <a:schemeClr val="tx1"/>
                </a:solidFill>
                <a:latin typeface="+mn-lt"/>
              </a:rPr>
              <a:t>Δυσλειτουργιών Σύγκλεισης</a:t>
            </a:r>
          </a:p>
        </p:txBody>
      </p:sp>
      <p:sp>
        <p:nvSpPr>
          <p:cNvPr id="3" name="Υπότιτλος 2"/>
          <p:cNvSpPr>
            <a:spLocks noGrp="1"/>
          </p:cNvSpPr>
          <p:nvPr>
            <p:ph type="subTitle" idx="1"/>
          </p:nvPr>
        </p:nvSpPr>
        <p:spPr>
          <a:xfrm>
            <a:off x="0" y="2996952"/>
            <a:ext cx="9144000" cy="2160239"/>
          </a:xfrm>
        </p:spPr>
        <p:txBody>
          <a:bodyPr>
            <a:noAutofit/>
          </a:bodyPr>
          <a:lstStyle/>
          <a:p>
            <a:pPr lvl="0">
              <a:spcBef>
                <a:spcPts val="600"/>
              </a:spcBef>
            </a:pPr>
            <a:r>
              <a:rPr lang="el-GR" sz="2400" b="1" dirty="0">
                <a:solidFill>
                  <a:schemeClr val="tx1"/>
                </a:solidFill>
              </a:rPr>
              <a:t>Ενότητα 3</a:t>
            </a:r>
            <a:r>
              <a:rPr lang="el-GR" sz="2400" dirty="0" smtClean="0">
                <a:solidFill>
                  <a:schemeClr val="tx1"/>
                </a:solidFill>
              </a:rPr>
              <a:t>:</a:t>
            </a:r>
            <a:r>
              <a:rPr lang="en-US" sz="2400" dirty="0" smtClean="0">
                <a:solidFill>
                  <a:schemeClr val="tx1"/>
                </a:solidFill>
              </a:rPr>
              <a:t> </a:t>
            </a:r>
            <a:r>
              <a:rPr lang="el-GR" sz="2400" dirty="0" smtClean="0">
                <a:solidFill>
                  <a:schemeClr val="tx1"/>
                </a:solidFill>
              </a:rPr>
              <a:t>Καταγραφικά μέσα </a:t>
            </a:r>
            <a:r>
              <a:rPr lang="el-GR" sz="2400" dirty="0">
                <a:solidFill>
                  <a:schemeClr val="tx1"/>
                </a:solidFill>
              </a:rPr>
              <a:t> </a:t>
            </a:r>
            <a:r>
              <a:rPr lang="el-GR" sz="2400" dirty="0" smtClean="0">
                <a:solidFill>
                  <a:schemeClr val="tx1"/>
                </a:solidFill>
              </a:rPr>
              <a:t>μεταφοράς και ελέγχου</a:t>
            </a:r>
            <a:r>
              <a:rPr lang="el-GR" sz="2400" dirty="0">
                <a:solidFill>
                  <a:schemeClr val="tx1"/>
                </a:solidFill>
              </a:rPr>
              <a:t> </a:t>
            </a:r>
            <a:r>
              <a:rPr lang="el-GR" sz="2400" dirty="0" smtClean="0">
                <a:solidFill>
                  <a:schemeClr val="tx1"/>
                </a:solidFill>
              </a:rPr>
              <a:t>των συγκλεισιακών σχέσεων στο εργαστήριο</a:t>
            </a:r>
            <a:endParaRPr lang="en-US" sz="2400" dirty="0">
              <a:solidFill>
                <a:schemeClr val="tx1"/>
              </a:solidFill>
            </a:endParaRPr>
          </a:p>
          <a:p>
            <a:pPr>
              <a:lnSpc>
                <a:spcPct val="110000"/>
              </a:lnSpc>
              <a:spcBef>
                <a:spcPts val="1200"/>
              </a:spcBef>
            </a:pPr>
            <a:r>
              <a:rPr lang="el-GR" sz="2000" dirty="0">
                <a:solidFill>
                  <a:schemeClr val="tx1"/>
                </a:solidFill>
              </a:rPr>
              <a:t>Δρ. Παναγιώτα Τσόλκα, Αναπληρώτρια Καθηγήτρια</a:t>
            </a:r>
            <a:endParaRPr lang="en-US" sz="2000" dirty="0">
              <a:solidFill>
                <a:schemeClr val="tx1"/>
              </a:solidFill>
            </a:endParaRPr>
          </a:p>
          <a:p>
            <a:pPr>
              <a:lnSpc>
                <a:spcPct val="110000"/>
              </a:lnSpc>
              <a:spcBef>
                <a:spcPts val="300"/>
              </a:spcBef>
            </a:pPr>
            <a:r>
              <a:rPr lang="el-GR" sz="2000" dirty="0">
                <a:solidFill>
                  <a:schemeClr val="tx1"/>
                </a:solidFill>
              </a:rPr>
              <a:t>Τμήμα Οδοντικής Τεχνολογίας</a:t>
            </a: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9"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1"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6" y="631431"/>
            <a:ext cx="6661150" cy="338546"/>
          </a:xfrm>
          <a:prstGeom prst="rect">
            <a:avLst/>
          </a:prstGeom>
        </p:spPr>
        <p:txBody>
          <a:bodyPr lIns="91432" tIns="45716" rIns="91432" bIns="45716">
            <a:spAutoFit/>
          </a:bodyPr>
          <a:lstStyle/>
          <a:p>
            <a:pPr algn="ctr"/>
            <a:r>
              <a:rPr lang="el-GR" sz="1600" dirty="0"/>
              <a:t>Ανοικτά Ακαδημαϊκά </a:t>
            </a:r>
            <a:r>
              <a:rPr lang="el-GR" sz="1600" dirty="0" smtClean="0"/>
              <a:t>Μαθήματα στο ΤΕΙ Αθήνας</a:t>
            </a:r>
            <a:endParaRPr lang="el-GR" sz="1600" dirty="0"/>
          </a:p>
        </p:txBody>
      </p:sp>
      <p:graphicFrame>
        <p:nvGraphicFramePr>
          <p:cNvPr id="4" name="Table 3"/>
          <p:cNvGraphicFramePr>
            <a:graphicFrameLocks noGrp="1"/>
          </p:cNvGraphicFramePr>
          <p:nvPr>
            <p:extLst>
              <p:ext uri="{D42A27DB-BD31-4B8C-83A1-F6EECF244321}">
                <p14:modId xmlns:p14="http://schemas.microsoft.com/office/powerpoint/2010/main" val="21116699"/>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3"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4"/>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476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descr="Stationery"/>
          <p:cNvSpPr>
            <a:spLocks noGrp="1" noChangeArrowheads="1"/>
          </p:cNvSpPr>
          <p:nvPr>
            <p:ph type="title"/>
          </p:nvPr>
        </p:nvSpPr>
        <p:spPr/>
        <p:txBody>
          <a:bodyPr anchorCtr="0">
            <a:normAutofit/>
          </a:bodyPr>
          <a:lstStyle/>
          <a:p>
            <a:pPr eaLnBrk="1" hangingPunct="1">
              <a:defRPr/>
            </a:pPr>
            <a:r>
              <a:rPr lang="el-GR" sz="3200" b="1" dirty="0" smtClean="0">
                <a:solidFill>
                  <a:schemeClr val="tx2"/>
                </a:solidFill>
                <a:effectLst/>
              </a:rPr>
              <a:t>Μηχανικοί Αρθρωτήρες – Ταξινόμηση </a:t>
            </a:r>
            <a:endParaRPr lang="en-US" sz="3200" b="0" dirty="0" smtClean="0">
              <a:solidFill>
                <a:schemeClr val="tx2"/>
              </a:solidFill>
              <a:effectLst/>
            </a:endParaRPr>
          </a:p>
        </p:txBody>
      </p:sp>
      <p:sp>
        <p:nvSpPr>
          <p:cNvPr id="15362" name="Rectangle 2"/>
          <p:cNvSpPr>
            <a:spLocks noGrp="1" noChangeArrowheads="1"/>
          </p:cNvSpPr>
          <p:nvPr>
            <p:ph idx="1"/>
          </p:nvPr>
        </p:nvSpPr>
        <p:spPr/>
        <p:txBody>
          <a:bodyPr>
            <a:normAutofit/>
          </a:bodyPr>
          <a:lstStyle/>
          <a:p>
            <a:pPr marL="0" indent="0" eaLnBrk="1" hangingPunct="1">
              <a:spcBef>
                <a:spcPts val="600"/>
              </a:spcBef>
              <a:buFont typeface="Wingdings" pitchFamily="2" charset="2"/>
              <a:buNone/>
              <a:defRPr/>
            </a:pPr>
            <a:r>
              <a:rPr lang="el-GR" sz="2800" dirty="0" smtClean="0"/>
              <a:t>Ανάλογα σε ποιο σκέλος φέρουν τα κονδυλικά στοιχεία διακρίνονται σε</a:t>
            </a:r>
            <a:r>
              <a:rPr lang="en-GB" sz="2800" dirty="0" smtClean="0"/>
              <a:t>:</a:t>
            </a:r>
            <a:endParaRPr lang="en-GB" sz="2800" dirty="0" smtClean="0">
              <a:solidFill>
                <a:schemeClr val="tx2"/>
              </a:solidFill>
            </a:endParaRPr>
          </a:p>
          <a:p>
            <a:pPr>
              <a:spcBef>
                <a:spcPts val="600"/>
              </a:spcBef>
              <a:defRPr/>
            </a:pPr>
            <a:r>
              <a:rPr lang="en-GB" sz="2800" b="1" dirty="0" smtClean="0">
                <a:solidFill>
                  <a:srgbClr val="004A82"/>
                </a:solidFill>
              </a:rPr>
              <a:t>Arcon. </a:t>
            </a:r>
            <a:r>
              <a:rPr lang="el-GR" sz="2800" dirty="0" smtClean="0"/>
              <a:t>Τα κονδυλικά στοιχεία βρίσκονται στο κάτω σκέλος. </a:t>
            </a:r>
            <a:endParaRPr lang="el-GR" sz="2800" dirty="0" smtClean="0">
              <a:solidFill>
                <a:srgbClr val="FFFF00"/>
              </a:solidFill>
            </a:endParaRPr>
          </a:p>
          <a:p>
            <a:pPr>
              <a:spcBef>
                <a:spcPts val="600"/>
              </a:spcBef>
              <a:defRPr/>
            </a:pPr>
            <a:r>
              <a:rPr lang="en-GB" sz="2800" b="1" dirty="0" smtClean="0">
                <a:solidFill>
                  <a:srgbClr val="004A82"/>
                </a:solidFill>
              </a:rPr>
              <a:t>Non – Arcon</a:t>
            </a:r>
            <a:r>
              <a:rPr lang="el-GR" sz="2800" b="1" dirty="0" smtClean="0">
                <a:solidFill>
                  <a:srgbClr val="004A82"/>
                </a:solidFill>
              </a:rPr>
              <a:t>. </a:t>
            </a:r>
            <a:r>
              <a:rPr lang="el-GR" sz="2800" dirty="0" smtClean="0"/>
              <a:t>Τα κονδυλικά στοιχεία βρίσκονται στο άνω σκέλος</a:t>
            </a:r>
            <a:r>
              <a:rPr lang="en-GB" sz="2800" dirty="0" smtClean="0"/>
              <a:t>. </a:t>
            </a:r>
            <a:endParaRPr lang="el-GR" sz="2800" dirty="0" smtClean="0">
              <a:solidFill>
                <a:schemeClr val="folHlink"/>
              </a:solidFill>
            </a:endParaRPr>
          </a:p>
          <a:p>
            <a:pPr marL="355600" indent="0">
              <a:spcBef>
                <a:spcPts val="600"/>
              </a:spcBef>
              <a:buNone/>
              <a:defRPr/>
            </a:pPr>
            <a:endParaRPr lang="en-US" sz="28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Tree>
    <p:extLst>
      <p:ext uri="{BB962C8B-B14F-4D97-AF65-F5344CB8AC3E}">
        <p14:creationId xmlns:p14="http://schemas.microsoft.com/office/powerpoint/2010/main" val="814129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descr="Stationery"/>
          <p:cNvSpPr>
            <a:spLocks noGrp="1" noChangeArrowheads="1"/>
          </p:cNvSpPr>
          <p:nvPr>
            <p:ph type="title"/>
          </p:nvPr>
        </p:nvSpPr>
        <p:spPr>
          <a:xfrm>
            <a:off x="457200" y="44624"/>
            <a:ext cx="8229600" cy="1143000"/>
          </a:xfrm>
        </p:spPr>
        <p:txBody>
          <a:bodyPr anchor="ctr" anchorCtr="0">
            <a:normAutofit/>
          </a:bodyPr>
          <a:lstStyle/>
          <a:p>
            <a:pPr>
              <a:defRPr/>
            </a:pPr>
            <a:r>
              <a:rPr lang="el-GR" sz="3200" b="1" dirty="0">
                <a:solidFill>
                  <a:schemeClr val="tx2"/>
                </a:solidFill>
              </a:rPr>
              <a:t>Αρθρωτήρες – Ταξινόμηση </a:t>
            </a:r>
            <a:endParaRPr lang="en-US" sz="3200" b="1" dirty="0" smtClean="0">
              <a:solidFill>
                <a:schemeClr val="tx2"/>
              </a:solidFill>
              <a:effectLst/>
            </a:endParaRPr>
          </a:p>
        </p:txBody>
      </p:sp>
      <p:pic>
        <p:nvPicPr>
          <p:cNvPr id="2050" name="Picture 2"/>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57200" y="1666804"/>
            <a:ext cx="4038600" cy="439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530183" y="1600200"/>
            <a:ext cx="4506313" cy="4525963"/>
          </a:xfrm>
        </p:spPr>
        <p:txBody>
          <a:bodyPr>
            <a:normAutofit/>
          </a:bodyPr>
          <a:lstStyle/>
          <a:p>
            <a:pPr>
              <a:lnSpc>
                <a:spcPct val="110000"/>
              </a:lnSpc>
              <a:spcBef>
                <a:spcPts val="600"/>
              </a:spcBef>
              <a:spcAft>
                <a:spcPts val="600"/>
              </a:spcAft>
              <a:defRPr/>
            </a:pPr>
            <a:r>
              <a:rPr lang="en-GB" sz="2400" b="1" dirty="0" smtClean="0">
                <a:solidFill>
                  <a:srgbClr val="004A82"/>
                </a:solidFill>
              </a:rPr>
              <a:t>Arcon</a:t>
            </a:r>
            <a:r>
              <a:rPr lang="el-GR" sz="2400" b="1" dirty="0" smtClean="0">
                <a:solidFill>
                  <a:srgbClr val="004A82"/>
                </a:solidFill>
              </a:rPr>
              <a:t>:  </a:t>
            </a:r>
            <a:r>
              <a:rPr lang="el-GR" sz="2000" dirty="0" smtClean="0"/>
              <a:t>Οι </a:t>
            </a:r>
            <a:r>
              <a:rPr lang="el-GR" sz="2000" dirty="0" err="1"/>
              <a:t>κονδυλικές</a:t>
            </a:r>
            <a:r>
              <a:rPr lang="el-GR" sz="2000" dirty="0"/>
              <a:t> σφαίρες είναι συνδεδεμένες στο κάτω τμήμα του αρθρωτήρα και η μηχανική γλήνη είναι συνδεδεμένη με το άνω τμήμα του οργάνου. </a:t>
            </a:r>
            <a:r>
              <a:rPr lang="el-GR" sz="2000" dirty="0" smtClean="0"/>
              <a:t>Η κλίση της μηχανικής γλήνης είναι κατασκευασμένη με το μασητικό επίπεδο του </a:t>
            </a:r>
            <a:r>
              <a:rPr lang="el-GR" sz="2000" dirty="0"/>
              <a:t>ά</a:t>
            </a:r>
            <a:r>
              <a:rPr lang="el-GR" sz="2000" dirty="0" smtClean="0"/>
              <a:t>νω εκμαγείου.</a:t>
            </a:r>
          </a:p>
          <a:p>
            <a:pPr>
              <a:lnSpc>
                <a:spcPct val="110000"/>
              </a:lnSpc>
              <a:spcBef>
                <a:spcPts val="600"/>
              </a:spcBef>
              <a:spcAft>
                <a:spcPts val="600"/>
              </a:spcAft>
              <a:defRPr/>
            </a:pPr>
            <a:r>
              <a:rPr lang="el-GR" sz="2400" i="1" dirty="0" smtClean="0">
                <a:solidFill>
                  <a:schemeClr val="tx2"/>
                </a:solidFill>
              </a:rPr>
              <a:t>Προτιμώνται  </a:t>
            </a:r>
            <a:r>
              <a:rPr lang="el-GR" sz="2400" i="1" dirty="0">
                <a:solidFill>
                  <a:schemeClr val="tx2"/>
                </a:solidFill>
              </a:rPr>
              <a:t>για την κατασκευή </a:t>
            </a:r>
            <a:r>
              <a:rPr lang="el-GR" sz="2400" b="1" i="1" dirty="0" smtClean="0">
                <a:solidFill>
                  <a:schemeClr val="tx2"/>
                </a:solidFill>
              </a:rPr>
              <a:t>ακινήτων </a:t>
            </a:r>
            <a:r>
              <a:rPr lang="el-GR" sz="2400" i="1" dirty="0" smtClean="0">
                <a:solidFill>
                  <a:schemeClr val="tx2"/>
                </a:solidFill>
              </a:rPr>
              <a:t>προσθετικών </a:t>
            </a:r>
            <a:r>
              <a:rPr lang="el-GR" sz="2400" i="1" dirty="0">
                <a:solidFill>
                  <a:schemeClr val="tx2"/>
                </a:solidFill>
              </a:rPr>
              <a:t>αποκαταστάσεων</a:t>
            </a:r>
            <a:r>
              <a:rPr lang="el-GR" sz="2000" i="1" dirty="0">
                <a:solidFill>
                  <a:schemeClr val="tx2"/>
                </a:solidFill>
              </a:rPr>
              <a:t>.</a:t>
            </a:r>
          </a:p>
          <a:p>
            <a:pPr marL="0" indent="0">
              <a:lnSpc>
                <a:spcPct val="110000"/>
              </a:lnSpc>
              <a:spcBef>
                <a:spcPts val="600"/>
              </a:spcBef>
              <a:spcAft>
                <a:spcPts val="600"/>
              </a:spcAft>
              <a:buNone/>
              <a:defRPr/>
            </a:pPr>
            <a:endParaRPr lang="el-GR" sz="2000" dirty="0"/>
          </a:p>
        </p:txBody>
      </p:sp>
      <p:cxnSp>
        <p:nvCxnSpPr>
          <p:cNvPr id="7" name="Straight Arrow Connector 6"/>
          <p:cNvCxnSpPr>
            <a:stCxn id="2050" idx="0"/>
          </p:cNvCxnSpPr>
          <p:nvPr/>
        </p:nvCxnSpPr>
        <p:spPr>
          <a:xfrm>
            <a:off x="2476500" y="1666804"/>
            <a:ext cx="583332" cy="754084"/>
          </a:xfrm>
          <a:prstGeom prst="straightConnector1">
            <a:avLst/>
          </a:prstGeom>
          <a:ln w="127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21173" y="1268760"/>
            <a:ext cx="1726691" cy="369332"/>
          </a:xfrm>
          <a:prstGeom prst="rect">
            <a:avLst/>
          </a:prstGeom>
          <a:solidFill>
            <a:schemeClr val="bg1">
              <a:lumMod val="50000"/>
            </a:schemeClr>
          </a:solidFill>
          <a:ln>
            <a:noFill/>
          </a:ln>
        </p:spPr>
        <p:txBody>
          <a:bodyPr wrap="none" rtlCol="0">
            <a:spAutoFit/>
          </a:bodyPr>
          <a:lstStyle/>
          <a:p>
            <a:r>
              <a:rPr lang="el-GR" dirty="0" smtClean="0">
                <a:solidFill>
                  <a:schemeClr val="bg1">
                    <a:lumMod val="95000"/>
                  </a:schemeClr>
                </a:solidFill>
              </a:rPr>
              <a:t>Μηχανική γλήνη</a:t>
            </a:r>
            <a:endParaRPr lang="el-GR" dirty="0">
              <a:solidFill>
                <a:schemeClr val="bg1">
                  <a:lumMod val="95000"/>
                </a:schemeClr>
              </a:solidFill>
            </a:endParaRPr>
          </a:p>
        </p:txBody>
      </p:sp>
      <p:cxnSp>
        <p:nvCxnSpPr>
          <p:cNvPr id="12" name="Straight Arrow Connector 11"/>
          <p:cNvCxnSpPr/>
          <p:nvPr/>
        </p:nvCxnSpPr>
        <p:spPr>
          <a:xfrm flipH="1" flipV="1">
            <a:off x="3491880" y="2636912"/>
            <a:ext cx="360040" cy="1296144"/>
          </a:xfrm>
          <a:prstGeom prst="straightConnector1">
            <a:avLst/>
          </a:prstGeom>
          <a:ln>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45664" y="3933056"/>
            <a:ext cx="1212511" cy="646331"/>
          </a:xfrm>
          <a:prstGeom prst="rect">
            <a:avLst/>
          </a:prstGeom>
          <a:noFill/>
          <a:ln>
            <a:noFill/>
          </a:ln>
        </p:spPr>
        <p:txBody>
          <a:bodyPr wrap="none" rtlCol="0">
            <a:spAutoFit/>
          </a:bodyPr>
          <a:lstStyle/>
          <a:p>
            <a:pPr algn="ctr"/>
            <a:r>
              <a:rPr lang="el-GR" dirty="0" smtClean="0">
                <a:solidFill>
                  <a:schemeClr val="bg1">
                    <a:lumMod val="95000"/>
                  </a:schemeClr>
                </a:solidFill>
              </a:rPr>
              <a:t>Κονδυλική </a:t>
            </a:r>
          </a:p>
          <a:p>
            <a:pPr algn="ctr"/>
            <a:r>
              <a:rPr lang="el-GR" dirty="0" smtClean="0">
                <a:solidFill>
                  <a:schemeClr val="bg1">
                    <a:lumMod val="95000"/>
                  </a:schemeClr>
                </a:solidFill>
              </a:rPr>
              <a:t>σφαίρα</a:t>
            </a:r>
            <a:endParaRPr lang="el-GR" dirty="0">
              <a:solidFill>
                <a:schemeClr val="bg1">
                  <a:lumMod val="95000"/>
                </a:schemeClr>
              </a:solidFill>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11</a:t>
            </a:fld>
            <a:endParaRPr lang="el-GR" dirty="0"/>
          </a:p>
        </p:txBody>
      </p:sp>
    </p:spTree>
    <p:extLst>
      <p:ext uri="{BB962C8B-B14F-4D97-AF65-F5344CB8AC3E}">
        <p14:creationId xmlns:p14="http://schemas.microsoft.com/office/powerpoint/2010/main" val="1095769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descr="Stationery"/>
          <p:cNvSpPr>
            <a:spLocks noGrp="1" noChangeArrowheads="1"/>
          </p:cNvSpPr>
          <p:nvPr>
            <p:ph type="title"/>
          </p:nvPr>
        </p:nvSpPr>
        <p:spPr/>
        <p:txBody>
          <a:bodyPr anchor="ctr" anchorCtr="0">
            <a:normAutofit/>
          </a:bodyPr>
          <a:lstStyle/>
          <a:p>
            <a:pPr>
              <a:defRPr/>
            </a:pPr>
            <a:r>
              <a:rPr lang="el-GR" sz="3200" b="1" dirty="0" smtClean="0">
                <a:solidFill>
                  <a:schemeClr val="tx2"/>
                </a:solidFill>
              </a:rPr>
              <a:t>Μηχανικοί Αρθρωτήρες </a:t>
            </a:r>
            <a:r>
              <a:rPr lang="el-GR" sz="3200" b="1" dirty="0">
                <a:solidFill>
                  <a:schemeClr val="tx2"/>
                </a:solidFill>
              </a:rPr>
              <a:t>– Ταξινόμηση </a:t>
            </a:r>
            <a:endParaRPr lang="en-US" sz="3200" b="1" dirty="0" smtClean="0">
              <a:solidFill>
                <a:schemeClr val="tx2"/>
              </a:solidFill>
              <a:effectLst/>
            </a:endParaRPr>
          </a:p>
        </p:txBody>
      </p:sp>
      <p:sp>
        <p:nvSpPr>
          <p:cNvPr id="3" name="Content Placeholder 2"/>
          <p:cNvSpPr>
            <a:spLocks noGrp="1"/>
          </p:cNvSpPr>
          <p:nvPr>
            <p:ph sz="half" idx="1"/>
          </p:nvPr>
        </p:nvSpPr>
        <p:spPr>
          <a:xfrm>
            <a:off x="323528" y="1600200"/>
            <a:ext cx="4546848" cy="4525963"/>
          </a:xfrm>
        </p:spPr>
        <p:txBody>
          <a:bodyPr anchor="ctr">
            <a:noAutofit/>
          </a:bodyPr>
          <a:lstStyle/>
          <a:p>
            <a:pPr marL="342000" indent="-342000">
              <a:spcBef>
                <a:spcPts val="600"/>
              </a:spcBef>
              <a:spcAft>
                <a:spcPts val="600"/>
              </a:spcAft>
              <a:buNone/>
              <a:defRPr/>
            </a:pPr>
            <a:endParaRPr lang="el-GR" sz="2400" dirty="0" smtClean="0"/>
          </a:p>
          <a:p>
            <a:pPr marL="342000" indent="-342000">
              <a:spcBef>
                <a:spcPts val="600"/>
              </a:spcBef>
              <a:spcAft>
                <a:spcPts val="600"/>
              </a:spcAft>
              <a:defRPr/>
            </a:pPr>
            <a:r>
              <a:rPr lang="en-GB" sz="2400" b="1" dirty="0" smtClean="0">
                <a:solidFill>
                  <a:srgbClr val="004A82"/>
                </a:solidFill>
              </a:rPr>
              <a:t>Non – Arcon</a:t>
            </a:r>
            <a:r>
              <a:rPr lang="el-GR" sz="2400" b="1" dirty="0" smtClean="0">
                <a:solidFill>
                  <a:srgbClr val="004A82"/>
                </a:solidFill>
              </a:rPr>
              <a:t>: </a:t>
            </a:r>
            <a:r>
              <a:rPr lang="el-GR" sz="2400" dirty="0" smtClean="0"/>
              <a:t> </a:t>
            </a:r>
            <a:r>
              <a:rPr lang="el-GR" sz="2000" dirty="0" smtClean="0"/>
              <a:t>Οι κονδυλικές σφαίρες  βρίσκονται στο άνω σκέλος του αρθρωτήρα.  Τα άνω και κάτω μέλη του αρθρωτήρα είναι άκαμπτα συνδεδεμένα. Η κλίση της μηχανικής γλήνης στο </a:t>
            </a:r>
            <a:r>
              <a:rPr lang="en-GB" sz="2000" dirty="0" smtClean="0"/>
              <a:t>nonarcon </a:t>
            </a:r>
            <a:r>
              <a:rPr lang="el-GR" sz="2000" dirty="0" smtClean="0"/>
              <a:t>τύπο</a:t>
            </a:r>
            <a:r>
              <a:rPr lang="en-GB" sz="2000" dirty="0" smtClean="0"/>
              <a:t> </a:t>
            </a:r>
            <a:r>
              <a:rPr lang="el-GR" sz="2000" dirty="0" smtClean="0"/>
              <a:t>είναι τοποθετημένη σε σχέση με το μασητικό επίπεδο του κάτω εκμαγείου.</a:t>
            </a:r>
            <a:endParaRPr lang="el-GR" sz="2000" dirty="0"/>
          </a:p>
          <a:p>
            <a:pPr marL="342000" indent="-342000">
              <a:spcBef>
                <a:spcPts val="600"/>
              </a:spcBef>
              <a:spcAft>
                <a:spcPts val="600"/>
              </a:spcAft>
              <a:defRPr/>
            </a:pPr>
            <a:r>
              <a:rPr lang="el-GR" sz="2400" i="1" dirty="0" smtClean="0">
                <a:solidFill>
                  <a:schemeClr val="tx2"/>
                </a:solidFill>
              </a:rPr>
              <a:t>Προτιμώνται για την κατασκευή </a:t>
            </a:r>
            <a:r>
              <a:rPr lang="el-GR" sz="2400" b="1" i="1" dirty="0" smtClean="0">
                <a:solidFill>
                  <a:schemeClr val="tx2"/>
                </a:solidFill>
              </a:rPr>
              <a:t>κινητών </a:t>
            </a:r>
            <a:r>
              <a:rPr lang="el-GR" sz="2400" i="1" dirty="0" smtClean="0">
                <a:solidFill>
                  <a:schemeClr val="tx2"/>
                </a:solidFill>
              </a:rPr>
              <a:t>προσθέσεων.</a:t>
            </a:r>
            <a:endParaRPr lang="en-US" sz="2400" i="1" dirty="0" smtClean="0">
              <a:solidFill>
                <a:schemeClr val="tx2"/>
              </a:solidFill>
            </a:endParaRPr>
          </a:p>
          <a:p>
            <a:pPr marL="342000" indent="-342000" eaLnBrk="1" hangingPunct="1">
              <a:spcBef>
                <a:spcPts val="600"/>
              </a:spcBef>
              <a:spcAft>
                <a:spcPts val="600"/>
              </a:spcAft>
              <a:buFont typeface="Wingdings" pitchFamily="2" charset="2"/>
              <a:buNone/>
              <a:defRPr/>
            </a:pPr>
            <a:endParaRPr lang="el-GR" sz="2400" i="1" dirty="0" smtClean="0">
              <a:solidFill>
                <a:schemeClr val="tx2"/>
              </a:solidFill>
            </a:endParaRPr>
          </a:p>
        </p:txBody>
      </p:sp>
      <p:pic>
        <p:nvPicPr>
          <p:cNvPr id="7" name="Picture 7"/>
          <p:cNvPicPr>
            <a:picLocks noGrp="1" noChangeAspect="1" noChangeArrowheads="1"/>
          </p:cNvPicPr>
          <p:nvPr>
            <p:ph sz="half" idx="2"/>
          </p:nvPr>
        </p:nvPicPr>
        <p:blipFill rotWithShape="1">
          <a:blip r:embed="rId3" cstate="print"/>
          <a:srcRect l="3336" r="6777"/>
          <a:stretch/>
        </p:blipFill>
        <p:spPr>
          <a:xfrm>
            <a:off x="5004048" y="1916832"/>
            <a:ext cx="3955059" cy="3672000"/>
          </a:xfrm>
          <a:ln>
            <a:solidFill>
              <a:schemeClr val="tx1"/>
            </a:solidFill>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cxnSp>
        <p:nvCxnSpPr>
          <p:cNvPr id="9" name="Straight Arrow Connector 8"/>
          <p:cNvCxnSpPr>
            <a:stCxn id="7" idx="0"/>
          </p:cNvCxnSpPr>
          <p:nvPr/>
        </p:nvCxnSpPr>
        <p:spPr>
          <a:xfrm>
            <a:off x="6981578" y="1916832"/>
            <a:ext cx="1118814" cy="936104"/>
          </a:xfrm>
          <a:prstGeom prst="straightConnector1">
            <a:avLst/>
          </a:prstGeom>
          <a:ln w="28575">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375491" y="1547500"/>
            <a:ext cx="1993431" cy="369332"/>
          </a:xfrm>
          <a:prstGeom prst="rect">
            <a:avLst/>
          </a:prstGeom>
          <a:ln>
            <a:solidFill>
              <a:srgbClr val="CC0000"/>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l-GR" dirty="0" smtClean="0"/>
              <a:t>Κονδυλική σφαίρα</a:t>
            </a:r>
            <a:endParaRPr lang="el-GR" sz="1800" dirty="0"/>
          </a:p>
        </p:txBody>
      </p:sp>
    </p:spTree>
    <p:extLst>
      <p:ext uri="{BB962C8B-B14F-4D97-AF65-F5344CB8AC3E}">
        <p14:creationId xmlns:p14="http://schemas.microsoft.com/office/powerpoint/2010/main" val="194729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descr="Stationery"/>
          <p:cNvSpPr>
            <a:spLocks noGrp="1" noChangeArrowheads="1"/>
          </p:cNvSpPr>
          <p:nvPr>
            <p:ph type="title"/>
          </p:nvPr>
        </p:nvSpPr>
        <p:spPr>
          <a:scene3d>
            <a:camera prst="orthographicFront"/>
            <a:lightRig rig="threePt" dir="t"/>
          </a:scene3d>
          <a:sp3d>
            <a:bevelT w="165100" prst="coolSlant"/>
          </a:sp3d>
        </p:spPr>
        <p:txBody>
          <a:bodyPr anchorCtr="0">
            <a:normAutofit/>
          </a:bodyPr>
          <a:lstStyle/>
          <a:p>
            <a:pPr>
              <a:defRPr/>
            </a:pPr>
            <a:r>
              <a:rPr lang="el-GR" sz="3200" b="1" dirty="0" smtClean="0">
                <a:solidFill>
                  <a:schemeClr val="tx2"/>
                </a:solidFill>
              </a:rPr>
              <a:t>Μηχανικοί Αρθρωτήρες </a:t>
            </a:r>
            <a:r>
              <a:rPr lang="el-GR" sz="3200" b="1" dirty="0">
                <a:solidFill>
                  <a:schemeClr val="tx2"/>
                </a:solidFill>
              </a:rPr>
              <a:t>– Ταξινόμηση </a:t>
            </a:r>
            <a:endParaRPr lang="en-US" sz="3200" b="1" dirty="0" smtClean="0">
              <a:solidFill>
                <a:schemeClr val="tx2"/>
              </a:solidFill>
              <a:effectLst/>
            </a:endParaRPr>
          </a:p>
        </p:txBody>
      </p:sp>
      <p:sp>
        <p:nvSpPr>
          <p:cNvPr id="10242" name="Rectangle 2"/>
          <p:cNvSpPr>
            <a:spLocks noGrp="1" noChangeArrowheads="1"/>
          </p:cNvSpPr>
          <p:nvPr>
            <p:ph idx="1"/>
          </p:nvPr>
        </p:nvSpPr>
        <p:spPr/>
        <p:txBody>
          <a:bodyPr>
            <a:normAutofit lnSpcReduction="10000"/>
          </a:bodyPr>
          <a:lstStyle/>
          <a:p>
            <a:pPr marL="0" indent="0">
              <a:spcBef>
                <a:spcPts val="600"/>
              </a:spcBef>
              <a:spcAft>
                <a:spcPts val="600"/>
              </a:spcAft>
              <a:buNone/>
            </a:pPr>
            <a:r>
              <a:rPr lang="el-GR" sz="2400" dirty="0" smtClean="0"/>
              <a:t>Ανάλογα με τις δυνατότητες ρύθμισης που διαθέτουν ή με πόση ακρίβεια αναπαράγουν τις κινήσεις της κάτω γνάθου διακρίνονται σε</a:t>
            </a:r>
            <a:r>
              <a:rPr lang="en-GB" sz="2400" dirty="0" smtClean="0"/>
              <a:t>:</a:t>
            </a:r>
            <a:endParaRPr lang="el-GR" dirty="0" smtClean="0">
              <a:solidFill>
                <a:schemeClr val="tx2"/>
              </a:solidFill>
            </a:endParaRPr>
          </a:p>
          <a:p>
            <a:pPr>
              <a:spcBef>
                <a:spcPts val="600"/>
              </a:spcBef>
              <a:spcAft>
                <a:spcPts val="600"/>
              </a:spcAft>
            </a:pPr>
            <a:r>
              <a:rPr lang="el-GR" sz="2800" b="1" dirty="0" smtClean="0">
                <a:solidFill>
                  <a:srgbClr val="004A82"/>
                </a:solidFill>
              </a:rPr>
              <a:t>Μη προσαρμοζόμενους</a:t>
            </a:r>
          </a:p>
          <a:p>
            <a:pPr marL="457200" lvl="1" indent="0">
              <a:spcBef>
                <a:spcPts val="600"/>
              </a:spcBef>
              <a:spcAft>
                <a:spcPts val="600"/>
              </a:spcAft>
              <a:buNone/>
            </a:pPr>
            <a:r>
              <a:rPr lang="el-GR" sz="2400" dirty="0"/>
              <a:t>α</a:t>
            </a:r>
            <a:r>
              <a:rPr lang="el-GR" sz="2400" dirty="0" smtClean="0"/>
              <a:t>. Απλοί ή γίγγλυμοι</a:t>
            </a:r>
          </a:p>
          <a:p>
            <a:pPr marL="457200" lvl="1" indent="0">
              <a:spcBef>
                <a:spcPts val="600"/>
              </a:spcBef>
              <a:spcAft>
                <a:spcPts val="600"/>
              </a:spcAft>
              <a:buNone/>
            </a:pPr>
            <a:r>
              <a:rPr lang="el-GR" sz="2400" dirty="0"/>
              <a:t>β</a:t>
            </a:r>
            <a:r>
              <a:rPr lang="el-GR" sz="2400" dirty="0" smtClean="0"/>
              <a:t>. Σταθερών αποκλίσεων ή μέσης τιμής</a:t>
            </a:r>
            <a:endParaRPr lang="el-GR" sz="2400" dirty="0" smtClean="0">
              <a:solidFill>
                <a:schemeClr val="folHlink"/>
              </a:solidFill>
            </a:endParaRPr>
          </a:p>
          <a:p>
            <a:pPr>
              <a:spcBef>
                <a:spcPts val="600"/>
              </a:spcBef>
              <a:spcAft>
                <a:spcPts val="600"/>
              </a:spcAft>
            </a:pPr>
            <a:r>
              <a:rPr lang="el-GR" sz="2800" b="1" dirty="0" smtClean="0">
                <a:solidFill>
                  <a:srgbClr val="004A82"/>
                </a:solidFill>
              </a:rPr>
              <a:t>Ημιπροσαρμοζόμενους</a:t>
            </a:r>
            <a:r>
              <a:rPr lang="el-GR" sz="2800" dirty="0" smtClean="0">
                <a:solidFill>
                  <a:srgbClr val="004A82"/>
                </a:solidFill>
              </a:rPr>
              <a:t> </a:t>
            </a:r>
            <a:r>
              <a:rPr lang="el-GR" sz="2800" b="1" dirty="0" smtClean="0">
                <a:solidFill>
                  <a:srgbClr val="004A82"/>
                </a:solidFill>
              </a:rPr>
              <a:t>ή </a:t>
            </a:r>
            <a:r>
              <a:rPr lang="el-GR" sz="2800" b="1" dirty="0" err="1" smtClean="0">
                <a:solidFill>
                  <a:srgbClr val="004A82"/>
                </a:solidFill>
              </a:rPr>
              <a:t>ημιρυθμιζόμενους</a:t>
            </a:r>
            <a:r>
              <a:rPr lang="en-GB" sz="2800" dirty="0" smtClean="0">
                <a:solidFill>
                  <a:srgbClr val="0000FF"/>
                </a:solidFill>
              </a:rPr>
              <a:t> </a:t>
            </a:r>
            <a:r>
              <a:rPr lang="el-GR" sz="2800" dirty="0">
                <a:solidFill>
                  <a:srgbClr val="0000FF"/>
                </a:solidFill>
              </a:rPr>
              <a:t> </a:t>
            </a:r>
            <a:r>
              <a:rPr lang="el-GR" sz="2800" dirty="0" smtClean="0">
                <a:solidFill>
                  <a:srgbClr val="0000FF"/>
                </a:solidFill>
              </a:rPr>
              <a:t>    </a:t>
            </a:r>
            <a:r>
              <a:rPr lang="el-GR" sz="2800" i="1" dirty="0" smtClean="0"/>
              <a:t>(</a:t>
            </a:r>
            <a:r>
              <a:rPr lang="en-GB" sz="2800" i="1" dirty="0" smtClean="0"/>
              <a:t>Arcon &amp; Non-Arcon</a:t>
            </a:r>
            <a:r>
              <a:rPr lang="el-GR" sz="2800" i="1" dirty="0" smtClean="0"/>
              <a:t>)</a:t>
            </a:r>
          </a:p>
          <a:p>
            <a:pPr>
              <a:spcBef>
                <a:spcPts val="600"/>
              </a:spcBef>
              <a:spcAft>
                <a:spcPts val="600"/>
              </a:spcAft>
            </a:pPr>
            <a:r>
              <a:rPr lang="el-GR" sz="2800" b="1" dirty="0" smtClean="0">
                <a:solidFill>
                  <a:srgbClr val="004A82"/>
                </a:solidFill>
              </a:rPr>
              <a:t>Πλήρως προσαρμοζόμενους ή γναθολογικές συσκευές</a:t>
            </a:r>
          </a:p>
          <a:p>
            <a:pPr>
              <a:spcBef>
                <a:spcPts val="600"/>
              </a:spcBef>
              <a:spcAft>
                <a:spcPts val="600"/>
              </a:spcAft>
            </a:pPr>
            <a:endParaRPr lang="en-US" dirty="0" smtClean="0">
              <a:solidFill>
                <a:schemeClr val="folHlink"/>
              </a:solidFill>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extLst>
      <p:ext uri="{BB962C8B-B14F-4D97-AF65-F5344CB8AC3E}">
        <p14:creationId xmlns:p14="http://schemas.microsoft.com/office/powerpoint/2010/main" val="32975015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Grp="1" noChangeArrowheads="1"/>
          </p:cNvSpPr>
          <p:nvPr>
            <p:ph type="title"/>
          </p:nvPr>
        </p:nvSpPr>
        <p:spPr>
          <a:xfrm>
            <a:off x="467544" y="116632"/>
            <a:ext cx="8229600" cy="1080120"/>
          </a:xfrm>
        </p:spPr>
        <p:txBody>
          <a:bodyPr>
            <a:noAutofit/>
          </a:bodyPr>
          <a:lstStyle/>
          <a:p>
            <a:pPr eaLnBrk="1" fontAlgn="auto" hangingPunct="1">
              <a:spcAft>
                <a:spcPts val="0"/>
              </a:spcAft>
              <a:defRPr/>
            </a:pPr>
            <a:r>
              <a:rPr lang="el-GR" sz="3200" b="1" dirty="0">
                <a:solidFill>
                  <a:schemeClr val="tx2"/>
                </a:solidFill>
                <a:effectLst/>
              </a:rPr>
              <a:t> Μη </a:t>
            </a:r>
            <a:r>
              <a:rPr lang="el-GR" sz="3200" b="1" dirty="0" smtClean="0">
                <a:solidFill>
                  <a:schemeClr val="tx2"/>
                </a:solidFill>
                <a:effectLst/>
              </a:rPr>
              <a:t>προσαρμοζόμενοι αρθρωτήρες</a:t>
            </a:r>
            <a:br>
              <a:rPr lang="el-GR" sz="3200" b="1" dirty="0" smtClean="0">
                <a:solidFill>
                  <a:schemeClr val="tx2"/>
                </a:solidFill>
                <a:effectLst/>
              </a:rPr>
            </a:br>
            <a:r>
              <a:rPr lang="el-GR" sz="3200" b="1" dirty="0" smtClean="0">
                <a:solidFill>
                  <a:schemeClr val="tx2"/>
                </a:solidFill>
                <a:effectLst/>
              </a:rPr>
              <a:t>α. </a:t>
            </a:r>
            <a:r>
              <a:rPr lang="el-GR" sz="3200" b="1" dirty="0">
                <a:solidFill>
                  <a:schemeClr val="tx2"/>
                </a:solidFill>
                <a:effectLst/>
              </a:rPr>
              <a:t>Απλοί ή γίγγλυμοι </a:t>
            </a:r>
            <a:endParaRPr lang="en-US" sz="3200" b="1" dirty="0">
              <a:solidFill>
                <a:schemeClr val="tx2"/>
              </a:solidFill>
              <a:effectLst/>
            </a:endParaRPr>
          </a:p>
        </p:txBody>
      </p:sp>
      <p:pic>
        <p:nvPicPr>
          <p:cNvPr id="104452" name="Picture 5"/>
          <p:cNvPicPr>
            <a:picLocks noGrp="1" noChangeAspect="1" noChangeArrowheads="1"/>
          </p:cNvPicPr>
          <p:nvPr>
            <p:ph idx="1"/>
          </p:nvPr>
        </p:nvPicPr>
        <p:blipFill rotWithShape="1">
          <a:blip r:embed="rId3" cstate="print"/>
          <a:srcRect l="4714" t="13080"/>
          <a:stretch/>
        </p:blipFill>
        <p:spPr>
          <a:xfrm>
            <a:off x="5306096" y="1556792"/>
            <a:ext cx="3194367" cy="2340566"/>
          </a:xfrm>
          <a:noFill/>
          <a:ln>
            <a:solidFill>
              <a:schemeClr val="tx1"/>
            </a:solidFill>
          </a:ln>
        </p:spPr>
      </p:pic>
      <p:sp>
        <p:nvSpPr>
          <p:cNvPr id="104451" name="Rectangle 5"/>
          <p:cNvSpPr>
            <a:spLocks noGrp="1" noChangeArrowheads="1"/>
          </p:cNvSpPr>
          <p:nvPr>
            <p:ph type="body" sz="half" idx="4294967295"/>
          </p:nvPr>
        </p:nvSpPr>
        <p:spPr>
          <a:xfrm>
            <a:off x="323528" y="1700808"/>
            <a:ext cx="4536504" cy="4545012"/>
          </a:xfrm>
          <a:solidFill>
            <a:schemeClr val="bg1"/>
          </a:solidFill>
        </p:spPr>
        <p:txBody>
          <a:bodyPr>
            <a:normAutofit/>
          </a:bodyPr>
          <a:lstStyle/>
          <a:p>
            <a:pPr eaLnBrk="1" hangingPunct="1">
              <a:lnSpc>
                <a:spcPct val="112000"/>
              </a:lnSpc>
              <a:spcBef>
                <a:spcPts val="1800"/>
              </a:spcBef>
              <a:buClrTx/>
            </a:pPr>
            <a:r>
              <a:rPr lang="el-GR" sz="2400" dirty="0" smtClean="0"/>
              <a:t>Απλές συσκευές, δεν έχουν προσαρμοστικές δυνατότητες</a:t>
            </a:r>
            <a:r>
              <a:rPr lang="en-GB" sz="2400" dirty="0" smtClean="0"/>
              <a:t>.</a:t>
            </a:r>
            <a:endParaRPr lang="el-GR" sz="2400" dirty="0" smtClean="0"/>
          </a:p>
          <a:p>
            <a:pPr eaLnBrk="1" hangingPunct="1">
              <a:lnSpc>
                <a:spcPct val="112000"/>
              </a:lnSpc>
              <a:spcBef>
                <a:spcPts val="1800"/>
              </a:spcBef>
              <a:buClrTx/>
            </a:pPr>
            <a:r>
              <a:rPr lang="el-GR" sz="2400" dirty="0" smtClean="0"/>
              <a:t>Μοναδική κίνηση που εκτελούν άνοιγμα κλείσιμο στόματος</a:t>
            </a:r>
            <a:r>
              <a:rPr lang="en-GB" sz="2400" dirty="0" smtClean="0"/>
              <a:t>.</a:t>
            </a:r>
            <a:endParaRPr lang="el-GR" sz="2400" dirty="0" smtClean="0"/>
          </a:p>
          <a:p>
            <a:pPr eaLnBrk="1" hangingPunct="1">
              <a:lnSpc>
                <a:spcPct val="112000"/>
              </a:lnSpc>
              <a:spcBef>
                <a:spcPts val="1800"/>
              </a:spcBef>
              <a:buClrTx/>
            </a:pPr>
            <a:r>
              <a:rPr lang="el-GR" sz="2400" dirty="0" smtClean="0"/>
              <a:t>Ανάρτηση εκμαγείων χωρίς προσωπικό τόξο</a:t>
            </a:r>
            <a:r>
              <a:rPr lang="en-GB" sz="2400" dirty="0" smtClean="0"/>
              <a:t>.</a:t>
            </a:r>
            <a:endParaRPr lang="en-US"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pic>
        <p:nvPicPr>
          <p:cNvPr id="6" name="Picture 6"/>
          <p:cNvPicPr>
            <a:picLocks noChangeAspect="1" noChangeArrowheads="1"/>
          </p:cNvPicPr>
          <p:nvPr/>
        </p:nvPicPr>
        <p:blipFill>
          <a:blip r:embed="rId4" cstate="print"/>
          <a:srcRect/>
          <a:stretch>
            <a:fillRect/>
          </a:stretch>
        </p:blipFill>
        <p:spPr bwMode="auto">
          <a:xfrm>
            <a:off x="5878513" y="4052888"/>
            <a:ext cx="2122487" cy="2268537"/>
          </a:xfrm>
          <a:prstGeom prst="rect">
            <a:avLst/>
          </a:prstGeom>
          <a:noFill/>
          <a:ln w="9525">
            <a:noFill/>
            <a:miter lim="800000"/>
            <a:headEnd/>
            <a:tailEnd/>
          </a:ln>
        </p:spPr>
      </p:pic>
    </p:spTree>
    <p:extLst>
      <p:ext uri="{BB962C8B-B14F-4D97-AF65-F5344CB8AC3E}">
        <p14:creationId xmlns:p14="http://schemas.microsoft.com/office/powerpoint/2010/main" val="3602896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title"/>
          </p:nvPr>
        </p:nvSpPr>
        <p:spPr>
          <a:xfrm>
            <a:off x="467544" y="116632"/>
            <a:ext cx="8229600" cy="1008112"/>
          </a:xfrm>
        </p:spPr>
        <p:txBody>
          <a:bodyPr>
            <a:noAutofit/>
          </a:bodyPr>
          <a:lstStyle/>
          <a:p>
            <a:pPr eaLnBrk="1" fontAlgn="auto" hangingPunct="1">
              <a:spcAft>
                <a:spcPts val="0"/>
              </a:spcAft>
              <a:defRPr/>
            </a:pPr>
            <a:r>
              <a:rPr lang="el-GR" sz="3200" b="1" dirty="0">
                <a:solidFill>
                  <a:schemeClr val="tx2"/>
                </a:solidFill>
                <a:effectLst/>
              </a:rPr>
              <a:t>Μη </a:t>
            </a:r>
            <a:r>
              <a:rPr lang="el-GR" sz="3200" b="1" dirty="0" smtClean="0">
                <a:solidFill>
                  <a:schemeClr val="tx2"/>
                </a:solidFill>
                <a:effectLst/>
              </a:rPr>
              <a:t>προσαρμοζόμενοι </a:t>
            </a:r>
            <a:r>
              <a:rPr lang="en-GB" sz="3200" b="1" dirty="0" smtClean="0">
                <a:solidFill>
                  <a:schemeClr val="tx2"/>
                </a:solidFill>
                <a:effectLst/>
              </a:rPr>
              <a:t> </a:t>
            </a:r>
            <a:r>
              <a:rPr lang="el-GR" sz="3200" b="1" dirty="0">
                <a:solidFill>
                  <a:schemeClr val="tx2"/>
                </a:solidFill>
              </a:rPr>
              <a:t>α</a:t>
            </a:r>
            <a:r>
              <a:rPr lang="el-GR" sz="3200" b="1" dirty="0" smtClean="0">
                <a:solidFill>
                  <a:schemeClr val="tx2"/>
                </a:solidFill>
                <a:effectLst/>
              </a:rPr>
              <a:t>ρθρωτήρες </a:t>
            </a:r>
            <a:r>
              <a:rPr lang="en-GB" sz="3200" b="1" dirty="0" smtClean="0">
                <a:solidFill>
                  <a:schemeClr val="tx2"/>
                </a:solidFill>
                <a:effectLst/>
              </a:rPr>
              <a:t/>
            </a:r>
            <a:br>
              <a:rPr lang="en-GB" sz="3200" b="1" dirty="0" smtClean="0">
                <a:solidFill>
                  <a:schemeClr val="tx2"/>
                </a:solidFill>
                <a:effectLst/>
              </a:rPr>
            </a:br>
            <a:r>
              <a:rPr lang="el-GR" sz="3200" b="1" dirty="0" smtClean="0">
                <a:solidFill>
                  <a:schemeClr val="tx2"/>
                </a:solidFill>
                <a:effectLst/>
              </a:rPr>
              <a:t>β. Σταθερών </a:t>
            </a:r>
            <a:r>
              <a:rPr lang="el-GR" sz="3200" b="1" dirty="0">
                <a:solidFill>
                  <a:schemeClr val="tx2"/>
                </a:solidFill>
                <a:effectLst/>
              </a:rPr>
              <a:t>αποκλίσεων</a:t>
            </a:r>
            <a:endParaRPr lang="en-US" sz="3200" b="1" dirty="0">
              <a:solidFill>
                <a:schemeClr val="tx2"/>
              </a:solidFill>
              <a:effectLst/>
            </a:endParaRPr>
          </a:p>
        </p:txBody>
      </p:sp>
      <p:sp>
        <p:nvSpPr>
          <p:cNvPr id="105475" name="Rectangle 5"/>
          <p:cNvSpPr>
            <a:spLocks noGrp="1" noChangeArrowheads="1"/>
          </p:cNvSpPr>
          <p:nvPr>
            <p:ph idx="1"/>
          </p:nvPr>
        </p:nvSpPr>
        <p:spPr>
          <a:xfrm>
            <a:off x="107504" y="1700808"/>
            <a:ext cx="4896544" cy="4824536"/>
          </a:xfrm>
        </p:spPr>
        <p:txBody>
          <a:bodyPr>
            <a:normAutofit/>
          </a:bodyPr>
          <a:lstStyle/>
          <a:p>
            <a:pPr marL="288000" indent="-288000" eaLnBrk="1" hangingPunct="1">
              <a:spcBef>
                <a:spcPts val="600"/>
              </a:spcBef>
              <a:spcAft>
                <a:spcPts val="600"/>
              </a:spcAft>
              <a:buClrTx/>
            </a:pPr>
            <a:r>
              <a:rPr lang="el-GR" sz="2200" dirty="0" smtClean="0"/>
              <a:t>Σταθερές κατά μέσον όρο αποκλίσεις των οπίσθιων ελεγκτικών περιοχών </a:t>
            </a:r>
            <a:r>
              <a:rPr lang="el-GR" sz="2200" b="1" dirty="0" smtClean="0"/>
              <a:t>(κονδυλική τροχιά)</a:t>
            </a:r>
            <a:r>
              <a:rPr lang="el-GR" sz="2200" dirty="0" smtClean="0"/>
              <a:t> και της πρόσθιας ελεγκτικής περιοχής </a:t>
            </a:r>
            <a:r>
              <a:rPr lang="el-GR" sz="2200" b="1" dirty="0" smtClean="0"/>
              <a:t>(τομική τροχιά)</a:t>
            </a:r>
            <a:r>
              <a:rPr lang="en-GB" sz="2200" dirty="0" smtClean="0"/>
              <a:t>.</a:t>
            </a:r>
            <a:endParaRPr lang="el-GR" sz="2200" dirty="0" smtClean="0"/>
          </a:p>
          <a:p>
            <a:pPr marL="288000" indent="-288000" eaLnBrk="1" hangingPunct="1">
              <a:spcBef>
                <a:spcPts val="600"/>
              </a:spcBef>
              <a:spcAft>
                <a:spcPts val="600"/>
              </a:spcAft>
              <a:buClrTx/>
            </a:pPr>
            <a:r>
              <a:rPr lang="el-GR" sz="2200" dirty="0" smtClean="0"/>
              <a:t>Μιμούνται τις κινήσεις της κάτω γνάθου, προολίσθηση και πλαγιολίσθηση, αλλά με σταθερές τιμές (μέσος όρος ανατομικών μετρήσεων)</a:t>
            </a:r>
            <a:r>
              <a:rPr lang="en-GB" sz="2200" dirty="0" smtClean="0"/>
              <a:t>.</a:t>
            </a:r>
            <a:endParaRPr lang="en-US" sz="22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04048" y="1665248"/>
            <a:ext cx="3833149" cy="39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7776480" y="2420888"/>
            <a:ext cx="1116000"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Oval 2"/>
          <p:cNvSpPr/>
          <p:nvPr/>
        </p:nvSpPr>
        <p:spPr>
          <a:xfrm>
            <a:off x="5148064" y="4365104"/>
            <a:ext cx="100811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TextBox 7"/>
          <p:cNvSpPr txBox="1"/>
          <p:nvPr/>
        </p:nvSpPr>
        <p:spPr>
          <a:xfrm>
            <a:off x="6239538" y="5744289"/>
            <a:ext cx="1362168" cy="276999"/>
          </a:xfrm>
          <a:prstGeom prst="rect">
            <a:avLst/>
          </a:prstGeom>
          <a:noFill/>
        </p:spPr>
        <p:txBody>
          <a:bodyPr wrap="none" rtlCol="0">
            <a:spAutoFit/>
          </a:bodyPr>
          <a:lstStyle/>
          <a:p>
            <a:r>
              <a:rPr lang="el-GR" sz="1200" dirty="0" smtClean="0"/>
              <a:t>Προσωπικό αρχείο</a:t>
            </a:r>
            <a:endParaRPr lang="el-GR" sz="1200" dirty="0"/>
          </a:p>
        </p:txBody>
      </p:sp>
    </p:spTree>
    <p:extLst>
      <p:ext uri="{BB962C8B-B14F-4D97-AF65-F5344CB8AC3E}">
        <p14:creationId xmlns:p14="http://schemas.microsoft.com/office/powerpoint/2010/main" val="444460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457200" y="1484784"/>
            <a:ext cx="8229600" cy="4752528"/>
          </a:xfrm>
        </p:spPr>
        <p:txBody>
          <a:bodyPr/>
          <a:lstStyle/>
          <a:p>
            <a:pPr>
              <a:lnSpc>
                <a:spcPct val="114000"/>
              </a:lnSpc>
            </a:pPr>
            <a:r>
              <a:rPr lang="el-GR" sz="2400" dirty="0" smtClean="0"/>
              <a:t>Λάθη κατά την ανάρτηση των εκμαγείων (όλη η διαδικασία στηρίζεται στην οπτική παρατήρηση).</a:t>
            </a:r>
          </a:p>
          <a:p>
            <a:pPr>
              <a:lnSpc>
                <a:spcPct val="114000"/>
              </a:lnSpc>
            </a:pPr>
            <a:r>
              <a:rPr lang="el-GR" sz="2400" dirty="0" smtClean="0"/>
              <a:t>Λάθη που προκύπτουν από τις διαφορές ανάμεσα στην πραγματική κίνηση της κάτω γνάθου και στην κίνηση που αποδίδεται από τον αρθρωτήρα.</a:t>
            </a:r>
          </a:p>
          <a:p>
            <a:pPr>
              <a:lnSpc>
                <a:spcPct val="114000"/>
              </a:lnSpc>
            </a:pPr>
            <a:r>
              <a:rPr lang="el-GR" sz="2400" dirty="0" smtClean="0"/>
              <a:t>Επιπλέον η σχέση του μασητικού επιπέδου είναι προκαθορισμένη και ίδια για όλους τους ασθενείς (το μασητικό επίπεδο καθορίζεται να είναι παράλληλο με το οριζόντιο επίπεδο).</a:t>
            </a:r>
            <a:endParaRPr lang="en-US"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16</a:t>
            </a:fld>
            <a:endParaRPr lang="el-GR" dirty="0"/>
          </a:p>
        </p:txBody>
      </p:sp>
      <p:sp>
        <p:nvSpPr>
          <p:cNvPr id="3" name="Τίτλος 2"/>
          <p:cNvSpPr>
            <a:spLocks noGrp="1"/>
          </p:cNvSpPr>
          <p:nvPr>
            <p:ph type="title"/>
          </p:nvPr>
        </p:nvSpPr>
        <p:spPr>
          <a:xfrm>
            <a:off x="0" y="144016"/>
            <a:ext cx="9144000" cy="908720"/>
          </a:xfrm>
        </p:spPr>
        <p:txBody>
          <a:bodyPr>
            <a:noAutofit/>
          </a:bodyPr>
          <a:lstStyle/>
          <a:p>
            <a:r>
              <a:rPr lang="el-GR" sz="3200" b="1" dirty="0">
                <a:solidFill>
                  <a:schemeClr val="tx2"/>
                </a:solidFill>
              </a:rPr>
              <a:t>Λάθη από τη χρήση μη προσαρμοζόμενων αρθρωτήρων σταθερών αποκλίσεων</a:t>
            </a:r>
          </a:p>
        </p:txBody>
      </p:sp>
    </p:spTree>
    <p:extLst>
      <p:ext uri="{BB962C8B-B14F-4D97-AF65-F5344CB8AC3E}">
        <p14:creationId xmlns:p14="http://schemas.microsoft.com/office/powerpoint/2010/main" val="1437062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0"/>
            <a:ext cx="8229600" cy="1143000"/>
          </a:xfrm>
        </p:spPr>
        <p:txBody>
          <a:bodyPr anchor="ctr">
            <a:normAutofit/>
          </a:bodyPr>
          <a:lstStyle/>
          <a:p>
            <a:pPr eaLnBrk="1" fontAlgn="auto" hangingPunct="1">
              <a:spcAft>
                <a:spcPts val="0"/>
              </a:spcAft>
              <a:defRPr/>
            </a:pPr>
            <a:r>
              <a:rPr lang="el-GR" sz="3200" b="1" dirty="0">
                <a:solidFill>
                  <a:schemeClr val="tx2"/>
                </a:solidFill>
                <a:effectLst/>
              </a:rPr>
              <a:t>Ημιπροσαρμοζόμενοι </a:t>
            </a:r>
            <a:r>
              <a:rPr lang="el-GR" sz="3200" b="1" dirty="0" smtClean="0">
                <a:solidFill>
                  <a:schemeClr val="tx2"/>
                </a:solidFill>
                <a:effectLst/>
              </a:rPr>
              <a:t>ή </a:t>
            </a:r>
            <a:r>
              <a:rPr lang="el-GR" sz="3200" b="1" dirty="0" err="1" smtClean="0">
                <a:solidFill>
                  <a:schemeClr val="tx2"/>
                </a:solidFill>
                <a:effectLst/>
              </a:rPr>
              <a:t>ημιρυθμιζόμενοι</a:t>
            </a:r>
            <a:r>
              <a:rPr lang="el-GR" sz="3200" b="1" dirty="0" smtClean="0">
                <a:solidFill>
                  <a:schemeClr val="tx2"/>
                </a:solidFill>
                <a:effectLst/>
              </a:rPr>
              <a:t> αρθρωτήρες </a:t>
            </a:r>
            <a:endParaRPr lang="en-US" sz="3200" b="1" dirty="0">
              <a:solidFill>
                <a:schemeClr val="tx2"/>
              </a:solidFill>
              <a:effectLst/>
            </a:endParaRPr>
          </a:p>
        </p:txBody>
      </p:sp>
      <p:sp>
        <p:nvSpPr>
          <p:cNvPr id="107523" name="Rectangle 3"/>
          <p:cNvSpPr>
            <a:spLocks noGrp="1" noChangeArrowheads="1"/>
          </p:cNvSpPr>
          <p:nvPr>
            <p:ph idx="1"/>
          </p:nvPr>
        </p:nvSpPr>
        <p:spPr>
          <a:xfrm>
            <a:off x="179512" y="1268760"/>
            <a:ext cx="5050904" cy="5328592"/>
          </a:xfrm>
        </p:spPr>
        <p:txBody>
          <a:bodyPr>
            <a:normAutofit/>
          </a:bodyPr>
          <a:lstStyle/>
          <a:p>
            <a:pPr>
              <a:spcBef>
                <a:spcPts val="1200"/>
              </a:spcBef>
            </a:pPr>
            <a:r>
              <a:rPr lang="el-GR" sz="2400" dirty="0" smtClean="0"/>
              <a:t>Έχουν τη δυνατότητα ρυθμίσεων στις ελεγκτικές περιοχές</a:t>
            </a:r>
            <a:r>
              <a:rPr lang="en-GB" sz="2400" dirty="0" smtClean="0"/>
              <a:t>.</a:t>
            </a:r>
            <a:endParaRPr lang="el-GR" sz="2400" dirty="0" smtClean="0"/>
          </a:p>
          <a:p>
            <a:pPr>
              <a:spcBef>
                <a:spcPts val="1200"/>
              </a:spcBef>
            </a:pPr>
            <a:r>
              <a:rPr lang="el-GR" sz="2400" dirty="0" smtClean="0"/>
              <a:t>Είναι απλοί στη χρήση τους και δεν απαιτούν πολύπλοκες καταγραφές</a:t>
            </a:r>
            <a:r>
              <a:rPr lang="en-GB" sz="2400" dirty="0" smtClean="0"/>
              <a:t>.</a:t>
            </a:r>
            <a:endParaRPr lang="el-GR" sz="2400" dirty="0" smtClean="0"/>
          </a:p>
          <a:p>
            <a:pPr>
              <a:spcBef>
                <a:spcPts val="1200"/>
              </a:spcBef>
            </a:pPr>
            <a:r>
              <a:rPr lang="el-GR" sz="2400" dirty="0" smtClean="0"/>
              <a:t>Μπορούν να πλησιάσουν πολύ κοντά στις πραγματικές τιμές του ασθενούς</a:t>
            </a:r>
            <a:r>
              <a:rPr lang="en-GB" sz="2400" dirty="0" smtClean="0"/>
              <a:t>.</a:t>
            </a:r>
            <a:r>
              <a:rPr lang="el-GR" sz="2400" dirty="0" smtClean="0"/>
              <a:t> </a:t>
            </a:r>
          </a:p>
          <a:p>
            <a:pPr>
              <a:spcBef>
                <a:spcPts val="1200"/>
              </a:spcBef>
            </a:pPr>
            <a:r>
              <a:rPr lang="el-GR" sz="2400" dirty="0" smtClean="0"/>
              <a:t>Τα εκμαγεία που εφαρμόζονται πάνω σε αυτούς τους αρθρωτήρες μπορούμε να τα προσανατολίσουμε με τη βοήθεια προσωπικού τόξου</a:t>
            </a:r>
            <a:r>
              <a:rPr lang="en-GB" sz="2400" dirty="0" smtClean="0"/>
              <a:t>.</a:t>
            </a:r>
            <a:endParaRPr lang="en-US" sz="2400" dirty="0" smtClean="0"/>
          </a:p>
        </p:txBody>
      </p:sp>
      <p:pic>
        <p:nvPicPr>
          <p:cNvPr id="5" name="Content Placeholder 4"/>
          <p:cNvPicPr>
            <a:picLocks noGrp="1" noChangeAspect="1" noChangeArrowheads="1"/>
          </p:cNvPicPr>
          <p:nvPr>
            <p:ph sz="half" idx="4294967295"/>
          </p:nvPr>
        </p:nvPicPr>
        <p:blipFill>
          <a:blip r:embed="rId3" cstate="print"/>
          <a:srcRect/>
          <a:stretch>
            <a:fillRect/>
          </a:stretch>
        </p:blipFill>
        <p:spPr bwMode="auto">
          <a:xfrm>
            <a:off x="5364088" y="1484784"/>
            <a:ext cx="3679825" cy="3744912"/>
          </a:xfrm>
          <a:prstGeom prst="rect">
            <a:avLst/>
          </a:prstGeom>
          <a:noFill/>
          <a:ln w="9525">
            <a:solidFill>
              <a:schemeClr val="tx1"/>
            </a:solid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
        <p:nvSpPr>
          <p:cNvPr id="6" name="Rectangle 11"/>
          <p:cNvSpPr/>
          <p:nvPr/>
        </p:nvSpPr>
        <p:spPr>
          <a:xfrm>
            <a:off x="5724128" y="5373216"/>
            <a:ext cx="3082342"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4"/>
              </a:rPr>
              <a:t>Semi-adjustable </a:t>
            </a:r>
            <a:r>
              <a:rPr lang="en-US" sz="1200" dirty="0" smtClean="0">
                <a:latin typeface="+mn-lt"/>
                <a:hlinkClick r:id="rId4"/>
              </a:rPr>
              <a:t>articulator</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err="1">
                <a:latin typeface="+mn-lt"/>
                <a:hlinkClick r:id="rId5" tooltip="User:Dpinkdds (page does not exist)"/>
              </a:rPr>
              <a:t>Dpinkdds</a:t>
            </a:r>
            <a:r>
              <a:rPr lang="en-US" sz="1200" dirty="0" smtClean="0">
                <a:latin typeface="+mn-lt"/>
              </a:rPr>
              <a:t> </a:t>
            </a:r>
            <a:r>
              <a:rPr lang="el-GR" sz="1200" dirty="0">
                <a:solidFill>
                  <a:schemeClr val="tx1">
                    <a:lumMod val="75000"/>
                    <a:lumOff val="25000"/>
                  </a:schemeClr>
                </a:solidFill>
                <a:latin typeface="+mn-lt"/>
              </a:rPr>
              <a:t>διαθέσιμο ως κοινό κτήμα</a:t>
            </a:r>
            <a:endParaRPr lang="en-US" sz="1200" dirty="0">
              <a:latin typeface="+mn-lt"/>
            </a:endParaRPr>
          </a:p>
        </p:txBody>
      </p:sp>
    </p:spTree>
    <p:extLst>
      <p:ext uri="{BB962C8B-B14F-4D97-AF65-F5344CB8AC3E}">
        <p14:creationId xmlns:p14="http://schemas.microsoft.com/office/powerpoint/2010/main" val="3008726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p:spPr>
        <p:txBody>
          <a:bodyPr>
            <a:normAutofit/>
          </a:bodyPr>
          <a:lstStyle/>
          <a:p>
            <a:pPr>
              <a:defRPr/>
            </a:pPr>
            <a:r>
              <a:rPr lang="el-GR" sz="3200" b="1" dirty="0">
                <a:solidFill>
                  <a:schemeClr val="tx2"/>
                </a:solidFill>
              </a:rPr>
              <a:t>Ημιπροσαρμοζόμενοι αρθρωτήρες </a:t>
            </a:r>
            <a:endParaRPr lang="en-US" sz="3200" b="1" dirty="0">
              <a:solidFill>
                <a:schemeClr val="tx2"/>
              </a:solidFill>
              <a:effectLst/>
            </a:endParaRPr>
          </a:p>
        </p:txBody>
      </p:sp>
      <p:pic>
        <p:nvPicPr>
          <p:cNvPr id="1026" name="Picture 2"/>
          <p:cNvPicPr>
            <a:picLocks noGrp="1" noChangeAspect="1" noChangeArrowheads="1"/>
          </p:cNvPicPr>
          <p:nvPr>
            <p:ph idx="1"/>
          </p:nvPr>
        </p:nvPicPr>
        <p:blipFill>
          <a:blip r:embed="rId3" cstate="print"/>
          <a:stretch>
            <a:fillRect/>
          </a:stretch>
        </p:blipFill>
        <p:spPr bwMode="auto">
          <a:xfrm>
            <a:off x="1772139" y="1196752"/>
            <a:ext cx="5599723" cy="2566540"/>
          </a:xfrm>
          <a:prstGeom prst="rect">
            <a:avLst/>
          </a:prstGeom>
          <a:noFill/>
          <a:ln w="9525">
            <a:solidFill>
              <a:schemeClr val="accent4">
                <a:lumMod val="50000"/>
              </a:schemeClr>
            </a:solidFill>
            <a:miter lim="800000"/>
            <a:headEnd/>
            <a:tailEnd/>
          </a:ln>
        </p:spPr>
      </p:pic>
      <p:sp>
        <p:nvSpPr>
          <p:cNvPr id="4" name="Text Placeholder 3"/>
          <p:cNvSpPr>
            <a:spLocks noGrp="1"/>
          </p:cNvSpPr>
          <p:nvPr>
            <p:ph type="body" sz="half" idx="4294967295"/>
          </p:nvPr>
        </p:nvSpPr>
        <p:spPr>
          <a:xfrm>
            <a:off x="683568" y="4005064"/>
            <a:ext cx="8229600" cy="1981200"/>
          </a:xfrm>
        </p:spPr>
        <p:txBody>
          <a:bodyPr/>
          <a:lstStyle/>
          <a:p>
            <a:pPr>
              <a:lnSpc>
                <a:spcPct val="114000"/>
              </a:lnSpc>
              <a:spcBef>
                <a:spcPts val="0"/>
              </a:spcBef>
              <a:buSzPct val="100000"/>
            </a:pPr>
            <a:r>
              <a:rPr lang="el-GR" sz="2400" dirty="0" smtClean="0"/>
              <a:t>Ο ημιπροσαρμοζόμενος αρθρωτήρας αναπαράγει την αρχή και το τέλος της κίνησης και όχι όλη την παραβολή (καμπύλη) της κίνησης</a:t>
            </a:r>
            <a:r>
              <a:rPr lang="en-GB" sz="2400" dirty="0" smtClean="0"/>
              <a:t> </a:t>
            </a:r>
            <a:r>
              <a:rPr lang="el-GR" sz="2400" dirty="0" smtClean="0"/>
              <a:t> του κονδύλου κατά την προολίσθηση της κάτω γνάθου.</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Tree>
    <p:extLst>
      <p:ext uri="{BB962C8B-B14F-4D97-AF65-F5344CB8AC3E}">
        <p14:creationId xmlns:p14="http://schemas.microsoft.com/office/powerpoint/2010/main" val="2366823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457200" y="0"/>
            <a:ext cx="8229600" cy="887760"/>
          </a:xfrm>
        </p:spPr>
        <p:txBody>
          <a:bodyPr anchor="ctr">
            <a:normAutofit/>
          </a:bodyPr>
          <a:lstStyle/>
          <a:p>
            <a:pPr>
              <a:defRPr/>
            </a:pPr>
            <a:r>
              <a:rPr lang="el-GR" sz="3200" b="1" dirty="0">
                <a:solidFill>
                  <a:schemeClr val="tx2"/>
                </a:solidFill>
              </a:rPr>
              <a:t>Ημιπροσαρμοζόμενοι αρθρωτήρες </a:t>
            </a:r>
            <a:endParaRPr lang="en-US" sz="3200" b="1" dirty="0">
              <a:solidFill>
                <a:schemeClr val="tx2"/>
              </a:solidFill>
              <a:effectLst/>
            </a:endParaRPr>
          </a:p>
        </p:txBody>
      </p:sp>
      <p:sp>
        <p:nvSpPr>
          <p:cNvPr id="3" name="Text Placeholder 2"/>
          <p:cNvSpPr>
            <a:spLocks noGrp="1"/>
          </p:cNvSpPr>
          <p:nvPr>
            <p:ph type="body" sz="half" idx="1"/>
          </p:nvPr>
        </p:nvSpPr>
        <p:spPr>
          <a:xfrm>
            <a:off x="457200" y="1052736"/>
            <a:ext cx="8229600" cy="2549624"/>
          </a:xfrm>
        </p:spPr>
        <p:txBody>
          <a:bodyPr>
            <a:noAutofit/>
          </a:bodyPr>
          <a:lstStyle/>
          <a:p>
            <a:pPr marL="0" indent="0">
              <a:lnSpc>
                <a:spcPct val="114000"/>
              </a:lnSpc>
              <a:spcBef>
                <a:spcPts val="0"/>
              </a:spcBef>
              <a:buClrTx/>
              <a:buSzPct val="100000"/>
              <a:buNone/>
            </a:pPr>
            <a:r>
              <a:rPr lang="el-GR" sz="2400" dirty="0"/>
              <a:t>Οι περισσότεροι σύγχρονοι </a:t>
            </a:r>
            <a:r>
              <a:rPr lang="el-GR" sz="2400" dirty="0" err="1"/>
              <a:t>ημιπροσαρμοζόμενοι</a:t>
            </a:r>
            <a:r>
              <a:rPr lang="el-GR" sz="2400" dirty="0"/>
              <a:t> αρθρωτήρες επιτρέπουν ρυθμίσεις: </a:t>
            </a:r>
          </a:p>
          <a:p>
            <a:pPr marL="457200" indent="-457200">
              <a:lnSpc>
                <a:spcPct val="114000"/>
              </a:lnSpc>
              <a:spcBef>
                <a:spcPts val="0"/>
              </a:spcBef>
              <a:buClrTx/>
              <a:buSzPct val="100000"/>
              <a:buFont typeface="+mj-lt"/>
              <a:buAutoNum type="arabicPeriod"/>
            </a:pPr>
            <a:r>
              <a:rPr lang="el-GR" sz="2400" dirty="0"/>
              <a:t>Της κλίσης της κονδυλικής τροχιάς.</a:t>
            </a:r>
          </a:p>
          <a:p>
            <a:pPr marL="457200" indent="-457200">
              <a:lnSpc>
                <a:spcPct val="114000"/>
              </a:lnSpc>
              <a:spcBef>
                <a:spcPts val="0"/>
              </a:spcBef>
              <a:buClrTx/>
              <a:buSzPct val="100000"/>
              <a:buFont typeface="+mj-lt"/>
              <a:buAutoNum type="arabicPeriod"/>
            </a:pPr>
            <a:r>
              <a:rPr lang="el-GR" sz="2400" dirty="0"/>
              <a:t>Της πλάγιας βαθμιαίας ή/και άμεσης πλάγιας </a:t>
            </a:r>
            <a:r>
              <a:rPr lang="el-GR" sz="2400" dirty="0" smtClean="0"/>
              <a:t>μετατόπισης</a:t>
            </a:r>
            <a:r>
              <a:rPr lang="en-GB" sz="2400" dirty="0" smtClean="0"/>
              <a:t> (</a:t>
            </a:r>
            <a:r>
              <a:rPr lang="el-GR" sz="2400" dirty="0" smtClean="0"/>
              <a:t>κίνηση </a:t>
            </a:r>
            <a:r>
              <a:rPr lang="en-GB" sz="2400" dirty="0"/>
              <a:t>Bennet </a:t>
            </a:r>
            <a:r>
              <a:rPr lang="en-GB" sz="2400" dirty="0" smtClean="0"/>
              <a:t>)</a:t>
            </a:r>
            <a:r>
              <a:rPr lang="el-GR" sz="2400" dirty="0" smtClean="0"/>
              <a:t>.</a:t>
            </a:r>
            <a:endParaRPr lang="el-GR" sz="2400" dirty="0"/>
          </a:p>
          <a:p>
            <a:pPr marL="457200" indent="-457200">
              <a:lnSpc>
                <a:spcPct val="114000"/>
              </a:lnSpc>
              <a:spcBef>
                <a:spcPts val="0"/>
              </a:spcBef>
              <a:buClrTx/>
              <a:buSzPct val="100000"/>
              <a:buFont typeface="+mj-lt"/>
              <a:buAutoNum type="arabicPeriod"/>
            </a:pPr>
            <a:r>
              <a:rPr lang="el-GR" sz="2400" dirty="0"/>
              <a:t>Της  Διακονδυλικής απόστασης. </a:t>
            </a:r>
          </a:p>
          <a:p>
            <a:pPr>
              <a:spcBef>
                <a:spcPts val="0"/>
              </a:spcBef>
            </a:pPr>
            <a:endParaRPr lang="el-GR" sz="2400" dirty="0"/>
          </a:p>
        </p:txBody>
      </p:sp>
      <p:sp>
        <p:nvSpPr>
          <p:cNvPr id="6" name="Content Placeholder 5"/>
          <p:cNvSpPr>
            <a:spLocks noGrp="1"/>
          </p:cNvSpPr>
          <p:nvPr>
            <p:ph sz="half" idx="2"/>
          </p:nvPr>
        </p:nvSpPr>
        <p:spPr/>
        <p:txBody>
          <a:bodyPr>
            <a:normAutofit/>
          </a:bodyPr>
          <a:lstStyle/>
          <a:p>
            <a:pPr marL="0" indent="-457200">
              <a:lnSpc>
                <a:spcPct val="114000"/>
              </a:lnSpc>
              <a:spcBef>
                <a:spcPts val="600"/>
              </a:spcBef>
              <a:spcAft>
                <a:spcPts val="600"/>
              </a:spcAft>
              <a:buClrTx/>
              <a:buSzPct val="100000"/>
              <a:buNone/>
            </a:pPr>
            <a:r>
              <a:rPr lang="el-GR" sz="2400" dirty="0" smtClean="0"/>
              <a:t> </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Tree>
    <p:extLst>
      <p:ext uri="{BB962C8B-B14F-4D97-AF65-F5344CB8AC3E}">
        <p14:creationId xmlns:p14="http://schemas.microsoft.com/office/powerpoint/2010/main" val="3786091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87396584"/>
              </p:ext>
            </p:extLst>
          </p:nvPr>
        </p:nvGraphicFramePr>
        <p:xfrm>
          <a:off x="282352" y="142282"/>
          <a:ext cx="8579296" cy="1558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2860957061"/>
              </p:ext>
            </p:extLst>
          </p:nvPr>
        </p:nvGraphicFramePr>
        <p:xfrm>
          <a:off x="457200" y="2276872"/>
          <a:ext cx="8229600" cy="385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Θέση αριθμού διαφάνειας 1"/>
          <p:cNvSpPr>
            <a:spLocks noGrp="1"/>
          </p:cNvSpPr>
          <p:nvPr>
            <p:ph type="sldNum" sz="quarter" idx="12"/>
          </p:nvPr>
        </p:nvSpPr>
        <p:spPr/>
        <p:txBody>
          <a:bodyPr/>
          <a:lstStyle/>
          <a:p>
            <a:fld id="{6B685A0D-9877-46E4-B743-4304212CA60B}" type="slidenum">
              <a:rPr lang="el-GR" smtClean="0"/>
              <a:t>2</a:t>
            </a:fld>
            <a:endParaRPr lang="el-GR" dirty="0"/>
          </a:p>
        </p:txBody>
      </p:sp>
    </p:spTree>
    <p:extLst>
      <p:ext uri="{BB962C8B-B14F-4D97-AF65-F5344CB8AC3E}">
        <p14:creationId xmlns:p14="http://schemas.microsoft.com/office/powerpoint/2010/main" val="709499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1371600"/>
          </a:xfrm>
        </p:spPr>
        <p:txBody>
          <a:bodyPr anchor="ctr">
            <a:normAutofit/>
          </a:bodyPr>
          <a:lstStyle/>
          <a:p>
            <a:pPr eaLnBrk="1" hangingPunct="1"/>
            <a:r>
              <a:rPr lang="el-GR" sz="3200" b="1" dirty="0" smtClean="0">
                <a:solidFill>
                  <a:schemeClr val="tx2"/>
                </a:solidFill>
                <a:effectLst/>
              </a:rPr>
              <a:t>Πλήρως προσαρμοζόμενοι αρθρωτήρες </a:t>
            </a:r>
            <a:endParaRPr lang="en-US" sz="3200" b="0" dirty="0" smtClean="0">
              <a:solidFill>
                <a:schemeClr val="tx2"/>
              </a:solidFill>
              <a:effectLst/>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
        <p:nvSpPr>
          <p:cNvPr id="9" name="Content Placeholder 9"/>
          <p:cNvSpPr>
            <a:spLocks noGrp="1"/>
          </p:cNvSpPr>
          <p:nvPr>
            <p:ph type="body" sz="half" idx="1"/>
          </p:nvPr>
        </p:nvSpPr>
        <p:spPr>
          <a:xfrm>
            <a:off x="457200" y="1239416"/>
            <a:ext cx="8229600" cy="4709864"/>
          </a:xfrm>
        </p:spPr>
        <p:txBody>
          <a:bodyPr>
            <a:noAutofit/>
          </a:bodyPr>
          <a:lstStyle/>
          <a:p>
            <a:pPr marL="180000">
              <a:buSzPct val="100000"/>
            </a:pPr>
            <a:r>
              <a:rPr lang="el-GR" sz="2400" dirty="0" smtClean="0"/>
              <a:t>Ένας  πλήρως προσαρμοζόμενος αρθρωτήρας έχει ένα μεγάλο εύρος κινήσεων και μπορεί να προγραμματιστεί να αναπαράγει με ακρίβεια τις κινήσεις της κάτω γνάθου. </a:t>
            </a:r>
          </a:p>
          <a:p>
            <a:pPr marL="180000">
              <a:buSzPct val="100000"/>
            </a:pPr>
            <a:r>
              <a:rPr lang="el-GR" sz="2400" dirty="0" smtClean="0"/>
              <a:t>Η ρύθμιση των πλήρως προσαρμοζόμενων αρθρωτήρων γίνεται με τη χρήση εξωστοματικών καταγράφων με ειδικό εξοπλισμό, τον παντογράφο.</a:t>
            </a:r>
          </a:p>
          <a:p>
            <a:pPr marL="180000">
              <a:buSzPct val="100000"/>
            </a:pPr>
            <a:r>
              <a:rPr lang="el-GR" sz="2400" dirty="0" smtClean="0"/>
              <a:t>Διακρίνονται σε δύο κατηγορίες:</a:t>
            </a:r>
          </a:p>
          <a:p>
            <a:pPr marL="180000" lvl="1">
              <a:buSzPct val="100000"/>
            </a:pPr>
            <a:r>
              <a:rPr lang="el-GR" sz="2400" dirty="0" smtClean="0"/>
              <a:t>Στους </a:t>
            </a:r>
            <a:r>
              <a:rPr lang="el-GR" sz="2400" dirty="0" err="1" smtClean="0"/>
              <a:t>παντογραφικούς</a:t>
            </a:r>
            <a:r>
              <a:rPr lang="el-GR" sz="2400" dirty="0" smtClean="0"/>
              <a:t> με πιο γνωστούς </a:t>
            </a:r>
            <a:r>
              <a:rPr lang="en-GB" sz="2400" dirty="0" smtClean="0"/>
              <a:t>Mc </a:t>
            </a:r>
            <a:r>
              <a:rPr lang="en-GB" sz="2400" dirty="0" err="1" smtClean="0"/>
              <a:t>Collum</a:t>
            </a:r>
            <a:r>
              <a:rPr lang="en-GB" sz="2400" dirty="0" smtClean="0"/>
              <a:t>,  </a:t>
            </a:r>
            <a:r>
              <a:rPr lang="en-GB" sz="2400" dirty="0" err="1" smtClean="0"/>
              <a:t>Denar</a:t>
            </a:r>
            <a:r>
              <a:rPr lang="en-GB" sz="2400" dirty="0" smtClean="0"/>
              <a:t> </a:t>
            </a:r>
            <a:r>
              <a:rPr lang="el-GR" sz="2400" dirty="0" smtClean="0"/>
              <a:t> και</a:t>
            </a:r>
            <a:r>
              <a:rPr lang="en-GB" sz="2400" dirty="0" smtClean="0"/>
              <a:t> Stuart</a:t>
            </a:r>
            <a:r>
              <a:rPr lang="el-GR" sz="2400" dirty="0" smtClean="0"/>
              <a:t>.</a:t>
            </a:r>
          </a:p>
          <a:p>
            <a:pPr marL="180000" lvl="1">
              <a:buSzPct val="100000"/>
            </a:pPr>
            <a:r>
              <a:rPr lang="el-GR" sz="2400" dirty="0" smtClean="0"/>
              <a:t>Στους στερεογραφικούς</a:t>
            </a:r>
            <a:r>
              <a:rPr lang="en-GB" sz="2400" dirty="0" smtClean="0"/>
              <a:t> </a:t>
            </a:r>
            <a:r>
              <a:rPr lang="el-GR" sz="2400" dirty="0" smtClean="0"/>
              <a:t>με πιο γνωστούς τους</a:t>
            </a:r>
            <a:r>
              <a:rPr lang="en-GB" sz="2400" dirty="0" smtClean="0"/>
              <a:t> TMJ,</a:t>
            </a:r>
            <a:r>
              <a:rPr lang="el-GR" sz="2400" dirty="0" smtClean="0"/>
              <a:t> τον αρθρωτήρα του</a:t>
            </a:r>
            <a:r>
              <a:rPr lang="en-GB" sz="2400" dirty="0" smtClean="0"/>
              <a:t> Lee </a:t>
            </a:r>
            <a:r>
              <a:rPr lang="el-GR" sz="2400" dirty="0" smtClean="0"/>
              <a:t>και τον αρθρωτήρα του</a:t>
            </a:r>
            <a:r>
              <a:rPr lang="en-GB" sz="2400" dirty="0" smtClean="0"/>
              <a:t> Heiman</a:t>
            </a:r>
            <a:r>
              <a:rPr lang="el-GR" sz="2400" dirty="0" smtClean="0"/>
              <a:t>.</a:t>
            </a:r>
          </a:p>
        </p:txBody>
      </p:sp>
    </p:spTree>
    <p:extLst>
      <p:ext uri="{BB962C8B-B14F-4D97-AF65-F5344CB8AC3E}">
        <p14:creationId xmlns:p14="http://schemas.microsoft.com/office/powerpoint/2010/main" val="696961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116632"/>
            <a:ext cx="9144000" cy="908720"/>
          </a:xfrm>
        </p:spPr>
        <p:txBody>
          <a:bodyPr>
            <a:normAutofit/>
          </a:bodyPr>
          <a:lstStyle/>
          <a:p>
            <a:r>
              <a:rPr lang="el-GR" sz="3200" b="1" dirty="0">
                <a:solidFill>
                  <a:schemeClr val="tx2"/>
                </a:solidFill>
              </a:rPr>
              <a:t>Πλήρως προσαρμοζόμενοι αρθρωτήρες </a:t>
            </a:r>
            <a:endParaRPr lang="en-US" sz="3200" b="1" dirty="0" smtClean="0">
              <a:solidFill>
                <a:schemeClr val="tx2"/>
              </a:solidFill>
              <a:effectLst/>
            </a:endParaRPr>
          </a:p>
        </p:txBody>
      </p:sp>
      <p:sp>
        <p:nvSpPr>
          <p:cNvPr id="6" name="Content Placeholder 5"/>
          <p:cNvSpPr>
            <a:spLocks noGrp="1"/>
          </p:cNvSpPr>
          <p:nvPr>
            <p:ph idx="1"/>
          </p:nvPr>
        </p:nvSpPr>
        <p:spPr>
          <a:xfrm>
            <a:off x="457200" y="1268760"/>
            <a:ext cx="3970784" cy="4968552"/>
          </a:xfrm>
          <a:ln>
            <a:solidFill>
              <a:srgbClr val="004A82"/>
            </a:solidFill>
          </a:ln>
        </p:spPr>
        <p:txBody>
          <a:bodyPr>
            <a:normAutofit/>
          </a:bodyPr>
          <a:lstStyle/>
          <a:p>
            <a:pPr marL="0" indent="0">
              <a:buSzPct val="100000"/>
              <a:buNone/>
            </a:pPr>
            <a:r>
              <a:rPr lang="el-GR" sz="2400" b="1" dirty="0" smtClean="0">
                <a:solidFill>
                  <a:srgbClr val="004A82"/>
                </a:solidFill>
              </a:rPr>
              <a:t>Πλεονεκτήματα</a:t>
            </a:r>
            <a:endParaRPr lang="el-GR" sz="2400" dirty="0" smtClean="0">
              <a:solidFill>
                <a:srgbClr val="004A82"/>
              </a:solidFill>
            </a:endParaRPr>
          </a:p>
          <a:p>
            <a:pPr>
              <a:buSzPct val="100000"/>
            </a:pPr>
            <a:r>
              <a:rPr lang="el-GR" sz="2200" dirty="0" smtClean="0"/>
              <a:t>Η σωστή χρήση τους συνεπάγεται ακριβείς προσθετικές αποκαταστάσεις προσαρμοσμένες στις συγκλεισιακές απαιτήσεις του κάθε ασθενούς. </a:t>
            </a:r>
          </a:p>
          <a:p>
            <a:pPr>
              <a:buSzPct val="100000"/>
            </a:pPr>
            <a:r>
              <a:rPr lang="el-GR" sz="2200" dirty="0" smtClean="0"/>
              <a:t>Μειωμένος κλινικός χρόνος συγκλεισιακών ρυθμίσεων εκτεταμένων προσθετικών αποκαταστάσεων.</a:t>
            </a:r>
          </a:p>
          <a:p>
            <a:pPr>
              <a:buSzPct val="100000"/>
            </a:pPr>
            <a:endParaRPr lang="el-GR" sz="2200" dirty="0"/>
          </a:p>
        </p:txBody>
      </p:sp>
      <p:sp>
        <p:nvSpPr>
          <p:cNvPr id="8" name="Content Placeholder 7"/>
          <p:cNvSpPr>
            <a:spLocks noGrp="1"/>
          </p:cNvSpPr>
          <p:nvPr>
            <p:ph sz="quarter" idx="4294967295"/>
          </p:nvPr>
        </p:nvSpPr>
        <p:spPr>
          <a:xfrm>
            <a:off x="4706689" y="1268760"/>
            <a:ext cx="4041775" cy="4968552"/>
          </a:xfrm>
          <a:ln>
            <a:solidFill>
              <a:srgbClr val="004A82"/>
            </a:solidFill>
          </a:ln>
        </p:spPr>
        <p:txBody>
          <a:bodyPr>
            <a:normAutofit/>
          </a:bodyPr>
          <a:lstStyle/>
          <a:p>
            <a:pPr marL="0" indent="0">
              <a:lnSpc>
                <a:spcPct val="110000"/>
              </a:lnSpc>
              <a:spcBef>
                <a:spcPts val="1200"/>
              </a:spcBef>
              <a:buSzPct val="100000"/>
              <a:buNone/>
            </a:pPr>
            <a:r>
              <a:rPr lang="el-GR" sz="2400" b="1" dirty="0" smtClean="0">
                <a:solidFill>
                  <a:srgbClr val="004A82"/>
                </a:solidFill>
              </a:rPr>
              <a:t>Μειονεκτήματα</a:t>
            </a:r>
            <a:r>
              <a:rPr lang="el-GR" sz="2400" b="1" dirty="0" smtClean="0">
                <a:solidFill>
                  <a:srgbClr val="FF0000"/>
                </a:solidFill>
              </a:rPr>
              <a:t> </a:t>
            </a:r>
            <a:endParaRPr lang="el-GR" sz="2400" dirty="0" smtClean="0"/>
          </a:p>
          <a:p>
            <a:pPr>
              <a:lnSpc>
                <a:spcPct val="110000"/>
              </a:lnSpc>
              <a:spcBef>
                <a:spcPts val="1200"/>
              </a:spcBef>
              <a:buSzPct val="100000"/>
            </a:pPr>
            <a:r>
              <a:rPr lang="el-GR" sz="2200" dirty="0" smtClean="0"/>
              <a:t>Μεγάλο κόστος.</a:t>
            </a:r>
          </a:p>
          <a:p>
            <a:pPr>
              <a:lnSpc>
                <a:spcPct val="110000"/>
              </a:lnSpc>
              <a:spcBef>
                <a:spcPts val="1200"/>
              </a:spcBef>
              <a:buSzPct val="100000"/>
            </a:pPr>
            <a:r>
              <a:rPr lang="el-GR" sz="2200" dirty="0" smtClean="0"/>
              <a:t>Χρονοβόρες διαδικασίες προγραμματισμού.</a:t>
            </a:r>
          </a:p>
          <a:p>
            <a:pPr>
              <a:lnSpc>
                <a:spcPct val="110000"/>
              </a:lnSpc>
              <a:spcBef>
                <a:spcPts val="1200"/>
              </a:spcBef>
              <a:buSzPct val="100000"/>
            </a:pPr>
            <a:r>
              <a:rPr lang="el-GR" sz="2200" dirty="0" smtClean="0"/>
              <a:t>Πιθανότητα συσσώρευσης λαθών κατά τις καταγραφές, τη μεταφορά και τη ρύθμιση.</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Tree>
    <p:extLst>
      <p:ext uri="{BB962C8B-B14F-4D97-AF65-F5344CB8AC3E}">
        <p14:creationId xmlns:p14="http://schemas.microsoft.com/office/powerpoint/2010/main" val="3350732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810109694"/>
              </p:ext>
            </p:extLst>
          </p:nvPr>
        </p:nvGraphicFramePr>
        <p:xfrm>
          <a:off x="198000" y="1459821"/>
          <a:ext cx="8748000" cy="3938359"/>
        </p:xfrm>
        <a:graphic>
          <a:graphicData uri="http://schemas.openxmlformats.org/drawingml/2006/table">
            <a:tbl>
              <a:tblPr firstRow="1" firstCol="1" bandRow="1">
                <a:tableStyleId>{69CF1AB2-1976-4502-BF36-3FF5EA218861}</a:tableStyleId>
              </a:tblPr>
              <a:tblGrid>
                <a:gridCol w="1602804"/>
                <a:gridCol w="1234714"/>
                <a:gridCol w="1213111"/>
                <a:gridCol w="1178234"/>
                <a:gridCol w="1180247"/>
                <a:gridCol w="1180247"/>
                <a:gridCol w="1158643"/>
              </a:tblGrid>
              <a:tr h="589262">
                <a:tc gridSpan="7">
                  <a:txBody>
                    <a:bodyPr/>
                    <a:lstStyle/>
                    <a:p>
                      <a:pPr algn="ctr">
                        <a:lnSpc>
                          <a:spcPct val="150000"/>
                        </a:lnSpc>
                        <a:spcBef>
                          <a:spcPts val="600"/>
                        </a:spcBef>
                        <a:spcAft>
                          <a:spcPts val="600"/>
                        </a:spcAft>
                      </a:pPr>
                      <a:r>
                        <a:rPr lang="el-GR" sz="1800" dirty="0" smtClean="0">
                          <a:effectLst/>
                        </a:rPr>
                        <a:t> </a:t>
                      </a:r>
                      <a:r>
                        <a:rPr lang="el-GR" sz="2000" dirty="0">
                          <a:effectLst/>
                        </a:rPr>
                        <a:t>Πλεονεκτήματα και μειονεκτήματα των μηχανικών </a:t>
                      </a:r>
                      <a:r>
                        <a:rPr lang="el-GR" sz="2000" dirty="0" smtClean="0">
                          <a:effectLst/>
                        </a:rPr>
                        <a:t>αρθρωτήρων</a:t>
                      </a:r>
                      <a:endParaRPr lang="el-GR" sz="2000" dirty="0">
                        <a:effectLst/>
                        <a:latin typeface="+mn-lt"/>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r>
              <a:tr h="293164">
                <a:tc rowSpan="2">
                  <a:txBody>
                    <a:bodyPr/>
                    <a:lstStyle/>
                    <a:p>
                      <a:pPr algn="ctr">
                        <a:spcBef>
                          <a:spcPts val="600"/>
                        </a:spcBef>
                        <a:spcAft>
                          <a:spcPts val="600"/>
                        </a:spcAft>
                      </a:pPr>
                      <a:r>
                        <a:rPr lang="el-GR" sz="1600" dirty="0">
                          <a:effectLst/>
                        </a:rPr>
                        <a:t>Πλήρως </a:t>
                      </a:r>
                      <a:r>
                        <a:rPr lang="el-GR" sz="1400" dirty="0">
                          <a:effectLst/>
                        </a:rPr>
                        <a:t>προσαρμοζόμενοι</a:t>
                      </a:r>
                      <a:endParaRPr lang="el-GR" sz="1400"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2">
                  <a:txBody>
                    <a:bodyPr/>
                    <a:lstStyle/>
                    <a:p>
                      <a:pPr algn="ctr">
                        <a:spcBef>
                          <a:spcPts val="600"/>
                        </a:spcBef>
                        <a:spcAft>
                          <a:spcPts val="600"/>
                        </a:spcAft>
                      </a:pPr>
                      <a:r>
                        <a:rPr lang="el-GR" sz="1600" b="1" dirty="0">
                          <a:effectLst/>
                        </a:rPr>
                        <a:t>Ημιπροσαρμοζόμενοι</a:t>
                      </a:r>
                      <a:endParaRPr lang="el-GR" sz="1600" b="1" dirty="0">
                        <a:effectLst/>
                        <a:latin typeface="+mn-lt"/>
                        <a:ea typeface="Times New Roman"/>
                        <a:cs typeface="Times New Roman"/>
                      </a:endParaRPr>
                    </a:p>
                  </a:txBody>
                  <a:tcPr marL="68580" marR="68580" marT="0" marB="0" anchor="ctr"/>
                </a:tc>
                <a:tc hMerge="1">
                  <a:txBody>
                    <a:bodyPr/>
                    <a:lstStyle/>
                    <a:p>
                      <a:endParaRPr lang="el-GR"/>
                    </a:p>
                  </a:txBody>
                  <a:tcPr/>
                </a:tc>
                <a:tc gridSpan="2">
                  <a:txBody>
                    <a:bodyPr/>
                    <a:lstStyle/>
                    <a:p>
                      <a:pPr algn="ctr">
                        <a:spcBef>
                          <a:spcPts val="600"/>
                        </a:spcBef>
                        <a:spcAft>
                          <a:spcPts val="600"/>
                        </a:spcAft>
                      </a:pPr>
                      <a:r>
                        <a:rPr lang="el-GR" sz="1600" b="1" dirty="0">
                          <a:effectLst/>
                        </a:rPr>
                        <a:t>Μη προσαρμοζόμενοι</a:t>
                      </a:r>
                      <a:endParaRPr lang="el-GR" sz="1600" b="1" dirty="0">
                        <a:effectLst/>
                        <a:latin typeface="+mn-lt"/>
                        <a:ea typeface="Times New Roman"/>
                        <a:cs typeface="Times New Roman"/>
                      </a:endParaRPr>
                    </a:p>
                  </a:txBody>
                  <a:tcPr marL="68580" marR="68580" marT="0" marB="0" anchor="ctr"/>
                </a:tc>
                <a:tc hMerge="1">
                  <a:txBody>
                    <a:bodyPr/>
                    <a:lstStyle/>
                    <a:p>
                      <a:endParaRPr lang="el-GR"/>
                    </a:p>
                  </a:txBody>
                  <a:tcPr/>
                </a:tc>
                <a:tc gridSpan="2">
                  <a:txBody>
                    <a:bodyPr/>
                    <a:lstStyle/>
                    <a:p>
                      <a:pPr algn="ctr">
                        <a:spcBef>
                          <a:spcPts val="600"/>
                        </a:spcBef>
                        <a:spcAft>
                          <a:spcPts val="600"/>
                        </a:spcAft>
                      </a:pPr>
                      <a:r>
                        <a:rPr lang="el-GR" sz="1600" b="1" dirty="0">
                          <a:effectLst/>
                        </a:rPr>
                        <a:t>Μη αναρτημένα εκμαγεία</a:t>
                      </a:r>
                      <a:endParaRPr lang="el-GR" sz="1600" b="1" dirty="0">
                        <a:effectLst/>
                        <a:latin typeface="+mn-lt"/>
                        <a:ea typeface="Times New Roman"/>
                        <a:cs typeface="Times New Roman"/>
                      </a:endParaRPr>
                    </a:p>
                  </a:txBody>
                  <a:tcPr marL="68580" marR="68580" marT="0" marB="0" anchor="ctr">
                    <a:lnR w="12700" cap="flat" cmpd="sng" algn="ctr">
                      <a:solidFill>
                        <a:schemeClr val="tx1"/>
                      </a:solidFill>
                      <a:prstDash val="solid"/>
                      <a:round/>
                      <a:headEnd type="none" w="med" len="med"/>
                      <a:tailEnd type="none" w="med" len="med"/>
                    </a:lnR>
                  </a:tcPr>
                </a:tc>
                <a:tc hMerge="1">
                  <a:txBody>
                    <a:bodyPr/>
                    <a:lstStyle/>
                    <a:p>
                      <a:endParaRPr lang="el-GR"/>
                    </a:p>
                  </a:txBody>
                  <a:tcPr/>
                </a:tc>
              </a:tr>
              <a:tr h="586387">
                <a:tc vMerge="1">
                  <a:txBody>
                    <a:bodyPr/>
                    <a:lstStyle/>
                    <a:p>
                      <a:endParaRPr lang="el-GR"/>
                    </a:p>
                  </a:txBody>
                  <a:tcPr/>
                </a:tc>
                <a:tc>
                  <a:txBody>
                    <a:bodyPr/>
                    <a:lstStyle/>
                    <a:p>
                      <a:pPr algn="ctr">
                        <a:spcBef>
                          <a:spcPts val="600"/>
                        </a:spcBef>
                        <a:spcAft>
                          <a:spcPts val="600"/>
                        </a:spcAft>
                      </a:pPr>
                      <a:r>
                        <a:rPr lang="en-GB" sz="1400" dirty="0">
                          <a:effectLst/>
                        </a:rPr>
                        <a:t>Arcon</a:t>
                      </a:r>
                      <a:endParaRPr lang="el-GR" sz="1400" dirty="0">
                        <a:effectLst/>
                        <a:latin typeface="+mn-lt"/>
                        <a:ea typeface="Times New Roman"/>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GB" sz="1400" dirty="0">
                          <a:effectLst/>
                        </a:rPr>
                        <a:t>Nonarcon</a:t>
                      </a:r>
                      <a:endParaRPr lang="el-GR" sz="1400" dirty="0">
                        <a:effectLst/>
                        <a:latin typeface="+mn-lt"/>
                        <a:ea typeface="Times New Roman"/>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l-GR" sz="1400" dirty="0">
                          <a:effectLst/>
                        </a:rPr>
                        <a:t>Μεγάλος</a:t>
                      </a:r>
                      <a:endParaRPr lang="el-GR" sz="1400" dirty="0">
                        <a:effectLst/>
                        <a:latin typeface="+mn-lt"/>
                        <a:ea typeface="Times New Roman"/>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l-GR" sz="1400" dirty="0">
                          <a:effectLst/>
                        </a:rPr>
                        <a:t>Μικρός</a:t>
                      </a:r>
                      <a:endParaRPr lang="el-GR" sz="1400" dirty="0">
                        <a:effectLst/>
                        <a:latin typeface="+mn-lt"/>
                        <a:ea typeface="Times New Roman"/>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l-GR" sz="1400" b="0" i="0" dirty="0">
                          <a:effectLst/>
                        </a:rPr>
                        <a:t>Οδοντικό τόξο</a:t>
                      </a:r>
                      <a:endParaRPr lang="el-GR" sz="1400" b="0" i="0" dirty="0">
                        <a:effectLst/>
                        <a:latin typeface="+mn-lt"/>
                        <a:ea typeface="Times New Roman"/>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l-GR" sz="1400" dirty="0">
                          <a:effectLst/>
                        </a:rPr>
                        <a:t>Τεταρτημόριο</a:t>
                      </a:r>
                      <a:endParaRPr lang="el-GR" sz="1400" dirty="0">
                        <a:effectLst/>
                        <a:latin typeface="+mn-lt"/>
                        <a:ea typeface="Times New Roman"/>
                        <a:cs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441916">
                <a:tc>
                  <a:txBody>
                    <a:bodyPr/>
                    <a:lstStyle/>
                    <a:p>
                      <a:pPr algn="ctr">
                        <a:lnSpc>
                          <a:spcPct val="100000"/>
                        </a:lnSpc>
                        <a:spcBef>
                          <a:spcPts val="600"/>
                        </a:spcBef>
                        <a:spcAft>
                          <a:spcPts val="600"/>
                        </a:spcAft>
                      </a:pPr>
                      <a:r>
                        <a:rPr lang="el-GR" sz="1400" b="1" dirty="0" smtClean="0">
                          <a:effectLst/>
                        </a:rPr>
                        <a:t>Περισσότερο</a:t>
                      </a:r>
                      <a:endParaRPr lang="el-GR" sz="1400" b="1"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gridSpan="3">
                  <a:txBody>
                    <a:bodyPr/>
                    <a:lstStyle/>
                    <a:p>
                      <a:pPr algn="ctr">
                        <a:lnSpc>
                          <a:spcPct val="100000"/>
                        </a:lnSpc>
                        <a:spcBef>
                          <a:spcPts val="600"/>
                        </a:spcBef>
                        <a:spcAft>
                          <a:spcPts val="600"/>
                        </a:spcAft>
                      </a:pPr>
                      <a:r>
                        <a:rPr lang="el-GR" sz="1600" dirty="0">
                          <a:effectLst/>
                        </a:rPr>
                        <a:t>Παρέχονται διαγνωστικές πληροφορίες</a:t>
                      </a: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hMerge="1">
                  <a:txBody>
                    <a:bodyPr/>
                    <a:lstStyle/>
                    <a:p>
                      <a:endParaRPr lang="el-GR" dirty="0"/>
                    </a:p>
                  </a:txBody>
                  <a:tcPr/>
                </a:tc>
                <a:tc hMerge="1">
                  <a:txBody>
                    <a:bodyPr/>
                    <a:lstStyle/>
                    <a:p>
                      <a:endParaRPr lang="el-GR"/>
                    </a:p>
                  </a:txBody>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r>
                        <a:rPr lang="el-GR" sz="1400" b="1" dirty="0">
                          <a:effectLst/>
                        </a:rPr>
                        <a:t>Λιγότερο</a:t>
                      </a:r>
                      <a:endParaRPr lang="el-GR" sz="1400" b="1" dirty="0">
                        <a:effectLst/>
                        <a:latin typeface="+mn-lt"/>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r>
              <a:tr h="659678">
                <a:tc>
                  <a:txBody>
                    <a:bodyPr/>
                    <a:lstStyle/>
                    <a:p>
                      <a:pPr algn="ctr">
                        <a:lnSpc>
                          <a:spcPct val="100000"/>
                        </a:lnSpc>
                        <a:spcBef>
                          <a:spcPts val="600"/>
                        </a:spcBef>
                        <a:spcAft>
                          <a:spcPts val="600"/>
                        </a:spcAft>
                      </a:pPr>
                      <a:r>
                        <a:rPr lang="el-GR" sz="1400" b="1" dirty="0" smtClean="0">
                          <a:effectLst/>
                        </a:rPr>
                        <a:t>Περισσότερο</a:t>
                      </a:r>
                      <a:endParaRPr lang="el-GR" sz="1400" b="1"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gridSpan="3">
                  <a:txBody>
                    <a:bodyPr/>
                    <a:lstStyle/>
                    <a:p>
                      <a:pPr algn="ctr">
                        <a:lnSpc>
                          <a:spcPct val="100000"/>
                        </a:lnSpc>
                        <a:spcBef>
                          <a:spcPts val="600"/>
                        </a:spcBef>
                        <a:spcAft>
                          <a:spcPts val="600"/>
                        </a:spcAft>
                      </a:pPr>
                      <a:r>
                        <a:rPr lang="el-GR" sz="1600" dirty="0" smtClean="0">
                          <a:effectLst/>
                        </a:rPr>
                        <a:t>Πληροφορίες </a:t>
                      </a:r>
                      <a:r>
                        <a:rPr lang="el-GR" sz="1600" dirty="0">
                          <a:effectLst/>
                        </a:rPr>
                        <a:t>σύγκλεισης </a:t>
                      </a:r>
                      <a:r>
                        <a:rPr lang="el-GR" sz="1600" dirty="0" smtClean="0">
                          <a:effectLst/>
                        </a:rPr>
                        <a:t>που μεταφέρονται </a:t>
                      </a:r>
                      <a:r>
                        <a:rPr lang="el-GR" sz="1600" dirty="0">
                          <a:effectLst/>
                        </a:rPr>
                        <a:t>στο εργαστήριο</a:t>
                      </a: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hMerge="1">
                  <a:txBody>
                    <a:bodyPr/>
                    <a:lstStyle/>
                    <a:p>
                      <a:endParaRPr lang="el-GR"/>
                    </a:p>
                  </a:txBody>
                  <a:tcPr/>
                </a:tc>
                <a:tc hMerge="1">
                  <a:txBody>
                    <a:bodyPr/>
                    <a:lstStyle/>
                    <a:p>
                      <a:endParaRPr lang="el-GR"/>
                    </a:p>
                  </a:txBody>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r>
                        <a:rPr lang="el-GR" sz="1400" b="1" dirty="0">
                          <a:effectLst/>
                        </a:rPr>
                        <a:t>Λιγότερο</a:t>
                      </a:r>
                      <a:endParaRPr lang="el-GR" sz="1400" b="1" dirty="0">
                        <a:effectLst/>
                        <a:latin typeface="+mn-lt"/>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r>
              <a:tr h="441916">
                <a:tc>
                  <a:txBody>
                    <a:bodyPr/>
                    <a:lstStyle/>
                    <a:p>
                      <a:pPr algn="ctr">
                        <a:lnSpc>
                          <a:spcPct val="100000"/>
                        </a:lnSpc>
                        <a:spcBef>
                          <a:spcPts val="600"/>
                        </a:spcBef>
                        <a:spcAft>
                          <a:spcPts val="600"/>
                        </a:spcAft>
                      </a:pPr>
                      <a:r>
                        <a:rPr lang="el-GR" sz="1400" b="1" dirty="0" smtClean="0">
                          <a:effectLst/>
                        </a:rPr>
                        <a:t>Περισσότερο</a:t>
                      </a:r>
                      <a:endParaRPr lang="el-GR" sz="1400" b="1"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gridSpan="3">
                  <a:txBody>
                    <a:bodyPr/>
                    <a:lstStyle/>
                    <a:p>
                      <a:pPr algn="ctr">
                        <a:lnSpc>
                          <a:spcPct val="100000"/>
                        </a:lnSpc>
                        <a:spcBef>
                          <a:spcPts val="600"/>
                        </a:spcBef>
                        <a:spcAft>
                          <a:spcPts val="600"/>
                        </a:spcAft>
                      </a:pPr>
                      <a:r>
                        <a:rPr lang="el-GR" sz="1600" dirty="0">
                          <a:effectLst/>
                        </a:rPr>
                        <a:t>Χρόνος και δεξιότητα</a:t>
                      </a: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hMerge="1">
                  <a:txBody>
                    <a:bodyPr/>
                    <a:lstStyle/>
                    <a:p>
                      <a:endParaRPr lang="el-GR"/>
                    </a:p>
                  </a:txBody>
                  <a:tcPr/>
                </a:tc>
                <a:tc hMerge="1">
                  <a:txBody>
                    <a:bodyPr/>
                    <a:lstStyle/>
                    <a:p>
                      <a:endParaRPr lang="el-GR"/>
                    </a:p>
                  </a:txBody>
                  <a:tcPr/>
                </a:tc>
                <a:tc>
                  <a:txBody>
                    <a:bodyPr/>
                    <a:lstStyle/>
                    <a:p>
                      <a:pPr algn="ctr">
                        <a:lnSpc>
                          <a:spcPct val="100000"/>
                        </a:lnSpc>
                        <a:spcBef>
                          <a:spcPts val="600"/>
                        </a:spcBef>
                        <a:spcAft>
                          <a:spcPts val="600"/>
                        </a:spcAft>
                      </a:pPr>
                      <a:r>
                        <a:rPr lang="el-GR" sz="1600" dirty="0">
                          <a:effectLst/>
                        </a:rPr>
                        <a:t> </a:t>
                      </a: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r>
                        <a:rPr lang="el-GR" sz="1400" b="1" dirty="0">
                          <a:effectLst/>
                        </a:rPr>
                        <a:t>Λιγότερο</a:t>
                      </a:r>
                      <a:endParaRPr lang="el-GR" sz="1400" b="1" dirty="0">
                        <a:effectLst/>
                        <a:latin typeface="+mn-lt"/>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r>
              <a:tr h="659678">
                <a:tc>
                  <a:txBody>
                    <a:bodyPr/>
                    <a:lstStyle/>
                    <a:p>
                      <a:pPr algn="ctr">
                        <a:lnSpc>
                          <a:spcPct val="100000"/>
                        </a:lnSpc>
                        <a:spcBef>
                          <a:spcPts val="600"/>
                        </a:spcBef>
                        <a:spcAft>
                          <a:spcPts val="600"/>
                        </a:spcAft>
                      </a:pPr>
                      <a:r>
                        <a:rPr lang="el-GR" sz="1400" b="1" dirty="0" smtClean="0">
                          <a:effectLst/>
                        </a:rPr>
                        <a:t>Λιγότερο</a:t>
                      </a:r>
                      <a:endParaRPr lang="el-GR" sz="1400" b="1" dirty="0">
                        <a:effectLst/>
                        <a:latin typeface="+mn-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gridSpan="3">
                  <a:txBody>
                    <a:bodyPr/>
                    <a:lstStyle/>
                    <a:p>
                      <a:pPr algn="ctr">
                        <a:lnSpc>
                          <a:spcPct val="100000"/>
                        </a:lnSpc>
                        <a:spcBef>
                          <a:spcPts val="600"/>
                        </a:spcBef>
                        <a:spcAft>
                          <a:spcPts val="600"/>
                        </a:spcAft>
                      </a:pPr>
                      <a:r>
                        <a:rPr lang="el-GR" sz="1600" dirty="0">
                          <a:effectLst/>
                        </a:rPr>
                        <a:t>Κλινικός χρόνος </a:t>
                      </a:r>
                      <a:r>
                        <a:rPr lang="el-GR" sz="1600" dirty="0" smtClean="0">
                          <a:effectLst/>
                        </a:rPr>
                        <a:t>ρύθμισης της σύγκλεισης</a:t>
                      </a:r>
                      <a:r>
                        <a:rPr lang="el-GR" sz="1600" baseline="0" dirty="0" smtClean="0">
                          <a:effectLst/>
                        </a:rPr>
                        <a:t> </a:t>
                      </a:r>
                      <a:r>
                        <a:rPr lang="el-GR" sz="1600" dirty="0" smtClean="0">
                          <a:effectLst/>
                        </a:rPr>
                        <a:t>που απαιτείται </a:t>
                      </a:r>
                      <a:r>
                        <a:rPr lang="el-GR" sz="1600" baseline="0" dirty="0" smtClean="0">
                          <a:effectLst/>
                        </a:rPr>
                        <a:t> </a:t>
                      </a:r>
                      <a:r>
                        <a:rPr lang="el-GR" sz="1600" dirty="0" smtClean="0">
                          <a:effectLst/>
                        </a:rPr>
                        <a:t>πριν </a:t>
                      </a:r>
                      <a:r>
                        <a:rPr lang="el-GR" sz="1600" dirty="0">
                          <a:effectLst/>
                        </a:rPr>
                        <a:t>τη συγκόλληση</a:t>
                      </a: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hMerge="1">
                  <a:txBody>
                    <a:bodyPr/>
                    <a:lstStyle/>
                    <a:p>
                      <a:endParaRPr lang="el-GR"/>
                    </a:p>
                  </a:txBody>
                  <a:tcPr/>
                </a:tc>
                <a:tc hMerge="1">
                  <a:txBody>
                    <a:bodyPr/>
                    <a:lstStyle/>
                    <a:p>
                      <a:endParaRPr lang="el-GR"/>
                    </a:p>
                  </a:txBody>
                  <a:tcPr/>
                </a:tc>
                <a:tc>
                  <a:txBody>
                    <a:bodyPr/>
                    <a:lstStyle/>
                    <a:p>
                      <a:pPr algn="ctr">
                        <a:lnSpc>
                          <a:spcPct val="100000"/>
                        </a:lnSpc>
                        <a:spcBef>
                          <a:spcPts val="600"/>
                        </a:spcBef>
                        <a:spcAft>
                          <a:spcPts val="600"/>
                        </a:spcAft>
                      </a:pPr>
                      <a:endParaRPr lang="el-GR" sz="1600" dirty="0">
                        <a:effectLst/>
                        <a:latin typeface="+mn-lt"/>
                        <a:ea typeface="Times New Roman"/>
                        <a:cs typeface="Times New Roman"/>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c>
                  <a:txBody>
                    <a:bodyPr/>
                    <a:lstStyle/>
                    <a:p>
                      <a:pPr algn="ctr">
                        <a:lnSpc>
                          <a:spcPct val="100000"/>
                        </a:lnSpc>
                        <a:spcBef>
                          <a:spcPts val="600"/>
                        </a:spcBef>
                        <a:spcAft>
                          <a:spcPts val="600"/>
                        </a:spcAft>
                      </a:pPr>
                      <a:r>
                        <a:rPr lang="el-GR" sz="1400" b="1" dirty="0" smtClean="0">
                          <a:effectLst/>
                          <a:latin typeface="+mn-lt"/>
                          <a:ea typeface="+mn-ea"/>
                          <a:cs typeface="+mn-cs"/>
                        </a:rPr>
                        <a:t>Περισσότερο</a:t>
                      </a:r>
                      <a:endParaRPr lang="el-GR" sz="1400" b="1" dirty="0">
                        <a:effectLst/>
                        <a:latin typeface="+mn-lt"/>
                        <a:ea typeface="Times New Roman"/>
                        <a:cs typeface="Times New Roman"/>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1DEC9"/>
                    </a:solidFill>
                  </a:tcPr>
                </a:tc>
              </a:tr>
            </a:tbl>
          </a:graphicData>
        </a:graphic>
      </p:graphicFrame>
      <p:sp>
        <p:nvSpPr>
          <p:cNvPr id="9" name="AutoShape 3"/>
          <p:cNvSpPr>
            <a:spLocks noChangeShapeType="1"/>
          </p:cNvSpPr>
          <p:nvPr/>
        </p:nvSpPr>
        <p:spPr bwMode="auto">
          <a:xfrm flipH="1">
            <a:off x="1907704" y="3933056"/>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15" name="AutoShape 3"/>
          <p:cNvSpPr>
            <a:spLocks noChangeShapeType="1"/>
          </p:cNvSpPr>
          <p:nvPr/>
        </p:nvSpPr>
        <p:spPr bwMode="auto">
          <a:xfrm flipH="1">
            <a:off x="1907704" y="4437112"/>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16" name="AutoShape 3"/>
          <p:cNvSpPr>
            <a:spLocks noChangeShapeType="1"/>
          </p:cNvSpPr>
          <p:nvPr/>
        </p:nvSpPr>
        <p:spPr bwMode="auto">
          <a:xfrm flipV="1">
            <a:off x="1907630" y="5013176"/>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17" name="AutoShape 3"/>
          <p:cNvSpPr>
            <a:spLocks noChangeShapeType="1"/>
          </p:cNvSpPr>
          <p:nvPr/>
        </p:nvSpPr>
        <p:spPr bwMode="auto">
          <a:xfrm flipH="1">
            <a:off x="1907630" y="3356992"/>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18" name="AutoShape 3"/>
          <p:cNvSpPr>
            <a:spLocks noChangeShapeType="1"/>
          </p:cNvSpPr>
          <p:nvPr/>
        </p:nvSpPr>
        <p:spPr bwMode="auto">
          <a:xfrm flipH="1">
            <a:off x="6876182" y="3356992"/>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19" name="AutoShape 3"/>
          <p:cNvSpPr>
            <a:spLocks noChangeShapeType="1"/>
          </p:cNvSpPr>
          <p:nvPr/>
        </p:nvSpPr>
        <p:spPr bwMode="auto">
          <a:xfrm flipH="1">
            <a:off x="6876182" y="3933056"/>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20" name="AutoShape 3"/>
          <p:cNvSpPr>
            <a:spLocks noChangeShapeType="1"/>
          </p:cNvSpPr>
          <p:nvPr/>
        </p:nvSpPr>
        <p:spPr bwMode="auto">
          <a:xfrm flipH="1">
            <a:off x="6876182" y="4437112"/>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21" name="AutoShape 3"/>
          <p:cNvSpPr>
            <a:spLocks noChangeShapeType="1"/>
          </p:cNvSpPr>
          <p:nvPr/>
        </p:nvSpPr>
        <p:spPr bwMode="auto">
          <a:xfrm flipV="1">
            <a:off x="6876182" y="5013176"/>
            <a:ext cx="792162" cy="0"/>
          </a:xfrm>
          <a:prstGeom prst="straightConnector1">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l-GR"/>
          </a:p>
        </p:txBody>
      </p:sp>
      <p:sp>
        <p:nvSpPr>
          <p:cNvPr id="22" name="Title 1"/>
          <p:cNvSpPr>
            <a:spLocks noGrp="1"/>
          </p:cNvSpPr>
          <p:nvPr>
            <p:ph type="title"/>
          </p:nvPr>
        </p:nvSpPr>
        <p:spPr/>
        <p:txBody>
          <a:bodyPr>
            <a:normAutofit/>
          </a:bodyPr>
          <a:lstStyle/>
          <a:p>
            <a:r>
              <a:rPr lang="el-GR" sz="2800" b="1" dirty="0" smtClean="0">
                <a:solidFill>
                  <a:schemeClr val="tx2"/>
                </a:solidFill>
              </a:rPr>
              <a:t>Επιλογή μηχανικών αρθρωτήρων</a:t>
            </a:r>
            <a:r>
              <a:rPr lang="en-GB" sz="2800" b="1" dirty="0" smtClean="0">
                <a:solidFill>
                  <a:schemeClr val="tx2"/>
                </a:solidFill>
              </a:rPr>
              <a:t> </a:t>
            </a:r>
            <a:r>
              <a:rPr lang="el-GR" sz="2800" b="1" dirty="0" smtClean="0">
                <a:solidFill>
                  <a:schemeClr val="tx2"/>
                </a:solidFill>
              </a:rPr>
              <a:t> στο εργαστήριο</a:t>
            </a:r>
            <a:br>
              <a:rPr lang="el-GR" sz="2800" b="1" dirty="0" smtClean="0">
                <a:solidFill>
                  <a:schemeClr val="tx2"/>
                </a:solidFill>
              </a:rPr>
            </a:br>
            <a:endParaRPr lang="el-GR" sz="2800" b="1" dirty="0">
              <a:solidFill>
                <a:schemeClr val="tx2"/>
              </a:solidFill>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22</a:t>
            </a:fld>
            <a:endParaRPr lang="el-GR" dirty="0"/>
          </a:p>
        </p:txBody>
      </p:sp>
    </p:spTree>
    <p:extLst>
      <p:ext uri="{BB962C8B-B14F-4D97-AF65-F5344CB8AC3E}">
        <p14:creationId xmlns:p14="http://schemas.microsoft.com/office/powerpoint/2010/main" val="658554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fontScale="90000"/>
          </a:bodyPr>
          <a:lstStyle/>
          <a:p>
            <a:r>
              <a:rPr lang="el-GR" sz="3600" b="1" dirty="0" smtClean="0">
                <a:solidFill>
                  <a:schemeClr val="tx2"/>
                </a:solidFill>
              </a:rPr>
              <a:t>Επιλογή αρθρωτήρων</a:t>
            </a:r>
            <a:r>
              <a:rPr lang="en-GB" sz="3600" b="1" dirty="0" smtClean="0">
                <a:solidFill>
                  <a:schemeClr val="tx2"/>
                </a:solidFill>
              </a:rPr>
              <a:t> </a:t>
            </a:r>
            <a:r>
              <a:rPr lang="el-GR" sz="3600" b="1" dirty="0" smtClean="0">
                <a:solidFill>
                  <a:schemeClr val="tx2"/>
                </a:solidFill>
              </a:rPr>
              <a:t> στο εργαστήριο</a:t>
            </a:r>
            <a:br>
              <a:rPr lang="el-GR" sz="3600" b="1" dirty="0" smtClean="0">
                <a:solidFill>
                  <a:schemeClr val="tx2"/>
                </a:solidFill>
              </a:rPr>
            </a:br>
            <a:endParaRPr lang="el-GR" sz="3600" b="1" dirty="0">
              <a:solidFill>
                <a:schemeClr val="tx2"/>
              </a:solidFill>
            </a:endParaRPr>
          </a:p>
        </p:txBody>
      </p:sp>
      <p:sp>
        <p:nvSpPr>
          <p:cNvPr id="6" name="Content Placeholder 5"/>
          <p:cNvSpPr>
            <a:spLocks noGrp="1"/>
          </p:cNvSpPr>
          <p:nvPr>
            <p:ph idx="1"/>
          </p:nvPr>
        </p:nvSpPr>
        <p:spPr>
          <a:xfrm>
            <a:off x="54000" y="764704"/>
            <a:ext cx="9036000" cy="5940000"/>
          </a:xfrm>
        </p:spPr>
        <p:txBody>
          <a:bodyPr>
            <a:noAutofit/>
          </a:bodyPr>
          <a:lstStyle/>
          <a:p>
            <a:pPr marL="252000" indent="0">
              <a:spcBef>
                <a:spcPts val="600"/>
              </a:spcBef>
              <a:spcAft>
                <a:spcPts val="600"/>
              </a:spcAft>
              <a:buNone/>
            </a:pPr>
            <a:r>
              <a:rPr lang="el-GR" sz="2400" b="1" dirty="0" smtClean="0">
                <a:solidFill>
                  <a:schemeClr val="tx2"/>
                </a:solidFill>
              </a:rPr>
              <a:t>Ελάχιστες απαιτήσεις</a:t>
            </a:r>
          </a:p>
          <a:p>
            <a:pPr>
              <a:spcBef>
                <a:spcPts val="600"/>
              </a:spcBef>
            </a:pPr>
            <a:r>
              <a:rPr lang="el-GR" sz="2000" dirty="0" smtClean="0"/>
              <a:t>Να διατηρεί  με ακρίβεια τη σωστή σχέση των αναρτημένων εκμαγείων σε κάθετο και οριζόντιο επίπεδο.</a:t>
            </a:r>
          </a:p>
          <a:p>
            <a:pPr>
              <a:spcBef>
                <a:spcPts val="600"/>
              </a:spcBef>
            </a:pPr>
            <a:r>
              <a:rPr lang="el-GR" sz="2000" dirty="0" smtClean="0"/>
              <a:t>Τα αναρτημένα εκμαγεία να απομακρύνονται και να επανατοποθετούνται εύκολα στον αρθρωτήρα χωρίς να χάνουν τη σωστή οριζόντια και κάθετη σχέση τους.</a:t>
            </a:r>
          </a:p>
          <a:p>
            <a:pPr>
              <a:spcBef>
                <a:spcPts val="600"/>
              </a:spcBef>
            </a:pPr>
            <a:r>
              <a:rPr lang="el-GR" sz="2000" dirty="0" smtClean="0"/>
              <a:t>Πρέπει να διαθέτουν τομική βελόνα και ρυθμιζόμενη, βαθμονομημένη τομική τράπεζα. </a:t>
            </a:r>
          </a:p>
          <a:p>
            <a:pPr>
              <a:spcBef>
                <a:spcPts val="600"/>
              </a:spcBef>
            </a:pPr>
            <a:r>
              <a:rPr lang="el-GR" sz="2000" dirty="0" smtClean="0"/>
              <a:t>Να δέχονται προσωπικό τόξο για τη μεταφορά της σχέσης των άνω δοντιών με τα </a:t>
            </a:r>
            <a:r>
              <a:rPr lang="el-GR" sz="2000" dirty="0" err="1" smtClean="0"/>
              <a:t>κρανιοπροσωπικά</a:t>
            </a:r>
            <a:r>
              <a:rPr lang="el-GR" sz="2000" dirty="0" smtClean="0"/>
              <a:t>  ανατομικά δεδομένα του ασθενούς.</a:t>
            </a:r>
            <a:endParaRPr lang="en-GB" sz="2000" dirty="0" smtClean="0"/>
          </a:p>
          <a:p>
            <a:pPr>
              <a:spcBef>
                <a:spcPts val="600"/>
              </a:spcBef>
            </a:pPr>
            <a:r>
              <a:rPr lang="el-GR" sz="2000" dirty="0"/>
              <a:t>Η κατασκευή </a:t>
            </a:r>
            <a:r>
              <a:rPr lang="el-GR" sz="2000" dirty="0" smtClean="0"/>
              <a:t>πρέπει </a:t>
            </a:r>
            <a:r>
              <a:rPr lang="el-GR" sz="2000" dirty="0"/>
              <a:t>να είναι </a:t>
            </a:r>
            <a:r>
              <a:rPr lang="el-GR" sz="2000" dirty="0" smtClean="0"/>
              <a:t>ακριβής</a:t>
            </a:r>
            <a:r>
              <a:rPr lang="el-GR" sz="2000" dirty="0"/>
              <a:t>, </a:t>
            </a:r>
            <a:r>
              <a:rPr lang="el-GR" sz="2000" dirty="0" smtClean="0"/>
              <a:t>άκαμπτη </a:t>
            </a:r>
            <a:r>
              <a:rPr lang="el-GR" sz="2000" dirty="0"/>
              <a:t>και </a:t>
            </a:r>
            <a:r>
              <a:rPr lang="el-GR" sz="2000" dirty="0" smtClean="0"/>
              <a:t>από μη-διαβρωτικά υλικά.</a:t>
            </a:r>
            <a:endParaRPr lang="en-GB" sz="2000" dirty="0" smtClean="0"/>
          </a:p>
          <a:p>
            <a:pPr>
              <a:spcBef>
                <a:spcPts val="600"/>
              </a:spcBef>
            </a:pPr>
            <a:r>
              <a:rPr lang="el-GR" sz="2000" dirty="0" smtClean="0"/>
              <a:t>Τα </a:t>
            </a:r>
            <a:r>
              <a:rPr lang="el-GR" sz="2000" dirty="0"/>
              <a:t>κινούμενα μέρη πρέπει να  </a:t>
            </a:r>
            <a:r>
              <a:rPr lang="el-GR" sz="2000" dirty="0" smtClean="0"/>
              <a:t>ολισθαίνουν </a:t>
            </a:r>
            <a:r>
              <a:rPr lang="el-GR" sz="2000" dirty="0"/>
              <a:t>ελεύθερα χωρίς </a:t>
            </a:r>
            <a:r>
              <a:rPr lang="el-GR" sz="2000" dirty="0" smtClean="0"/>
              <a:t>τριβή.</a:t>
            </a:r>
            <a:endParaRPr lang="en-GB" sz="2000" dirty="0" smtClean="0"/>
          </a:p>
          <a:p>
            <a:pPr>
              <a:spcBef>
                <a:spcPts val="600"/>
              </a:spcBef>
            </a:pPr>
            <a:r>
              <a:rPr lang="el-GR" sz="2000" dirty="0" smtClean="0"/>
              <a:t>Τα </a:t>
            </a:r>
            <a:r>
              <a:rPr lang="el-GR" sz="2000" dirty="0"/>
              <a:t>μη κινητά μέρη πρέπει να είναι μια άκαμπτη </a:t>
            </a:r>
            <a:r>
              <a:rPr lang="el-GR" sz="2000" dirty="0" smtClean="0"/>
              <a:t>κατασκευή.</a:t>
            </a:r>
            <a:endParaRPr lang="en-GB" sz="2000" dirty="0" smtClean="0"/>
          </a:p>
          <a:p>
            <a:pPr>
              <a:spcBef>
                <a:spcPts val="600"/>
              </a:spcBef>
            </a:pPr>
            <a:r>
              <a:rPr lang="el-GR" sz="2000" dirty="0" smtClean="0"/>
              <a:t>Επαρκής </a:t>
            </a:r>
            <a:r>
              <a:rPr lang="el-GR" sz="2000" dirty="0"/>
              <a:t>απόσταση μεταξύ των άνω και κάτω </a:t>
            </a:r>
            <a:r>
              <a:rPr lang="el-GR" sz="2000" dirty="0" smtClean="0"/>
              <a:t>σκελών του αρθρωτήρα.</a:t>
            </a:r>
          </a:p>
          <a:p>
            <a:pPr>
              <a:spcBef>
                <a:spcPts val="600"/>
              </a:spcBef>
            </a:pPr>
            <a:r>
              <a:rPr lang="el-GR" sz="2000" dirty="0" smtClean="0"/>
              <a:t>Να  είναι σταθερός </a:t>
            </a:r>
            <a:r>
              <a:rPr lang="el-GR" sz="2000" dirty="0"/>
              <a:t>στον πάγκο </a:t>
            </a:r>
            <a:r>
              <a:rPr lang="el-GR" sz="2000" dirty="0" smtClean="0"/>
              <a:t>του εργαστηρίου και να μην </a:t>
            </a:r>
            <a:r>
              <a:rPr lang="el-GR" sz="2000" dirty="0"/>
              <a:t>είναι πάρα πολύ </a:t>
            </a:r>
            <a:r>
              <a:rPr lang="el-GR" sz="2000" dirty="0" smtClean="0"/>
              <a:t>ογκώδης </a:t>
            </a:r>
            <a:r>
              <a:rPr lang="el-GR" sz="2000" dirty="0"/>
              <a:t>και </a:t>
            </a:r>
            <a:r>
              <a:rPr lang="el-GR" sz="2000" dirty="0" smtClean="0"/>
              <a:t>βαρύς.</a:t>
            </a:r>
            <a:endParaRPr lang="el-GR" sz="2000" dirty="0"/>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23</a:t>
            </a:fld>
            <a:endParaRPr lang="el-GR" dirty="0"/>
          </a:p>
        </p:txBody>
      </p:sp>
    </p:spTree>
    <p:extLst>
      <p:ext uri="{BB962C8B-B14F-4D97-AF65-F5344CB8AC3E}">
        <p14:creationId xmlns:p14="http://schemas.microsoft.com/office/powerpoint/2010/main" val="1058484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336"/>
            <a:ext cx="8229600" cy="5184000"/>
          </a:xfrm>
        </p:spPr>
        <p:txBody>
          <a:bodyPr>
            <a:noAutofit/>
          </a:bodyPr>
          <a:lstStyle/>
          <a:p>
            <a:pPr marL="0" indent="0">
              <a:spcBef>
                <a:spcPts val="1200"/>
              </a:spcBef>
              <a:spcAft>
                <a:spcPts val="600"/>
              </a:spcAft>
              <a:buNone/>
            </a:pPr>
            <a:r>
              <a:rPr lang="el-GR" sz="2300" b="1" dirty="0" smtClean="0">
                <a:solidFill>
                  <a:schemeClr val="tx2"/>
                </a:solidFill>
              </a:rPr>
              <a:t>Πρόσθετες απαιτήσεις</a:t>
            </a:r>
          </a:p>
          <a:p>
            <a:pPr>
              <a:spcBef>
                <a:spcPts val="1200"/>
              </a:spcBef>
              <a:spcAft>
                <a:spcPts val="600"/>
              </a:spcAft>
            </a:pPr>
            <a:r>
              <a:rPr lang="el-GR" sz="2300" dirty="0" smtClean="0"/>
              <a:t>Τα κονδυλικά στοιχεία των αρθρωτήρων να επιτρέπουν αναπαραγωγή δεξιάς και αριστερής πλαγιολίσθησης και </a:t>
            </a:r>
            <a:r>
              <a:rPr lang="el-GR" sz="2300" dirty="0" err="1" smtClean="0"/>
              <a:t>προσθιολίσθησης</a:t>
            </a:r>
            <a:r>
              <a:rPr lang="el-GR" sz="2300" dirty="0" smtClean="0"/>
              <a:t>.</a:t>
            </a:r>
          </a:p>
          <a:p>
            <a:pPr>
              <a:spcBef>
                <a:spcPts val="1200"/>
              </a:spcBef>
              <a:spcAft>
                <a:spcPts val="600"/>
              </a:spcAft>
            </a:pPr>
            <a:r>
              <a:rPr lang="el-GR" sz="2300" dirty="0"/>
              <a:t>Τα κονδυλικά στοιχεία των αρθρωτήρων ν</a:t>
            </a:r>
            <a:r>
              <a:rPr lang="el-GR" sz="2300" dirty="0" smtClean="0"/>
              <a:t>α μπορούν να ρυθμίζονται σε οριζόντια κατεύθυνση.</a:t>
            </a:r>
          </a:p>
          <a:p>
            <a:pPr>
              <a:spcBef>
                <a:spcPts val="1200"/>
              </a:spcBef>
              <a:spcAft>
                <a:spcPts val="600"/>
              </a:spcAft>
            </a:pPr>
            <a:r>
              <a:rPr lang="el-GR" sz="2300" dirty="0" smtClean="0"/>
              <a:t>Οι αρθρωτήρες να διαθέτουν ρυθμίσεις για την απόδοση της κίνησης </a:t>
            </a:r>
            <a:r>
              <a:rPr lang="en-GB" sz="2300" dirty="0" smtClean="0"/>
              <a:t>Bennet</a:t>
            </a:r>
            <a:r>
              <a:rPr lang="el-GR" sz="2300" dirty="0" smtClean="0"/>
              <a:t>.</a:t>
            </a:r>
          </a:p>
          <a:p>
            <a:pPr>
              <a:spcBef>
                <a:spcPts val="1200"/>
              </a:spcBef>
              <a:spcAft>
                <a:spcPts val="600"/>
              </a:spcAft>
            </a:pPr>
            <a:r>
              <a:rPr lang="el-GR" sz="2300" dirty="0" smtClean="0"/>
              <a:t>Να διαθέτουν ρυθμιζόμενο πρόσθιο οδηγό. Η τομική μηχανική τράπεζα να ρυθμίζεται σε μετωπιαίο και οβελιαίο επίπεδο ή να μπορεί να μετατρέπεται σε εξατομικευμένη  με προσθήκη ακρυλικής ρητίνης  ή με εκτροχισμό. </a:t>
            </a:r>
            <a:endParaRPr lang="el-GR" sz="2300" dirty="0"/>
          </a:p>
        </p:txBody>
      </p:sp>
      <p:sp>
        <p:nvSpPr>
          <p:cNvPr id="4" name="Title 1"/>
          <p:cNvSpPr>
            <a:spLocks noGrp="1"/>
          </p:cNvSpPr>
          <p:nvPr>
            <p:ph type="title"/>
          </p:nvPr>
        </p:nvSpPr>
        <p:spPr/>
        <p:txBody>
          <a:bodyPr>
            <a:normAutofit fontScale="90000"/>
          </a:bodyPr>
          <a:lstStyle/>
          <a:p>
            <a:r>
              <a:rPr lang="el-GR" sz="3600" b="1" dirty="0" smtClean="0">
                <a:solidFill>
                  <a:schemeClr val="tx2"/>
                </a:solidFill>
              </a:rPr>
              <a:t>Επιλογή αρθρωτήρων</a:t>
            </a:r>
            <a:r>
              <a:rPr lang="en-GB" sz="3600" b="1" dirty="0" smtClean="0">
                <a:solidFill>
                  <a:schemeClr val="tx2"/>
                </a:solidFill>
              </a:rPr>
              <a:t> </a:t>
            </a:r>
            <a:r>
              <a:rPr lang="el-GR" sz="3600" b="1" dirty="0" smtClean="0">
                <a:solidFill>
                  <a:schemeClr val="tx2"/>
                </a:solidFill>
              </a:rPr>
              <a:t> στο εργαστήριο</a:t>
            </a:r>
            <a:br>
              <a:rPr lang="el-GR" sz="3600" b="1" dirty="0" smtClean="0">
                <a:solidFill>
                  <a:schemeClr val="tx2"/>
                </a:solidFill>
              </a:rPr>
            </a:br>
            <a:endParaRPr lang="el-GR" sz="3600" b="1" dirty="0">
              <a:solidFill>
                <a:schemeClr val="tx2"/>
              </a:solidFill>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24</a:t>
            </a:fld>
            <a:endParaRPr lang="el-GR" dirty="0"/>
          </a:p>
        </p:txBody>
      </p:sp>
    </p:spTree>
    <p:extLst>
      <p:ext uri="{BB962C8B-B14F-4D97-AF65-F5344CB8AC3E}">
        <p14:creationId xmlns:p14="http://schemas.microsoft.com/office/powerpoint/2010/main" val="38034538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l-GR" sz="3600" b="1" dirty="0" smtClean="0">
                <a:solidFill>
                  <a:schemeClr val="tx2"/>
                </a:solidFill>
              </a:rPr>
              <a:t>Επιλογή αρθρωτήρων</a:t>
            </a:r>
            <a:r>
              <a:rPr lang="en-GB" sz="3600" b="1" dirty="0" smtClean="0">
                <a:solidFill>
                  <a:schemeClr val="tx2"/>
                </a:solidFill>
              </a:rPr>
              <a:t> </a:t>
            </a:r>
            <a:r>
              <a:rPr lang="el-GR" sz="3600" b="1" dirty="0" smtClean="0">
                <a:solidFill>
                  <a:schemeClr val="tx2"/>
                </a:solidFill>
              </a:rPr>
              <a:t> στο εργαστήριο</a:t>
            </a:r>
            <a:br>
              <a:rPr lang="el-GR" sz="3600" b="1" dirty="0" smtClean="0">
                <a:solidFill>
                  <a:schemeClr val="tx2"/>
                </a:solidFill>
              </a:rPr>
            </a:br>
            <a:endParaRPr lang="el-GR" sz="3600" b="1" dirty="0">
              <a:solidFill>
                <a:schemeClr val="tx2"/>
              </a:solidFill>
            </a:endParaRPr>
          </a:p>
        </p:txBody>
      </p:sp>
      <p:sp>
        <p:nvSpPr>
          <p:cNvPr id="5" name="Content Placeholder 4"/>
          <p:cNvSpPr>
            <a:spLocks noGrp="1"/>
          </p:cNvSpPr>
          <p:nvPr>
            <p:ph sz="half" idx="1"/>
          </p:nvPr>
        </p:nvSpPr>
        <p:spPr>
          <a:xfrm>
            <a:off x="173360" y="1600200"/>
            <a:ext cx="4038600" cy="4525963"/>
          </a:xfrm>
          <a:ln>
            <a:solidFill>
              <a:schemeClr val="tx2"/>
            </a:solidFill>
          </a:ln>
        </p:spPr>
        <p:txBody>
          <a:bodyPr/>
          <a:lstStyle/>
          <a:p>
            <a:r>
              <a:rPr lang="el-GR" b="1" dirty="0" smtClean="0">
                <a:solidFill>
                  <a:schemeClr val="tx2"/>
                </a:solidFill>
              </a:rPr>
              <a:t>Σταθερών αποκλίσεων</a:t>
            </a:r>
          </a:p>
          <a:p>
            <a:pPr marL="0" indent="0">
              <a:buNone/>
            </a:pPr>
            <a:endParaRPr lang="el-GR" sz="2000" dirty="0" smtClean="0">
              <a:solidFill>
                <a:srgbClr val="C00000"/>
              </a:solidFill>
            </a:endParaRPr>
          </a:p>
          <a:p>
            <a:pPr marL="514350" indent="-514350">
              <a:buFont typeface="+mj-lt"/>
              <a:buAutoNum type="arabicPeriod"/>
            </a:pPr>
            <a:r>
              <a:rPr lang="el-GR" sz="2400" dirty="0" smtClean="0"/>
              <a:t>Για την ανάρτηση αρχικών εκμαγείων μελέτης.</a:t>
            </a:r>
          </a:p>
          <a:p>
            <a:pPr marL="514350" indent="-514350">
              <a:buFont typeface="+mj-lt"/>
              <a:buAutoNum type="arabicPeriod"/>
            </a:pPr>
            <a:r>
              <a:rPr lang="el-GR" sz="2400" dirty="0" smtClean="0"/>
              <a:t>Για την κατασκευή μικρής </a:t>
            </a:r>
            <a:r>
              <a:rPr lang="el-GR" sz="2400" dirty="0"/>
              <a:t>έ</a:t>
            </a:r>
            <a:r>
              <a:rPr lang="el-GR" sz="2400" dirty="0" smtClean="0"/>
              <a:t>κτασης ακινήτων προσθετικών αποκαταστάσεων.</a:t>
            </a:r>
          </a:p>
          <a:p>
            <a:pPr marL="514350" indent="-514350">
              <a:buFont typeface="+mj-lt"/>
              <a:buAutoNum type="arabicPeriod"/>
            </a:pPr>
            <a:r>
              <a:rPr lang="el-GR" sz="2400" dirty="0" smtClean="0"/>
              <a:t>Για την κατασκευ</a:t>
            </a:r>
            <a:r>
              <a:rPr lang="el-GR" sz="2400" dirty="0"/>
              <a:t>ή</a:t>
            </a:r>
            <a:r>
              <a:rPr lang="el-GR" sz="2400" dirty="0" smtClean="0"/>
              <a:t> ναρθήκων.</a:t>
            </a:r>
          </a:p>
          <a:p>
            <a:pPr marL="514350" indent="-514350">
              <a:buFont typeface="+mj-lt"/>
              <a:buAutoNum type="arabicPeriod"/>
            </a:pPr>
            <a:r>
              <a:rPr lang="el-GR" sz="2400" dirty="0" smtClean="0"/>
              <a:t>Για διαγνωστικό κέρωμα.</a:t>
            </a:r>
          </a:p>
          <a:p>
            <a:pPr marL="514350" indent="-514350">
              <a:buFont typeface="+mj-lt"/>
              <a:buAutoNum type="arabicPeriod"/>
            </a:pPr>
            <a:endParaRPr lang="el-GR" sz="2400" dirty="0"/>
          </a:p>
        </p:txBody>
      </p:sp>
      <p:sp>
        <p:nvSpPr>
          <p:cNvPr id="6" name="Content Placeholder 5"/>
          <p:cNvSpPr>
            <a:spLocks noGrp="1"/>
          </p:cNvSpPr>
          <p:nvPr>
            <p:ph sz="half" idx="2"/>
          </p:nvPr>
        </p:nvSpPr>
        <p:spPr>
          <a:xfrm>
            <a:off x="4572000" y="1600200"/>
            <a:ext cx="4316288" cy="4525963"/>
          </a:xfrm>
          <a:ln>
            <a:solidFill>
              <a:schemeClr val="tx2"/>
            </a:solidFill>
          </a:ln>
        </p:spPr>
        <p:txBody>
          <a:bodyPr/>
          <a:lstStyle/>
          <a:p>
            <a:r>
              <a:rPr lang="el-GR" b="1" dirty="0" smtClean="0">
                <a:solidFill>
                  <a:schemeClr val="tx2"/>
                </a:solidFill>
              </a:rPr>
              <a:t>Ημιπροσαρμοζόμενοι </a:t>
            </a:r>
          </a:p>
          <a:p>
            <a:pPr marL="514350" indent="-514350">
              <a:buFont typeface="+mj-lt"/>
              <a:buAutoNum type="arabicPeriod"/>
            </a:pPr>
            <a:endParaRPr lang="el-GR" sz="2000" dirty="0" smtClean="0"/>
          </a:p>
          <a:p>
            <a:pPr marL="514350" indent="-514350">
              <a:buFont typeface="+mj-lt"/>
              <a:buAutoNum type="arabicPeriod"/>
            </a:pPr>
            <a:r>
              <a:rPr lang="el-GR" sz="2400" dirty="0" smtClean="0"/>
              <a:t>Για ολικές αποκαταστάσεις, κινητές ή ακίνητες</a:t>
            </a:r>
            <a:r>
              <a:rPr lang="el-GR" sz="2000" dirty="0" smtClean="0"/>
              <a:t>.</a:t>
            </a:r>
          </a:p>
          <a:p>
            <a:pPr marL="514350" indent="-514350">
              <a:buFont typeface="+mj-lt"/>
              <a:buAutoNum type="arabicPeriod"/>
            </a:pPr>
            <a:r>
              <a:rPr lang="el-GR" sz="2400" dirty="0" smtClean="0"/>
              <a:t>Πολλαπλές προσθετικές αποκαταστάσεις προσθίων και οπισθίων δοντιών.</a:t>
            </a:r>
          </a:p>
          <a:p>
            <a:pPr marL="514350" indent="-514350">
              <a:buFont typeface="+mj-lt"/>
              <a:buAutoNum type="arabicPeriod"/>
            </a:pPr>
            <a:r>
              <a:rPr lang="el-GR" sz="2400" dirty="0" smtClean="0"/>
              <a:t>Για την ανάλυση και μελέτη της σύγκλεισης.</a:t>
            </a:r>
            <a:endParaRPr lang="el-GR" sz="2400"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25</a:t>
            </a:fld>
            <a:endParaRPr lang="el-GR" dirty="0"/>
          </a:p>
        </p:txBody>
      </p:sp>
    </p:spTree>
    <p:extLst>
      <p:ext uri="{BB962C8B-B14F-4D97-AF65-F5344CB8AC3E}">
        <p14:creationId xmlns:p14="http://schemas.microsoft.com/office/powerpoint/2010/main" val="3557338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600200"/>
            <a:ext cx="4316288" cy="4525963"/>
          </a:xfrm>
        </p:spPr>
        <p:txBody>
          <a:bodyPr>
            <a:normAutofit fontScale="85000" lnSpcReduction="10000"/>
          </a:bodyPr>
          <a:lstStyle/>
          <a:p>
            <a:pPr>
              <a:lnSpc>
                <a:spcPct val="110000"/>
              </a:lnSpc>
              <a:spcBef>
                <a:spcPts val="600"/>
              </a:spcBef>
            </a:pPr>
            <a:r>
              <a:rPr lang="el-GR" dirty="0"/>
              <a:t>Ο εικονικός αρθρωτήρας, είναι μια εξελικτική τεχνολογική εφαρμογή της εικονικής πραγματικότητας που χρησιμοποιείται στον κλάδο της προσθετικής για να παρακάμψει και επιλύσει τους περιορισμούς και τα μειονεκτήματα παλαιοτέρων εφαρμογών όπως οι μηχανικοί αρθρωτήρες.</a:t>
            </a:r>
          </a:p>
        </p:txBody>
      </p:sp>
      <p:sp>
        <p:nvSpPr>
          <p:cNvPr id="5" name="Title 3"/>
          <p:cNvSpPr>
            <a:spLocks noGrp="1"/>
          </p:cNvSpPr>
          <p:nvPr>
            <p:ph type="title"/>
          </p:nvPr>
        </p:nvSpPr>
        <p:spPr/>
        <p:txBody>
          <a:bodyPr anchor="t">
            <a:normAutofit/>
          </a:bodyPr>
          <a:lstStyle/>
          <a:p>
            <a:r>
              <a:rPr lang="el-GR" sz="3200" b="1" dirty="0" smtClean="0">
                <a:solidFill>
                  <a:schemeClr val="tx2"/>
                </a:solidFill>
              </a:rPr>
              <a:t>Εξέλιξη </a:t>
            </a:r>
            <a:r>
              <a:rPr lang="el-GR" sz="3200" b="1" dirty="0" err="1" smtClean="0">
                <a:solidFill>
                  <a:schemeClr val="tx2"/>
                </a:solidFill>
              </a:rPr>
              <a:t>αρθρωτήρων</a:t>
            </a:r>
            <a:r>
              <a:rPr lang="el-GR" sz="3200" b="1" dirty="0" smtClean="0">
                <a:solidFill>
                  <a:schemeClr val="tx2"/>
                </a:solidFill>
              </a:rPr>
              <a:t> </a:t>
            </a:r>
            <a:r>
              <a:rPr lang="el-GR" sz="3200" b="1" dirty="0" smtClean="0">
                <a:solidFill>
                  <a:schemeClr val="tx2"/>
                </a:solidFill>
              </a:rPr>
              <a:t>- Εικονικός αρθρωτήρας</a:t>
            </a:r>
            <a:endParaRPr lang="el-GR" sz="3200" b="1" dirty="0">
              <a:solidFill>
                <a:schemeClr val="tx2"/>
              </a:solidFill>
            </a:endParaRPr>
          </a:p>
        </p:txBody>
      </p:sp>
      <p:pic>
        <p:nvPicPr>
          <p:cNvPr id="1028" name="Picture 4"/>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4940" r="8506"/>
          <a:stretch/>
        </p:blipFill>
        <p:spPr bwMode="auto">
          <a:xfrm>
            <a:off x="323528" y="2169184"/>
            <a:ext cx="4332130" cy="2916000"/>
          </a:xfrm>
          <a:prstGeom prst="rect">
            <a:avLst/>
          </a:prstGeom>
          <a:noFill/>
          <a:ln w="381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907704" y="5229200"/>
            <a:ext cx="1285865" cy="276999"/>
          </a:xfrm>
          <a:prstGeom prst="rect">
            <a:avLst/>
          </a:prstGeom>
        </p:spPr>
        <p:txBody>
          <a:bodyPr wrap="none">
            <a:spAutoFit/>
          </a:bodyPr>
          <a:lstStyle/>
          <a:p>
            <a:r>
              <a:rPr lang="en-GB" sz="1200" dirty="0">
                <a:hlinkClick r:id="rId4"/>
              </a:rPr>
              <a:t>medicalexpo.com</a:t>
            </a:r>
            <a:endParaRPr lang="el-GR" sz="1200" dirty="0"/>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26</a:t>
            </a:fld>
            <a:endParaRPr lang="el-GR" dirty="0"/>
          </a:p>
        </p:txBody>
      </p:sp>
    </p:spTree>
    <p:extLst>
      <p:ext uri="{BB962C8B-B14F-4D97-AF65-F5344CB8AC3E}">
        <p14:creationId xmlns:p14="http://schemas.microsoft.com/office/powerpoint/2010/main" val="3155857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59768"/>
          </a:xfrm>
        </p:spPr>
        <p:txBody>
          <a:bodyPr anchor="t">
            <a:normAutofit/>
          </a:bodyPr>
          <a:lstStyle/>
          <a:p>
            <a:r>
              <a:rPr lang="el-GR" sz="3200" b="1" dirty="0" smtClean="0">
                <a:solidFill>
                  <a:schemeClr val="tx2"/>
                </a:solidFill>
              </a:rPr>
              <a:t> Εικονικός  αρθρωτήρας</a:t>
            </a:r>
            <a:endParaRPr lang="el-GR" sz="3200" b="1" dirty="0">
              <a:solidFill>
                <a:schemeClr val="tx2"/>
              </a:solidFill>
            </a:endParaRPr>
          </a:p>
        </p:txBody>
      </p:sp>
      <p:sp>
        <p:nvSpPr>
          <p:cNvPr id="3" name="Text Placeholder 2"/>
          <p:cNvSpPr>
            <a:spLocks noGrp="1"/>
          </p:cNvSpPr>
          <p:nvPr>
            <p:ph type="body" sz="half" idx="1"/>
          </p:nvPr>
        </p:nvSpPr>
        <p:spPr>
          <a:xfrm>
            <a:off x="457200" y="1268760"/>
            <a:ext cx="8229600" cy="1981200"/>
          </a:xfrm>
        </p:spPr>
        <p:txBody>
          <a:bodyPr>
            <a:normAutofit fontScale="92500" lnSpcReduction="10000"/>
          </a:bodyPr>
          <a:lstStyle/>
          <a:p>
            <a:pPr lvl="0"/>
            <a:r>
              <a:rPr lang="el-GR" sz="2400" dirty="0"/>
              <a:t>Ο εικονικός αρθρωτήρας σε συνδυασμό με την εφαρμογή των </a:t>
            </a:r>
            <a:r>
              <a:rPr lang="en-US" sz="2400" dirty="0"/>
              <a:t>CAD</a:t>
            </a:r>
            <a:r>
              <a:rPr lang="el-GR" sz="2400" dirty="0"/>
              <a:t>/</a:t>
            </a:r>
            <a:r>
              <a:rPr lang="en-US" sz="2400" dirty="0"/>
              <a:t>CAM</a:t>
            </a:r>
            <a:r>
              <a:rPr lang="el-GR" sz="2400" dirty="0"/>
              <a:t> </a:t>
            </a:r>
            <a:r>
              <a:rPr lang="el-GR" sz="2400" i="1" dirty="0">
                <a:solidFill>
                  <a:schemeClr val="tx2"/>
                </a:solidFill>
              </a:rPr>
              <a:t>(</a:t>
            </a:r>
            <a:r>
              <a:rPr lang="en-GB" sz="2400" i="1" dirty="0">
                <a:solidFill>
                  <a:schemeClr val="tx2"/>
                </a:solidFill>
              </a:rPr>
              <a:t>Computer</a:t>
            </a:r>
            <a:r>
              <a:rPr lang="el-GR" sz="2400" i="1" dirty="0">
                <a:solidFill>
                  <a:schemeClr val="tx2"/>
                </a:solidFill>
              </a:rPr>
              <a:t>- </a:t>
            </a:r>
            <a:r>
              <a:rPr lang="en-GB" sz="2400" i="1" dirty="0">
                <a:solidFill>
                  <a:schemeClr val="tx2"/>
                </a:solidFill>
              </a:rPr>
              <a:t>aided design</a:t>
            </a:r>
            <a:r>
              <a:rPr lang="el-GR" sz="2400" i="1" dirty="0">
                <a:solidFill>
                  <a:schemeClr val="tx2"/>
                </a:solidFill>
              </a:rPr>
              <a:t>/</a:t>
            </a:r>
            <a:r>
              <a:rPr lang="en-GB" sz="2400" i="1" dirty="0">
                <a:solidFill>
                  <a:schemeClr val="tx2"/>
                </a:solidFill>
              </a:rPr>
              <a:t>Computer</a:t>
            </a:r>
            <a:r>
              <a:rPr lang="el-GR" sz="2400" i="1" dirty="0">
                <a:solidFill>
                  <a:schemeClr val="tx2"/>
                </a:solidFill>
              </a:rPr>
              <a:t>-</a:t>
            </a:r>
            <a:r>
              <a:rPr lang="en-GB" sz="2400" i="1" dirty="0">
                <a:solidFill>
                  <a:schemeClr val="tx2"/>
                </a:solidFill>
              </a:rPr>
              <a:t>aided manufacturing</a:t>
            </a:r>
            <a:r>
              <a:rPr lang="el-GR" sz="2400" i="1" dirty="0">
                <a:solidFill>
                  <a:schemeClr val="tx2"/>
                </a:solidFill>
              </a:rPr>
              <a:t>) </a:t>
            </a:r>
            <a:r>
              <a:rPr lang="el-GR" sz="2400" dirty="0" smtClean="0"/>
              <a:t>οδοντιατρικών συστημάτων </a:t>
            </a:r>
            <a:r>
              <a:rPr lang="el-GR" sz="2400" dirty="0"/>
              <a:t>έχει την δυνατότητα να παράγει προσθετικές εργασίες που μπορούν να αναπαράγουν με ακρίβεια και αξιοπιστία τις δυναμικές λειτουργικές συγκλεισιακές σχέσεις του στόματος ενός ασθενούς.</a:t>
            </a:r>
          </a:p>
          <a:p>
            <a:endParaRPr lang="el-GR" sz="2400" dirty="0"/>
          </a:p>
        </p:txBody>
      </p:sp>
      <p:pic>
        <p:nvPicPr>
          <p:cNvPr id="5"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27584" y="3646867"/>
            <a:ext cx="2759679" cy="27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2" descr="http://www.dentalproductsreport.com/sites/www.dentalproductsreport.com/files/imagecache/gallery_460/articles/Virtual-Articulator.jpg"/>
          <p:cNvPicPr>
            <a:picLocks noGrp="1" noChangeAspect="1" noChangeArrowheads="1"/>
          </p:cNvPicPr>
          <p:nvPr>
            <p:ph sz="half" idx="4294967295"/>
          </p:nvPr>
        </p:nvPicPr>
        <p:blipFill rotWithShape="1">
          <a:blip r:embed="rId4">
            <a:extLst>
              <a:ext uri="{28A0092B-C50C-407E-A947-70E740481C1C}">
                <a14:useLocalDpi xmlns:a14="http://schemas.microsoft.com/office/drawing/2010/main" val="0"/>
              </a:ext>
            </a:extLst>
          </a:blip>
          <a:stretch/>
        </p:blipFill>
        <p:spPr bwMode="auto">
          <a:xfrm>
            <a:off x="4788025" y="3645024"/>
            <a:ext cx="3984163" cy="27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5940152" y="6444044"/>
            <a:ext cx="1781944" cy="276999"/>
          </a:xfrm>
          <a:prstGeom prst="rect">
            <a:avLst/>
          </a:prstGeom>
        </p:spPr>
        <p:txBody>
          <a:bodyPr wrap="square">
            <a:spAutoFit/>
          </a:bodyPr>
          <a:lstStyle/>
          <a:p>
            <a:pPr algn="ctr"/>
            <a:r>
              <a:rPr lang="en-US" sz="1200" dirty="0" smtClean="0">
                <a:hlinkClick r:id="rId5"/>
              </a:rPr>
              <a:t>cara-kulzer.com</a:t>
            </a:r>
            <a:endParaRPr lang="el-GR" sz="1200" dirty="0"/>
          </a:p>
        </p:txBody>
      </p:sp>
      <p:sp>
        <p:nvSpPr>
          <p:cNvPr id="7" name="Ορθογώνιο 6"/>
          <p:cNvSpPr/>
          <p:nvPr/>
        </p:nvSpPr>
        <p:spPr>
          <a:xfrm>
            <a:off x="1115616" y="6453336"/>
            <a:ext cx="2141984" cy="276999"/>
          </a:xfrm>
          <a:prstGeom prst="rect">
            <a:avLst/>
          </a:prstGeom>
        </p:spPr>
        <p:txBody>
          <a:bodyPr wrap="square">
            <a:spAutoFit/>
          </a:bodyPr>
          <a:lstStyle/>
          <a:p>
            <a:pPr algn="ctr"/>
            <a:r>
              <a:rPr lang="en-US" sz="1200" dirty="0" smtClean="0">
                <a:hlinkClick r:id="rId6"/>
              </a:rPr>
              <a:t>3shapedental.com</a:t>
            </a:r>
            <a:endParaRPr lang="el-GR" sz="1200" dirty="0"/>
          </a:p>
        </p:txBody>
      </p:sp>
      <p:sp>
        <p:nvSpPr>
          <p:cNvPr id="8" name="Θέση αριθμού διαφάνειας 7"/>
          <p:cNvSpPr>
            <a:spLocks noGrp="1"/>
          </p:cNvSpPr>
          <p:nvPr>
            <p:ph type="sldNum" sz="quarter" idx="12"/>
          </p:nvPr>
        </p:nvSpPr>
        <p:spPr/>
        <p:txBody>
          <a:bodyPr/>
          <a:lstStyle/>
          <a:p>
            <a:pPr>
              <a:defRPr/>
            </a:pPr>
            <a:fld id="{8CA851DD-A772-4108-80F5-B8CE7A58B889}" type="slidenum">
              <a:rPr lang="en-US" smtClean="0"/>
              <a:pPr>
                <a:defRPr/>
              </a:pPr>
              <a:t>27</a:t>
            </a:fld>
            <a:endParaRPr lang="en-US" dirty="0"/>
          </a:p>
        </p:txBody>
      </p:sp>
    </p:spTree>
    <p:extLst>
      <p:ext uri="{BB962C8B-B14F-4D97-AF65-F5344CB8AC3E}">
        <p14:creationId xmlns:p14="http://schemas.microsoft.com/office/powerpoint/2010/main" val="1868113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nchor="t">
            <a:normAutofit/>
          </a:bodyPr>
          <a:lstStyle/>
          <a:p>
            <a:r>
              <a:rPr lang="el-GR" sz="3200" b="1" dirty="0" smtClean="0">
                <a:solidFill>
                  <a:schemeClr val="tx2"/>
                </a:solidFill>
              </a:rPr>
              <a:t>Εικονικός αρθρωτήρας</a:t>
            </a:r>
            <a:endParaRPr lang="el-GR" sz="3200" b="1" dirty="0">
              <a:solidFill>
                <a:schemeClr val="tx2"/>
              </a:solidFill>
            </a:endParaRPr>
          </a:p>
        </p:txBody>
      </p:sp>
      <p:sp>
        <p:nvSpPr>
          <p:cNvPr id="7" name="Text Box 3"/>
          <p:cNvSpPr txBox="1">
            <a:spLocks noGrp="1" noChangeArrowheads="1"/>
          </p:cNvSpPr>
          <p:nvPr>
            <p:ph idx="1"/>
          </p:nvPr>
        </p:nvSpPr>
        <p:spPr bwMode="auto">
          <a:xfrm>
            <a:off x="457200" y="1124744"/>
            <a:ext cx="8229600"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buFont typeface="Arial" charset="0"/>
              <a:defRPr>
                <a:solidFill>
                  <a:schemeClr val="tx1"/>
                </a:solidFill>
                <a:latin typeface="Arial" charset="0"/>
                <a:cs typeface="Arial" charset="0"/>
              </a:defRPr>
            </a:lvl6pPr>
            <a:lvl7pPr marL="2971800" indent="-228600" eaLnBrk="0" fontAlgn="base" hangingPunct="0">
              <a:spcBef>
                <a:spcPct val="0"/>
              </a:spcBef>
              <a:spcAft>
                <a:spcPct val="0"/>
              </a:spcAft>
              <a:buFont typeface="Arial" charset="0"/>
              <a:defRPr>
                <a:solidFill>
                  <a:schemeClr val="tx1"/>
                </a:solidFill>
                <a:latin typeface="Arial" charset="0"/>
                <a:cs typeface="Arial" charset="0"/>
              </a:defRPr>
            </a:lvl7pPr>
            <a:lvl8pPr marL="3429000" indent="-228600" eaLnBrk="0" fontAlgn="base" hangingPunct="0">
              <a:spcBef>
                <a:spcPct val="0"/>
              </a:spcBef>
              <a:spcAft>
                <a:spcPct val="0"/>
              </a:spcAft>
              <a:buFont typeface="Arial" charset="0"/>
              <a:defRPr>
                <a:solidFill>
                  <a:schemeClr val="tx1"/>
                </a:solidFill>
                <a:latin typeface="Arial" charset="0"/>
                <a:cs typeface="Arial" charset="0"/>
              </a:defRPr>
            </a:lvl8pPr>
            <a:lvl9pPr marL="3886200" indent="-228600" eaLnBrk="0" fontAlgn="base" hangingPunct="0">
              <a:spcBef>
                <a:spcPct val="0"/>
              </a:spcBef>
              <a:spcAft>
                <a:spcPct val="0"/>
              </a:spcAft>
              <a:buFont typeface="Arial" charset="0"/>
              <a:defRPr>
                <a:solidFill>
                  <a:schemeClr val="tx1"/>
                </a:solidFill>
                <a:latin typeface="Arial" charset="0"/>
                <a:cs typeface="Arial" charset="0"/>
              </a:defRPr>
            </a:lvl9pPr>
          </a:lstStyle>
          <a:p>
            <a:pPr marL="0" indent="0" eaLnBrk="1" hangingPunct="1">
              <a:spcBef>
                <a:spcPts val="600"/>
              </a:spcBef>
              <a:buNone/>
            </a:pPr>
            <a:r>
              <a:rPr lang="el-GR" sz="2400" i="1" dirty="0" smtClean="0">
                <a:solidFill>
                  <a:schemeClr val="tx2"/>
                </a:solidFill>
                <a:latin typeface="+mn-lt"/>
              </a:rPr>
              <a:t>Ο εικονικός αρθρωτήρας </a:t>
            </a:r>
            <a:r>
              <a:rPr lang="el-GR" sz="2400" i="1" dirty="0">
                <a:solidFill>
                  <a:schemeClr val="tx2"/>
                </a:solidFill>
                <a:latin typeface="+mn-lt"/>
              </a:rPr>
              <a:t>είναι ένα λογισμικό πρόγραμμα (</a:t>
            </a:r>
            <a:r>
              <a:rPr lang="en-GB" sz="2400" i="1" dirty="0">
                <a:solidFill>
                  <a:schemeClr val="tx2"/>
                </a:solidFill>
                <a:latin typeface="+mn-lt"/>
              </a:rPr>
              <a:t>software tool</a:t>
            </a:r>
            <a:r>
              <a:rPr lang="el-GR" sz="2400" i="1" dirty="0">
                <a:solidFill>
                  <a:schemeClr val="tx2"/>
                </a:solidFill>
                <a:latin typeface="+mn-lt"/>
              </a:rPr>
              <a:t>) </a:t>
            </a:r>
            <a:r>
              <a:rPr lang="el-GR" sz="2400" i="1" dirty="0" smtClean="0">
                <a:solidFill>
                  <a:schemeClr val="tx2"/>
                </a:solidFill>
                <a:latin typeface="+mn-lt"/>
              </a:rPr>
              <a:t>ηλεκτρονικού υπολογιστή.</a:t>
            </a:r>
          </a:p>
          <a:p>
            <a:pPr eaLnBrk="1" hangingPunct="1">
              <a:spcBef>
                <a:spcPts val="600"/>
              </a:spcBef>
            </a:pPr>
            <a:r>
              <a:rPr lang="el-GR" altLang="en-US" sz="2000" dirty="0" smtClean="0">
                <a:latin typeface="+mn-lt"/>
              </a:rPr>
              <a:t> </a:t>
            </a:r>
            <a:r>
              <a:rPr lang="el-GR" altLang="en-US" sz="2000" dirty="0">
                <a:latin typeface="+mn-lt"/>
              </a:rPr>
              <a:t>Αναλύει τις σύνθετες στατικές και δυναμικές </a:t>
            </a:r>
            <a:r>
              <a:rPr lang="el-GR" altLang="en-US" sz="2000" dirty="0" smtClean="0">
                <a:latin typeface="+mn-lt"/>
              </a:rPr>
              <a:t>μασητικές </a:t>
            </a:r>
            <a:r>
              <a:rPr lang="el-GR" altLang="en-US" sz="2000" dirty="0">
                <a:latin typeface="+mn-lt"/>
              </a:rPr>
              <a:t>σχέσεις των </a:t>
            </a:r>
            <a:r>
              <a:rPr lang="el-GR" altLang="en-US" sz="2000" dirty="0" smtClean="0">
                <a:latin typeface="+mn-lt"/>
              </a:rPr>
              <a:t>γνάθων.</a:t>
            </a:r>
            <a:endParaRPr lang="el-GR" altLang="en-US" sz="2000" dirty="0">
              <a:latin typeface="+mn-lt"/>
            </a:endParaRPr>
          </a:p>
          <a:p>
            <a:pPr eaLnBrk="1" hangingPunct="1">
              <a:spcBef>
                <a:spcPts val="600"/>
              </a:spcBef>
            </a:pPr>
            <a:r>
              <a:rPr lang="el-GR" altLang="en-US" sz="2000" dirty="0">
                <a:latin typeface="+mn-lt"/>
              </a:rPr>
              <a:t> Προσομοιάζει τις κινήσεις της κάτω </a:t>
            </a:r>
            <a:r>
              <a:rPr lang="el-GR" altLang="en-US" sz="2000" dirty="0" smtClean="0">
                <a:latin typeface="+mn-lt"/>
              </a:rPr>
              <a:t>γνάθου.</a:t>
            </a:r>
            <a:endParaRPr lang="el-GR" altLang="en-US" sz="2000" dirty="0">
              <a:latin typeface="+mn-lt"/>
            </a:endParaRPr>
          </a:p>
          <a:p>
            <a:pPr eaLnBrk="1" hangingPunct="1">
              <a:spcBef>
                <a:spcPts val="600"/>
              </a:spcBef>
            </a:pPr>
            <a:r>
              <a:rPr lang="el-GR" altLang="en-US" sz="2000" dirty="0">
                <a:latin typeface="+mn-lt"/>
              </a:rPr>
              <a:t> Απαιτεί  </a:t>
            </a:r>
            <a:r>
              <a:rPr lang="el-GR" altLang="en-US" sz="2000" dirty="0" smtClean="0">
                <a:latin typeface="+mn-lt"/>
              </a:rPr>
              <a:t>τρισδιάστατη (</a:t>
            </a:r>
            <a:r>
              <a:rPr lang="el-GR" altLang="en-US" sz="2000" i="1" dirty="0" smtClean="0">
                <a:latin typeface="+mn-lt"/>
              </a:rPr>
              <a:t>3</a:t>
            </a:r>
            <a:r>
              <a:rPr lang="en-US" altLang="el-GR" sz="2000" i="1" dirty="0" smtClean="0">
                <a:latin typeface="+mn-lt"/>
              </a:rPr>
              <a:t>D</a:t>
            </a:r>
            <a:r>
              <a:rPr lang="el-GR" altLang="el-GR" sz="2000" i="1" dirty="0" smtClean="0">
                <a:latin typeface="+mn-lt"/>
              </a:rPr>
              <a:t>)</a:t>
            </a:r>
            <a:r>
              <a:rPr lang="el-GR" altLang="en-US" sz="2000" dirty="0" smtClean="0">
                <a:latin typeface="+mn-lt"/>
              </a:rPr>
              <a:t> </a:t>
            </a:r>
            <a:r>
              <a:rPr lang="el-GR" altLang="en-US" sz="2000" dirty="0">
                <a:latin typeface="+mn-lt"/>
              </a:rPr>
              <a:t>αναπαράσταση των γνάθων και των </a:t>
            </a:r>
            <a:r>
              <a:rPr lang="el-GR" altLang="en-US" sz="2000" dirty="0" smtClean="0">
                <a:latin typeface="+mn-lt"/>
              </a:rPr>
              <a:t>δεδομένων τους .  </a:t>
            </a:r>
            <a:endParaRPr lang="el-GR" altLang="en-US" sz="2000" dirty="0">
              <a:latin typeface="+mn-lt"/>
            </a:endParaRPr>
          </a:p>
          <a:p>
            <a:pPr eaLnBrk="1" hangingPunct="1">
              <a:spcBef>
                <a:spcPts val="600"/>
              </a:spcBef>
            </a:pPr>
            <a:r>
              <a:rPr lang="el-GR" altLang="en-US" sz="2000" dirty="0">
                <a:latin typeface="+mn-lt"/>
              </a:rPr>
              <a:t> Παρέχει δυναμική </a:t>
            </a:r>
            <a:r>
              <a:rPr lang="el-GR" altLang="en-US" sz="2000" dirty="0" err="1">
                <a:latin typeface="+mn-lt"/>
              </a:rPr>
              <a:t>οπτικοποίηση</a:t>
            </a:r>
            <a:r>
              <a:rPr lang="el-GR" altLang="en-US" sz="2000" dirty="0">
                <a:latin typeface="+mn-lt"/>
              </a:rPr>
              <a:t> των επαφών </a:t>
            </a:r>
            <a:r>
              <a:rPr lang="el-GR" altLang="en-US" sz="2000" dirty="0" smtClean="0">
                <a:latin typeface="+mn-lt"/>
              </a:rPr>
              <a:t>σύγκλεισης.</a:t>
            </a:r>
            <a:endParaRPr lang="el-GR" altLang="en-US" sz="2000" dirty="0">
              <a:latin typeface="+mn-lt"/>
            </a:endParaRPr>
          </a:p>
          <a:p>
            <a:pPr eaLnBrk="1" hangingPunct="1">
              <a:spcBef>
                <a:spcPts val="600"/>
              </a:spcBef>
            </a:pPr>
            <a:r>
              <a:rPr lang="el-GR" altLang="en-US" sz="2000" dirty="0" smtClean="0">
                <a:latin typeface="+mn-lt"/>
              </a:rPr>
              <a:t>Προσφέρει </a:t>
            </a:r>
            <a:r>
              <a:rPr lang="el-GR" altLang="en-US" sz="2000" dirty="0">
                <a:latin typeface="+mn-lt"/>
              </a:rPr>
              <a:t>υψηλότερη ακρίβεια κατασκευών και μικρότερο χρονικό διάστημα θεραπείας</a:t>
            </a:r>
            <a:r>
              <a:rPr lang="el-GR" altLang="en-US" sz="2000" dirty="0" smtClean="0">
                <a:latin typeface="+mn-lt"/>
              </a:rPr>
              <a:t>.</a:t>
            </a:r>
          </a:p>
          <a:p>
            <a:pPr eaLnBrk="1" hangingPunct="1">
              <a:spcBef>
                <a:spcPts val="600"/>
              </a:spcBef>
            </a:pPr>
            <a:r>
              <a:rPr lang="el-GR" sz="2000" i="1" dirty="0">
                <a:solidFill>
                  <a:schemeClr val="tx2"/>
                </a:solidFill>
                <a:latin typeface="+mn-lt"/>
              </a:rPr>
              <a:t>Απαραίτητη η χρήση του εικονικού αρθρωτήρα σε συνδυασμό με τα εξειδικευμένα οδοντιατρικά συστήματα CAD/</a:t>
            </a:r>
            <a:r>
              <a:rPr lang="en-GB" sz="2000" i="1" dirty="0">
                <a:solidFill>
                  <a:schemeClr val="tx2"/>
                </a:solidFill>
                <a:latin typeface="+mn-lt"/>
              </a:rPr>
              <a:t>CAM</a:t>
            </a:r>
            <a:r>
              <a:rPr lang="el-GR" sz="2000" i="1" dirty="0">
                <a:solidFill>
                  <a:schemeClr val="tx2"/>
                </a:solidFill>
                <a:latin typeface="+mn-lt"/>
              </a:rPr>
              <a:t> (</a:t>
            </a:r>
            <a:r>
              <a:rPr lang="en-GB" sz="2000" i="1" dirty="0">
                <a:solidFill>
                  <a:schemeClr val="tx2"/>
                </a:solidFill>
                <a:latin typeface="+mn-lt"/>
              </a:rPr>
              <a:t>Computer</a:t>
            </a:r>
            <a:r>
              <a:rPr lang="el-GR" sz="2000" i="1" dirty="0">
                <a:solidFill>
                  <a:schemeClr val="tx2"/>
                </a:solidFill>
                <a:latin typeface="+mn-lt"/>
              </a:rPr>
              <a:t>- </a:t>
            </a:r>
            <a:r>
              <a:rPr lang="en-GB" sz="2000" i="1" dirty="0">
                <a:solidFill>
                  <a:schemeClr val="tx2"/>
                </a:solidFill>
                <a:latin typeface="+mn-lt"/>
              </a:rPr>
              <a:t>aided design</a:t>
            </a:r>
            <a:r>
              <a:rPr lang="el-GR" sz="2000" i="1" dirty="0">
                <a:solidFill>
                  <a:schemeClr val="tx2"/>
                </a:solidFill>
                <a:latin typeface="+mn-lt"/>
              </a:rPr>
              <a:t>/</a:t>
            </a:r>
            <a:r>
              <a:rPr lang="en-GB" sz="2000" i="1" dirty="0">
                <a:solidFill>
                  <a:schemeClr val="tx2"/>
                </a:solidFill>
                <a:latin typeface="+mn-lt"/>
              </a:rPr>
              <a:t>Computer</a:t>
            </a:r>
            <a:r>
              <a:rPr lang="el-GR" sz="2000" i="1" dirty="0">
                <a:solidFill>
                  <a:schemeClr val="tx2"/>
                </a:solidFill>
                <a:latin typeface="+mn-lt"/>
              </a:rPr>
              <a:t>-</a:t>
            </a:r>
            <a:r>
              <a:rPr lang="en-GB" sz="2000" i="1" dirty="0">
                <a:solidFill>
                  <a:schemeClr val="tx2"/>
                </a:solidFill>
                <a:latin typeface="+mn-lt"/>
              </a:rPr>
              <a:t>aided manufacturing</a:t>
            </a:r>
            <a:r>
              <a:rPr lang="el-GR" sz="2000" i="1" dirty="0">
                <a:solidFill>
                  <a:schemeClr val="tx2"/>
                </a:solidFill>
                <a:latin typeface="+mn-lt"/>
              </a:rPr>
              <a:t>) κατασκευής προσθετικών εργασιών</a:t>
            </a:r>
            <a:r>
              <a:rPr lang="el-GR" sz="2000" i="1" dirty="0" smtClean="0">
                <a:solidFill>
                  <a:schemeClr val="tx2"/>
                </a:solidFill>
                <a:latin typeface="+mn-lt"/>
              </a:rPr>
              <a:t>.</a:t>
            </a:r>
            <a:endParaRPr lang="en-GB" altLang="en-US" sz="2000" i="1" dirty="0">
              <a:solidFill>
                <a:schemeClr val="tx2"/>
              </a:solidFill>
              <a:latin typeface="+mn-lt"/>
            </a:endParaRPr>
          </a:p>
          <a:p>
            <a:pPr marL="0" indent="0" eaLnBrk="1" hangingPunct="1">
              <a:spcBef>
                <a:spcPts val="600"/>
              </a:spcBef>
              <a:buNone/>
            </a:pPr>
            <a:endParaRPr lang="el-GR" altLang="en-US" sz="2000" dirty="0">
              <a:latin typeface="+mn-l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28</a:t>
            </a:fld>
            <a:endParaRPr lang="el-GR" dirty="0"/>
          </a:p>
        </p:txBody>
      </p:sp>
    </p:spTree>
    <p:extLst>
      <p:ext uri="{BB962C8B-B14F-4D97-AF65-F5344CB8AC3E}">
        <p14:creationId xmlns:p14="http://schemas.microsoft.com/office/powerpoint/2010/main" val="334980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5760"/>
            <a:ext cx="8229600" cy="1143000"/>
          </a:xfrm>
        </p:spPr>
        <p:txBody>
          <a:bodyPr anchor="t">
            <a:normAutofit/>
          </a:bodyPr>
          <a:lstStyle/>
          <a:p>
            <a:r>
              <a:rPr lang="el-GR" sz="3200" b="1" dirty="0">
                <a:solidFill>
                  <a:schemeClr val="tx2"/>
                </a:solidFill>
              </a:rPr>
              <a:t>Τύποι εικονικού αρθρωτήρα</a:t>
            </a:r>
            <a:endParaRPr lang="el-GR" sz="3200" dirty="0"/>
          </a:p>
        </p:txBody>
      </p:sp>
      <p:graphicFrame>
        <p:nvGraphicFramePr>
          <p:cNvPr id="10" name="Content Placeholder 9"/>
          <p:cNvGraphicFramePr>
            <a:graphicFrameLocks noGrp="1"/>
          </p:cNvGraphicFramePr>
          <p:nvPr>
            <p:ph sz="quarter" idx="4294967295"/>
            <p:extLst>
              <p:ext uri="{D42A27DB-BD31-4B8C-83A1-F6EECF244321}">
                <p14:modId xmlns:p14="http://schemas.microsoft.com/office/powerpoint/2010/main" val="3505302825"/>
              </p:ext>
            </p:extLst>
          </p:nvPr>
        </p:nvGraphicFramePr>
        <p:xfrm>
          <a:off x="126000" y="836712"/>
          <a:ext cx="8892000" cy="58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Θέση αριθμού διαφάνειας 1"/>
          <p:cNvSpPr>
            <a:spLocks noGrp="1"/>
          </p:cNvSpPr>
          <p:nvPr>
            <p:ph type="sldNum" sz="quarter" idx="12"/>
          </p:nvPr>
        </p:nvSpPr>
        <p:spPr/>
        <p:txBody>
          <a:bodyPr/>
          <a:lstStyle/>
          <a:p>
            <a:fld id="{6B685A0D-9877-46E4-B743-4304212CA60B}" type="slidenum">
              <a:rPr lang="el-GR" smtClean="0"/>
              <a:t>29</a:t>
            </a:fld>
            <a:endParaRPr lang="el-GR" dirty="0"/>
          </a:p>
        </p:txBody>
      </p:sp>
    </p:spTree>
    <p:extLst>
      <p:ext uri="{BB962C8B-B14F-4D97-AF65-F5344CB8AC3E}">
        <p14:creationId xmlns:p14="http://schemas.microsoft.com/office/powerpoint/2010/main" val="3476008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000" y="188640"/>
            <a:ext cx="9036000" cy="1008112"/>
          </a:xfrm>
        </p:spPr>
        <p:txBody>
          <a:bodyPr anchor="t">
            <a:noAutofit/>
          </a:bodyPr>
          <a:lstStyle/>
          <a:p>
            <a:r>
              <a:rPr lang="el-GR" sz="3200" dirty="0" smtClean="0">
                <a:solidFill>
                  <a:schemeClr val="tx2"/>
                </a:solidFill>
              </a:rPr>
              <a:t> </a:t>
            </a:r>
            <a:r>
              <a:rPr lang="el-GR" sz="3600" b="1" dirty="0" err="1" smtClean="0">
                <a:solidFill>
                  <a:schemeClr val="tx2"/>
                </a:solidFill>
              </a:rPr>
              <a:t>Αρθρωτήρες</a:t>
            </a:r>
            <a:r>
              <a:rPr lang="el-GR" sz="3200" b="1" dirty="0">
                <a:solidFill>
                  <a:schemeClr val="tx2"/>
                </a:solidFill>
              </a:rPr>
              <a:t/>
            </a:r>
            <a:br>
              <a:rPr lang="el-GR" sz="3200" b="1" dirty="0">
                <a:solidFill>
                  <a:schemeClr val="tx2"/>
                </a:solidFill>
              </a:rPr>
            </a:br>
            <a:endParaRPr lang="el-GR" sz="3200" b="1" dirty="0">
              <a:solidFill>
                <a:schemeClr val="tx2"/>
              </a:solidFill>
            </a:endParaRPr>
          </a:p>
        </p:txBody>
      </p:sp>
      <p:grpSp>
        <p:nvGrpSpPr>
          <p:cNvPr id="2" name="Group 1"/>
          <p:cNvGrpSpPr/>
          <p:nvPr/>
        </p:nvGrpSpPr>
        <p:grpSpPr>
          <a:xfrm>
            <a:off x="221911" y="1988840"/>
            <a:ext cx="4566113" cy="3096000"/>
            <a:chOff x="221911" y="2492896"/>
            <a:chExt cx="4566113" cy="3096000"/>
          </a:xfrm>
        </p:grpSpPr>
        <p:pic>
          <p:nvPicPr>
            <p:cNvPr id="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Lst>
            </a:blip>
            <a:srcRect/>
            <a:stretch>
              <a:fillRect/>
            </a:stretch>
          </p:blipFill>
          <p:spPr bwMode="auto">
            <a:xfrm>
              <a:off x="221911" y="2492896"/>
              <a:ext cx="4566113" cy="3096000"/>
            </a:xfrm>
            <a:prstGeom prst="roundRect">
              <a:avLst/>
            </a:prstGeom>
            <a:noFill/>
            <a:ln w="9525">
              <a:noFill/>
              <a:miter lim="800000"/>
              <a:headEnd/>
              <a:tailEnd/>
            </a:ln>
          </p:spPr>
        </p:pic>
        <p:sp>
          <p:nvSpPr>
            <p:cNvPr id="4" name="Freeform 3"/>
            <p:cNvSpPr/>
            <p:nvPr/>
          </p:nvSpPr>
          <p:spPr>
            <a:xfrm>
              <a:off x="503583" y="4121426"/>
              <a:ext cx="1616765" cy="119270"/>
            </a:xfrm>
            <a:custGeom>
              <a:avLst/>
              <a:gdLst>
                <a:gd name="connsiteX0" fmla="*/ 0 w 1616765"/>
                <a:gd name="connsiteY0" fmla="*/ 13252 h 119270"/>
                <a:gd name="connsiteX1" fmla="*/ 159026 w 1616765"/>
                <a:gd name="connsiteY1" fmla="*/ 53009 h 119270"/>
                <a:gd name="connsiteX2" fmla="*/ 384313 w 1616765"/>
                <a:gd name="connsiteY2" fmla="*/ 79513 h 119270"/>
                <a:gd name="connsiteX3" fmla="*/ 808382 w 1616765"/>
                <a:gd name="connsiteY3" fmla="*/ 119270 h 119270"/>
                <a:gd name="connsiteX4" fmla="*/ 1205947 w 1616765"/>
                <a:gd name="connsiteY4" fmla="*/ 106017 h 119270"/>
                <a:gd name="connsiteX5" fmla="*/ 1616765 w 1616765"/>
                <a:gd name="connsiteY5" fmla="*/ 0 h 119270"/>
                <a:gd name="connsiteX6" fmla="*/ 1616765 w 1616765"/>
                <a:gd name="connsiteY6" fmla="*/ 0 h 119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6765" h="119270">
                  <a:moveTo>
                    <a:pt x="0" y="13252"/>
                  </a:moveTo>
                  <a:cubicBezTo>
                    <a:pt x="47487" y="27609"/>
                    <a:pt x="94974" y="41966"/>
                    <a:pt x="159026" y="53009"/>
                  </a:cubicBezTo>
                  <a:cubicBezTo>
                    <a:pt x="223078" y="64053"/>
                    <a:pt x="384313" y="79513"/>
                    <a:pt x="384313" y="79513"/>
                  </a:cubicBezTo>
                  <a:cubicBezTo>
                    <a:pt x="492539" y="90557"/>
                    <a:pt x="671443" y="114853"/>
                    <a:pt x="808382" y="119270"/>
                  </a:cubicBezTo>
                  <a:lnTo>
                    <a:pt x="1205947" y="106017"/>
                  </a:lnTo>
                  <a:cubicBezTo>
                    <a:pt x="1340678" y="86139"/>
                    <a:pt x="1616765" y="0"/>
                    <a:pt x="1616765" y="0"/>
                  </a:cubicBezTo>
                  <a:lnTo>
                    <a:pt x="1616765"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l-GR" dirty="0"/>
            </a:p>
          </p:txBody>
        </p:sp>
      </p:grpSp>
      <p:sp>
        <p:nvSpPr>
          <p:cNvPr id="9" name="Rectangle 11"/>
          <p:cNvSpPr/>
          <p:nvPr/>
        </p:nvSpPr>
        <p:spPr>
          <a:xfrm>
            <a:off x="279524" y="5373216"/>
            <a:ext cx="4508500" cy="461665"/>
          </a:xfrm>
          <a:prstGeom prst="rect">
            <a:avLst/>
          </a:prstGeom>
        </p:spPr>
        <p:txBody>
          <a:bodyPr wrap="square">
            <a:spAutoFit/>
          </a:bodyPr>
          <a:lstStyle/>
          <a:p>
            <a:pPr algn="ctr">
              <a:defRPr/>
            </a:pPr>
            <a:r>
              <a:rPr lang="el-GR" sz="1200" dirty="0" smtClean="0">
                <a:solidFill>
                  <a:schemeClr val="tx1">
                    <a:lumMod val="75000"/>
                    <a:lumOff val="25000"/>
                  </a:schemeClr>
                </a:solidFill>
                <a:latin typeface="+mn-lt"/>
              </a:rPr>
              <a:t>Αναδημιουργία από: </a:t>
            </a:r>
            <a:r>
              <a:rPr lang="en-US" sz="1200" dirty="0" smtClean="0">
                <a:solidFill>
                  <a:schemeClr val="tx1">
                    <a:lumMod val="75000"/>
                    <a:lumOff val="25000"/>
                  </a:schemeClr>
                </a:solidFill>
                <a:latin typeface="+mn-lt"/>
              </a:rPr>
              <a:t>“</a:t>
            </a:r>
            <a:r>
              <a:rPr lang="en-US" sz="1200" dirty="0" smtClean="0">
                <a:latin typeface="+mn-lt"/>
                <a:hlinkClick r:id="rId5"/>
              </a:rPr>
              <a:t>Skull </a:t>
            </a:r>
            <a:r>
              <a:rPr lang="en-US" sz="1200" dirty="0">
                <a:latin typeface="+mn-lt"/>
                <a:hlinkClick r:id="rId5"/>
              </a:rPr>
              <a:t>from medical </a:t>
            </a:r>
            <a:r>
              <a:rPr lang="en-US" sz="1200" dirty="0" smtClean="0">
                <a:latin typeface="+mn-lt"/>
                <a:hlinkClick r:id="rId5"/>
              </a:rPr>
              <a:t>book</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a:latin typeface="+mn-lt"/>
                <a:hlinkClick r:id="rId6" tooltip="User:Rufus van helsing"/>
              </a:rPr>
              <a:t>Rufus van </a:t>
            </a:r>
            <a:r>
              <a:rPr lang="en-US" sz="1200" dirty="0" err="1" smtClean="0">
                <a:latin typeface="+mn-lt"/>
                <a:hlinkClick r:id="rId6" tooltip="User:Rufus van helsing"/>
              </a:rPr>
              <a:t>helsing</a:t>
            </a:r>
            <a:r>
              <a:rPr lang="en-US" sz="1200" dirty="0" smtClean="0">
                <a:latin typeface="+mn-lt"/>
              </a:rPr>
              <a:t> </a:t>
            </a:r>
            <a:r>
              <a:rPr lang="el-GR" sz="1200" dirty="0">
                <a:solidFill>
                  <a:schemeClr val="tx1">
                    <a:lumMod val="75000"/>
                    <a:lumOff val="25000"/>
                  </a:schemeClr>
                </a:solidFill>
                <a:latin typeface="+mn-lt"/>
              </a:rPr>
              <a:t>διαθέσιμο </a:t>
            </a:r>
            <a:r>
              <a:rPr lang="el-GR" sz="1200" dirty="0" smtClean="0">
                <a:solidFill>
                  <a:schemeClr val="tx1">
                    <a:lumMod val="75000"/>
                    <a:lumOff val="25000"/>
                  </a:schemeClr>
                </a:solidFill>
                <a:latin typeface="+mn-lt"/>
              </a:rPr>
              <a:t>με άδεια </a:t>
            </a:r>
            <a:r>
              <a:rPr lang="en-US" sz="1200" dirty="0">
                <a:latin typeface="+mn-lt"/>
                <a:hlinkClick r:id="rId7"/>
              </a:rPr>
              <a:t>CC BY-SA </a:t>
            </a:r>
            <a:r>
              <a:rPr lang="en-US" sz="1200" dirty="0" smtClean="0">
                <a:latin typeface="+mn-lt"/>
                <a:hlinkClick r:id="rId7"/>
              </a:rPr>
              <a:t>3.0</a:t>
            </a:r>
            <a:endParaRPr lang="en-US" sz="1200" dirty="0">
              <a:latin typeface="+mn-lt"/>
            </a:endParaRPr>
          </a:p>
        </p:txBody>
      </p:sp>
      <p:sp>
        <p:nvSpPr>
          <p:cNvPr id="11" name="Content Placeholder 1"/>
          <p:cNvSpPr>
            <a:spLocks noGrp="1"/>
          </p:cNvSpPr>
          <p:nvPr>
            <p:ph sz="half" idx="2"/>
          </p:nvPr>
        </p:nvSpPr>
        <p:spPr>
          <a:xfrm>
            <a:off x="5004048" y="1600200"/>
            <a:ext cx="4038600" cy="4853136"/>
          </a:xfrm>
        </p:spPr>
        <p:txBody>
          <a:bodyPr anchor="t">
            <a:normAutofit/>
          </a:bodyPr>
          <a:lstStyle/>
          <a:p>
            <a:pPr marL="252000" indent="-252000"/>
            <a:r>
              <a:rPr lang="el-GR" sz="2400" b="1" dirty="0" smtClean="0"/>
              <a:t>Αρθρωτήρας: </a:t>
            </a:r>
            <a:r>
              <a:rPr lang="el-GR" sz="2400" dirty="0" smtClean="0"/>
              <a:t>Μηχανικό όργανο  που αναπαριστά τις κροταφογναθικές διαρθρώσεις και τις γνάθους, στο οποίο τα εκμαγεία της </a:t>
            </a:r>
            <a:r>
              <a:rPr lang="el-GR" sz="2400" dirty="0"/>
              <a:t>ά</a:t>
            </a:r>
            <a:r>
              <a:rPr lang="el-GR" sz="2400" dirty="0" smtClean="0"/>
              <a:t>νω και κάτω γνάθου μπορούν να προσαρμοστούν  για τη</a:t>
            </a:r>
          </a:p>
          <a:p>
            <a:pPr marL="288000" indent="0">
              <a:buNone/>
            </a:pPr>
            <a:r>
              <a:rPr lang="el-GR" sz="2400" dirty="0" smtClean="0"/>
              <a:t>προσομοίωση ορισμένων ή </a:t>
            </a:r>
            <a:r>
              <a:rPr lang="el-GR" sz="2400" dirty="0"/>
              <a:t>ό</a:t>
            </a:r>
            <a:r>
              <a:rPr lang="el-GR" sz="2400" dirty="0" smtClean="0"/>
              <a:t>λων των κινήσεων της κάτω γνάθου του ανθρώπου.</a:t>
            </a:r>
          </a:p>
          <a:p>
            <a:pPr marL="0" indent="0">
              <a:buNone/>
            </a:pPr>
            <a:endParaRPr lang="el-GR" sz="2400" dirty="0" smtClean="0"/>
          </a:p>
          <a:p>
            <a:endParaRPr lang="el-GR" sz="2000" dirty="0"/>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3</a:t>
            </a:fld>
            <a:endParaRPr lang="el-GR" dirty="0"/>
          </a:p>
        </p:txBody>
      </p:sp>
    </p:spTree>
    <p:extLst>
      <p:ext uri="{BB962C8B-B14F-4D97-AF65-F5344CB8AC3E}">
        <p14:creationId xmlns:p14="http://schemas.microsoft.com/office/powerpoint/2010/main" val="657641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8356" y="274638"/>
            <a:ext cx="8507288" cy="1143000"/>
          </a:xfrm>
        </p:spPr>
        <p:txBody>
          <a:bodyPr anchor="ctr">
            <a:normAutofit/>
          </a:bodyPr>
          <a:lstStyle/>
          <a:p>
            <a:r>
              <a:rPr lang="el-GR" sz="2800" b="1" dirty="0" smtClean="0">
                <a:solidFill>
                  <a:schemeClr val="tx2"/>
                </a:solidFill>
              </a:rPr>
              <a:t> </a:t>
            </a:r>
            <a:r>
              <a:rPr lang="el-GR" sz="2800" b="1" dirty="0">
                <a:solidFill>
                  <a:schemeClr val="tx2"/>
                </a:solidFill>
              </a:rPr>
              <a:t>Κ</a:t>
            </a:r>
            <a:r>
              <a:rPr lang="el-GR" sz="2800" b="1" dirty="0" smtClean="0">
                <a:solidFill>
                  <a:schemeClr val="tx2"/>
                </a:solidFill>
              </a:rPr>
              <a:t>αταγραφές των σχέσεων των γνάθων</a:t>
            </a:r>
            <a:endParaRPr lang="el-GR" sz="2800" b="1" dirty="0">
              <a:solidFill>
                <a:schemeClr val="tx2"/>
              </a:solidFill>
            </a:endParaRPr>
          </a:p>
        </p:txBody>
      </p:sp>
      <p:sp>
        <p:nvSpPr>
          <p:cNvPr id="8" name="Content Placeholder 7"/>
          <p:cNvSpPr>
            <a:spLocks noGrp="1"/>
          </p:cNvSpPr>
          <p:nvPr>
            <p:ph idx="1"/>
          </p:nvPr>
        </p:nvSpPr>
        <p:spPr/>
        <p:txBody>
          <a:bodyPr>
            <a:normAutofit/>
          </a:bodyPr>
          <a:lstStyle/>
          <a:p>
            <a:pPr>
              <a:spcBef>
                <a:spcPts val="600"/>
              </a:spcBef>
              <a:spcAft>
                <a:spcPts val="600"/>
              </a:spcAft>
            </a:pPr>
            <a:r>
              <a:rPr lang="el-GR" sz="2400" dirty="0" smtClean="0"/>
              <a:t>Οι καταγραφές των σχέσεων των γνάθων συνιστούν μια κλινική διαδικασία που συνδέει τη κλινική με την εργαστηριακή πράξη.</a:t>
            </a:r>
          </a:p>
          <a:p>
            <a:pPr>
              <a:spcBef>
                <a:spcPts val="600"/>
              </a:spcBef>
              <a:spcAft>
                <a:spcPts val="600"/>
              </a:spcAft>
            </a:pPr>
            <a:r>
              <a:rPr lang="el-GR" sz="2400" dirty="0" smtClean="0"/>
              <a:t>Η πιστότητα μιας λειτουργικής διαγνωστικής ανάλυσης των αναρτημένων εκμαγείων σε αρθρωτήρα και η ακρίβεια των συγκλεισιακών σχέσεων των προσθετικών αποκαταστάσεων που πραγματοποιούνται εργαστηριακά σε αναρτημένα εκμαγεία εργασίας, εξαρτώνται σε μεγάλο βαθμό από την ακρίβεια των καταγραφών των σχέσεων των γνάθων.</a:t>
            </a:r>
          </a:p>
          <a:p>
            <a:pPr marL="0" indent="0">
              <a:spcBef>
                <a:spcPts val="600"/>
              </a:spcBef>
              <a:spcAft>
                <a:spcPts val="600"/>
              </a:spcAft>
              <a:buNone/>
            </a:pPr>
            <a:endParaRPr lang="el-GR" sz="2400" dirty="0" smtClean="0"/>
          </a:p>
          <a:p>
            <a:pPr>
              <a:spcBef>
                <a:spcPts val="600"/>
              </a:spcBef>
              <a:spcAft>
                <a:spcPts val="600"/>
              </a:spcAft>
            </a:pPr>
            <a:endParaRPr lang="el-GR" sz="2400" dirty="0" smtClean="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30</a:t>
            </a:fld>
            <a:endParaRPr lang="el-GR" dirty="0"/>
          </a:p>
        </p:txBody>
      </p:sp>
    </p:spTree>
    <p:extLst>
      <p:ext uri="{BB962C8B-B14F-4D97-AF65-F5344CB8AC3E}">
        <p14:creationId xmlns:p14="http://schemas.microsoft.com/office/powerpoint/2010/main" val="40651425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noGrp="1"/>
          </p:cNvSpPr>
          <p:nvPr>
            <p:ph type="title"/>
          </p:nvPr>
        </p:nvSpPr>
        <p:spPr>
          <a:xfrm>
            <a:off x="54000" y="274638"/>
            <a:ext cx="9036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l-GR" sz="2800" dirty="0" smtClean="0">
                <a:solidFill>
                  <a:schemeClr val="tx2"/>
                </a:solidFill>
              </a:rPr>
              <a:t> </a:t>
            </a:r>
            <a:br>
              <a:rPr lang="el-GR" sz="2800" dirty="0" smtClean="0">
                <a:solidFill>
                  <a:schemeClr val="tx2"/>
                </a:solidFill>
              </a:rPr>
            </a:br>
            <a:r>
              <a:rPr lang="el-GR" sz="2800" dirty="0" smtClean="0">
                <a:solidFill>
                  <a:schemeClr val="tx2"/>
                </a:solidFill>
              </a:rPr>
              <a:t> </a:t>
            </a:r>
            <a:r>
              <a:rPr lang="el-GR" sz="2800" b="1" dirty="0" smtClean="0">
                <a:solidFill>
                  <a:schemeClr val="tx2"/>
                </a:solidFill>
              </a:rPr>
              <a:t>Εξωστοματικές και Ενδοστοματικές καταγραφές</a:t>
            </a:r>
            <a:br>
              <a:rPr lang="el-GR" sz="2800" b="1" dirty="0" smtClean="0">
                <a:solidFill>
                  <a:schemeClr val="tx2"/>
                </a:solidFill>
              </a:rPr>
            </a:br>
            <a:r>
              <a:rPr lang="el-GR" sz="2800" b="1" dirty="0" smtClean="0">
                <a:solidFill>
                  <a:schemeClr val="tx2"/>
                </a:solidFill>
              </a:rPr>
              <a:t>σχέσεων των γνάθων</a:t>
            </a:r>
            <a:br>
              <a:rPr lang="el-GR" sz="2800" b="1" dirty="0" smtClean="0">
                <a:solidFill>
                  <a:schemeClr val="tx2"/>
                </a:solidFill>
              </a:rPr>
            </a:br>
            <a:r>
              <a:rPr lang="el-GR" sz="2800" b="1" dirty="0" smtClean="0">
                <a:solidFill>
                  <a:schemeClr val="tx2"/>
                </a:solidFill>
              </a:rPr>
              <a:t/>
            </a:r>
            <a:br>
              <a:rPr lang="el-GR" sz="2800" b="1" dirty="0" smtClean="0">
                <a:solidFill>
                  <a:schemeClr val="tx2"/>
                </a:solidFill>
              </a:rPr>
            </a:br>
            <a:endParaRPr lang="el-GR" sz="2800" b="1" dirty="0">
              <a:solidFill>
                <a:schemeClr val="tx2"/>
              </a:solidFill>
            </a:endParaRPr>
          </a:p>
        </p:txBody>
      </p:sp>
      <p:sp>
        <p:nvSpPr>
          <p:cNvPr id="7" name="Content Placeholder 6"/>
          <p:cNvSpPr>
            <a:spLocks noGrp="1"/>
          </p:cNvSpPr>
          <p:nvPr>
            <p:ph sz="half" idx="1"/>
          </p:nvPr>
        </p:nvSpPr>
        <p:spPr/>
        <p:txBody>
          <a:bodyPr/>
          <a:lstStyle/>
          <a:p>
            <a:pPr marL="0" indent="0">
              <a:buNone/>
            </a:pPr>
            <a:r>
              <a:rPr lang="el-GR" b="1" dirty="0" smtClean="0">
                <a:solidFill>
                  <a:schemeClr val="tx2"/>
                </a:solidFill>
              </a:rPr>
              <a:t>Εξωστοματικές</a:t>
            </a:r>
          </a:p>
          <a:p>
            <a:r>
              <a:rPr lang="el-GR" dirty="0" smtClean="0"/>
              <a:t>Προσωπικά τόξα</a:t>
            </a:r>
          </a:p>
          <a:p>
            <a:pPr marL="0" indent="0">
              <a:buNone/>
            </a:pPr>
            <a:endParaRPr lang="el-GR" dirty="0"/>
          </a:p>
        </p:txBody>
      </p:sp>
      <p:sp>
        <p:nvSpPr>
          <p:cNvPr id="8" name="Content Placeholder 7"/>
          <p:cNvSpPr>
            <a:spLocks noGrp="1"/>
          </p:cNvSpPr>
          <p:nvPr>
            <p:ph sz="half" idx="2"/>
          </p:nvPr>
        </p:nvSpPr>
        <p:spPr/>
        <p:txBody>
          <a:bodyPr/>
          <a:lstStyle/>
          <a:p>
            <a:pPr marL="0" indent="0">
              <a:buNone/>
            </a:pPr>
            <a:r>
              <a:rPr lang="el-GR" b="1" dirty="0" smtClean="0">
                <a:solidFill>
                  <a:schemeClr val="tx2"/>
                </a:solidFill>
              </a:rPr>
              <a:t>Ενδοστοματικές</a:t>
            </a:r>
          </a:p>
          <a:p>
            <a:r>
              <a:rPr lang="el-GR" dirty="0" smtClean="0"/>
              <a:t>Καταγραφή κεντρικής σχέσης.</a:t>
            </a:r>
          </a:p>
          <a:p>
            <a:r>
              <a:rPr lang="el-GR" dirty="0" smtClean="0"/>
              <a:t>Καταγραφή μέγιστης συναρμογής.</a:t>
            </a:r>
          </a:p>
          <a:p>
            <a:r>
              <a:rPr lang="el-GR" dirty="0" smtClean="0"/>
              <a:t>Καταγραφή έκκεντρων θέσεων.</a:t>
            </a:r>
          </a:p>
          <a:p>
            <a:r>
              <a:rPr lang="el-GR" dirty="0" smtClean="0"/>
              <a:t>Καταγραφή </a:t>
            </a:r>
            <a:r>
              <a:rPr lang="el-GR" dirty="0"/>
              <a:t>πρόσθιας τομικής τροχιάς. </a:t>
            </a:r>
          </a:p>
          <a:p>
            <a:endParaRPr lang="el-GR" dirty="0"/>
          </a:p>
          <a:p>
            <a:endParaRPr lang="el-GR"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31</a:t>
            </a:fld>
            <a:endParaRPr lang="el-GR" dirty="0"/>
          </a:p>
        </p:txBody>
      </p:sp>
    </p:spTree>
    <p:extLst>
      <p:ext uri="{BB962C8B-B14F-4D97-AF65-F5344CB8AC3E}">
        <p14:creationId xmlns:p14="http://schemas.microsoft.com/office/powerpoint/2010/main" val="36675411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noGrp="1"/>
          </p:cNvSpPr>
          <p:nvPr>
            <p:ph type="title"/>
          </p:nvPr>
        </p:nvSpPr>
        <p:spPr>
          <a:xfrm>
            <a:off x="457200"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l-GR" sz="3200" dirty="0" smtClean="0">
                <a:solidFill>
                  <a:schemeClr val="tx2"/>
                </a:solidFill>
              </a:rPr>
              <a:t> </a:t>
            </a:r>
            <a:br>
              <a:rPr lang="el-GR" sz="3200" dirty="0" smtClean="0">
                <a:solidFill>
                  <a:schemeClr val="tx2"/>
                </a:solidFill>
              </a:rPr>
            </a:br>
            <a:r>
              <a:rPr lang="el-GR" sz="3200" dirty="0" smtClean="0">
                <a:solidFill>
                  <a:schemeClr val="tx2"/>
                </a:solidFill>
              </a:rPr>
              <a:t> </a:t>
            </a:r>
            <a:r>
              <a:rPr lang="el-GR" sz="3200" b="1" dirty="0">
                <a:solidFill>
                  <a:schemeClr val="tx2"/>
                </a:solidFill>
              </a:rPr>
              <a:t>Ε</a:t>
            </a:r>
            <a:r>
              <a:rPr lang="el-GR" sz="3200" b="1" dirty="0" smtClean="0">
                <a:solidFill>
                  <a:schemeClr val="tx2"/>
                </a:solidFill>
              </a:rPr>
              <a:t>ξωστοματικές καταγραφές</a:t>
            </a:r>
            <a:r>
              <a:rPr lang="en-GB" sz="3200" b="1" dirty="0" smtClean="0">
                <a:solidFill>
                  <a:schemeClr val="tx2"/>
                </a:solidFill>
              </a:rPr>
              <a:t/>
            </a:r>
            <a:br>
              <a:rPr lang="en-GB" sz="3200" b="1" dirty="0" smtClean="0">
                <a:solidFill>
                  <a:schemeClr val="tx2"/>
                </a:solidFill>
              </a:rPr>
            </a:br>
            <a:r>
              <a:rPr lang="el-GR" sz="3200" b="1" dirty="0" smtClean="0">
                <a:solidFill>
                  <a:schemeClr val="tx2"/>
                </a:solidFill>
              </a:rPr>
              <a:t>Προσωπικό τόξο</a:t>
            </a:r>
            <a:r>
              <a:rPr lang="el-GR" sz="3200" b="1" u="sng" dirty="0" smtClean="0">
                <a:solidFill>
                  <a:schemeClr val="tx2"/>
                </a:solidFill>
              </a:rPr>
              <a:t/>
            </a:r>
            <a:br>
              <a:rPr lang="el-GR" sz="3200" b="1" u="sng" dirty="0" smtClean="0">
                <a:solidFill>
                  <a:schemeClr val="tx2"/>
                </a:solidFill>
              </a:rPr>
            </a:br>
            <a:endParaRPr lang="el-GR" sz="3200" b="1" u="sng" dirty="0">
              <a:solidFill>
                <a:schemeClr val="tx2"/>
              </a:solidFill>
            </a:endParaRPr>
          </a:p>
        </p:txBody>
      </p:sp>
      <p:sp>
        <p:nvSpPr>
          <p:cNvPr id="9" name="Content Placeholder 8"/>
          <p:cNvSpPr>
            <a:spLocks noGrp="1"/>
          </p:cNvSpPr>
          <p:nvPr>
            <p:ph sz="half" idx="1"/>
          </p:nvPr>
        </p:nvSpPr>
        <p:spPr>
          <a:xfrm>
            <a:off x="179512" y="1600200"/>
            <a:ext cx="4316288" cy="4525963"/>
          </a:xfrm>
        </p:spPr>
        <p:txBody>
          <a:bodyPr>
            <a:normAutofit/>
          </a:bodyPr>
          <a:lstStyle/>
          <a:p>
            <a:r>
              <a:rPr lang="el-GR" sz="2400" dirty="0" smtClean="0"/>
              <a:t>Το προσωπικό τόξο </a:t>
            </a:r>
            <a:r>
              <a:rPr lang="en-GB" sz="2400" dirty="0" smtClean="0"/>
              <a:t>(</a:t>
            </a:r>
            <a:r>
              <a:rPr lang="en-GB" sz="2400" dirty="0" err="1" smtClean="0"/>
              <a:t>facebow</a:t>
            </a:r>
            <a:r>
              <a:rPr lang="en-GB" sz="2400" dirty="0" smtClean="0"/>
              <a:t>) </a:t>
            </a:r>
            <a:r>
              <a:rPr lang="el-GR" sz="2400" dirty="0" smtClean="0"/>
              <a:t>είναι ένα όργανο που χρησιμοποιείται για την καταγραφή της σχέσης στο χώρο του άνω οδοντικού τόξου με κάποια ανατομικά σημεία αναφοράς  και στη συνέχεια μεταφορά αυτής της σχέσης στον </a:t>
            </a:r>
            <a:r>
              <a:rPr lang="el-GR" sz="2400" dirty="0" err="1" smtClean="0"/>
              <a:t>αρθρωτήρα</a:t>
            </a:r>
            <a:r>
              <a:rPr lang="el-GR" sz="2400" dirty="0" smtClean="0"/>
              <a:t>.</a:t>
            </a:r>
          </a:p>
          <a:p>
            <a:endParaRPr lang="el-GR" sz="2400" dirty="0"/>
          </a:p>
        </p:txBody>
      </p:sp>
      <p:pic>
        <p:nvPicPr>
          <p:cNvPr id="1026" name="Picture 2" descr="File:Facebow.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11321"/>
          <a:stretch/>
        </p:blipFill>
        <p:spPr bwMode="auto">
          <a:xfrm>
            <a:off x="4648195" y="1628800"/>
            <a:ext cx="4066069" cy="3564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6B685A0D-9877-46E4-B743-4304212CA60B}" type="slidenum">
              <a:rPr lang="el-GR" smtClean="0"/>
              <a:t>32</a:t>
            </a:fld>
            <a:endParaRPr lang="el-GR" dirty="0"/>
          </a:p>
        </p:txBody>
      </p:sp>
      <p:sp>
        <p:nvSpPr>
          <p:cNvPr id="7" name="Rectangle 7"/>
          <p:cNvSpPr/>
          <p:nvPr/>
        </p:nvSpPr>
        <p:spPr>
          <a:xfrm>
            <a:off x="5436096" y="5229479"/>
            <a:ext cx="2376264" cy="461665"/>
          </a:xfrm>
          <a:prstGeom prst="rect">
            <a:avLst/>
          </a:prstGeom>
        </p:spPr>
        <p:txBody>
          <a:bodyPr wrap="square">
            <a:spAutoFit/>
          </a:bodyPr>
          <a:lstStyle/>
          <a:p>
            <a:pPr algn="ctr"/>
            <a:r>
              <a:rPr lang="en-US" sz="1200" dirty="0" smtClean="0">
                <a:solidFill>
                  <a:prstClr val="black">
                    <a:lumMod val="75000"/>
                    <a:lumOff val="25000"/>
                  </a:prstClr>
                </a:solidFill>
              </a:rPr>
              <a:t>“</a:t>
            </a:r>
            <a:r>
              <a:rPr lang="en-US" sz="1200" dirty="0" smtClean="0">
                <a:hlinkClick r:id="rId4"/>
              </a:rPr>
              <a:t>Facebow</a:t>
            </a:r>
            <a:r>
              <a:rPr lang="en-US" sz="1200" dirty="0" smtClean="0">
                <a:solidFill>
                  <a:prstClr val="black">
                    <a:lumMod val="75000"/>
                    <a:lumOff val="25000"/>
                  </a:prstClr>
                </a:solidFill>
              </a:rPr>
              <a:t>”, </a:t>
            </a:r>
            <a:r>
              <a:rPr lang="el-GR" sz="1200" dirty="0" smtClean="0">
                <a:solidFill>
                  <a:prstClr val="black">
                    <a:lumMod val="75000"/>
                    <a:lumOff val="25000"/>
                  </a:prstClr>
                </a:solidFill>
              </a:rPr>
              <a:t>από</a:t>
            </a:r>
            <a:r>
              <a:rPr lang="en-US" sz="1200" dirty="0" smtClean="0">
                <a:solidFill>
                  <a:prstClr val="black">
                    <a:lumMod val="75000"/>
                    <a:lumOff val="25000"/>
                  </a:prstClr>
                </a:solidFill>
              </a:rPr>
              <a:t> </a:t>
            </a:r>
            <a:r>
              <a:rPr lang="en-US" sz="1200" dirty="0" err="1">
                <a:hlinkClick r:id="rId5" tooltip="User:Hanabishi"/>
              </a:rPr>
              <a:t>Hanabishi</a:t>
            </a:r>
            <a:r>
              <a:rPr lang="el-GR" sz="1200" dirty="0" smtClean="0">
                <a:solidFill>
                  <a:prstClr val="black">
                    <a:lumMod val="75000"/>
                    <a:lumOff val="25000"/>
                  </a:prstClr>
                </a:solidFill>
              </a:rPr>
              <a:t> διαθέσιμο ως κοινό κτήμα</a:t>
            </a:r>
            <a:endParaRPr lang="en-US" sz="1200" dirty="0">
              <a:solidFill>
                <a:prstClr val="black">
                  <a:lumMod val="75000"/>
                  <a:lumOff val="25000"/>
                </a:prstClr>
              </a:solidFill>
            </a:endParaRPr>
          </a:p>
        </p:txBody>
      </p:sp>
    </p:spTree>
    <p:extLst>
      <p:ext uri="{BB962C8B-B14F-4D97-AF65-F5344CB8AC3E}">
        <p14:creationId xmlns:p14="http://schemas.microsoft.com/office/powerpoint/2010/main" val="2318071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188640"/>
            <a:ext cx="8229600" cy="1103784"/>
          </a:xfrm>
        </p:spPr>
        <p:txBody>
          <a:bodyPr anchor="ctr">
            <a:normAutofit/>
          </a:bodyPr>
          <a:lstStyle/>
          <a:p>
            <a:pPr eaLnBrk="1" hangingPunct="1">
              <a:defRPr/>
            </a:pPr>
            <a:r>
              <a:rPr lang="el-GR" sz="3200" b="1" dirty="0" smtClean="0">
                <a:solidFill>
                  <a:schemeClr val="tx2"/>
                </a:solidFill>
                <a:effectLst/>
              </a:rPr>
              <a:t>Προσωπικό τόξο</a:t>
            </a:r>
            <a:endParaRPr lang="en-US" sz="3200" b="1" dirty="0" smtClean="0">
              <a:solidFill>
                <a:schemeClr val="tx2"/>
              </a:solidFill>
              <a:effectLst/>
            </a:endParaRPr>
          </a:p>
        </p:txBody>
      </p:sp>
      <p:pic>
        <p:nvPicPr>
          <p:cNvPr id="6" name="7 - Εικόνα" descr="1"/>
          <p:cNvPicPr>
            <a:picLocks noGrp="1"/>
          </p:cNvPicPr>
          <p:nvPr>
            <p:ph sz="half" idx="4294967295"/>
          </p:nvPr>
        </p:nvPicPr>
        <p:blipFill>
          <a:blip r:embed="rId3" cstate="print"/>
          <a:srcRect/>
          <a:stretch>
            <a:fillRect/>
          </a:stretch>
        </p:blipFill>
        <p:spPr bwMode="auto">
          <a:xfrm>
            <a:off x="971600" y="3429000"/>
            <a:ext cx="3311525" cy="3167062"/>
          </a:xfrm>
          <a:prstGeom prst="rect">
            <a:avLst/>
          </a:prstGeom>
          <a:ln w="12700">
            <a:solidFill>
              <a:schemeClr val="tx2"/>
            </a:solidFill>
          </a:ln>
          <a:effectLst>
            <a:softEdge rad="112500"/>
          </a:effectLst>
        </p:spPr>
      </p:pic>
      <p:pic>
        <p:nvPicPr>
          <p:cNvPr id="7" name="Εικόνα 1" descr="http://shop.whipmix.com/media/catalog/product/cache/1/image/9df78eab33525d08d6e5fb8d27136e95/i/n/indirect_mounting_facebow.jpg"/>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Lst>
          </a:blip>
          <a:srcRect l="6117" t="6130" r="11714"/>
          <a:stretch/>
        </p:blipFill>
        <p:spPr bwMode="auto">
          <a:xfrm>
            <a:off x="4932040" y="3356992"/>
            <a:ext cx="3240000" cy="3168000"/>
          </a:xfrm>
          <a:prstGeom prst="rect">
            <a:avLst/>
          </a:prstGeom>
          <a:ln>
            <a:noFill/>
          </a:ln>
          <a:effectLst>
            <a:softEdge rad="112500"/>
          </a:effectLst>
        </p:spPr>
      </p:pic>
      <p:sp>
        <p:nvSpPr>
          <p:cNvPr id="10" name="Rectangle 3"/>
          <p:cNvSpPr>
            <a:spLocks noGrp="1" noChangeArrowheads="1"/>
          </p:cNvSpPr>
          <p:nvPr>
            <p:ph type="body" sz="half" idx="1"/>
          </p:nvPr>
        </p:nvSpPr>
        <p:spPr>
          <a:xfrm>
            <a:off x="457200" y="1196752"/>
            <a:ext cx="8229600" cy="1981200"/>
          </a:xfrm>
        </p:spPr>
        <p:txBody>
          <a:bodyPr anchor="ctr">
            <a:normAutofit/>
          </a:bodyPr>
          <a:lstStyle/>
          <a:p>
            <a:pPr marL="0" indent="0" eaLnBrk="1" hangingPunct="1">
              <a:lnSpc>
                <a:spcPct val="110000"/>
              </a:lnSpc>
              <a:spcBef>
                <a:spcPts val="0"/>
              </a:spcBef>
              <a:spcAft>
                <a:spcPts val="600"/>
              </a:spcAft>
              <a:buFont typeface="Wingdings" pitchFamily="2" charset="2"/>
              <a:buNone/>
            </a:pPr>
            <a:r>
              <a:rPr lang="el-GR" altLang="el-GR" sz="2400" dirty="0" smtClean="0"/>
              <a:t>Με το προσωπικό τόξο μεταφέρουμε την σχέση της άνω γνάθου με τις </a:t>
            </a:r>
            <a:r>
              <a:rPr lang="el-GR" altLang="el-GR" sz="2400" dirty="0"/>
              <a:t>κ</a:t>
            </a:r>
            <a:r>
              <a:rPr lang="el-GR" altLang="el-GR" sz="2400" dirty="0" smtClean="0"/>
              <a:t>ροταφογναθικές διαρθρώσεις, από τον ασθενή στον αρθρωτήρα, εξασφαλίζοντας τη σωστή ανάρτηση του  άνω εκμαγείου σε σχέση με τα κονδυλικά στοιχεία.</a:t>
            </a:r>
            <a:endParaRPr lang="en-US" altLang="el-GR" sz="2400" dirty="0" smtClean="0"/>
          </a:p>
        </p:txBody>
      </p:sp>
      <p:sp>
        <p:nvSpPr>
          <p:cNvPr id="2" name="Θέση αριθμού διαφάνειας 1"/>
          <p:cNvSpPr>
            <a:spLocks noGrp="1"/>
          </p:cNvSpPr>
          <p:nvPr>
            <p:ph type="sldNum" sz="quarter" idx="12"/>
          </p:nvPr>
        </p:nvSpPr>
        <p:spPr/>
        <p:txBody>
          <a:bodyPr/>
          <a:lstStyle/>
          <a:p>
            <a:pPr>
              <a:defRPr/>
            </a:pPr>
            <a:fld id="{8CA851DD-A772-4108-80F5-B8CE7A58B889}" type="slidenum">
              <a:rPr lang="en-US" smtClean="0"/>
              <a:pPr>
                <a:defRPr/>
              </a:pPr>
              <a:t>33</a:t>
            </a:fld>
            <a:endParaRPr lang="en-US" dirty="0"/>
          </a:p>
        </p:txBody>
      </p:sp>
      <p:sp>
        <p:nvSpPr>
          <p:cNvPr id="3" name="Ορθογώνιο 2"/>
          <p:cNvSpPr/>
          <p:nvPr/>
        </p:nvSpPr>
        <p:spPr>
          <a:xfrm>
            <a:off x="1907704" y="6453336"/>
            <a:ext cx="1709936" cy="276999"/>
          </a:xfrm>
          <a:prstGeom prst="rect">
            <a:avLst/>
          </a:prstGeom>
        </p:spPr>
        <p:txBody>
          <a:bodyPr wrap="square">
            <a:spAutoFit/>
          </a:bodyPr>
          <a:lstStyle/>
          <a:p>
            <a:pPr algn="ctr"/>
            <a:r>
              <a:rPr lang="en-US" sz="1200" dirty="0" smtClean="0">
                <a:hlinkClick r:id="rId6"/>
              </a:rPr>
              <a:t>dentalaegis.com</a:t>
            </a:r>
            <a:endParaRPr lang="el-GR" sz="1200" dirty="0"/>
          </a:p>
        </p:txBody>
      </p:sp>
    </p:spTree>
    <p:extLst>
      <p:ext uri="{BB962C8B-B14F-4D97-AF65-F5344CB8AC3E}">
        <p14:creationId xmlns:p14="http://schemas.microsoft.com/office/powerpoint/2010/main" val="319594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07504" y="1600200"/>
            <a:ext cx="4038600" cy="4525963"/>
          </a:xfrm>
        </p:spPr>
        <p:txBody>
          <a:bodyPr>
            <a:normAutofit/>
          </a:bodyPr>
          <a:lstStyle/>
          <a:p>
            <a:r>
              <a:rPr lang="el-GR" sz="2400" dirty="0" smtClean="0"/>
              <a:t>Τα προσωπικά τόξα χρησιμοποιούνται για να καταγράψουν την προσθοπίσθια και εγγύς –άπω θέση στο χώρο των άνω συγκλεισιακών επιφανειών (μασητικό επίπεδο) σε σχέση με το άνοιγμα και κλείσιμο της κάτω γνάθου του ασθενή στο εγκάρσιο επίπεδο.</a:t>
            </a:r>
            <a:endParaRPr lang="el-GR" sz="2400" dirty="0"/>
          </a:p>
        </p:txBody>
      </p:sp>
      <p:sp>
        <p:nvSpPr>
          <p:cNvPr id="8" name="Rounded Rectangle 7"/>
          <p:cNvSpPr/>
          <p:nvPr/>
        </p:nvSpPr>
        <p:spPr>
          <a:xfrm>
            <a:off x="5544360" y="3465040"/>
            <a:ext cx="2268000" cy="324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1400" b="1" dirty="0" smtClean="0">
                <a:solidFill>
                  <a:schemeClr val="tx2"/>
                </a:solidFill>
              </a:rPr>
              <a:t>ΚΑΤΩ ΓΝΑΘΟΣ</a:t>
            </a:r>
            <a:endParaRPr lang="el-GR" sz="1400" b="1" dirty="0">
              <a:solidFill>
                <a:schemeClr val="tx2"/>
              </a:solidFill>
            </a:endParaRPr>
          </a:p>
        </p:txBody>
      </p:sp>
      <p:sp>
        <p:nvSpPr>
          <p:cNvPr id="9" name="Rounded Rectangle 8"/>
          <p:cNvSpPr/>
          <p:nvPr/>
        </p:nvSpPr>
        <p:spPr>
          <a:xfrm>
            <a:off x="5508104" y="2384920"/>
            <a:ext cx="2376264"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1400" b="1" dirty="0" smtClean="0">
                <a:solidFill>
                  <a:schemeClr val="tx2"/>
                </a:solidFill>
              </a:rPr>
              <a:t>ΑΝΩ ΓΝΑΘΟΣ</a:t>
            </a:r>
            <a:endParaRPr lang="el-GR" sz="1400" b="1" dirty="0">
              <a:solidFill>
                <a:schemeClr val="tx2"/>
              </a:solidFill>
            </a:endParaRPr>
          </a:p>
        </p:txBody>
      </p:sp>
      <p:sp>
        <p:nvSpPr>
          <p:cNvPr id="10" name="Trapezoid 9"/>
          <p:cNvSpPr/>
          <p:nvPr/>
        </p:nvSpPr>
        <p:spPr>
          <a:xfrm rot="10800000">
            <a:off x="5616112" y="2744961"/>
            <a:ext cx="396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Trapezoid 10"/>
          <p:cNvSpPr/>
          <p:nvPr/>
        </p:nvSpPr>
        <p:spPr>
          <a:xfrm rot="10800000">
            <a:off x="6084168" y="2744960"/>
            <a:ext cx="396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Trapezoid 11"/>
          <p:cNvSpPr/>
          <p:nvPr/>
        </p:nvSpPr>
        <p:spPr>
          <a:xfrm rot="10800000">
            <a:off x="6516216" y="2744992"/>
            <a:ext cx="324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Trapezoid 12"/>
          <p:cNvSpPr/>
          <p:nvPr/>
        </p:nvSpPr>
        <p:spPr>
          <a:xfrm rot="10800000">
            <a:off x="6912296" y="2744960"/>
            <a:ext cx="324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Isosceles Triangle 13"/>
          <p:cNvSpPr/>
          <p:nvPr/>
        </p:nvSpPr>
        <p:spPr>
          <a:xfrm rot="10800000">
            <a:off x="7344344" y="2744960"/>
            <a:ext cx="324000" cy="288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Trapezoid 14"/>
          <p:cNvSpPr/>
          <p:nvPr/>
        </p:nvSpPr>
        <p:spPr>
          <a:xfrm>
            <a:off x="5724128" y="3177008"/>
            <a:ext cx="396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6" name="Trapezoid 15"/>
          <p:cNvSpPr/>
          <p:nvPr/>
        </p:nvSpPr>
        <p:spPr>
          <a:xfrm>
            <a:off x="6156176" y="3177008"/>
            <a:ext cx="396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Trapezoid 16"/>
          <p:cNvSpPr/>
          <p:nvPr/>
        </p:nvSpPr>
        <p:spPr>
          <a:xfrm>
            <a:off x="6588224" y="3177040"/>
            <a:ext cx="288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Trapezoid 17"/>
          <p:cNvSpPr/>
          <p:nvPr/>
        </p:nvSpPr>
        <p:spPr>
          <a:xfrm>
            <a:off x="6984304" y="3177008"/>
            <a:ext cx="288000" cy="288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Isosceles Triangle 18"/>
          <p:cNvSpPr/>
          <p:nvPr/>
        </p:nvSpPr>
        <p:spPr>
          <a:xfrm>
            <a:off x="7308304" y="3177040"/>
            <a:ext cx="288000" cy="288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21" name="Straight Connector 20"/>
          <p:cNvCxnSpPr/>
          <p:nvPr/>
        </p:nvCxnSpPr>
        <p:spPr>
          <a:xfrm>
            <a:off x="5076056" y="1376808"/>
            <a:ext cx="1764160" cy="2412232"/>
          </a:xfrm>
          <a:prstGeom prst="line">
            <a:avLst/>
          </a:prstGeom>
          <a:ln w="28575">
            <a:headEnd type="oval"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76056" y="1376808"/>
            <a:ext cx="0" cy="1188112"/>
          </a:xfrm>
          <a:prstGeom prst="line">
            <a:avLst/>
          </a:prstGeom>
          <a:ln w="28575" cap="rnd">
            <a:prstDash val="dash"/>
            <a:headEnd type="ova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896080" y="1196752"/>
            <a:ext cx="396000"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27" name="Straight Arrow Connector 26"/>
          <p:cNvCxnSpPr/>
          <p:nvPr/>
        </p:nvCxnSpPr>
        <p:spPr>
          <a:xfrm>
            <a:off x="5076056" y="2564920"/>
            <a:ext cx="43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6649290">
            <a:off x="4483081" y="615648"/>
            <a:ext cx="3312000" cy="3296785"/>
          </a:xfrm>
          <a:prstGeom prst="arc">
            <a:avLst>
              <a:gd name="adj1" fmla="val 16530931"/>
              <a:gd name="adj2" fmla="val 21138744"/>
            </a:avLst>
          </a:prstGeom>
          <a:ln w="28575">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p>
        </p:txBody>
      </p:sp>
      <p:grpSp>
        <p:nvGrpSpPr>
          <p:cNvPr id="51" name="Group 50"/>
          <p:cNvGrpSpPr/>
          <p:nvPr/>
        </p:nvGrpSpPr>
        <p:grpSpPr>
          <a:xfrm>
            <a:off x="4932040" y="4365104"/>
            <a:ext cx="3528392" cy="2160160"/>
            <a:chOff x="4932040" y="4257136"/>
            <a:chExt cx="3528392" cy="2160160"/>
          </a:xfrm>
        </p:grpSpPr>
        <p:sp>
          <p:nvSpPr>
            <p:cNvPr id="33" name="Rounded Rectangle 32"/>
            <p:cNvSpPr/>
            <p:nvPr/>
          </p:nvSpPr>
          <p:spPr>
            <a:xfrm>
              <a:off x="5508104" y="5301248"/>
              <a:ext cx="2376264" cy="360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1400" b="1" dirty="0" smtClean="0">
                  <a:solidFill>
                    <a:schemeClr val="tx2"/>
                  </a:solidFill>
                </a:rPr>
                <a:t>ΑΝΩ ΓΝΑΘΟΣ</a:t>
              </a:r>
              <a:endParaRPr lang="el-GR" sz="1400" b="1" dirty="0">
                <a:solidFill>
                  <a:schemeClr val="tx2"/>
                </a:solidFill>
              </a:endParaRPr>
            </a:p>
          </p:txBody>
        </p:sp>
        <p:sp>
          <p:nvSpPr>
            <p:cNvPr id="34" name="Rounded Rectangle 33"/>
            <p:cNvSpPr/>
            <p:nvPr/>
          </p:nvSpPr>
          <p:spPr>
            <a:xfrm>
              <a:off x="5580112" y="6093296"/>
              <a:ext cx="2268000" cy="324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1400" b="1" dirty="0" smtClean="0">
                  <a:solidFill>
                    <a:schemeClr val="tx2"/>
                  </a:solidFill>
                </a:rPr>
                <a:t>ΚΑΤΩ ΓΝΑΘΟΣ</a:t>
              </a:r>
              <a:endParaRPr lang="el-GR" sz="1400" b="1" dirty="0">
                <a:solidFill>
                  <a:schemeClr val="tx2"/>
                </a:solidFill>
              </a:endParaRPr>
            </a:p>
          </p:txBody>
        </p:sp>
        <p:sp>
          <p:nvSpPr>
            <p:cNvPr id="35" name="Trapezoid 34"/>
            <p:cNvSpPr/>
            <p:nvPr/>
          </p:nvSpPr>
          <p:spPr>
            <a:xfrm rot="10800000">
              <a:off x="5652121" y="5661271"/>
              <a:ext cx="324000" cy="216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7" name="Trapezoid 36"/>
            <p:cNvSpPr/>
            <p:nvPr/>
          </p:nvSpPr>
          <p:spPr>
            <a:xfrm>
              <a:off x="5728775" y="5877272"/>
              <a:ext cx="324000" cy="216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8" name="Trapezoid 37"/>
            <p:cNvSpPr/>
            <p:nvPr/>
          </p:nvSpPr>
          <p:spPr>
            <a:xfrm rot="10800000">
              <a:off x="7416352" y="5661271"/>
              <a:ext cx="324000" cy="216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9" name="Trapezoid 38"/>
            <p:cNvSpPr/>
            <p:nvPr/>
          </p:nvSpPr>
          <p:spPr>
            <a:xfrm>
              <a:off x="7380312" y="5877296"/>
              <a:ext cx="324000" cy="2160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Oval 39"/>
            <p:cNvSpPr/>
            <p:nvPr/>
          </p:nvSpPr>
          <p:spPr>
            <a:xfrm>
              <a:off x="4932040" y="4257136"/>
              <a:ext cx="396000"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1" name="Oval 40"/>
            <p:cNvSpPr/>
            <p:nvPr/>
          </p:nvSpPr>
          <p:spPr>
            <a:xfrm>
              <a:off x="8064432" y="4257136"/>
              <a:ext cx="396000"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43" name="Straight Connector 42"/>
            <p:cNvCxnSpPr/>
            <p:nvPr/>
          </p:nvCxnSpPr>
          <p:spPr>
            <a:xfrm>
              <a:off x="5130040" y="4437112"/>
              <a:ext cx="3138419" cy="0"/>
            </a:xfrm>
            <a:prstGeom prst="line">
              <a:avLst/>
            </a:prstGeom>
            <a:ln>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696236" y="4437112"/>
              <a:ext cx="0" cy="86400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0" name="Rectangle 2"/>
          <p:cNvSpPr>
            <a:spLocks noGrp="1" noChangeArrowheads="1"/>
          </p:cNvSpPr>
          <p:nvPr>
            <p:ph type="title"/>
          </p:nvPr>
        </p:nvSpPr>
        <p:spPr>
          <a:xfrm>
            <a:off x="457200" y="115888"/>
            <a:ext cx="8229600" cy="865187"/>
          </a:xfrm>
        </p:spPr>
        <p:txBody>
          <a:bodyPr anchor="ctr">
            <a:normAutofit/>
          </a:bodyPr>
          <a:lstStyle/>
          <a:p>
            <a:pPr eaLnBrk="1" hangingPunct="1">
              <a:defRPr/>
            </a:pPr>
            <a:r>
              <a:rPr lang="el-GR" sz="3200" b="1" dirty="0" smtClean="0">
                <a:solidFill>
                  <a:schemeClr val="tx2"/>
                </a:solidFill>
                <a:effectLst/>
              </a:rPr>
              <a:t>Προσωπικό τόξο</a:t>
            </a:r>
            <a:endParaRPr lang="en-US" sz="3200" b="1" dirty="0" smtClean="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34</a:t>
            </a:fld>
            <a:endParaRPr lang="el-GR" dirty="0"/>
          </a:p>
        </p:txBody>
      </p:sp>
    </p:spTree>
    <p:extLst>
      <p:ext uri="{BB962C8B-B14F-4D97-AF65-F5344CB8AC3E}">
        <p14:creationId xmlns:p14="http://schemas.microsoft.com/office/powerpoint/2010/main" val="3074157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82352" y="332656"/>
            <a:ext cx="8579296" cy="1008112"/>
          </a:xfrm>
        </p:spPr>
        <p:txBody>
          <a:bodyPr anchor="t">
            <a:normAutofit/>
          </a:bodyPr>
          <a:lstStyle/>
          <a:p>
            <a:pPr eaLnBrk="1" hangingPunct="1">
              <a:defRPr/>
            </a:pPr>
            <a:r>
              <a:rPr lang="el-GR" sz="2800" b="1" dirty="0" smtClean="0">
                <a:solidFill>
                  <a:schemeClr val="tx2"/>
                </a:solidFill>
                <a:effectLst/>
              </a:rPr>
              <a:t>Αναφορικά σημεία καταγραφής με το προσωπικό τόξο</a:t>
            </a:r>
            <a:endParaRPr lang="en-US" sz="2800" b="1" dirty="0" smtClean="0">
              <a:solidFill>
                <a:schemeClr val="tx2"/>
              </a:solidFill>
              <a:effectLst/>
            </a:endParaRPr>
          </a:p>
        </p:txBody>
      </p:sp>
      <p:sp>
        <p:nvSpPr>
          <p:cNvPr id="132099" name="Rectangle 3"/>
          <p:cNvSpPr>
            <a:spLocks noGrp="1" noChangeArrowheads="1"/>
          </p:cNvSpPr>
          <p:nvPr>
            <p:ph type="body" sz="half" idx="1"/>
          </p:nvPr>
        </p:nvSpPr>
        <p:spPr>
          <a:xfrm>
            <a:off x="457200" y="1052736"/>
            <a:ext cx="8229600" cy="3852400"/>
          </a:xfrm>
        </p:spPr>
        <p:txBody>
          <a:bodyPr anchor="t">
            <a:noAutofit/>
          </a:bodyPr>
          <a:lstStyle/>
          <a:p>
            <a:pPr marL="36000" indent="0" eaLnBrk="1" hangingPunct="1">
              <a:lnSpc>
                <a:spcPct val="120000"/>
              </a:lnSpc>
              <a:buClrTx/>
              <a:buNone/>
            </a:pPr>
            <a:r>
              <a:rPr lang="el-GR" altLang="el-GR" sz="2200" dirty="0" smtClean="0"/>
              <a:t>Με το προσωπικό τόξο καταγράφουμε τρία αναφορικά σημεία στο κρανίο του ασθενούς,</a:t>
            </a:r>
            <a:r>
              <a:rPr lang="en-GB" altLang="el-GR" sz="2200" dirty="0" smtClean="0"/>
              <a:t> </a:t>
            </a:r>
            <a:r>
              <a:rPr lang="el-GR" altLang="el-GR" sz="2200" dirty="0" smtClean="0"/>
              <a:t>δηλαδή ορίζουμε ένα κρανιακό αναφορικό επίπεδο, και στη συνεχεία το προσωπικό τόξο προσαρμόζεται στον αρθρωτήρα για την μεταφορά αυτού του επίπεδου. </a:t>
            </a:r>
          </a:p>
          <a:p>
            <a:pPr marL="36000" eaLnBrk="1" hangingPunct="1">
              <a:lnSpc>
                <a:spcPct val="120000"/>
              </a:lnSpc>
              <a:buClrTx/>
            </a:pPr>
            <a:r>
              <a:rPr lang="el-GR" altLang="el-GR" sz="2200" dirty="0" smtClean="0"/>
              <a:t>Τα δυο σημεία είναι οι κόνδυλοι,  καταγράφεται ο εγκάρσιος γίγγλυμος άξονας περιστροφής .</a:t>
            </a:r>
          </a:p>
          <a:p>
            <a:pPr marL="36000" eaLnBrk="1" hangingPunct="1">
              <a:lnSpc>
                <a:spcPct val="120000"/>
              </a:lnSpc>
              <a:buClrTx/>
            </a:pPr>
            <a:r>
              <a:rPr lang="el-GR" altLang="el-GR" sz="2200" dirty="0" smtClean="0"/>
              <a:t>Το τρίτο αναφορικό σημείο στη πρόσθια περιοχή προσανατολίζει το τόξο με το οριζόντιο επίπεδο.  </a:t>
            </a:r>
            <a:endParaRPr lang="en-US" altLang="el-GR" sz="2200" dirty="0" smtClean="0"/>
          </a:p>
        </p:txBody>
      </p:sp>
      <p:grpSp>
        <p:nvGrpSpPr>
          <p:cNvPr id="2" name="Group 1"/>
          <p:cNvGrpSpPr/>
          <p:nvPr/>
        </p:nvGrpSpPr>
        <p:grpSpPr>
          <a:xfrm>
            <a:off x="5472021" y="3959983"/>
            <a:ext cx="2988411" cy="2781385"/>
            <a:chOff x="5040080" y="3861048"/>
            <a:chExt cx="2988411" cy="2781385"/>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011" t="27135" b="25755"/>
            <a:stretch/>
          </p:blipFill>
          <p:spPr bwMode="auto">
            <a:xfrm>
              <a:off x="5076056" y="3861048"/>
              <a:ext cx="2952435" cy="2781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040080" y="4725144"/>
              <a:ext cx="252000" cy="25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dirty="0"/>
            </a:p>
          </p:txBody>
        </p:sp>
        <p:sp>
          <p:nvSpPr>
            <p:cNvPr id="7" name="Oval 6"/>
            <p:cNvSpPr/>
            <p:nvPr/>
          </p:nvSpPr>
          <p:spPr>
            <a:xfrm>
              <a:off x="7380312" y="4005064"/>
              <a:ext cx="252000" cy="25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dirty="0"/>
            </a:p>
          </p:txBody>
        </p:sp>
        <p:sp>
          <p:nvSpPr>
            <p:cNvPr id="8" name="Oval 7"/>
            <p:cNvSpPr/>
            <p:nvPr/>
          </p:nvSpPr>
          <p:spPr>
            <a:xfrm>
              <a:off x="7524328" y="5625272"/>
              <a:ext cx="252000" cy="25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l-GR" dirty="0"/>
            </a:p>
          </p:txBody>
        </p:sp>
      </p:grpSp>
      <p:sp>
        <p:nvSpPr>
          <p:cNvPr id="5" name="Θέση αριθμού διαφάνειας 4"/>
          <p:cNvSpPr>
            <a:spLocks noGrp="1"/>
          </p:cNvSpPr>
          <p:nvPr>
            <p:ph type="sldNum" sz="quarter" idx="12"/>
          </p:nvPr>
        </p:nvSpPr>
        <p:spPr/>
        <p:txBody>
          <a:bodyPr/>
          <a:lstStyle/>
          <a:p>
            <a:pPr>
              <a:defRPr/>
            </a:pPr>
            <a:fld id="{8CA851DD-A772-4108-80F5-B8CE7A58B889}" type="slidenum">
              <a:rPr lang="en-US" smtClean="0"/>
              <a:pPr>
                <a:defRPr/>
              </a:pPr>
              <a:t>35</a:t>
            </a:fld>
            <a:endParaRPr lang="en-US" dirty="0"/>
          </a:p>
        </p:txBody>
      </p:sp>
    </p:spTree>
    <p:extLst>
      <p:ext uri="{BB962C8B-B14F-4D97-AF65-F5344CB8AC3E}">
        <p14:creationId xmlns:p14="http://schemas.microsoft.com/office/powerpoint/2010/main" val="2018607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412776"/>
            <a:ext cx="5616624" cy="5445224"/>
          </a:xfrm>
        </p:spPr>
        <p:txBody>
          <a:bodyPr>
            <a:normAutofit/>
          </a:bodyPr>
          <a:lstStyle/>
          <a:p>
            <a:pPr marL="0" indent="0" algn="ctr">
              <a:lnSpc>
                <a:spcPct val="150000"/>
              </a:lnSpc>
              <a:buNone/>
            </a:pPr>
            <a:r>
              <a:rPr lang="el-GR" sz="2000" b="1" dirty="0" smtClean="0">
                <a:solidFill>
                  <a:schemeClr val="tx2"/>
                </a:solidFill>
              </a:rPr>
              <a:t>ΠΡΟΣΘΙΑ ΑΝΑΦΟΡΙΚΑ ΣΗΜΕΙΑ ΚΑΤΑΓΡΑΦΗΣ </a:t>
            </a:r>
          </a:p>
          <a:p>
            <a:pPr marL="457200" indent="-457200">
              <a:buFont typeface="+mj-lt"/>
              <a:buAutoNum type="arabicPeriod"/>
            </a:pPr>
            <a:r>
              <a:rPr lang="el-GR" sz="2000" dirty="0" smtClean="0"/>
              <a:t>Κόγχιο σημείο (Β), καταγράφεται με το κογχικό δείκτη του προσωπικού τόξου </a:t>
            </a:r>
            <a:r>
              <a:rPr lang="en-GB" sz="2000" dirty="0" smtClean="0"/>
              <a:t>Hanau.</a:t>
            </a:r>
          </a:p>
          <a:p>
            <a:pPr marL="457200" indent="-457200">
              <a:buFont typeface="+mj-lt"/>
              <a:buAutoNum type="arabicPeriod"/>
            </a:pPr>
            <a:r>
              <a:rPr lang="el-GR" sz="2000" dirty="0"/>
              <a:t>Κόγχιο </a:t>
            </a:r>
            <a:r>
              <a:rPr lang="el-GR" sz="2000" dirty="0" smtClean="0"/>
              <a:t>σημείο  μείον 7</a:t>
            </a:r>
            <a:r>
              <a:rPr lang="en-GB" sz="2000" dirty="0" smtClean="0"/>
              <a:t> mm (C)</a:t>
            </a:r>
            <a:r>
              <a:rPr lang="el-GR" sz="2000" dirty="0" smtClean="0"/>
              <a:t>,</a:t>
            </a:r>
            <a:r>
              <a:rPr lang="en-GB" sz="2000" dirty="0" smtClean="0"/>
              <a:t> </a:t>
            </a:r>
            <a:r>
              <a:rPr lang="el-GR" sz="2000" dirty="0" smtClean="0"/>
              <a:t>καταγράφεται το επίπεδο Φρανκφούρτης,</a:t>
            </a:r>
            <a:r>
              <a:rPr lang="en-GB" sz="2000" dirty="0" smtClean="0"/>
              <a:t> </a:t>
            </a:r>
            <a:r>
              <a:rPr lang="el-GR" sz="2000" dirty="0" smtClean="0"/>
              <a:t>το οριζόντιο επίπεδο που περνά από το κατώτερο σημείο του οφθαλμικού </a:t>
            </a:r>
            <a:r>
              <a:rPr lang="el-GR" sz="2000" dirty="0" err="1" smtClean="0"/>
              <a:t>κόγχου</a:t>
            </a:r>
            <a:r>
              <a:rPr lang="el-GR" sz="2000" dirty="0" smtClean="0"/>
              <a:t>.</a:t>
            </a:r>
          </a:p>
          <a:p>
            <a:pPr marL="457200" indent="-457200">
              <a:buFont typeface="+mj-lt"/>
              <a:buAutoNum type="arabicPeriod"/>
            </a:pPr>
            <a:r>
              <a:rPr lang="el-GR" sz="2000" dirty="0" smtClean="0"/>
              <a:t>Βάση πτερυγίου της μύτης (</a:t>
            </a:r>
            <a:r>
              <a:rPr lang="en-GB" sz="2000" dirty="0" smtClean="0"/>
              <a:t>D)</a:t>
            </a:r>
            <a:r>
              <a:rPr lang="el-GR" sz="2000" dirty="0" smtClean="0"/>
              <a:t>, καταγράφεται το επίπεδο </a:t>
            </a:r>
            <a:r>
              <a:rPr lang="en-GB" sz="2000" dirty="0" smtClean="0"/>
              <a:t>Camper.</a:t>
            </a:r>
          </a:p>
          <a:p>
            <a:pPr marL="457200" indent="-457200">
              <a:buFont typeface="+mj-lt"/>
              <a:buAutoNum type="arabicPeriod"/>
            </a:pPr>
            <a:r>
              <a:rPr lang="el-GR" sz="2000" dirty="0" smtClean="0"/>
              <a:t>Το μεσόφρυο </a:t>
            </a:r>
            <a:r>
              <a:rPr lang="en-GB" sz="2000" dirty="0" smtClean="0"/>
              <a:t>(A)</a:t>
            </a:r>
            <a:r>
              <a:rPr lang="el-GR" sz="2000" dirty="0" smtClean="0"/>
              <a:t>, καταγράφεται με το προσωπικό τόξο </a:t>
            </a:r>
            <a:r>
              <a:rPr lang="en-GB" sz="2000" dirty="0" smtClean="0"/>
              <a:t>Whip-mix.</a:t>
            </a:r>
          </a:p>
          <a:p>
            <a:pPr marL="457200" indent="-457200">
              <a:buFont typeface="+mj-lt"/>
              <a:buAutoNum type="arabicPeriod"/>
            </a:pPr>
            <a:r>
              <a:rPr lang="el-GR" sz="2000" dirty="0" smtClean="0"/>
              <a:t>Σημείο </a:t>
            </a:r>
            <a:r>
              <a:rPr lang="en-GB" sz="2000" dirty="0" smtClean="0"/>
              <a:t>43 mm </a:t>
            </a:r>
            <a:r>
              <a:rPr lang="el-GR" sz="2000" dirty="0" smtClean="0"/>
              <a:t>άνωθεν του κατωτέρου ορίου του άνω χείλους ή του κοπτικού χείλους του άνω πλάγιου τομέα καταγράφεται </a:t>
            </a:r>
            <a:r>
              <a:rPr lang="el-GR" sz="2000" dirty="0"/>
              <a:t>με το </a:t>
            </a:r>
            <a:r>
              <a:rPr lang="el-GR" sz="2000" dirty="0" smtClean="0"/>
              <a:t>προσωπικό τόξο </a:t>
            </a:r>
            <a:r>
              <a:rPr lang="en-GB" sz="2000" dirty="0" err="1" smtClean="0"/>
              <a:t>Denar</a:t>
            </a:r>
            <a:r>
              <a:rPr lang="el-GR" sz="2000" dirty="0" smtClean="0"/>
              <a:t>.</a:t>
            </a:r>
          </a:p>
          <a:p>
            <a:pPr marL="457200" indent="-457200">
              <a:buFont typeface="+mj-lt"/>
              <a:buAutoNum type="arabicPeriod"/>
            </a:pPr>
            <a:endParaRPr lang="en-GB" sz="2000" dirty="0" smtClean="0"/>
          </a:p>
          <a:p>
            <a:pPr marL="457200" indent="-457200">
              <a:buFont typeface="+mj-lt"/>
              <a:buAutoNum type="arabicPeriod"/>
            </a:pPr>
            <a:endParaRPr lang="el-GR" sz="2000" dirty="0" smtClean="0"/>
          </a:p>
          <a:p>
            <a:pPr marL="457200" indent="-457200">
              <a:buFont typeface="+mj-lt"/>
              <a:buAutoNum type="arabicPeriod"/>
            </a:pPr>
            <a:endParaRPr lang="el-GR" sz="2000" b="1"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24318" y="1557304"/>
            <a:ext cx="2464106" cy="4608000"/>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2"/>
          <p:cNvSpPr>
            <a:spLocks noGrp="1" noChangeArrowheads="1"/>
          </p:cNvSpPr>
          <p:nvPr>
            <p:ph type="title"/>
          </p:nvPr>
        </p:nvSpPr>
        <p:spPr/>
        <p:txBody>
          <a:bodyPr anchor="t">
            <a:normAutofit/>
          </a:bodyPr>
          <a:lstStyle/>
          <a:p>
            <a:pPr eaLnBrk="1" hangingPunct="1">
              <a:defRPr/>
            </a:pPr>
            <a:r>
              <a:rPr lang="el-GR" sz="2800" b="1" dirty="0" smtClean="0">
                <a:solidFill>
                  <a:schemeClr val="tx2"/>
                </a:solidFill>
                <a:effectLst/>
              </a:rPr>
              <a:t>Αναφορικά σημεία καταγραφής προσωπικού τόξου</a:t>
            </a:r>
            <a:endParaRPr lang="en-US" sz="2800" b="1" dirty="0" smtClean="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36</a:t>
            </a:fld>
            <a:endParaRPr lang="el-GR" dirty="0"/>
          </a:p>
        </p:txBody>
      </p:sp>
    </p:spTree>
    <p:extLst>
      <p:ext uri="{BB962C8B-B14F-4D97-AF65-F5344CB8AC3E}">
        <p14:creationId xmlns:p14="http://schemas.microsoft.com/office/powerpoint/2010/main" val="3280077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chor="t">
            <a:normAutofit/>
          </a:bodyPr>
          <a:lstStyle/>
          <a:p>
            <a:pPr eaLnBrk="1" hangingPunct="1">
              <a:defRPr/>
            </a:pPr>
            <a:r>
              <a:rPr lang="el-GR" sz="3200" b="1" dirty="0" smtClean="0">
                <a:solidFill>
                  <a:schemeClr val="tx2"/>
                </a:solidFill>
                <a:effectLst/>
                <a:latin typeface="+mn-lt"/>
              </a:rPr>
              <a:t>Μέρη του προσωπικού τόξου</a:t>
            </a:r>
            <a:endParaRPr lang="en-US" sz="3200" b="1" dirty="0" smtClean="0">
              <a:solidFill>
                <a:schemeClr val="tx2"/>
              </a:solidFill>
              <a:effectLst/>
              <a:latin typeface="+mn-lt"/>
            </a:endParaRPr>
          </a:p>
        </p:txBody>
      </p:sp>
      <p:sp>
        <p:nvSpPr>
          <p:cNvPr id="131075" name="Rectangle 3"/>
          <p:cNvSpPr>
            <a:spLocks noGrp="1" noChangeArrowheads="1"/>
          </p:cNvSpPr>
          <p:nvPr>
            <p:ph type="body" idx="1"/>
          </p:nvPr>
        </p:nvSpPr>
        <p:spPr>
          <a:xfrm>
            <a:off x="457200" y="1124744"/>
            <a:ext cx="8229600" cy="2692896"/>
          </a:xfrm>
        </p:spPr>
        <p:txBody>
          <a:bodyPr>
            <a:normAutofit fontScale="92500"/>
          </a:bodyPr>
          <a:lstStyle/>
          <a:p>
            <a:pPr eaLnBrk="1" hangingPunct="1"/>
            <a:r>
              <a:rPr lang="el-GR" altLang="el-GR" sz="2400" dirty="0" smtClean="0"/>
              <a:t>Τα περισσότερα προσωπικά τόξα είναι </a:t>
            </a:r>
            <a:r>
              <a:rPr lang="el-GR" altLang="el-GR" sz="2400" dirty="0"/>
              <a:t>ά</a:t>
            </a:r>
            <a:r>
              <a:rPr lang="el-GR" altLang="el-GR" sz="2400" dirty="0" smtClean="0"/>
              <a:t>καμπτα σε σχήμα δαγκάνας και αποτελούνται από δυο μέρη, το τόξο (</a:t>
            </a:r>
            <a:r>
              <a:rPr lang="en-GB" altLang="el-GR" sz="2400" dirty="0"/>
              <a:t>b</a:t>
            </a:r>
            <a:r>
              <a:rPr lang="en-GB" altLang="el-GR" sz="2400" dirty="0" smtClean="0"/>
              <a:t>ow)</a:t>
            </a:r>
            <a:r>
              <a:rPr lang="el-GR" altLang="el-GR" sz="2400" dirty="0" smtClean="0"/>
              <a:t> και την περόνη</a:t>
            </a:r>
            <a:r>
              <a:rPr lang="en-GB" altLang="el-GR" sz="2400" dirty="0" smtClean="0"/>
              <a:t> </a:t>
            </a:r>
            <a:r>
              <a:rPr lang="el-GR" altLang="el-GR" sz="2400" dirty="0" smtClean="0"/>
              <a:t>(</a:t>
            </a:r>
            <a:r>
              <a:rPr lang="en-GB" altLang="el-GR" sz="2400" dirty="0" smtClean="0"/>
              <a:t>bite fork)</a:t>
            </a:r>
            <a:r>
              <a:rPr lang="el-GR" altLang="el-GR" sz="2400" dirty="0" smtClean="0"/>
              <a:t>. Στο πρόσθιο τμήμα του τόξου προσαρμόζεται ο δείκτης καταγραφής του πρόσθιου σημείου αναφοράς.</a:t>
            </a:r>
            <a:endParaRPr lang="en-GB" altLang="el-GR" sz="2400" i="1" dirty="0" smtClean="0"/>
          </a:p>
          <a:p>
            <a:pPr eaLnBrk="1" hangingPunct="1"/>
            <a:r>
              <a:rPr lang="el-GR" altLang="el-GR" sz="2400" dirty="0" smtClean="0"/>
              <a:t>Άλλα, όπως το προσωπικό τόξο </a:t>
            </a:r>
            <a:r>
              <a:rPr lang="en-GB" altLang="el-GR" sz="2400" i="1" dirty="0" smtClean="0"/>
              <a:t>Denar Slidematic</a:t>
            </a:r>
            <a:r>
              <a:rPr lang="el-GR" altLang="el-GR" sz="2400" i="1" dirty="0" smtClean="0"/>
              <a:t> </a:t>
            </a:r>
            <a:r>
              <a:rPr lang="el-GR" altLang="el-GR" sz="2400" dirty="0" smtClean="0"/>
              <a:t>έχουν τρία μέρη, το τόξο, την περόνη και το </a:t>
            </a:r>
            <a:r>
              <a:rPr lang="en-GB" altLang="el-GR" sz="2400" dirty="0" smtClean="0"/>
              <a:t>transfer jig</a:t>
            </a:r>
            <a:r>
              <a:rPr lang="el-GR" altLang="el-GR" sz="2400" dirty="0" smtClean="0"/>
              <a:t> (μεταφερόμενη καταγραφή)</a:t>
            </a:r>
            <a:r>
              <a:rPr lang="en-GB" altLang="el-GR" sz="2400" dirty="0" smtClean="0"/>
              <a:t>.</a:t>
            </a:r>
            <a:endParaRPr lang="en-US" altLang="el-GR" sz="2400" dirty="0" smtClean="0"/>
          </a:p>
        </p:txBody>
      </p:sp>
      <p:pic>
        <p:nvPicPr>
          <p:cNvPr id="6" name="Picture 2" descr="C:\Documents and Settings\user\Επιφάνεια εργασίας\anartisi\anartisi001.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t="3940"/>
          <a:stretch/>
        </p:blipFill>
        <p:spPr bwMode="auto">
          <a:xfrm>
            <a:off x="539552" y="3891768"/>
            <a:ext cx="4651899" cy="2772000"/>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3568" y="4427820"/>
            <a:ext cx="885179" cy="369332"/>
          </a:xfrm>
          <a:prstGeom prst="rect">
            <a:avLst/>
          </a:prstGeom>
          <a:noFill/>
        </p:spPr>
        <p:txBody>
          <a:bodyPr wrap="none" rtlCol="0">
            <a:spAutoFit/>
          </a:bodyPr>
          <a:lstStyle/>
          <a:p>
            <a:r>
              <a:rPr lang="el-GR" dirty="0" smtClean="0"/>
              <a:t>περόνη</a:t>
            </a:r>
            <a:endParaRPr lang="el-GR" dirty="0"/>
          </a:p>
        </p:txBody>
      </p:sp>
      <p:sp>
        <p:nvSpPr>
          <p:cNvPr id="8" name="TextBox 7"/>
          <p:cNvSpPr txBox="1"/>
          <p:nvPr/>
        </p:nvSpPr>
        <p:spPr>
          <a:xfrm>
            <a:off x="2675242" y="4715852"/>
            <a:ext cx="600614" cy="369332"/>
          </a:xfrm>
          <a:prstGeom prst="rect">
            <a:avLst/>
          </a:prstGeom>
          <a:noFill/>
        </p:spPr>
        <p:txBody>
          <a:bodyPr wrap="none" rtlCol="0">
            <a:spAutoFit/>
          </a:bodyPr>
          <a:lstStyle/>
          <a:p>
            <a:r>
              <a:rPr lang="el-GR" dirty="0" smtClean="0"/>
              <a:t>τόξο</a:t>
            </a:r>
            <a:endParaRPr lang="el-GR" dirty="0"/>
          </a:p>
        </p:txBody>
      </p:sp>
      <p:sp>
        <p:nvSpPr>
          <p:cNvPr id="9" name="TextBox 8"/>
          <p:cNvSpPr txBox="1"/>
          <p:nvPr/>
        </p:nvSpPr>
        <p:spPr>
          <a:xfrm>
            <a:off x="4115402" y="4724236"/>
            <a:ext cx="886781" cy="369332"/>
          </a:xfrm>
          <a:prstGeom prst="rect">
            <a:avLst/>
          </a:prstGeom>
          <a:noFill/>
        </p:spPr>
        <p:txBody>
          <a:bodyPr wrap="none" rtlCol="0">
            <a:spAutoFit/>
          </a:bodyPr>
          <a:lstStyle/>
          <a:p>
            <a:r>
              <a:rPr lang="el-GR" dirty="0" smtClean="0"/>
              <a:t>δείκτης</a:t>
            </a:r>
            <a:endParaRPr lang="el-GR" dirty="0"/>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401386" y="3861048"/>
            <a:ext cx="2838485" cy="27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25119" y="3933056"/>
            <a:ext cx="991297" cy="646331"/>
          </a:xfrm>
          <a:prstGeom prst="rect">
            <a:avLst/>
          </a:prstGeom>
          <a:noFill/>
        </p:spPr>
        <p:txBody>
          <a:bodyPr wrap="none" rtlCol="0">
            <a:spAutoFit/>
          </a:bodyPr>
          <a:lstStyle/>
          <a:p>
            <a:pPr algn="ctr"/>
            <a:r>
              <a:rPr lang="en-GB" dirty="0" smtClean="0"/>
              <a:t>Transfer </a:t>
            </a:r>
          </a:p>
          <a:p>
            <a:pPr algn="ctr"/>
            <a:r>
              <a:rPr lang="en-GB" dirty="0" smtClean="0"/>
              <a:t>jig</a:t>
            </a:r>
            <a:endParaRPr lang="el-GR" dirty="0"/>
          </a:p>
        </p:txBody>
      </p:sp>
      <p:sp>
        <p:nvSpPr>
          <p:cNvPr id="7" name="Oval 6"/>
          <p:cNvSpPr/>
          <p:nvPr/>
        </p:nvSpPr>
        <p:spPr>
          <a:xfrm rot="19707278">
            <a:off x="6352920" y="3830142"/>
            <a:ext cx="1253368" cy="193196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37</a:t>
            </a:fld>
            <a:endParaRPr lang="el-GR" dirty="0"/>
          </a:p>
        </p:txBody>
      </p:sp>
    </p:spTree>
    <p:extLst>
      <p:ext uri="{BB962C8B-B14F-4D97-AF65-F5344CB8AC3E}">
        <p14:creationId xmlns:p14="http://schemas.microsoft.com/office/powerpoint/2010/main" val="4683602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l-GR" sz="3200" b="1" dirty="0" smtClean="0">
                <a:solidFill>
                  <a:schemeClr val="tx2"/>
                </a:solidFill>
              </a:rPr>
              <a:t>Ταξινόμηση </a:t>
            </a:r>
            <a:endParaRPr lang="el-GR" sz="3200" b="1"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5676252"/>
              </p:ext>
            </p:extLst>
          </p:nvPr>
        </p:nvGraphicFramePr>
        <p:xfrm>
          <a:off x="457200" y="908720"/>
          <a:ext cx="8229600" cy="5364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Θέση αριθμού διαφάνειας 1"/>
          <p:cNvSpPr>
            <a:spLocks noGrp="1"/>
          </p:cNvSpPr>
          <p:nvPr>
            <p:ph type="sldNum" sz="quarter" idx="12"/>
          </p:nvPr>
        </p:nvSpPr>
        <p:spPr/>
        <p:txBody>
          <a:bodyPr/>
          <a:lstStyle/>
          <a:p>
            <a:fld id="{6B685A0D-9877-46E4-B743-4304212CA60B}" type="slidenum">
              <a:rPr lang="el-GR" smtClean="0"/>
              <a:t>38</a:t>
            </a:fld>
            <a:endParaRPr lang="el-GR" dirty="0"/>
          </a:p>
        </p:txBody>
      </p:sp>
    </p:spTree>
    <p:extLst>
      <p:ext uri="{BB962C8B-B14F-4D97-AF65-F5344CB8AC3E}">
        <p14:creationId xmlns:p14="http://schemas.microsoft.com/office/powerpoint/2010/main" val="3888510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080120"/>
          </a:xfrm>
        </p:spPr>
        <p:txBody>
          <a:bodyPr anchor="t">
            <a:normAutofit/>
          </a:bodyPr>
          <a:lstStyle/>
          <a:p>
            <a:r>
              <a:rPr lang="el-GR" sz="3200" b="1" dirty="0" smtClean="0">
                <a:solidFill>
                  <a:schemeClr val="tx2"/>
                </a:solidFill>
              </a:rPr>
              <a:t>Ωτιαία προσωπικά τόξα</a:t>
            </a:r>
            <a:r>
              <a:rPr lang="en-GB" sz="3200" b="1" dirty="0" smtClean="0">
                <a:solidFill>
                  <a:schemeClr val="tx2"/>
                </a:solidFill>
              </a:rPr>
              <a:t/>
            </a:r>
            <a:br>
              <a:rPr lang="en-GB" sz="3200" b="1" dirty="0" smtClean="0">
                <a:solidFill>
                  <a:schemeClr val="tx2"/>
                </a:solidFill>
              </a:rPr>
            </a:br>
            <a:r>
              <a:rPr lang="en-GB" sz="3200" b="1" dirty="0" err="1" smtClean="0">
                <a:solidFill>
                  <a:schemeClr val="tx2"/>
                </a:solidFill>
              </a:rPr>
              <a:t>arbitary</a:t>
            </a:r>
            <a:r>
              <a:rPr lang="en-GB" sz="3200" b="1" dirty="0" smtClean="0">
                <a:solidFill>
                  <a:schemeClr val="tx2"/>
                </a:solidFill>
              </a:rPr>
              <a:t> face bow</a:t>
            </a:r>
            <a:endParaRPr lang="el-GR" sz="3200" b="1" dirty="0">
              <a:solidFill>
                <a:schemeClr val="tx2"/>
              </a:solidFill>
            </a:endParaRPr>
          </a:p>
        </p:txBody>
      </p:sp>
      <p:sp>
        <p:nvSpPr>
          <p:cNvPr id="8" name="Text Placeholder 7"/>
          <p:cNvSpPr>
            <a:spLocks noGrp="1"/>
          </p:cNvSpPr>
          <p:nvPr>
            <p:ph type="body" sz="half" idx="1"/>
          </p:nvPr>
        </p:nvSpPr>
        <p:spPr>
          <a:xfrm>
            <a:off x="457200" y="1412776"/>
            <a:ext cx="8229600" cy="2341240"/>
          </a:xfrm>
        </p:spPr>
        <p:txBody>
          <a:bodyPr>
            <a:normAutofit fontScale="92500" lnSpcReduction="10000"/>
          </a:bodyPr>
          <a:lstStyle/>
          <a:p>
            <a:pPr>
              <a:lnSpc>
                <a:spcPct val="110000"/>
              </a:lnSpc>
            </a:pPr>
            <a:r>
              <a:rPr lang="el-GR" sz="2400" dirty="0"/>
              <a:t>Ο </a:t>
            </a:r>
            <a:r>
              <a:rPr lang="el-GR" sz="2400" dirty="0" smtClean="0"/>
              <a:t>γίγγλυμος άξονας </a:t>
            </a:r>
            <a:r>
              <a:rPr lang="el-GR" sz="2400" dirty="0"/>
              <a:t>του </a:t>
            </a:r>
            <a:r>
              <a:rPr lang="el-GR" sz="2400" dirty="0" smtClean="0"/>
              <a:t>ωτιαίου προσωπικού τόξου προσεγγίζει </a:t>
            </a:r>
            <a:r>
              <a:rPr lang="el-GR" sz="2400" dirty="0"/>
              <a:t>τον </a:t>
            </a:r>
            <a:r>
              <a:rPr lang="el-GR" sz="2400" dirty="0" smtClean="0"/>
              <a:t>εγκάρσιο οριζόντιο άξονα </a:t>
            </a:r>
            <a:r>
              <a:rPr lang="el-GR" sz="2400" dirty="0"/>
              <a:t>και </a:t>
            </a:r>
            <a:r>
              <a:rPr lang="el-GR" sz="2400" dirty="0" smtClean="0"/>
              <a:t>βασίζεται </a:t>
            </a:r>
            <a:r>
              <a:rPr lang="el-GR" sz="2400" dirty="0"/>
              <a:t>σε </a:t>
            </a:r>
            <a:r>
              <a:rPr lang="el-GR" sz="2400" dirty="0" smtClean="0"/>
              <a:t>ανατομικές μέσες τιμές. </a:t>
            </a:r>
          </a:p>
          <a:p>
            <a:pPr>
              <a:lnSpc>
                <a:spcPct val="110000"/>
              </a:lnSpc>
            </a:pPr>
            <a:r>
              <a:rPr lang="el-GR" sz="2400" dirty="0" smtClean="0"/>
              <a:t>Διακρίνονται σε δυο τύπους τα αυτοκεντριζόμενα ή ωτικής προσαρμογής (</a:t>
            </a:r>
            <a:r>
              <a:rPr lang="en-GB" sz="2400" dirty="0" smtClean="0"/>
              <a:t>ear face bows) </a:t>
            </a:r>
            <a:r>
              <a:rPr lang="el-GR" sz="2400" dirty="0" smtClean="0"/>
              <a:t>και τα κονδυλικού τύπου</a:t>
            </a:r>
            <a:r>
              <a:rPr lang="en-GB" sz="2400" dirty="0" smtClean="0"/>
              <a:t>(fascia bows)</a:t>
            </a:r>
            <a:r>
              <a:rPr lang="el-GR" sz="2400" dirty="0" smtClean="0"/>
              <a:t>.</a:t>
            </a:r>
          </a:p>
        </p:txBody>
      </p:sp>
      <p:pic>
        <p:nvPicPr>
          <p:cNvPr id="9" name="Picture 2" descr="C:\Documents and Settings\user\Επιφάνεια εργασίας\rithmisi\rithmisi01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75"/>
          <a:stretch/>
        </p:blipFill>
        <p:spPr bwMode="auto">
          <a:xfrm>
            <a:off x="971600" y="3717032"/>
            <a:ext cx="3209870" cy="2412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rot="20737635">
            <a:off x="2136263" y="4443713"/>
            <a:ext cx="443182" cy="1568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Oval 10"/>
          <p:cNvSpPr/>
          <p:nvPr/>
        </p:nvSpPr>
        <p:spPr>
          <a:xfrm rot="20737635">
            <a:off x="2860945" y="4331727"/>
            <a:ext cx="333969" cy="180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TextBox 2"/>
          <p:cNvSpPr txBox="1"/>
          <p:nvPr/>
        </p:nvSpPr>
        <p:spPr>
          <a:xfrm>
            <a:off x="1010351" y="6093296"/>
            <a:ext cx="3124638" cy="369332"/>
          </a:xfrm>
          <a:prstGeom prst="rect">
            <a:avLst/>
          </a:prstGeom>
          <a:noFill/>
        </p:spPr>
        <p:txBody>
          <a:bodyPr wrap="none" rtlCol="0" anchor="ctr">
            <a:spAutoFit/>
          </a:bodyPr>
          <a:lstStyle/>
          <a:p>
            <a:pPr algn="ctr"/>
            <a:r>
              <a:rPr lang="el-GR" dirty="0" smtClean="0"/>
              <a:t>Κονδυλικού τύπου </a:t>
            </a:r>
            <a:r>
              <a:rPr lang="el-GR" dirty="0" err="1" smtClean="0"/>
              <a:t>ωτιαίο</a:t>
            </a:r>
            <a:r>
              <a:rPr lang="el-GR" dirty="0" smtClean="0"/>
              <a:t> τόξο </a:t>
            </a:r>
            <a:endParaRPr lang="el-G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213" y="3717032"/>
            <a:ext cx="3299863"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6029940" y="4597834"/>
            <a:ext cx="415874" cy="32519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3" name="Oval 12"/>
          <p:cNvSpPr/>
          <p:nvPr/>
        </p:nvSpPr>
        <p:spPr>
          <a:xfrm>
            <a:off x="6876256" y="4615970"/>
            <a:ext cx="415874" cy="32519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TextBox 13"/>
          <p:cNvSpPr txBox="1"/>
          <p:nvPr/>
        </p:nvSpPr>
        <p:spPr>
          <a:xfrm>
            <a:off x="5197234" y="6093296"/>
            <a:ext cx="3082254" cy="369332"/>
          </a:xfrm>
          <a:prstGeom prst="rect">
            <a:avLst/>
          </a:prstGeom>
          <a:noFill/>
        </p:spPr>
        <p:txBody>
          <a:bodyPr wrap="none" rtlCol="0" anchor="ctr">
            <a:spAutoFit/>
          </a:bodyPr>
          <a:lstStyle/>
          <a:p>
            <a:pPr algn="ctr"/>
            <a:r>
              <a:rPr lang="el-GR" dirty="0" err="1"/>
              <a:t>Α</a:t>
            </a:r>
            <a:r>
              <a:rPr lang="el-GR" dirty="0" err="1" smtClean="0"/>
              <a:t>υτοκεντρούμενο</a:t>
            </a:r>
            <a:r>
              <a:rPr lang="el-GR" dirty="0" smtClean="0"/>
              <a:t> </a:t>
            </a:r>
            <a:r>
              <a:rPr lang="el-GR" dirty="0" err="1" smtClean="0"/>
              <a:t>ωτιαίο</a:t>
            </a:r>
            <a:r>
              <a:rPr lang="el-GR" dirty="0" smtClean="0"/>
              <a:t> τόξο </a:t>
            </a:r>
            <a:endParaRPr lang="el-GR" dirty="0"/>
          </a:p>
        </p:txBody>
      </p:sp>
      <p:sp>
        <p:nvSpPr>
          <p:cNvPr id="4" name="Θέση αριθμού διαφάνειας 3"/>
          <p:cNvSpPr>
            <a:spLocks noGrp="1"/>
          </p:cNvSpPr>
          <p:nvPr>
            <p:ph type="sldNum" sz="quarter" idx="12"/>
          </p:nvPr>
        </p:nvSpPr>
        <p:spPr/>
        <p:txBody>
          <a:bodyPr/>
          <a:lstStyle/>
          <a:p>
            <a:pPr>
              <a:defRPr/>
            </a:pPr>
            <a:fld id="{8CA851DD-A772-4108-80F5-B8CE7A58B889}" type="slidenum">
              <a:rPr lang="en-US" smtClean="0"/>
              <a:pPr>
                <a:defRPr/>
              </a:pPr>
              <a:t>39</a:t>
            </a:fld>
            <a:endParaRPr lang="en-US" dirty="0"/>
          </a:p>
        </p:txBody>
      </p:sp>
    </p:spTree>
    <p:extLst>
      <p:ext uri="{BB962C8B-B14F-4D97-AF65-F5344CB8AC3E}">
        <p14:creationId xmlns:p14="http://schemas.microsoft.com/office/powerpoint/2010/main" val="3941000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l="5448" r="2073"/>
          <a:stretch/>
        </p:blipFill>
        <p:spPr bwMode="auto">
          <a:xfrm>
            <a:off x="5292080" y="1860140"/>
            <a:ext cx="3734873" cy="400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sz="half" idx="1"/>
          </p:nvPr>
        </p:nvSpPr>
        <p:spPr>
          <a:xfrm>
            <a:off x="107504" y="1484784"/>
            <a:ext cx="5184576" cy="5148000"/>
          </a:xfrm>
        </p:spPr>
        <p:txBody>
          <a:bodyPr>
            <a:noAutofit/>
          </a:bodyPr>
          <a:lstStyle/>
          <a:p>
            <a:pPr marL="0" indent="0">
              <a:buNone/>
            </a:pPr>
            <a:r>
              <a:rPr lang="el-GR" sz="2200" dirty="0"/>
              <a:t>Ο</a:t>
            </a:r>
            <a:r>
              <a:rPr lang="el-GR" sz="2200" dirty="0" smtClean="0"/>
              <a:t>ι αρθρωτήρες  χρησιμεύουν για:</a:t>
            </a:r>
            <a:endParaRPr lang="el-GR" sz="2200" dirty="0"/>
          </a:p>
          <a:p>
            <a:pPr>
              <a:buFont typeface="Courier New" panose="02070309020205020404" pitchFamily="49" charset="0"/>
              <a:buChar char="o"/>
            </a:pPr>
            <a:r>
              <a:rPr lang="el-GR" sz="2200" dirty="0" smtClean="0"/>
              <a:t>Τη συγκράτηση των εκμαγείων της άνω και κάτω γνάθου σε μια συγκεκριμένη σταθερή σχέση.</a:t>
            </a:r>
          </a:p>
          <a:p>
            <a:pPr>
              <a:buFont typeface="Courier New" panose="02070309020205020404" pitchFamily="49" charset="0"/>
              <a:buChar char="o"/>
            </a:pPr>
            <a:r>
              <a:rPr lang="el-GR" sz="2200" dirty="0" smtClean="0"/>
              <a:t>Την ανάρτηση των εκμαγείων για τη διάγνωση  των συγκλεισιακών δυσλειτουργιών,  την ανάλυση και μελέτη των συγκλεισιακών σχέσεων των φραγμών και  για την επιλογή σχεδίου θεραπείας.</a:t>
            </a:r>
          </a:p>
          <a:p>
            <a:pPr>
              <a:buFont typeface="Courier New" panose="02070309020205020404" pitchFamily="49" charset="0"/>
              <a:buChar char="o"/>
            </a:pPr>
            <a:r>
              <a:rPr lang="el-GR" sz="2200" dirty="0" smtClean="0"/>
              <a:t>Τη κατασκευή προσθετικών εργασιών </a:t>
            </a:r>
            <a:r>
              <a:rPr lang="el-GR" altLang="el-GR" sz="2200" dirty="0"/>
              <a:t>στο εργαστήριο που θα χρειάζονται ελάχιστες διορθώσεις κατά την προσαρμογή τους στο στόμα του </a:t>
            </a:r>
            <a:r>
              <a:rPr lang="el-GR" altLang="el-GR" sz="2200" dirty="0" smtClean="0"/>
              <a:t>ασθενούς.</a:t>
            </a:r>
            <a:endParaRPr lang="en-US" altLang="el-GR" sz="2200" dirty="0"/>
          </a:p>
          <a:p>
            <a:pPr>
              <a:buFont typeface="Courier New" panose="02070309020205020404" pitchFamily="49" charset="0"/>
              <a:buChar char="o"/>
            </a:pPr>
            <a:endParaRPr lang="el-GR" sz="2200" dirty="0" smtClean="0"/>
          </a:p>
          <a:p>
            <a:pPr>
              <a:buFont typeface="Courier New" panose="02070309020205020404" pitchFamily="49" charset="0"/>
              <a:buChar char="o"/>
            </a:pPr>
            <a:endParaRPr lang="el-GR" sz="2200" dirty="0" smtClean="0"/>
          </a:p>
          <a:p>
            <a:pPr>
              <a:buFont typeface="Courier New" panose="02070309020205020404" pitchFamily="49" charset="0"/>
              <a:buChar char="o"/>
            </a:pPr>
            <a:endParaRPr lang="el-GR" sz="2200" dirty="0" smtClean="0"/>
          </a:p>
          <a:p>
            <a:pPr>
              <a:buFont typeface="Courier New" panose="02070309020205020404" pitchFamily="49" charset="0"/>
              <a:buChar char="o"/>
            </a:pPr>
            <a:endParaRPr lang="el-GR" sz="2200" dirty="0"/>
          </a:p>
        </p:txBody>
      </p:sp>
      <p:sp>
        <p:nvSpPr>
          <p:cNvPr id="7" name="Title 1"/>
          <p:cNvSpPr>
            <a:spLocks noGrp="1"/>
          </p:cNvSpPr>
          <p:nvPr>
            <p:ph type="title"/>
          </p:nvPr>
        </p:nvSpPr>
        <p:spPr/>
        <p:txBody>
          <a:bodyPr>
            <a:normAutofit fontScale="90000"/>
          </a:bodyPr>
          <a:lstStyle/>
          <a:p>
            <a:r>
              <a:rPr lang="el-GR" sz="3600" b="1" dirty="0" smtClean="0">
                <a:solidFill>
                  <a:schemeClr val="tx2"/>
                </a:solidFill>
              </a:rPr>
              <a:t>Χρήση και λειτουργία των αρθρωτήρων</a:t>
            </a:r>
            <a:br>
              <a:rPr lang="el-GR" sz="3600" b="1" dirty="0" smtClean="0">
                <a:solidFill>
                  <a:schemeClr val="tx2"/>
                </a:solidFill>
              </a:rPr>
            </a:br>
            <a:endParaRPr lang="el-GR" sz="3600" b="1" dirty="0">
              <a:solidFill>
                <a:schemeClr val="tx2"/>
              </a:solidFill>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4</a:t>
            </a:fld>
            <a:endParaRPr lang="el-GR" dirty="0"/>
          </a:p>
        </p:txBody>
      </p:sp>
      <p:sp>
        <p:nvSpPr>
          <p:cNvPr id="3" name="TextBox 2"/>
          <p:cNvSpPr txBox="1"/>
          <p:nvPr/>
        </p:nvSpPr>
        <p:spPr>
          <a:xfrm>
            <a:off x="6444208" y="5947745"/>
            <a:ext cx="1362168" cy="276999"/>
          </a:xfrm>
          <a:prstGeom prst="rect">
            <a:avLst/>
          </a:prstGeom>
          <a:noFill/>
        </p:spPr>
        <p:txBody>
          <a:bodyPr wrap="none" rtlCol="0">
            <a:spAutoFit/>
          </a:bodyPr>
          <a:lstStyle/>
          <a:p>
            <a:r>
              <a:rPr lang="el-GR" sz="1200" dirty="0" smtClean="0"/>
              <a:t>Προσωπικό αρχείο</a:t>
            </a:r>
            <a:endParaRPr lang="el-GR" sz="1200" dirty="0"/>
          </a:p>
        </p:txBody>
      </p:sp>
    </p:spTree>
    <p:extLst>
      <p:ext uri="{BB962C8B-B14F-4D97-AF65-F5344CB8AC3E}">
        <p14:creationId xmlns:p14="http://schemas.microsoft.com/office/powerpoint/2010/main" val="12803726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a:spcBef>
                <a:spcPts val="600"/>
              </a:spcBef>
              <a:spcAft>
                <a:spcPts val="600"/>
              </a:spcAft>
            </a:pPr>
            <a:r>
              <a:rPr lang="el-GR" sz="2400" dirty="0" smtClean="0"/>
              <a:t>Δίνουν μια ικανοποιητική ακριβή σχέση για τις περισσότερες διαγνωστικές  και επανορθωτικές προσθετικές εργασίες.</a:t>
            </a:r>
          </a:p>
          <a:p>
            <a:pPr>
              <a:spcBef>
                <a:spcPts val="600"/>
              </a:spcBef>
              <a:spcAft>
                <a:spcPts val="600"/>
              </a:spcAft>
            </a:pPr>
            <a:r>
              <a:rPr lang="el-GR" sz="2400" dirty="0" smtClean="0"/>
              <a:t>Ο </a:t>
            </a:r>
            <a:r>
              <a:rPr lang="el-GR" sz="2400" dirty="0"/>
              <a:t>σχεδιασμός αυτού του τύπου προσωπικού τόξου ανεξάρτητα από τη θέση επιλογής του γίγγλυμου άξονα αποδίδει ένα </a:t>
            </a:r>
            <a:r>
              <a:rPr lang="el-GR" sz="2400" dirty="0" smtClean="0"/>
              <a:t>μικρό λάθος </a:t>
            </a:r>
            <a:r>
              <a:rPr lang="el-GR" sz="2400" dirty="0"/>
              <a:t>καταγραφής της τάξης των 5</a:t>
            </a:r>
            <a:r>
              <a:rPr lang="en-GB" sz="2400" dirty="0"/>
              <a:t>mm</a:t>
            </a:r>
            <a:r>
              <a:rPr lang="el-GR" sz="2400" dirty="0"/>
              <a:t> από τον πραγματικό άξονα και λάθη στην καταγραφή </a:t>
            </a:r>
            <a:r>
              <a:rPr lang="el-GR" sz="2400" dirty="0" smtClean="0"/>
              <a:t>της κλίσης του μασητικού </a:t>
            </a:r>
            <a:r>
              <a:rPr lang="el-GR" sz="2400" dirty="0"/>
              <a:t>επίπεδου</a:t>
            </a:r>
            <a:r>
              <a:rPr lang="el-GR" sz="2400" dirty="0" smtClean="0"/>
              <a:t>.</a:t>
            </a:r>
          </a:p>
          <a:p>
            <a:pPr>
              <a:spcBef>
                <a:spcPts val="600"/>
              </a:spcBef>
              <a:spcAft>
                <a:spcPts val="600"/>
              </a:spcAft>
            </a:pPr>
            <a:r>
              <a:rPr lang="el-GR" sz="2400" dirty="0" smtClean="0"/>
              <a:t>Όταν συνδυαστούν με υλικά καταγραφής μεγάλου πάχους σε αυξημένη κατακόρυφη διάσταση, αυτά τα λάθη μπορεί να οδηγήσουν σε σημαντική ανακρίβεια.</a:t>
            </a:r>
            <a:endParaRPr lang="el-GR" sz="2400" dirty="0"/>
          </a:p>
          <a:p>
            <a:pPr>
              <a:spcBef>
                <a:spcPts val="600"/>
              </a:spcBef>
              <a:spcAft>
                <a:spcPts val="600"/>
              </a:spcAft>
            </a:pPr>
            <a:endParaRPr lang="el-GR" sz="2400" dirty="0"/>
          </a:p>
        </p:txBody>
      </p:sp>
      <p:sp>
        <p:nvSpPr>
          <p:cNvPr id="7" name="Title 1"/>
          <p:cNvSpPr>
            <a:spLocks noGrp="1"/>
          </p:cNvSpPr>
          <p:nvPr>
            <p:ph type="title"/>
          </p:nvPr>
        </p:nvSpPr>
        <p:spPr/>
        <p:txBody>
          <a:bodyPr anchor="t">
            <a:normAutofit/>
          </a:bodyPr>
          <a:lstStyle/>
          <a:p>
            <a:r>
              <a:rPr lang="el-GR" sz="3200" b="1" dirty="0" smtClean="0">
                <a:solidFill>
                  <a:schemeClr val="tx2"/>
                </a:solidFill>
              </a:rPr>
              <a:t>Ωτιαία προσωπικά τόξα</a:t>
            </a:r>
            <a:endParaRPr lang="el-GR" sz="3200" b="1" dirty="0">
              <a:solidFill>
                <a:schemeClr val="tx2"/>
              </a:solidFill>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40</a:t>
            </a:fld>
            <a:endParaRPr lang="el-GR" dirty="0"/>
          </a:p>
        </p:txBody>
      </p:sp>
    </p:spTree>
    <p:extLst>
      <p:ext uri="{BB962C8B-B14F-4D97-AF65-F5344CB8AC3E}">
        <p14:creationId xmlns:p14="http://schemas.microsoft.com/office/powerpoint/2010/main" val="3739535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15752"/>
          </a:xfrm>
        </p:spPr>
        <p:txBody>
          <a:bodyPr anchor="t">
            <a:normAutofit/>
          </a:bodyPr>
          <a:lstStyle/>
          <a:p>
            <a:r>
              <a:rPr lang="el-GR" sz="3200" b="1" dirty="0" smtClean="0">
                <a:solidFill>
                  <a:schemeClr val="tx2"/>
                </a:solidFill>
              </a:rPr>
              <a:t>Κινηματικά προσωπικά τόξα</a:t>
            </a:r>
            <a:endParaRPr lang="el-GR" sz="3200" b="1" dirty="0">
              <a:solidFill>
                <a:schemeClr val="tx2"/>
              </a:solidFill>
            </a:endParaRPr>
          </a:p>
        </p:txBody>
      </p:sp>
      <p:sp>
        <p:nvSpPr>
          <p:cNvPr id="8" name="Text Placeholder 7"/>
          <p:cNvSpPr>
            <a:spLocks noGrp="1"/>
          </p:cNvSpPr>
          <p:nvPr>
            <p:ph type="body" sz="half" idx="1"/>
          </p:nvPr>
        </p:nvSpPr>
        <p:spPr>
          <a:xfrm>
            <a:off x="72008" y="908720"/>
            <a:ext cx="8964488" cy="5400600"/>
          </a:xfrm>
        </p:spPr>
        <p:txBody>
          <a:bodyPr>
            <a:normAutofit/>
          </a:bodyPr>
          <a:lstStyle/>
          <a:p>
            <a:r>
              <a:rPr lang="el-GR" sz="2200" dirty="0" smtClean="0"/>
              <a:t>Τα κινηματικά προσωπικά τόξα είναι συσκευές εντοπισμού και μεταφοράς του γνήσιου γίγγλυμου άξονα σε </a:t>
            </a:r>
            <a:r>
              <a:rPr lang="el-GR" sz="2200" b="1" dirty="0" smtClean="0"/>
              <a:t>αρθρωτήρες πλήρως προσαρμοζόμενους.</a:t>
            </a:r>
            <a:r>
              <a:rPr lang="el-GR" sz="2200" dirty="0" smtClean="0"/>
              <a:t> Ο γίγγλυμος άξονας της κάτω γνάθου μπορεί να προσδιοριστεί εντός </a:t>
            </a:r>
            <a:r>
              <a:rPr lang="en-GB" sz="2200" dirty="0" smtClean="0"/>
              <a:t>1mm. </a:t>
            </a:r>
            <a:endParaRPr lang="el-GR" sz="2200" dirty="0"/>
          </a:p>
          <a:p>
            <a:r>
              <a:rPr lang="el-GR" sz="2200" dirty="0"/>
              <a:t>Τα κινηματικά προσωπικά </a:t>
            </a:r>
            <a:r>
              <a:rPr lang="el-GR" sz="2200" dirty="0" smtClean="0"/>
              <a:t>τόξα ενδείκνυνται όταν είναι εξαιρετικά σημαντική η ακριβής αναπαραγωγή του ανοίγματος και κλεισίματος της γνάθου του ασθενή, στον αρθρωτήρα. </a:t>
            </a:r>
          </a:p>
          <a:p>
            <a:r>
              <a:rPr lang="el-GR" sz="2200" dirty="0" smtClean="0"/>
              <a:t>Η διαδικασία καταγραφής είναι πολύπλοκη  και χρονοβόρα, εφαρμόσιμη μόνο σε εξειδικευμένες περιπτώσεις προσθετικών αποκαταστάσεων.</a:t>
            </a:r>
          </a:p>
          <a:p>
            <a:pPr marL="0" indent="0">
              <a:buNone/>
            </a:pPr>
            <a:endParaRPr lang="el-GR" sz="22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739" y="4221088"/>
            <a:ext cx="3384597"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αριθμού διαφάνειας 2"/>
          <p:cNvSpPr>
            <a:spLocks noGrp="1"/>
          </p:cNvSpPr>
          <p:nvPr>
            <p:ph type="sldNum" sz="quarter" idx="12"/>
          </p:nvPr>
        </p:nvSpPr>
        <p:spPr/>
        <p:txBody>
          <a:bodyPr/>
          <a:lstStyle/>
          <a:p>
            <a:pPr>
              <a:defRPr/>
            </a:pPr>
            <a:fld id="{8CA851DD-A772-4108-80F5-B8CE7A58B889}" type="slidenum">
              <a:rPr lang="en-US" smtClean="0"/>
              <a:pPr>
                <a:defRPr/>
              </a:pPr>
              <a:t>41</a:t>
            </a:fld>
            <a:endParaRPr lang="en-US" dirty="0"/>
          </a:p>
        </p:txBody>
      </p:sp>
      <p:sp>
        <p:nvSpPr>
          <p:cNvPr id="4" name="Ορθογώνιο 3"/>
          <p:cNvSpPr/>
          <p:nvPr/>
        </p:nvSpPr>
        <p:spPr>
          <a:xfrm>
            <a:off x="5652120" y="6453336"/>
            <a:ext cx="1656184" cy="276999"/>
          </a:xfrm>
          <a:prstGeom prst="rect">
            <a:avLst/>
          </a:prstGeom>
        </p:spPr>
        <p:txBody>
          <a:bodyPr wrap="square">
            <a:spAutoFit/>
          </a:bodyPr>
          <a:lstStyle/>
          <a:p>
            <a:pPr algn="ctr"/>
            <a:r>
              <a:rPr lang="en-US" sz="1200" dirty="0" smtClean="0">
                <a:hlinkClick r:id="rId4"/>
              </a:rPr>
              <a:t>pocketdentistry.com</a:t>
            </a:r>
            <a:endParaRPr lang="el-GR" sz="1200" dirty="0"/>
          </a:p>
        </p:txBody>
      </p:sp>
    </p:spTree>
    <p:extLst>
      <p:ext uri="{BB962C8B-B14F-4D97-AF65-F5344CB8AC3E}">
        <p14:creationId xmlns:p14="http://schemas.microsoft.com/office/powerpoint/2010/main" val="917647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196752"/>
            <a:ext cx="8229600" cy="2376264"/>
          </a:xfrm>
        </p:spPr>
        <p:txBody>
          <a:bodyPr>
            <a:normAutofit/>
          </a:bodyPr>
          <a:lstStyle/>
          <a:p>
            <a:r>
              <a:rPr lang="el-GR" sz="2200" dirty="0"/>
              <a:t>Ο</a:t>
            </a:r>
            <a:r>
              <a:rPr lang="el-GR" sz="2200" dirty="0" smtClean="0"/>
              <a:t>πτικός </a:t>
            </a:r>
            <a:r>
              <a:rPr lang="el-GR" sz="2200" dirty="0"/>
              <a:t>σαρωτής που αποτελείται από τρία μέρη, μια σταθερή βάση (</a:t>
            </a:r>
            <a:r>
              <a:rPr lang="en-GB" sz="2200" dirty="0"/>
              <a:t>fixed part</a:t>
            </a:r>
            <a:r>
              <a:rPr lang="el-GR" sz="2200" dirty="0"/>
              <a:t>), ένα ευέλικτο στέλεχος (</a:t>
            </a:r>
            <a:r>
              <a:rPr lang="en-GB" sz="2200" dirty="0"/>
              <a:t>flexible part</a:t>
            </a:r>
            <a:r>
              <a:rPr lang="el-GR" sz="2200" dirty="0"/>
              <a:t>) και ένα δείκτη (</a:t>
            </a:r>
            <a:r>
              <a:rPr lang="en-GB" sz="2200" dirty="0"/>
              <a:t>pointer</a:t>
            </a:r>
            <a:r>
              <a:rPr lang="el-GR" sz="2200" dirty="0" smtClean="0"/>
              <a:t>).</a:t>
            </a:r>
          </a:p>
          <a:p>
            <a:r>
              <a:rPr lang="el-GR" sz="2200" dirty="0"/>
              <a:t>Γίνεται </a:t>
            </a:r>
            <a:r>
              <a:rPr lang="el-GR" sz="2200" dirty="0" err="1"/>
              <a:t>εξωστοματική</a:t>
            </a:r>
            <a:r>
              <a:rPr lang="el-GR" sz="2200" dirty="0"/>
              <a:t> και ενδοστοματική σάρωση </a:t>
            </a:r>
            <a:r>
              <a:rPr lang="el-GR" sz="2200" dirty="0" smtClean="0"/>
              <a:t>έξη </a:t>
            </a:r>
            <a:r>
              <a:rPr lang="el-GR" sz="2200" dirty="0"/>
              <a:t>σημείων και με ειδικά λογισμικά προγράμματα δημιουργείται στον Η/Υ το κρανιακό σύστημα </a:t>
            </a:r>
            <a:r>
              <a:rPr lang="el-GR" sz="2200" dirty="0" smtClean="0"/>
              <a:t>συντεταγμένων. </a:t>
            </a:r>
            <a:endParaRPr lang="el-GR" sz="2200" dirty="0"/>
          </a:p>
        </p:txBody>
      </p:sp>
      <p:sp>
        <p:nvSpPr>
          <p:cNvPr id="5" name="Title 1"/>
          <p:cNvSpPr>
            <a:spLocks noGrp="1"/>
          </p:cNvSpPr>
          <p:nvPr>
            <p:ph type="title"/>
          </p:nvPr>
        </p:nvSpPr>
        <p:spPr>
          <a:xfrm>
            <a:off x="457200" y="381000"/>
            <a:ext cx="8229600" cy="815752"/>
          </a:xfrm>
        </p:spPr>
        <p:txBody>
          <a:bodyPr anchor="t">
            <a:normAutofit/>
          </a:bodyPr>
          <a:lstStyle/>
          <a:p>
            <a:r>
              <a:rPr lang="el-GR" sz="3200" b="1" dirty="0" smtClean="0">
                <a:solidFill>
                  <a:schemeClr val="tx2"/>
                </a:solidFill>
              </a:rPr>
              <a:t>Ψηφιακό προσωπικό τόξο</a:t>
            </a:r>
            <a:endParaRPr lang="el-GR" sz="3200" b="1" dirty="0">
              <a:solidFill>
                <a:schemeClr val="tx2"/>
              </a:solidFill>
            </a:endParaRPr>
          </a:p>
        </p:txBody>
      </p:sp>
      <p:pic>
        <p:nvPicPr>
          <p:cNvPr id="7" name="Picture 6"/>
          <p:cNvPicPr/>
          <p:nvPr/>
        </p:nvPicPr>
        <p:blipFill>
          <a:blip r:embed="rId3" cstate="print"/>
          <a:srcRect/>
          <a:stretch>
            <a:fillRect/>
          </a:stretch>
        </p:blipFill>
        <p:spPr bwMode="auto">
          <a:xfrm>
            <a:off x="5292080" y="3356992"/>
            <a:ext cx="2340000" cy="2232000"/>
          </a:xfrm>
          <a:prstGeom prst="rect">
            <a:avLst/>
          </a:prstGeom>
          <a:noFill/>
          <a:ln w="9525">
            <a:solidFill>
              <a:schemeClr val="tx2"/>
            </a:solidFill>
            <a:miter lim="800000"/>
            <a:headEnd/>
            <a:tailEnd/>
          </a:ln>
        </p:spPr>
      </p:pic>
      <p:sp>
        <p:nvSpPr>
          <p:cNvPr id="9" name="TextBox 8"/>
          <p:cNvSpPr txBox="1"/>
          <p:nvPr/>
        </p:nvSpPr>
        <p:spPr>
          <a:xfrm>
            <a:off x="827584" y="5877272"/>
            <a:ext cx="2710935" cy="369332"/>
          </a:xfrm>
          <a:prstGeom prst="rect">
            <a:avLst/>
          </a:prstGeom>
          <a:noFill/>
        </p:spPr>
        <p:txBody>
          <a:bodyPr wrap="none" rtlCol="0" anchor="ctr">
            <a:spAutoFit/>
          </a:bodyPr>
          <a:lstStyle/>
          <a:p>
            <a:r>
              <a:rPr lang="el-GR" b="1" dirty="0" smtClean="0"/>
              <a:t>Ψηφιακό προσωπικό τόξο</a:t>
            </a:r>
            <a:endParaRPr lang="el-GR" b="1" dirty="0"/>
          </a:p>
        </p:txBody>
      </p:sp>
      <p:sp>
        <p:nvSpPr>
          <p:cNvPr id="11" name="Rectangle 10"/>
          <p:cNvSpPr/>
          <p:nvPr/>
        </p:nvSpPr>
        <p:spPr>
          <a:xfrm>
            <a:off x="4139952" y="5589240"/>
            <a:ext cx="4572000" cy="646331"/>
          </a:xfrm>
          <a:prstGeom prst="rect">
            <a:avLst/>
          </a:prstGeom>
        </p:spPr>
        <p:txBody>
          <a:bodyPr>
            <a:spAutoFit/>
          </a:bodyPr>
          <a:lstStyle/>
          <a:p>
            <a:pPr algn="ctr"/>
            <a:r>
              <a:rPr lang="el-GR" dirty="0"/>
              <a:t>Εικονική ανάρτηση άνω εκμαγείου σε εικονικό αρθρωτήρα με το ψ</a:t>
            </a:r>
            <a:r>
              <a:rPr lang="el-GR" dirty="0" smtClean="0"/>
              <a:t>ηφιακό προσωπικό </a:t>
            </a:r>
            <a:r>
              <a:rPr lang="el-GR" dirty="0"/>
              <a:t>τόξο.</a:t>
            </a:r>
          </a:p>
        </p:txBody>
      </p:sp>
      <p:pic>
        <p:nvPicPr>
          <p:cNvPr id="12" name="Picture 11"/>
          <p:cNvPicPr/>
          <p:nvPr/>
        </p:nvPicPr>
        <p:blipFill>
          <a:blip r:embed="rId4" cstate="print"/>
          <a:srcRect/>
          <a:stretch>
            <a:fillRect/>
          </a:stretch>
        </p:blipFill>
        <p:spPr bwMode="auto">
          <a:xfrm>
            <a:off x="827584" y="3717032"/>
            <a:ext cx="2700000" cy="2160000"/>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8CA851DD-A772-4108-80F5-B8CE7A58B889}" type="slidenum">
              <a:rPr lang="en-US" smtClean="0"/>
              <a:pPr>
                <a:defRPr/>
              </a:pPr>
              <a:t>42</a:t>
            </a:fld>
            <a:endParaRPr lang="en-US" dirty="0"/>
          </a:p>
        </p:txBody>
      </p:sp>
      <p:sp>
        <p:nvSpPr>
          <p:cNvPr id="4" name="Ορθογώνιο 3"/>
          <p:cNvSpPr/>
          <p:nvPr/>
        </p:nvSpPr>
        <p:spPr>
          <a:xfrm>
            <a:off x="-7891" y="6232897"/>
            <a:ext cx="5292080" cy="646331"/>
          </a:xfrm>
          <a:prstGeom prst="rect">
            <a:avLst/>
          </a:prstGeom>
        </p:spPr>
        <p:txBody>
          <a:bodyPr wrap="square">
            <a:spAutoFit/>
          </a:bodyPr>
          <a:lstStyle/>
          <a:p>
            <a:r>
              <a:rPr lang="en-US" sz="1200" i="1" dirty="0" err="1"/>
              <a:t>Solaberietta</a:t>
            </a:r>
            <a:r>
              <a:rPr lang="en-US" sz="1200" i="1" dirty="0"/>
              <a:t> E, </a:t>
            </a:r>
            <a:r>
              <a:rPr lang="en-US" sz="1200" i="1" dirty="0" err="1"/>
              <a:t>Minguez</a:t>
            </a:r>
            <a:r>
              <a:rPr lang="en-US" sz="1200" i="1" dirty="0"/>
              <a:t> R, </a:t>
            </a:r>
            <a:r>
              <a:rPr lang="en-US" sz="1200" i="1" dirty="0" err="1"/>
              <a:t>BarRenextea</a:t>
            </a:r>
            <a:r>
              <a:rPr lang="en-US" sz="1200" i="1" dirty="0"/>
              <a:t> L, Sierra E, </a:t>
            </a:r>
            <a:r>
              <a:rPr lang="en-US" sz="1200" i="1" dirty="0" err="1"/>
              <a:t>Etxaniz</a:t>
            </a:r>
            <a:r>
              <a:rPr lang="en-US" sz="1200" i="1" dirty="0"/>
              <a:t> O. Novel methodology to transfer digitized casts onto a virtual dental articulator. CIPR Journal of Manufacturing and Technology 2013; 6:149-155</a:t>
            </a:r>
          </a:p>
        </p:txBody>
      </p:sp>
    </p:spTree>
    <p:extLst>
      <p:ext uri="{BB962C8B-B14F-4D97-AF65-F5344CB8AC3E}">
        <p14:creationId xmlns:p14="http://schemas.microsoft.com/office/powerpoint/2010/main" val="27053825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p:cNvPicPr>
          <p:nvPr>
            <p:ph idx="1"/>
          </p:nvPr>
        </p:nvPicPr>
        <p:blipFill>
          <a:blip r:embed="rId3" cstate="print"/>
          <a:stretch>
            <a:fillRect/>
          </a:stretch>
        </p:blipFill>
        <p:spPr bwMode="auto">
          <a:xfrm>
            <a:off x="738000" y="1916832"/>
            <a:ext cx="7668000" cy="4464000"/>
          </a:xfrm>
          <a:prstGeom prst="rect">
            <a:avLst/>
          </a:prstGeom>
          <a:noFill/>
          <a:ln w="12700">
            <a:solidFill>
              <a:schemeClr val="tx2">
                <a:lumMod val="50000"/>
              </a:schemeClr>
            </a:solidFill>
            <a:miter lim="800000"/>
            <a:headEnd/>
            <a:tailEnd/>
          </a:ln>
        </p:spPr>
      </p:pic>
      <p:sp>
        <p:nvSpPr>
          <p:cNvPr id="6" name="5 - TextBox"/>
          <p:cNvSpPr txBox="1"/>
          <p:nvPr/>
        </p:nvSpPr>
        <p:spPr>
          <a:xfrm>
            <a:off x="827584" y="1124744"/>
            <a:ext cx="7668000" cy="756000"/>
          </a:xfrm>
          <a:prstGeom prst="rect">
            <a:avLst/>
          </a:prstGeom>
          <a:noFill/>
        </p:spPr>
        <p:txBody>
          <a:bodyPr wrap="square" rtlCol="0">
            <a:spAutoFit/>
          </a:bodyPr>
          <a:lstStyle/>
          <a:p>
            <a:r>
              <a:rPr lang="el-GR" sz="2000" dirty="0" smtClean="0"/>
              <a:t>Η διαδικασία μεταφοράς των ψηφιοποιημένων εκμαγείων με τη βοήθεια του ψηφιακού προσωπικού τόξου στον εικονικό αρθρωτήρα</a:t>
            </a:r>
            <a:r>
              <a:rPr lang="el-GR" sz="2000" dirty="0" smtClean="0">
                <a:cs typeface="Times New Roman" pitchFamily="18" charset="0"/>
              </a:rPr>
              <a:t>.</a:t>
            </a:r>
            <a:endParaRPr lang="el-GR" sz="2000" dirty="0"/>
          </a:p>
        </p:txBody>
      </p:sp>
      <p:sp>
        <p:nvSpPr>
          <p:cNvPr id="7" name="Title 1"/>
          <p:cNvSpPr>
            <a:spLocks noGrp="1"/>
          </p:cNvSpPr>
          <p:nvPr>
            <p:ph type="title"/>
          </p:nvPr>
        </p:nvSpPr>
        <p:spPr>
          <a:xfrm>
            <a:off x="457200" y="274638"/>
            <a:ext cx="8229600" cy="778098"/>
          </a:xfrm>
        </p:spPr>
        <p:txBody>
          <a:bodyPr anchor="t">
            <a:normAutofit/>
          </a:bodyPr>
          <a:lstStyle/>
          <a:p>
            <a:r>
              <a:rPr lang="el-GR" sz="3200" b="1" dirty="0" smtClean="0">
                <a:solidFill>
                  <a:schemeClr val="tx2"/>
                </a:solidFill>
              </a:rPr>
              <a:t>Ψηφιακό προσωπικό τόξο</a:t>
            </a:r>
            <a:endParaRPr lang="el-GR" sz="3200" b="1" dirty="0">
              <a:solidFill>
                <a:schemeClr val="tx2"/>
              </a:solidFill>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43</a:t>
            </a:fld>
            <a:endParaRPr lang="el-GR" dirty="0"/>
          </a:p>
        </p:txBody>
      </p:sp>
    </p:spTree>
    <p:extLst>
      <p:ext uri="{BB962C8B-B14F-4D97-AF65-F5344CB8AC3E}">
        <p14:creationId xmlns:p14="http://schemas.microsoft.com/office/powerpoint/2010/main" val="781912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81000"/>
            <a:ext cx="8686800" cy="887760"/>
          </a:xfrm>
        </p:spPr>
        <p:txBody>
          <a:bodyPr anchor="t">
            <a:normAutofit/>
          </a:bodyPr>
          <a:lstStyle/>
          <a:p>
            <a:r>
              <a:rPr lang="el-GR" sz="2800" b="1" dirty="0" smtClean="0">
                <a:solidFill>
                  <a:schemeClr val="tx2"/>
                </a:solidFill>
              </a:rPr>
              <a:t>Ενδοστοματικές καταγραφές των σχέσεων των γνάθων</a:t>
            </a:r>
            <a:endParaRPr lang="el-GR" sz="2800" b="1" dirty="0">
              <a:solidFill>
                <a:schemeClr val="tx2"/>
              </a:solidFill>
            </a:endParaRPr>
          </a:p>
        </p:txBody>
      </p:sp>
      <p:sp>
        <p:nvSpPr>
          <p:cNvPr id="2" name="Text Placeholder 1"/>
          <p:cNvSpPr>
            <a:spLocks noGrp="1"/>
          </p:cNvSpPr>
          <p:nvPr>
            <p:ph type="body" sz="half" idx="1"/>
          </p:nvPr>
        </p:nvSpPr>
        <p:spPr>
          <a:xfrm>
            <a:off x="457200" y="1340768"/>
            <a:ext cx="8229600" cy="1519808"/>
          </a:xfrm>
        </p:spPr>
        <p:txBody>
          <a:bodyPr>
            <a:normAutofit/>
          </a:bodyPr>
          <a:lstStyle/>
          <a:p>
            <a:pPr>
              <a:spcBef>
                <a:spcPts val="600"/>
              </a:spcBef>
              <a:buClr>
                <a:schemeClr val="tx2"/>
              </a:buClr>
              <a:buFont typeface="Wingdings" panose="05000000000000000000" pitchFamily="2" charset="2"/>
              <a:buChar char="§"/>
            </a:pPr>
            <a:r>
              <a:rPr lang="el-GR" sz="2400" dirty="0"/>
              <a:t>Ενδοστοματική καταγραφή ή συγκλεισιακή καταγραφή </a:t>
            </a:r>
            <a:r>
              <a:rPr lang="en-GB" sz="2400" dirty="0"/>
              <a:t>(</a:t>
            </a:r>
            <a:r>
              <a:rPr lang="en-GB" sz="2400" dirty="0" err="1"/>
              <a:t>interocclusal</a:t>
            </a:r>
            <a:r>
              <a:rPr lang="en-GB" sz="2400" dirty="0"/>
              <a:t> record) </a:t>
            </a:r>
            <a:r>
              <a:rPr lang="el-GR" sz="2400" dirty="0"/>
              <a:t>ορίζεται ως η καταγραφή της σχέσης της θέσης των δοντιών ή τόξων μεταξύ τους</a:t>
            </a:r>
            <a:r>
              <a:rPr lang="el-GR" sz="2400" dirty="0" smtClean="0"/>
              <a:t>.</a:t>
            </a:r>
            <a:endParaRPr lang="el-GR" sz="2400" dirty="0"/>
          </a:p>
          <a:p>
            <a:pPr>
              <a:buClr>
                <a:schemeClr val="tx2"/>
              </a:buClr>
              <a:buFont typeface="Wingdings" panose="05000000000000000000" pitchFamily="2" charset="2"/>
              <a:buChar char="§"/>
            </a:pPr>
            <a:endParaRPr lang="el-GR" sz="2400" dirty="0"/>
          </a:p>
        </p:txBody>
      </p:sp>
      <p:pic>
        <p:nvPicPr>
          <p:cNvPr id="5"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20930" t="20847" r="17711" b="18189"/>
          <a:stretch/>
        </p:blipFill>
        <p:spPr bwMode="auto">
          <a:xfrm>
            <a:off x="989312" y="3284984"/>
            <a:ext cx="2142528" cy="198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3284984"/>
            <a:ext cx="1977189" cy="1981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607" r="6962"/>
          <a:stretch/>
        </p:blipFill>
        <p:spPr bwMode="auto">
          <a:xfrm>
            <a:off x="6153774" y="3249200"/>
            <a:ext cx="2090634" cy="1980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3" name="Θέση αριθμού διαφάνειας 2"/>
          <p:cNvSpPr>
            <a:spLocks noGrp="1"/>
          </p:cNvSpPr>
          <p:nvPr>
            <p:ph type="sldNum" sz="quarter" idx="12"/>
          </p:nvPr>
        </p:nvSpPr>
        <p:spPr/>
        <p:txBody>
          <a:bodyPr/>
          <a:lstStyle/>
          <a:p>
            <a:pPr>
              <a:defRPr/>
            </a:pPr>
            <a:fld id="{8CA851DD-A772-4108-80F5-B8CE7A58B889}" type="slidenum">
              <a:rPr lang="en-US" smtClean="0"/>
              <a:pPr>
                <a:defRPr/>
              </a:pPr>
              <a:t>44</a:t>
            </a:fld>
            <a:endParaRPr lang="en-US" dirty="0"/>
          </a:p>
        </p:txBody>
      </p:sp>
      <p:sp>
        <p:nvSpPr>
          <p:cNvPr id="8" name="TextBox 7"/>
          <p:cNvSpPr txBox="1"/>
          <p:nvPr/>
        </p:nvSpPr>
        <p:spPr>
          <a:xfrm>
            <a:off x="4139952" y="5672243"/>
            <a:ext cx="1362168" cy="276999"/>
          </a:xfrm>
          <a:prstGeom prst="rect">
            <a:avLst/>
          </a:prstGeom>
          <a:noFill/>
        </p:spPr>
        <p:txBody>
          <a:bodyPr wrap="none" rtlCol="0">
            <a:spAutoFit/>
          </a:bodyPr>
          <a:lstStyle/>
          <a:p>
            <a:r>
              <a:rPr lang="el-GR" sz="1200" dirty="0" smtClean="0"/>
              <a:t>Προσωπικό αρχείο</a:t>
            </a:r>
            <a:endParaRPr lang="el-GR" sz="1200" dirty="0"/>
          </a:p>
        </p:txBody>
      </p:sp>
    </p:spTree>
    <p:extLst>
      <p:ext uri="{BB962C8B-B14F-4D97-AF65-F5344CB8AC3E}">
        <p14:creationId xmlns:p14="http://schemas.microsoft.com/office/powerpoint/2010/main" val="35393032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quarter" idx="1"/>
          </p:nvPr>
        </p:nvSpPr>
        <p:spPr/>
        <p:txBody>
          <a:bodyPr>
            <a:normAutofit/>
          </a:bodyPr>
          <a:lstStyle/>
          <a:p>
            <a:pPr>
              <a:buClr>
                <a:schemeClr val="tx2"/>
              </a:buClr>
            </a:pPr>
            <a:r>
              <a:rPr lang="el-GR" sz="2800" dirty="0" smtClean="0"/>
              <a:t>Καταγραφή κεντρικής σχέσης (ΚΣ)</a:t>
            </a:r>
            <a:endParaRPr lang="el-GR" sz="2800" dirty="0"/>
          </a:p>
          <a:p>
            <a:pPr>
              <a:buClr>
                <a:schemeClr val="tx2"/>
              </a:buClr>
            </a:pPr>
            <a:r>
              <a:rPr lang="el-GR" sz="2800" dirty="0" smtClean="0"/>
              <a:t>Καταγραφή μέγιστης συναρμογής</a:t>
            </a:r>
            <a:endParaRPr lang="el-GR" sz="2800" dirty="0"/>
          </a:p>
          <a:p>
            <a:pPr>
              <a:buClr>
                <a:schemeClr val="tx2"/>
              </a:buClr>
            </a:pPr>
            <a:r>
              <a:rPr lang="el-GR" sz="2800" dirty="0" smtClean="0"/>
              <a:t>Καταγραφή πρόσθιας τομικής τροχιάς</a:t>
            </a:r>
            <a:endParaRPr lang="el-GR" sz="2800" dirty="0"/>
          </a:p>
          <a:p>
            <a:pPr>
              <a:buClr>
                <a:schemeClr val="tx2"/>
              </a:buClr>
            </a:pPr>
            <a:r>
              <a:rPr lang="el-GR" sz="2800" dirty="0" smtClean="0"/>
              <a:t>Έκκεντρες συγκλεισιακές καταγραφές (πλαγιολισθήσεις –προολίσθηση)</a:t>
            </a:r>
            <a:endParaRPr lang="el-GR" sz="2800" dirty="0"/>
          </a:p>
          <a:p>
            <a:pPr>
              <a:buClr>
                <a:schemeClr val="tx2"/>
              </a:buClr>
            </a:pPr>
            <a:r>
              <a:rPr lang="el-GR" sz="2800" dirty="0" smtClean="0"/>
              <a:t>Καταγραφή σχέσεων γνάθων σε μερική ή ολική νωδότητα      </a:t>
            </a:r>
          </a:p>
          <a:p>
            <a:pPr>
              <a:buClr>
                <a:schemeClr val="tx2"/>
              </a:buClr>
            </a:pPr>
            <a:endParaRPr lang="el-GR" sz="2800" dirty="0"/>
          </a:p>
        </p:txBody>
      </p:sp>
      <p:sp>
        <p:nvSpPr>
          <p:cNvPr id="2" name="Title 1"/>
          <p:cNvSpPr>
            <a:spLocks noGrp="1"/>
          </p:cNvSpPr>
          <p:nvPr>
            <p:ph type="title"/>
          </p:nvPr>
        </p:nvSpPr>
        <p:spPr/>
        <p:txBody>
          <a:bodyPr>
            <a:normAutofit/>
          </a:bodyPr>
          <a:lstStyle/>
          <a:p>
            <a:r>
              <a:rPr lang="el-GR" sz="3200" b="1" dirty="0">
                <a:solidFill>
                  <a:schemeClr val="tx2"/>
                </a:solidFill>
              </a:rPr>
              <a:t>Ενδοστοματικές καταγραφές</a:t>
            </a:r>
            <a:br>
              <a:rPr lang="el-GR" sz="3200" b="1" dirty="0">
                <a:solidFill>
                  <a:schemeClr val="tx2"/>
                </a:solidFill>
              </a:rPr>
            </a:br>
            <a:endParaRPr lang="el-GR" sz="3200" b="1" dirty="0">
              <a:solidFill>
                <a:schemeClr val="tx2"/>
              </a:solidFill>
            </a:endParaRPr>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45</a:t>
            </a:fld>
            <a:endParaRPr lang="el-GR" dirty="0"/>
          </a:p>
        </p:txBody>
      </p:sp>
    </p:spTree>
    <p:extLst>
      <p:ext uri="{BB962C8B-B14F-4D97-AF65-F5344CB8AC3E}">
        <p14:creationId xmlns:p14="http://schemas.microsoft.com/office/powerpoint/2010/main" val="68679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l-GR" sz="2800" b="1" dirty="0" smtClean="0">
                <a:solidFill>
                  <a:schemeClr val="tx2"/>
                </a:solidFill>
              </a:rPr>
              <a:t>Κριτήρια για την ακρίβεια της καταγραφής των ενδοστοματικών καταγράφων</a:t>
            </a:r>
            <a:endParaRPr lang="el-GR" sz="2800" b="1" dirty="0">
              <a:solidFill>
                <a:schemeClr val="tx2"/>
              </a:solidFill>
            </a:endParaRPr>
          </a:p>
        </p:txBody>
      </p:sp>
      <p:sp>
        <p:nvSpPr>
          <p:cNvPr id="3" name="Content Placeholder 2"/>
          <p:cNvSpPr>
            <a:spLocks noGrp="1"/>
          </p:cNvSpPr>
          <p:nvPr>
            <p:ph idx="1"/>
          </p:nvPr>
        </p:nvSpPr>
        <p:spPr/>
        <p:txBody>
          <a:bodyPr>
            <a:normAutofit/>
          </a:bodyPr>
          <a:lstStyle/>
          <a:p>
            <a:r>
              <a:rPr lang="el-GR" sz="2400" dirty="0" smtClean="0"/>
              <a:t>Το υλικό της καταγραφής </a:t>
            </a:r>
            <a:r>
              <a:rPr lang="el-GR" sz="2400" b="1" dirty="0" smtClean="0"/>
              <a:t>δεν πρέπει </a:t>
            </a:r>
            <a:r>
              <a:rPr lang="el-GR" sz="2400" dirty="0" smtClean="0"/>
              <a:t>να προκαλεί κίνηση των δοντιών  και παραμόρφωση των ιστών κατά την διάρκεια της καταγραφής</a:t>
            </a:r>
            <a:r>
              <a:rPr lang="en-GB" sz="2400" dirty="0" smtClean="0"/>
              <a:t>.</a:t>
            </a:r>
            <a:endParaRPr lang="el-GR" sz="2400" dirty="0" smtClean="0"/>
          </a:p>
          <a:p>
            <a:r>
              <a:rPr lang="el-GR" sz="2400" dirty="0" smtClean="0"/>
              <a:t>Το υλικό της καταγραφής </a:t>
            </a:r>
            <a:r>
              <a:rPr lang="el-GR" sz="2400" b="1" dirty="0" smtClean="0"/>
              <a:t>πρέπει</a:t>
            </a:r>
            <a:r>
              <a:rPr lang="el-GR" sz="2400" dirty="0" smtClean="0"/>
              <a:t> να εφαρμόζει επακριβώς επί των εκμαγείων εργασίας</a:t>
            </a:r>
            <a:r>
              <a:rPr lang="en-GB" sz="2400" dirty="0" smtClean="0"/>
              <a:t>.</a:t>
            </a:r>
            <a:endParaRPr lang="el-GR" sz="2400" dirty="0" smtClean="0"/>
          </a:p>
          <a:p>
            <a:r>
              <a:rPr lang="el-GR" sz="2400" dirty="0" smtClean="0"/>
              <a:t>Η ακρίβεια της ενδοστοματικής καταγραφής </a:t>
            </a:r>
            <a:r>
              <a:rPr lang="el-GR" sz="2400" b="1" dirty="0" smtClean="0"/>
              <a:t>πρέπει</a:t>
            </a:r>
            <a:r>
              <a:rPr lang="el-GR" sz="2400" dirty="0" smtClean="0"/>
              <a:t> να επαληθεύεται τόσο στα εκμαγεία όσο και στο στόμα</a:t>
            </a:r>
            <a:r>
              <a:rPr lang="en-GB" sz="2400" dirty="0" smtClean="0"/>
              <a:t>.</a:t>
            </a:r>
            <a:endParaRPr lang="el-GR" sz="2400" dirty="0" smtClean="0"/>
          </a:p>
          <a:p>
            <a:endParaRPr lang="el-GR" sz="2400" dirty="0"/>
          </a:p>
        </p:txBody>
      </p:sp>
      <p:sp>
        <p:nvSpPr>
          <p:cNvPr id="4" name="Θέση αριθμού διαφάνειας 3"/>
          <p:cNvSpPr>
            <a:spLocks noGrp="1"/>
          </p:cNvSpPr>
          <p:nvPr>
            <p:ph type="sldNum" sz="quarter" idx="12"/>
          </p:nvPr>
        </p:nvSpPr>
        <p:spPr/>
        <p:txBody>
          <a:bodyPr/>
          <a:lstStyle/>
          <a:p>
            <a:fld id="{6B685A0D-9877-46E4-B743-4304212CA60B}" type="slidenum">
              <a:rPr lang="el-GR" smtClean="0"/>
              <a:t>46</a:t>
            </a:fld>
            <a:endParaRPr lang="el-GR" dirty="0"/>
          </a:p>
        </p:txBody>
      </p:sp>
    </p:spTree>
    <p:extLst>
      <p:ext uri="{BB962C8B-B14F-4D97-AF65-F5344CB8AC3E}">
        <p14:creationId xmlns:p14="http://schemas.microsoft.com/office/powerpoint/2010/main" val="8530250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smtClean="0">
                <a:solidFill>
                  <a:schemeClr val="tx2"/>
                </a:solidFill>
              </a:rPr>
              <a:t>Παράγοντες που επηρεάζουν την αξιοπιστία των ενδοστοματικών καταγράφων</a:t>
            </a:r>
            <a:endParaRPr lang="el-GR" sz="2800" b="1" dirty="0">
              <a:solidFill>
                <a:schemeClr val="tx2"/>
              </a:solidFill>
            </a:endParaRPr>
          </a:p>
        </p:txBody>
      </p:sp>
      <p:sp>
        <p:nvSpPr>
          <p:cNvPr id="3" name="Content Placeholder 2"/>
          <p:cNvSpPr>
            <a:spLocks noGrp="1"/>
          </p:cNvSpPr>
          <p:nvPr>
            <p:ph idx="1"/>
          </p:nvPr>
        </p:nvSpPr>
        <p:spPr/>
        <p:txBody>
          <a:bodyPr>
            <a:normAutofit/>
          </a:bodyPr>
          <a:lstStyle/>
          <a:p>
            <a:r>
              <a:rPr lang="el-GR" sz="2400" dirty="0" smtClean="0"/>
              <a:t>Οι ιδιότητες των υλικών καταγραφής.</a:t>
            </a:r>
          </a:p>
          <a:p>
            <a:r>
              <a:rPr lang="el-GR" sz="2400" dirty="0" smtClean="0"/>
              <a:t>Η τεχνική της καταγραφής.</a:t>
            </a:r>
          </a:p>
          <a:p>
            <a:r>
              <a:rPr lang="el-GR" sz="2400" dirty="0" smtClean="0"/>
              <a:t>Η αξιοπιστία καταγραφής των θέσεων της κάτω γνάθου επηρεάζεται από τις οδοντικές επαφές.</a:t>
            </a:r>
          </a:p>
          <a:p>
            <a:r>
              <a:rPr lang="el-GR" sz="2400" dirty="0" smtClean="0"/>
              <a:t>Η μυϊκή λειτουργία.</a:t>
            </a:r>
          </a:p>
          <a:p>
            <a:r>
              <a:rPr lang="el-GR" sz="2400" dirty="0" smtClean="0"/>
              <a:t>Οι αλλαγές των ιστών των κροταφογναθικών αρθρώσεων.</a:t>
            </a:r>
          </a:p>
          <a:p>
            <a:endParaRPr lang="el-GR" sz="2400" dirty="0" smtClean="0"/>
          </a:p>
          <a:p>
            <a:endParaRPr lang="el-GR" sz="2400" dirty="0" smtClean="0"/>
          </a:p>
          <a:p>
            <a:endParaRPr lang="el-GR" sz="2400" dirty="0" smtClean="0"/>
          </a:p>
          <a:p>
            <a:endParaRPr lang="el-GR" sz="2400" dirty="0"/>
          </a:p>
        </p:txBody>
      </p:sp>
      <p:sp>
        <p:nvSpPr>
          <p:cNvPr id="4" name="Θέση αριθμού διαφάνειας 3"/>
          <p:cNvSpPr>
            <a:spLocks noGrp="1"/>
          </p:cNvSpPr>
          <p:nvPr>
            <p:ph type="sldNum" sz="quarter" idx="12"/>
          </p:nvPr>
        </p:nvSpPr>
        <p:spPr/>
        <p:txBody>
          <a:bodyPr/>
          <a:lstStyle/>
          <a:p>
            <a:fld id="{6B685A0D-9877-46E4-B743-4304212CA60B}" type="slidenum">
              <a:rPr lang="el-GR" smtClean="0"/>
              <a:t>47</a:t>
            </a:fld>
            <a:endParaRPr lang="el-GR" dirty="0"/>
          </a:p>
        </p:txBody>
      </p:sp>
    </p:spTree>
    <p:extLst>
      <p:ext uri="{BB962C8B-B14F-4D97-AF65-F5344CB8AC3E}">
        <p14:creationId xmlns:p14="http://schemas.microsoft.com/office/powerpoint/2010/main" val="2489154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2" y="188640"/>
            <a:ext cx="9036496" cy="1143000"/>
          </a:xfrm>
        </p:spPr>
        <p:txBody>
          <a:bodyPr>
            <a:normAutofit/>
          </a:bodyPr>
          <a:lstStyle/>
          <a:p>
            <a:r>
              <a:rPr lang="el-GR" sz="2800" b="1" dirty="0" smtClean="0">
                <a:solidFill>
                  <a:schemeClr val="tx2"/>
                </a:solidFill>
              </a:rPr>
              <a:t>Ιδιότητες ιδανικού υλικού ενδοστοματικής καταγραφής</a:t>
            </a:r>
            <a:endParaRPr lang="el-GR" sz="2800" b="1" dirty="0">
              <a:solidFill>
                <a:schemeClr val="tx2"/>
              </a:solidFill>
            </a:endParaRPr>
          </a:p>
        </p:txBody>
      </p:sp>
      <p:sp>
        <p:nvSpPr>
          <p:cNvPr id="3" name="Content Placeholder 2"/>
          <p:cNvSpPr>
            <a:spLocks noGrp="1"/>
          </p:cNvSpPr>
          <p:nvPr>
            <p:ph idx="1"/>
          </p:nvPr>
        </p:nvSpPr>
        <p:spPr/>
        <p:txBody>
          <a:bodyPr>
            <a:normAutofit/>
          </a:bodyPr>
          <a:lstStyle/>
          <a:p>
            <a:pPr>
              <a:buClr>
                <a:schemeClr val="tx2"/>
              </a:buClr>
              <a:buFont typeface="Wingdings" panose="05000000000000000000" pitchFamily="2" charset="2"/>
              <a:buChar char="§"/>
            </a:pPr>
            <a:r>
              <a:rPr lang="el-GR" sz="2400" dirty="0" smtClean="0"/>
              <a:t>Να μη δημιουργεί αίσθημα αντίστασης κατά την καταγραφή.</a:t>
            </a:r>
          </a:p>
          <a:p>
            <a:pPr>
              <a:buClr>
                <a:schemeClr val="tx2"/>
              </a:buClr>
              <a:buFont typeface="Wingdings" panose="05000000000000000000" pitchFamily="2" charset="2"/>
              <a:buChar char="§"/>
            </a:pPr>
            <a:r>
              <a:rPr lang="el-GR" sz="2400" dirty="0" smtClean="0"/>
              <a:t>Να έχει ογκομετρική σταθερότητα.</a:t>
            </a:r>
          </a:p>
          <a:p>
            <a:pPr>
              <a:buClr>
                <a:schemeClr val="tx2"/>
              </a:buClr>
              <a:buFont typeface="Wingdings" panose="05000000000000000000" pitchFamily="2" charset="2"/>
              <a:buChar char="§"/>
            </a:pPr>
            <a:r>
              <a:rPr lang="el-GR" sz="2400" dirty="0" smtClean="0"/>
              <a:t>Να στερεοποιείται γρήγορα στη θέση καταγραφής.</a:t>
            </a:r>
          </a:p>
          <a:p>
            <a:pPr>
              <a:buClr>
                <a:schemeClr val="tx2"/>
              </a:buClr>
              <a:buFont typeface="Wingdings" panose="05000000000000000000" pitchFamily="2" charset="2"/>
              <a:buChar char="§"/>
            </a:pPr>
            <a:r>
              <a:rPr lang="el-GR" sz="2400" dirty="0" smtClean="0"/>
              <a:t>Να επιτρέπει επιβεβαίωση της καταγραφής.</a:t>
            </a:r>
          </a:p>
          <a:p>
            <a:pPr>
              <a:buClr>
                <a:schemeClr val="tx2"/>
              </a:buClr>
              <a:buFont typeface="Wingdings" panose="05000000000000000000" pitchFamily="2" charset="2"/>
              <a:buChar char="§"/>
            </a:pPr>
            <a:r>
              <a:rPr lang="el-GR" sz="2400" dirty="0" smtClean="0"/>
              <a:t>Να έχει χαμηλό κόστος.</a:t>
            </a:r>
          </a:p>
          <a:p>
            <a:pPr>
              <a:buClr>
                <a:schemeClr val="tx2"/>
              </a:buClr>
              <a:buFont typeface="Wingdings" panose="05000000000000000000" pitchFamily="2" charset="2"/>
              <a:buChar char="§"/>
            </a:pPr>
            <a:r>
              <a:rPr lang="el-GR" sz="2400" dirty="0" smtClean="0"/>
              <a:t>Να έχει ευχάριστη γεύση.</a:t>
            </a:r>
            <a:endParaRPr lang="el-GR" sz="2400" dirty="0"/>
          </a:p>
        </p:txBody>
      </p:sp>
      <p:sp>
        <p:nvSpPr>
          <p:cNvPr id="4" name="Θέση αριθμού διαφάνειας 3"/>
          <p:cNvSpPr>
            <a:spLocks noGrp="1"/>
          </p:cNvSpPr>
          <p:nvPr>
            <p:ph type="sldNum" sz="quarter" idx="12"/>
          </p:nvPr>
        </p:nvSpPr>
        <p:spPr/>
        <p:txBody>
          <a:bodyPr/>
          <a:lstStyle/>
          <a:p>
            <a:fld id="{6B685A0D-9877-46E4-B743-4304212CA60B}" type="slidenum">
              <a:rPr lang="el-GR" smtClean="0"/>
              <a:t>48</a:t>
            </a:fld>
            <a:endParaRPr lang="el-GR" dirty="0"/>
          </a:p>
        </p:txBody>
      </p:sp>
    </p:spTree>
    <p:extLst>
      <p:ext uri="{BB962C8B-B14F-4D97-AF65-F5344CB8AC3E}">
        <p14:creationId xmlns:p14="http://schemas.microsoft.com/office/powerpoint/2010/main" val="823947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408708" y="1484784"/>
            <a:ext cx="6326584" cy="4401205"/>
          </a:xfrm>
          <a:prstGeom prst="rect">
            <a:avLst/>
          </a:prstGeom>
          <a:noFill/>
          <a:ln w="9525">
            <a:noFill/>
            <a:miter lim="800000"/>
            <a:headEnd/>
            <a:tailEnd/>
          </a:ln>
          <a:effectLst/>
        </p:spPr>
        <p:txBody>
          <a:bodyPr wrap="square">
            <a:spAutoFit/>
          </a:bodyPr>
          <a:lstStyle/>
          <a:p>
            <a:pPr marL="457200" indent="-457200">
              <a:buFont typeface="Arial" panose="020B0604020202020204" pitchFamily="34" charset="0"/>
              <a:buChar char="•"/>
              <a:defRPr/>
            </a:pPr>
            <a:endParaRPr lang="el-GR" sz="2800" dirty="0">
              <a:solidFill>
                <a:srgbClr val="000000"/>
              </a:solidFill>
              <a:effectLst>
                <a:outerShdw blurRad="38100" dist="38100" dir="2700000" algn="tl">
                  <a:srgbClr val="010199"/>
                </a:outerShdw>
              </a:effectLst>
            </a:endParaRPr>
          </a:p>
          <a:p>
            <a:pPr marL="457200" indent="-457200">
              <a:buClr>
                <a:schemeClr val="tx2"/>
              </a:buClr>
              <a:buFont typeface="Arial" panose="020B0604020202020204" pitchFamily="34" charset="0"/>
              <a:buChar char="•"/>
              <a:defRPr/>
            </a:pPr>
            <a:r>
              <a:rPr lang="el-GR" sz="2800" dirty="0" smtClean="0">
                <a:solidFill>
                  <a:srgbClr val="000000"/>
                </a:solidFill>
              </a:rPr>
              <a:t>κερί </a:t>
            </a:r>
            <a:endParaRPr lang="el-GR" sz="2800" dirty="0">
              <a:solidFill>
                <a:srgbClr val="000000"/>
              </a:solidFill>
            </a:endParaRPr>
          </a:p>
          <a:p>
            <a:pPr marL="457200" indent="-457200">
              <a:buClr>
                <a:schemeClr val="tx2"/>
              </a:buClr>
              <a:buFont typeface="Arial" panose="020B0604020202020204" pitchFamily="34" charset="0"/>
              <a:buChar char="•"/>
              <a:defRPr/>
            </a:pPr>
            <a:r>
              <a:rPr lang="el-GR" sz="2800" dirty="0" smtClean="0">
                <a:solidFill>
                  <a:srgbClr val="000000"/>
                </a:solidFill>
              </a:rPr>
              <a:t>κερί </a:t>
            </a:r>
            <a:r>
              <a:rPr lang="el-GR" sz="2800" dirty="0">
                <a:solidFill>
                  <a:srgbClr val="000000"/>
                </a:solidFill>
              </a:rPr>
              <a:t>με ρινίσματα </a:t>
            </a:r>
            <a:r>
              <a:rPr lang="el-GR" sz="2800" dirty="0" smtClean="0">
                <a:solidFill>
                  <a:srgbClr val="000000"/>
                </a:solidFill>
              </a:rPr>
              <a:t>μετάλλου</a:t>
            </a:r>
            <a:endParaRPr lang="el-GR" sz="2800" dirty="0">
              <a:solidFill>
                <a:srgbClr val="000000"/>
              </a:solidFill>
            </a:endParaRPr>
          </a:p>
          <a:p>
            <a:pPr marL="457200" indent="-457200">
              <a:buClr>
                <a:schemeClr val="tx2"/>
              </a:buClr>
              <a:buFont typeface="Arial" panose="020B0604020202020204" pitchFamily="34" charset="0"/>
              <a:buChar char="•"/>
              <a:defRPr/>
            </a:pPr>
            <a:r>
              <a:rPr lang="el-GR" sz="2800" dirty="0" smtClean="0">
                <a:solidFill>
                  <a:srgbClr val="000000"/>
                </a:solidFill>
              </a:rPr>
              <a:t>σιλικόνες </a:t>
            </a:r>
            <a:endParaRPr lang="el-GR" sz="2800" dirty="0">
              <a:solidFill>
                <a:srgbClr val="000000"/>
              </a:solidFill>
            </a:endParaRPr>
          </a:p>
          <a:p>
            <a:pPr marL="457200" indent="-457200">
              <a:buClr>
                <a:schemeClr val="tx2"/>
              </a:buClr>
              <a:buFont typeface="Arial" panose="020B0604020202020204" pitchFamily="34" charset="0"/>
              <a:buChar char="•"/>
              <a:defRPr/>
            </a:pPr>
            <a:r>
              <a:rPr lang="el-GR" sz="2800" dirty="0" err="1" smtClean="0">
                <a:solidFill>
                  <a:srgbClr val="000000"/>
                </a:solidFill>
              </a:rPr>
              <a:t>πολυβινιλοσιλοξάνες</a:t>
            </a:r>
            <a:endParaRPr lang="el-GR" sz="2800" dirty="0">
              <a:solidFill>
                <a:srgbClr val="000000"/>
              </a:solidFill>
            </a:endParaRPr>
          </a:p>
          <a:p>
            <a:pPr marL="457200" indent="-457200">
              <a:buClr>
                <a:schemeClr val="tx2"/>
              </a:buClr>
              <a:buFont typeface="Arial" panose="020B0604020202020204" pitchFamily="34" charset="0"/>
              <a:buChar char="•"/>
              <a:defRPr/>
            </a:pPr>
            <a:r>
              <a:rPr lang="el-GR" sz="2800" dirty="0" smtClean="0">
                <a:solidFill>
                  <a:srgbClr val="000000"/>
                </a:solidFill>
              </a:rPr>
              <a:t>γύψος</a:t>
            </a:r>
            <a:endParaRPr lang="el-GR" sz="2800" dirty="0">
              <a:solidFill>
                <a:srgbClr val="000000"/>
              </a:solidFill>
            </a:endParaRPr>
          </a:p>
          <a:p>
            <a:pPr marL="457200" indent="-457200">
              <a:buClr>
                <a:schemeClr val="tx2"/>
              </a:buClr>
              <a:buFont typeface="Arial" panose="020B0604020202020204" pitchFamily="34" charset="0"/>
              <a:buChar char="•"/>
              <a:defRPr/>
            </a:pPr>
            <a:r>
              <a:rPr lang="el-GR" sz="2800" dirty="0" err="1" smtClean="0">
                <a:solidFill>
                  <a:srgbClr val="000000"/>
                </a:solidFill>
              </a:rPr>
              <a:t>πολυαιθέρες</a:t>
            </a:r>
            <a:endParaRPr lang="el-GR" sz="2800" dirty="0">
              <a:solidFill>
                <a:srgbClr val="000000"/>
              </a:solidFill>
            </a:endParaRPr>
          </a:p>
          <a:p>
            <a:pPr marL="457200" indent="-457200">
              <a:buClr>
                <a:schemeClr val="tx2"/>
              </a:buClr>
              <a:buFont typeface="Arial" panose="020B0604020202020204" pitchFamily="34" charset="0"/>
              <a:buChar char="•"/>
              <a:defRPr/>
            </a:pPr>
            <a:r>
              <a:rPr lang="el-GR" sz="2800" dirty="0" smtClean="0">
                <a:solidFill>
                  <a:srgbClr val="000000"/>
                </a:solidFill>
              </a:rPr>
              <a:t>ακρυλική ή</a:t>
            </a:r>
            <a:r>
              <a:rPr lang="el-GR" sz="2800" dirty="0">
                <a:solidFill>
                  <a:srgbClr val="000000"/>
                </a:solidFill>
              </a:rPr>
              <a:t> </a:t>
            </a:r>
            <a:r>
              <a:rPr lang="el-GR" sz="2800" dirty="0" smtClean="0">
                <a:solidFill>
                  <a:srgbClr val="000000"/>
                </a:solidFill>
              </a:rPr>
              <a:t>σύνθετη ρητίνη</a:t>
            </a:r>
          </a:p>
          <a:p>
            <a:pPr marL="457200" indent="-457200">
              <a:buClr>
                <a:schemeClr val="tx2"/>
              </a:buClr>
              <a:buFont typeface="Arial" panose="020B0604020202020204" pitchFamily="34" charset="0"/>
              <a:buChar char="•"/>
              <a:defRPr/>
            </a:pPr>
            <a:r>
              <a:rPr lang="el-GR" sz="2800" dirty="0" smtClean="0">
                <a:solidFill>
                  <a:srgbClr val="000000"/>
                </a:solidFill>
              </a:rPr>
              <a:t>συνδυασμός υλικών</a:t>
            </a:r>
            <a:endParaRPr lang="el-GR" sz="2800" dirty="0">
              <a:solidFill>
                <a:srgbClr val="000000"/>
              </a:solidFill>
            </a:endParaRPr>
          </a:p>
          <a:p>
            <a:pPr marL="457200" indent="-457200">
              <a:buFont typeface="Arial" panose="020B0604020202020204" pitchFamily="34" charset="0"/>
              <a:buChar char="•"/>
              <a:defRPr/>
            </a:pPr>
            <a:endParaRPr lang="el-GR" sz="2800" dirty="0">
              <a:solidFill>
                <a:srgbClr val="000000"/>
              </a:solidFill>
            </a:endParaRPr>
          </a:p>
        </p:txBody>
      </p:sp>
      <p:sp>
        <p:nvSpPr>
          <p:cNvPr id="5" name="Title 4"/>
          <p:cNvSpPr>
            <a:spLocks noGrp="1"/>
          </p:cNvSpPr>
          <p:nvPr>
            <p:ph type="title"/>
          </p:nvPr>
        </p:nvSpPr>
        <p:spPr>
          <a:scene3d>
            <a:camera prst="orthographicFront"/>
            <a:lightRig rig="threePt" dir="t"/>
          </a:scene3d>
          <a:sp3d>
            <a:bevelT w="114300" prst="artDeco"/>
          </a:sp3d>
        </p:spPr>
        <p:txBody>
          <a:bodyPr>
            <a:noAutofit/>
          </a:bodyPr>
          <a:lstStyle/>
          <a:p>
            <a:pPr>
              <a:defRPr/>
            </a:pPr>
            <a:r>
              <a:rPr lang="el-GR" sz="3200" dirty="0" smtClean="0">
                <a:solidFill>
                  <a:schemeClr val="accent2"/>
                </a:solidFill>
                <a:effectLst/>
              </a:rPr>
              <a:t/>
            </a:r>
            <a:br>
              <a:rPr lang="el-GR" sz="3200" dirty="0" smtClean="0">
                <a:solidFill>
                  <a:schemeClr val="accent2"/>
                </a:solidFill>
                <a:effectLst/>
              </a:rPr>
            </a:br>
            <a:r>
              <a:rPr lang="el-GR" sz="3200" b="1" dirty="0">
                <a:solidFill>
                  <a:schemeClr val="tx2"/>
                </a:solidFill>
              </a:rPr>
              <a:t>Υ</a:t>
            </a:r>
            <a:r>
              <a:rPr lang="el-GR" sz="3200" b="1" dirty="0" smtClean="0">
                <a:solidFill>
                  <a:schemeClr val="tx2"/>
                </a:solidFill>
              </a:rPr>
              <a:t>λικά καταγραφής</a:t>
            </a:r>
            <a:r>
              <a:rPr lang="el-GR" sz="3200" dirty="0" smtClean="0">
                <a:solidFill>
                  <a:schemeClr val="accent2"/>
                </a:solidFill>
                <a:effectLst/>
              </a:rPr>
              <a:t/>
            </a:r>
            <a:br>
              <a:rPr lang="el-GR" sz="3200" dirty="0" smtClean="0">
                <a:solidFill>
                  <a:schemeClr val="accent2"/>
                </a:solidFill>
                <a:effectLst/>
              </a:rPr>
            </a:br>
            <a:endParaRPr lang="el-GR" sz="3200" dirty="0">
              <a:solidFill>
                <a:schemeClr val="accent2"/>
              </a:solidFill>
              <a:effectLs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49</a:t>
            </a:fld>
            <a:endParaRPr lang="el-GR" dirty="0"/>
          </a:p>
        </p:txBody>
      </p:sp>
    </p:spTree>
    <p:extLst>
      <p:ext uri="{BB962C8B-B14F-4D97-AF65-F5344CB8AC3E}">
        <p14:creationId xmlns:p14="http://schemas.microsoft.com/office/powerpoint/2010/main" val="1235901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l-GR" sz="3600" b="1" dirty="0" smtClean="0">
                <a:solidFill>
                  <a:schemeClr val="tx2"/>
                </a:solidFill>
              </a:rPr>
              <a:t>Χρήση και λειτουργία των αρθρωτήρων</a:t>
            </a:r>
            <a:br>
              <a:rPr lang="el-GR" sz="3600" b="1" dirty="0" smtClean="0">
                <a:solidFill>
                  <a:schemeClr val="tx2"/>
                </a:solidFill>
              </a:rPr>
            </a:br>
            <a:endParaRPr lang="el-GR" sz="3600" b="1" dirty="0">
              <a:solidFill>
                <a:schemeClr val="tx2"/>
              </a:solidFill>
            </a:endParaRPr>
          </a:p>
        </p:txBody>
      </p:sp>
      <p:sp>
        <p:nvSpPr>
          <p:cNvPr id="5" name="Content Placeholder 4"/>
          <p:cNvSpPr>
            <a:spLocks noGrp="1"/>
          </p:cNvSpPr>
          <p:nvPr>
            <p:ph sz="half" idx="1"/>
          </p:nvPr>
        </p:nvSpPr>
        <p:spPr>
          <a:xfrm>
            <a:off x="457200" y="1600200"/>
            <a:ext cx="4114800" cy="4781128"/>
          </a:xfrm>
        </p:spPr>
        <p:txBody>
          <a:bodyPr>
            <a:normAutofit/>
          </a:bodyPr>
          <a:lstStyle/>
          <a:p>
            <a:r>
              <a:rPr lang="el-GR" sz="2400" dirty="0" smtClean="0"/>
              <a:t>Οι </a:t>
            </a:r>
            <a:r>
              <a:rPr lang="el-GR" sz="2400" dirty="0"/>
              <a:t>αρθρωτήρες </a:t>
            </a:r>
            <a:r>
              <a:rPr lang="el-GR" sz="2400" dirty="0" smtClean="0"/>
              <a:t>μπορούν να αναπαράγουν τις κινήσεις των κονδύλων μέσα στις γλήνες.</a:t>
            </a:r>
          </a:p>
          <a:p>
            <a:r>
              <a:rPr lang="el-GR" sz="2400" dirty="0"/>
              <a:t>Οι αρθρωτήρες </a:t>
            </a:r>
            <a:r>
              <a:rPr lang="el-GR" sz="2400" dirty="0" smtClean="0"/>
              <a:t>ταξινομούνται ανάλογα με την πιστότητα αναπαραγωγής των οριακών κινήσεων </a:t>
            </a:r>
            <a:r>
              <a:rPr lang="el-GR" sz="2400" dirty="0"/>
              <a:t>της κάτω γνάθου</a:t>
            </a:r>
            <a:r>
              <a:rPr lang="el-GR" sz="2400" dirty="0" smtClean="0"/>
              <a:t>.</a:t>
            </a:r>
          </a:p>
          <a:p>
            <a:endParaRPr lang="en-GB" sz="2400" dirty="0" smtClean="0"/>
          </a:p>
          <a:p>
            <a:endParaRPr lang="el-GR" sz="2400" dirty="0"/>
          </a:p>
          <a:p>
            <a:endParaRPr lang="el-GR" sz="2400" dirty="0" smtClean="0"/>
          </a:p>
          <a:p>
            <a:endParaRPr lang="el-GR" sz="2400" dirty="0"/>
          </a:p>
        </p:txBody>
      </p:sp>
      <p:pic>
        <p:nvPicPr>
          <p:cNvPr id="11" name="Picture 3"/>
          <p:cNvPicPr>
            <a:picLocks noGrp="1" noChangeAspect="1" noChangeArrowheads="1"/>
          </p:cNvPicPr>
          <p:nvPr>
            <p:ph sz="half" idx="2"/>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l="7042" r="6218"/>
          <a:stretch/>
        </p:blipFill>
        <p:spPr>
          <a:xfrm>
            <a:off x="4932608" y="2333601"/>
            <a:ext cx="3503054" cy="3059160"/>
          </a:xfrm>
          <a:prstGeom prst="rect">
            <a:avLst/>
          </a:prstGeom>
          <a:ln>
            <a:noFill/>
          </a:ln>
          <a:effectLst>
            <a:outerShdw blurRad="292100" dist="139700" dir="2700000" algn="tl" rotWithShape="0">
              <a:srgbClr val="333333">
                <a:alpha val="65000"/>
              </a:srgbClr>
            </a:outerShdw>
          </a:effectLst>
        </p:spPr>
      </p:pic>
      <p:sp>
        <p:nvSpPr>
          <p:cNvPr id="2" name="Θέση αριθμού διαφάνειας 1"/>
          <p:cNvSpPr>
            <a:spLocks noGrp="1"/>
          </p:cNvSpPr>
          <p:nvPr>
            <p:ph type="sldNum" sz="quarter" idx="12"/>
          </p:nvPr>
        </p:nvSpPr>
        <p:spPr/>
        <p:txBody>
          <a:bodyPr/>
          <a:lstStyle/>
          <a:p>
            <a:fld id="{6B685A0D-9877-46E4-B743-4304212CA60B}" type="slidenum">
              <a:rPr lang="el-GR" smtClean="0"/>
              <a:t>5</a:t>
            </a:fld>
            <a:endParaRPr lang="el-GR" dirty="0"/>
          </a:p>
        </p:txBody>
      </p:sp>
    </p:spTree>
    <p:extLst>
      <p:ext uri="{BB962C8B-B14F-4D97-AF65-F5344CB8AC3E}">
        <p14:creationId xmlns:p14="http://schemas.microsoft.com/office/powerpoint/2010/main" val="9438926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l-GR" sz="3200" b="1" dirty="0" smtClean="0">
                <a:solidFill>
                  <a:schemeClr val="tx2"/>
                </a:solidFill>
              </a:rPr>
              <a:t>Ενδοστοματική καταγραφή</a:t>
            </a:r>
            <a:br>
              <a:rPr lang="el-GR" sz="3200" b="1" dirty="0" smtClean="0">
                <a:solidFill>
                  <a:schemeClr val="tx2"/>
                </a:solidFill>
              </a:rPr>
            </a:br>
            <a:r>
              <a:rPr lang="el-GR" sz="3200" b="1" dirty="0" smtClean="0">
                <a:solidFill>
                  <a:schemeClr val="tx2"/>
                </a:solidFill>
              </a:rPr>
              <a:t> Κεντρικής </a:t>
            </a:r>
            <a:r>
              <a:rPr lang="el-GR" sz="3200" b="1" dirty="0">
                <a:solidFill>
                  <a:schemeClr val="tx2"/>
                </a:solidFill>
              </a:rPr>
              <a:t>σχέσης </a:t>
            </a:r>
            <a:endParaRPr lang="el-GR" sz="3200" dirty="0"/>
          </a:p>
        </p:txBody>
      </p:sp>
      <p:sp>
        <p:nvSpPr>
          <p:cNvPr id="6" name="Content Placeholder 5"/>
          <p:cNvSpPr>
            <a:spLocks noGrp="1"/>
          </p:cNvSpPr>
          <p:nvPr>
            <p:ph sz="half" idx="1"/>
          </p:nvPr>
        </p:nvSpPr>
        <p:spPr>
          <a:xfrm>
            <a:off x="72008" y="1484784"/>
            <a:ext cx="5076056" cy="5373216"/>
          </a:xfrm>
        </p:spPr>
        <p:txBody>
          <a:bodyPr>
            <a:normAutofit/>
          </a:bodyPr>
          <a:lstStyle/>
          <a:p>
            <a:pPr>
              <a:spcBef>
                <a:spcPts val="600"/>
              </a:spcBef>
              <a:spcAft>
                <a:spcPts val="600"/>
              </a:spcAft>
            </a:pPr>
            <a:r>
              <a:rPr lang="el-GR" sz="2200" dirty="0" smtClean="0"/>
              <a:t>Ορίζεται η καταγραφή της σχέσης της άνω γνάθου με τη κάτω όταν η κάτω γνάθος ευρίσκεται σε κεντρική θέση.</a:t>
            </a:r>
          </a:p>
          <a:p>
            <a:pPr>
              <a:spcBef>
                <a:spcPts val="600"/>
              </a:spcBef>
              <a:spcAft>
                <a:spcPts val="600"/>
              </a:spcAft>
            </a:pPr>
            <a:r>
              <a:rPr lang="el-GR" sz="2200" dirty="0" smtClean="0"/>
              <a:t>Η καταγραφή σε κεντρική σχέση (ΚΣ) επιτρέπει το προσανατολισμό των κάτω και άνω δοντιών στο τελικό γίγγλυμο άξονα στον οποίο το άνοιγμα και κλείσιμο είναι αμιγείς περιστροφικές κινήσεις.</a:t>
            </a:r>
            <a:endParaRPr lang="en-GB" sz="2200" dirty="0" smtClean="0"/>
          </a:p>
          <a:p>
            <a:pPr>
              <a:spcBef>
                <a:spcPts val="600"/>
              </a:spcBef>
              <a:spcAft>
                <a:spcPts val="600"/>
              </a:spcAft>
            </a:pPr>
            <a:r>
              <a:rPr lang="el-GR" sz="2200" dirty="0" smtClean="0"/>
              <a:t>Η καταγραφή της ΚΣ μεταφέρεται στο άνω εκμαγείο στον αρθρωτήρα και χρησιμοποιείται για να συσχετίσει το εκμαγείο  της κάτω με το άνω εκμαγείο.</a:t>
            </a:r>
          </a:p>
          <a:p>
            <a:pPr>
              <a:spcBef>
                <a:spcPts val="600"/>
              </a:spcBef>
              <a:spcAft>
                <a:spcPts val="600"/>
              </a:spcAft>
            </a:pPr>
            <a:endParaRPr lang="el-GR" sz="2200" dirty="0"/>
          </a:p>
        </p:txBody>
      </p:sp>
      <p:pic>
        <p:nvPicPr>
          <p:cNvPr id="14338"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99304" y="1556792"/>
            <a:ext cx="2353016" cy="223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714" t="19812"/>
          <a:stretch/>
        </p:blipFill>
        <p:spPr bwMode="auto">
          <a:xfrm>
            <a:off x="6603945" y="3927399"/>
            <a:ext cx="2432551" cy="223790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Notched Right Arrow 8"/>
          <p:cNvSpPr/>
          <p:nvPr/>
        </p:nvSpPr>
        <p:spPr>
          <a:xfrm rot="3637769">
            <a:off x="6342703" y="3626669"/>
            <a:ext cx="648000" cy="612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50</a:t>
            </a:fld>
            <a:endParaRPr lang="el-GR" dirty="0"/>
          </a:p>
        </p:txBody>
      </p:sp>
    </p:spTree>
    <p:extLst>
      <p:ext uri="{BB962C8B-B14F-4D97-AF65-F5344CB8AC3E}">
        <p14:creationId xmlns:p14="http://schemas.microsoft.com/office/powerpoint/2010/main" val="576196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l-GR" sz="2400" dirty="0" smtClean="0"/>
              <a:t>Η χρήση της καταγραφής της κεντρικής σχέσης των γνάθων απαιτείται:</a:t>
            </a:r>
          </a:p>
          <a:p>
            <a:r>
              <a:rPr lang="el-GR" sz="2400" dirty="0" smtClean="0"/>
              <a:t>Σε εκτεταμένες προσθετικές αποκαταστάσεις για τον επαναπροσδιορισμό  της νέας θέσης μέγιστης συναρμογής, του τύπου σύγκλεισης και της κατακόρυφης διάστασης.</a:t>
            </a:r>
          </a:p>
          <a:p>
            <a:r>
              <a:rPr lang="el-GR" sz="2400" dirty="0" smtClean="0"/>
              <a:t>Σε διαγνωστική λειτουργική ανάλυση της σύγκλεισης.</a:t>
            </a:r>
          </a:p>
          <a:p>
            <a:r>
              <a:rPr lang="el-GR" sz="2400" dirty="0" smtClean="0"/>
              <a:t>Σε περιπτώσεις συγκλεισιακών δυσαρμονιών  (τραυματογόνος σύγκλειση)  που απαιτούν  αναδιοργάνωση και ανακατασκευή του συγκλεισιακού σχήματος.</a:t>
            </a:r>
          </a:p>
          <a:p>
            <a:endParaRPr lang="el-GR" sz="2400" dirty="0"/>
          </a:p>
        </p:txBody>
      </p:sp>
      <p:sp>
        <p:nvSpPr>
          <p:cNvPr id="4" name="Title 1"/>
          <p:cNvSpPr>
            <a:spLocks noGrp="1"/>
          </p:cNvSpPr>
          <p:nvPr>
            <p:ph type="title"/>
          </p:nvPr>
        </p:nvSpPr>
        <p:spPr/>
        <p:txBody>
          <a:bodyPr>
            <a:normAutofit/>
          </a:bodyPr>
          <a:lstStyle/>
          <a:p>
            <a:r>
              <a:rPr lang="el-GR" sz="3200" b="1" dirty="0" smtClean="0">
                <a:solidFill>
                  <a:schemeClr val="tx2"/>
                </a:solidFill>
              </a:rPr>
              <a:t>Ενδοστοματική καταγραφή</a:t>
            </a:r>
            <a:br>
              <a:rPr lang="el-GR" sz="3200" b="1" dirty="0" smtClean="0">
                <a:solidFill>
                  <a:schemeClr val="tx2"/>
                </a:solidFill>
              </a:rPr>
            </a:br>
            <a:r>
              <a:rPr lang="el-GR" sz="3200" b="1" dirty="0" smtClean="0">
                <a:solidFill>
                  <a:schemeClr val="tx2"/>
                </a:solidFill>
              </a:rPr>
              <a:t> Κεντρικής </a:t>
            </a:r>
            <a:r>
              <a:rPr lang="el-GR" sz="3200" b="1" dirty="0">
                <a:solidFill>
                  <a:schemeClr val="tx2"/>
                </a:solidFill>
              </a:rPr>
              <a:t>σχέσης </a:t>
            </a:r>
            <a:endParaRPr lang="el-GR" sz="3200"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51</a:t>
            </a:fld>
            <a:endParaRPr lang="el-GR" dirty="0"/>
          </a:p>
        </p:txBody>
      </p:sp>
    </p:spTree>
    <p:extLst>
      <p:ext uri="{BB962C8B-B14F-4D97-AF65-F5344CB8AC3E}">
        <p14:creationId xmlns:p14="http://schemas.microsoft.com/office/powerpoint/2010/main" val="3014427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1143000"/>
          </a:xfrm>
          <a:noFill/>
        </p:spPr>
        <p:txBody>
          <a:bodyPr rtlCol="0" anchor="ctr">
            <a:noAutofit/>
          </a:bodyPr>
          <a:lstStyle/>
          <a:p>
            <a:pPr algn="ctr" defTabSz="457207" eaLnBrk="1" fontAlgn="auto" hangingPunct="1">
              <a:spcAft>
                <a:spcPts val="0"/>
              </a:spcAft>
              <a:defRPr/>
            </a:pPr>
            <a:r>
              <a:rPr lang="el-GR" altLang="en-US" sz="3200" b="1" dirty="0" smtClean="0">
                <a:solidFill>
                  <a:schemeClr val="tx2"/>
                </a:solidFill>
              </a:rPr>
              <a:t>Τεχνικές καταγραφής κεντρικής σχέσης</a:t>
            </a:r>
            <a:endParaRPr lang="en-US" altLang="en-US" sz="3200" b="1" dirty="0">
              <a:solidFill>
                <a:schemeClr val="tx2"/>
              </a:solidFill>
            </a:endParaRPr>
          </a:p>
        </p:txBody>
      </p:sp>
      <p:sp>
        <p:nvSpPr>
          <p:cNvPr id="22531" name="Text Placeholder 3"/>
          <p:cNvSpPr>
            <a:spLocks noGrp="1"/>
          </p:cNvSpPr>
          <p:nvPr>
            <p:ph idx="1"/>
          </p:nvPr>
        </p:nvSpPr>
        <p:spPr>
          <a:noFill/>
        </p:spPr>
        <p:txBody>
          <a:bodyPr anchor="t"/>
          <a:lstStyle/>
          <a:p>
            <a:pPr eaLnBrk="1" hangingPunct="1">
              <a:defRPr/>
            </a:pPr>
            <a:r>
              <a:rPr lang="el-GR" altLang="en-US" sz="2400" dirty="0" smtClean="0">
                <a:cs typeface="Times New Roman" panose="02020603050405020304" pitchFamily="18" charset="0"/>
              </a:rPr>
              <a:t>Καθοδήγηση της κάτω γνάθου.</a:t>
            </a:r>
          </a:p>
          <a:p>
            <a:pPr eaLnBrk="1" hangingPunct="1">
              <a:defRPr/>
            </a:pPr>
            <a:r>
              <a:rPr lang="el-GR" altLang="en-US" sz="2400" dirty="0" smtClean="0">
                <a:cs typeface="Times New Roman" panose="02020603050405020304" pitchFamily="18" charset="0"/>
              </a:rPr>
              <a:t>Πρόσθια συσκευή προγραμματισμού.</a:t>
            </a:r>
          </a:p>
          <a:p>
            <a:pPr eaLnBrk="1" hangingPunct="1">
              <a:defRPr/>
            </a:pPr>
            <a:r>
              <a:rPr lang="el-GR" altLang="en-US" sz="2400" dirty="0" smtClean="0">
                <a:cs typeface="Times New Roman" panose="02020603050405020304" pitchFamily="18" charset="0"/>
              </a:rPr>
              <a:t>Καταγραφή με χρήση ηλεκτροδίων.</a:t>
            </a:r>
          </a:p>
          <a:p>
            <a:pPr eaLnBrk="1" hangingPunct="1">
              <a:defRPr/>
            </a:pPr>
            <a:r>
              <a:rPr lang="el-GR" altLang="en-US" sz="2400" dirty="0" smtClean="0">
                <a:cs typeface="Times New Roman" panose="02020603050405020304" pitchFamily="18" charset="0"/>
              </a:rPr>
              <a:t>Γραφικές καταγραφές (ενδοστοματικές και εξωστοματικές).</a:t>
            </a:r>
          </a:p>
          <a:p>
            <a:pPr eaLnBrk="1" hangingPunct="1">
              <a:defRPr/>
            </a:pPr>
            <a:r>
              <a:rPr lang="el-GR" altLang="en-US" sz="2400" dirty="0" smtClean="0">
                <a:cs typeface="Times New Roman" panose="02020603050405020304" pitchFamily="18" charset="0"/>
              </a:rPr>
              <a:t>Καταγραφές με τη χρήση </a:t>
            </a:r>
            <a:r>
              <a:rPr lang="el-GR" altLang="en-US" sz="2400" dirty="0" err="1" smtClean="0">
                <a:cs typeface="Times New Roman" panose="02020603050405020304" pitchFamily="18" charset="0"/>
              </a:rPr>
              <a:t>κεφαλομετρικών</a:t>
            </a:r>
            <a:r>
              <a:rPr lang="el-GR" altLang="en-US" sz="2400" dirty="0" smtClean="0">
                <a:cs typeface="Times New Roman" panose="02020603050405020304" pitchFamily="18" charset="0"/>
              </a:rPr>
              <a:t> ακτινογραφιών.</a:t>
            </a:r>
          </a:p>
          <a:p>
            <a:pPr marL="0" indent="0" eaLnBrk="1" hangingPunct="1">
              <a:buNone/>
              <a:defRPr/>
            </a:pPr>
            <a:endParaRPr lang="en-US" altLang="en-US" b="1" dirty="0" smtClean="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52</a:t>
            </a:fld>
            <a:endParaRPr lang="el-GR" dirty="0"/>
          </a:p>
        </p:txBody>
      </p:sp>
    </p:spTree>
    <p:extLst>
      <p:ext uri="{BB962C8B-B14F-4D97-AF65-F5344CB8AC3E}">
        <p14:creationId xmlns:p14="http://schemas.microsoft.com/office/powerpoint/2010/main" val="37697792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82352" y="274638"/>
            <a:ext cx="8579296" cy="1143000"/>
          </a:xfrm>
          <a:noFill/>
        </p:spPr>
        <p:txBody>
          <a:bodyPr rtlCol="0" anchor="ctr">
            <a:noAutofit/>
          </a:bodyPr>
          <a:lstStyle/>
          <a:p>
            <a:pPr algn="ctr" defTabSz="457207" eaLnBrk="1" fontAlgn="auto" hangingPunct="1">
              <a:spcAft>
                <a:spcPts val="0"/>
              </a:spcAft>
              <a:defRPr/>
            </a:pPr>
            <a:r>
              <a:rPr lang="el-GR" altLang="en-US" sz="2800" b="1" dirty="0" smtClean="0">
                <a:solidFill>
                  <a:schemeClr val="tx2"/>
                </a:solidFill>
              </a:rPr>
              <a:t>Τεχνικές ενδοστοματικής καταγραφής κεντρικής σχέσης</a:t>
            </a:r>
            <a:endParaRPr lang="en-US" altLang="en-US" sz="2800" b="1" dirty="0">
              <a:solidFill>
                <a:schemeClr val="tx2"/>
              </a:solidFill>
            </a:endParaRPr>
          </a:p>
        </p:txBody>
      </p:sp>
      <p:sp>
        <p:nvSpPr>
          <p:cNvPr id="22531" name="Text Placeholder 3"/>
          <p:cNvSpPr>
            <a:spLocks noGrp="1"/>
          </p:cNvSpPr>
          <p:nvPr>
            <p:ph sz="half" idx="1"/>
          </p:nvPr>
        </p:nvSpPr>
        <p:spPr>
          <a:xfrm>
            <a:off x="467544" y="1412776"/>
            <a:ext cx="4968552" cy="5184576"/>
          </a:xfrm>
          <a:noFill/>
        </p:spPr>
        <p:txBody>
          <a:bodyPr anchor="ctr">
            <a:normAutofit fontScale="92500" lnSpcReduction="10000"/>
          </a:bodyPr>
          <a:lstStyle/>
          <a:p>
            <a:pPr marL="0" indent="0">
              <a:lnSpc>
                <a:spcPct val="120000"/>
              </a:lnSpc>
              <a:spcBef>
                <a:spcPts val="1200"/>
              </a:spcBef>
              <a:buClr>
                <a:schemeClr val="accent5">
                  <a:lumMod val="50000"/>
                </a:schemeClr>
              </a:buClr>
              <a:buNone/>
              <a:defRPr/>
            </a:pPr>
            <a:r>
              <a:rPr lang="el-GR" altLang="en-US" sz="2600" b="1" dirty="0" smtClean="0"/>
              <a:t>Καταγραφή </a:t>
            </a:r>
            <a:r>
              <a:rPr lang="el-GR" altLang="en-US" sz="2600" b="1" dirty="0"/>
              <a:t>με </a:t>
            </a:r>
            <a:r>
              <a:rPr lang="el-GR" altLang="en-US" sz="2600" b="1" dirty="0" smtClean="0"/>
              <a:t>πλάκα κεριού</a:t>
            </a:r>
            <a:endParaRPr lang="el-GR" altLang="en-US" sz="2600" b="1" dirty="0"/>
          </a:p>
          <a:p>
            <a:pPr>
              <a:lnSpc>
                <a:spcPct val="120000"/>
              </a:lnSpc>
              <a:spcBef>
                <a:spcPts val="1200"/>
              </a:spcBef>
              <a:buClr>
                <a:schemeClr val="accent5">
                  <a:lumMod val="50000"/>
                </a:schemeClr>
              </a:buClr>
              <a:defRPr/>
            </a:pPr>
            <a:r>
              <a:rPr lang="el-GR" sz="2400" dirty="0" smtClean="0"/>
              <a:t>Απλή </a:t>
            </a:r>
            <a:r>
              <a:rPr lang="el-GR" sz="2400" dirty="0" smtClean="0"/>
              <a:t>τεχνική μη χρονοβόρος.</a:t>
            </a:r>
          </a:p>
          <a:p>
            <a:pPr>
              <a:lnSpc>
                <a:spcPct val="120000"/>
              </a:lnSpc>
              <a:spcBef>
                <a:spcPts val="1200"/>
              </a:spcBef>
              <a:buClr>
                <a:schemeClr val="accent5">
                  <a:lumMod val="50000"/>
                </a:schemeClr>
              </a:buClr>
              <a:defRPr/>
            </a:pPr>
            <a:r>
              <a:rPr lang="el-GR" sz="2400" dirty="0" smtClean="0"/>
              <a:t>Λαμβάνεται κλινικά με αμφίπλευρη καθοδήγηση της κάτω γνάθου σε ΚΣ.</a:t>
            </a:r>
          </a:p>
          <a:p>
            <a:pPr>
              <a:lnSpc>
                <a:spcPct val="120000"/>
              </a:lnSpc>
              <a:spcBef>
                <a:spcPts val="1200"/>
              </a:spcBef>
              <a:buClr>
                <a:schemeClr val="accent5">
                  <a:lumMod val="50000"/>
                </a:schemeClr>
              </a:buClr>
              <a:defRPr/>
            </a:pPr>
            <a:r>
              <a:rPr lang="el-GR" sz="2400" dirty="0" smtClean="0"/>
              <a:t>Μπορεί  να γίνει επαλήθευση της καταγραφής με ακρίβεια, τόσο στο στόμα όσο και στα εκμαγεία.</a:t>
            </a:r>
          </a:p>
          <a:p>
            <a:pPr>
              <a:lnSpc>
                <a:spcPct val="120000"/>
              </a:lnSpc>
              <a:spcBef>
                <a:spcPts val="1200"/>
              </a:spcBef>
              <a:buClr>
                <a:schemeClr val="accent5">
                  <a:lumMod val="50000"/>
                </a:schemeClr>
              </a:buClr>
              <a:defRPr/>
            </a:pPr>
            <a:r>
              <a:rPr lang="el-GR" altLang="en-US" sz="2400" dirty="0" smtClean="0">
                <a:cs typeface="Times New Roman" panose="02020603050405020304" pitchFamily="18" charset="0"/>
              </a:rPr>
              <a:t>Η καταγραφή δεν πρέπει να είναι διάτρητη.</a:t>
            </a:r>
          </a:p>
          <a:p>
            <a:pPr>
              <a:lnSpc>
                <a:spcPct val="120000"/>
              </a:lnSpc>
              <a:spcBef>
                <a:spcPts val="1200"/>
              </a:spcBef>
              <a:buClr>
                <a:schemeClr val="accent5">
                  <a:lumMod val="50000"/>
                </a:schemeClr>
              </a:buClr>
              <a:defRPr/>
            </a:pPr>
            <a:r>
              <a:rPr lang="el-GR" altLang="en-US" sz="2400" dirty="0" smtClean="0">
                <a:cs typeface="Times New Roman" panose="02020603050405020304" pitchFamily="18" charset="0"/>
              </a:rPr>
              <a:t>Στη καταγραφή χρησιμοποιείται μεγαλύτερο πάχος κεριού</a:t>
            </a:r>
            <a:r>
              <a:rPr lang="el-GR" altLang="en-US" sz="2400" dirty="0" smtClean="0">
                <a:cs typeface="Times New Roman" panose="02020603050405020304" pitchFamily="18" charset="0"/>
              </a:rPr>
              <a:t>.</a:t>
            </a:r>
            <a:endParaRPr lang="el-GR" altLang="en-US" sz="2400" dirty="0" smtClean="0">
              <a:cs typeface="Times New Roman" panose="02020603050405020304" pitchFamily="18" charset="0"/>
            </a:endParaRPr>
          </a:p>
        </p:txBody>
      </p:sp>
      <p:pic>
        <p:nvPicPr>
          <p:cNvPr id="5" name="Picture 5" descr="C:\Documents and Settings\user\Επιφάνεια εργασίας\rithmisi\rithmisi034.jpg"/>
          <p:cNvPicPr>
            <a:picLocks noGrp="1" noChangeAspect="1" noChangeArrowheads="1"/>
          </p:cNvPicPr>
          <p:nvPr>
            <p:ph sz="half" idx="2"/>
          </p:nvPr>
        </p:nvPicPr>
        <p:blipFill>
          <a:blip r:embed="rId2" cstate="print"/>
          <a:stretch>
            <a:fillRect/>
          </a:stretch>
        </p:blipFill>
        <p:spPr bwMode="auto">
          <a:xfrm>
            <a:off x="5436096" y="2276872"/>
            <a:ext cx="3441862" cy="2304256"/>
          </a:xfrm>
          <a:prstGeom prst="rect">
            <a:avLst/>
          </a:prstGeom>
          <a:noFill/>
          <a:ln w="9525">
            <a:solidFill>
              <a:schemeClr val="tx1"/>
            </a:solidFill>
            <a:miter lim="800000"/>
            <a:headEnd/>
            <a:tailEnd/>
          </a:ln>
        </p:spPr>
      </p:pic>
      <p:sp>
        <p:nvSpPr>
          <p:cNvPr id="2" name="Θέση αριθμού διαφάνειας 1"/>
          <p:cNvSpPr>
            <a:spLocks noGrp="1"/>
          </p:cNvSpPr>
          <p:nvPr>
            <p:ph type="sldNum" sz="quarter" idx="12"/>
          </p:nvPr>
        </p:nvSpPr>
        <p:spPr/>
        <p:txBody>
          <a:bodyPr/>
          <a:lstStyle/>
          <a:p>
            <a:fld id="{6B685A0D-9877-46E4-B743-4304212CA60B}" type="slidenum">
              <a:rPr lang="el-GR" smtClean="0"/>
              <a:t>53</a:t>
            </a:fld>
            <a:endParaRPr lang="el-GR" dirty="0"/>
          </a:p>
        </p:txBody>
      </p:sp>
    </p:spTree>
    <p:extLst>
      <p:ext uri="{BB962C8B-B14F-4D97-AF65-F5344CB8AC3E}">
        <p14:creationId xmlns:p14="http://schemas.microsoft.com/office/powerpoint/2010/main" val="16779348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07504" y="1124744"/>
            <a:ext cx="6007544" cy="5580624"/>
          </a:xfrm>
        </p:spPr>
        <p:txBody>
          <a:bodyPr>
            <a:normAutofit lnSpcReduction="10000"/>
          </a:bodyPr>
          <a:lstStyle/>
          <a:p>
            <a:pPr marL="0" indent="0" algn="ctr">
              <a:spcBef>
                <a:spcPts val="600"/>
              </a:spcBef>
              <a:spcAft>
                <a:spcPts val="600"/>
              </a:spcAft>
              <a:buNone/>
            </a:pPr>
            <a:r>
              <a:rPr lang="el-GR" sz="2400" b="1" dirty="0" smtClean="0"/>
              <a:t>Καταγραφή με πρόσθιο </a:t>
            </a:r>
            <a:r>
              <a:rPr lang="el-GR" sz="2400" b="1" dirty="0" err="1" smtClean="0"/>
              <a:t>αποπρογραμματιστή</a:t>
            </a:r>
            <a:endParaRPr lang="el-GR" sz="2400" b="1" dirty="0" smtClean="0"/>
          </a:p>
          <a:p>
            <a:pPr>
              <a:spcBef>
                <a:spcPts val="600"/>
              </a:spcBef>
            </a:pPr>
            <a:r>
              <a:rPr lang="el-GR" sz="2200" dirty="0" smtClean="0"/>
              <a:t>Επιτυγχάνεται διαχωρισμός των οπίσθιων δοντιών, προκαλείται αναδιοργάνωση του μυϊκού αντανακλαστικού του κλεισίματος της κάτω γνάθου, με αποτέλεσμα την καλλίτερη καθοδήγηση της κάτω γνάθου σε ΚΣ.</a:t>
            </a:r>
          </a:p>
          <a:p>
            <a:pPr>
              <a:spcBef>
                <a:spcPts val="600"/>
              </a:spcBef>
            </a:pPr>
            <a:r>
              <a:rPr lang="el-GR" sz="2200" dirty="0" smtClean="0"/>
              <a:t>Τοποθέτηση μάζας </a:t>
            </a:r>
            <a:r>
              <a:rPr lang="el-GR" sz="2200" dirty="0" err="1" smtClean="0"/>
              <a:t>αυτοπολυμεριζόμενης</a:t>
            </a:r>
            <a:r>
              <a:rPr lang="el-GR" sz="2200" dirty="0" smtClean="0"/>
              <a:t> ακρυλικής ρητίνης στην περιοχή των </a:t>
            </a:r>
            <a:r>
              <a:rPr lang="el-GR" sz="2200" dirty="0"/>
              <a:t>ά</a:t>
            </a:r>
            <a:r>
              <a:rPr lang="el-GR" sz="2200" dirty="0" smtClean="0"/>
              <a:t>νω κεντρικών τομέων.  Αποδίδονται επί της γλωσσικής επιφανείας του </a:t>
            </a:r>
            <a:r>
              <a:rPr lang="el-GR" sz="2200" dirty="0" err="1" smtClean="0"/>
              <a:t>αποπρογραμματιστή</a:t>
            </a:r>
            <a:r>
              <a:rPr lang="el-GR" sz="2200" dirty="0" smtClean="0"/>
              <a:t> σημειακές επαφές των εγγύς κοπτικών δίεδρων γωνιών των κάτω κεντρικών τομέων.</a:t>
            </a:r>
          </a:p>
          <a:p>
            <a:pPr>
              <a:spcBef>
                <a:spcPts val="600"/>
              </a:spcBef>
            </a:pPr>
            <a:r>
              <a:rPr lang="el-GR" sz="2200" dirty="0" smtClean="0"/>
              <a:t>Χρήση υλικού ενδοστοματικής καταγραφής κατά προτίμηση ανένδοτο καταγραφικό κερί ή </a:t>
            </a:r>
            <a:r>
              <a:rPr lang="el-GR" sz="2200" dirty="0" err="1" smtClean="0"/>
              <a:t>πολυβυνιλοσιλοξάνη</a:t>
            </a:r>
            <a:r>
              <a:rPr lang="el-GR" sz="2200" dirty="0" smtClean="0"/>
              <a:t>.</a:t>
            </a:r>
          </a:p>
          <a:p>
            <a:pPr algn="ctr">
              <a:spcBef>
                <a:spcPts val="600"/>
              </a:spcBef>
            </a:pPr>
            <a:endParaRPr lang="el-GR" sz="2200" dirty="0"/>
          </a:p>
        </p:txBody>
      </p:sp>
      <p:sp>
        <p:nvSpPr>
          <p:cNvPr id="11" name="Title 1"/>
          <p:cNvSpPr>
            <a:spLocks noGrp="1"/>
          </p:cNvSpPr>
          <p:nvPr>
            <p:ph type="title"/>
          </p:nvPr>
        </p:nvSpPr>
        <p:spPr>
          <a:xfrm>
            <a:off x="282352" y="274638"/>
            <a:ext cx="8579296" cy="850106"/>
          </a:xfrm>
          <a:noFill/>
        </p:spPr>
        <p:txBody>
          <a:bodyPr rtlCol="0" anchor="t">
            <a:noAutofit/>
          </a:bodyPr>
          <a:lstStyle/>
          <a:p>
            <a:pPr algn="ctr" defTabSz="457207" eaLnBrk="1" fontAlgn="auto" hangingPunct="1">
              <a:spcAft>
                <a:spcPts val="0"/>
              </a:spcAft>
              <a:defRPr/>
            </a:pPr>
            <a:r>
              <a:rPr lang="el-GR" altLang="en-US" sz="2800" b="1" dirty="0" smtClean="0">
                <a:solidFill>
                  <a:schemeClr val="tx2"/>
                </a:solidFill>
              </a:rPr>
              <a:t>Τεχνικές ενδοστοματικής καταγραφής κεντρικής σχέσης</a:t>
            </a:r>
            <a:endParaRPr lang="en-US" altLang="en-US" sz="2800" b="1" dirty="0">
              <a:solidFill>
                <a:schemeClr val="tx2"/>
              </a:solidFill>
            </a:endParaRPr>
          </a:p>
        </p:txBody>
      </p:sp>
      <p:pic>
        <p:nvPicPr>
          <p:cNvPr id="12" name="Picture 3" descr="C:\Documents and Settings\user\Επιφάνεια εργασίας\rithmisi\rithmisi037.jpg"/>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r="5262"/>
          <a:stretch/>
        </p:blipFill>
        <p:spPr bwMode="auto">
          <a:xfrm>
            <a:off x="6198135" y="1196752"/>
            <a:ext cx="2499322" cy="176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rotWithShape="1">
          <a:blip r:embed="rId3"/>
          <a:srcRect l="420"/>
          <a:stretch/>
        </p:blipFill>
        <p:spPr bwMode="auto">
          <a:xfrm>
            <a:off x="6187056" y="4941368"/>
            <a:ext cx="2510180" cy="1764000"/>
          </a:xfrm>
          <a:prstGeom prst="rect">
            <a:avLst/>
          </a:prstGeom>
          <a:noFill/>
          <a:ln w="9525">
            <a:solidFill>
              <a:schemeClr val="tx1"/>
            </a:solidFill>
            <a:miter lim="800000"/>
            <a:headEnd/>
            <a:tailEnd/>
          </a:ln>
        </p:spPr>
      </p:pic>
      <p:pic>
        <p:nvPicPr>
          <p:cNvPr id="14" name="Picture 2" descr="splints05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92"/>
          <a:stretch/>
        </p:blipFill>
        <p:spPr bwMode="auto">
          <a:xfrm>
            <a:off x="6187056" y="3068960"/>
            <a:ext cx="2510180" cy="176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fld id="{6B685A0D-9877-46E4-B743-4304212CA60B}" type="slidenum">
              <a:rPr lang="el-GR" smtClean="0"/>
              <a:t>54</a:t>
            </a:fld>
            <a:endParaRPr lang="el-GR" dirty="0"/>
          </a:p>
        </p:txBody>
      </p:sp>
    </p:spTree>
    <p:extLst>
      <p:ext uri="{BB962C8B-B14F-4D97-AF65-F5344CB8AC3E}">
        <p14:creationId xmlns:p14="http://schemas.microsoft.com/office/powerpoint/2010/main" val="13669109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60648"/>
            <a:ext cx="8229600" cy="887760"/>
          </a:xfrm>
          <a:noFill/>
        </p:spPr>
        <p:txBody>
          <a:bodyPr rtlCol="0" anchor="ctr">
            <a:noAutofit/>
          </a:bodyPr>
          <a:lstStyle/>
          <a:p>
            <a:pPr defTabSz="457207">
              <a:defRPr/>
            </a:pPr>
            <a:r>
              <a:rPr lang="el-GR" sz="2800" b="1" dirty="0">
                <a:solidFill>
                  <a:schemeClr val="tx2"/>
                </a:solidFill>
              </a:rPr>
              <a:t>Κ</a:t>
            </a:r>
            <a:r>
              <a:rPr lang="el-GR" sz="2800" b="1" dirty="0" smtClean="0">
                <a:solidFill>
                  <a:schemeClr val="tx2"/>
                </a:solidFill>
              </a:rPr>
              <a:t>αταγραφή </a:t>
            </a:r>
            <a:r>
              <a:rPr lang="el-GR" sz="2800" b="1" dirty="0">
                <a:solidFill>
                  <a:schemeClr val="tx2"/>
                </a:solidFill>
              </a:rPr>
              <a:t>σχέσεων γνάθων σε μερική </a:t>
            </a:r>
            <a:r>
              <a:rPr lang="el-GR" sz="2800" b="1" dirty="0" smtClean="0">
                <a:solidFill>
                  <a:schemeClr val="tx2"/>
                </a:solidFill>
              </a:rPr>
              <a:t>νωδότητα      </a:t>
            </a:r>
            <a:r>
              <a:rPr lang="el-GR" sz="2800" b="1" dirty="0">
                <a:solidFill>
                  <a:schemeClr val="tx2"/>
                </a:solidFill>
              </a:rPr>
              <a:t/>
            </a:r>
            <a:br>
              <a:rPr lang="el-GR" sz="2800" b="1" dirty="0">
                <a:solidFill>
                  <a:schemeClr val="tx2"/>
                </a:solidFill>
              </a:rPr>
            </a:br>
            <a:endParaRPr lang="en-US" altLang="en-US" sz="2800" b="1" dirty="0">
              <a:solidFill>
                <a:schemeClr val="tx2"/>
              </a:solidFill>
            </a:endParaRPr>
          </a:p>
        </p:txBody>
      </p:sp>
      <p:sp>
        <p:nvSpPr>
          <p:cNvPr id="3" name="Content Placeholder 2"/>
          <p:cNvSpPr>
            <a:spLocks noGrp="1"/>
          </p:cNvSpPr>
          <p:nvPr>
            <p:ph sz="half" idx="2"/>
          </p:nvPr>
        </p:nvSpPr>
        <p:spPr>
          <a:xfrm>
            <a:off x="457200" y="3786336"/>
            <a:ext cx="8229600" cy="2450976"/>
          </a:xfrm>
        </p:spPr>
        <p:txBody>
          <a:bodyPr>
            <a:normAutofit/>
          </a:bodyPr>
          <a:lstStyle/>
          <a:p>
            <a:r>
              <a:rPr lang="el-GR" sz="2200" dirty="0" smtClean="0"/>
              <a:t>Όταν υπάρχει ανεπαρκής αριθμός δοντιών για να προσδώσει αμφοτερόπλευρη σταθερότητα, δεν είναι δυνατή η καταγραφή ΚΣ όπως περιγράφηκε.</a:t>
            </a:r>
          </a:p>
          <a:p>
            <a:r>
              <a:rPr lang="el-GR" sz="2200" dirty="0" smtClean="0"/>
              <a:t>Κατασκευάζονται βάσεις καταγραφής από ακρυλική ρητίνη με κέρινα ύψη επί των εκμαγείων που θα αναρτηθούν.</a:t>
            </a:r>
            <a:endParaRPr lang="el-GR" sz="22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43" r="4701"/>
          <a:stretch/>
        </p:blipFill>
        <p:spPr bwMode="auto">
          <a:xfrm>
            <a:off x="755577" y="1181100"/>
            <a:ext cx="2606792"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347864" y="1181100"/>
            <a:ext cx="2441892"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4624" y="1181100"/>
            <a:ext cx="2435808"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Θέση αριθμού διαφάνειας 1"/>
          <p:cNvSpPr>
            <a:spLocks noGrp="1"/>
          </p:cNvSpPr>
          <p:nvPr>
            <p:ph type="sldNum" sz="quarter" idx="12"/>
          </p:nvPr>
        </p:nvSpPr>
        <p:spPr/>
        <p:txBody>
          <a:bodyPr/>
          <a:lstStyle/>
          <a:p>
            <a:pPr>
              <a:defRPr/>
            </a:pPr>
            <a:fld id="{8CA851DD-A772-4108-80F5-B8CE7A58B889}" type="slidenum">
              <a:rPr lang="en-US" smtClean="0"/>
              <a:pPr>
                <a:defRPr/>
              </a:pPr>
              <a:t>55</a:t>
            </a:fld>
            <a:endParaRPr lang="en-US" dirty="0"/>
          </a:p>
        </p:txBody>
      </p:sp>
      <p:sp>
        <p:nvSpPr>
          <p:cNvPr id="8" name="TextBox 7"/>
          <p:cNvSpPr txBox="1"/>
          <p:nvPr/>
        </p:nvSpPr>
        <p:spPr>
          <a:xfrm>
            <a:off x="7145027" y="3485100"/>
            <a:ext cx="1362168" cy="276999"/>
          </a:xfrm>
          <a:prstGeom prst="rect">
            <a:avLst/>
          </a:prstGeom>
          <a:noFill/>
        </p:spPr>
        <p:txBody>
          <a:bodyPr wrap="none" rtlCol="0">
            <a:spAutoFit/>
          </a:bodyPr>
          <a:lstStyle/>
          <a:p>
            <a:r>
              <a:rPr lang="el-GR" sz="1200" dirty="0" smtClean="0"/>
              <a:t>Προσωπικό αρχείο</a:t>
            </a:r>
            <a:endParaRPr lang="el-GR" sz="1200" dirty="0"/>
          </a:p>
        </p:txBody>
      </p:sp>
    </p:spTree>
    <p:extLst>
      <p:ext uri="{BB962C8B-B14F-4D97-AF65-F5344CB8AC3E}">
        <p14:creationId xmlns:p14="http://schemas.microsoft.com/office/powerpoint/2010/main" val="22597356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l-GR" sz="2200" dirty="0" smtClean="0"/>
              <a:t>Η καταγραφή μέγιστης συναρμογής (σύγκλειση συνηθείας) είναι  η πιο συνηθισμένη καταγραφή στην καθημερινή πράξη, όταν η κατασκευαζόμενη προσθετική εργασία εντάσσεται στο υπάρχον συγκλεισιακό σχήμα (διατήρηση κατακόρυφης διάστασης και τύπου σύγκλεισης).</a:t>
            </a:r>
          </a:p>
          <a:p>
            <a:r>
              <a:rPr lang="el-GR" sz="2200" dirty="0" smtClean="0"/>
              <a:t>Απαραίτητη προϋπόθεση για την ακριβή καταγραφή της θέσης μέγιστης συναρμογής είναι </a:t>
            </a:r>
            <a:r>
              <a:rPr lang="el-GR" sz="2200" b="1" i="1" dirty="0" smtClean="0"/>
              <a:t>η καταγραφή να εξασφαλίζει την κατακόρυφη και οριζόντια στήριξη και σταθερότητα  μεταξύ των δυο εκμαγείων.</a:t>
            </a:r>
          </a:p>
          <a:p>
            <a:r>
              <a:rPr lang="el-GR" sz="2200" dirty="0" smtClean="0"/>
              <a:t>Εκμαγεία αναρτημένα σε θέση μέγιστης συναρμογής δεν επιτρέπουν  αξιολόγηση της </a:t>
            </a:r>
            <a:r>
              <a:rPr lang="en-GB" sz="2200" dirty="0" smtClean="0"/>
              <a:t> </a:t>
            </a:r>
            <a:r>
              <a:rPr lang="el-GR" sz="2200" dirty="0" smtClean="0"/>
              <a:t>ΚΣ  (πρόωρων επαφών). </a:t>
            </a:r>
            <a:endParaRPr lang="el-GR" sz="2200" dirty="0"/>
          </a:p>
        </p:txBody>
      </p:sp>
      <p:sp>
        <p:nvSpPr>
          <p:cNvPr id="7" name="Title 1"/>
          <p:cNvSpPr>
            <a:spLocks noGrp="1"/>
          </p:cNvSpPr>
          <p:nvPr>
            <p:ph type="title"/>
          </p:nvPr>
        </p:nvSpPr>
        <p:spPr/>
        <p:txBody>
          <a:bodyPr>
            <a:normAutofit/>
          </a:bodyPr>
          <a:lstStyle/>
          <a:p>
            <a:r>
              <a:rPr lang="el-GR" sz="3200" b="1" dirty="0" smtClean="0">
                <a:solidFill>
                  <a:schemeClr val="tx2"/>
                </a:solidFill>
              </a:rPr>
              <a:t>Ενδοστοματική καταγραφή</a:t>
            </a:r>
            <a:br>
              <a:rPr lang="el-GR" sz="3200" b="1" dirty="0" smtClean="0">
                <a:solidFill>
                  <a:schemeClr val="tx2"/>
                </a:solidFill>
              </a:rPr>
            </a:br>
            <a:r>
              <a:rPr lang="el-GR" sz="3200" b="1" dirty="0" smtClean="0">
                <a:solidFill>
                  <a:schemeClr val="tx2"/>
                </a:solidFill>
              </a:rPr>
              <a:t> </a:t>
            </a:r>
            <a:r>
              <a:rPr lang="el-GR" sz="2800" b="1" dirty="0">
                <a:solidFill>
                  <a:schemeClr val="tx2"/>
                </a:solidFill>
              </a:rPr>
              <a:t>Μ</a:t>
            </a:r>
            <a:r>
              <a:rPr lang="el-GR" sz="2800" b="1" dirty="0" smtClean="0">
                <a:solidFill>
                  <a:schemeClr val="tx2"/>
                </a:solidFill>
              </a:rPr>
              <a:t>έγιστης συναρμογής </a:t>
            </a:r>
            <a:endParaRPr lang="el-GR" sz="2800"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56</a:t>
            </a:fld>
            <a:endParaRPr lang="el-GR" dirty="0"/>
          </a:p>
        </p:txBody>
      </p:sp>
    </p:spTree>
    <p:extLst>
      <p:ext uri="{BB962C8B-B14F-4D97-AF65-F5344CB8AC3E}">
        <p14:creationId xmlns:p14="http://schemas.microsoft.com/office/powerpoint/2010/main" val="37853408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ctr">
            <a:normAutofit/>
          </a:bodyPr>
          <a:lstStyle/>
          <a:p>
            <a:r>
              <a:rPr lang="el-GR" sz="2800" b="1" dirty="0" smtClean="0">
                <a:solidFill>
                  <a:schemeClr val="tx2"/>
                </a:solidFill>
              </a:rPr>
              <a:t>Ενδοστοματικές καταγραφές</a:t>
            </a:r>
            <a:br>
              <a:rPr lang="el-GR" sz="2800" b="1" dirty="0" smtClean="0">
                <a:solidFill>
                  <a:schemeClr val="tx2"/>
                </a:solidFill>
              </a:rPr>
            </a:br>
            <a:r>
              <a:rPr lang="el-GR" sz="2800" b="1" dirty="0" smtClean="0">
                <a:solidFill>
                  <a:schemeClr val="tx2"/>
                </a:solidFill>
              </a:rPr>
              <a:t>Έκκεντρες συγκλεισιακές καταγραφές</a:t>
            </a:r>
            <a:endParaRPr lang="el-GR" sz="2800" b="1" dirty="0">
              <a:solidFill>
                <a:schemeClr val="tx2"/>
              </a:solidFill>
            </a:endParaRPr>
          </a:p>
        </p:txBody>
      </p:sp>
      <p:sp>
        <p:nvSpPr>
          <p:cNvPr id="5" name="Text Placeholder 4"/>
          <p:cNvSpPr>
            <a:spLocks noGrp="1"/>
          </p:cNvSpPr>
          <p:nvPr>
            <p:ph idx="1"/>
          </p:nvPr>
        </p:nvSpPr>
        <p:spPr/>
        <p:txBody>
          <a:bodyPr>
            <a:normAutofit fontScale="92500" lnSpcReduction="20000"/>
          </a:bodyPr>
          <a:lstStyle/>
          <a:p>
            <a:pPr>
              <a:lnSpc>
                <a:spcPct val="110000"/>
              </a:lnSpc>
              <a:spcBef>
                <a:spcPts val="600"/>
              </a:spcBef>
              <a:spcAft>
                <a:spcPts val="600"/>
              </a:spcAft>
            </a:pPr>
            <a:r>
              <a:rPr lang="el-GR" sz="2400" dirty="0" smtClean="0"/>
              <a:t>Οι έκκεντρες ενδοστοματικές συγκλεισιακές καταγραφές προτείνονται για τις ρυθμίσεις των οπίσθιων περιοχών των </a:t>
            </a:r>
            <a:r>
              <a:rPr lang="el-GR" sz="2400" b="1" dirty="0" smtClean="0"/>
              <a:t>ημιπροσαρμοζόμενων αρθρωτήρων.</a:t>
            </a:r>
          </a:p>
          <a:p>
            <a:pPr>
              <a:lnSpc>
                <a:spcPct val="110000"/>
              </a:lnSpc>
              <a:spcBef>
                <a:spcPts val="600"/>
              </a:spcBef>
              <a:spcAft>
                <a:spcPts val="600"/>
              </a:spcAft>
            </a:pPr>
            <a:r>
              <a:rPr lang="el-GR" sz="2400" dirty="0" smtClean="0"/>
              <a:t>Αποτελούνται από  κερί ή άλλο καταγραφικό υλικό που παρεμβάλλεται μεταξύ του άνω και κάτω οδοντικού τόξου.</a:t>
            </a:r>
          </a:p>
          <a:p>
            <a:pPr>
              <a:lnSpc>
                <a:spcPct val="110000"/>
              </a:lnSpc>
              <a:spcBef>
                <a:spcPts val="600"/>
              </a:spcBef>
              <a:spcAft>
                <a:spcPts val="600"/>
              </a:spcAft>
            </a:pPr>
            <a:r>
              <a:rPr lang="el-GR" sz="2400" dirty="0" smtClean="0"/>
              <a:t>Γίνεται καταγραφή της θέσης των κονδύλων σε έκκεντρες στατικές θέσεις της κάτω γνάθου, στη προολίσθηση και στις δύο πλαγιολισθήσεις (δεξιά και αριστερή).</a:t>
            </a:r>
          </a:p>
          <a:p>
            <a:pPr>
              <a:lnSpc>
                <a:spcPct val="110000"/>
              </a:lnSpc>
              <a:spcBef>
                <a:spcPts val="600"/>
              </a:spcBef>
              <a:spcAft>
                <a:spcPts val="600"/>
              </a:spcAft>
            </a:pPr>
            <a:r>
              <a:rPr lang="el-GR" sz="2400" dirty="0" smtClean="0"/>
              <a:t>Η καταγραφή της προολίσθησης χρησιμεύει για τη ρύθμιση των κονδυλικ</a:t>
            </a:r>
            <a:r>
              <a:rPr lang="el-GR" sz="2400" dirty="0"/>
              <a:t>ώ</a:t>
            </a:r>
            <a:r>
              <a:rPr lang="el-GR" sz="2400" dirty="0" smtClean="0"/>
              <a:t>ν κλίσεων του αρθρωτήρα και οι καταγραφές των πλαγιολισθήσεων για να ρυθμίσουν την πλάγια μετατόπιση(</a:t>
            </a:r>
            <a:r>
              <a:rPr lang="en-GB" sz="2400" dirty="0" smtClean="0"/>
              <a:t>side shift)</a:t>
            </a:r>
            <a:r>
              <a:rPr lang="el-GR" sz="2400" dirty="0" smtClean="0"/>
              <a:t> σε ένα ημιπροσαρμοζόμενο αρθρωτήρα</a:t>
            </a:r>
            <a:endParaRPr lang="el-GR" sz="2400" dirty="0"/>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57</a:t>
            </a:fld>
            <a:endParaRPr lang="el-GR" dirty="0"/>
          </a:p>
        </p:txBody>
      </p:sp>
    </p:spTree>
    <p:extLst>
      <p:ext uri="{BB962C8B-B14F-4D97-AF65-F5344CB8AC3E}">
        <p14:creationId xmlns:p14="http://schemas.microsoft.com/office/powerpoint/2010/main" val="3349360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7200" y="3861048"/>
            <a:ext cx="8229600" cy="2736304"/>
          </a:xfrm>
        </p:spPr>
        <p:txBody>
          <a:bodyPr>
            <a:noAutofit/>
          </a:bodyPr>
          <a:lstStyle/>
          <a:p>
            <a:pPr>
              <a:lnSpc>
                <a:spcPct val="120000"/>
              </a:lnSpc>
            </a:pPr>
            <a:r>
              <a:rPr lang="el-GR" sz="2000" dirty="0" smtClean="0"/>
              <a:t>Ένας αρθρωτήρας που ρυθμίζεται από μια έκκεντρη συγκλεισιακή καταγραφή είναι ακριβής σε μόνο δύο θέσεις, στην ΚΣ και στη θέση που έγινε η καταγραφή.</a:t>
            </a:r>
          </a:p>
          <a:p>
            <a:pPr>
              <a:lnSpc>
                <a:spcPct val="120000"/>
              </a:lnSpc>
            </a:pPr>
            <a:r>
              <a:rPr lang="el-GR" sz="2000" dirty="0" smtClean="0"/>
              <a:t>Αν ένας ημιπροσαρμοζόμενος αρθρωτήρας με ευθύ κονδυλικό μονοπάτι, προγραμματιστεί από μια έκκεντρη καταγραφή θα ληφθούν πολλές διαφορετικές τιμές (καταγραφή θέση 1, καταγραφή θέση 2) σε σχέση με αυτές που πραγματικά εκτελούνται από τη κάτω γνάθο.</a:t>
            </a:r>
            <a:endParaRPr lang="el-GR" sz="2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2594024"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1619683" y="2348880"/>
            <a:ext cx="0" cy="45720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47" y="2636912"/>
            <a:ext cx="0" cy="457200"/>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1611" y="1979548"/>
            <a:ext cx="420308" cy="369332"/>
          </a:xfrm>
          <a:prstGeom prst="rect">
            <a:avLst/>
          </a:prstGeom>
          <a:noFill/>
        </p:spPr>
        <p:txBody>
          <a:bodyPr wrap="none" rtlCol="0">
            <a:spAutoFit/>
          </a:bodyPr>
          <a:lstStyle/>
          <a:p>
            <a:pPr algn="ctr"/>
            <a:r>
              <a:rPr lang="el-GR" b="1" dirty="0" smtClean="0"/>
              <a:t>ΚΣ</a:t>
            </a:r>
            <a:endParaRPr lang="el-GR" b="1" dirty="0"/>
          </a:p>
        </p:txBody>
      </p:sp>
      <p:sp>
        <p:nvSpPr>
          <p:cNvPr id="11" name="TextBox 10"/>
          <p:cNvSpPr txBox="1"/>
          <p:nvPr/>
        </p:nvSpPr>
        <p:spPr>
          <a:xfrm>
            <a:off x="1234869" y="2699628"/>
            <a:ext cx="781368" cy="338554"/>
          </a:xfrm>
          <a:prstGeom prst="rect">
            <a:avLst/>
          </a:prstGeom>
          <a:noFill/>
        </p:spPr>
        <p:txBody>
          <a:bodyPr wrap="none" rtlCol="0">
            <a:spAutoFit/>
          </a:bodyPr>
          <a:lstStyle/>
          <a:p>
            <a:pPr algn="ctr"/>
            <a:r>
              <a:rPr lang="el-GR" sz="1600" dirty="0" smtClean="0"/>
              <a:t>Θέση 1</a:t>
            </a:r>
            <a:endParaRPr lang="el-GR" sz="1600" dirty="0"/>
          </a:p>
        </p:txBody>
      </p:sp>
      <p:sp>
        <p:nvSpPr>
          <p:cNvPr id="12" name="TextBox 11"/>
          <p:cNvSpPr txBox="1"/>
          <p:nvPr/>
        </p:nvSpPr>
        <p:spPr>
          <a:xfrm>
            <a:off x="1846426" y="3068960"/>
            <a:ext cx="781369" cy="338554"/>
          </a:xfrm>
          <a:prstGeom prst="rect">
            <a:avLst/>
          </a:prstGeom>
          <a:noFill/>
        </p:spPr>
        <p:txBody>
          <a:bodyPr wrap="none" rtlCol="0">
            <a:spAutoFit/>
          </a:bodyPr>
          <a:lstStyle/>
          <a:p>
            <a:pPr algn="ctr"/>
            <a:r>
              <a:rPr lang="el-GR" sz="1600" dirty="0" smtClean="0"/>
              <a:t>Θέση 2</a:t>
            </a:r>
            <a:endParaRPr lang="el-GR" sz="1600" dirty="0"/>
          </a:p>
        </p:txBody>
      </p:sp>
      <p:grpSp>
        <p:nvGrpSpPr>
          <p:cNvPr id="13" name="Group 12"/>
          <p:cNvGrpSpPr/>
          <p:nvPr/>
        </p:nvGrpSpPr>
        <p:grpSpPr>
          <a:xfrm>
            <a:off x="3275856" y="1787153"/>
            <a:ext cx="4906027" cy="1893623"/>
            <a:chOff x="3275856" y="1809072"/>
            <a:chExt cx="4906027" cy="1893623"/>
          </a:xfrm>
        </p:grpSpPr>
        <p:sp>
          <p:nvSpPr>
            <p:cNvPr id="14" name="Snip Single Corner Rectangle 13"/>
            <p:cNvSpPr/>
            <p:nvPr/>
          </p:nvSpPr>
          <p:spPr>
            <a:xfrm rot="7207293">
              <a:off x="4208651" y="1661014"/>
              <a:ext cx="756000" cy="1692000"/>
            </a:xfrm>
            <a:prstGeom prst="snip1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Rectangle 14"/>
            <p:cNvSpPr/>
            <p:nvPr/>
          </p:nvSpPr>
          <p:spPr>
            <a:xfrm>
              <a:off x="3995936" y="2344124"/>
              <a:ext cx="216000" cy="684000"/>
            </a:xfrm>
            <a:prstGeom prst="rect">
              <a:avLst/>
            </a:prstGeom>
            <a:solidFill>
              <a:schemeClr val="bg1">
                <a:lumMod val="50000"/>
              </a:schemeClr>
            </a:solidFill>
            <a:ln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6" name="L-Shape 15"/>
            <p:cNvSpPr/>
            <p:nvPr/>
          </p:nvSpPr>
          <p:spPr>
            <a:xfrm rot="7218275">
              <a:off x="4096677" y="1507868"/>
              <a:ext cx="920066" cy="1842861"/>
            </a:xfrm>
            <a:prstGeom prst="corner">
              <a:avLst>
                <a:gd name="adj1" fmla="val 13199"/>
                <a:gd name="adj2" fmla="val 13976"/>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Rectangle 16"/>
            <p:cNvSpPr/>
            <p:nvPr/>
          </p:nvSpPr>
          <p:spPr>
            <a:xfrm>
              <a:off x="4824072" y="2826476"/>
              <a:ext cx="216000" cy="684000"/>
            </a:xfrm>
            <a:prstGeom prst="rect">
              <a:avLst/>
            </a:prstGeom>
            <a:solidFill>
              <a:schemeClr val="bg1">
                <a:lumMod val="50000"/>
              </a:schemeClr>
            </a:solidFill>
            <a:ln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Oval 17"/>
            <p:cNvSpPr/>
            <p:nvPr/>
          </p:nvSpPr>
          <p:spPr>
            <a:xfrm>
              <a:off x="4680072" y="2322420"/>
              <a:ext cx="540000" cy="504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Oval 18"/>
            <p:cNvSpPr/>
            <p:nvPr/>
          </p:nvSpPr>
          <p:spPr>
            <a:xfrm>
              <a:off x="3851920" y="1854428"/>
              <a:ext cx="540000" cy="504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20" name="Straight Connector 19"/>
            <p:cNvCxnSpPr/>
            <p:nvPr/>
          </p:nvCxnSpPr>
          <p:spPr>
            <a:xfrm>
              <a:off x="4121920" y="2106428"/>
              <a:ext cx="828152" cy="485896"/>
            </a:xfrm>
            <a:prstGeom prst="line">
              <a:avLst/>
            </a:prstGeom>
            <a:ln>
              <a:solidFill>
                <a:srgbClr val="FF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Snip Single Corner Rectangle 20"/>
            <p:cNvSpPr/>
            <p:nvPr/>
          </p:nvSpPr>
          <p:spPr>
            <a:xfrm rot="8064972">
              <a:off x="6854649" y="1775295"/>
              <a:ext cx="792000" cy="1692000"/>
            </a:xfrm>
            <a:prstGeom prst="snip1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2" name="L-Shape 21"/>
            <p:cNvSpPr/>
            <p:nvPr/>
          </p:nvSpPr>
          <p:spPr>
            <a:xfrm rot="8040000">
              <a:off x="6775075" y="1607368"/>
              <a:ext cx="970755" cy="1842861"/>
            </a:xfrm>
            <a:prstGeom prst="corner">
              <a:avLst>
                <a:gd name="adj1" fmla="val 13199"/>
                <a:gd name="adj2" fmla="val 13976"/>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3" name="Rectangle 22"/>
            <p:cNvSpPr/>
            <p:nvPr/>
          </p:nvSpPr>
          <p:spPr>
            <a:xfrm>
              <a:off x="6786288" y="2322420"/>
              <a:ext cx="216000" cy="684000"/>
            </a:xfrm>
            <a:prstGeom prst="rect">
              <a:avLst/>
            </a:prstGeom>
            <a:solidFill>
              <a:schemeClr val="bg1">
                <a:lumMod val="50000"/>
              </a:schemeClr>
            </a:solidFill>
            <a:ln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Oval 23"/>
            <p:cNvSpPr/>
            <p:nvPr/>
          </p:nvSpPr>
          <p:spPr>
            <a:xfrm>
              <a:off x="6660232" y="1818364"/>
              <a:ext cx="504000" cy="504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Rectangle 24"/>
            <p:cNvSpPr/>
            <p:nvPr/>
          </p:nvSpPr>
          <p:spPr>
            <a:xfrm>
              <a:off x="7236320" y="2610452"/>
              <a:ext cx="216000" cy="684000"/>
            </a:xfrm>
            <a:prstGeom prst="rect">
              <a:avLst/>
            </a:prstGeom>
            <a:solidFill>
              <a:schemeClr val="bg1">
                <a:lumMod val="50000"/>
              </a:schemeClr>
            </a:solidFill>
            <a:ln cap="rnd">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Oval 25"/>
            <p:cNvSpPr/>
            <p:nvPr/>
          </p:nvSpPr>
          <p:spPr>
            <a:xfrm>
              <a:off x="7092336" y="2178404"/>
              <a:ext cx="504000" cy="504000"/>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27" name="Straight Connector 26"/>
            <p:cNvCxnSpPr/>
            <p:nvPr/>
          </p:nvCxnSpPr>
          <p:spPr>
            <a:xfrm>
              <a:off x="6930232" y="2065746"/>
              <a:ext cx="396104" cy="364658"/>
            </a:xfrm>
            <a:prstGeom prst="line">
              <a:avLst/>
            </a:prstGeom>
            <a:ln>
              <a:solidFill>
                <a:srgbClr val="FF0000"/>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28518" y="2069199"/>
              <a:ext cx="6442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21920" y="2106396"/>
              <a:ext cx="918152" cy="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067944" y="3208002"/>
              <a:ext cx="781368" cy="338554"/>
            </a:xfrm>
            <a:prstGeom prst="rect">
              <a:avLst/>
            </a:prstGeom>
            <a:noFill/>
          </p:spPr>
          <p:txBody>
            <a:bodyPr wrap="none" rtlCol="0">
              <a:spAutoFit/>
            </a:bodyPr>
            <a:lstStyle/>
            <a:p>
              <a:pPr algn="ctr"/>
              <a:r>
                <a:rPr lang="el-GR" sz="1600" dirty="0" smtClean="0"/>
                <a:t>Θέση 2</a:t>
              </a:r>
              <a:endParaRPr lang="el-GR" sz="1600" dirty="0"/>
            </a:p>
          </p:txBody>
        </p:sp>
        <p:sp>
          <p:nvSpPr>
            <p:cNvPr id="31" name="TextBox 30"/>
            <p:cNvSpPr txBox="1"/>
            <p:nvPr/>
          </p:nvSpPr>
          <p:spPr>
            <a:xfrm>
              <a:off x="6521548" y="3364141"/>
              <a:ext cx="781368" cy="338554"/>
            </a:xfrm>
            <a:prstGeom prst="rect">
              <a:avLst/>
            </a:prstGeom>
            <a:noFill/>
          </p:spPr>
          <p:txBody>
            <a:bodyPr wrap="none" rtlCol="0">
              <a:spAutoFit/>
            </a:bodyPr>
            <a:lstStyle/>
            <a:p>
              <a:pPr algn="ctr"/>
              <a:r>
                <a:rPr lang="el-GR" sz="1600" dirty="0" smtClean="0"/>
                <a:t>Θέση 1</a:t>
              </a:r>
              <a:endParaRPr lang="el-GR" sz="1600" dirty="0"/>
            </a:p>
          </p:txBody>
        </p:sp>
        <p:sp>
          <p:nvSpPr>
            <p:cNvPr id="32" name="TextBox 31"/>
            <p:cNvSpPr txBox="1"/>
            <p:nvPr/>
          </p:nvSpPr>
          <p:spPr>
            <a:xfrm>
              <a:off x="3275856" y="1881080"/>
              <a:ext cx="420308" cy="369332"/>
            </a:xfrm>
            <a:prstGeom prst="rect">
              <a:avLst/>
            </a:prstGeom>
            <a:noFill/>
          </p:spPr>
          <p:txBody>
            <a:bodyPr wrap="none" rtlCol="0">
              <a:spAutoFit/>
            </a:bodyPr>
            <a:lstStyle/>
            <a:p>
              <a:pPr algn="ctr"/>
              <a:r>
                <a:rPr lang="el-GR" b="1" dirty="0" smtClean="0"/>
                <a:t>ΚΣ</a:t>
              </a:r>
              <a:endParaRPr lang="el-GR" b="1" dirty="0"/>
            </a:p>
          </p:txBody>
        </p:sp>
        <p:sp>
          <p:nvSpPr>
            <p:cNvPr id="33" name="TextBox 32"/>
            <p:cNvSpPr txBox="1"/>
            <p:nvPr/>
          </p:nvSpPr>
          <p:spPr>
            <a:xfrm>
              <a:off x="6012160" y="1809072"/>
              <a:ext cx="420308" cy="369332"/>
            </a:xfrm>
            <a:prstGeom prst="rect">
              <a:avLst/>
            </a:prstGeom>
            <a:noFill/>
          </p:spPr>
          <p:txBody>
            <a:bodyPr wrap="none" rtlCol="0">
              <a:spAutoFit/>
            </a:bodyPr>
            <a:lstStyle/>
            <a:p>
              <a:pPr algn="ctr"/>
              <a:r>
                <a:rPr lang="el-GR" b="1" dirty="0" smtClean="0"/>
                <a:t>ΚΣ</a:t>
              </a:r>
              <a:endParaRPr lang="el-GR" b="1" dirty="0"/>
            </a:p>
          </p:txBody>
        </p:sp>
        <p:cxnSp>
          <p:nvCxnSpPr>
            <p:cNvPr id="34" name="Straight Connector 33"/>
            <p:cNvCxnSpPr/>
            <p:nvPr/>
          </p:nvCxnSpPr>
          <p:spPr>
            <a:xfrm>
              <a:off x="3635896" y="2101778"/>
              <a:ext cx="407772" cy="4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427984" y="2592324"/>
              <a:ext cx="491444" cy="66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876256" y="2468803"/>
              <a:ext cx="432088" cy="933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396476" y="2034388"/>
              <a:ext cx="407772" cy="461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itle 1"/>
          <p:cNvSpPr>
            <a:spLocks noGrp="1"/>
          </p:cNvSpPr>
          <p:nvPr>
            <p:ph type="title"/>
          </p:nvPr>
        </p:nvSpPr>
        <p:spPr>
          <a:xfrm>
            <a:off x="457200" y="0"/>
            <a:ext cx="8229600" cy="1196752"/>
          </a:xfrm>
        </p:spPr>
        <p:txBody>
          <a:bodyPr anchor="t">
            <a:normAutofit/>
          </a:bodyPr>
          <a:lstStyle/>
          <a:p>
            <a:r>
              <a:rPr lang="el-GR" sz="2800" b="1" dirty="0">
                <a:solidFill>
                  <a:schemeClr val="tx2"/>
                </a:solidFill>
              </a:rPr>
              <a:t>Ενδοστοματικές καταγραφές</a:t>
            </a:r>
            <a:r>
              <a:rPr lang="el-GR" sz="2800" b="1" dirty="0" smtClean="0">
                <a:solidFill>
                  <a:schemeClr val="tx2"/>
                </a:solidFill>
              </a:rPr>
              <a:t/>
            </a:r>
            <a:br>
              <a:rPr lang="el-GR" sz="2800" b="1" dirty="0" smtClean="0">
                <a:solidFill>
                  <a:schemeClr val="tx2"/>
                </a:solidFill>
              </a:rPr>
            </a:br>
            <a:r>
              <a:rPr lang="el-GR" sz="3200" b="1" dirty="0">
                <a:solidFill>
                  <a:schemeClr val="tx2"/>
                </a:solidFill>
              </a:rPr>
              <a:t>Έ</a:t>
            </a:r>
            <a:r>
              <a:rPr lang="el-GR" sz="3200" b="1" dirty="0" smtClean="0">
                <a:solidFill>
                  <a:schemeClr val="tx2"/>
                </a:solidFill>
              </a:rPr>
              <a:t>κκεντρες συγκλεισιακές καταγραφές</a:t>
            </a:r>
            <a:endParaRPr lang="el-GR" sz="3200" b="1" dirty="0">
              <a:solidFill>
                <a:schemeClr val="tx2"/>
              </a:solidFill>
            </a:endParaRPr>
          </a:p>
        </p:txBody>
      </p:sp>
      <p:sp>
        <p:nvSpPr>
          <p:cNvPr id="2" name="Θέση αριθμού διαφάνειας 1"/>
          <p:cNvSpPr>
            <a:spLocks noGrp="1"/>
          </p:cNvSpPr>
          <p:nvPr>
            <p:ph type="sldNum" sz="quarter" idx="12"/>
          </p:nvPr>
        </p:nvSpPr>
        <p:spPr/>
        <p:txBody>
          <a:bodyPr/>
          <a:lstStyle/>
          <a:p>
            <a:pPr>
              <a:defRPr/>
            </a:pPr>
            <a:fld id="{8CA851DD-A772-4108-80F5-B8CE7A58B889}" type="slidenum">
              <a:rPr lang="en-US" smtClean="0"/>
              <a:pPr>
                <a:defRPr/>
              </a:pPr>
              <a:t>58</a:t>
            </a:fld>
            <a:endParaRPr lang="en-US" dirty="0"/>
          </a:p>
        </p:txBody>
      </p:sp>
    </p:spTree>
    <p:extLst>
      <p:ext uri="{BB962C8B-B14F-4D97-AF65-F5344CB8AC3E}">
        <p14:creationId xmlns:p14="http://schemas.microsoft.com/office/powerpoint/2010/main" val="13359928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chor="t">
            <a:normAutofit/>
          </a:bodyPr>
          <a:lstStyle/>
          <a:p>
            <a:r>
              <a:rPr lang="el-GR" sz="3200" b="1" dirty="0">
                <a:solidFill>
                  <a:schemeClr val="tx2"/>
                </a:solidFill>
              </a:rPr>
              <a:t>Έκκεντρες συγκλεισιακές καταγραφές</a:t>
            </a:r>
            <a:r>
              <a:rPr lang="el-GR" sz="3200" b="1" dirty="0" smtClean="0">
                <a:solidFill>
                  <a:schemeClr val="tx2"/>
                </a:solidFill>
              </a:rPr>
              <a:t/>
            </a:r>
            <a:br>
              <a:rPr lang="el-GR" sz="3200" b="1" dirty="0" smtClean="0">
                <a:solidFill>
                  <a:schemeClr val="tx2"/>
                </a:solidFill>
              </a:rPr>
            </a:br>
            <a:r>
              <a:rPr lang="el-GR" sz="3200" b="1" dirty="0">
                <a:solidFill>
                  <a:schemeClr val="tx2"/>
                </a:solidFill>
              </a:rPr>
              <a:t>Π</a:t>
            </a:r>
            <a:r>
              <a:rPr lang="el-GR" sz="3200" b="1" dirty="0" smtClean="0">
                <a:solidFill>
                  <a:schemeClr val="tx2"/>
                </a:solidFill>
              </a:rPr>
              <a:t>ρόσθια καθοδήγηση</a:t>
            </a:r>
            <a:endParaRPr lang="el-GR" sz="3200" b="1" dirty="0">
              <a:solidFill>
                <a:schemeClr val="tx2"/>
              </a:solidFill>
            </a:endParaRPr>
          </a:p>
        </p:txBody>
      </p:sp>
      <p:sp>
        <p:nvSpPr>
          <p:cNvPr id="6" name="Content Placeholder 5"/>
          <p:cNvSpPr>
            <a:spLocks noGrp="1"/>
          </p:cNvSpPr>
          <p:nvPr>
            <p:ph idx="1"/>
          </p:nvPr>
        </p:nvSpPr>
        <p:spPr>
          <a:xfrm>
            <a:off x="457200" y="1412776"/>
            <a:ext cx="8229600" cy="4968552"/>
          </a:xfrm>
        </p:spPr>
        <p:txBody>
          <a:bodyPr>
            <a:normAutofit fontScale="92500"/>
          </a:bodyPr>
          <a:lstStyle/>
          <a:p>
            <a:pPr>
              <a:lnSpc>
                <a:spcPct val="110000"/>
              </a:lnSpc>
              <a:spcBef>
                <a:spcPts val="600"/>
              </a:spcBef>
              <a:spcAft>
                <a:spcPts val="600"/>
              </a:spcAft>
            </a:pPr>
            <a:r>
              <a:rPr lang="el-GR" sz="2400" dirty="0" smtClean="0"/>
              <a:t>Οι οριακές κινήσεις της κάτω γνάθου καθορίζονται από τις οδοντικές επαφές και από την ανατομικά μορφολογικά χαρακτηριστικά  της αριστερής και δεξιάς ΚΓΔ.</a:t>
            </a:r>
          </a:p>
          <a:p>
            <a:pPr>
              <a:lnSpc>
                <a:spcPct val="110000"/>
              </a:lnSpc>
              <a:spcBef>
                <a:spcPts val="600"/>
              </a:spcBef>
              <a:spcAft>
                <a:spcPts val="600"/>
              </a:spcAft>
            </a:pPr>
            <a:r>
              <a:rPr lang="el-GR" sz="2400" dirty="0" smtClean="0"/>
              <a:t>Σε άτομα με φυσιολογικές σχέσεις γνάθων, </a:t>
            </a:r>
            <a:r>
              <a:rPr lang="el-GR" sz="2400" i="1" dirty="0" smtClean="0"/>
              <a:t>η κατακόρυφη υπερκάλυψη και η οριζόντια πρόταξη των προσθίων δοντιών καθώς και τα κοίλα περιγράμματα των υπερώιων επιφανειών των άνω τομέων  </a:t>
            </a:r>
            <a:r>
              <a:rPr lang="el-GR" sz="2400" dirty="0" smtClean="0"/>
              <a:t>είναι καθοριστικός </a:t>
            </a:r>
            <a:r>
              <a:rPr lang="el-GR" sz="2400" dirty="0" err="1" smtClean="0"/>
              <a:t>συγκλεισιακός</a:t>
            </a:r>
            <a:r>
              <a:rPr lang="el-GR" sz="2400" dirty="0" smtClean="0"/>
              <a:t> παράγοντας για τις έκκεντρες κινήσεις της προολίσθησης της κάτω γνάθου.</a:t>
            </a:r>
          </a:p>
          <a:p>
            <a:pPr>
              <a:lnSpc>
                <a:spcPct val="110000"/>
              </a:lnSpc>
              <a:spcBef>
                <a:spcPts val="600"/>
              </a:spcBef>
              <a:spcAft>
                <a:spcPts val="600"/>
              </a:spcAft>
            </a:pPr>
            <a:r>
              <a:rPr lang="el-GR" sz="2400" dirty="0" smtClean="0"/>
              <a:t>Στις πλαγιολισθήσεις, κυρίαρχες οδοντικές επαφές καθοδήγησης της κάτω γνάθου είναι </a:t>
            </a:r>
            <a:r>
              <a:rPr lang="el-GR" sz="2400" i="1" dirty="0" smtClean="0"/>
              <a:t>μεταξύ των κυνοδόντων  και σε ορισμένες περιπτώσεις συμμετέχουν και τα οπίσθια δόντια.</a:t>
            </a:r>
          </a:p>
          <a:p>
            <a:pPr>
              <a:lnSpc>
                <a:spcPct val="110000"/>
              </a:lnSpc>
              <a:spcBef>
                <a:spcPts val="600"/>
              </a:spcBef>
              <a:spcAft>
                <a:spcPts val="600"/>
              </a:spcAft>
            </a:pPr>
            <a:endParaRPr lang="el-GR" sz="2400" dirty="0" smtClean="0"/>
          </a:p>
          <a:p>
            <a:pPr>
              <a:lnSpc>
                <a:spcPct val="110000"/>
              </a:lnSpc>
              <a:spcBef>
                <a:spcPts val="600"/>
              </a:spcBef>
              <a:spcAft>
                <a:spcPts val="600"/>
              </a:spcAft>
            </a:pPr>
            <a:endParaRPr lang="el-GR" sz="2400"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59</a:t>
            </a:fld>
            <a:endParaRPr lang="el-GR" dirty="0"/>
          </a:p>
        </p:txBody>
      </p:sp>
    </p:spTree>
    <p:extLst>
      <p:ext uri="{BB962C8B-B14F-4D97-AF65-F5344CB8AC3E}">
        <p14:creationId xmlns:p14="http://schemas.microsoft.com/office/powerpoint/2010/main" val="2975990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t">
            <a:normAutofit/>
          </a:bodyPr>
          <a:lstStyle/>
          <a:p>
            <a:r>
              <a:rPr lang="el-GR" sz="3200" b="1" dirty="0">
                <a:solidFill>
                  <a:schemeClr val="tx2"/>
                </a:solidFill>
              </a:rPr>
              <a:t>Ιδιότητες ιδανικού </a:t>
            </a:r>
            <a:r>
              <a:rPr lang="el-GR" sz="3200" b="1" dirty="0" smtClean="0">
                <a:solidFill>
                  <a:schemeClr val="tx2"/>
                </a:solidFill>
              </a:rPr>
              <a:t>αρθρωτήρα</a:t>
            </a:r>
            <a:endParaRPr lang="el-GR" sz="3200" b="1" dirty="0">
              <a:solidFill>
                <a:schemeClr val="tx2"/>
              </a:solidFill>
            </a:endParaRPr>
          </a:p>
        </p:txBody>
      </p:sp>
      <p:sp>
        <p:nvSpPr>
          <p:cNvPr id="7" name="Content Placeholder 6"/>
          <p:cNvSpPr>
            <a:spLocks noGrp="1"/>
          </p:cNvSpPr>
          <p:nvPr>
            <p:ph idx="1"/>
          </p:nvPr>
        </p:nvSpPr>
        <p:spPr>
          <a:xfrm>
            <a:off x="395536" y="1196752"/>
            <a:ext cx="8507288" cy="5400600"/>
          </a:xfrm>
        </p:spPr>
        <p:txBody>
          <a:bodyPr>
            <a:noAutofit/>
          </a:bodyPr>
          <a:lstStyle/>
          <a:p>
            <a:pPr>
              <a:lnSpc>
                <a:spcPct val="110000"/>
              </a:lnSpc>
              <a:spcBef>
                <a:spcPts val="600"/>
              </a:spcBef>
              <a:spcAft>
                <a:spcPts val="600"/>
              </a:spcAft>
              <a:buSzPct val="100000"/>
            </a:pPr>
            <a:r>
              <a:rPr lang="el-GR" sz="2200" dirty="0" smtClean="0"/>
              <a:t>Αναπαραγωγή του τελικού εγκάρσιου γίγγλυμου άξονα περιστροφής.</a:t>
            </a:r>
          </a:p>
          <a:p>
            <a:pPr>
              <a:lnSpc>
                <a:spcPct val="110000"/>
              </a:lnSpc>
              <a:spcBef>
                <a:spcPts val="600"/>
              </a:spcBef>
              <a:spcAft>
                <a:spcPts val="600"/>
              </a:spcAft>
              <a:buSzPct val="100000"/>
            </a:pPr>
            <a:r>
              <a:rPr lang="el-GR" sz="2200" dirty="0" smtClean="0"/>
              <a:t>Αναπαραγωγή των κατακόρυφων αξόνων περιστροφής των κονδύλων.</a:t>
            </a:r>
          </a:p>
          <a:p>
            <a:pPr>
              <a:lnSpc>
                <a:spcPct val="110000"/>
              </a:lnSpc>
              <a:spcBef>
                <a:spcPts val="600"/>
              </a:spcBef>
              <a:spcAft>
                <a:spcPts val="600"/>
              </a:spcAft>
              <a:buSzPct val="100000"/>
            </a:pPr>
            <a:r>
              <a:rPr lang="el-GR" sz="2200" dirty="0" smtClean="0"/>
              <a:t>Αναπαραγωγή των οβελιαίων αξόνων περιστροφής των κονδύλων.</a:t>
            </a:r>
          </a:p>
          <a:p>
            <a:pPr>
              <a:lnSpc>
                <a:spcPct val="110000"/>
              </a:lnSpc>
              <a:spcBef>
                <a:spcPts val="600"/>
              </a:spcBef>
              <a:spcAft>
                <a:spcPts val="600"/>
              </a:spcAft>
              <a:buSzPct val="100000"/>
            </a:pPr>
            <a:r>
              <a:rPr lang="el-GR" sz="2200" dirty="0" smtClean="0"/>
              <a:t>Να επιτρέπει τις περιστροφές των κονδύλων και την μετατόπιση τους.</a:t>
            </a:r>
          </a:p>
          <a:p>
            <a:pPr>
              <a:lnSpc>
                <a:spcPct val="110000"/>
              </a:lnSpc>
              <a:spcBef>
                <a:spcPts val="600"/>
              </a:spcBef>
              <a:spcAft>
                <a:spcPts val="600"/>
              </a:spcAft>
              <a:buSzPct val="100000"/>
            </a:pPr>
            <a:r>
              <a:rPr lang="el-GR" sz="2200" dirty="0" smtClean="0"/>
              <a:t>Να αναπαράγει την παραβολική τροχιά κάθε κονδύλου κατά την προολίσθηση.</a:t>
            </a:r>
          </a:p>
          <a:p>
            <a:pPr>
              <a:lnSpc>
                <a:spcPct val="110000"/>
              </a:lnSpc>
              <a:spcBef>
                <a:spcPts val="600"/>
              </a:spcBef>
              <a:spcAft>
                <a:spcPts val="600"/>
              </a:spcAft>
              <a:buSzPct val="100000"/>
            </a:pPr>
            <a:r>
              <a:rPr lang="el-GR" sz="2200" dirty="0" smtClean="0"/>
              <a:t>Να αναπαράγει τις παραβολικές τροχιές κάθε κονδύλου κατά την διάρκεια των πλάγιων οριακών διαδρομών της κάτω γνάθου.</a:t>
            </a:r>
          </a:p>
          <a:p>
            <a:pPr>
              <a:lnSpc>
                <a:spcPct val="110000"/>
              </a:lnSpc>
              <a:spcBef>
                <a:spcPts val="600"/>
              </a:spcBef>
              <a:spcAft>
                <a:spcPts val="600"/>
              </a:spcAft>
              <a:buSzPct val="100000"/>
            </a:pPr>
            <a:r>
              <a:rPr lang="el-GR" sz="2200" dirty="0" smtClean="0"/>
              <a:t>Να αναπαράγει τις ενδιάμεσες τροχιές των κονδύλων μεταξύ αμιγούς προολίσθησης και αμιγών πλαγιολισθήσεων.</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extLst>
      <p:ext uri="{BB962C8B-B14F-4D97-AF65-F5344CB8AC3E}">
        <p14:creationId xmlns:p14="http://schemas.microsoft.com/office/powerpoint/2010/main" val="29548023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chor="ctr">
            <a:normAutofit/>
          </a:bodyPr>
          <a:lstStyle/>
          <a:p>
            <a:pPr algn="l"/>
            <a:r>
              <a:rPr lang="el-GR" sz="2800" b="1" dirty="0" smtClean="0">
                <a:solidFill>
                  <a:schemeClr val="tx2"/>
                </a:solidFill>
              </a:rPr>
              <a:t>Μεταφορά  </a:t>
            </a:r>
            <a:r>
              <a:rPr lang="el-GR" sz="2800" b="1" dirty="0">
                <a:solidFill>
                  <a:schemeClr val="tx2"/>
                </a:solidFill>
              </a:rPr>
              <a:t>καταγραφής της πρόσθια καθοδήγησης</a:t>
            </a:r>
            <a:br>
              <a:rPr lang="el-GR" sz="2800" b="1" dirty="0">
                <a:solidFill>
                  <a:schemeClr val="tx2"/>
                </a:solidFill>
              </a:rPr>
            </a:br>
            <a:r>
              <a:rPr lang="el-GR" sz="2800" b="1" dirty="0">
                <a:solidFill>
                  <a:schemeClr val="tx2"/>
                </a:solidFill>
              </a:rPr>
              <a:t>στον </a:t>
            </a:r>
            <a:r>
              <a:rPr lang="el-GR" sz="2800" b="1" dirty="0" smtClean="0">
                <a:solidFill>
                  <a:schemeClr val="tx2"/>
                </a:solidFill>
              </a:rPr>
              <a:t>αρθρωτήρα </a:t>
            </a:r>
            <a:endParaRPr lang="el-GR" sz="2800" b="1" dirty="0">
              <a:solidFill>
                <a:schemeClr val="tx2"/>
              </a:solidFill>
            </a:endParaRPr>
          </a:p>
        </p:txBody>
      </p:sp>
      <p:sp>
        <p:nvSpPr>
          <p:cNvPr id="8" name="Content Placeholder 7"/>
          <p:cNvSpPr>
            <a:spLocks noGrp="1"/>
          </p:cNvSpPr>
          <p:nvPr>
            <p:ph sz="half" idx="1"/>
          </p:nvPr>
        </p:nvSpPr>
        <p:spPr>
          <a:xfrm>
            <a:off x="107504" y="1600200"/>
            <a:ext cx="4320480" cy="4525963"/>
          </a:xfrm>
          <a:ln>
            <a:solidFill>
              <a:schemeClr val="tx2"/>
            </a:solidFill>
          </a:ln>
        </p:spPr>
        <p:txBody>
          <a:bodyPr>
            <a:normAutofit/>
          </a:bodyPr>
          <a:lstStyle/>
          <a:p>
            <a:pPr marL="0" indent="0" algn="ctr">
              <a:spcAft>
                <a:spcPts val="600"/>
              </a:spcAft>
              <a:buNone/>
            </a:pPr>
            <a:r>
              <a:rPr lang="el-GR" sz="2200" b="1" dirty="0" smtClean="0"/>
              <a:t>Μηχανική τομική τράπεζα</a:t>
            </a:r>
          </a:p>
          <a:p>
            <a:r>
              <a:rPr lang="el-GR" sz="2000" dirty="0" smtClean="0"/>
              <a:t>Αυτές οι τράπεζες μπορούν να περιστραφούν πρόσθια ή οπίσθια και να προσομοιάσουν την πρόσθια καθοδήγηση, επίσης έχουν και πλάγια πτερύγια για την αναπαραγωγή των πλαγίων κινήσεων.</a:t>
            </a:r>
          </a:p>
          <a:p>
            <a:r>
              <a:rPr lang="el-GR" sz="2000" dirty="0" smtClean="0"/>
              <a:t>Η ευαισθησία αυτών των ρυθμίσεων δεν είναι ικανή για την επιτυχή μεταφορά των υπαρχόντων υπερωίων επιφανειών των φυσικών δοντιών στις νέες αποκαταστάσεις.</a:t>
            </a:r>
          </a:p>
          <a:p>
            <a:endParaRPr lang="el-GR" sz="2000" dirty="0" smtClean="0"/>
          </a:p>
          <a:p>
            <a:endParaRPr lang="el-GR" sz="2200" dirty="0" smtClean="0"/>
          </a:p>
          <a:p>
            <a:endParaRPr lang="el-GR" sz="2200" dirty="0"/>
          </a:p>
        </p:txBody>
      </p:sp>
      <p:sp>
        <p:nvSpPr>
          <p:cNvPr id="9" name="Content Placeholder 8"/>
          <p:cNvSpPr>
            <a:spLocks noGrp="1"/>
          </p:cNvSpPr>
          <p:nvPr>
            <p:ph sz="half" idx="2"/>
          </p:nvPr>
        </p:nvSpPr>
        <p:spPr>
          <a:xfrm>
            <a:off x="4644496" y="1628800"/>
            <a:ext cx="4392000" cy="4525963"/>
          </a:xfrm>
          <a:ln>
            <a:solidFill>
              <a:schemeClr val="tx2"/>
            </a:solidFill>
          </a:ln>
        </p:spPr>
        <p:txBody>
          <a:bodyPr>
            <a:normAutofit/>
          </a:bodyPr>
          <a:lstStyle/>
          <a:p>
            <a:r>
              <a:rPr lang="el-GR" sz="2200" b="1" dirty="0" smtClean="0"/>
              <a:t>Εξατομικευμένη τομική τράπεζα</a:t>
            </a:r>
          </a:p>
          <a:p>
            <a:r>
              <a:rPr lang="el-GR" sz="2000" dirty="0" smtClean="0"/>
              <a:t>Απλή κατασκευή από ακρυλική ρητίνη χρησιμοποιείται για την ακριβή καταγραφή των πρόσθιων οδοντικών επαφών σε ένα αρθρωτήρα καθορίζοντας την επίδραση τους στις οριακές κινήσεις της κάτω γνάθου.</a:t>
            </a:r>
          </a:p>
          <a:p>
            <a:r>
              <a:rPr lang="el-GR" sz="2000" dirty="0" smtClean="0"/>
              <a:t>Η κατασκευή αυτή χρησιμοποιείται για την καταγραφή και διατήρηση αυτών των πληροφοριών ακόμα και μετά την παρασκευή των πρόσθιων δοντιών για αποκαταστάσεις ολικής επικάλυψης.</a:t>
            </a:r>
            <a:endParaRPr lang="el-GR" sz="2000"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60</a:t>
            </a:fld>
            <a:endParaRPr lang="el-GR" dirty="0"/>
          </a:p>
        </p:txBody>
      </p:sp>
    </p:spTree>
    <p:extLst>
      <p:ext uri="{BB962C8B-B14F-4D97-AF65-F5344CB8AC3E}">
        <p14:creationId xmlns:p14="http://schemas.microsoft.com/office/powerpoint/2010/main" val="37381605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chor="ctr">
            <a:normAutofit/>
          </a:bodyPr>
          <a:lstStyle/>
          <a:p>
            <a:r>
              <a:rPr lang="el-GR" sz="2800" b="1" dirty="0" smtClean="0">
                <a:solidFill>
                  <a:schemeClr val="tx2"/>
                </a:solidFill>
              </a:rPr>
              <a:t>Αντιγραφή πρόσθιας καθοδήγησης</a:t>
            </a:r>
            <a:endParaRPr lang="el-GR" sz="2800" b="1" dirty="0">
              <a:solidFill>
                <a:schemeClr val="tx2"/>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69637725"/>
              </p:ext>
            </p:extLst>
          </p:nvPr>
        </p:nvGraphicFramePr>
        <p:xfrm>
          <a:off x="457200" y="981368"/>
          <a:ext cx="8229600" cy="576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ight Arrow 15"/>
          <p:cNvSpPr/>
          <p:nvPr/>
        </p:nvSpPr>
        <p:spPr>
          <a:xfrm>
            <a:off x="2555776" y="3284984"/>
            <a:ext cx="504000" cy="360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17" name="Right Arrow 16"/>
          <p:cNvSpPr/>
          <p:nvPr/>
        </p:nvSpPr>
        <p:spPr>
          <a:xfrm>
            <a:off x="5868200" y="3357032"/>
            <a:ext cx="504000" cy="360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61</a:t>
            </a:fld>
            <a:endParaRPr lang="el-GR" dirty="0"/>
          </a:p>
        </p:txBody>
      </p:sp>
      <p:sp>
        <p:nvSpPr>
          <p:cNvPr id="8" name="TextBox 7"/>
          <p:cNvSpPr txBox="1"/>
          <p:nvPr/>
        </p:nvSpPr>
        <p:spPr>
          <a:xfrm>
            <a:off x="151826" y="6165304"/>
            <a:ext cx="2880320" cy="646331"/>
          </a:xfrm>
          <a:prstGeom prst="rect">
            <a:avLst/>
          </a:prstGeom>
          <a:noFill/>
        </p:spPr>
        <p:txBody>
          <a:bodyPr wrap="square" rtlCol="0">
            <a:spAutoFit/>
          </a:bodyPr>
          <a:lstStyle/>
          <a:p>
            <a:r>
              <a:rPr lang="el-GR" sz="1200" dirty="0" smtClean="0"/>
              <a:t>Η κατασκευή</a:t>
            </a:r>
            <a:r>
              <a:rPr lang="el-GR" sz="1200" dirty="0" smtClean="0"/>
              <a:t> </a:t>
            </a:r>
            <a:r>
              <a:rPr lang="el-GR" sz="1200" dirty="0" smtClean="0"/>
              <a:t>έγινε από </a:t>
            </a:r>
            <a:r>
              <a:rPr lang="el-GR" sz="1200" dirty="0" smtClean="0"/>
              <a:t>την </a:t>
            </a:r>
            <a:r>
              <a:rPr lang="el-GR" sz="1200" dirty="0"/>
              <a:t>Σοφία </a:t>
            </a:r>
            <a:r>
              <a:rPr lang="el-GR" sz="1200" dirty="0" err="1" smtClean="0"/>
              <a:t>Τζιράκη</a:t>
            </a:r>
            <a:r>
              <a:rPr lang="el-GR" sz="1200" dirty="0" smtClean="0"/>
              <a:t> φοιτήτρια </a:t>
            </a:r>
            <a:r>
              <a:rPr lang="el-GR" sz="1200" dirty="0" smtClean="0"/>
              <a:t>του τμήματος στο πλαίσιο εκπόνησης της πτυχιακής </a:t>
            </a:r>
            <a:r>
              <a:rPr lang="el-GR" sz="1200" dirty="0" smtClean="0"/>
              <a:t>της.</a:t>
            </a:r>
            <a:endParaRPr lang="el-GR" sz="1200" dirty="0"/>
          </a:p>
        </p:txBody>
      </p:sp>
    </p:spTree>
    <p:extLst>
      <p:ext uri="{BB962C8B-B14F-4D97-AF65-F5344CB8AC3E}">
        <p14:creationId xmlns:p14="http://schemas.microsoft.com/office/powerpoint/2010/main" val="36282678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50106"/>
          </a:xfrm>
        </p:spPr>
        <p:txBody>
          <a:bodyPr anchor="t">
            <a:noAutofit/>
          </a:bodyPr>
          <a:lstStyle/>
          <a:p>
            <a:r>
              <a:rPr lang="el-GR" sz="2800" b="1" dirty="0" smtClean="0">
                <a:solidFill>
                  <a:schemeClr val="tx2"/>
                </a:solidFill>
              </a:rPr>
              <a:t>Έκκεντρες </a:t>
            </a:r>
            <a:r>
              <a:rPr lang="el-GR" sz="2800" b="1" dirty="0">
                <a:solidFill>
                  <a:schemeClr val="tx2"/>
                </a:solidFill>
              </a:rPr>
              <a:t>συγκλεισιακές καταγραφές</a:t>
            </a:r>
            <a:br>
              <a:rPr lang="el-GR" sz="2800" b="1" dirty="0">
                <a:solidFill>
                  <a:schemeClr val="tx2"/>
                </a:solidFill>
              </a:rPr>
            </a:br>
            <a:r>
              <a:rPr lang="el-GR" sz="2800" b="1" dirty="0">
                <a:solidFill>
                  <a:schemeClr val="tx2"/>
                </a:solidFill>
              </a:rPr>
              <a:t>Εξωστοματικές μέθοδοι καταγραφής</a:t>
            </a:r>
            <a:br>
              <a:rPr lang="el-GR" sz="2800" b="1" dirty="0">
                <a:solidFill>
                  <a:schemeClr val="tx2"/>
                </a:solidFill>
              </a:rPr>
            </a:br>
            <a:r>
              <a:rPr lang="el-GR" sz="2800" b="1" dirty="0" smtClean="0">
                <a:solidFill>
                  <a:schemeClr val="tx2"/>
                </a:solidFill>
              </a:rPr>
              <a:t/>
            </a:r>
            <a:br>
              <a:rPr lang="el-GR" sz="2800" b="1" dirty="0" smtClean="0">
                <a:solidFill>
                  <a:schemeClr val="tx2"/>
                </a:solidFill>
              </a:rPr>
            </a:br>
            <a:endParaRPr lang="el-GR" sz="2800" b="1" dirty="0">
              <a:solidFill>
                <a:schemeClr val="tx2"/>
              </a:solidFill>
            </a:endParaRPr>
          </a:p>
        </p:txBody>
      </p:sp>
      <p:sp>
        <p:nvSpPr>
          <p:cNvPr id="3" name="Content Placeholder 2"/>
          <p:cNvSpPr>
            <a:spLocks noGrp="1"/>
          </p:cNvSpPr>
          <p:nvPr>
            <p:ph sz="half" idx="1"/>
          </p:nvPr>
        </p:nvSpPr>
        <p:spPr>
          <a:xfrm>
            <a:off x="251520" y="1340768"/>
            <a:ext cx="4680520" cy="5517232"/>
          </a:xfrm>
        </p:spPr>
        <p:txBody>
          <a:bodyPr>
            <a:normAutofit/>
          </a:bodyPr>
          <a:lstStyle/>
          <a:p>
            <a:pPr>
              <a:buSzPct val="120000"/>
            </a:pPr>
            <a:r>
              <a:rPr lang="el-GR" sz="2200" b="1" dirty="0" smtClean="0"/>
              <a:t>Οι</a:t>
            </a:r>
            <a:r>
              <a:rPr lang="el-GR" sz="2200" dirty="0" smtClean="0"/>
              <a:t> </a:t>
            </a:r>
            <a:r>
              <a:rPr lang="el-GR" sz="2200" b="1" dirty="0" smtClean="0"/>
              <a:t>πλήρως προσαρμοζόμενοι αρθρωτήρες </a:t>
            </a:r>
            <a:r>
              <a:rPr lang="el-GR" sz="2200" dirty="0" smtClean="0"/>
              <a:t>ρυθμίζονται με εξωστοματικές καταγραφές παντογράφων.</a:t>
            </a:r>
          </a:p>
          <a:p>
            <a:pPr>
              <a:buSzPct val="120000"/>
            </a:pPr>
            <a:r>
              <a:rPr lang="el-GR" sz="2200" dirty="0" smtClean="0"/>
              <a:t>Οι κινήσεις της κάτω γνάθου καταγράφονται από ίχνη που αφήνονται στις πλάκες καταγραφής. Συνολικά απαιτούνται έξη πλάκες για τη ακριβή καταγραφή των έκκεντρων κινήσεων της κάτω γνάθου.</a:t>
            </a:r>
          </a:p>
          <a:p>
            <a:pPr>
              <a:buSzPct val="120000"/>
            </a:pPr>
            <a:r>
              <a:rPr lang="el-GR" sz="2200" dirty="0" smtClean="0"/>
              <a:t>Οι πλάκες είναι συνήθως άκαμπτα συνδεδεμένες στη κάτω γνάθο, ενώ η γραφίδα καταγραφής στην άνω γνάθο.</a:t>
            </a:r>
          </a:p>
          <a:p>
            <a:pPr>
              <a:buSzPct val="120000"/>
            </a:pPr>
            <a:endParaRPr lang="el-GR" sz="2200" dirty="0"/>
          </a:p>
        </p:txBody>
      </p:sp>
      <p:pic>
        <p:nvPicPr>
          <p:cNvPr id="6"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25888" y="1995321"/>
            <a:ext cx="4038600" cy="30178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Θέση αριθμού διαφάνειας 1"/>
          <p:cNvSpPr>
            <a:spLocks noGrp="1"/>
          </p:cNvSpPr>
          <p:nvPr>
            <p:ph type="sldNum" sz="quarter" idx="12"/>
          </p:nvPr>
        </p:nvSpPr>
        <p:spPr/>
        <p:txBody>
          <a:bodyPr/>
          <a:lstStyle/>
          <a:p>
            <a:fld id="{6B685A0D-9877-46E4-B743-4304212CA60B}" type="slidenum">
              <a:rPr lang="el-GR" smtClean="0"/>
              <a:t>62</a:t>
            </a:fld>
            <a:endParaRPr lang="el-GR" dirty="0"/>
          </a:p>
        </p:txBody>
      </p:sp>
      <p:sp>
        <p:nvSpPr>
          <p:cNvPr id="5" name="Ορθογώνιο 4"/>
          <p:cNvSpPr/>
          <p:nvPr/>
        </p:nvSpPr>
        <p:spPr>
          <a:xfrm>
            <a:off x="5813425" y="5096217"/>
            <a:ext cx="3307893" cy="276999"/>
          </a:xfrm>
          <a:prstGeom prst="rect">
            <a:avLst/>
          </a:prstGeom>
        </p:spPr>
        <p:txBody>
          <a:bodyPr wrap="none">
            <a:spAutoFit/>
          </a:bodyPr>
          <a:lstStyle/>
          <a:p>
            <a:r>
              <a:rPr lang="el-GR" sz="1200" dirty="0" err="1" smtClean="0"/>
              <a:t>Κοΐδης</a:t>
            </a:r>
            <a:r>
              <a:rPr lang="el-GR" sz="1200" dirty="0" smtClean="0"/>
              <a:t> </a:t>
            </a:r>
            <a:r>
              <a:rPr lang="el-GR" sz="1200" dirty="0"/>
              <a:t>Π. </a:t>
            </a:r>
            <a:r>
              <a:rPr lang="el-GR" sz="1200" dirty="0" smtClean="0"/>
              <a:t>Θ., </a:t>
            </a:r>
            <a:r>
              <a:rPr lang="el-GR" sz="1200" dirty="0"/>
              <a:t>Σύγχρονη ακίνητη </a:t>
            </a:r>
            <a:r>
              <a:rPr lang="el-GR" sz="1200" dirty="0" smtClean="0"/>
              <a:t>προσθετική, 2012</a:t>
            </a:r>
            <a:endParaRPr lang="el-GR" sz="1200" dirty="0"/>
          </a:p>
        </p:txBody>
      </p:sp>
    </p:spTree>
    <p:extLst>
      <p:ext uri="{BB962C8B-B14F-4D97-AF65-F5344CB8AC3E}">
        <p14:creationId xmlns:p14="http://schemas.microsoft.com/office/powerpoint/2010/main" val="22659068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chor="t">
            <a:noAutofit/>
          </a:bodyPr>
          <a:lstStyle/>
          <a:p>
            <a:r>
              <a:rPr lang="el-GR" sz="2800" b="1" dirty="0" smtClean="0">
                <a:solidFill>
                  <a:schemeClr val="tx2"/>
                </a:solidFill>
              </a:rPr>
              <a:t>Έκκεντρες συγκλεισιακές καταγραφές</a:t>
            </a:r>
            <a:br>
              <a:rPr lang="el-GR" sz="2800" b="1" dirty="0" smtClean="0">
                <a:solidFill>
                  <a:schemeClr val="tx2"/>
                </a:solidFill>
              </a:rPr>
            </a:br>
            <a:r>
              <a:rPr lang="el-GR" sz="2800" b="1" dirty="0" smtClean="0">
                <a:solidFill>
                  <a:schemeClr val="tx2"/>
                </a:solidFill>
              </a:rPr>
              <a:t>Εξωστοματικές μέθοδοι καταγραφής</a:t>
            </a:r>
            <a:br>
              <a:rPr lang="el-GR" sz="2800" b="1" dirty="0" smtClean="0">
                <a:solidFill>
                  <a:schemeClr val="tx2"/>
                </a:solidFill>
              </a:rPr>
            </a:br>
            <a:endParaRPr lang="el-GR" sz="2800" b="1" dirty="0">
              <a:solidFill>
                <a:schemeClr val="tx2"/>
              </a:solidFill>
            </a:endParaRPr>
          </a:p>
        </p:txBody>
      </p:sp>
      <p:sp>
        <p:nvSpPr>
          <p:cNvPr id="2" name="Content Placeholder 1"/>
          <p:cNvSpPr>
            <a:spLocks noGrp="1"/>
          </p:cNvSpPr>
          <p:nvPr>
            <p:ph sz="half" idx="1"/>
          </p:nvPr>
        </p:nvSpPr>
        <p:spPr/>
        <p:txBody>
          <a:bodyPr>
            <a:normAutofit fontScale="92500"/>
          </a:bodyPr>
          <a:lstStyle/>
          <a:p>
            <a:r>
              <a:rPr lang="el-GR" sz="2400" dirty="0" smtClean="0"/>
              <a:t>Ο </a:t>
            </a:r>
            <a:r>
              <a:rPr lang="el-GR" sz="2400" b="1" dirty="0" smtClean="0"/>
              <a:t>ηλεκτρονικός παντογράφος </a:t>
            </a:r>
            <a:r>
              <a:rPr lang="el-GR" sz="2400" dirty="0" smtClean="0"/>
              <a:t>είναι σχεδιασμένος να καταγράφει και να μετρά οριακές και λειτουργικές κινήσεις της κάτω γνάθου.</a:t>
            </a:r>
          </a:p>
          <a:p>
            <a:r>
              <a:rPr lang="el-GR" sz="2400" dirty="0" smtClean="0"/>
              <a:t>Αποτελείται από άνω και κάτω τόξα που καταγράφουν και μετρούν τις κινήσεις της κάτω γνάθου και έχει αποδειχθεί ότι παρέχουν έγκυρες και αξιόπιστες μετρήσεις των </a:t>
            </a:r>
            <a:r>
              <a:rPr lang="el-GR" sz="2400" dirty="0" err="1" smtClean="0"/>
              <a:t>κονδυλικών</a:t>
            </a:r>
            <a:r>
              <a:rPr lang="el-GR" sz="2400" dirty="0" smtClean="0"/>
              <a:t>  προσδιοριστικών παραμέτρων.</a:t>
            </a:r>
            <a:endParaRPr lang="el-GR" sz="2400" dirty="0"/>
          </a:p>
        </p:txBody>
      </p:sp>
      <p:pic>
        <p:nvPicPr>
          <p:cNvPr id="102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939" r="5581"/>
          <a:stretch/>
        </p:blipFill>
        <p:spPr bwMode="auto">
          <a:xfrm>
            <a:off x="5013590" y="2510764"/>
            <a:ext cx="3734874" cy="27048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6516216" y="3501008"/>
            <a:ext cx="28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7164320" y="3501008"/>
            <a:ext cx="28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Θέση αριθμού διαφάνειας 2"/>
          <p:cNvSpPr>
            <a:spLocks noGrp="1"/>
          </p:cNvSpPr>
          <p:nvPr>
            <p:ph type="sldNum" sz="quarter" idx="12"/>
          </p:nvPr>
        </p:nvSpPr>
        <p:spPr/>
        <p:txBody>
          <a:bodyPr/>
          <a:lstStyle/>
          <a:p>
            <a:fld id="{6B685A0D-9877-46E4-B743-4304212CA60B}" type="slidenum">
              <a:rPr lang="el-GR" smtClean="0"/>
              <a:t>63</a:t>
            </a:fld>
            <a:endParaRPr lang="el-GR" dirty="0"/>
          </a:p>
        </p:txBody>
      </p:sp>
      <p:sp>
        <p:nvSpPr>
          <p:cNvPr id="6" name="Ορθογώνιο 5"/>
          <p:cNvSpPr/>
          <p:nvPr/>
        </p:nvSpPr>
        <p:spPr>
          <a:xfrm>
            <a:off x="5148064" y="5312241"/>
            <a:ext cx="3563888" cy="276999"/>
          </a:xfrm>
          <a:prstGeom prst="rect">
            <a:avLst/>
          </a:prstGeom>
        </p:spPr>
        <p:txBody>
          <a:bodyPr wrap="square">
            <a:spAutoFit/>
          </a:bodyPr>
          <a:lstStyle/>
          <a:p>
            <a:pPr algn="ctr"/>
            <a:r>
              <a:rPr lang="en-US" sz="1200" dirty="0" smtClean="0">
                <a:hlinkClick r:id="rId4"/>
              </a:rPr>
              <a:t>gammadental.com</a:t>
            </a:r>
            <a:endParaRPr lang="el-GR" sz="1200" dirty="0"/>
          </a:p>
        </p:txBody>
      </p:sp>
    </p:spTree>
    <p:extLst>
      <p:ext uri="{BB962C8B-B14F-4D97-AF65-F5344CB8AC3E}">
        <p14:creationId xmlns:p14="http://schemas.microsoft.com/office/powerpoint/2010/main" val="33657643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a:bodyPr>
          <a:lstStyle/>
          <a:p>
            <a:r>
              <a:rPr lang="el-GR" sz="2800" b="1" dirty="0">
                <a:solidFill>
                  <a:schemeClr val="tx2"/>
                </a:solidFill>
              </a:rPr>
              <a:t>Έκκεντρες συγκλεισιακές καταγραφές</a:t>
            </a:r>
            <a:br>
              <a:rPr lang="el-GR" sz="2800" b="1" dirty="0">
                <a:solidFill>
                  <a:schemeClr val="tx2"/>
                </a:solidFill>
              </a:rPr>
            </a:br>
            <a:r>
              <a:rPr lang="el-GR" sz="2800" b="1" dirty="0">
                <a:solidFill>
                  <a:schemeClr val="tx2"/>
                </a:solidFill>
              </a:rPr>
              <a:t>Εξωστοματικές μέθοδοι καταγραφής</a:t>
            </a:r>
            <a:endParaRPr lang="el-GR" sz="2800" dirty="0"/>
          </a:p>
        </p:txBody>
      </p:sp>
      <p:sp>
        <p:nvSpPr>
          <p:cNvPr id="5" name="Text Placeholder 4"/>
          <p:cNvSpPr>
            <a:spLocks noGrp="1"/>
          </p:cNvSpPr>
          <p:nvPr>
            <p:ph type="body" sz="half" idx="1"/>
          </p:nvPr>
        </p:nvSpPr>
        <p:spPr>
          <a:xfrm>
            <a:off x="457200" y="1484784"/>
            <a:ext cx="8229600" cy="5112568"/>
          </a:xfrm>
        </p:spPr>
        <p:txBody>
          <a:bodyPr>
            <a:noAutofit/>
          </a:bodyPr>
          <a:lstStyle/>
          <a:p>
            <a:r>
              <a:rPr lang="el-GR" sz="2200" b="1" dirty="0"/>
              <a:t>Στερεογράμματα. </a:t>
            </a:r>
            <a:r>
              <a:rPr lang="el-GR" sz="2200" dirty="0" smtClean="0"/>
              <a:t>Εξωστοματική μέθοδος αναπαραγωγής </a:t>
            </a:r>
            <a:r>
              <a:rPr lang="el-GR" sz="2200" dirty="0"/>
              <a:t>των </a:t>
            </a:r>
            <a:r>
              <a:rPr lang="el-GR" sz="2200" dirty="0" smtClean="0"/>
              <a:t>οπισθίων </a:t>
            </a:r>
            <a:r>
              <a:rPr lang="el-GR" sz="2200" dirty="0" err="1" smtClean="0"/>
              <a:t>κονδυλικών</a:t>
            </a:r>
            <a:r>
              <a:rPr lang="el-GR" sz="2200" dirty="0" smtClean="0"/>
              <a:t> στοιχείων έλεγχου  των πλήρως προσαρμοζόμενων αρθρωτήρων με  κόψιμο </a:t>
            </a:r>
            <a:r>
              <a:rPr lang="el-GR" sz="2200" dirty="0"/>
              <a:t>ή με </a:t>
            </a:r>
            <a:r>
              <a:rPr lang="el-GR" sz="2200" dirty="0" smtClean="0"/>
              <a:t>μορφοποίηση μήτρας μέσω </a:t>
            </a:r>
            <a:r>
              <a:rPr lang="el-GR" sz="2200" dirty="0"/>
              <a:t>μιας </a:t>
            </a:r>
            <a:r>
              <a:rPr lang="el-GR" sz="2200" dirty="0" smtClean="0"/>
              <a:t>τρισδιάστατης καταγραφής  </a:t>
            </a:r>
            <a:r>
              <a:rPr lang="el-GR" sz="2200" dirty="0"/>
              <a:t>των </a:t>
            </a:r>
            <a:r>
              <a:rPr lang="el-GR" sz="2200" dirty="0" smtClean="0"/>
              <a:t>κινήσεων </a:t>
            </a:r>
            <a:r>
              <a:rPr lang="el-GR" sz="2200" dirty="0"/>
              <a:t>της </a:t>
            </a:r>
            <a:r>
              <a:rPr lang="el-GR" sz="2200" dirty="0" smtClean="0"/>
              <a:t>κάτω γνάθου. Το </a:t>
            </a:r>
            <a:r>
              <a:rPr lang="el-GR" sz="2200" dirty="0" err="1" smtClean="0"/>
              <a:t>στερεόγραμμα</a:t>
            </a:r>
            <a:r>
              <a:rPr lang="el-GR" sz="2200" dirty="0" smtClean="0"/>
              <a:t> χρησιμοποιείται για να κατασκευαστεί μια εξατομικευμένου σχήματος γλήνη για τις </a:t>
            </a:r>
            <a:r>
              <a:rPr lang="el-GR" sz="2200" dirty="0" err="1" smtClean="0"/>
              <a:t>κονδυλικές</a:t>
            </a:r>
            <a:r>
              <a:rPr lang="el-GR" sz="2200" dirty="0" smtClean="0"/>
              <a:t> κεφαλές</a:t>
            </a:r>
            <a:r>
              <a:rPr lang="el-GR" sz="2200" dirty="0"/>
              <a:t>.</a:t>
            </a:r>
            <a:endParaRPr lang="en-GB" sz="2200" dirty="0" smtClean="0"/>
          </a:p>
          <a:p>
            <a:r>
              <a:rPr lang="el-GR" sz="2200" b="1" dirty="0" smtClean="0"/>
              <a:t>Συστήματα ηλεκτρονικής καταγραφής δεδομένων των ΚΓΔ με υπερήχους-</a:t>
            </a:r>
            <a:r>
              <a:rPr lang="en-GB" sz="2200" b="1" dirty="0" smtClean="0"/>
              <a:t>Jaw motion analyser</a:t>
            </a:r>
            <a:r>
              <a:rPr lang="el-GR" sz="2200" b="1" dirty="0" smtClean="0"/>
              <a:t>.</a:t>
            </a:r>
            <a:r>
              <a:rPr lang="el-GR" sz="2200" dirty="0"/>
              <a:t> Τα ψηφιοποιημένα οδοντικά τόξα </a:t>
            </a:r>
            <a:r>
              <a:rPr lang="el-GR" sz="2200" dirty="0" smtClean="0"/>
              <a:t>προβάλλονται </a:t>
            </a:r>
            <a:r>
              <a:rPr lang="el-GR" sz="2200" dirty="0"/>
              <a:t>στην οθόνη του </a:t>
            </a:r>
            <a:r>
              <a:rPr lang="el-GR" sz="2200" dirty="0" smtClean="0"/>
              <a:t>Η/Υ. Το </a:t>
            </a:r>
            <a:r>
              <a:rPr lang="el-GR" sz="2200" dirty="0"/>
              <a:t>λογισμικό πρόγραμμα (</a:t>
            </a:r>
            <a:r>
              <a:rPr lang="en-GB" sz="2200" dirty="0"/>
              <a:t>software</a:t>
            </a:r>
            <a:r>
              <a:rPr lang="el-GR" sz="2200" dirty="0"/>
              <a:t>), υπολογίζει, αναλύει και μετατρέπει σε εικόνα, τις στατικές και δυναμικές συγκλεισιακές </a:t>
            </a:r>
            <a:r>
              <a:rPr lang="el-GR" sz="2200" dirty="0" smtClean="0"/>
              <a:t>επαφές.  </a:t>
            </a:r>
            <a:r>
              <a:rPr lang="el-GR" sz="2200" dirty="0"/>
              <a:t>Οι πληροφορίες αυτές χρησιμοποιούνται </a:t>
            </a:r>
            <a:r>
              <a:rPr lang="el-GR" sz="2200" dirty="0" smtClean="0"/>
              <a:t>για το προγραμματισμό του αρθρωτήρα.</a:t>
            </a:r>
          </a:p>
          <a:p>
            <a:endParaRPr lang="el-GR" sz="2200" dirty="0"/>
          </a:p>
        </p:txBody>
      </p:sp>
      <p:sp>
        <p:nvSpPr>
          <p:cNvPr id="3" name="Θέση αριθμού διαφάνειας 2"/>
          <p:cNvSpPr>
            <a:spLocks noGrp="1"/>
          </p:cNvSpPr>
          <p:nvPr>
            <p:ph type="sldNum" sz="quarter" idx="12"/>
          </p:nvPr>
        </p:nvSpPr>
        <p:spPr/>
        <p:txBody>
          <a:bodyPr/>
          <a:lstStyle/>
          <a:p>
            <a:pPr>
              <a:defRPr/>
            </a:pPr>
            <a:fld id="{8CA851DD-A772-4108-80F5-B8CE7A58B889}" type="slidenum">
              <a:rPr lang="en-US" smtClean="0"/>
              <a:pPr>
                <a:defRPr/>
              </a:pPr>
              <a:t>64</a:t>
            </a:fld>
            <a:endParaRPr lang="en-US" dirty="0"/>
          </a:p>
        </p:txBody>
      </p:sp>
    </p:spTree>
    <p:extLst>
      <p:ext uri="{BB962C8B-B14F-4D97-AF65-F5344CB8AC3E}">
        <p14:creationId xmlns:p14="http://schemas.microsoft.com/office/powerpoint/2010/main" val="16185163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a:xfrm>
            <a:off x="216000" y="656808"/>
            <a:ext cx="8712000" cy="1044000"/>
          </a:xfrm>
          <a:noFill/>
        </p:spPr>
        <p:txBody>
          <a:bodyPr anchor="t">
            <a:noAutofit/>
          </a:bodyPr>
          <a:lstStyle/>
          <a:p>
            <a:pPr>
              <a:defRPr/>
            </a:pPr>
            <a:r>
              <a:rPr lang="el-GR" sz="2800" b="1" dirty="0" smtClean="0">
                <a:solidFill>
                  <a:schemeClr val="tx2"/>
                </a:solidFill>
                <a:effectLst/>
              </a:rPr>
              <a:t>Καταγραφικά μέσα </a:t>
            </a:r>
            <a:r>
              <a:rPr lang="el-GR" sz="2800" b="1" dirty="0" smtClean="0">
                <a:solidFill>
                  <a:schemeClr val="tx2"/>
                </a:solidFill>
              </a:rPr>
              <a:t>ελέγχου των </a:t>
            </a:r>
            <a:r>
              <a:rPr lang="el-GR" sz="2800" b="1" dirty="0" smtClean="0">
                <a:solidFill>
                  <a:schemeClr val="tx2"/>
                </a:solidFill>
                <a:effectLst/>
              </a:rPr>
              <a:t>συγκλεισιακών</a:t>
            </a:r>
            <a:r>
              <a:rPr lang="en-GB" sz="2800" b="1" dirty="0" smtClean="0">
                <a:solidFill>
                  <a:schemeClr val="tx2"/>
                </a:solidFill>
                <a:effectLst/>
              </a:rPr>
              <a:t> </a:t>
            </a:r>
            <a:r>
              <a:rPr lang="el-GR" sz="2800" b="1" dirty="0" smtClean="0">
                <a:solidFill>
                  <a:schemeClr val="tx2"/>
                </a:solidFill>
                <a:effectLst/>
              </a:rPr>
              <a:t>επαφών</a:t>
            </a:r>
            <a:endParaRPr lang="el-GR" sz="2800" b="1" dirty="0">
              <a:solidFill>
                <a:schemeClr val="tx2"/>
              </a:solidFill>
              <a:effectLst/>
            </a:endParaRPr>
          </a:p>
        </p:txBody>
      </p:sp>
      <p:pic>
        <p:nvPicPr>
          <p:cNvPr id="11" name="Picture 2" descr="C:\Documents and Settings\Air Alex\Τα έγγραφά μου\'Εγγραφα Office\ΕΡΓΑΣΙΕΣ\ΠΤΥΧΙΑΚΗ - ΣΥΓΚΛΕΙΣΗ ΚΑΙ ΑΚΙΝΗΤΕΣ ΕΠΙΕΜΦΥΤΕΥΜΑΤΙΚΕΣ ΑΠΟΚΑΤΑΣΤΑΣΕΙΣ\Φωτογραφίες\έλεγχος επαφών (osseointe &amp; occlusal rehab sel.442).JPG"/>
          <p:cNvPicPr>
            <a:picLocks noGrp="1" noChangeAspect="1" noChangeArrowheads="1"/>
          </p:cNvPicPr>
          <p:nvPr>
            <p:ph sz="quarter" idx="1"/>
          </p:nvPr>
        </p:nvPicPr>
        <p:blipFill>
          <a:blip r:embed="rId3" cstate="print"/>
          <a:srcRect/>
          <a:stretch>
            <a:fillRect/>
          </a:stretch>
        </p:blipFill>
        <p:spPr>
          <a:xfrm>
            <a:off x="3375025" y="2041525"/>
            <a:ext cx="2697163" cy="1887538"/>
          </a:xfrm>
        </p:spPr>
      </p:pic>
      <p:pic>
        <p:nvPicPr>
          <p:cNvPr id="132101" name="Εικόνα 3"/>
          <p:cNvPicPr>
            <a:picLocks noGrp="1" noChangeAspect="1" noChangeArrowheads="1"/>
          </p:cNvPicPr>
          <p:nvPr>
            <p:ph sz="quarter" idx="2"/>
          </p:nvPr>
        </p:nvPicPr>
        <p:blipFill>
          <a:blip r:embed="rId4" cstate="print"/>
          <a:srcRect l="41016" t="27351" r="42067" b="54701"/>
          <a:stretch>
            <a:fillRect/>
          </a:stretch>
        </p:blipFill>
        <p:spPr>
          <a:xfrm>
            <a:off x="357188" y="2097024"/>
            <a:ext cx="2594200" cy="15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2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sp>
        <p:nvSpPr>
          <p:cNvPr id="13312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dirty="0"/>
          </a:p>
        </p:txBody>
      </p:sp>
      <p:pic>
        <p:nvPicPr>
          <p:cNvPr id="133127" name="Picture 5"/>
          <p:cNvPicPr>
            <a:picLocks noChangeAspect="1" noChangeArrowheads="1"/>
          </p:cNvPicPr>
          <p:nvPr/>
        </p:nvPicPr>
        <p:blipFill>
          <a:blip r:embed="rId5" cstate="print"/>
          <a:srcRect/>
          <a:stretch>
            <a:fillRect/>
          </a:stretch>
        </p:blipFill>
        <p:spPr bwMode="auto">
          <a:xfrm>
            <a:off x="3214688" y="4357688"/>
            <a:ext cx="5697537" cy="1547812"/>
          </a:xfrm>
          <a:prstGeom prst="rect">
            <a:avLst/>
          </a:prstGeom>
          <a:noFill/>
          <a:ln w="9525">
            <a:solidFill>
              <a:srgbClr val="000000"/>
            </a:solid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95536" y="3681264"/>
            <a:ext cx="2447645" cy="2124000"/>
          </a:xfrm>
          <a:prstGeom prst="roundRect">
            <a:avLst/>
          </a:prstGeom>
          <a:noFill/>
          <a:ln w="9525">
            <a:noFill/>
            <a:miter lim="800000"/>
            <a:headEnd/>
            <a:tailEnd/>
          </a:ln>
          <a:effectLst/>
        </p:spPr>
      </p:pic>
      <p:pic>
        <p:nvPicPr>
          <p:cNvPr id="133130" name="Εικόνα 5" descr="Περιγραφή: http://www.vitsaropoulos.gr/uploads/images/shimstock-foil-8.jpg"/>
          <p:cNvPicPr>
            <a:picLocks noChangeAspect="1" noChangeArrowheads="1"/>
          </p:cNvPicPr>
          <p:nvPr/>
        </p:nvPicPr>
        <p:blipFill>
          <a:blip r:embed="rId7" cstate="print"/>
          <a:srcRect l="6546" t="4204" r="6221" b="14685"/>
          <a:stretch>
            <a:fillRect/>
          </a:stretch>
        </p:blipFill>
        <p:spPr bwMode="auto">
          <a:xfrm>
            <a:off x="6072188" y="2214563"/>
            <a:ext cx="2624137" cy="1584325"/>
          </a:xfrm>
          <a:prstGeom prst="rect">
            <a:avLst/>
          </a:prstGeom>
          <a:noFill/>
          <a:ln w="9525">
            <a:solidFill>
              <a:schemeClr val="bg2"/>
            </a:solidFill>
            <a:miter lim="800000"/>
            <a:headEnd/>
            <a:tailEnd/>
          </a:ln>
        </p:spPr>
      </p:pic>
      <p:sp>
        <p:nvSpPr>
          <p:cNvPr id="2" name="Θέση αριθμού διαφάνειας 1"/>
          <p:cNvSpPr>
            <a:spLocks noGrp="1"/>
          </p:cNvSpPr>
          <p:nvPr>
            <p:ph type="sldNum" sz="quarter" idx="12"/>
          </p:nvPr>
        </p:nvSpPr>
        <p:spPr/>
        <p:txBody>
          <a:bodyPr/>
          <a:lstStyle/>
          <a:p>
            <a:pPr>
              <a:defRPr/>
            </a:pPr>
            <a:fld id="{2C2F574E-3DBE-447D-9A80-892FBB6144CF}" type="slidenum">
              <a:rPr lang="en-US" smtClean="0"/>
              <a:pPr>
                <a:defRPr/>
              </a:pPr>
              <a:t>65</a:t>
            </a:fld>
            <a:endParaRPr lang="en-US" dirty="0"/>
          </a:p>
        </p:txBody>
      </p:sp>
    </p:spTree>
    <p:extLst>
      <p:ext uri="{BB962C8B-B14F-4D97-AF65-F5344CB8AC3E}">
        <p14:creationId xmlns:p14="http://schemas.microsoft.com/office/powerpoint/2010/main" val="40093275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5697064" cy="5257800"/>
          </a:xfrm>
        </p:spPr>
        <p:txBody>
          <a:bodyPr>
            <a:normAutofit/>
          </a:bodyPr>
          <a:lstStyle/>
          <a:p>
            <a:pPr marL="0" indent="0">
              <a:buNone/>
            </a:pPr>
            <a:r>
              <a:rPr lang="el-GR" sz="2200" b="1" dirty="0"/>
              <a:t>Έ</a:t>
            </a:r>
            <a:r>
              <a:rPr lang="el-GR" sz="2200" b="1" dirty="0" smtClean="0"/>
              <a:t>γχρωμο Χαρτί σύγκλεισης (καρμπόν)</a:t>
            </a:r>
          </a:p>
          <a:p>
            <a:r>
              <a:rPr lang="el-GR" sz="2000" dirty="0" smtClean="0"/>
              <a:t>Διατίθενται στο εμπόριο σε διαφορά χρώματα  συνήθως </a:t>
            </a:r>
            <a:r>
              <a:rPr lang="el-GR" sz="2000" dirty="0"/>
              <a:t>σε κόκκινο και</a:t>
            </a:r>
            <a:r>
              <a:rPr lang="en-GB" sz="2000" dirty="0"/>
              <a:t> </a:t>
            </a:r>
            <a:r>
              <a:rPr lang="el-GR" sz="2000" dirty="0"/>
              <a:t>μαύρο </a:t>
            </a:r>
            <a:r>
              <a:rPr lang="el-GR" sz="2000" dirty="0" smtClean="0"/>
              <a:t>ή κυανό και </a:t>
            </a:r>
            <a:r>
              <a:rPr lang="el-GR" sz="2000" dirty="0"/>
              <a:t>σε πάχος </a:t>
            </a:r>
            <a:r>
              <a:rPr lang="el-GR" sz="2000" dirty="0" smtClean="0"/>
              <a:t>15-200μm. </a:t>
            </a:r>
          </a:p>
          <a:p>
            <a:r>
              <a:rPr lang="el-GR" sz="2000" dirty="0" smtClean="0"/>
              <a:t>Το </a:t>
            </a:r>
            <a:r>
              <a:rPr lang="el-GR" sz="2000" dirty="0"/>
              <a:t>χαρτί άρθρωσης είναι φτιαγμένο από </a:t>
            </a:r>
            <a:r>
              <a:rPr lang="el-GR" sz="2000" dirty="0" smtClean="0"/>
              <a:t>αντί-κολλητική </a:t>
            </a:r>
            <a:r>
              <a:rPr lang="el-GR" sz="2000" dirty="0"/>
              <a:t>ταινία καλυμμένη με φθορίζουσα μελάνη ή με κερί </a:t>
            </a:r>
            <a:r>
              <a:rPr lang="el-GR" sz="2000" dirty="0" smtClean="0"/>
              <a:t>που περιέχει χρωστικές ουσίες. </a:t>
            </a:r>
            <a:r>
              <a:rPr lang="el-GR" sz="2000" dirty="0"/>
              <a:t>Διατίθεται σε μορφή ορθογώνιου ή σε μορφή οδοντικού </a:t>
            </a:r>
            <a:r>
              <a:rPr lang="el-GR" sz="2000" dirty="0" smtClean="0"/>
              <a:t>τόξου</a:t>
            </a:r>
            <a:r>
              <a:rPr lang="en-GB" sz="2000" dirty="0" smtClean="0"/>
              <a:t>.</a:t>
            </a:r>
            <a:endParaRPr lang="el-GR" sz="2000" dirty="0" smtClean="0"/>
          </a:p>
          <a:p>
            <a:r>
              <a:rPr lang="el-GR" sz="2000" dirty="0" smtClean="0"/>
              <a:t>Τα βασικά μειονεκτήματα του χαρτιού συγκλεισης είναι </a:t>
            </a:r>
            <a:r>
              <a:rPr lang="el-GR" sz="2000" dirty="0"/>
              <a:t>το </a:t>
            </a:r>
            <a:r>
              <a:rPr lang="el-GR" sz="2000" dirty="0" smtClean="0"/>
              <a:t>πάχος του, το ότι καταστρέφεται γρήγορα και δεν έχει ελαστικότητα  με αποτέλεσμα  να καταγράφει μεγαλύτερο αριθμό  ψεύτικων  επαφών.</a:t>
            </a:r>
          </a:p>
          <a:p>
            <a:endParaRPr lang="el-GR" sz="2000" dirty="0"/>
          </a:p>
        </p:txBody>
      </p:sp>
      <p:pic>
        <p:nvPicPr>
          <p:cNvPr id="11" name="Content Placeholder 10"/>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36684" y="1700808"/>
            <a:ext cx="2439772" cy="2258057"/>
          </a:xfrm>
          <a:prstGeom prst="rect">
            <a:avLst/>
          </a:prstGeom>
          <a:noFill/>
          <a:ln>
            <a:noFill/>
          </a:ln>
        </p:spPr>
      </p:pic>
      <p:pic>
        <p:nvPicPr>
          <p:cNvPr id="12" name="Εικόνα 3"/>
          <p:cNvPicPr>
            <a:picLocks noChangeAspect="1" noChangeArrowheads="1"/>
          </p:cNvPicPr>
          <p:nvPr/>
        </p:nvPicPr>
        <p:blipFill>
          <a:blip r:embed="rId4" cstate="print"/>
          <a:srcRect l="41016" t="27351" r="42067" b="54701"/>
          <a:stretch>
            <a:fillRect/>
          </a:stretch>
        </p:blipFill>
        <p:spPr>
          <a:xfrm>
            <a:off x="6154264" y="4149080"/>
            <a:ext cx="2594200" cy="15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4"/>
          <p:cNvSpPr>
            <a:spLocks noGrp="1"/>
          </p:cNvSpPr>
          <p:nvPr>
            <p:ph type="title"/>
          </p:nvPr>
        </p:nvSpPr>
        <p:spPr>
          <a:xfrm>
            <a:off x="198000" y="274638"/>
            <a:ext cx="8748000" cy="1143000"/>
          </a:xfrm>
          <a:noFill/>
        </p:spPr>
        <p:txBody>
          <a:bodyPr anchor="t">
            <a:noAutofit/>
          </a:bodyPr>
          <a:lstStyle/>
          <a:p>
            <a:pPr>
              <a:defRPr/>
            </a:pPr>
            <a:r>
              <a:rPr lang="el-GR" sz="2800" b="1" dirty="0" smtClean="0">
                <a:solidFill>
                  <a:schemeClr val="tx2"/>
                </a:solidFill>
                <a:effectLst/>
              </a:rPr>
              <a:t>Καταγραφικά μέσα </a:t>
            </a:r>
            <a:r>
              <a:rPr lang="el-GR" sz="2800" b="1" dirty="0" smtClean="0">
                <a:solidFill>
                  <a:schemeClr val="tx2"/>
                </a:solidFill>
              </a:rPr>
              <a:t>ελέγχου των </a:t>
            </a:r>
            <a:r>
              <a:rPr lang="el-GR" sz="2800" b="1" dirty="0" smtClean="0">
                <a:solidFill>
                  <a:schemeClr val="tx2"/>
                </a:solidFill>
                <a:effectLst/>
              </a:rPr>
              <a:t>συγκλεισιακών</a:t>
            </a:r>
            <a:r>
              <a:rPr lang="en-GB" sz="2800" b="1" dirty="0" smtClean="0">
                <a:solidFill>
                  <a:schemeClr val="tx2"/>
                </a:solidFill>
                <a:effectLst/>
              </a:rPr>
              <a:t> </a:t>
            </a:r>
            <a:r>
              <a:rPr lang="el-GR" sz="2800" b="1" dirty="0" smtClean="0">
                <a:solidFill>
                  <a:schemeClr val="tx2"/>
                </a:solidFill>
                <a:effectLst/>
              </a:rPr>
              <a:t>επαφών</a:t>
            </a:r>
            <a:br>
              <a:rPr lang="el-GR" sz="2800" b="1" dirty="0" smtClean="0">
                <a:solidFill>
                  <a:schemeClr val="tx2"/>
                </a:solidFill>
                <a:effectLst/>
              </a:rPr>
            </a:br>
            <a:r>
              <a:rPr lang="el-GR" sz="2800" b="1" dirty="0" smtClean="0">
                <a:solidFill>
                  <a:schemeClr val="tx2"/>
                </a:solidFill>
              </a:rPr>
              <a:t> </a:t>
            </a:r>
            <a:r>
              <a:rPr lang="el-GR" sz="2800" dirty="0">
                <a:solidFill>
                  <a:schemeClr val="tx2"/>
                </a:solidFill>
              </a:rPr>
              <a:t>Ταινίες καταγραφής σύγκλεισης</a:t>
            </a:r>
            <a:r>
              <a:rPr lang="el-GR" sz="2800" b="1" dirty="0"/>
              <a:t/>
            </a:r>
            <a:br>
              <a:rPr lang="el-GR" sz="2800" b="1" dirty="0"/>
            </a:br>
            <a:endParaRPr lang="el-GR" sz="28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66</a:t>
            </a:fld>
            <a:endParaRPr lang="el-GR" dirty="0"/>
          </a:p>
        </p:txBody>
      </p:sp>
    </p:spTree>
    <p:extLst>
      <p:ext uri="{BB962C8B-B14F-4D97-AF65-F5344CB8AC3E}">
        <p14:creationId xmlns:p14="http://schemas.microsoft.com/office/powerpoint/2010/main" val="30050845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162000" y="188776"/>
            <a:ext cx="8820000" cy="1440024"/>
          </a:xfrm>
          <a:noFill/>
        </p:spPr>
        <p:txBody>
          <a:bodyPr anchor="ctr">
            <a:noAutofit/>
          </a:bodyPr>
          <a:lstStyle/>
          <a:p>
            <a:pPr>
              <a:defRPr/>
            </a:pPr>
            <a:r>
              <a:rPr lang="el-GR" sz="2800" b="1" dirty="0" smtClean="0">
                <a:solidFill>
                  <a:schemeClr val="tx2"/>
                </a:solidFill>
                <a:effectLst/>
              </a:rPr>
              <a:t>Καταγραφικά μέσα </a:t>
            </a:r>
            <a:r>
              <a:rPr lang="el-GR" sz="2800" b="1" dirty="0" smtClean="0">
                <a:solidFill>
                  <a:schemeClr val="tx2"/>
                </a:solidFill>
              </a:rPr>
              <a:t>ελέγχου των </a:t>
            </a:r>
            <a:r>
              <a:rPr lang="el-GR" sz="2800" b="1" dirty="0" smtClean="0">
                <a:solidFill>
                  <a:schemeClr val="tx2"/>
                </a:solidFill>
                <a:effectLst/>
              </a:rPr>
              <a:t>συγκλεισιακών</a:t>
            </a:r>
            <a:r>
              <a:rPr lang="en-GB" sz="2800" b="1" dirty="0" smtClean="0">
                <a:solidFill>
                  <a:schemeClr val="tx2"/>
                </a:solidFill>
                <a:effectLst/>
              </a:rPr>
              <a:t> </a:t>
            </a:r>
            <a:r>
              <a:rPr lang="el-GR" sz="2800" b="1" dirty="0" smtClean="0">
                <a:solidFill>
                  <a:schemeClr val="tx2"/>
                </a:solidFill>
                <a:effectLst/>
              </a:rPr>
              <a:t>επαφών</a:t>
            </a:r>
            <a:br>
              <a:rPr lang="el-GR" sz="2800" b="1" dirty="0" smtClean="0">
                <a:solidFill>
                  <a:schemeClr val="tx2"/>
                </a:solidFill>
                <a:effectLst/>
              </a:rPr>
            </a:br>
            <a:r>
              <a:rPr lang="el-GR" sz="2800" b="1" dirty="0"/>
              <a:t/>
            </a:r>
            <a:br>
              <a:rPr lang="el-GR" sz="2800" b="1" dirty="0"/>
            </a:br>
            <a:endParaRPr lang="el-GR" sz="2800" b="1" dirty="0">
              <a:solidFill>
                <a:schemeClr val="tx2"/>
              </a:solidFill>
              <a:effectLst/>
            </a:endParaRPr>
          </a:p>
        </p:txBody>
      </p:sp>
      <p:sp>
        <p:nvSpPr>
          <p:cNvPr id="18" name="Text Placeholder 17"/>
          <p:cNvSpPr>
            <a:spLocks noGrp="1"/>
          </p:cNvSpPr>
          <p:nvPr>
            <p:ph type="body" sz="half" idx="1"/>
          </p:nvPr>
        </p:nvSpPr>
        <p:spPr>
          <a:xfrm>
            <a:off x="251520" y="1052736"/>
            <a:ext cx="8640960" cy="2304256"/>
          </a:xfrm>
          <a:ln>
            <a:solidFill>
              <a:schemeClr val="tx1"/>
            </a:solidFill>
          </a:ln>
        </p:spPr>
        <p:txBody>
          <a:bodyPr>
            <a:noAutofit/>
          </a:bodyPr>
          <a:lstStyle/>
          <a:p>
            <a:pPr marL="0" indent="0">
              <a:lnSpc>
                <a:spcPct val="120000"/>
              </a:lnSpc>
              <a:spcBef>
                <a:spcPts val="0"/>
              </a:spcBef>
              <a:buNone/>
              <a:defRPr/>
            </a:pPr>
            <a:r>
              <a:rPr lang="en-US" sz="2000" b="1" i="1" dirty="0" err="1"/>
              <a:t>Φύλλο</a:t>
            </a:r>
            <a:r>
              <a:rPr lang="en-US" sz="2000" b="1" i="1" dirty="0"/>
              <a:t> </a:t>
            </a:r>
            <a:r>
              <a:rPr lang="en-GB" sz="2000" b="1" i="1" dirty="0"/>
              <a:t> </a:t>
            </a:r>
            <a:r>
              <a:rPr lang="en-GB" sz="2000" b="1" i="1" dirty="0" err="1"/>
              <a:t>Shimstock</a:t>
            </a:r>
            <a:r>
              <a:rPr lang="el-GR" sz="2000" dirty="0"/>
              <a:t>.</a:t>
            </a:r>
          </a:p>
          <a:p>
            <a:pPr marL="0" indent="0">
              <a:lnSpc>
                <a:spcPct val="120000"/>
              </a:lnSpc>
              <a:spcBef>
                <a:spcPts val="0"/>
              </a:spcBef>
              <a:buNone/>
              <a:defRPr/>
            </a:pPr>
            <a:r>
              <a:rPr lang="el-GR" sz="2000" dirty="0"/>
              <a:t>Μεταλλικό φύλλο ελέγχου σύγκλεισης χωρίς χρωματική επικάλυψη. </a:t>
            </a:r>
            <a:endParaRPr lang="el-GR" sz="2000" dirty="0" smtClean="0"/>
          </a:p>
          <a:p>
            <a:pPr marL="0" indent="0">
              <a:lnSpc>
                <a:spcPct val="120000"/>
              </a:lnSpc>
              <a:spcBef>
                <a:spcPts val="0"/>
              </a:spcBef>
              <a:buNone/>
              <a:defRPr/>
            </a:pPr>
            <a:r>
              <a:rPr lang="el-GR" sz="2000" dirty="0" smtClean="0"/>
              <a:t>Το </a:t>
            </a:r>
            <a:r>
              <a:rPr lang="el-GR" sz="2000" dirty="0" err="1"/>
              <a:t>Shimstock</a:t>
            </a:r>
            <a:r>
              <a:rPr lang="el-GR" sz="2000" dirty="0"/>
              <a:t> είναι πιο λεπτό από το χαρτί άρθρωσης με πάχος από 8-13 </a:t>
            </a:r>
            <a:r>
              <a:rPr lang="el-GR" sz="2000" dirty="0" err="1"/>
              <a:t>μm</a:t>
            </a:r>
            <a:r>
              <a:rPr lang="el-GR" sz="2000" dirty="0" smtClean="0"/>
              <a:t>.</a:t>
            </a:r>
            <a:endParaRPr lang="el-GR" sz="2000" dirty="0"/>
          </a:p>
          <a:p>
            <a:pPr marL="0" indent="0">
              <a:lnSpc>
                <a:spcPct val="120000"/>
              </a:lnSpc>
              <a:spcBef>
                <a:spcPts val="0"/>
              </a:spcBef>
              <a:buNone/>
              <a:defRPr/>
            </a:pPr>
            <a:r>
              <a:rPr lang="el-GR" sz="2000" b="1" i="1" dirty="0"/>
              <a:t>Ταινίες </a:t>
            </a:r>
            <a:r>
              <a:rPr lang="el-GR" sz="2000" b="1" i="1" dirty="0" err="1"/>
              <a:t>σελοφάνης</a:t>
            </a:r>
            <a:r>
              <a:rPr lang="el-GR" sz="2000" b="1" i="1" dirty="0"/>
              <a:t>.</a:t>
            </a:r>
            <a:endParaRPr lang="el-GR" sz="2000" dirty="0"/>
          </a:p>
          <a:p>
            <a:pPr marL="0" indent="0">
              <a:lnSpc>
                <a:spcPct val="120000"/>
              </a:lnSpc>
              <a:spcBef>
                <a:spcPts val="0"/>
              </a:spcBef>
              <a:buNone/>
              <a:defRPr/>
            </a:pPr>
            <a:r>
              <a:rPr lang="el-GR" sz="2000" dirty="0"/>
              <a:t>Παρέχουν μεγάλη ακρίβεια των σημείων που καταγράφουν, λόγω του εξαιρετικά μικρού τους πάχους, το οποίο φθάνει τα 8μ</a:t>
            </a:r>
            <a:r>
              <a:rPr lang="en-US" sz="2000" dirty="0"/>
              <a:t>m</a:t>
            </a:r>
            <a:r>
              <a:rPr lang="el-GR" sz="2000" dirty="0"/>
              <a:t>. </a:t>
            </a:r>
          </a:p>
        </p:txBody>
      </p:sp>
      <p:sp>
        <p:nvSpPr>
          <p:cNvPr id="3" name="Content Placeholder 2"/>
          <p:cNvSpPr>
            <a:spLocks noGrp="1"/>
          </p:cNvSpPr>
          <p:nvPr>
            <p:ph sz="half" idx="2"/>
          </p:nvPr>
        </p:nvSpPr>
        <p:spPr>
          <a:xfrm>
            <a:off x="35496" y="3429000"/>
            <a:ext cx="5871789" cy="3384376"/>
          </a:xfrm>
        </p:spPr>
        <p:txBody>
          <a:bodyPr>
            <a:noAutofit/>
          </a:bodyPr>
          <a:lstStyle/>
          <a:p>
            <a:pPr marL="0" indent="0">
              <a:spcBef>
                <a:spcPts val="0"/>
              </a:spcBef>
              <a:buNone/>
              <a:defRPr/>
            </a:pPr>
            <a:endParaRPr lang="el-GR" sz="2000" dirty="0"/>
          </a:p>
          <a:p>
            <a:pPr marL="252000" indent="-252000">
              <a:spcBef>
                <a:spcPts val="0"/>
              </a:spcBef>
              <a:spcAft>
                <a:spcPts val="600"/>
              </a:spcAft>
              <a:defRPr/>
            </a:pPr>
            <a:r>
              <a:rPr lang="el-GR" sz="2000" dirty="0"/>
              <a:t>Απαιτείται η χρήση ειδικής </a:t>
            </a:r>
            <a:r>
              <a:rPr lang="el-GR" sz="2000" dirty="0" smtClean="0"/>
              <a:t>λαβίδας.</a:t>
            </a:r>
            <a:endParaRPr lang="el-GR" sz="2000" dirty="0"/>
          </a:p>
          <a:p>
            <a:pPr marL="252000" indent="-252000">
              <a:spcBef>
                <a:spcPts val="0"/>
              </a:spcBef>
              <a:spcAft>
                <a:spcPts val="600"/>
              </a:spcAft>
              <a:defRPr/>
            </a:pPr>
            <a:r>
              <a:rPr lang="el-GR" sz="2000" i="1" dirty="0"/>
              <a:t>Ο συνδυασμός του χαρτιού σύγκλεισης και του shimstock ή της </a:t>
            </a:r>
            <a:r>
              <a:rPr lang="el-GR" sz="2000" i="1" dirty="0" smtClean="0"/>
              <a:t>ταινίας </a:t>
            </a:r>
            <a:r>
              <a:rPr lang="el-GR" sz="2000" i="1" dirty="0"/>
              <a:t>σελοφάνης </a:t>
            </a:r>
            <a:r>
              <a:rPr lang="el-GR" sz="2000" dirty="0"/>
              <a:t>έχει υποστηριχθεί ως πιο ακριβής μέθοδος εντοπισμού πρόωρων επαφών, καθώς με το χαρτί αρθρώσεως έχουμε την ένδειξη για την περιοχή που εντοπίζεται η πρόωρη επαφή ενώ με το shimstock έχουμε ένδειξη για το μέγεθος της δύναμης που </a:t>
            </a:r>
            <a:r>
              <a:rPr lang="el-GR" sz="2000" dirty="0" smtClean="0"/>
              <a:t>ασκείται κατά </a:t>
            </a:r>
            <a:r>
              <a:rPr lang="el-GR" sz="2000" dirty="0"/>
              <a:t>την πρόωρη επαφή.</a:t>
            </a:r>
          </a:p>
          <a:p>
            <a:pPr>
              <a:spcBef>
                <a:spcPts val="0"/>
              </a:spcBef>
            </a:pPr>
            <a:endParaRPr lang="el-GR" sz="2000" dirty="0"/>
          </a:p>
          <a:p>
            <a:pPr marL="0" indent="0">
              <a:spcBef>
                <a:spcPts val="0"/>
              </a:spcBef>
              <a:buNone/>
              <a:defRPr/>
            </a:pPr>
            <a:endParaRPr lang="el-GR" sz="2000" dirty="0" smtClean="0"/>
          </a:p>
          <a:p>
            <a:pPr marL="0" indent="0" algn="ctr">
              <a:spcBef>
                <a:spcPts val="0"/>
              </a:spcBef>
              <a:buNone/>
            </a:pPr>
            <a:endParaRPr lang="el-GR" sz="2000" dirty="0" smtClean="0"/>
          </a:p>
          <a:p>
            <a:pPr>
              <a:spcBef>
                <a:spcPts val="0"/>
              </a:spcBef>
            </a:pPr>
            <a:endParaRPr lang="el-GR" sz="2000" dirty="0"/>
          </a:p>
        </p:txBody>
      </p:sp>
      <p:pic>
        <p:nvPicPr>
          <p:cNvPr id="19" name="Picture 2" descr="C:\Documents and Settings\Air Alex\Τα έγγραφά μου\'Εγγραφα Office\ΕΡΓΑΣΙΕΣ\ΠΤΥΧΙΑΚΗ - ΣΥΓΚΛΕΙΣΗ ΚΑΙ ΑΚΙΝΗΤΕΣ ΕΠΙΕΜΦΥΤΕΥΜΑΤΙΚΕΣ ΑΠΟΚΑΤΑΣΤΑΣΕΙΣ\Φωτογραφίες\έλεγχος επαφών (osseointe &amp; occlusal rehab sel.442).JPG"/>
          <p:cNvPicPr>
            <a:picLocks noChangeAspect="1" noChangeArrowheads="1"/>
          </p:cNvPicPr>
          <p:nvPr/>
        </p:nvPicPr>
        <p:blipFill>
          <a:blip r:embed="rId2" cstate="print"/>
          <a:srcRect/>
          <a:stretch>
            <a:fillRect/>
          </a:stretch>
        </p:blipFill>
        <p:spPr>
          <a:xfrm>
            <a:off x="6012160" y="4005064"/>
            <a:ext cx="2932170" cy="2052000"/>
          </a:xfrm>
          <a:prstGeom prst="roundRect">
            <a:avLst/>
          </a:prstGeom>
        </p:spPr>
      </p:pic>
      <p:sp>
        <p:nvSpPr>
          <p:cNvPr id="2" name="Θέση αριθμού διαφάνειας 1"/>
          <p:cNvSpPr>
            <a:spLocks noGrp="1"/>
          </p:cNvSpPr>
          <p:nvPr>
            <p:ph type="sldNum" sz="quarter" idx="12"/>
          </p:nvPr>
        </p:nvSpPr>
        <p:spPr/>
        <p:txBody>
          <a:bodyPr/>
          <a:lstStyle/>
          <a:p>
            <a:pPr>
              <a:defRPr/>
            </a:pPr>
            <a:fld id="{8CA851DD-A772-4108-80F5-B8CE7A58B889}" type="slidenum">
              <a:rPr lang="en-US" smtClean="0"/>
              <a:pPr>
                <a:defRPr/>
              </a:pPr>
              <a:t>67</a:t>
            </a:fld>
            <a:endParaRPr lang="en-US" dirty="0"/>
          </a:p>
        </p:txBody>
      </p:sp>
    </p:spTree>
    <p:extLst>
      <p:ext uri="{BB962C8B-B14F-4D97-AF65-F5344CB8AC3E}">
        <p14:creationId xmlns:p14="http://schemas.microsoft.com/office/powerpoint/2010/main" val="17300221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216000" y="274638"/>
            <a:ext cx="8712000" cy="1143000"/>
          </a:xfrm>
          <a:noFill/>
        </p:spPr>
        <p:txBody>
          <a:bodyPr anchor="ctr">
            <a:noAutofit/>
          </a:bodyPr>
          <a:lstStyle/>
          <a:p>
            <a:pPr>
              <a:defRPr/>
            </a:pPr>
            <a:r>
              <a:rPr lang="el-GR" sz="2800" b="1" dirty="0" smtClean="0">
                <a:solidFill>
                  <a:schemeClr val="tx2"/>
                </a:solidFill>
                <a:effectLst/>
              </a:rPr>
              <a:t>Καταγραφικά μέσα </a:t>
            </a:r>
            <a:r>
              <a:rPr lang="el-GR" sz="2800" b="1" dirty="0" smtClean="0">
                <a:solidFill>
                  <a:schemeClr val="tx2"/>
                </a:solidFill>
              </a:rPr>
              <a:t>ελέγχου των </a:t>
            </a:r>
            <a:r>
              <a:rPr lang="el-GR" sz="2800" b="1" dirty="0" smtClean="0">
                <a:solidFill>
                  <a:schemeClr val="tx2"/>
                </a:solidFill>
                <a:effectLst/>
              </a:rPr>
              <a:t>συγκλεισιακών</a:t>
            </a:r>
            <a:r>
              <a:rPr lang="en-GB" sz="2800" b="1" dirty="0" smtClean="0">
                <a:solidFill>
                  <a:schemeClr val="tx2"/>
                </a:solidFill>
                <a:effectLst/>
              </a:rPr>
              <a:t> </a:t>
            </a:r>
            <a:r>
              <a:rPr lang="el-GR" sz="2800" b="1" dirty="0" smtClean="0">
                <a:solidFill>
                  <a:schemeClr val="tx2"/>
                </a:solidFill>
                <a:effectLst/>
              </a:rPr>
              <a:t>επαφών</a:t>
            </a:r>
            <a:br>
              <a:rPr lang="el-GR" sz="2800" b="1" dirty="0" smtClean="0">
                <a:solidFill>
                  <a:schemeClr val="tx2"/>
                </a:solidFill>
                <a:effectLst/>
              </a:rPr>
            </a:br>
            <a:endParaRPr lang="el-GR" sz="2800" b="1" dirty="0">
              <a:solidFill>
                <a:schemeClr val="tx2"/>
              </a:solidFill>
              <a:effectLst/>
            </a:endParaRPr>
          </a:p>
        </p:txBody>
      </p:sp>
      <p:sp>
        <p:nvSpPr>
          <p:cNvPr id="2" name="Content Placeholder 1"/>
          <p:cNvSpPr>
            <a:spLocks noGrp="1"/>
          </p:cNvSpPr>
          <p:nvPr>
            <p:ph sz="half" idx="1"/>
          </p:nvPr>
        </p:nvSpPr>
        <p:spPr>
          <a:xfrm>
            <a:off x="179512" y="1556792"/>
            <a:ext cx="5441716" cy="4896544"/>
          </a:xfrm>
        </p:spPr>
        <p:txBody>
          <a:bodyPr/>
          <a:lstStyle/>
          <a:p>
            <a:pPr marL="0" indent="0" algn="ctr">
              <a:buNone/>
            </a:pPr>
            <a:r>
              <a:rPr lang="el-GR" sz="2200" b="1" dirty="0" smtClean="0"/>
              <a:t>Κερί </a:t>
            </a:r>
            <a:r>
              <a:rPr lang="el-GR" sz="2200" b="1" dirty="0"/>
              <a:t>καταγραφής συγκλεισιακών </a:t>
            </a:r>
            <a:r>
              <a:rPr lang="el-GR" sz="2200" b="1" dirty="0" smtClean="0"/>
              <a:t>επαφών</a:t>
            </a:r>
            <a:endParaRPr lang="en-GB" sz="2200" b="1" dirty="0" smtClean="0"/>
          </a:p>
          <a:p>
            <a:pPr marL="0" indent="0" algn="ctr">
              <a:buNone/>
            </a:pPr>
            <a:r>
              <a:rPr lang="en-GB" sz="2200" b="1" dirty="0" smtClean="0"/>
              <a:t>Occlusal indicator wax</a:t>
            </a:r>
          </a:p>
          <a:p>
            <a:r>
              <a:rPr lang="el-GR" sz="2200" dirty="0"/>
              <a:t>Ε</a:t>
            </a:r>
            <a:r>
              <a:rPr lang="el-GR" sz="2200" dirty="0" smtClean="0"/>
              <a:t>ίναι ένα άριστο κλινικό μέσο καταγραφής προώρων επαφών εύκολο στη χρήση του.</a:t>
            </a:r>
          </a:p>
          <a:p>
            <a:r>
              <a:rPr lang="el-GR" sz="2200" dirty="0" smtClean="0"/>
              <a:t>Στο εμπόριο διατίθεται σε λεπτά φύλλα μιας χρήσης.</a:t>
            </a:r>
          </a:p>
          <a:p>
            <a:r>
              <a:rPr lang="el-GR" sz="2200" dirty="0" smtClean="0"/>
              <a:t>Μειονέκτημα το υψηλό κόστος.</a:t>
            </a:r>
          </a:p>
          <a:p>
            <a:r>
              <a:rPr lang="el-GR" sz="2200" dirty="0" smtClean="0"/>
              <a:t>Με το υδρόφιλο μολύβι  που παρέχεται μαζί με την συσκευασία  του κεριού χρωματίζονται μέσα από τις τρύπες τα σημεία των πρόωρων επαφών.</a:t>
            </a:r>
            <a:r>
              <a:rPr lang="el-GR" sz="2200" dirty="0"/>
              <a:t/>
            </a:r>
            <a:br>
              <a:rPr lang="el-GR" sz="2200" dirty="0"/>
            </a:br>
            <a:endParaRPr lang="el-GR" sz="22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6114510">
            <a:off x="6164088" y="1723702"/>
            <a:ext cx="2436312"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150"/>
          <a:stretch/>
        </p:blipFill>
        <p:spPr bwMode="auto">
          <a:xfrm>
            <a:off x="5837252" y="4149080"/>
            <a:ext cx="3127236" cy="25200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αριθμού διαφάνειας 2"/>
          <p:cNvSpPr>
            <a:spLocks noGrp="1"/>
          </p:cNvSpPr>
          <p:nvPr>
            <p:ph type="sldNum" sz="quarter" idx="12"/>
          </p:nvPr>
        </p:nvSpPr>
        <p:spPr/>
        <p:txBody>
          <a:bodyPr/>
          <a:lstStyle/>
          <a:p>
            <a:fld id="{6B685A0D-9877-46E4-B743-4304212CA60B}" type="slidenum">
              <a:rPr lang="el-GR" smtClean="0"/>
              <a:t>68</a:t>
            </a:fld>
            <a:endParaRPr lang="el-GR" dirty="0"/>
          </a:p>
        </p:txBody>
      </p:sp>
    </p:spTree>
    <p:extLst>
      <p:ext uri="{BB962C8B-B14F-4D97-AF65-F5344CB8AC3E}">
        <p14:creationId xmlns:p14="http://schemas.microsoft.com/office/powerpoint/2010/main" val="18661134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74638"/>
            <a:ext cx="8686800" cy="1143000"/>
          </a:xfrm>
          <a:noFill/>
        </p:spPr>
        <p:txBody>
          <a:bodyPr anchor="ctr">
            <a:noAutofit/>
          </a:bodyPr>
          <a:lstStyle/>
          <a:p>
            <a:pPr>
              <a:defRPr/>
            </a:pPr>
            <a:r>
              <a:rPr lang="el-GR" sz="2800" b="1" dirty="0" smtClean="0">
                <a:solidFill>
                  <a:schemeClr val="tx2"/>
                </a:solidFill>
                <a:effectLst/>
              </a:rPr>
              <a:t>Καταγραφικά μέσα </a:t>
            </a:r>
            <a:r>
              <a:rPr lang="el-GR" sz="2800" b="1" dirty="0" smtClean="0">
                <a:solidFill>
                  <a:schemeClr val="tx2"/>
                </a:solidFill>
              </a:rPr>
              <a:t>ελέγχου των </a:t>
            </a:r>
            <a:r>
              <a:rPr lang="el-GR" sz="2800" b="1" dirty="0" smtClean="0">
                <a:solidFill>
                  <a:schemeClr val="tx2"/>
                </a:solidFill>
                <a:effectLst/>
              </a:rPr>
              <a:t>συγκλεισιακών</a:t>
            </a:r>
            <a:r>
              <a:rPr lang="en-GB" sz="2800" b="1" dirty="0" smtClean="0">
                <a:solidFill>
                  <a:schemeClr val="tx2"/>
                </a:solidFill>
                <a:effectLst/>
              </a:rPr>
              <a:t> </a:t>
            </a:r>
            <a:r>
              <a:rPr lang="el-GR" sz="2800" b="1" dirty="0" smtClean="0">
                <a:solidFill>
                  <a:schemeClr val="tx2"/>
                </a:solidFill>
                <a:effectLst/>
              </a:rPr>
              <a:t>επαφών</a:t>
            </a:r>
            <a:br>
              <a:rPr lang="el-GR" sz="2800" b="1" dirty="0" smtClean="0">
                <a:solidFill>
                  <a:schemeClr val="tx2"/>
                </a:solidFill>
                <a:effectLst/>
              </a:rPr>
            </a:br>
            <a:endParaRPr lang="el-GR" sz="2800" b="1" dirty="0">
              <a:solidFill>
                <a:schemeClr val="tx2"/>
              </a:solidFill>
              <a:effectLst/>
            </a:endParaRPr>
          </a:p>
        </p:txBody>
      </p:sp>
      <p:sp>
        <p:nvSpPr>
          <p:cNvPr id="3" name="Content Placeholder 2"/>
          <p:cNvSpPr>
            <a:spLocks noGrp="1"/>
          </p:cNvSpPr>
          <p:nvPr>
            <p:ph idx="1"/>
          </p:nvPr>
        </p:nvSpPr>
        <p:spPr>
          <a:xfrm>
            <a:off x="457200" y="1196752"/>
            <a:ext cx="8229600" cy="4525963"/>
          </a:xfrm>
        </p:spPr>
        <p:txBody>
          <a:bodyPr>
            <a:normAutofit/>
          </a:bodyPr>
          <a:lstStyle/>
          <a:p>
            <a:pPr marL="252000" indent="0">
              <a:spcBef>
                <a:spcPts val="600"/>
              </a:spcBef>
              <a:spcAft>
                <a:spcPts val="600"/>
              </a:spcAft>
              <a:buNone/>
            </a:pPr>
            <a:r>
              <a:rPr lang="el-GR" sz="2400" b="1" dirty="0" smtClean="0"/>
              <a:t>Σπρέι σύγκλεισης- </a:t>
            </a:r>
            <a:r>
              <a:rPr lang="en-GB" sz="2400" b="1" dirty="0" smtClean="0"/>
              <a:t>occlusal sprays</a:t>
            </a:r>
          </a:p>
          <a:p>
            <a:pPr marL="108000">
              <a:spcBef>
                <a:spcPts val="600"/>
              </a:spcBef>
              <a:spcAft>
                <a:spcPts val="600"/>
              </a:spcAft>
            </a:pPr>
            <a:r>
              <a:rPr lang="el-GR" sz="2200" dirty="0" smtClean="0"/>
              <a:t>Είναι εύκολα στη χρήση τούς αφήνουν ένα λεπτό έγχρωμο φιλμ στην συγκλεισιακή επιφάνεια που αφαιρείται εύκολα με νερό χωρίς να αφήνει υπολείμματα.</a:t>
            </a:r>
          </a:p>
          <a:p>
            <a:pPr marL="108000">
              <a:spcBef>
                <a:spcPts val="600"/>
              </a:spcBef>
              <a:spcAft>
                <a:spcPts val="600"/>
              </a:spcAft>
            </a:pPr>
            <a:r>
              <a:rPr lang="el-GR" sz="2200" dirty="0" smtClean="0"/>
              <a:t>Κυκλοφορούν σε χρωματισμούς κόκκινο,  μπλε, πράσινο, και άσπρο.</a:t>
            </a:r>
          </a:p>
          <a:p>
            <a:pPr marL="108000">
              <a:spcBef>
                <a:spcPts val="600"/>
              </a:spcBef>
              <a:spcAft>
                <a:spcPts val="600"/>
              </a:spcAft>
            </a:pPr>
            <a:r>
              <a:rPr lang="el-GR" sz="2200" dirty="0" smtClean="0"/>
              <a:t>Ψεκάζονται από απόσταση  3-5</a:t>
            </a:r>
            <a:r>
              <a:rPr lang="en-GB" sz="2200" dirty="0" smtClean="0"/>
              <a:t>cm</a:t>
            </a:r>
            <a:r>
              <a:rPr lang="el-GR" sz="2200" dirty="0" smtClean="0"/>
              <a:t> από την συγκλεισιακή επιφάνεια και ανάλογα με την απώθηση τους  κατά την σύγκλειση των δοντιών καταγράφονται οι πρόωρες επαφές.</a:t>
            </a:r>
          </a:p>
          <a:p>
            <a:pPr marL="108000">
              <a:spcBef>
                <a:spcPts val="600"/>
              </a:spcBef>
              <a:spcAft>
                <a:spcPts val="600"/>
              </a:spcAft>
            </a:pPr>
            <a:r>
              <a:rPr lang="el-GR" sz="2200" dirty="0" smtClean="0"/>
              <a:t>Η μέθοδος αυτή δεν έχει ευρεία χρήση στην καθημερινή κλινική πράξη.</a:t>
            </a:r>
          </a:p>
          <a:p>
            <a:pPr marL="108000">
              <a:spcBef>
                <a:spcPts val="600"/>
              </a:spcBef>
              <a:spcAft>
                <a:spcPts val="600"/>
              </a:spcAft>
            </a:pPr>
            <a:endParaRPr lang="en-GB" sz="2200" dirty="0" smtClean="0"/>
          </a:p>
          <a:p>
            <a:pPr marL="108000">
              <a:spcBef>
                <a:spcPts val="600"/>
              </a:spcBef>
              <a:spcAft>
                <a:spcPts val="600"/>
              </a:spcAft>
            </a:pPr>
            <a:endParaRPr lang="el-GR" sz="2200" dirty="0"/>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69</a:t>
            </a:fld>
            <a:endParaRPr lang="el-GR" dirty="0"/>
          </a:p>
        </p:txBody>
      </p:sp>
    </p:spTree>
    <p:extLst>
      <p:ext uri="{BB962C8B-B14F-4D97-AF65-F5344CB8AC3E}">
        <p14:creationId xmlns:p14="http://schemas.microsoft.com/office/powerpoint/2010/main" val="1219664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p:nvPr/>
        </p:nvGrpSpPr>
        <p:grpSpPr>
          <a:xfrm>
            <a:off x="423540" y="1298867"/>
            <a:ext cx="7943973" cy="4644000"/>
            <a:chOff x="63500" y="958572"/>
            <a:chExt cx="7943973" cy="4644000"/>
          </a:xfrm>
        </p:grpSpPr>
        <p:pic>
          <p:nvPicPr>
            <p:cNvPr id="92162" name="Picture 2" descr="http://upload.wikimedia.org/wikipedia/commons/a/a1/Artikulator.JPG"/>
            <p:cNvPicPr>
              <a:picLocks noChangeAspect="1" noChangeArrowheads="1"/>
            </p:cNvPicPr>
            <p:nvPr/>
          </p:nvPicPr>
          <p:blipFill>
            <a:blip r:embed="rId3" cstate="print"/>
            <a:srcRect/>
            <a:stretch>
              <a:fillRect/>
            </a:stretch>
          </p:blipFill>
          <p:spPr bwMode="auto">
            <a:xfrm>
              <a:off x="63500" y="958572"/>
              <a:ext cx="6189366" cy="4644000"/>
            </a:xfrm>
            <a:prstGeom prst="rect">
              <a:avLst/>
            </a:prstGeom>
            <a:noFill/>
          </p:spPr>
        </p:pic>
        <p:sp>
          <p:nvSpPr>
            <p:cNvPr id="6" name="TextBox 5"/>
            <p:cNvSpPr txBox="1"/>
            <p:nvPr/>
          </p:nvSpPr>
          <p:spPr>
            <a:xfrm>
              <a:off x="179512" y="5066020"/>
              <a:ext cx="2254143"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400" dirty="0" smtClean="0">
                  <a:solidFill>
                    <a:schemeClr val="tx1"/>
                  </a:solidFill>
                  <a:latin typeface="+mn-lt"/>
                </a:rPr>
                <a:t>Πρόσθια ελεγκτική περιοχή</a:t>
              </a:r>
            </a:p>
            <a:p>
              <a:pPr algn="ctr"/>
              <a:r>
                <a:rPr lang="el-GR" sz="1400" dirty="0" smtClean="0">
                  <a:solidFill>
                    <a:schemeClr val="tx1"/>
                  </a:solidFill>
                  <a:latin typeface="+mn-lt"/>
                </a:rPr>
                <a:t>ή τομική τράπεζα</a:t>
              </a:r>
              <a:endParaRPr lang="el-GR" sz="1400" dirty="0">
                <a:solidFill>
                  <a:schemeClr val="tx1"/>
                </a:solidFill>
                <a:latin typeface="+mn-lt"/>
              </a:endParaRPr>
            </a:p>
          </p:txBody>
        </p:sp>
        <p:cxnSp>
          <p:nvCxnSpPr>
            <p:cNvPr id="8" name="Straight Arrow Connector 7"/>
            <p:cNvCxnSpPr>
              <a:stCxn id="6" idx="0"/>
            </p:cNvCxnSpPr>
            <p:nvPr/>
          </p:nvCxnSpPr>
          <p:spPr>
            <a:xfrm flipH="1" flipV="1">
              <a:off x="1187624" y="4591582"/>
              <a:ext cx="118960" cy="474438"/>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607227" y="1124744"/>
              <a:ext cx="1620957"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400" dirty="0" smtClean="0">
                  <a:solidFill>
                    <a:schemeClr val="tx1"/>
                  </a:solidFill>
                  <a:latin typeface="+mn-lt"/>
                </a:rPr>
                <a:t>Οπίσθια ελεγκτική </a:t>
              </a:r>
            </a:p>
            <a:p>
              <a:pPr algn="ctr"/>
              <a:r>
                <a:rPr lang="el-GR" sz="1400" dirty="0" smtClean="0">
                  <a:solidFill>
                    <a:schemeClr val="tx1"/>
                  </a:solidFill>
                  <a:latin typeface="+mn-lt"/>
                </a:rPr>
                <a:t>περιοχή</a:t>
              </a:r>
            </a:p>
          </p:txBody>
        </p:sp>
        <p:cxnSp>
          <p:nvCxnSpPr>
            <p:cNvPr id="11" name="Straight Arrow Connector 10"/>
            <p:cNvCxnSpPr>
              <a:stCxn id="9" idx="2"/>
              <a:endCxn id="47" idx="0"/>
            </p:cNvCxnSpPr>
            <p:nvPr/>
          </p:nvCxnSpPr>
          <p:spPr>
            <a:xfrm flipH="1">
              <a:off x="4824028" y="1647964"/>
              <a:ext cx="593678" cy="216605"/>
            </a:xfrm>
            <a:prstGeom prst="straightConnector1">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5536" y="1124744"/>
              <a:ext cx="101329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200" dirty="0" smtClean="0">
                  <a:latin typeface="+mn-lt"/>
                </a:rPr>
                <a:t>ΑΝΩ ΣΚΕΛΟΣ</a:t>
              </a:r>
            </a:p>
          </p:txBody>
        </p:sp>
        <p:cxnSp>
          <p:nvCxnSpPr>
            <p:cNvPr id="14" name="Straight Arrow Connector 13"/>
            <p:cNvCxnSpPr/>
            <p:nvPr/>
          </p:nvCxnSpPr>
          <p:spPr>
            <a:xfrm>
              <a:off x="899592" y="1412776"/>
              <a:ext cx="648072" cy="432048"/>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2502444" y="4983559"/>
              <a:ext cx="1061444"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200" dirty="0" smtClean="0">
                  <a:solidFill>
                    <a:schemeClr val="tx1"/>
                  </a:solidFill>
                  <a:latin typeface="+mn-lt"/>
                </a:rPr>
                <a:t>ΚΑΤΩ ΣΚΕΛΟΣ</a:t>
              </a:r>
            </a:p>
          </p:txBody>
        </p:sp>
        <p:cxnSp>
          <p:nvCxnSpPr>
            <p:cNvPr id="18" name="Straight Arrow Connector 17"/>
            <p:cNvCxnSpPr>
              <a:stCxn id="17" idx="0"/>
            </p:cNvCxnSpPr>
            <p:nvPr/>
          </p:nvCxnSpPr>
          <p:spPr>
            <a:xfrm flipH="1" flipV="1">
              <a:off x="2267744" y="4509121"/>
              <a:ext cx="765422" cy="474438"/>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789359" y="4767535"/>
              <a:ext cx="1362874"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100" dirty="0" smtClean="0">
                  <a:solidFill>
                    <a:schemeClr val="tx1"/>
                  </a:solidFill>
                  <a:latin typeface="+mn-lt"/>
                </a:rPr>
                <a:t>ΠΕΔΙΛΟ ΑΝΑΡΤΗΣΗΣ</a:t>
              </a:r>
            </a:p>
            <a:p>
              <a:pPr algn="ctr"/>
              <a:r>
                <a:rPr lang="el-GR" sz="1100" dirty="0" smtClean="0">
                  <a:solidFill>
                    <a:schemeClr val="tx1"/>
                  </a:solidFill>
                  <a:latin typeface="+mn-lt"/>
                </a:rPr>
                <a:t>ΚΑΤΩ ΕΚΜΑΓΕΙΟΥ</a:t>
              </a:r>
            </a:p>
          </p:txBody>
        </p:sp>
        <p:cxnSp>
          <p:nvCxnSpPr>
            <p:cNvPr id="22" name="Straight Arrow Connector 21"/>
            <p:cNvCxnSpPr>
              <a:stCxn id="21" idx="0"/>
            </p:cNvCxnSpPr>
            <p:nvPr/>
          </p:nvCxnSpPr>
          <p:spPr>
            <a:xfrm flipH="1" flipV="1">
              <a:off x="3275856" y="4005065"/>
              <a:ext cx="1194940" cy="76247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107504" y="3183359"/>
              <a:ext cx="769891"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200" dirty="0" smtClean="0">
                  <a:latin typeface="+mn-lt"/>
                </a:rPr>
                <a:t>ΤΟΜΙΚΗ</a:t>
              </a:r>
            </a:p>
            <a:p>
              <a:pPr algn="ctr"/>
              <a:r>
                <a:rPr lang="el-GR" sz="1200" dirty="0" smtClean="0">
                  <a:latin typeface="+mn-lt"/>
                </a:rPr>
                <a:t> ΒΕΛΌΝΑ</a:t>
              </a:r>
              <a:endParaRPr lang="el-GR" sz="1200" dirty="0">
                <a:latin typeface="+mn-lt"/>
              </a:endParaRPr>
            </a:p>
          </p:txBody>
        </p:sp>
        <p:cxnSp>
          <p:nvCxnSpPr>
            <p:cNvPr id="25" name="Straight Arrow Connector 24"/>
            <p:cNvCxnSpPr>
              <a:stCxn id="24" idx="2"/>
            </p:cNvCxnSpPr>
            <p:nvPr/>
          </p:nvCxnSpPr>
          <p:spPr>
            <a:xfrm>
              <a:off x="492450" y="3645024"/>
              <a:ext cx="623166" cy="186407"/>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a:stCxn id="9" idx="2"/>
            </p:cNvCxnSpPr>
            <p:nvPr/>
          </p:nvCxnSpPr>
          <p:spPr>
            <a:xfrm flipH="1" flipV="1">
              <a:off x="2773238" y="980729"/>
              <a:ext cx="2644468" cy="6672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285463" y="4026550"/>
              <a:ext cx="1722010"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sz="1600" dirty="0" err="1" smtClean="0">
                  <a:latin typeface="+mn-lt"/>
                </a:rPr>
                <a:t>Κονδυλικό</a:t>
              </a:r>
              <a:r>
                <a:rPr lang="el-GR" sz="1600" dirty="0" smtClean="0">
                  <a:latin typeface="+mn-lt"/>
                </a:rPr>
                <a:t> </a:t>
              </a:r>
            </a:p>
            <a:p>
              <a:r>
                <a:rPr lang="el-GR" sz="1600" dirty="0"/>
                <a:t>σ</a:t>
              </a:r>
              <a:r>
                <a:rPr lang="el-GR" sz="1600" dirty="0" smtClean="0">
                  <a:latin typeface="+mn-lt"/>
                </a:rPr>
                <a:t>τοιχείο ή σφαίρα</a:t>
              </a:r>
              <a:endParaRPr lang="el-GR" sz="1600" dirty="0">
                <a:latin typeface="+mn-lt"/>
              </a:endParaRPr>
            </a:p>
          </p:txBody>
        </p:sp>
        <p:sp>
          <p:nvSpPr>
            <p:cNvPr id="41" name="TextBox 40"/>
            <p:cNvSpPr txBox="1"/>
            <p:nvPr/>
          </p:nvSpPr>
          <p:spPr>
            <a:xfrm>
              <a:off x="5157854" y="3789040"/>
              <a:ext cx="791179"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200" dirty="0" smtClean="0">
                  <a:solidFill>
                    <a:schemeClr val="tx1"/>
                  </a:solidFill>
                  <a:latin typeface="+mn-lt"/>
                </a:rPr>
                <a:t>ΚΑΘΕΤΟΣ</a:t>
              </a:r>
            </a:p>
            <a:p>
              <a:pPr algn="ctr"/>
              <a:r>
                <a:rPr lang="el-GR" sz="1200" dirty="0" smtClean="0">
                  <a:solidFill>
                    <a:schemeClr val="tx1"/>
                  </a:solidFill>
                </a:rPr>
                <a:t>ΣΤΕΙΛΕΟΣ</a:t>
              </a:r>
              <a:endParaRPr lang="el-GR" sz="1200" dirty="0" smtClean="0">
                <a:solidFill>
                  <a:schemeClr val="tx1"/>
                </a:solidFill>
                <a:latin typeface="+mn-lt"/>
              </a:endParaRPr>
            </a:p>
          </p:txBody>
        </p:sp>
        <p:cxnSp>
          <p:nvCxnSpPr>
            <p:cNvPr id="42" name="Straight Arrow Connector 41"/>
            <p:cNvCxnSpPr>
              <a:stCxn id="41" idx="1"/>
            </p:cNvCxnSpPr>
            <p:nvPr/>
          </p:nvCxnSpPr>
          <p:spPr>
            <a:xfrm flipH="1" flipV="1">
              <a:off x="4644008" y="3789040"/>
              <a:ext cx="513846" cy="230833"/>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1475656" y="2656657"/>
              <a:ext cx="1362874" cy="43088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100" dirty="0" smtClean="0">
                  <a:solidFill>
                    <a:schemeClr val="tx1"/>
                  </a:solidFill>
                  <a:latin typeface="+mn-lt"/>
                </a:rPr>
                <a:t>ΠΕΔΙΛΟ ΑΝΑΡΤΗΣΗΣ</a:t>
              </a:r>
            </a:p>
            <a:p>
              <a:pPr algn="ctr"/>
              <a:r>
                <a:rPr lang="el-GR" sz="1100" dirty="0" smtClean="0">
                  <a:solidFill>
                    <a:schemeClr val="tx1"/>
                  </a:solidFill>
                  <a:latin typeface="+mn-lt"/>
                </a:rPr>
                <a:t>ΑΝΩ ΕΚΜΑΓΕΙΟΥ</a:t>
              </a:r>
            </a:p>
          </p:txBody>
        </p:sp>
      </p:grpSp>
      <p:sp>
        <p:nvSpPr>
          <p:cNvPr id="45" name="Title 44"/>
          <p:cNvSpPr>
            <a:spLocks noGrp="1"/>
          </p:cNvSpPr>
          <p:nvPr>
            <p:ph type="title"/>
          </p:nvPr>
        </p:nvSpPr>
        <p:spPr>
          <a:xfrm>
            <a:off x="457200" y="116632"/>
            <a:ext cx="8229600" cy="1143000"/>
          </a:xfrm>
        </p:spPr>
        <p:txBody>
          <a:bodyPr anchor="ctr">
            <a:normAutofit/>
          </a:bodyPr>
          <a:lstStyle/>
          <a:p>
            <a:r>
              <a:rPr lang="el-GR" sz="3200" b="1" dirty="0" smtClean="0">
                <a:solidFill>
                  <a:schemeClr val="tx2"/>
                </a:solidFill>
                <a:effectLst/>
              </a:rPr>
              <a:t>Περιγραφή μηχανικού αρθρωτήρα</a:t>
            </a:r>
            <a:endParaRPr lang="el-GR" sz="3200" b="1" dirty="0">
              <a:solidFill>
                <a:schemeClr val="tx2"/>
              </a:solidFill>
              <a:effectLst/>
            </a:endParaRPr>
          </a:p>
        </p:txBody>
      </p:sp>
      <p:sp>
        <p:nvSpPr>
          <p:cNvPr id="47" name="Oval 46"/>
          <p:cNvSpPr/>
          <p:nvPr/>
        </p:nvSpPr>
        <p:spPr>
          <a:xfrm>
            <a:off x="4499992" y="2204864"/>
            <a:ext cx="1368152" cy="12241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7" name="Picture 3"/>
          <p:cNvPicPr>
            <a:picLocks noChangeAspect="1" noChangeArrowheads="1"/>
          </p:cNvPicPr>
          <p:nvPr/>
        </p:nvPicPr>
        <p:blipFill>
          <a:blip r:embed="rId4" cstate="print"/>
          <a:srcRect l="4306"/>
          <a:stretch>
            <a:fillRect/>
          </a:stretch>
        </p:blipFill>
        <p:spPr bwMode="auto">
          <a:xfrm>
            <a:off x="6588224" y="2636912"/>
            <a:ext cx="1600075" cy="1692000"/>
          </a:xfrm>
          <a:prstGeom prst="rect">
            <a:avLst/>
          </a:prstGeom>
          <a:noFill/>
          <a:ln w="9525">
            <a:noFill/>
            <a:miter lim="800000"/>
            <a:headEnd/>
            <a:tailEnd/>
          </a:ln>
        </p:spPr>
      </p:pic>
      <p:cxnSp>
        <p:nvCxnSpPr>
          <p:cNvPr id="49" name="Straight Arrow Connector 48"/>
          <p:cNvCxnSpPr/>
          <p:nvPr/>
        </p:nvCxnSpPr>
        <p:spPr>
          <a:xfrm>
            <a:off x="5777746" y="1988259"/>
            <a:ext cx="1098510" cy="11527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7236296" y="3797424"/>
            <a:ext cx="0" cy="5676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
        <p:nvSpPr>
          <p:cNvPr id="28" name="Rectangle 11"/>
          <p:cNvSpPr/>
          <p:nvPr/>
        </p:nvSpPr>
        <p:spPr>
          <a:xfrm>
            <a:off x="423540" y="6035245"/>
            <a:ext cx="6164684" cy="276999"/>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5"/>
              </a:rPr>
              <a:t>Artikulator</a:t>
            </a:r>
            <a:r>
              <a:rPr lang="en-US" sz="1200" dirty="0" smtClean="0">
                <a:solidFill>
                  <a:schemeClr val="tx1">
                    <a:lumMod val="75000"/>
                    <a:lumOff val="25000"/>
                  </a:schemeClr>
                </a:solidFill>
                <a:latin typeface="+mn-lt"/>
              </a:rPr>
              <a:t>”, </a:t>
            </a:r>
            <a:r>
              <a:rPr lang="en-US" sz="1200" dirty="0">
                <a:solidFill>
                  <a:schemeClr val="tx1">
                    <a:lumMod val="75000"/>
                    <a:lumOff val="25000"/>
                  </a:schemeClr>
                </a:solidFill>
                <a:latin typeface="+mn-lt"/>
              </a:rPr>
              <a:t> </a:t>
            </a:r>
            <a:r>
              <a:rPr lang="el-GR" sz="1200" dirty="0">
                <a:solidFill>
                  <a:schemeClr val="tx1">
                    <a:lumMod val="75000"/>
                    <a:lumOff val="25000"/>
                  </a:schemeClr>
                </a:solidFill>
                <a:latin typeface="+mn-lt"/>
              </a:rPr>
              <a:t>από </a:t>
            </a:r>
            <a:r>
              <a:rPr lang="en-US" sz="1200" dirty="0" err="1">
                <a:latin typeface="+mn-lt"/>
                <a:hlinkClick r:id="rId6" tooltip="User:Werneuchen"/>
              </a:rPr>
              <a:t>Werneuchen</a:t>
            </a:r>
            <a:r>
              <a:rPr lang="en-US" sz="1200" dirty="0" smtClean="0">
                <a:latin typeface="+mn-lt"/>
              </a:rPr>
              <a:t> </a:t>
            </a:r>
            <a:r>
              <a:rPr lang="el-GR" sz="1200" dirty="0">
                <a:solidFill>
                  <a:schemeClr val="tx1">
                    <a:lumMod val="75000"/>
                    <a:lumOff val="25000"/>
                  </a:schemeClr>
                </a:solidFill>
                <a:latin typeface="+mn-lt"/>
              </a:rPr>
              <a:t>διαθέσιμο ως κοινό κτήμα</a:t>
            </a:r>
            <a:endParaRPr lang="en-US" sz="1200" dirty="0">
              <a:latin typeface="+mn-lt"/>
            </a:endParaRPr>
          </a:p>
        </p:txBody>
      </p:sp>
      <p:cxnSp>
        <p:nvCxnSpPr>
          <p:cNvPr id="4" name="Straight Arrow Connector 3"/>
          <p:cNvCxnSpPr>
            <a:stCxn id="29" idx="0"/>
          </p:cNvCxnSpPr>
          <p:nvPr/>
        </p:nvCxnSpPr>
        <p:spPr>
          <a:xfrm flipV="1">
            <a:off x="2517133" y="2684744"/>
            <a:ext cx="726796" cy="3122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60379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
          </p:nvPr>
        </p:nvSpPr>
        <p:spPr>
          <a:xfrm>
            <a:off x="457200" y="1412776"/>
            <a:ext cx="8229600" cy="2952328"/>
          </a:xfrm>
        </p:spPr>
        <p:txBody>
          <a:bodyPr>
            <a:normAutofit/>
          </a:bodyPr>
          <a:lstStyle/>
          <a:p>
            <a:pPr marL="288000">
              <a:spcBef>
                <a:spcPts val="600"/>
              </a:spcBef>
              <a:spcAft>
                <a:spcPts val="600"/>
              </a:spcAft>
            </a:pPr>
            <a:r>
              <a:rPr lang="el-GR" sz="2200" dirty="0"/>
              <a:t>Το </a:t>
            </a:r>
            <a:r>
              <a:rPr lang="en-US" sz="2200" dirty="0"/>
              <a:t>T</a:t>
            </a:r>
            <a:r>
              <a:rPr lang="el-GR" sz="2200" dirty="0"/>
              <a:t>-</a:t>
            </a:r>
            <a:r>
              <a:rPr lang="en-US" sz="2200" dirty="0"/>
              <a:t>Scan</a:t>
            </a:r>
            <a:r>
              <a:rPr lang="el-GR" sz="2200" dirty="0"/>
              <a:t> είναι μια διαγνωστική ηλεκτρονική συσκευή που με ειδικό </a:t>
            </a:r>
            <a:r>
              <a:rPr lang="en-US" sz="2200" dirty="0"/>
              <a:t>software </a:t>
            </a:r>
            <a:r>
              <a:rPr lang="el-GR" sz="2200" dirty="0"/>
              <a:t>και ειδικούς καταγραφικούς υποδοχείς εντοπίζει, αναλύει και καταγράφει τις συγκλεισιακές επαφές και δυνάμεις των δοντιών σε θέση μέγιστης συγγόμφωσης και κατά τη διάρκεια των λειτουργικών κινήσεων της κάτω γνάθου</a:t>
            </a:r>
            <a:r>
              <a:rPr lang="el-GR" sz="2200" dirty="0" smtClean="0"/>
              <a:t>.</a:t>
            </a:r>
          </a:p>
          <a:p>
            <a:pPr marL="288000">
              <a:spcBef>
                <a:spcPts val="600"/>
              </a:spcBef>
              <a:spcAft>
                <a:spcPts val="600"/>
              </a:spcAft>
            </a:pPr>
            <a:r>
              <a:rPr lang="el-GR" sz="2200" dirty="0"/>
              <a:t>Το </a:t>
            </a:r>
            <a:r>
              <a:rPr lang="en-US" sz="2200" dirty="0"/>
              <a:t>T</a:t>
            </a:r>
            <a:r>
              <a:rPr lang="el-GR" sz="2200" dirty="0"/>
              <a:t>-</a:t>
            </a:r>
            <a:r>
              <a:rPr lang="en-US" sz="2200" dirty="0" smtClean="0"/>
              <a:t>Scan</a:t>
            </a:r>
            <a:r>
              <a:rPr lang="el-GR" sz="2200" dirty="0" smtClean="0"/>
              <a:t> σύστημα καταγράφει ψηφιακά την θέση και τη χρονική αλληλουχία </a:t>
            </a:r>
            <a:r>
              <a:rPr lang="el-GR" sz="2200" dirty="0"/>
              <a:t>των συγκλεισιακών </a:t>
            </a:r>
            <a:r>
              <a:rPr lang="el-GR" sz="2200" dirty="0" smtClean="0"/>
              <a:t>επαφών.</a:t>
            </a:r>
            <a:endParaRPr lang="en-GB" sz="2200" dirty="0" smtClean="0"/>
          </a:p>
          <a:p>
            <a:pPr marL="288000">
              <a:spcBef>
                <a:spcPts val="600"/>
              </a:spcBef>
              <a:spcAft>
                <a:spcPts val="600"/>
              </a:spcAft>
            </a:pPr>
            <a:endParaRPr lang="en-GB" sz="2200" dirty="0" smtClean="0"/>
          </a:p>
          <a:p>
            <a:pPr marL="288000">
              <a:spcBef>
                <a:spcPts val="600"/>
              </a:spcBef>
              <a:spcAft>
                <a:spcPts val="600"/>
              </a:spcAft>
            </a:pPr>
            <a:endParaRPr lang="el-GR" sz="2200" dirty="0"/>
          </a:p>
        </p:txBody>
      </p:sp>
      <p:pic>
        <p:nvPicPr>
          <p:cNvPr id="10" name="Picture 5"/>
          <p:cNvPicPr>
            <a:picLocks noGrp="1" noChangeAspect="1" noChangeArrowheads="1"/>
          </p:cNvPicPr>
          <p:nvPr>
            <p:ph sz="half" idx="2"/>
          </p:nvPr>
        </p:nvPicPr>
        <p:blipFill>
          <a:blip r:embed="rId3" cstate="print"/>
          <a:srcRect/>
          <a:stretch>
            <a:fillRect/>
          </a:stretch>
        </p:blipFill>
        <p:spPr bwMode="auto">
          <a:xfrm>
            <a:off x="663454" y="4437830"/>
            <a:ext cx="7817092" cy="2124000"/>
          </a:xfrm>
          <a:prstGeom prst="rect">
            <a:avLst/>
          </a:prstGeom>
          <a:noFill/>
          <a:ln w="9525">
            <a:solidFill>
              <a:srgbClr val="000000"/>
            </a:solidFill>
            <a:miter lim="800000"/>
            <a:headEnd/>
            <a:tailEnd/>
          </a:ln>
        </p:spPr>
      </p:pic>
      <p:sp>
        <p:nvSpPr>
          <p:cNvPr id="11" name="Title 4"/>
          <p:cNvSpPr>
            <a:spLocks noGrp="1"/>
          </p:cNvSpPr>
          <p:nvPr>
            <p:ph type="title"/>
          </p:nvPr>
        </p:nvSpPr>
        <p:spPr>
          <a:xfrm>
            <a:off x="457200" y="188640"/>
            <a:ext cx="8229600" cy="1031776"/>
          </a:xfrm>
          <a:noFill/>
        </p:spPr>
        <p:txBody>
          <a:bodyPr anchor="t">
            <a:noAutofit/>
          </a:bodyPr>
          <a:lstStyle/>
          <a:p>
            <a:pPr>
              <a:defRPr/>
            </a:pPr>
            <a:r>
              <a:rPr lang="el-GR" sz="2800" b="1" dirty="0" smtClean="0">
                <a:solidFill>
                  <a:schemeClr val="tx2"/>
                </a:solidFill>
                <a:effectLst/>
              </a:rPr>
              <a:t>Καταγραφικά μέσα των συγκλεισιακών</a:t>
            </a:r>
            <a:r>
              <a:rPr lang="en-GB" sz="2800" b="1" dirty="0" smtClean="0">
                <a:solidFill>
                  <a:schemeClr val="tx2"/>
                </a:solidFill>
                <a:effectLst/>
              </a:rPr>
              <a:t> </a:t>
            </a:r>
            <a:r>
              <a:rPr lang="el-GR" sz="2800" b="1" dirty="0" smtClean="0">
                <a:solidFill>
                  <a:schemeClr val="tx2"/>
                </a:solidFill>
                <a:effectLst/>
              </a:rPr>
              <a:t>επαφών</a:t>
            </a:r>
            <a:r>
              <a:rPr lang="en-GB" sz="2800" b="1" dirty="0" smtClean="0">
                <a:solidFill>
                  <a:schemeClr val="tx2"/>
                </a:solidFill>
                <a:effectLst/>
              </a:rPr>
              <a:t/>
            </a:r>
            <a:br>
              <a:rPr lang="en-GB" sz="2800" b="1" dirty="0" smtClean="0">
                <a:solidFill>
                  <a:schemeClr val="tx2"/>
                </a:solidFill>
                <a:effectLst/>
              </a:rPr>
            </a:br>
            <a:r>
              <a:rPr lang="en-GB" sz="2800" b="1" dirty="0" smtClean="0">
                <a:solidFill>
                  <a:schemeClr val="tx2"/>
                </a:solidFill>
              </a:rPr>
              <a:t>T-Scan </a:t>
            </a:r>
            <a:endParaRPr lang="el-GR" sz="28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pPr>
              <a:defRPr/>
            </a:pPr>
            <a:fld id="{8CA851DD-A772-4108-80F5-B8CE7A58B889}" type="slidenum">
              <a:rPr lang="en-US" smtClean="0"/>
              <a:pPr>
                <a:defRPr/>
              </a:pPr>
              <a:t>70</a:t>
            </a:fld>
            <a:endParaRPr lang="en-US" dirty="0"/>
          </a:p>
        </p:txBody>
      </p:sp>
      <p:sp>
        <p:nvSpPr>
          <p:cNvPr id="4" name="Ορθογώνιο 3"/>
          <p:cNvSpPr/>
          <p:nvPr/>
        </p:nvSpPr>
        <p:spPr>
          <a:xfrm>
            <a:off x="611560" y="6581001"/>
            <a:ext cx="1296144" cy="276999"/>
          </a:xfrm>
          <a:prstGeom prst="rect">
            <a:avLst/>
          </a:prstGeom>
        </p:spPr>
        <p:txBody>
          <a:bodyPr wrap="square">
            <a:spAutoFit/>
          </a:bodyPr>
          <a:lstStyle/>
          <a:p>
            <a:r>
              <a:rPr lang="en-US" sz="1200" dirty="0" smtClean="0">
                <a:hlinkClick r:id="rId4"/>
              </a:rPr>
              <a:t>tekscan.com</a:t>
            </a:r>
            <a:endParaRPr lang="el-GR" sz="1200" dirty="0"/>
          </a:p>
        </p:txBody>
      </p:sp>
    </p:spTree>
    <p:extLst>
      <p:ext uri="{BB962C8B-B14F-4D97-AF65-F5344CB8AC3E}">
        <p14:creationId xmlns:p14="http://schemas.microsoft.com/office/powerpoint/2010/main" val="16989355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600200"/>
            <a:ext cx="4402832" cy="4525963"/>
          </a:xfrm>
        </p:spPr>
        <p:txBody>
          <a:bodyPr>
            <a:normAutofit/>
          </a:bodyPr>
          <a:lstStyle/>
          <a:p>
            <a:r>
              <a:rPr lang="el-GR" sz="2200" dirty="0"/>
              <a:t>Η τέταρτη έκδοση του συστήματος </a:t>
            </a:r>
            <a:r>
              <a:rPr lang="en-GB" sz="2200" dirty="0" smtClean="0"/>
              <a:t>T- </a:t>
            </a:r>
            <a:r>
              <a:rPr lang="en-GB" sz="2200" dirty="0"/>
              <a:t>S</a:t>
            </a:r>
            <a:r>
              <a:rPr lang="en-GB" sz="2200" dirty="0" smtClean="0"/>
              <a:t>can</a:t>
            </a:r>
            <a:r>
              <a:rPr lang="el-GR" sz="2200" dirty="0" smtClean="0"/>
              <a:t> </a:t>
            </a:r>
            <a:r>
              <a:rPr lang="el-GR" sz="2200" dirty="0"/>
              <a:t>προσφέρει αρκετές βελτιώσεις όπως τη χρήση ενός νέου αισθητήρα πάχους 100μ και λογισμικού που επιτρέπει την ποσοτική και χρονική αξιολόγηση του κάθε σημείου συγκλεισιακής επαφής σε τρισδιάστατη γραφική απεικόνιση στην οθόνη του Η/Υ</a:t>
            </a:r>
            <a:r>
              <a:rPr lang="el-GR" sz="2200" dirty="0" smtClean="0"/>
              <a:t>.</a:t>
            </a:r>
            <a:endParaRPr lang="en-GB" sz="2200" dirty="0" smtClean="0"/>
          </a:p>
          <a:p>
            <a:r>
              <a:rPr lang="el-GR" sz="2200" dirty="0"/>
              <a:t>Μειονέκτημα το υψηλό </a:t>
            </a:r>
            <a:r>
              <a:rPr lang="el-GR" sz="2200" dirty="0" smtClean="0"/>
              <a:t>κόστος</a:t>
            </a:r>
            <a:r>
              <a:rPr lang="en-GB" sz="2200" dirty="0" smtClean="0"/>
              <a:t>.</a:t>
            </a:r>
          </a:p>
          <a:p>
            <a:endParaRPr lang="el-GR" sz="2200" dirty="0"/>
          </a:p>
        </p:txBody>
      </p:sp>
      <p:pic>
        <p:nvPicPr>
          <p:cNvPr id="8" name="Εικόνα 10" descr="http://www.tekscan.com/sites/default/files/3D-arch.jpg"/>
          <p:cNvPicPr>
            <a:picLocks noGrp="1"/>
          </p:cNvPicPr>
          <p:nvPr>
            <p:ph sz="half" idx="2"/>
          </p:nvPr>
        </p:nvPicPr>
        <p:blipFill>
          <a:blip r:embed="rId3" cstate="print"/>
          <a:srcRect/>
          <a:stretch>
            <a:fillRect/>
          </a:stretch>
        </p:blipFill>
        <p:spPr bwMode="auto">
          <a:xfrm>
            <a:off x="4925888" y="2421464"/>
            <a:ext cx="4038600" cy="2883435"/>
          </a:xfrm>
          <a:prstGeom prst="ellipse">
            <a:avLst/>
          </a:prstGeom>
          <a:noFill/>
          <a:ln w="9525">
            <a:noFill/>
            <a:miter lim="800000"/>
            <a:headEnd/>
            <a:tailEnd/>
          </a:ln>
        </p:spPr>
      </p:pic>
      <p:sp>
        <p:nvSpPr>
          <p:cNvPr id="9" name="Title 4"/>
          <p:cNvSpPr>
            <a:spLocks noGrp="1"/>
          </p:cNvSpPr>
          <p:nvPr>
            <p:ph type="title"/>
          </p:nvPr>
        </p:nvSpPr>
        <p:spPr>
          <a:noFill/>
        </p:spPr>
        <p:txBody>
          <a:bodyPr anchor="t">
            <a:noAutofit/>
          </a:bodyPr>
          <a:lstStyle/>
          <a:p>
            <a:pPr>
              <a:defRPr/>
            </a:pPr>
            <a:r>
              <a:rPr lang="el-GR" sz="2800" b="1" dirty="0" smtClean="0">
                <a:solidFill>
                  <a:schemeClr val="tx2"/>
                </a:solidFill>
                <a:effectLst/>
              </a:rPr>
              <a:t>Καταγραφικά μέσα των συγκλεισιακών</a:t>
            </a:r>
            <a:r>
              <a:rPr lang="en-GB" sz="2800" b="1" dirty="0" smtClean="0">
                <a:solidFill>
                  <a:schemeClr val="tx2"/>
                </a:solidFill>
                <a:effectLst/>
              </a:rPr>
              <a:t> </a:t>
            </a:r>
            <a:r>
              <a:rPr lang="el-GR" sz="2800" b="1" dirty="0" smtClean="0">
                <a:solidFill>
                  <a:schemeClr val="tx2"/>
                </a:solidFill>
                <a:effectLst/>
              </a:rPr>
              <a:t>επαφών</a:t>
            </a:r>
            <a:r>
              <a:rPr lang="en-GB" sz="2800" b="1" dirty="0" smtClean="0">
                <a:solidFill>
                  <a:schemeClr val="tx2"/>
                </a:solidFill>
                <a:effectLst/>
              </a:rPr>
              <a:t/>
            </a:r>
            <a:br>
              <a:rPr lang="en-GB" sz="2800" b="1" dirty="0" smtClean="0">
                <a:solidFill>
                  <a:schemeClr val="tx2"/>
                </a:solidFill>
                <a:effectLst/>
              </a:rPr>
            </a:br>
            <a:r>
              <a:rPr lang="en-GB" sz="2800" b="1" dirty="0" smtClean="0">
                <a:solidFill>
                  <a:schemeClr val="tx2"/>
                </a:solidFill>
              </a:rPr>
              <a:t>T-Scan </a:t>
            </a:r>
            <a:endParaRPr lang="el-GR" sz="28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71</a:t>
            </a:fld>
            <a:endParaRPr lang="el-GR" dirty="0"/>
          </a:p>
        </p:txBody>
      </p:sp>
      <p:sp>
        <p:nvSpPr>
          <p:cNvPr id="7" name="Ορθογώνιο 6"/>
          <p:cNvSpPr/>
          <p:nvPr/>
        </p:nvSpPr>
        <p:spPr>
          <a:xfrm>
            <a:off x="6372200" y="5517232"/>
            <a:ext cx="1296144" cy="276999"/>
          </a:xfrm>
          <a:prstGeom prst="rect">
            <a:avLst/>
          </a:prstGeom>
        </p:spPr>
        <p:txBody>
          <a:bodyPr wrap="square">
            <a:spAutoFit/>
          </a:bodyPr>
          <a:lstStyle/>
          <a:p>
            <a:pPr algn="ctr"/>
            <a:r>
              <a:rPr lang="en-US" sz="1200" dirty="0" smtClean="0">
                <a:hlinkClick r:id="rId4"/>
              </a:rPr>
              <a:t>tekscan.com</a:t>
            </a:r>
            <a:endParaRPr lang="el-GR" sz="1200" dirty="0"/>
          </a:p>
        </p:txBody>
      </p:sp>
    </p:spTree>
    <p:extLst>
      <p:ext uri="{BB962C8B-B14F-4D97-AF65-F5344CB8AC3E}">
        <p14:creationId xmlns:p14="http://schemas.microsoft.com/office/powerpoint/2010/main" val="17882377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45644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42165909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Παναγιώτα </a:t>
            </a:r>
            <a:r>
              <a:rPr lang="el-GR" sz="2000" dirty="0" err="1" smtClean="0"/>
              <a:t>Τσόλκα</a:t>
            </a:r>
            <a:r>
              <a:rPr lang="el-GR" sz="2000" dirty="0" smtClean="0"/>
              <a:t> 2014. </a:t>
            </a:r>
            <a:r>
              <a:rPr lang="el-GR" sz="2000" dirty="0"/>
              <a:t>Παναγιώτα </a:t>
            </a:r>
            <a:r>
              <a:rPr lang="el-GR" sz="2000" dirty="0" err="1"/>
              <a:t>Τσόλκα</a:t>
            </a:r>
            <a:r>
              <a:rPr lang="el-GR" sz="2000" dirty="0"/>
              <a:t>. «</a:t>
            </a:r>
            <a:r>
              <a:rPr lang="el-GR" sz="2000" dirty="0" smtClean="0"/>
              <a:t>Αποκατάσταση</a:t>
            </a:r>
            <a:r>
              <a:rPr lang="en-US" sz="2000" dirty="0" smtClean="0"/>
              <a:t> </a:t>
            </a:r>
            <a:r>
              <a:rPr lang="el-GR" sz="2000" dirty="0" smtClean="0"/>
              <a:t>Δυσλειτουργιών </a:t>
            </a:r>
            <a:r>
              <a:rPr lang="el-GR" sz="2000" dirty="0"/>
              <a:t>Σύγκλεισης. </a:t>
            </a:r>
            <a:r>
              <a:rPr lang="el-GR" sz="2000" dirty="0" smtClean="0"/>
              <a:t>Ενότητα 3</a:t>
            </a:r>
            <a:r>
              <a:rPr lang="en-US" sz="2000" dirty="0" smtClean="0"/>
              <a:t>:</a:t>
            </a:r>
            <a:r>
              <a:rPr lang="el-GR" sz="2000" dirty="0"/>
              <a:t> Καταγραφικά μέσα  μεταφοράς και ελέγχου των </a:t>
            </a:r>
            <a:r>
              <a:rPr lang="el-GR" sz="2000" dirty="0" err="1"/>
              <a:t>συγκλεισιακών</a:t>
            </a:r>
            <a:r>
              <a:rPr lang="el-GR" sz="2000"/>
              <a:t> σχέσεων στο εργαστήριο».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33036859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base">
              <a:spcBef>
                <a:spcPts val="60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ts val="600"/>
              </a:spcBef>
              <a:spcAft>
                <a:spcPct val="0"/>
              </a:spcAft>
            </a:pPr>
            <a:r>
              <a:rPr lang="el-GR" dirty="0" smtClean="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ts val="60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fontAlgn="base">
              <a:spcBef>
                <a:spcPts val="60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29754604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Δεν επιτρέπεται η επαναχρησιμοποίηση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παρά μόνο εάν ζητηθεί εκ νέου άδεια από το δημιουργό.</a:t>
            </a:r>
            <a:endParaRPr lang="el-GR" sz="3200" dirty="0">
              <a:solidFill>
                <a:prstClr val="black"/>
              </a:solidFill>
            </a:endParaRPr>
          </a:p>
        </p:txBody>
      </p:sp>
      <p:sp>
        <p:nvSpPr>
          <p:cNvPr id="7" name="Rectangle 6"/>
          <p:cNvSpPr/>
          <p:nvPr/>
        </p:nvSpPr>
        <p:spPr>
          <a:xfrm>
            <a:off x="1688763" y="914631"/>
            <a:ext cx="399468" cy="400110"/>
          </a:xfrm>
          <a:prstGeom prst="rect">
            <a:avLst/>
          </a:prstGeom>
        </p:spPr>
        <p:txBody>
          <a:bodyPr wrap="none">
            <a:spAutoFit/>
          </a:bodyPr>
          <a:lstStyle/>
          <a:p>
            <a:pPr algn="r" fontAlgn="base">
              <a:spcBef>
                <a:spcPct val="0"/>
              </a:spcBef>
              <a:spcAft>
                <a:spcPct val="0"/>
              </a:spcAft>
            </a:pPr>
            <a:r>
              <a:rPr lang="en-US" sz="2000" dirty="0">
                <a:solidFill>
                  <a:prstClr val="black">
                    <a:lumMod val="75000"/>
                    <a:lumOff val="25000"/>
                  </a:prstClr>
                </a:solidFill>
              </a:rPr>
              <a:t>©</a:t>
            </a:r>
            <a:endParaRPr lang="el-GR" sz="2000" dirty="0">
              <a:solidFill>
                <a:prstClr val="black">
                  <a:lumMod val="75000"/>
                  <a:lumOff val="25000"/>
                </a:prstClr>
              </a:solidFill>
            </a:endParaRPr>
          </a:p>
        </p:txBody>
      </p:sp>
      <p:sp>
        <p:nvSpPr>
          <p:cNvPr id="8" name="Rectangle 7"/>
          <p:cNvSpPr/>
          <p:nvPr/>
        </p:nvSpPr>
        <p:spPr>
          <a:xfrm>
            <a:off x="666552" y="1360947"/>
            <a:ext cx="142167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endParaRPr lang="el-GR" dirty="0">
              <a:solidFill>
                <a:prstClr val="black">
                  <a:lumMod val="75000"/>
                  <a:lumOff val="25000"/>
                </a:prstClr>
              </a:solidFill>
            </a:endParaRPr>
          </a:p>
        </p:txBody>
      </p:sp>
      <p:sp>
        <p:nvSpPr>
          <p:cNvPr id="9" name="Rectangle 8"/>
          <p:cNvSpPr/>
          <p:nvPr/>
        </p:nvSpPr>
        <p:spPr>
          <a:xfrm>
            <a:off x="293932" y="1945722"/>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CC-BY-SA</a:t>
            </a:r>
            <a:endParaRPr lang="el-GR" dirty="0">
              <a:solidFill>
                <a:prstClr val="black">
                  <a:lumMod val="75000"/>
                  <a:lumOff val="25000"/>
                </a:prstClr>
              </a:solidFill>
            </a:endParaRPr>
          </a:p>
        </p:txBody>
      </p:sp>
      <p:sp>
        <p:nvSpPr>
          <p:cNvPr id="10" name="Rectangle 9"/>
          <p:cNvSpPr/>
          <p:nvPr/>
        </p:nvSpPr>
        <p:spPr>
          <a:xfrm>
            <a:off x="206220" y="3829842"/>
            <a:ext cx="1882011"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NC-SA</a:t>
            </a:r>
            <a:endParaRPr lang="el-GR" dirty="0">
              <a:solidFill>
                <a:prstClr val="black">
                  <a:lumMod val="75000"/>
                  <a:lumOff val="25000"/>
                </a:prstClr>
              </a:solidFill>
            </a:endParaRPr>
          </a:p>
        </p:txBody>
      </p:sp>
      <p:sp>
        <p:nvSpPr>
          <p:cNvPr id="12" name="Rectangle 11"/>
          <p:cNvSpPr/>
          <p:nvPr/>
        </p:nvSpPr>
        <p:spPr>
          <a:xfrm>
            <a:off x="261245" y="3132000"/>
            <a:ext cx="1826986"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a:t>
            </a:r>
            <a:endParaRPr lang="el-GR" dirty="0">
              <a:solidFill>
                <a:prstClr val="black">
                  <a:lumMod val="75000"/>
                  <a:lumOff val="25000"/>
                </a:prstClr>
              </a:solidFill>
            </a:endParaRPr>
          </a:p>
        </p:txBody>
      </p:sp>
      <p:sp>
        <p:nvSpPr>
          <p:cNvPr id="15" name="Rectangle 14"/>
          <p:cNvSpPr/>
          <p:nvPr/>
        </p:nvSpPr>
        <p:spPr>
          <a:xfrm>
            <a:off x="2088000" y="1404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endParaRPr>
          </a:p>
        </p:txBody>
      </p:sp>
      <p:sp>
        <p:nvSpPr>
          <p:cNvPr id="16" name="Rectangle 15"/>
          <p:cNvSpPr/>
          <p:nvPr/>
        </p:nvSpPr>
        <p:spPr>
          <a:xfrm>
            <a:off x="2088000" y="1980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endParaRPr>
          </a:p>
        </p:txBody>
      </p:sp>
      <p:sp>
        <p:nvSpPr>
          <p:cNvPr id="17" name="Rectangle 16"/>
          <p:cNvSpPr/>
          <p:nvPr/>
        </p:nvSpPr>
        <p:spPr>
          <a:xfrm>
            <a:off x="2088000" y="3168000"/>
            <a:ext cx="6624736"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r>
              <a:rPr lang="el-GR" sz="1400" dirty="0" smtClean="0">
                <a:solidFill>
                  <a:prstClr val="black">
                    <a:lumMod val="75000"/>
                    <a:lumOff val="25000"/>
                  </a:prstClr>
                </a:solidFill>
              </a:rPr>
              <a:t> </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18" name="Rectangle 17"/>
          <p:cNvSpPr/>
          <p:nvPr/>
        </p:nvSpPr>
        <p:spPr>
          <a:xfrm>
            <a:off x="2088230" y="3752897"/>
            <a:ext cx="6624736" cy="738664"/>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endParaRPr lang="en-US" sz="1400" dirty="0" smtClean="0">
              <a:solidFill>
                <a:prstClr val="black">
                  <a:lumMod val="75000"/>
                  <a:lumOff val="25000"/>
                </a:prstClr>
              </a:solidFill>
            </a:endParaRPr>
          </a:p>
          <a:p>
            <a:pPr fontAlgn="base">
              <a:spcBef>
                <a:spcPct val="0"/>
              </a:spcBef>
              <a:spcAft>
                <a:spcPct val="0"/>
              </a:spcAft>
            </a:pPr>
            <a:r>
              <a:rPr lang="el-GR" sz="1400" dirty="0">
                <a:solidFill>
                  <a:prstClr val="black">
                    <a:lumMod val="75000"/>
                    <a:lumOff val="25000"/>
                  </a:prstClr>
                </a:solidFill>
              </a:rPr>
              <a:t>και διάθεση του έργου ή του παράγωγου αυτού με την ίδια </a:t>
            </a:r>
            <a:r>
              <a:rPr lang="el-GR" sz="1400" dirty="0" smtClean="0">
                <a:solidFill>
                  <a:prstClr val="black">
                    <a:lumMod val="75000"/>
                    <a:lumOff val="25000"/>
                  </a:prstClr>
                </a:solidFill>
              </a:rPr>
              <a:t>άδεια</a:t>
            </a:r>
            <a:r>
              <a:rPr lang="en-US" sz="1400" dirty="0" smtClean="0">
                <a:solidFill>
                  <a:prstClr val="black">
                    <a:lumMod val="75000"/>
                    <a:lumOff val="25000"/>
                  </a:prstClr>
                </a:solidFill>
              </a:rPr>
              <a:t>.</a:t>
            </a:r>
            <a:endParaRPr lang="el-GR" sz="1400" dirty="0">
              <a:solidFill>
                <a:prstClr val="black">
                  <a:lumMod val="75000"/>
                  <a:lumOff val="25000"/>
                </a:prstClr>
              </a:solidFill>
            </a:endParaRP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endParaRPr lang="el-GR" sz="3200" dirty="0">
              <a:solidFill>
                <a:prstClr val="black"/>
              </a:solidFill>
            </a:endParaRPr>
          </a:p>
        </p:txBody>
      </p:sp>
      <p:sp>
        <p:nvSpPr>
          <p:cNvPr id="20" name="Rectangle 19"/>
          <p:cNvSpPr/>
          <p:nvPr/>
        </p:nvSpPr>
        <p:spPr>
          <a:xfrm>
            <a:off x="293932" y="2530497"/>
            <a:ext cx="1794299"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CC-BY-ND</a:t>
            </a:r>
            <a:endParaRPr lang="el-GR" dirty="0">
              <a:solidFill>
                <a:prstClr val="black">
                  <a:lumMod val="75000"/>
                  <a:lumOff val="25000"/>
                </a:prstClr>
              </a:solidFill>
            </a:endParaRPr>
          </a:p>
        </p:txBody>
      </p:sp>
      <p:sp>
        <p:nvSpPr>
          <p:cNvPr id="21" name="Rectangle 20"/>
          <p:cNvSpPr/>
          <p:nvPr/>
        </p:nvSpPr>
        <p:spPr>
          <a:xfrm>
            <a:off x="2088230" y="2561274"/>
            <a:ext cx="6624736" cy="523220"/>
          </a:xfrm>
          <a:prstGeom prst="rect">
            <a:avLst/>
          </a:prstGeom>
        </p:spPr>
        <p:txBody>
          <a:bodyPr wrap="square">
            <a:spAutoFit/>
          </a:bodyPr>
          <a:lstStyle/>
          <a:p>
            <a:pPr fontAlgn="base">
              <a:spcBef>
                <a:spcPct val="0"/>
              </a:spcBef>
              <a:spcAft>
                <a:spcPct val="0"/>
              </a:spcAft>
            </a:pPr>
            <a:r>
              <a:rPr lang="el-GR" sz="1400" dirty="0">
                <a:solidFill>
                  <a:prstClr val="black">
                    <a:lumMod val="75000"/>
                    <a:lumOff val="25000"/>
                  </a:prstClr>
                </a:solidFill>
              </a:rPr>
              <a:t>Επιτρέπεται η επαναχρησιμοποίηση του έργου με αναφορά του </a:t>
            </a:r>
            <a:r>
              <a:rPr lang="el-GR" sz="1400" dirty="0" smtClean="0">
                <a:solidFill>
                  <a:prstClr val="black">
                    <a:lumMod val="75000"/>
                    <a:lumOff val="25000"/>
                  </a:prstClr>
                </a:solidFill>
              </a:rPr>
              <a:t>δημιουργού. </a:t>
            </a:r>
          </a:p>
          <a:p>
            <a:pPr fontAlgn="base">
              <a:spcBef>
                <a:spcPct val="0"/>
              </a:spcBef>
              <a:spcAft>
                <a:spcPct val="0"/>
              </a:spcAft>
            </a:pPr>
            <a:r>
              <a:rPr lang="el-GR" sz="1400" dirty="0" smtClean="0">
                <a:solidFill>
                  <a:prstClr val="black">
                    <a:lumMod val="75000"/>
                    <a:lumOff val="25000"/>
                  </a:prstClr>
                </a:solidFill>
              </a:rPr>
              <a:t>Δεν </a:t>
            </a:r>
            <a:r>
              <a:rPr lang="el-GR" sz="1400" dirty="0">
                <a:solidFill>
                  <a:prstClr val="black">
                    <a:lumMod val="75000"/>
                    <a:lumOff val="25000"/>
                  </a:prstClr>
                </a:solidFill>
              </a:rPr>
              <a:t>επιτρέπεται η </a:t>
            </a:r>
            <a:r>
              <a:rPr lang="el-GR" sz="1400" dirty="0" smtClean="0">
                <a:solidFill>
                  <a:prstClr val="black">
                    <a:lumMod val="75000"/>
                    <a:lumOff val="25000"/>
                  </a:prstClr>
                </a:solidFill>
              </a:rPr>
              <a:t>δημιουργία παραγώγων του έργου.</a:t>
            </a:r>
            <a:endParaRPr lang="el-GR" sz="1400" dirty="0">
              <a:solidFill>
                <a:prstClr val="black">
                  <a:lumMod val="75000"/>
                  <a:lumOff val="25000"/>
                </a:prstClr>
              </a:solidFill>
            </a:endParaRPr>
          </a:p>
        </p:txBody>
      </p:sp>
      <p:sp>
        <p:nvSpPr>
          <p:cNvPr id="22" name="Rectangle 21"/>
          <p:cNvSpPr/>
          <p:nvPr/>
        </p:nvSpPr>
        <p:spPr>
          <a:xfrm>
            <a:off x="405954" y="4513900"/>
            <a:ext cx="1682277" cy="584775"/>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διαθέσιμο με άδεια </a:t>
            </a:r>
            <a:r>
              <a:rPr lang="en-US" dirty="0" smtClean="0">
                <a:solidFill>
                  <a:prstClr val="black">
                    <a:lumMod val="75000"/>
                    <a:lumOff val="25000"/>
                  </a:prstClr>
                </a:solidFill>
              </a:rPr>
              <a:t>CC-BY</a:t>
            </a:r>
            <a:r>
              <a:rPr lang="el-GR" dirty="0" smtClean="0">
                <a:solidFill>
                  <a:prstClr val="black">
                    <a:lumMod val="75000"/>
                    <a:lumOff val="25000"/>
                  </a:prstClr>
                </a:solidFill>
              </a:rPr>
              <a:t>-</a:t>
            </a:r>
            <a:r>
              <a:rPr lang="en-US" dirty="0" smtClean="0">
                <a:solidFill>
                  <a:prstClr val="black">
                    <a:lumMod val="75000"/>
                    <a:lumOff val="25000"/>
                  </a:prstClr>
                </a:solidFill>
              </a:rPr>
              <a:t>NC-ND</a:t>
            </a:r>
            <a:endParaRPr lang="el-GR" dirty="0">
              <a:solidFill>
                <a:prstClr val="black">
                  <a:lumMod val="75000"/>
                  <a:lumOff val="25000"/>
                </a:prstClr>
              </a:solidFill>
            </a:endParaRPr>
          </a:p>
        </p:txBody>
      </p:sp>
      <p:sp>
        <p:nvSpPr>
          <p:cNvPr id="23" name="Rectangle 22"/>
          <p:cNvSpPr/>
          <p:nvPr/>
        </p:nvSpPr>
        <p:spPr>
          <a:xfrm>
            <a:off x="2088230" y="4544678"/>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με αναφορά του δημιουργού</a:t>
            </a:r>
            <a:r>
              <a:rPr lang="en-US" sz="1400" dirty="0" smtClean="0">
                <a:solidFill>
                  <a:prstClr val="black">
                    <a:lumMod val="75000"/>
                    <a:lumOff val="25000"/>
                  </a:prstClr>
                </a:solidFill>
              </a:rPr>
              <a:t>.</a:t>
            </a:r>
          </a:p>
          <a:p>
            <a:pPr fontAlgn="base">
              <a:spcBef>
                <a:spcPct val="0"/>
              </a:spcBef>
              <a:spcAft>
                <a:spcPct val="0"/>
              </a:spcAft>
            </a:pPr>
            <a:r>
              <a:rPr lang="el-GR" sz="1400" dirty="0" smtClean="0">
                <a:solidFill>
                  <a:prstClr val="black">
                    <a:lumMod val="75000"/>
                    <a:lumOff val="25000"/>
                  </a:prstClr>
                </a:solidFill>
              </a:rPr>
              <a:t>Δεν επιτρέπεται η εμπορική χρήση του έργου</a:t>
            </a:r>
            <a:r>
              <a:rPr lang="en-US" sz="1400" dirty="0" smtClean="0">
                <a:solidFill>
                  <a:prstClr val="black">
                    <a:lumMod val="75000"/>
                    <a:lumOff val="25000"/>
                  </a:prstClr>
                </a:solidFill>
              </a:rPr>
              <a:t> </a:t>
            </a:r>
            <a:r>
              <a:rPr lang="el-GR" sz="1400" dirty="0" smtClean="0">
                <a:solidFill>
                  <a:prstClr val="black">
                    <a:lumMod val="75000"/>
                    <a:lumOff val="25000"/>
                  </a:prstClr>
                </a:solidFill>
              </a:rPr>
              <a:t>και η δημιουργία παραγώγων του.</a:t>
            </a:r>
            <a:endParaRPr lang="el-GR" sz="3200" dirty="0">
              <a:solidFill>
                <a:prstClr val="black"/>
              </a:solidFill>
            </a:endParaRPr>
          </a:p>
        </p:txBody>
      </p:sp>
      <p:sp>
        <p:nvSpPr>
          <p:cNvPr id="24" name="Rectangle 23"/>
          <p:cNvSpPr/>
          <p:nvPr/>
        </p:nvSpPr>
        <p:spPr>
          <a:xfrm>
            <a:off x="0" y="5112000"/>
            <a:ext cx="2088231" cy="584775"/>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με </a:t>
            </a:r>
            <a:r>
              <a:rPr lang="el-GR" sz="1400" dirty="0" smtClean="0">
                <a:solidFill>
                  <a:prstClr val="black">
                    <a:lumMod val="75000"/>
                    <a:lumOff val="25000"/>
                  </a:prstClr>
                </a:solidFill>
              </a:rPr>
              <a:t>άδεια </a:t>
            </a:r>
          </a:p>
          <a:p>
            <a:pPr algn="r" fontAlgn="base">
              <a:spcBef>
                <a:spcPct val="0"/>
              </a:spcBef>
              <a:spcAft>
                <a:spcPct val="0"/>
              </a:spcAft>
            </a:pPr>
            <a:r>
              <a:rPr lang="en-US" dirty="0" smtClean="0">
                <a:solidFill>
                  <a:prstClr val="black">
                    <a:lumMod val="75000"/>
                    <a:lumOff val="25000"/>
                  </a:prstClr>
                </a:solidFill>
              </a:rPr>
              <a:t>CC0 </a:t>
            </a:r>
            <a:r>
              <a:rPr lang="en-US" dirty="0">
                <a:solidFill>
                  <a:prstClr val="black">
                    <a:lumMod val="75000"/>
                    <a:lumOff val="25000"/>
                  </a:prstClr>
                </a:solidFill>
              </a:rPr>
              <a:t>Public Domain</a:t>
            </a:r>
            <a:endParaRPr lang="el-GR" dirty="0">
              <a:solidFill>
                <a:prstClr val="black">
                  <a:lumMod val="75000"/>
                  <a:lumOff val="25000"/>
                </a:prstClr>
              </a:solidFill>
            </a:endParaRPr>
          </a:p>
        </p:txBody>
      </p:sp>
      <p:sp>
        <p:nvSpPr>
          <p:cNvPr id="25" name="Rectangle 24"/>
          <p:cNvSpPr/>
          <p:nvPr/>
        </p:nvSpPr>
        <p:spPr>
          <a:xfrm>
            <a:off x="0" y="5791105"/>
            <a:ext cx="2088231" cy="307777"/>
          </a:xfrm>
          <a:prstGeom prst="rect">
            <a:avLst/>
          </a:prstGeom>
        </p:spPr>
        <p:txBody>
          <a:bodyPr wrap="square">
            <a:spAutoFit/>
          </a:bodyPr>
          <a:lstStyle/>
          <a:p>
            <a:pPr algn="r" fontAlgn="base">
              <a:spcBef>
                <a:spcPct val="0"/>
              </a:spcBef>
              <a:spcAft>
                <a:spcPct val="0"/>
              </a:spcAft>
            </a:pPr>
            <a:r>
              <a:rPr lang="el-GR" sz="1400" dirty="0">
                <a:solidFill>
                  <a:prstClr val="black">
                    <a:lumMod val="75000"/>
                    <a:lumOff val="25000"/>
                  </a:prstClr>
                </a:solidFill>
              </a:rPr>
              <a:t>διαθέσιμο </a:t>
            </a:r>
            <a:r>
              <a:rPr lang="el-GR" sz="1400" dirty="0" smtClean="0">
                <a:solidFill>
                  <a:prstClr val="black">
                    <a:lumMod val="75000"/>
                    <a:lumOff val="25000"/>
                  </a:prstClr>
                </a:solidFill>
              </a:rPr>
              <a:t>ως κοινό κτήμα</a:t>
            </a:r>
            <a:endParaRPr lang="el-GR" dirty="0">
              <a:solidFill>
                <a:prstClr val="black">
                  <a:lumMod val="75000"/>
                  <a:lumOff val="25000"/>
                </a:prstClr>
              </a:solidFill>
            </a:endParaRPr>
          </a:p>
        </p:txBody>
      </p:sp>
      <p:sp>
        <p:nvSpPr>
          <p:cNvPr id="26" name="Rectangle 25"/>
          <p:cNvSpPr/>
          <p:nvPr/>
        </p:nvSpPr>
        <p:spPr>
          <a:xfrm>
            <a:off x="2088000" y="5112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7" name="Rectangle 26"/>
          <p:cNvSpPr/>
          <p:nvPr/>
        </p:nvSpPr>
        <p:spPr>
          <a:xfrm>
            <a:off x="2088231" y="5688000"/>
            <a:ext cx="7062962" cy="523220"/>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endParaRPr>
          </a:p>
        </p:txBody>
      </p:sp>
      <p:sp>
        <p:nvSpPr>
          <p:cNvPr id="28" name="Rectangle 27"/>
          <p:cNvSpPr/>
          <p:nvPr/>
        </p:nvSpPr>
        <p:spPr>
          <a:xfrm>
            <a:off x="0" y="6334511"/>
            <a:ext cx="2088231" cy="307777"/>
          </a:xfrm>
          <a:prstGeom prst="rect">
            <a:avLst/>
          </a:prstGeom>
        </p:spPr>
        <p:txBody>
          <a:bodyPr wrap="square">
            <a:spAutoFit/>
          </a:bodyPr>
          <a:lstStyle/>
          <a:p>
            <a:pPr algn="r" fontAlgn="base">
              <a:spcBef>
                <a:spcPct val="0"/>
              </a:spcBef>
              <a:spcAft>
                <a:spcPct val="0"/>
              </a:spcAft>
            </a:pPr>
            <a:r>
              <a:rPr lang="el-GR" sz="1400" dirty="0" smtClean="0">
                <a:solidFill>
                  <a:prstClr val="black">
                    <a:lumMod val="75000"/>
                    <a:lumOff val="25000"/>
                  </a:prstClr>
                </a:solidFill>
              </a:rPr>
              <a:t>χωρίς σήμανση</a:t>
            </a:r>
            <a:endParaRPr lang="el-GR" dirty="0">
              <a:solidFill>
                <a:prstClr val="black">
                  <a:lumMod val="75000"/>
                  <a:lumOff val="25000"/>
                </a:prstClr>
              </a:solidFill>
            </a:endParaRPr>
          </a:p>
        </p:txBody>
      </p:sp>
      <p:sp>
        <p:nvSpPr>
          <p:cNvPr id="29" name="Rectangle 28"/>
          <p:cNvSpPr/>
          <p:nvPr/>
        </p:nvSpPr>
        <p:spPr>
          <a:xfrm>
            <a:off x="2088231" y="6334512"/>
            <a:ext cx="7062962" cy="307777"/>
          </a:xfrm>
          <a:prstGeom prst="rect">
            <a:avLst/>
          </a:prstGeom>
        </p:spPr>
        <p:txBody>
          <a:bodyPr wrap="square">
            <a:spAutoFit/>
          </a:bodyPr>
          <a:lstStyle/>
          <a:p>
            <a:pPr fontAlgn="base">
              <a:spcBef>
                <a:spcPct val="0"/>
              </a:spcBef>
              <a:spcAft>
                <a:spcPct val="0"/>
              </a:spcAft>
            </a:pPr>
            <a:r>
              <a:rPr lang="el-GR" sz="1400" dirty="0" smtClean="0">
                <a:solidFill>
                  <a:prstClr val="black">
                    <a:lumMod val="75000"/>
                    <a:lumOff val="25000"/>
                  </a:prstClr>
                </a:solidFill>
              </a:rPr>
              <a:t>Συνήθως δεν επιτρέπεται η επαναχρησιμοποίηση του έργου.</a:t>
            </a:r>
            <a:endParaRPr lang="en-US" sz="1400" dirty="0" smtClean="0">
              <a:solidFill>
                <a:prstClr val="black">
                  <a:lumMod val="75000"/>
                  <a:lumOff val="25000"/>
                </a:prstClr>
              </a:solidFill>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40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277492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568213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427984" y="1196752"/>
            <a:ext cx="4612216" cy="5589240"/>
          </a:xfrm>
        </p:spPr>
        <p:txBody>
          <a:bodyPr anchor="t">
            <a:noAutofit/>
          </a:bodyPr>
          <a:lstStyle/>
          <a:p>
            <a:pPr marL="0" indent="0">
              <a:spcBef>
                <a:spcPts val="0"/>
              </a:spcBef>
              <a:buNone/>
            </a:pPr>
            <a:r>
              <a:rPr lang="el-GR" sz="2200" dirty="0" smtClean="0"/>
              <a:t>Ο αρθρωτήρας διαιρείται σε δύο βασικά τμήματα το άνω και το κάτω  και σε τρεις λειτουργικές</a:t>
            </a:r>
            <a:r>
              <a:rPr lang="en-GB" sz="2200" dirty="0" smtClean="0"/>
              <a:t>- </a:t>
            </a:r>
            <a:r>
              <a:rPr lang="el-GR" sz="2200" dirty="0" smtClean="0"/>
              <a:t>ελεγκτικές περιοχές, πρόσθια, οπίσθια, και μεσαία.</a:t>
            </a:r>
          </a:p>
          <a:p>
            <a:pPr>
              <a:spcBef>
                <a:spcPts val="0"/>
              </a:spcBef>
            </a:pPr>
            <a:r>
              <a:rPr lang="el-GR" sz="2200" b="1" dirty="0" smtClean="0">
                <a:solidFill>
                  <a:srgbClr val="C00000"/>
                </a:solidFill>
              </a:rPr>
              <a:t>Άνω σκέλος</a:t>
            </a:r>
            <a:r>
              <a:rPr lang="el-GR" sz="2200" dirty="0" smtClean="0"/>
              <a:t>: αντιπροσωπεύει την άνω γνάθο. </a:t>
            </a:r>
          </a:p>
          <a:p>
            <a:pPr>
              <a:spcBef>
                <a:spcPts val="0"/>
              </a:spcBef>
            </a:pPr>
            <a:r>
              <a:rPr lang="el-GR" sz="2200" b="1" dirty="0" smtClean="0">
                <a:solidFill>
                  <a:srgbClr val="C00000"/>
                </a:solidFill>
              </a:rPr>
              <a:t>Κάτω σκέλος</a:t>
            </a:r>
            <a:r>
              <a:rPr lang="el-GR" sz="2200" dirty="0" smtClean="0"/>
              <a:t>: αντιπροσωπεύει τη κάτω γνάθο. </a:t>
            </a:r>
          </a:p>
          <a:p>
            <a:pPr>
              <a:spcBef>
                <a:spcPts val="0"/>
              </a:spcBef>
            </a:pPr>
            <a:r>
              <a:rPr lang="el-GR" sz="2200" dirty="0" smtClean="0"/>
              <a:t>Πρόσθια περιοχή καθορίζεται από την </a:t>
            </a:r>
            <a:r>
              <a:rPr lang="el-GR" sz="2200" b="1" i="1" dirty="0" smtClean="0">
                <a:solidFill>
                  <a:schemeClr val="tx2"/>
                </a:solidFill>
              </a:rPr>
              <a:t>τομική βελόνα </a:t>
            </a:r>
            <a:r>
              <a:rPr lang="el-GR" sz="2200" dirty="0" smtClean="0"/>
              <a:t>και </a:t>
            </a:r>
            <a:r>
              <a:rPr lang="el-GR" sz="2200" b="1" i="1" dirty="0" smtClean="0">
                <a:solidFill>
                  <a:schemeClr val="tx2"/>
                </a:solidFill>
              </a:rPr>
              <a:t>τράπεζα</a:t>
            </a:r>
            <a:r>
              <a:rPr lang="el-GR" sz="2200" dirty="0" smtClean="0"/>
              <a:t>.</a:t>
            </a:r>
          </a:p>
          <a:p>
            <a:pPr>
              <a:spcBef>
                <a:spcPts val="0"/>
              </a:spcBef>
            </a:pPr>
            <a:r>
              <a:rPr lang="el-GR" sz="2200" dirty="0" smtClean="0"/>
              <a:t>Μεσαία περιοχή που στηρίζει τα εκμαγεία άνω και κάτω φραγμού.</a:t>
            </a:r>
          </a:p>
          <a:p>
            <a:pPr>
              <a:spcBef>
                <a:spcPts val="0"/>
              </a:spcBef>
            </a:pPr>
            <a:r>
              <a:rPr lang="el-GR" sz="2200" dirty="0" smtClean="0"/>
              <a:t>Οπίσθια περιοχή που καθορίζεται από τα</a:t>
            </a:r>
            <a:r>
              <a:rPr lang="el-GR" sz="2200" b="1" i="1" dirty="0" smtClean="0">
                <a:solidFill>
                  <a:schemeClr val="tx2"/>
                </a:solidFill>
              </a:rPr>
              <a:t> κονδυλικά </a:t>
            </a:r>
            <a:r>
              <a:rPr lang="el-GR" sz="2200" b="1" dirty="0" smtClean="0">
                <a:solidFill>
                  <a:schemeClr val="tx2"/>
                </a:solidFill>
              </a:rPr>
              <a:t>στοιχεία ή </a:t>
            </a:r>
            <a:r>
              <a:rPr lang="el-GR" sz="2200" b="1" i="1" dirty="0" smtClean="0">
                <a:solidFill>
                  <a:schemeClr val="tx2"/>
                </a:solidFill>
              </a:rPr>
              <a:t>σφαίρες</a:t>
            </a:r>
            <a:r>
              <a:rPr lang="el-GR" sz="2200" dirty="0"/>
              <a:t> </a:t>
            </a:r>
            <a:r>
              <a:rPr lang="el-GR" sz="2200" dirty="0" smtClean="0"/>
              <a:t>και τις </a:t>
            </a:r>
            <a:r>
              <a:rPr lang="el-GR" sz="2200" b="1" i="1" dirty="0" smtClean="0">
                <a:solidFill>
                  <a:schemeClr val="tx2"/>
                </a:solidFill>
              </a:rPr>
              <a:t>γλήνες</a:t>
            </a:r>
            <a:r>
              <a:rPr lang="el-GR" sz="2200" dirty="0" smtClean="0"/>
              <a:t>.</a:t>
            </a:r>
            <a:endParaRPr lang="el-GR" sz="2200" b="1" dirty="0">
              <a:solidFill>
                <a:schemeClr val="tx2"/>
              </a:solidFill>
            </a:endParaRPr>
          </a:p>
        </p:txBody>
      </p:sp>
      <p:pic>
        <p:nvPicPr>
          <p:cNvPr id="8" name="Picture 3"/>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20147" t="6647" r="22376" b="9679"/>
          <a:stretch/>
        </p:blipFill>
        <p:spPr>
          <a:xfrm>
            <a:off x="193183" y="1700808"/>
            <a:ext cx="4198514" cy="4584082"/>
          </a:xfrm>
          <a:prstGeom prst="roundRect">
            <a:avLst/>
          </a:prstGeom>
        </p:spPr>
      </p:pic>
      <p:sp>
        <p:nvSpPr>
          <p:cNvPr id="9" name="Title 44"/>
          <p:cNvSpPr>
            <a:spLocks noGrp="1"/>
          </p:cNvSpPr>
          <p:nvPr>
            <p:ph type="title"/>
          </p:nvPr>
        </p:nvSpPr>
        <p:spPr/>
        <p:txBody>
          <a:bodyPr anchor="t">
            <a:normAutofit/>
          </a:bodyPr>
          <a:lstStyle/>
          <a:p>
            <a:r>
              <a:rPr lang="el-GR" sz="3200" b="1" dirty="0" smtClean="0">
                <a:solidFill>
                  <a:schemeClr val="tx2"/>
                </a:solidFill>
                <a:effectLst/>
              </a:rPr>
              <a:t>Περιγραφή μηχανικού αρθρωτήρα</a:t>
            </a:r>
            <a:endParaRPr lang="el-GR" sz="3200" b="1" dirty="0">
              <a:solidFill>
                <a:schemeClr val="tx2"/>
              </a:solidFill>
              <a:effectLst/>
            </a:endParaRPr>
          </a:p>
        </p:txBody>
      </p:sp>
      <p:sp>
        <p:nvSpPr>
          <p:cNvPr id="7" name="Down Arrow 6"/>
          <p:cNvSpPr/>
          <p:nvPr/>
        </p:nvSpPr>
        <p:spPr>
          <a:xfrm>
            <a:off x="1691728" y="4509120"/>
            <a:ext cx="396000" cy="75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el-GR" sz="1100" b="1" cap="small" dirty="0" smtClean="0"/>
              <a:t>κατω</a:t>
            </a:r>
            <a:endParaRPr lang="el-GR" sz="1100" b="1" cap="small" dirty="0"/>
          </a:p>
        </p:txBody>
      </p:sp>
      <p:sp>
        <p:nvSpPr>
          <p:cNvPr id="10" name="Up Arrow 9"/>
          <p:cNvSpPr/>
          <p:nvPr/>
        </p:nvSpPr>
        <p:spPr>
          <a:xfrm>
            <a:off x="1763688" y="3212976"/>
            <a:ext cx="396000" cy="684000"/>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1100" b="1" cap="small" dirty="0" err="1" smtClean="0"/>
              <a:t>ανω</a:t>
            </a:r>
            <a:endParaRPr lang="el-GR" sz="1100" b="1" cap="small" dirty="0"/>
          </a:p>
        </p:txBody>
      </p:sp>
      <p:sp>
        <p:nvSpPr>
          <p:cNvPr id="12" name="Oval 11"/>
          <p:cNvSpPr/>
          <p:nvPr/>
        </p:nvSpPr>
        <p:spPr>
          <a:xfrm>
            <a:off x="3153544" y="4293096"/>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p:cNvSpPr txBox="1"/>
          <p:nvPr/>
        </p:nvSpPr>
        <p:spPr>
          <a:xfrm>
            <a:off x="3238677" y="5517232"/>
            <a:ext cx="847861" cy="523220"/>
          </a:xfrm>
          <a:prstGeom prst="rect">
            <a:avLst/>
          </a:prstGeom>
          <a:noFill/>
        </p:spPr>
        <p:txBody>
          <a:bodyPr wrap="none" rtlCol="0">
            <a:spAutoFit/>
          </a:bodyPr>
          <a:lstStyle/>
          <a:p>
            <a:r>
              <a:rPr lang="el-GR" sz="1400" b="1" dirty="0" smtClean="0">
                <a:solidFill>
                  <a:schemeClr val="bg1"/>
                </a:solidFill>
              </a:rPr>
              <a:t>Τομική</a:t>
            </a:r>
          </a:p>
          <a:p>
            <a:r>
              <a:rPr lang="el-GR" sz="1400" b="1" dirty="0" smtClean="0">
                <a:solidFill>
                  <a:schemeClr val="bg1"/>
                </a:solidFill>
              </a:rPr>
              <a:t> τράπεζα</a:t>
            </a:r>
            <a:endParaRPr lang="el-GR" sz="1400" b="1" dirty="0">
              <a:solidFill>
                <a:schemeClr val="bg1"/>
              </a:solidFill>
            </a:endParaRPr>
          </a:p>
        </p:txBody>
      </p:sp>
      <p:cxnSp>
        <p:nvCxnSpPr>
          <p:cNvPr id="15" name="Straight Arrow Connector 14"/>
          <p:cNvCxnSpPr/>
          <p:nvPr/>
        </p:nvCxnSpPr>
        <p:spPr>
          <a:xfrm flipV="1">
            <a:off x="3662607" y="5207496"/>
            <a:ext cx="0" cy="381744"/>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a:off x="2649488" y="2586608"/>
            <a:ext cx="914400" cy="914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1993454" y="2257127"/>
            <a:ext cx="1282402" cy="307777"/>
          </a:xfrm>
          <a:prstGeom prst="rect">
            <a:avLst/>
          </a:prstGeom>
          <a:noFill/>
        </p:spPr>
        <p:txBody>
          <a:bodyPr wrap="none" rtlCol="0">
            <a:spAutoFit/>
          </a:bodyPr>
          <a:lstStyle/>
          <a:p>
            <a:r>
              <a:rPr lang="el-GR" sz="1400" b="1" dirty="0" smtClean="0">
                <a:solidFill>
                  <a:schemeClr val="bg1"/>
                </a:solidFill>
              </a:rPr>
              <a:t>Τομική βελόνα</a:t>
            </a:r>
            <a:endParaRPr lang="el-GR" sz="1400" b="1" dirty="0">
              <a:solidFill>
                <a:schemeClr val="bg1"/>
              </a:solidFill>
            </a:endParaRPr>
          </a:p>
        </p:txBody>
      </p:sp>
      <p:sp>
        <p:nvSpPr>
          <p:cNvPr id="20" name="TextBox 19"/>
          <p:cNvSpPr txBox="1"/>
          <p:nvPr/>
        </p:nvSpPr>
        <p:spPr>
          <a:xfrm>
            <a:off x="251520" y="2276872"/>
            <a:ext cx="668068" cy="307777"/>
          </a:xfrm>
          <a:prstGeom prst="rect">
            <a:avLst/>
          </a:prstGeom>
          <a:noFill/>
        </p:spPr>
        <p:txBody>
          <a:bodyPr wrap="none" rtlCol="0">
            <a:spAutoFit/>
          </a:bodyPr>
          <a:lstStyle/>
          <a:p>
            <a:r>
              <a:rPr lang="el-GR" sz="1400" b="1" dirty="0" smtClean="0">
                <a:solidFill>
                  <a:schemeClr val="bg1"/>
                </a:solidFill>
              </a:rPr>
              <a:t>Γλήνη </a:t>
            </a:r>
            <a:endParaRPr lang="el-GR" sz="1400" b="1" dirty="0">
              <a:solidFill>
                <a:schemeClr val="bg1"/>
              </a:solidFill>
            </a:endParaRPr>
          </a:p>
        </p:txBody>
      </p:sp>
      <p:cxnSp>
        <p:nvCxnSpPr>
          <p:cNvPr id="21" name="Straight Arrow Connector 20"/>
          <p:cNvCxnSpPr/>
          <p:nvPr/>
        </p:nvCxnSpPr>
        <p:spPr>
          <a:xfrm>
            <a:off x="585554" y="2586608"/>
            <a:ext cx="172205" cy="55436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H="1" flipV="1">
            <a:off x="877150" y="3428968"/>
            <a:ext cx="902219" cy="238667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899592" y="5857527"/>
            <a:ext cx="1625894" cy="307777"/>
          </a:xfrm>
          <a:prstGeom prst="rect">
            <a:avLst/>
          </a:prstGeom>
          <a:noFill/>
        </p:spPr>
        <p:txBody>
          <a:bodyPr wrap="none" rtlCol="0">
            <a:spAutoFit/>
          </a:bodyPr>
          <a:lstStyle/>
          <a:p>
            <a:r>
              <a:rPr lang="el-GR" sz="1400" b="1" dirty="0" err="1" smtClean="0">
                <a:solidFill>
                  <a:schemeClr val="bg1"/>
                </a:solidFill>
              </a:rPr>
              <a:t>Κονδυλικό</a:t>
            </a:r>
            <a:r>
              <a:rPr lang="el-GR" sz="1400" b="1" dirty="0" smtClean="0">
                <a:solidFill>
                  <a:schemeClr val="bg1"/>
                </a:solidFill>
              </a:rPr>
              <a:t> στοιχείο</a:t>
            </a:r>
            <a:endParaRPr lang="el-GR" sz="1400" b="1" dirty="0">
              <a:solidFill>
                <a:schemeClr val="bg1"/>
              </a:solidFill>
            </a:endParaRPr>
          </a:p>
        </p:txBody>
      </p:sp>
      <p:sp>
        <p:nvSpPr>
          <p:cNvPr id="28" name="Oval 27"/>
          <p:cNvSpPr/>
          <p:nvPr/>
        </p:nvSpPr>
        <p:spPr>
          <a:xfrm>
            <a:off x="757759" y="3177839"/>
            <a:ext cx="216000" cy="216000"/>
          </a:xfrm>
          <a:prstGeom prst="ellipse">
            <a:avLst/>
          </a:prstGeom>
          <a:solidFill>
            <a:schemeClr val="bg1">
              <a:lumMod val="50000"/>
              <a:alpha val="16000"/>
            </a:schemeClr>
          </a:solidFill>
          <a:ln w="15875">
            <a:solidFill>
              <a:schemeClr val="bg1">
                <a:lumMod val="50000"/>
                <a:alpha val="65000"/>
              </a:schemeClr>
            </a:solidFill>
            <a:prstDash val="sysDash"/>
          </a:ln>
          <a:effectLst>
            <a:innerShdw blurRad="114300">
              <a:schemeClr val="bg1">
                <a:lumMod val="50000"/>
                <a:alpha val="82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8" name="Freeform 1027"/>
          <p:cNvSpPr/>
          <p:nvPr/>
        </p:nvSpPr>
        <p:spPr>
          <a:xfrm>
            <a:off x="927279" y="3400023"/>
            <a:ext cx="25758" cy="141667"/>
          </a:xfrm>
          <a:custGeom>
            <a:avLst/>
            <a:gdLst>
              <a:gd name="connsiteX0" fmla="*/ 0 w 25758"/>
              <a:gd name="connsiteY0" fmla="*/ 0 h 141667"/>
              <a:gd name="connsiteX1" fmla="*/ 12879 w 25758"/>
              <a:gd name="connsiteY1" fmla="*/ 64394 h 141667"/>
              <a:gd name="connsiteX2" fmla="*/ 25758 w 25758"/>
              <a:gd name="connsiteY2" fmla="*/ 141667 h 141667"/>
              <a:gd name="connsiteX3" fmla="*/ 25758 w 25758"/>
              <a:gd name="connsiteY3" fmla="*/ 141667 h 141667"/>
            </a:gdLst>
            <a:ahLst/>
            <a:cxnLst>
              <a:cxn ang="0">
                <a:pos x="connsiteX0" y="connsiteY0"/>
              </a:cxn>
              <a:cxn ang="0">
                <a:pos x="connsiteX1" y="connsiteY1"/>
              </a:cxn>
              <a:cxn ang="0">
                <a:pos x="connsiteX2" y="connsiteY2"/>
              </a:cxn>
              <a:cxn ang="0">
                <a:pos x="connsiteX3" y="connsiteY3"/>
              </a:cxn>
            </a:cxnLst>
            <a:rect l="l" t="t" r="r" b="b"/>
            <a:pathLst>
              <a:path w="25758" h="141667">
                <a:moveTo>
                  <a:pt x="0" y="0"/>
                </a:moveTo>
                <a:cubicBezTo>
                  <a:pt x="4293" y="20391"/>
                  <a:pt x="8586" y="40783"/>
                  <a:pt x="12879" y="64394"/>
                </a:cubicBezTo>
                <a:cubicBezTo>
                  <a:pt x="17172" y="88005"/>
                  <a:pt x="25758" y="141667"/>
                  <a:pt x="25758" y="141667"/>
                </a:cubicBezTo>
                <a:lnTo>
                  <a:pt x="25758" y="141667"/>
                </a:lnTo>
              </a:path>
            </a:pathLst>
          </a:custGeom>
          <a:no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29" name="Freeform 1028"/>
          <p:cNvSpPr/>
          <p:nvPr/>
        </p:nvSpPr>
        <p:spPr>
          <a:xfrm>
            <a:off x="810320" y="3356992"/>
            <a:ext cx="133661" cy="107904"/>
          </a:xfrm>
          <a:custGeom>
            <a:avLst/>
            <a:gdLst>
              <a:gd name="connsiteX0" fmla="*/ 1049 w 133661"/>
              <a:gd name="connsiteY0" fmla="*/ 30438 h 107904"/>
              <a:gd name="connsiteX1" fmla="*/ 65443 w 133661"/>
              <a:gd name="connsiteY1" fmla="*/ 30438 h 107904"/>
              <a:gd name="connsiteX2" fmla="*/ 104080 w 133661"/>
              <a:gd name="connsiteY2" fmla="*/ 17560 h 107904"/>
              <a:gd name="connsiteX3" fmla="*/ 116959 w 133661"/>
              <a:gd name="connsiteY3" fmla="*/ 17560 h 107904"/>
              <a:gd name="connsiteX4" fmla="*/ 116959 w 133661"/>
              <a:gd name="connsiteY4" fmla="*/ 4681 h 107904"/>
              <a:gd name="connsiteX5" fmla="*/ 129838 w 133661"/>
              <a:gd name="connsiteY5" fmla="*/ 107712 h 107904"/>
              <a:gd name="connsiteX6" fmla="*/ 1049 w 133661"/>
              <a:gd name="connsiteY6" fmla="*/ 30438 h 10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61" h="107904">
                <a:moveTo>
                  <a:pt x="1049" y="30438"/>
                </a:moveTo>
                <a:cubicBezTo>
                  <a:pt x="-9683" y="17559"/>
                  <a:pt x="65443" y="30438"/>
                  <a:pt x="65443" y="30438"/>
                </a:cubicBezTo>
                <a:cubicBezTo>
                  <a:pt x="82615" y="28292"/>
                  <a:pt x="104080" y="17560"/>
                  <a:pt x="104080" y="17560"/>
                </a:cubicBezTo>
                <a:cubicBezTo>
                  <a:pt x="112666" y="15414"/>
                  <a:pt x="116959" y="17560"/>
                  <a:pt x="116959" y="17560"/>
                </a:cubicBezTo>
                <a:cubicBezTo>
                  <a:pt x="119105" y="15414"/>
                  <a:pt x="114813" y="-10344"/>
                  <a:pt x="116959" y="4681"/>
                </a:cubicBezTo>
                <a:cubicBezTo>
                  <a:pt x="119105" y="19706"/>
                  <a:pt x="142717" y="103419"/>
                  <a:pt x="129838" y="107712"/>
                </a:cubicBezTo>
                <a:cubicBezTo>
                  <a:pt x="116959" y="112005"/>
                  <a:pt x="11781" y="43317"/>
                  <a:pt x="1049" y="30438"/>
                </a:cubicBezTo>
                <a:close/>
              </a:path>
            </a:pathLst>
          </a:custGeom>
          <a:solidFill>
            <a:schemeClr val="bg1">
              <a:lumMod val="65000"/>
              <a:alpha val="66000"/>
            </a:schemeClr>
          </a:solidFill>
          <a:ln w="952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8</a:t>
            </a:fld>
            <a:endParaRPr lang="el-GR" dirty="0"/>
          </a:p>
        </p:txBody>
      </p:sp>
    </p:spTree>
    <p:extLst>
      <p:ext uri="{BB962C8B-B14F-4D97-AF65-F5344CB8AC3E}">
        <p14:creationId xmlns:p14="http://schemas.microsoft.com/office/powerpoint/2010/main" val="3547267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7544" y="1196752"/>
            <a:ext cx="8496944" cy="5661248"/>
          </a:xfrm>
        </p:spPr>
        <p:txBody>
          <a:bodyPr>
            <a:noAutofit/>
          </a:bodyPr>
          <a:lstStyle/>
          <a:p>
            <a:pPr>
              <a:spcBef>
                <a:spcPts val="600"/>
              </a:spcBef>
              <a:defRPr/>
            </a:pPr>
            <a:r>
              <a:rPr lang="el-GR" sz="2200" b="1" dirty="0"/>
              <a:t>η περιοχή του προσθίου </a:t>
            </a:r>
            <a:r>
              <a:rPr lang="el-GR" sz="2200" b="1" dirty="0" smtClean="0"/>
              <a:t>τμήματος </a:t>
            </a:r>
            <a:r>
              <a:rPr lang="el-GR" sz="2200" dirty="0" smtClean="0"/>
              <a:t>(</a:t>
            </a:r>
            <a:r>
              <a:rPr lang="el-GR" sz="2200" dirty="0" err="1" smtClean="0"/>
              <a:t>τομική</a:t>
            </a:r>
            <a:r>
              <a:rPr lang="el-GR" sz="2200" dirty="0" smtClean="0"/>
              <a:t> βελόνα </a:t>
            </a:r>
            <a:r>
              <a:rPr lang="el-GR" sz="2200" dirty="0"/>
              <a:t>και τομική </a:t>
            </a:r>
            <a:r>
              <a:rPr lang="el-GR" sz="2200" dirty="0" smtClean="0"/>
              <a:t>τράπεζα)  </a:t>
            </a:r>
            <a:r>
              <a:rPr lang="el-GR" sz="2200" dirty="0"/>
              <a:t>μπορεί να εξασφαλίζει στα αναρτημένα εκμαγεία μια κεντρική θέση </a:t>
            </a:r>
            <a:r>
              <a:rPr lang="el-GR" sz="2200" dirty="0" smtClean="0"/>
              <a:t>συγκράτησης</a:t>
            </a:r>
            <a:r>
              <a:rPr lang="en-GB" sz="2200" dirty="0" smtClean="0"/>
              <a:t> </a:t>
            </a:r>
            <a:r>
              <a:rPr lang="el-GR" sz="2200" dirty="0" smtClean="0"/>
              <a:t>που </a:t>
            </a:r>
            <a:r>
              <a:rPr lang="el-GR" sz="2200" dirty="0"/>
              <a:t>είναι δυνατόν να επαναλαμβάνεται</a:t>
            </a:r>
            <a:r>
              <a:rPr lang="el-GR" sz="2200" dirty="0" smtClean="0"/>
              <a:t>. </a:t>
            </a:r>
            <a:endParaRPr lang="el-GR" sz="2200" dirty="0"/>
          </a:p>
          <a:p>
            <a:pPr>
              <a:spcBef>
                <a:spcPts val="600"/>
              </a:spcBef>
              <a:defRPr/>
            </a:pPr>
            <a:r>
              <a:rPr lang="el-GR" sz="2200" b="1" dirty="0" smtClean="0"/>
              <a:t>η </a:t>
            </a:r>
            <a:r>
              <a:rPr lang="el-GR" sz="2200" b="1" dirty="0"/>
              <a:t>περιοχή του μεσαίου τμήματος</a:t>
            </a:r>
            <a:r>
              <a:rPr lang="el-GR" sz="2200" dirty="0"/>
              <a:t>, που στηρίζει τα εκμαγεία. </a:t>
            </a:r>
            <a:r>
              <a:rPr lang="el-GR" sz="2200" dirty="0" smtClean="0"/>
              <a:t>Αν </a:t>
            </a:r>
            <a:r>
              <a:rPr lang="el-GR" sz="2200" dirty="0"/>
              <a:t>τα εκμαγεία τοποθετηθούν σε συνάρτηση με τον τελικό εγκάρσιο γίγγλυμο άξονα, το άνω εκμαγείο προσανατολίζεται κατά τέτοιο τρόπο ώστε να εξασφαλίζεται η συμμετρία ή ασυμμετρία των </a:t>
            </a:r>
            <a:r>
              <a:rPr lang="el-GR" sz="2200" dirty="0" err="1" smtClean="0"/>
              <a:t>κονδυλικών</a:t>
            </a:r>
            <a:r>
              <a:rPr lang="el-GR" sz="2200" dirty="0" smtClean="0"/>
              <a:t> </a:t>
            </a:r>
            <a:r>
              <a:rPr lang="el-GR" sz="2200" dirty="0"/>
              <a:t>στοιχείων προς το οδοντικό τόξο στις τρεις διαστάσεις του χώρου.</a:t>
            </a:r>
          </a:p>
          <a:p>
            <a:pPr>
              <a:spcBef>
                <a:spcPts val="600"/>
              </a:spcBef>
              <a:defRPr/>
            </a:pPr>
            <a:r>
              <a:rPr lang="el-GR" sz="2200" dirty="0" smtClean="0"/>
              <a:t> </a:t>
            </a:r>
            <a:r>
              <a:rPr lang="el-GR" sz="2200" b="1" dirty="0"/>
              <a:t>η περιοχή του οπίσθιου </a:t>
            </a:r>
            <a:r>
              <a:rPr lang="el-GR" sz="2200" b="1" dirty="0" smtClean="0"/>
              <a:t>τμήματος</a:t>
            </a:r>
            <a:r>
              <a:rPr lang="el-GR" sz="2200" dirty="0" smtClean="0"/>
              <a:t> </a:t>
            </a:r>
            <a:r>
              <a:rPr lang="el-GR" sz="2200" dirty="0"/>
              <a:t>έχει τρεις υποδιαιρέσεις, τις </a:t>
            </a:r>
            <a:r>
              <a:rPr lang="el-GR" sz="2200" dirty="0" smtClean="0"/>
              <a:t>γλήνες, </a:t>
            </a:r>
            <a:r>
              <a:rPr lang="el-GR" sz="2200" dirty="0"/>
              <a:t>την </a:t>
            </a:r>
            <a:r>
              <a:rPr lang="el-GR" sz="2200" dirty="0" smtClean="0"/>
              <a:t>κονδυλική, </a:t>
            </a:r>
            <a:r>
              <a:rPr lang="el-GR" sz="2200" dirty="0"/>
              <a:t>και τη </a:t>
            </a:r>
            <a:r>
              <a:rPr lang="el-GR" sz="2200" dirty="0" smtClean="0"/>
              <a:t>μεσοκονδυλική. Μεσοκονδυλική είναι η </a:t>
            </a:r>
            <a:r>
              <a:rPr lang="el-GR" sz="2200" dirty="0"/>
              <a:t>ενδιάμεση περιοχή από την αριστερή και δεξιά </a:t>
            </a:r>
            <a:r>
              <a:rPr lang="el-GR" sz="2200" dirty="0" smtClean="0"/>
              <a:t>οπίσθια ελεγκτική περιοχή </a:t>
            </a:r>
            <a:r>
              <a:rPr lang="el-GR" sz="2200" dirty="0"/>
              <a:t>του αρθρωτήρα που φέρει η κάθε μία την γλήνη και τον κόνδυλο και ουσιαστικά αναπαριστά την διακονδυλική απόσταση, όπως αντίστοιχα συμβαίνει και στον σκελετό του </a:t>
            </a:r>
            <a:r>
              <a:rPr lang="el-GR" sz="2200" dirty="0" smtClean="0"/>
              <a:t>κρανίου.</a:t>
            </a:r>
            <a:endParaRPr lang="el-GR" sz="2200" dirty="0"/>
          </a:p>
        </p:txBody>
      </p:sp>
      <p:sp>
        <p:nvSpPr>
          <p:cNvPr id="10" name="Title 44"/>
          <p:cNvSpPr>
            <a:spLocks noGrp="1"/>
          </p:cNvSpPr>
          <p:nvPr>
            <p:ph type="title"/>
          </p:nvPr>
        </p:nvSpPr>
        <p:spPr/>
        <p:txBody>
          <a:bodyPr anchor="t">
            <a:normAutofit/>
          </a:bodyPr>
          <a:lstStyle/>
          <a:p>
            <a:r>
              <a:rPr lang="el-GR" sz="3200" b="1" dirty="0" smtClean="0">
                <a:solidFill>
                  <a:schemeClr val="tx2"/>
                </a:solidFill>
                <a:effectLst/>
              </a:rPr>
              <a:t>Περιγραφή μηχανικού αρθρωτήρα</a:t>
            </a:r>
            <a:endParaRPr lang="el-GR" sz="3200" b="1" dirty="0">
              <a:solidFill>
                <a:schemeClr val="tx2"/>
              </a:solidFill>
              <a:effectLst/>
            </a:endParaRPr>
          </a:p>
        </p:txBody>
      </p:sp>
      <p:sp>
        <p:nvSpPr>
          <p:cNvPr id="2" name="Θέση αριθμού διαφάνειας 1"/>
          <p:cNvSpPr>
            <a:spLocks noGrp="1"/>
          </p:cNvSpPr>
          <p:nvPr>
            <p:ph type="sldNum" sz="quarter" idx="12"/>
          </p:nvPr>
        </p:nvSpPr>
        <p:spPr/>
        <p:txBody>
          <a:bodyPr/>
          <a:lstStyle/>
          <a:p>
            <a:fld id="{6B685A0D-9877-46E4-B743-4304212CA60B}" type="slidenum">
              <a:rPr lang="el-GR" smtClean="0"/>
              <a:t>9</a:t>
            </a:fld>
            <a:endParaRPr lang="el-GR" dirty="0"/>
          </a:p>
        </p:txBody>
      </p:sp>
    </p:spTree>
    <p:extLst>
      <p:ext uri="{BB962C8B-B14F-4D97-AF65-F5344CB8AC3E}">
        <p14:creationId xmlns:p14="http://schemas.microsoft.com/office/powerpoint/2010/main" val="199414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Προσαρμοσμένο 30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Προσαρμοσμένο 1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6501</TotalTime>
  <Words>5063</Words>
  <Application>Microsoft Office PowerPoint</Application>
  <PresentationFormat>Προβολή στην οθόνη (4:3)</PresentationFormat>
  <Paragraphs>628</Paragraphs>
  <Slides>78</Slides>
  <Notes>47</Notes>
  <HiddenSlides>0</HiddenSlides>
  <MMClips>0</MMClips>
  <ScaleCrop>false</ScaleCrop>
  <HeadingPairs>
    <vt:vector size="4" baseType="variant">
      <vt:variant>
        <vt:lpstr>Θέμα</vt:lpstr>
      </vt:variant>
      <vt:variant>
        <vt:i4>3</vt:i4>
      </vt:variant>
      <vt:variant>
        <vt:lpstr>Τίτλοι διαφανειών</vt:lpstr>
      </vt:variant>
      <vt:variant>
        <vt:i4>78</vt:i4>
      </vt:variant>
    </vt:vector>
  </HeadingPairs>
  <TitlesOfParts>
    <vt:vector size="81" baseType="lpstr">
      <vt:lpstr>Office Theme</vt:lpstr>
      <vt:lpstr>template</vt:lpstr>
      <vt:lpstr>OC_template_updated</vt:lpstr>
      <vt:lpstr>Αποκατάσταση Δυσλειτουργιών Σύγκλεισης</vt:lpstr>
      <vt:lpstr>Παρουσίαση του PowerPoint</vt:lpstr>
      <vt:lpstr> Αρθρωτήρες </vt:lpstr>
      <vt:lpstr>Χρήση και λειτουργία των αρθρωτήρων </vt:lpstr>
      <vt:lpstr>Χρήση και λειτουργία των αρθρωτήρων </vt:lpstr>
      <vt:lpstr>Ιδιότητες ιδανικού αρθρωτήρα</vt:lpstr>
      <vt:lpstr>Περιγραφή μηχανικού αρθρωτήρα</vt:lpstr>
      <vt:lpstr>Περιγραφή μηχανικού αρθρωτήρα</vt:lpstr>
      <vt:lpstr>Περιγραφή μηχανικού αρθρωτήρα</vt:lpstr>
      <vt:lpstr>Μηχανικοί Αρθρωτήρες – Ταξινόμηση </vt:lpstr>
      <vt:lpstr>Αρθρωτήρες – Ταξινόμηση </vt:lpstr>
      <vt:lpstr>Μηχανικοί Αρθρωτήρες – Ταξινόμηση </vt:lpstr>
      <vt:lpstr>Μηχανικοί Αρθρωτήρες – Ταξινόμηση </vt:lpstr>
      <vt:lpstr> Μη προσαρμοζόμενοι αρθρωτήρες α. Απλοί ή γίγγλυμοι </vt:lpstr>
      <vt:lpstr>Μη προσαρμοζόμενοι  αρθρωτήρες  β. Σταθερών αποκλίσεων</vt:lpstr>
      <vt:lpstr>Λάθη από τη χρήση μη προσαρμοζόμενων αρθρωτήρων σταθερών αποκλίσεων</vt:lpstr>
      <vt:lpstr>Ημιπροσαρμοζόμενοι ή ημιρυθμιζόμενοι αρθρωτήρες </vt:lpstr>
      <vt:lpstr>Ημιπροσαρμοζόμενοι αρθρωτήρες </vt:lpstr>
      <vt:lpstr>Ημιπροσαρμοζόμενοι αρθρωτήρες </vt:lpstr>
      <vt:lpstr>Πλήρως προσαρμοζόμενοι αρθρωτήρες </vt:lpstr>
      <vt:lpstr>Πλήρως προσαρμοζόμενοι αρθρωτήρες </vt:lpstr>
      <vt:lpstr>Επιλογή μηχανικών αρθρωτήρων  στο εργαστήριο </vt:lpstr>
      <vt:lpstr>Επιλογή αρθρωτήρων  στο εργαστήριο </vt:lpstr>
      <vt:lpstr>Επιλογή αρθρωτήρων  στο εργαστήριο </vt:lpstr>
      <vt:lpstr>Επιλογή αρθρωτήρων  στο εργαστήριο </vt:lpstr>
      <vt:lpstr>Εξέλιξη αρθρωτήρων - Εικονικός αρθρωτήρας</vt:lpstr>
      <vt:lpstr> Εικονικός  αρθρωτήρας</vt:lpstr>
      <vt:lpstr>Εικονικός αρθρωτήρας</vt:lpstr>
      <vt:lpstr>Τύποι εικονικού αρθρωτήρα</vt:lpstr>
      <vt:lpstr> Καταγραφές των σχέσεων των γνάθων</vt:lpstr>
      <vt:lpstr>   Εξωστοματικές και Ενδοστοματικές καταγραφές σχέσεων των γνάθων  </vt:lpstr>
      <vt:lpstr>   Εξωστοματικές καταγραφές Προσωπικό τόξο </vt:lpstr>
      <vt:lpstr>Προσωπικό τόξο</vt:lpstr>
      <vt:lpstr>Προσωπικό τόξο</vt:lpstr>
      <vt:lpstr>Αναφορικά σημεία καταγραφής με το προσωπικό τόξο</vt:lpstr>
      <vt:lpstr>Αναφορικά σημεία καταγραφής προσωπικού τόξου</vt:lpstr>
      <vt:lpstr>Μέρη του προσωπικού τόξου</vt:lpstr>
      <vt:lpstr>Ταξινόμηση </vt:lpstr>
      <vt:lpstr>Ωτιαία προσωπικά τόξα arbitary face bow</vt:lpstr>
      <vt:lpstr>Ωτιαία προσωπικά τόξα</vt:lpstr>
      <vt:lpstr>Κινηματικά προσωπικά τόξα</vt:lpstr>
      <vt:lpstr>Ψηφιακό προσωπικό τόξο</vt:lpstr>
      <vt:lpstr>Ψηφιακό προσωπικό τόξο</vt:lpstr>
      <vt:lpstr>Ενδοστοματικές καταγραφές των σχέσεων των γνάθων</vt:lpstr>
      <vt:lpstr>Ενδοστοματικές καταγραφές </vt:lpstr>
      <vt:lpstr>Κριτήρια για την ακρίβεια της καταγραφής των ενδοστοματικών καταγράφων</vt:lpstr>
      <vt:lpstr>Παράγοντες που επηρεάζουν την αξιοπιστία των ενδοστοματικών καταγράφων</vt:lpstr>
      <vt:lpstr>Ιδιότητες ιδανικού υλικού ενδοστοματικής καταγραφής</vt:lpstr>
      <vt:lpstr> Υλικά καταγραφής </vt:lpstr>
      <vt:lpstr>Ενδοστοματική καταγραφή  Κεντρικής σχέσης </vt:lpstr>
      <vt:lpstr>Ενδοστοματική καταγραφή  Κεντρικής σχέσης </vt:lpstr>
      <vt:lpstr>Τεχνικές καταγραφής κεντρικής σχέσης</vt:lpstr>
      <vt:lpstr>Τεχνικές ενδοστοματικής καταγραφής κεντρικής σχέσης</vt:lpstr>
      <vt:lpstr>Τεχνικές ενδοστοματικής καταγραφής κεντρικής σχέσης</vt:lpstr>
      <vt:lpstr>Καταγραφή σχέσεων γνάθων σε μερική νωδότητα       </vt:lpstr>
      <vt:lpstr>Ενδοστοματική καταγραφή  Μέγιστης συναρμογής </vt:lpstr>
      <vt:lpstr>Ενδοστοματικές καταγραφές Έκκεντρες συγκλεισιακές καταγραφές</vt:lpstr>
      <vt:lpstr>Ενδοστοματικές καταγραφές Έκκεντρες συγκλεισιακές καταγραφές</vt:lpstr>
      <vt:lpstr>Έκκεντρες συγκλεισιακές καταγραφές Πρόσθια καθοδήγηση</vt:lpstr>
      <vt:lpstr>Μεταφορά  καταγραφής της πρόσθια καθοδήγησης στον αρθρωτήρα </vt:lpstr>
      <vt:lpstr>Αντιγραφή πρόσθιας καθοδήγησης</vt:lpstr>
      <vt:lpstr>Έκκεντρες συγκλεισιακές καταγραφές Εξωστοματικές μέθοδοι καταγραφής  </vt:lpstr>
      <vt:lpstr>Έκκεντρες συγκλεισιακές καταγραφές Εξωστοματικές μέθοδοι καταγραφής </vt:lpstr>
      <vt:lpstr>Έκκεντρες συγκλεισιακές καταγραφές Εξωστοματικές μέθοδοι καταγραφής</vt:lpstr>
      <vt:lpstr>Καταγραφικά μέσα ελέγχου των συγκλεισιακών επαφών</vt:lpstr>
      <vt:lpstr>Καταγραφικά μέσα ελέγχου των συγκλεισιακών επαφών  Ταινίες καταγραφής σύγκλεισης </vt:lpstr>
      <vt:lpstr>Καταγραφικά μέσα ελέγχου των συγκλεισιακών επαφών  </vt:lpstr>
      <vt:lpstr>Καταγραφικά μέσα ελέγχου των συγκλεισιακών επαφών </vt:lpstr>
      <vt:lpstr>Καταγραφικά μέσα ελέγχου των συγκλεισιακών επαφών </vt:lpstr>
      <vt:lpstr>Καταγραφικά μέσα των συγκλεισιακών επαφών T-Scan </vt:lpstr>
      <vt:lpstr>Καταγραφικά μέσα των συγκλεισιακών επαφών T-Scan </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Αποκατάσταση Δυσλειτουργιών Σύγκλεισης</dc:title>
  <dc:creator>opencourses@teiath.gr;Dimos</dc:creator>
  <cp:lastModifiedBy>fkaram2</cp:lastModifiedBy>
  <cp:revision>393</cp:revision>
  <dcterms:created xsi:type="dcterms:W3CDTF">2015-08-27T12:28:10Z</dcterms:created>
  <dcterms:modified xsi:type="dcterms:W3CDTF">2015-11-26T07:51:44Z</dcterms:modified>
</cp:coreProperties>
</file>