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41"/>
  </p:notesMasterIdLst>
  <p:handoutMasterIdLst>
    <p:handoutMasterId r:id="rId42"/>
  </p:handoutMasterIdLst>
  <p:sldIdLst>
    <p:sldId id="298" r:id="rId3"/>
    <p:sldId id="268" r:id="rId4"/>
    <p:sldId id="269" r:id="rId5"/>
    <p:sldId id="270" r:id="rId6"/>
    <p:sldId id="271" r:id="rId7"/>
    <p:sldId id="272" r:id="rId8"/>
    <p:sldId id="273" r:id="rId9"/>
    <p:sldId id="274" r:id="rId10"/>
    <p:sldId id="275" r:id="rId11"/>
    <p:sldId id="299"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 id="257" r:id="rId35"/>
    <p:sldId id="262" r:id="rId36"/>
    <p:sldId id="264" r:id="rId37"/>
    <p:sldId id="265" r:id="rId38"/>
    <p:sldId id="266" r:id="rId39"/>
    <p:sldId id="261" r:id="rId40"/>
  </p:sldIdLst>
  <p:sldSz cx="9144000" cy="6858000" type="screen4x3"/>
  <p:notesSz cx="7104063" cy="10234613"/>
  <p:custDataLst>
    <p:tags r:id="rId43"/>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5B1"/>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gs" Target="tags/tag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15/1/2015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15/1/2015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0</a:t>
            </a:fld>
            <a:endParaRPr lang="el-GR">
              <a:solidFill>
                <a:prstClr val="black"/>
              </a:solidFill>
            </a:endParaRP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35</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36</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37</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4</a:t>
            </a:fld>
            <a:endParaRPr lang="el-GR">
              <a:solidFill>
                <a:prstClr val="black"/>
              </a:solidFill>
            </a:endParaRPr>
          </a:p>
        </p:txBody>
      </p:sp>
    </p:spTree>
    <p:extLst>
      <p:ext uri="{BB962C8B-B14F-4D97-AF65-F5344CB8AC3E}">
        <p14:creationId xmlns:p14="http://schemas.microsoft.com/office/powerpoint/2010/main" val="3266748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7</a:t>
            </a:fld>
            <a:endParaRPr lang="el-GR">
              <a:solidFill>
                <a:prstClr val="black"/>
              </a:solidFill>
            </a:endParaRPr>
          </a:p>
        </p:txBody>
      </p:sp>
    </p:spTree>
    <p:extLst>
      <p:ext uri="{BB962C8B-B14F-4D97-AF65-F5344CB8AC3E}">
        <p14:creationId xmlns:p14="http://schemas.microsoft.com/office/powerpoint/2010/main" val="1321891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8</a:t>
            </a:fld>
            <a:endParaRPr lang="el-GR"/>
          </a:p>
        </p:txBody>
      </p:sp>
    </p:spTree>
    <p:extLst>
      <p:ext uri="{BB962C8B-B14F-4D97-AF65-F5344CB8AC3E}">
        <p14:creationId xmlns:p14="http://schemas.microsoft.com/office/powerpoint/2010/main" val="2700555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19</a:t>
            </a:fld>
            <a:endParaRPr lang="el-GR"/>
          </a:p>
        </p:txBody>
      </p:sp>
    </p:spTree>
    <p:extLst>
      <p:ext uri="{BB962C8B-B14F-4D97-AF65-F5344CB8AC3E}">
        <p14:creationId xmlns:p14="http://schemas.microsoft.com/office/powerpoint/2010/main" val="3976266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25</a:t>
            </a:fld>
            <a:endParaRPr lang="el-GR">
              <a:solidFill>
                <a:prstClr val="black"/>
              </a:solidFill>
            </a:endParaRPr>
          </a:p>
        </p:txBody>
      </p:sp>
    </p:spTree>
    <p:extLst>
      <p:ext uri="{BB962C8B-B14F-4D97-AF65-F5344CB8AC3E}">
        <p14:creationId xmlns:p14="http://schemas.microsoft.com/office/powerpoint/2010/main" val="3667252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32</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33</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34</a:t>
            </a:fld>
            <a:endParaRPr lang="el-GR"/>
          </a:p>
        </p:txBody>
      </p:sp>
    </p:spTree>
    <p:extLst>
      <p:ext uri="{BB962C8B-B14F-4D97-AF65-F5344CB8AC3E}">
        <p14:creationId xmlns:p14="http://schemas.microsoft.com/office/powerpoint/2010/main" val="1537509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80531327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7" name="Picture 2" descr="C:\Users\alex\Desktop\light-lines-colors-powerpoint-backgrounds-light-lines-colors-design.jpg"/>
          <p:cNvPicPr>
            <a:picLocks noChangeAspect="1" noChangeArrowheads="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22538"/>
            <a:ext cx="9174051" cy="6880538"/>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2"/>
          <p:cNvSpPr/>
          <p:nvPr userDrawn="1"/>
        </p:nvSpPr>
        <p:spPr>
          <a:xfrm>
            <a:off x="251520" y="-22538"/>
            <a:ext cx="8712968" cy="6880538"/>
          </a:xfrm>
          <a:prstGeom prst="roundRect">
            <a:avLst>
              <a:gd name="adj" fmla="val 2428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10" name="Rectangle 3"/>
          <p:cNvSpPr/>
          <p:nvPr userDrawn="1"/>
        </p:nvSpPr>
        <p:spPr>
          <a:xfrm>
            <a:off x="0" y="0"/>
            <a:ext cx="5508104" cy="6880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8" name="Rectangle 3"/>
          <p:cNvSpPr/>
          <p:nvPr userDrawn="1"/>
        </p:nvSpPr>
        <p:spPr>
          <a:xfrm>
            <a:off x="0" y="-22538"/>
            <a:ext cx="5508104" cy="6880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2" name="Title 1"/>
          <p:cNvSpPr>
            <a:spLocks noGrp="1"/>
          </p:cNvSpPr>
          <p:nvPr>
            <p:ph type="title"/>
          </p:nvPr>
        </p:nvSpPr>
        <p:spPr/>
        <p:txBody>
          <a:bodyPr/>
          <a:lstStyle>
            <a:lvl1pPr>
              <a:defRPr>
                <a:solidFill>
                  <a:srgbClr val="225974"/>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lstStyle>
            <a:lvl1pPr>
              <a:lnSpc>
                <a:spcPct val="110000"/>
              </a:lnSpc>
              <a:spcBef>
                <a:spcPts val="1000"/>
              </a:spcBef>
              <a:defRPr sz="2400"/>
            </a:lvl1pPr>
            <a:lvl2pPr>
              <a:lnSpc>
                <a:spcPct val="110000"/>
              </a:lnSpc>
              <a:spcBef>
                <a:spcPts val="1000"/>
              </a:spcBef>
              <a:defRPr sz="2200"/>
            </a:lvl2pPr>
            <a:lvl3pPr>
              <a:lnSpc>
                <a:spcPct val="110000"/>
              </a:lnSpc>
              <a:spcBef>
                <a:spcPts val="1000"/>
              </a:spcBef>
              <a:defRPr sz="2000"/>
            </a:lvl3pPr>
            <a:lvl4pPr>
              <a:lnSpc>
                <a:spcPct val="110000"/>
              </a:lnSpc>
              <a:spcBef>
                <a:spcPts val="1000"/>
              </a:spcBef>
              <a:defRPr/>
            </a:lvl4pPr>
            <a:lvl5pPr>
              <a:lnSpc>
                <a:spcPct val="110000"/>
              </a:lnSpc>
              <a:spcBef>
                <a:spcPts val="10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51219392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78541265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2761475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97615423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436807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44848146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03242092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00663033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97701592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82783458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12.pn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hyperlink" Target="http://www.ocl-journal.org/articles/ocl/full_html/2012/02/ocl2012192p111/F1.html" TargetMode="External"/><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www.ocl-journal.org/articles/ocl/full_html/2012/02/ocl2012192p111/F1.html" TargetMode="External"/><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www.ocl-journal.org/articles/ocl/full_html/2012/02/ocl2012192p111/F1.html" TargetMode="External"/><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ndex.php?title=User:Mjones1984&amp;action=edit&amp;redlink=1" TargetMode="External"/><Relationship Id="rId4" Type="http://schemas.openxmlformats.org/officeDocument/2006/relationships/hyperlink" Target="http://commons.wikimedia.org/wiki/File:Diagram_of_zeta_potential_and_slipping_planeV2.sv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hyperlink" Target="http://creativecommons.org/licenses/by-sa/3.0/deed.en" TargetMode="External"/><Relationship Id="rId3" Type="http://schemas.openxmlformats.org/officeDocument/2006/relationships/image" Target="../media/image8.jpeg"/><Relationship Id="rId7" Type="http://schemas.openxmlformats.org/officeDocument/2006/relationships/hyperlink" Target="http://commons.wikimedia.org/wiki/User:Amada44"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hyperlink" Target="http://commons.wikimedia.org/wiki/File:Olympus_CH2_microscope_1.jpg" TargetMode="External"/><Relationship Id="rId5" Type="http://schemas.openxmlformats.org/officeDocument/2006/relationships/hyperlink" Target="http://omicsonline.org/2157-7110/2157-7110-2-127.php?%20aid=2588" TargetMode="External"/><Relationship Id="rId4" Type="http://schemas.openxmlformats.org/officeDocument/2006/relationships/image" Target="../media/image9.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err="1" smtClean="0">
                <a:solidFill>
                  <a:schemeClr val="tx1"/>
                </a:solidFill>
                <a:latin typeface="+mn-lt"/>
              </a:rPr>
              <a:t>Κοσμητολογία</a:t>
            </a:r>
            <a:r>
              <a:rPr lang="el-GR" sz="3600" b="1" dirty="0" smtClean="0">
                <a:solidFill>
                  <a:schemeClr val="tx1"/>
                </a:solidFill>
                <a:latin typeface="+mn-lt"/>
              </a:rPr>
              <a:t> Ι - Θ</a:t>
            </a:r>
            <a:endParaRPr lang="el-GR" sz="3600" b="1" dirty="0">
              <a:solidFill>
                <a:schemeClr val="tx1"/>
              </a:solidFill>
              <a:latin typeface="+mn-lt"/>
            </a:endParaRPr>
          </a:p>
        </p:txBody>
      </p:sp>
      <p:sp>
        <p:nvSpPr>
          <p:cNvPr id="3" name="Υπότιτλος 2"/>
          <p:cNvSpPr>
            <a:spLocks noGrp="1"/>
          </p:cNvSpPr>
          <p:nvPr>
            <p:ph type="subTitle" idx="1"/>
          </p:nvPr>
        </p:nvSpPr>
        <p:spPr>
          <a:xfrm>
            <a:off x="0" y="2924944"/>
            <a:ext cx="9144000" cy="2088232"/>
          </a:xfrm>
        </p:spPr>
        <p:txBody>
          <a:bodyPr>
            <a:normAutofit/>
          </a:bodyPr>
          <a:lstStyle/>
          <a:p>
            <a:pPr>
              <a:spcBef>
                <a:spcPts val="0"/>
              </a:spcBef>
              <a:spcAft>
                <a:spcPts val="1800"/>
              </a:spcAft>
            </a:pPr>
            <a:r>
              <a:rPr lang="el-GR" sz="2600" b="1" dirty="0" smtClean="0"/>
              <a:t>Ενότητα </a:t>
            </a:r>
            <a:r>
              <a:rPr lang="el-GR" sz="2600" b="1" dirty="0"/>
              <a:t>5</a:t>
            </a:r>
            <a:r>
              <a:rPr lang="el-GR" sz="2600" dirty="0" smtClean="0"/>
              <a:t>:</a:t>
            </a:r>
            <a:r>
              <a:rPr lang="en-US" sz="2600" dirty="0" smtClean="0"/>
              <a:t> </a:t>
            </a:r>
            <a:r>
              <a:rPr lang="el-GR" sz="2600" dirty="0" smtClean="0"/>
              <a:t>Συστήματα διασποράς</a:t>
            </a:r>
            <a:endParaRPr lang="en-US" sz="2600" dirty="0" smtClean="0"/>
          </a:p>
          <a:p>
            <a:pPr>
              <a:spcBef>
                <a:spcPts val="0"/>
              </a:spcBef>
            </a:pPr>
            <a:r>
              <a:rPr lang="el-GR" sz="2200" dirty="0" smtClean="0"/>
              <a:t>Δρ. Αθανασία </a:t>
            </a:r>
            <a:r>
              <a:rPr lang="el-GR" sz="2200" dirty="0" err="1" smtClean="0"/>
              <a:t>Βαρβαρέσου</a:t>
            </a:r>
            <a:endParaRPr lang="el-GR" sz="2200" dirty="0" smtClean="0"/>
          </a:p>
          <a:p>
            <a:pPr>
              <a:spcBef>
                <a:spcPts val="0"/>
              </a:spcBef>
            </a:pPr>
            <a:r>
              <a:rPr lang="el-GR" sz="2200" dirty="0" smtClean="0"/>
              <a:t>Αναπληρώτρια Καθηγήτρια </a:t>
            </a:r>
            <a:r>
              <a:rPr lang="el-GR" sz="2200" dirty="0" err="1" smtClean="0"/>
              <a:t>Κοσμητολογίας</a:t>
            </a:r>
            <a:endParaRPr lang="el-GR" sz="2200" dirty="0" smtClean="0"/>
          </a:p>
          <a:p>
            <a:pPr>
              <a:spcBef>
                <a:spcPts val="0"/>
              </a:spcBef>
            </a:pPr>
            <a:r>
              <a:rPr lang="el-GR" sz="2200" dirty="0" smtClean="0"/>
              <a:t>Τμήμα Αισθητικής και </a:t>
            </a:r>
            <a:r>
              <a:rPr lang="el-GR" sz="2200" dirty="0" err="1" smtClean="0"/>
              <a:t>Κοσμητολογίας</a:t>
            </a:r>
            <a:endParaRPr lang="el-GR" sz="22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solidFill>
                  <a:prstClr val="black"/>
                </a:solidFill>
                <a:latin typeface="Calibri"/>
              </a:rPr>
              <a:t>Ανοικτά Ακαδημαϊκά </a:t>
            </a:r>
            <a:r>
              <a:rPr lang="el-GR" sz="1600" dirty="0" smtClean="0">
                <a:solidFill>
                  <a:prstClr val="black"/>
                </a:solidFill>
                <a:latin typeface="Calibri"/>
              </a:rPr>
              <a:t>Μαθήματα στο ΤΕΙ Αθήνας</a:t>
            </a:r>
            <a:endParaRPr lang="el-GR" sz="1600" dirty="0">
              <a:solidFill>
                <a:prstClr val="black"/>
              </a:solidFill>
              <a:latin typeface="Calibri"/>
            </a:endParaRPr>
          </a:p>
        </p:txBody>
      </p:sp>
      <p:graphicFrame>
        <p:nvGraphicFramePr>
          <p:cNvPr id="4" name="Table 3"/>
          <p:cNvGraphicFramePr>
            <a:graphicFrameLocks noGrp="1"/>
          </p:cNvGraphicFramePr>
          <p:nvPr>
            <p:extLst>
              <p:ext uri="{D42A27DB-BD31-4B8C-83A1-F6EECF244321}">
                <p14:modId xmlns:p14="http://schemas.microsoft.com/office/powerpoint/2010/main" val="4274240415"/>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34962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536" y="2348880"/>
            <a:ext cx="8229600" cy="908720"/>
          </a:xfrm>
          <a:ln w="19050">
            <a:solidFill>
              <a:schemeClr val="accent5">
                <a:lumMod val="50000"/>
              </a:schemeClr>
            </a:solidFill>
          </a:ln>
        </p:spPr>
        <p:txBody>
          <a:bodyPr/>
          <a:lstStyle/>
          <a:p>
            <a:r>
              <a:rPr lang="el-GR" dirty="0"/>
              <a:t>Διαυγή συστήματα διασποράς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a:t>
            </a:fld>
            <a:endParaRPr lang="el-GR">
              <a:solidFill>
                <a:prstClr val="black"/>
              </a:solidFill>
            </a:endParaRPr>
          </a:p>
        </p:txBody>
      </p:sp>
    </p:spTree>
    <p:extLst>
      <p:ext uri="{BB962C8B-B14F-4D97-AF65-F5344CB8AC3E}">
        <p14:creationId xmlns:p14="http://schemas.microsoft.com/office/powerpoint/2010/main" val="32880382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23528" y="1700808"/>
            <a:ext cx="8435280" cy="4536504"/>
          </a:xfrm>
        </p:spPr>
        <p:txBody>
          <a:bodyPr/>
          <a:lstStyle/>
          <a:p>
            <a:r>
              <a:rPr lang="el-GR" dirty="0" smtClean="0"/>
              <a:t>Ονομάζονται </a:t>
            </a:r>
            <a:r>
              <a:rPr lang="el-GR" dirty="0"/>
              <a:t>τα υγρά συστήματα διασποράς που αποτελούνται από νερό, λάδι και </a:t>
            </a:r>
            <a:r>
              <a:rPr lang="el-GR" dirty="0" err="1"/>
              <a:t>επιφανειακοενεργή</a:t>
            </a:r>
            <a:r>
              <a:rPr lang="el-GR" dirty="0"/>
              <a:t> ουσία με διάμετρο σταγονιδίων διεσπαρμένης φάσης </a:t>
            </a:r>
            <a:r>
              <a:rPr lang="el-GR" altLang="el-GR" dirty="0"/>
              <a:t>10</a:t>
            </a:r>
            <a:r>
              <a:rPr lang="el-GR" altLang="el-GR" baseline="30000" dirty="0"/>
              <a:t>-2</a:t>
            </a:r>
            <a:r>
              <a:rPr lang="el-GR" altLang="el-GR" dirty="0"/>
              <a:t>έως 2</a:t>
            </a:r>
            <a:r>
              <a:rPr lang="en-US" altLang="el-GR" dirty="0"/>
              <a:t>x</a:t>
            </a:r>
            <a:r>
              <a:rPr lang="el-GR" altLang="el-GR" dirty="0"/>
              <a:t>10</a:t>
            </a:r>
            <a:r>
              <a:rPr lang="el-GR" altLang="el-GR" baseline="30000" dirty="0"/>
              <a:t>-1</a:t>
            </a:r>
            <a:r>
              <a:rPr lang="el-GR" altLang="el-GR" dirty="0"/>
              <a:t>μ</a:t>
            </a:r>
            <a:r>
              <a:rPr lang="en-US" altLang="el-GR" dirty="0"/>
              <a:t>m</a:t>
            </a:r>
            <a:r>
              <a:rPr lang="el-GR" altLang="el-GR" dirty="0"/>
              <a:t>. </a:t>
            </a:r>
            <a:endParaRPr lang="en-US" altLang="el-GR" dirty="0"/>
          </a:p>
          <a:p>
            <a:pPr>
              <a:spcBef>
                <a:spcPts val="1200"/>
              </a:spcBef>
            </a:pPr>
            <a:r>
              <a:rPr lang="el-GR" dirty="0" smtClean="0"/>
              <a:t>Προσφορά </a:t>
            </a:r>
            <a:r>
              <a:rPr lang="el-GR" dirty="0"/>
              <a:t>ενέργειας που συνήθως γίνεται με τη χρήση υπερήχων ή με </a:t>
            </a:r>
            <a:r>
              <a:rPr lang="el-GR" dirty="0" err="1"/>
              <a:t>ομογενοποιίηση</a:t>
            </a:r>
            <a:r>
              <a:rPr lang="el-GR" dirty="0"/>
              <a:t> υψηλής πίεσης. </a:t>
            </a:r>
          </a:p>
          <a:p>
            <a:pPr>
              <a:spcBef>
                <a:spcPts val="1200"/>
              </a:spcBef>
            </a:pPr>
            <a:r>
              <a:rPr lang="el-GR" dirty="0"/>
              <a:t>Συνήθως προστίθεται και δεύτερη </a:t>
            </a:r>
            <a:r>
              <a:rPr lang="el-GR" dirty="0" err="1"/>
              <a:t>επιφανειακοενεργή</a:t>
            </a:r>
            <a:r>
              <a:rPr lang="el-GR" dirty="0"/>
              <a:t> ουσία, η οποία ονομάζεται </a:t>
            </a:r>
            <a:r>
              <a:rPr lang="el-GR" dirty="0" err="1"/>
              <a:t>συνεπιφανειακοενεργή</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a:t>
            </a:fld>
            <a:endParaRPr lang="el-GR">
              <a:solidFill>
                <a:prstClr val="black"/>
              </a:solidFill>
            </a:endParaRPr>
          </a:p>
        </p:txBody>
      </p:sp>
      <p:sp>
        <p:nvSpPr>
          <p:cNvPr id="5" name="Τίτλος 1"/>
          <p:cNvSpPr>
            <a:spLocks noGrp="1"/>
          </p:cNvSpPr>
          <p:nvPr>
            <p:ph type="title"/>
          </p:nvPr>
        </p:nvSpPr>
        <p:spPr>
          <a:xfrm>
            <a:off x="467544" y="116632"/>
            <a:ext cx="8229600" cy="1008112"/>
          </a:xfrm>
        </p:spPr>
        <p:txBody>
          <a:bodyPr>
            <a:normAutofit fontScale="90000"/>
          </a:bodyPr>
          <a:lstStyle/>
          <a:p>
            <a:r>
              <a:rPr lang="en-US" sz="4400" dirty="0" smtClean="0"/>
              <a:t>M</a:t>
            </a:r>
            <a:r>
              <a:rPr lang="el-GR" sz="4400" dirty="0" err="1" smtClean="0"/>
              <a:t>ικρογαλακτώματα</a:t>
            </a:r>
            <a:r>
              <a:rPr lang="en-US" sz="4400" dirty="0"/>
              <a:t/>
            </a:r>
            <a:br>
              <a:rPr lang="en-US" sz="4400" dirty="0"/>
            </a:br>
            <a:r>
              <a:rPr lang="el-GR" sz="3600" b="0" dirty="0" smtClean="0"/>
              <a:t>(</a:t>
            </a:r>
            <a:r>
              <a:rPr lang="en-US" sz="3600" b="0" dirty="0" err="1"/>
              <a:t>microemulsions</a:t>
            </a:r>
            <a:r>
              <a:rPr lang="en-US" sz="3600" b="0" dirty="0" smtClean="0"/>
              <a:t>)</a:t>
            </a:r>
            <a:r>
              <a:rPr lang="el-GR" sz="3600" b="0" dirty="0" smtClean="0"/>
              <a:t> 1/2</a:t>
            </a:r>
            <a:endParaRPr lang="el-GR" sz="3600" b="0" dirty="0"/>
          </a:p>
        </p:txBody>
      </p:sp>
    </p:spTree>
    <p:extLst>
      <p:ext uri="{BB962C8B-B14F-4D97-AF65-F5344CB8AC3E}">
        <p14:creationId xmlns:p14="http://schemas.microsoft.com/office/powerpoint/2010/main" val="31527357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n-US" sz="4400" dirty="0" smtClean="0"/>
              <a:t>M</a:t>
            </a:r>
            <a:r>
              <a:rPr lang="el-GR" sz="4400" dirty="0" err="1" smtClean="0"/>
              <a:t>ικρογαλακτώματα</a:t>
            </a:r>
            <a:r>
              <a:rPr lang="en-US" sz="4400" dirty="0"/>
              <a:t/>
            </a:r>
            <a:br>
              <a:rPr lang="en-US" sz="4400" dirty="0"/>
            </a:br>
            <a:r>
              <a:rPr lang="el-GR" sz="3600" b="0" dirty="0" smtClean="0"/>
              <a:t>(</a:t>
            </a:r>
            <a:r>
              <a:rPr lang="en-US" sz="3600" b="0" dirty="0" err="1"/>
              <a:t>microemulsions</a:t>
            </a:r>
            <a:r>
              <a:rPr lang="en-US" sz="3600" b="0" dirty="0" smtClean="0"/>
              <a:t>)</a:t>
            </a:r>
            <a:r>
              <a:rPr lang="el-GR" sz="3600" b="0" dirty="0" smtClean="0"/>
              <a:t> 2/2</a:t>
            </a:r>
            <a:endParaRPr lang="el-GR" sz="3600" b="0" dirty="0"/>
          </a:p>
        </p:txBody>
      </p:sp>
      <p:sp>
        <p:nvSpPr>
          <p:cNvPr id="3" name="Θέση περιεχομένου 2"/>
          <p:cNvSpPr>
            <a:spLocks noGrp="1"/>
          </p:cNvSpPr>
          <p:nvPr>
            <p:ph idx="1"/>
          </p:nvPr>
        </p:nvSpPr>
        <p:spPr>
          <a:xfrm>
            <a:off x="457200" y="1484784"/>
            <a:ext cx="8229600" cy="4752528"/>
          </a:xfrm>
        </p:spPr>
        <p:txBody>
          <a:bodyPr/>
          <a:lstStyle/>
          <a:p>
            <a:pPr>
              <a:spcBef>
                <a:spcPts val="1200"/>
              </a:spcBef>
            </a:pPr>
            <a:r>
              <a:rPr lang="el-GR" dirty="0"/>
              <a:t>O/W ή W/O, </a:t>
            </a:r>
          </a:p>
          <a:p>
            <a:pPr>
              <a:spcBef>
                <a:spcPts val="1200"/>
              </a:spcBef>
            </a:pPr>
            <a:r>
              <a:rPr lang="el-GR" dirty="0" err="1"/>
              <a:t>Eχουν</a:t>
            </a:r>
            <a:r>
              <a:rPr lang="el-GR" dirty="0"/>
              <a:t> μικρό ιξώδες, </a:t>
            </a:r>
          </a:p>
          <a:p>
            <a:pPr>
              <a:spcBef>
                <a:spcPts val="1200"/>
              </a:spcBef>
            </a:pPr>
            <a:r>
              <a:rPr lang="el-GR" dirty="0" err="1"/>
              <a:t>Eίναι</a:t>
            </a:r>
            <a:r>
              <a:rPr lang="el-GR" dirty="0"/>
              <a:t> </a:t>
            </a:r>
            <a:r>
              <a:rPr lang="el-GR" dirty="0" err="1"/>
              <a:t>θερμοδυναμικά</a:t>
            </a:r>
            <a:r>
              <a:rPr lang="el-GR" dirty="0"/>
              <a:t> περισσότερο σταθερά από τα γαλακτώματα </a:t>
            </a:r>
            <a:r>
              <a:rPr lang="el-GR" dirty="0" smtClean="0"/>
              <a:t>,</a:t>
            </a:r>
            <a:endParaRPr lang="el-GR" dirty="0"/>
          </a:p>
          <a:p>
            <a:pPr>
              <a:spcBef>
                <a:spcPts val="1200"/>
              </a:spcBef>
            </a:pPr>
            <a:r>
              <a:rPr lang="el-GR" dirty="0" err="1"/>
              <a:t>Eίναι</a:t>
            </a:r>
            <a:r>
              <a:rPr lang="el-GR" dirty="0"/>
              <a:t> </a:t>
            </a:r>
            <a:r>
              <a:rPr lang="el-GR" dirty="0" smtClean="0"/>
              <a:t>διαυγή,</a:t>
            </a:r>
            <a:endParaRPr lang="el-GR" dirty="0"/>
          </a:p>
          <a:p>
            <a:pPr>
              <a:spcBef>
                <a:spcPts val="1200"/>
              </a:spcBef>
            </a:pPr>
            <a:r>
              <a:rPr lang="el-GR" dirty="0"/>
              <a:t>Τα </a:t>
            </a:r>
            <a:r>
              <a:rPr lang="el-GR" dirty="0" err="1"/>
              <a:t>λιποσώματα</a:t>
            </a:r>
            <a:r>
              <a:rPr lang="el-GR" dirty="0"/>
              <a:t> αποτελούν έναν τύπο </a:t>
            </a:r>
            <a:r>
              <a:rPr lang="el-GR" dirty="0" err="1"/>
              <a:t>μικρογαλακτώματος</a:t>
            </a:r>
            <a:r>
              <a:rPr lang="el-GR" dirty="0"/>
              <a:t> O/W.</a:t>
            </a:r>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a:t>
            </a:fld>
            <a:endParaRPr lang="el-GR">
              <a:solidFill>
                <a:prstClr val="black"/>
              </a:solidFill>
            </a:endParaRPr>
          </a:p>
        </p:txBody>
      </p:sp>
    </p:spTree>
    <p:extLst>
      <p:ext uri="{BB962C8B-B14F-4D97-AF65-F5344CB8AC3E}">
        <p14:creationId xmlns:p14="http://schemas.microsoft.com/office/powerpoint/2010/main" val="20818884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Κολλοειδή </a:t>
            </a:r>
            <a:r>
              <a:rPr lang="el-GR" sz="3200" b="0" dirty="0" smtClean="0"/>
              <a:t>(1/6)</a:t>
            </a:r>
            <a:endParaRPr lang="el-GR" sz="3200" b="0" dirty="0"/>
          </a:p>
        </p:txBody>
      </p:sp>
      <p:sp>
        <p:nvSpPr>
          <p:cNvPr id="3" name="Θέση περιεχομένου 2"/>
          <p:cNvSpPr>
            <a:spLocks noGrp="1"/>
          </p:cNvSpPr>
          <p:nvPr>
            <p:ph idx="1"/>
          </p:nvPr>
        </p:nvSpPr>
        <p:spPr/>
        <p:txBody>
          <a:bodyPr/>
          <a:lstStyle/>
          <a:p>
            <a:pPr>
              <a:spcBef>
                <a:spcPts val="1200"/>
              </a:spcBef>
            </a:pPr>
            <a:r>
              <a:rPr lang="el-GR" dirty="0"/>
              <a:t>Υπάρχουν ορισμένες διασπορές που φαίνονται να είναι διαυγείς όταν εξετάζονται με το συνηθισμένο μικροσκόπιο. </a:t>
            </a:r>
          </a:p>
          <a:p>
            <a:pPr>
              <a:spcBef>
                <a:spcPts val="1200"/>
              </a:spcBef>
            </a:pPr>
            <a:r>
              <a:rPr lang="el-GR" dirty="0"/>
              <a:t>Όταν όμως αυτά εξετάζονται με το υπερμικροσκόπιο φαίνονται να περιέχουν σωματίδια που εμφανίζονται σα μικρές φωτεινές κηλίδες. Αυτά τα σωματίδια γίνονται τελείως ορατά στο ηλεκτρονικό μικροσκόπιο που έχει μεγαλύτερη διαχωριστική ικανότητα.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a:t>
            </a:fld>
            <a:endParaRPr lang="el-GR">
              <a:solidFill>
                <a:prstClr val="black"/>
              </a:solidFill>
            </a:endParaRPr>
          </a:p>
        </p:txBody>
      </p:sp>
    </p:spTree>
    <p:extLst>
      <p:ext uri="{BB962C8B-B14F-4D97-AF65-F5344CB8AC3E}">
        <p14:creationId xmlns:p14="http://schemas.microsoft.com/office/powerpoint/2010/main" val="29739488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Κολλοειδή </a:t>
            </a:r>
            <a:r>
              <a:rPr lang="el-GR" sz="3200" b="0" dirty="0" smtClean="0"/>
              <a:t>(2/6)</a:t>
            </a:r>
            <a:endParaRPr lang="el-GR" dirty="0"/>
          </a:p>
        </p:txBody>
      </p:sp>
      <p:sp>
        <p:nvSpPr>
          <p:cNvPr id="3" name="Θέση περιεχομένου 2"/>
          <p:cNvSpPr>
            <a:spLocks noGrp="1"/>
          </p:cNvSpPr>
          <p:nvPr>
            <p:ph idx="1"/>
          </p:nvPr>
        </p:nvSpPr>
        <p:spPr>
          <a:xfrm>
            <a:off x="457200" y="1700808"/>
            <a:ext cx="8229600" cy="4536504"/>
          </a:xfrm>
        </p:spPr>
        <p:txBody>
          <a:bodyPr/>
          <a:lstStyle/>
          <a:p>
            <a:r>
              <a:rPr lang="el-GR" altLang="el-GR" dirty="0"/>
              <a:t>Η διάμετρος των σωματιδίων  που περιέχονται στο κολλοειδή συστήματα κυμαίνεται περίπου από 10</a:t>
            </a:r>
            <a:r>
              <a:rPr lang="el-GR" altLang="el-GR" baseline="30000" dirty="0"/>
              <a:t>-2</a:t>
            </a:r>
            <a:r>
              <a:rPr lang="el-GR" altLang="el-GR" dirty="0"/>
              <a:t> μέχρι 1μ</a:t>
            </a:r>
            <a:r>
              <a:rPr lang="en-US" altLang="el-GR" dirty="0"/>
              <a:t>m</a:t>
            </a:r>
            <a:r>
              <a:rPr lang="el-GR" altLang="el-GR" dirty="0"/>
              <a:t>. Τα σωματίδια αυτά είναι συνήθως συγκροτήματα μορίων ή μορίων και ιόντων.</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a:t>
            </a:fld>
            <a:endParaRPr lang="el-GR">
              <a:solidFill>
                <a:prstClr val="black"/>
              </a:solidFill>
            </a:endParaRPr>
          </a:p>
        </p:txBody>
      </p:sp>
    </p:spTree>
    <p:extLst>
      <p:ext uri="{BB962C8B-B14F-4D97-AF65-F5344CB8AC3E}">
        <p14:creationId xmlns:p14="http://schemas.microsoft.com/office/powerpoint/2010/main" val="7638982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Κολλοειδή </a:t>
            </a:r>
            <a:r>
              <a:rPr lang="el-GR" sz="3200" b="0" dirty="0" smtClean="0"/>
              <a:t>(3/6)</a:t>
            </a:r>
            <a:endParaRPr lang="el-GR" dirty="0"/>
          </a:p>
        </p:txBody>
      </p:sp>
      <p:sp>
        <p:nvSpPr>
          <p:cNvPr id="3" name="Θέση περιεχομένου 2"/>
          <p:cNvSpPr>
            <a:spLocks noGrp="1"/>
          </p:cNvSpPr>
          <p:nvPr>
            <p:ph idx="1"/>
          </p:nvPr>
        </p:nvSpPr>
        <p:spPr>
          <a:xfrm>
            <a:off x="457200" y="1628800"/>
            <a:ext cx="8229600" cy="4608512"/>
          </a:xfrm>
        </p:spPr>
        <p:txBody>
          <a:bodyPr/>
          <a:lstStyle/>
          <a:p>
            <a:r>
              <a:rPr lang="el-GR" altLang="el-GR" dirty="0"/>
              <a:t>Τα </a:t>
            </a:r>
            <a:r>
              <a:rPr lang="el-GR" altLang="el-GR" b="1" dirty="0"/>
              <a:t>κολλοειδή </a:t>
            </a:r>
            <a:r>
              <a:rPr lang="el-GR" altLang="el-GR" dirty="0"/>
              <a:t>(</a:t>
            </a:r>
            <a:r>
              <a:rPr lang="en-US" altLang="el-GR" dirty="0"/>
              <a:t>colloids</a:t>
            </a:r>
            <a:r>
              <a:rPr lang="el-GR" altLang="el-GR" dirty="0"/>
              <a:t>) ε</a:t>
            </a:r>
            <a:r>
              <a:rPr lang="el-GR" altLang="el-GR" dirty="0" smtClean="0"/>
              <a:t>μφανίζουν </a:t>
            </a:r>
            <a:r>
              <a:rPr lang="el-GR" altLang="el-GR" dirty="0"/>
              <a:t>ελαττωμένες τιμές για τις προσθετικές τους ιδιότητες δηλαδή τις ιδιότητες που εξαρτώνται από τη συγκέντρωση της διαλυμένης ουσίας και όχι από τη φύση της (μοριακή ή ιοντική), όπως η τάση ατμών, το σημείο ζέσεως, η</a:t>
            </a:r>
            <a:r>
              <a:rPr lang="en-US" altLang="el-GR" dirty="0"/>
              <a:t> </a:t>
            </a:r>
            <a:r>
              <a:rPr lang="el-GR" altLang="el-GR" dirty="0"/>
              <a:t>ωσμωτική πίεση.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14</a:t>
            </a:fld>
            <a:endParaRPr lang="el-GR">
              <a:solidFill>
                <a:prstClr val="black"/>
              </a:solidFill>
            </a:endParaRPr>
          </a:p>
        </p:txBody>
      </p:sp>
    </p:spTree>
    <p:extLst>
      <p:ext uri="{BB962C8B-B14F-4D97-AF65-F5344CB8AC3E}">
        <p14:creationId xmlns:p14="http://schemas.microsoft.com/office/powerpoint/2010/main" val="10701074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Κολλοειδή </a:t>
            </a:r>
            <a:r>
              <a:rPr lang="el-GR" sz="3200" b="0" dirty="0" smtClean="0"/>
              <a:t>(4/6)</a:t>
            </a:r>
            <a:endParaRPr lang="el-GR" dirty="0"/>
          </a:p>
        </p:txBody>
      </p:sp>
      <p:sp>
        <p:nvSpPr>
          <p:cNvPr id="3" name="Θέση περιεχομένου 2"/>
          <p:cNvSpPr>
            <a:spLocks noGrp="1"/>
          </p:cNvSpPr>
          <p:nvPr>
            <p:ph idx="1"/>
          </p:nvPr>
        </p:nvSpPr>
        <p:spPr>
          <a:xfrm>
            <a:off x="457200" y="1556792"/>
            <a:ext cx="8229600" cy="4680520"/>
          </a:xfrm>
        </p:spPr>
        <p:txBody>
          <a:bodyPr/>
          <a:lstStyle/>
          <a:p>
            <a:r>
              <a:rPr lang="el-GR" dirty="0"/>
              <a:t>Τα κολλοειδή διακρίνονται σε </a:t>
            </a:r>
            <a:r>
              <a:rPr lang="el-GR" dirty="0" err="1"/>
              <a:t>λυόφιλα</a:t>
            </a:r>
            <a:r>
              <a:rPr lang="el-GR" dirty="0"/>
              <a:t>, </a:t>
            </a:r>
            <a:r>
              <a:rPr lang="el-GR" dirty="0" err="1"/>
              <a:t>λυόφοβα</a:t>
            </a:r>
            <a:r>
              <a:rPr lang="el-GR" dirty="0"/>
              <a:t> και </a:t>
            </a:r>
            <a:r>
              <a:rPr lang="el-GR" b="1" dirty="0">
                <a:solidFill>
                  <a:srgbClr val="820000"/>
                </a:solidFill>
              </a:rPr>
              <a:t>συζευγμένα (</a:t>
            </a:r>
            <a:r>
              <a:rPr lang="el-GR" b="1" dirty="0" err="1">
                <a:solidFill>
                  <a:srgbClr val="820000"/>
                </a:solidFill>
              </a:rPr>
              <a:t>επιφανειακοενεργές</a:t>
            </a:r>
            <a:r>
              <a:rPr lang="el-GR" b="1" dirty="0">
                <a:solidFill>
                  <a:srgbClr val="820000"/>
                </a:solidFill>
              </a:rPr>
              <a:t> ουσίες</a:t>
            </a:r>
            <a:r>
              <a:rPr lang="el-GR" b="1" dirty="0" smtClean="0">
                <a:solidFill>
                  <a:srgbClr val="820000"/>
                </a:solidFill>
              </a:rPr>
              <a:t>).</a:t>
            </a:r>
            <a:endParaRPr lang="el-GR" b="1" dirty="0">
              <a:solidFill>
                <a:srgbClr val="820000"/>
              </a:solidFill>
            </a:endParaRP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15</a:t>
            </a:fld>
            <a:endParaRPr lang="el-GR">
              <a:solidFill>
                <a:prstClr val="black"/>
              </a:solidFill>
            </a:endParaRPr>
          </a:p>
        </p:txBody>
      </p:sp>
    </p:spTree>
    <p:extLst>
      <p:ext uri="{BB962C8B-B14F-4D97-AF65-F5344CB8AC3E}">
        <p14:creationId xmlns:p14="http://schemas.microsoft.com/office/powerpoint/2010/main" val="10968822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Κολλοειδή </a:t>
            </a:r>
            <a:r>
              <a:rPr lang="el-GR" sz="3200" b="0" dirty="0" smtClean="0"/>
              <a:t>(5/6)</a:t>
            </a:r>
            <a:endParaRPr lang="el-GR" dirty="0"/>
          </a:p>
        </p:txBody>
      </p:sp>
      <p:sp>
        <p:nvSpPr>
          <p:cNvPr id="3" name="Θέση περιεχομένου 2"/>
          <p:cNvSpPr>
            <a:spLocks noGrp="1"/>
          </p:cNvSpPr>
          <p:nvPr>
            <p:ph idx="1"/>
          </p:nvPr>
        </p:nvSpPr>
        <p:spPr>
          <a:xfrm>
            <a:off x="457200" y="1556792"/>
            <a:ext cx="8229600" cy="4680520"/>
          </a:xfrm>
        </p:spPr>
        <p:txBody>
          <a:bodyPr/>
          <a:lstStyle/>
          <a:p>
            <a:pPr>
              <a:spcBef>
                <a:spcPts val="1200"/>
              </a:spcBef>
            </a:pPr>
            <a:r>
              <a:rPr lang="el-GR" altLang="el-GR" dirty="0"/>
              <a:t>Η ελάχιστη συγκέντρωση της </a:t>
            </a:r>
            <a:r>
              <a:rPr lang="el-GR" altLang="el-GR" dirty="0" err="1"/>
              <a:t>επιφανειακοενεργής</a:t>
            </a:r>
            <a:r>
              <a:rPr lang="el-GR" altLang="el-GR" dirty="0"/>
              <a:t> ουσίας που χρειάζεται για να συζευχτούν τα μόρια της και να σχηματίσουν κυρίως σφαιρικά </a:t>
            </a:r>
            <a:r>
              <a:rPr lang="el-GR" altLang="el-GR" dirty="0" err="1"/>
              <a:t>μικύλλα</a:t>
            </a:r>
            <a:r>
              <a:rPr lang="el-GR" altLang="el-GR" dirty="0"/>
              <a:t> λέγεται </a:t>
            </a:r>
            <a:r>
              <a:rPr lang="el-GR" altLang="el-GR" b="1" dirty="0"/>
              <a:t>κρίσιμη συγκέντρωση </a:t>
            </a:r>
            <a:r>
              <a:rPr lang="el-GR" altLang="el-GR" b="1" dirty="0" err="1"/>
              <a:t>μικύλλων</a:t>
            </a:r>
            <a:r>
              <a:rPr lang="el-GR" altLang="el-GR" b="1" dirty="0"/>
              <a:t> </a:t>
            </a:r>
            <a:r>
              <a:rPr lang="el-GR" altLang="el-GR" dirty="0"/>
              <a:t>(</a:t>
            </a:r>
            <a:r>
              <a:rPr lang="en-US" altLang="el-GR" dirty="0"/>
              <a:t>critical</a:t>
            </a:r>
            <a:r>
              <a:rPr lang="el-GR" altLang="el-GR" dirty="0"/>
              <a:t> </a:t>
            </a:r>
            <a:r>
              <a:rPr lang="en-US" altLang="el-GR" dirty="0"/>
              <a:t>micelle</a:t>
            </a:r>
            <a:r>
              <a:rPr lang="el-GR" altLang="el-GR" dirty="0"/>
              <a:t> </a:t>
            </a:r>
            <a:r>
              <a:rPr lang="en-US" altLang="el-GR" dirty="0"/>
              <a:t>concentration</a:t>
            </a:r>
            <a:r>
              <a:rPr lang="el-GR" altLang="el-GR" dirty="0"/>
              <a:t>, </a:t>
            </a:r>
            <a:r>
              <a:rPr lang="en-US" altLang="el-GR" dirty="0" err="1"/>
              <a:t>cmc</a:t>
            </a:r>
            <a:r>
              <a:rPr lang="el-GR" altLang="el-GR" dirty="0"/>
              <a:t>). </a:t>
            </a:r>
          </a:p>
          <a:p>
            <a:pPr>
              <a:spcBef>
                <a:spcPts val="1200"/>
              </a:spcBef>
            </a:pPr>
            <a:r>
              <a:rPr lang="el-GR" altLang="el-GR" dirty="0"/>
              <a:t>Κατά το σχηματισμό των σφαιρικών </a:t>
            </a:r>
            <a:r>
              <a:rPr lang="el-GR" altLang="el-GR" dirty="0" err="1"/>
              <a:t>μικύλλων</a:t>
            </a:r>
            <a:r>
              <a:rPr lang="el-GR" altLang="el-GR" dirty="0"/>
              <a:t> τα </a:t>
            </a:r>
            <a:r>
              <a:rPr lang="el-GR" altLang="el-GR" b="1" dirty="0" err="1"/>
              <a:t>λιπόφιλα</a:t>
            </a:r>
            <a:r>
              <a:rPr lang="el-GR" altLang="el-GR" b="1" dirty="0"/>
              <a:t> μέρη </a:t>
            </a:r>
            <a:r>
              <a:rPr lang="el-GR" altLang="el-GR" dirty="0"/>
              <a:t>των μορίων της </a:t>
            </a:r>
            <a:r>
              <a:rPr lang="el-GR" altLang="el-GR" dirty="0" err="1"/>
              <a:t>επιφανειακοενεργής</a:t>
            </a:r>
            <a:r>
              <a:rPr lang="el-GR" altLang="el-GR" dirty="0"/>
              <a:t> ουσίας </a:t>
            </a:r>
            <a:r>
              <a:rPr lang="el-GR" altLang="el-GR" b="1" dirty="0"/>
              <a:t>συγκλίνουν προς το κέντρο του </a:t>
            </a:r>
            <a:r>
              <a:rPr lang="el-GR" altLang="el-GR" b="1" dirty="0" err="1"/>
              <a:t>μικύλλου</a:t>
            </a:r>
            <a:r>
              <a:rPr lang="el-GR" altLang="el-GR" b="1" dirty="0"/>
              <a:t> </a:t>
            </a:r>
            <a:r>
              <a:rPr lang="el-GR" altLang="el-GR" dirty="0"/>
              <a:t>και σχηματίζουν μια σφαίρα που στην </a:t>
            </a:r>
            <a:r>
              <a:rPr lang="el-GR" altLang="el-GR" b="1" dirty="0"/>
              <a:t>επιφάνεια της βρίσκονται το υδρόφιλα μέρη των μορίων της </a:t>
            </a:r>
            <a:r>
              <a:rPr lang="el-GR" altLang="el-GR" dirty="0" err="1"/>
              <a:t>επιφανειακοενεργής</a:t>
            </a:r>
            <a:r>
              <a:rPr lang="el-GR" altLang="el-GR" dirty="0"/>
              <a:t> ουσίας.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16</a:t>
            </a:fld>
            <a:endParaRPr lang="el-GR">
              <a:solidFill>
                <a:prstClr val="black"/>
              </a:solidFill>
            </a:endParaRPr>
          </a:p>
        </p:txBody>
      </p:sp>
    </p:spTree>
    <p:extLst>
      <p:ext uri="{BB962C8B-B14F-4D97-AF65-F5344CB8AC3E}">
        <p14:creationId xmlns:p14="http://schemas.microsoft.com/office/powerpoint/2010/main" val="33850151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Κολλοειδή </a:t>
            </a:r>
            <a:r>
              <a:rPr lang="el-GR" sz="3200" b="0" dirty="0" smtClean="0"/>
              <a:t>(6/6</a:t>
            </a:r>
            <a:r>
              <a:rPr lang="el-GR" sz="3200" b="0" dirty="0"/>
              <a:t>)</a:t>
            </a:r>
            <a:endParaRPr lang="el-GR" dirty="0"/>
          </a:p>
        </p:txBody>
      </p:sp>
      <p:sp>
        <p:nvSpPr>
          <p:cNvPr id="3" name="Θέση περιεχομένου 2"/>
          <p:cNvSpPr>
            <a:spLocks noGrp="1"/>
          </p:cNvSpPr>
          <p:nvPr>
            <p:ph idx="1"/>
          </p:nvPr>
        </p:nvSpPr>
        <p:spPr>
          <a:xfrm>
            <a:off x="480653" y="1294935"/>
            <a:ext cx="8229600" cy="1872208"/>
          </a:xfrm>
        </p:spPr>
        <p:txBody>
          <a:bodyPr>
            <a:normAutofit/>
          </a:bodyPr>
          <a:lstStyle/>
          <a:p>
            <a:pPr marL="0" indent="0">
              <a:buNone/>
            </a:pPr>
            <a:r>
              <a:rPr lang="el-GR" sz="2200" dirty="0"/>
              <a:t>Παράδειγμα </a:t>
            </a:r>
            <a:r>
              <a:rPr lang="el-GR" sz="2200" dirty="0" err="1"/>
              <a:t>ανιονικής</a:t>
            </a:r>
            <a:r>
              <a:rPr lang="el-GR" sz="2200" dirty="0"/>
              <a:t> </a:t>
            </a:r>
            <a:r>
              <a:rPr lang="el-GR" sz="2200" dirty="0" err="1"/>
              <a:t>επιφανειακοενεργής</a:t>
            </a:r>
            <a:r>
              <a:rPr lang="el-GR" sz="2200" dirty="0"/>
              <a:t>: Στεατικό νάτριο σε υδατική </a:t>
            </a:r>
            <a:r>
              <a:rPr lang="el-GR" sz="2200" dirty="0" smtClean="0"/>
              <a:t>φάση.</a:t>
            </a:r>
            <a:r>
              <a:rPr lang="el-GR" sz="2200" dirty="0"/>
              <a:t/>
            </a:r>
            <a:br>
              <a:rPr lang="el-GR" sz="2200" dirty="0"/>
            </a:br>
            <a:r>
              <a:rPr lang="el-GR" sz="2200" dirty="0"/>
              <a:t>Διαμόρφωση των </a:t>
            </a:r>
            <a:r>
              <a:rPr lang="el-GR" sz="2200" dirty="0" err="1"/>
              <a:t>μικύλλων</a:t>
            </a:r>
            <a:r>
              <a:rPr lang="el-GR" sz="2200" dirty="0"/>
              <a:t> ανάλογα με τη συγκέντρωση του στεατικού </a:t>
            </a:r>
            <a:r>
              <a:rPr lang="el-GR" sz="2200" dirty="0" smtClean="0"/>
              <a:t>νατρίου.</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17</a:t>
            </a:fld>
            <a:endParaRPr lang="el-GR">
              <a:solidFill>
                <a:prstClr val="black"/>
              </a:solidFill>
            </a:endParaRPr>
          </a:p>
        </p:txBody>
      </p:sp>
      <p:sp>
        <p:nvSpPr>
          <p:cNvPr id="6" name="TextBox 5"/>
          <p:cNvSpPr txBox="1"/>
          <p:nvPr/>
        </p:nvSpPr>
        <p:spPr>
          <a:xfrm>
            <a:off x="2003235" y="2924944"/>
            <a:ext cx="5184433" cy="430887"/>
          </a:xfrm>
          <a:prstGeom prst="rect">
            <a:avLst/>
          </a:prstGeom>
          <a:noFill/>
        </p:spPr>
        <p:txBody>
          <a:bodyPr wrap="none" rtlCol="0">
            <a:spAutoFit/>
          </a:bodyPr>
          <a:lstStyle/>
          <a:p>
            <a:r>
              <a:rPr lang="el-GR" sz="2200" b="1" dirty="0" smtClean="0">
                <a:solidFill>
                  <a:prstClr val="black"/>
                </a:solidFill>
                <a:latin typeface="Calibri"/>
              </a:rPr>
              <a:t>Συγκέντρωση </a:t>
            </a:r>
            <a:r>
              <a:rPr lang="el-GR" sz="2200" b="1" dirty="0" err="1" smtClean="0">
                <a:solidFill>
                  <a:prstClr val="black"/>
                </a:solidFill>
                <a:latin typeface="Calibri"/>
              </a:rPr>
              <a:t>επιφανειακοενεργής</a:t>
            </a:r>
            <a:r>
              <a:rPr lang="el-GR" sz="2200" b="1" dirty="0" smtClean="0">
                <a:solidFill>
                  <a:prstClr val="black"/>
                </a:solidFill>
                <a:latin typeface="Calibri"/>
              </a:rPr>
              <a:t> ουσίας</a:t>
            </a:r>
            <a:endParaRPr lang="el-GR" sz="2200" b="1" dirty="0">
              <a:solidFill>
                <a:prstClr val="black"/>
              </a:solidFill>
              <a:latin typeface="Calibri"/>
            </a:endParaRPr>
          </a:p>
        </p:txBody>
      </p:sp>
      <p:grpSp>
        <p:nvGrpSpPr>
          <p:cNvPr id="18" name="Ομάδα 17"/>
          <p:cNvGrpSpPr/>
          <p:nvPr/>
        </p:nvGrpSpPr>
        <p:grpSpPr>
          <a:xfrm>
            <a:off x="827584" y="3501008"/>
            <a:ext cx="7312366" cy="2961620"/>
            <a:chOff x="827584" y="3501008"/>
            <a:chExt cx="7312366" cy="2961620"/>
          </a:xfrm>
        </p:grpSpPr>
        <p:grpSp>
          <p:nvGrpSpPr>
            <p:cNvPr id="8" name="Ομάδα 7"/>
            <p:cNvGrpSpPr/>
            <p:nvPr/>
          </p:nvGrpSpPr>
          <p:grpSpPr>
            <a:xfrm>
              <a:off x="6051718" y="4061282"/>
              <a:ext cx="2088232" cy="2016224"/>
              <a:chOff x="6381854" y="3703840"/>
              <a:chExt cx="2088232" cy="2016224"/>
            </a:xfrm>
          </p:grpSpPr>
          <p:pic>
            <p:nvPicPr>
              <p:cNvPr id="1026" name="Picture 2" descr="Structural transitions associated with the ordering of surfactant molecules as the concentration is increased. "/>
              <p:cNvPicPr>
                <a:picLocks noChangeAspect="1" noChangeArrowheads="1"/>
              </p:cNvPicPr>
              <p:nvPr/>
            </p:nvPicPr>
            <p:blipFill rotWithShape="1">
              <a:blip r:embed="rId2">
                <a:extLst>
                  <a:ext uri="{28A0092B-C50C-407E-A947-70E740481C1C}">
                    <a14:useLocalDpi xmlns:a14="http://schemas.microsoft.com/office/drawing/2010/main" val="0"/>
                  </a:ext>
                </a:extLst>
              </a:blip>
              <a:srcRect l="55816" t="69679" r="15930" b="10203"/>
              <a:stretch/>
            </p:blipFill>
            <p:spPr bwMode="auto">
              <a:xfrm>
                <a:off x="6597878" y="3991872"/>
                <a:ext cx="1665838" cy="1471741"/>
              </a:xfrm>
              <a:prstGeom prst="rect">
                <a:avLst/>
              </a:prstGeom>
              <a:noFill/>
              <a:extLst>
                <a:ext uri="{909E8E84-426E-40DD-AFC4-6F175D3DCCD1}">
                  <a14:hiddenFill xmlns:a14="http://schemas.microsoft.com/office/drawing/2010/main">
                    <a:solidFill>
                      <a:srgbClr val="FFFFFF"/>
                    </a:solidFill>
                  </a14:hiddenFill>
                </a:ext>
              </a:extLst>
            </p:spPr>
          </p:pic>
          <p:sp>
            <p:nvSpPr>
              <p:cNvPr id="7" name="Στρογγυλεμένο ορθογώνιο 6"/>
              <p:cNvSpPr/>
              <p:nvPr/>
            </p:nvSpPr>
            <p:spPr>
              <a:xfrm>
                <a:off x="6381854" y="3703840"/>
                <a:ext cx="2088232" cy="2016224"/>
              </a:xfrm>
              <a:prstGeom prst="roundRect">
                <a:avLst/>
              </a:prstGeom>
              <a:solidFill>
                <a:schemeClr val="accent1">
                  <a:lumMod val="20000"/>
                  <a:lumOff val="80000"/>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9" name="Ομάδα 8"/>
            <p:cNvGrpSpPr/>
            <p:nvPr/>
          </p:nvGrpSpPr>
          <p:grpSpPr>
            <a:xfrm>
              <a:off x="827584" y="4077072"/>
              <a:ext cx="2142623" cy="2016224"/>
              <a:chOff x="579422" y="3834963"/>
              <a:chExt cx="2142623" cy="2016224"/>
            </a:xfrm>
          </p:grpSpPr>
          <p:pic>
            <p:nvPicPr>
              <p:cNvPr id="1028" name="Picture 4" descr="Structural transitions associated with the ordering of surfactant molecules as the concentration is increased. "/>
              <p:cNvPicPr>
                <a:picLocks noChangeAspect="1" noChangeArrowheads="1"/>
              </p:cNvPicPr>
              <p:nvPr/>
            </p:nvPicPr>
            <p:blipFill rotWithShape="1">
              <a:blip r:embed="rId2">
                <a:extLst>
                  <a:ext uri="{28A0092B-C50C-407E-A947-70E740481C1C}">
                    <a14:useLocalDpi xmlns:a14="http://schemas.microsoft.com/office/drawing/2010/main" val="0"/>
                  </a:ext>
                </a:extLst>
              </a:blip>
              <a:srcRect l="9225" t="16313" r="51465" b="56774"/>
              <a:stretch/>
            </p:blipFill>
            <p:spPr bwMode="auto">
              <a:xfrm>
                <a:off x="579422" y="3933056"/>
                <a:ext cx="2142623" cy="1820038"/>
              </a:xfrm>
              <a:prstGeom prst="rect">
                <a:avLst/>
              </a:prstGeom>
              <a:noFill/>
              <a:extLst>
                <a:ext uri="{909E8E84-426E-40DD-AFC4-6F175D3DCCD1}">
                  <a14:hiddenFill xmlns:a14="http://schemas.microsoft.com/office/drawing/2010/main">
                    <a:solidFill>
                      <a:srgbClr val="FFFFFF"/>
                    </a:solidFill>
                  </a14:hiddenFill>
                </a:ext>
              </a:extLst>
            </p:spPr>
          </p:pic>
          <p:sp>
            <p:nvSpPr>
              <p:cNvPr id="12" name="Στρογγυλεμένο ορθογώνιο 11"/>
              <p:cNvSpPr/>
              <p:nvPr/>
            </p:nvSpPr>
            <p:spPr>
              <a:xfrm>
                <a:off x="633813" y="3834963"/>
                <a:ext cx="2088232" cy="2016224"/>
              </a:xfrm>
              <a:prstGeom prst="roundRect">
                <a:avLst/>
              </a:prstGeom>
              <a:solidFill>
                <a:schemeClr val="accent1">
                  <a:lumMod val="20000"/>
                  <a:lumOff val="80000"/>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1" name="Ομάδα 10"/>
            <p:cNvGrpSpPr/>
            <p:nvPr/>
          </p:nvGrpSpPr>
          <p:grpSpPr>
            <a:xfrm>
              <a:off x="3419872" y="4041853"/>
              <a:ext cx="2154725" cy="2016224"/>
              <a:chOff x="3995936" y="3746530"/>
              <a:chExt cx="2154725" cy="2016224"/>
            </a:xfrm>
          </p:grpSpPr>
          <p:pic>
            <p:nvPicPr>
              <p:cNvPr id="10" name="Picture 4" descr="Structural transitions associated with the ordering of surfactant molecules as the concentration is increased. "/>
              <p:cNvPicPr>
                <a:picLocks noChangeAspect="1" noChangeArrowheads="1"/>
              </p:cNvPicPr>
              <p:nvPr/>
            </p:nvPicPr>
            <p:blipFill rotWithShape="1">
              <a:blip r:embed="rId2">
                <a:extLst>
                  <a:ext uri="{28A0092B-C50C-407E-A947-70E740481C1C}">
                    <a14:useLocalDpi xmlns:a14="http://schemas.microsoft.com/office/drawing/2010/main" val="0"/>
                  </a:ext>
                </a:extLst>
              </a:blip>
              <a:srcRect l="54433" t="18153" r="9023" b="54935"/>
              <a:stretch/>
            </p:blipFill>
            <p:spPr bwMode="auto">
              <a:xfrm>
                <a:off x="3995936" y="3789699"/>
                <a:ext cx="2154725" cy="1968745"/>
              </a:xfrm>
              <a:prstGeom prst="rect">
                <a:avLst/>
              </a:prstGeom>
              <a:noFill/>
              <a:extLst>
                <a:ext uri="{909E8E84-426E-40DD-AFC4-6F175D3DCCD1}">
                  <a14:hiddenFill xmlns:a14="http://schemas.microsoft.com/office/drawing/2010/main">
                    <a:solidFill>
                      <a:srgbClr val="FFFFFF"/>
                    </a:solidFill>
                  </a14:hiddenFill>
                </a:ext>
              </a:extLst>
            </p:spPr>
          </p:pic>
          <p:sp>
            <p:nvSpPr>
              <p:cNvPr id="13" name="Στρογγυλεμένο ορθογώνιο 12"/>
              <p:cNvSpPr/>
              <p:nvPr/>
            </p:nvSpPr>
            <p:spPr>
              <a:xfrm>
                <a:off x="4029182" y="3746530"/>
                <a:ext cx="2088232" cy="2016224"/>
              </a:xfrm>
              <a:prstGeom prst="roundRect">
                <a:avLst/>
              </a:prstGeom>
              <a:solidFill>
                <a:schemeClr val="accent1">
                  <a:lumMod val="20000"/>
                  <a:lumOff val="80000"/>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14" name="TextBox 13"/>
            <p:cNvSpPr txBox="1"/>
            <p:nvPr/>
          </p:nvSpPr>
          <p:spPr>
            <a:xfrm>
              <a:off x="1361975" y="3501008"/>
              <a:ext cx="803425" cy="369332"/>
            </a:xfrm>
            <a:prstGeom prst="rect">
              <a:avLst/>
            </a:prstGeom>
            <a:noFill/>
          </p:spPr>
          <p:txBody>
            <a:bodyPr wrap="none" rtlCol="0">
              <a:spAutoFit/>
            </a:bodyPr>
            <a:lstStyle/>
            <a:p>
              <a:r>
                <a:rPr lang="el-GR" dirty="0" smtClean="0">
                  <a:latin typeface="+mn-lt"/>
                </a:rPr>
                <a:t>Μικρή</a:t>
              </a:r>
              <a:endParaRPr lang="el-GR" dirty="0">
                <a:latin typeface="+mn-lt"/>
              </a:endParaRPr>
            </a:p>
          </p:txBody>
        </p:sp>
        <p:sp>
          <p:nvSpPr>
            <p:cNvPr id="15" name="TextBox 14"/>
            <p:cNvSpPr txBox="1"/>
            <p:nvPr/>
          </p:nvSpPr>
          <p:spPr>
            <a:xfrm>
              <a:off x="3995936" y="3501008"/>
              <a:ext cx="1003801" cy="369332"/>
            </a:xfrm>
            <a:prstGeom prst="rect">
              <a:avLst/>
            </a:prstGeom>
            <a:noFill/>
          </p:spPr>
          <p:txBody>
            <a:bodyPr wrap="none" rtlCol="0">
              <a:spAutoFit/>
            </a:bodyPr>
            <a:lstStyle/>
            <a:p>
              <a:r>
                <a:rPr lang="el-GR" dirty="0" smtClean="0">
                  <a:latin typeface="+mn-lt"/>
                </a:rPr>
                <a:t>Μεσαία </a:t>
              </a:r>
              <a:endParaRPr lang="el-GR" dirty="0">
                <a:latin typeface="+mn-lt"/>
              </a:endParaRPr>
            </a:p>
          </p:txBody>
        </p:sp>
        <p:sp>
          <p:nvSpPr>
            <p:cNvPr id="16" name="TextBox 15"/>
            <p:cNvSpPr txBox="1"/>
            <p:nvPr/>
          </p:nvSpPr>
          <p:spPr>
            <a:xfrm>
              <a:off x="6582730" y="3501008"/>
              <a:ext cx="1035861" cy="369332"/>
            </a:xfrm>
            <a:prstGeom prst="rect">
              <a:avLst/>
            </a:prstGeom>
            <a:noFill/>
          </p:spPr>
          <p:txBody>
            <a:bodyPr wrap="none" rtlCol="0">
              <a:spAutoFit/>
            </a:bodyPr>
            <a:lstStyle/>
            <a:p>
              <a:r>
                <a:rPr lang="el-GR" dirty="0" smtClean="0">
                  <a:latin typeface="+mn-lt"/>
                </a:rPr>
                <a:t>Μεγάλη </a:t>
              </a:r>
              <a:endParaRPr lang="el-GR" dirty="0">
                <a:latin typeface="+mn-lt"/>
              </a:endParaRPr>
            </a:p>
          </p:txBody>
        </p:sp>
        <p:sp>
          <p:nvSpPr>
            <p:cNvPr id="17" name="TextBox 16"/>
            <p:cNvSpPr txBox="1"/>
            <p:nvPr/>
          </p:nvSpPr>
          <p:spPr>
            <a:xfrm>
              <a:off x="4183487" y="6093296"/>
              <a:ext cx="628698" cy="369332"/>
            </a:xfrm>
            <a:prstGeom prst="rect">
              <a:avLst/>
            </a:prstGeom>
            <a:noFill/>
          </p:spPr>
          <p:txBody>
            <a:bodyPr wrap="none" rtlCol="0">
              <a:spAutoFit/>
            </a:bodyPr>
            <a:lstStyle/>
            <a:p>
              <a:r>
                <a:rPr lang="en-US" dirty="0" smtClean="0">
                  <a:latin typeface="+mn-lt"/>
                </a:rPr>
                <a:t>CMC</a:t>
              </a:r>
              <a:endParaRPr lang="el-GR" dirty="0">
                <a:latin typeface="+mn-lt"/>
              </a:endParaRPr>
            </a:p>
          </p:txBody>
        </p:sp>
      </p:grpSp>
    </p:spTree>
    <p:extLst>
      <p:ext uri="{BB962C8B-B14F-4D97-AF65-F5344CB8AC3E}">
        <p14:creationId xmlns:p14="http://schemas.microsoft.com/office/powerpoint/2010/main" val="26261665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8697144" cy="1224136"/>
          </a:xfrm>
        </p:spPr>
        <p:txBody>
          <a:bodyPr>
            <a:noAutofit/>
          </a:bodyPr>
          <a:lstStyle/>
          <a:p>
            <a:r>
              <a:rPr lang="el-GR" dirty="0" smtClean="0"/>
              <a:t>Μεταβολή της επιφανειακής τάσης ανάλογα με το CMC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18</a:t>
            </a:fld>
            <a:endParaRPr lang="el-GR">
              <a:solidFill>
                <a:prstClr val="black"/>
              </a:solidFill>
            </a:endParaRPr>
          </a:p>
        </p:txBody>
      </p:sp>
      <p:grpSp>
        <p:nvGrpSpPr>
          <p:cNvPr id="23" name="Ομάδα 22"/>
          <p:cNvGrpSpPr/>
          <p:nvPr/>
        </p:nvGrpSpPr>
        <p:grpSpPr>
          <a:xfrm>
            <a:off x="1331641" y="1691516"/>
            <a:ext cx="6264696" cy="4329772"/>
            <a:chOff x="1810863" y="1691516"/>
            <a:chExt cx="4987389" cy="3402960"/>
          </a:xfrm>
        </p:grpSpPr>
        <p:cxnSp>
          <p:nvCxnSpPr>
            <p:cNvPr id="8" name="Ευθύγραμμο βέλος σύνδεσης 7"/>
            <p:cNvCxnSpPr/>
            <p:nvPr/>
          </p:nvCxnSpPr>
          <p:spPr>
            <a:xfrm flipV="1">
              <a:off x="2771800" y="2060848"/>
              <a:ext cx="0" cy="252028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Ευθύγραμμο βέλος σύνδεσης 9"/>
            <p:cNvCxnSpPr/>
            <p:nvPr/>
          </p:nvCxnSpPr>
          <p:spPr>
            <a:xfrm>
              <a:off x="2771800" y="4581128"/>
              <a:ext cx="3888432"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Ελεύθερη σχεδίαση 10"/>
            <p:cNvSpPr/>
            <p:nvPr/>
          </p:nvSpPr>
          <p:spPr>
            <a:xfrm>
              <a:off x="3021874" y="2348880"/>
              <a:ext cx="2420983" cy="1924595"/>
            </a:xfrm>
            <a:custGeom>
              <a:avLst/>
              <a:gdLst>
                <a:gd name="connsiteX0" fmla="*/ 0 w 2420983"/>
                <a:gd name="connsiteY0" fmla="*/ 0 h 1924595"/>
                <a:gd name="connsiteX1" fmla="*/ 191589 w 2420983"/>
                <a:gd name="connsiteY1" fmla="*/ 182880 h 1924595"/>
                <a:gd name="connsiteX2" fmla="*/ 269966 w 2420983"/>
                <a:gd name="connsiteY2" fmla="*/ 383177 h 1924595"/>
                <a:gd name="connsiteX3" fmla="*/ 357052 w 2420983"/>
                <a:gd name="connsiteY3" fmla="*/ 757646 h 1924595"/>
                <a:gd name="connsiteX4" fmla="*/ 444137 w 2420983"/>
                <a:gd name="connsiteY4" fmla="*/ 1140823 h 1924595"/>
                <a:gd name="connsiteX5" fmla="*/ 461555 w 2420983"/>
                <a:gd name="connsiteY5" fmla="*/ 1524000 h 1924595"/>
                <a:gd name="connsiteX6" fmla="*/ 461555 w 2420983"/>
                <a:gd name="connsiteY6" fmla="*/ 1767840 h 1924595"/>
                <a:gd name="connsiteX7" fmla="*/ 609600 w 2420983"/>
                <a:gd name="connsiteY7" fmla="*/ 1854926 h 1924595"/>
                <a:gd name="connsiteX8" fmla="*/ 801189 w 2420983"/>
                <a:gd name="connsiteY8" fmla="*/ 1741715 h 1924595"/>
                <a:gd name="connsiteX9" fmla="*/ 1036320 w 2420983"/>
                <a:gd name="connsiteY9" fmla="*/ 1576252 h 1924595"/>
                <a:gd name="connsiteX10" fmla="*/ 1297577 w 2420983"/>
                <a:gd name="connsiteY10" fmla="*/ 1489166 h 1924595"/>
                <a:gd name="connsiteX11" fmla="*/ 1497875 w 2420983"/>
                <a:gd name="connsiteY11" fmla="*/ 1471749 h 1924595"/>
                <a:gd name="connsiteX12" fmla="*/ 1950720 w 2420983"/>
                <a:gd name="connsiteY12" fmla="*/ 1602377 h 1924595"/>
                <a:gd name="connsiteX13" fmla="*/ 2420983 w 2420983"/>
                <a:gd name="connsiteY13" fmla="*/ 1924595 h 192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0983" h="1924595">
                  <a:moveTo>
                    <a:pt x="0" y="0"/>
                  </a:moveTo>
                  <a:cubicBezTo>
                    <a:pt x="73297" y="59508"/>
                    <a:pt x="146595" y="119017"/>
                    <a:pt x="191589" y="182880"/>
                  </a:cubicBezTo>
                  <a:cubicBezTo>
                    <a:pt x="236583" y="246743"/>
                    <a:pt x="242389" y="287383"/>
                    <a:pt x="269966" y="383177"/>
                  </a:cubicBezTo>
                  <a:cubicBezTo>
                    <a:pt x="297543" y="478971"/>
                    <a:pt x="328024" y="631372"/>
                    <a:pt x="357052" y="757646"/>
                  </a:cubicBezTo>
                  <a:cubicBezTo>
                    <a:pt x="386080" y="883920"/>
                    <a:pt x="426720" y="1013097"/>
                    <a:pt x="444137" y="1140823"/>
                  </a:cubicBezTo>
                  <a:cubicBezTo>
                    <a:pt x="461554" y="1268549"/>
                    <a:pt x="458652" y="1419497"/>
                    <a:pt x="461555" y="1524000"/>
                  </a:cubicBezTo>
                  <a:cubicBezTo>
                    <a:pt x="464458" y="1628503"/>
                    <a:pt x="436881" y="1712686"/>
                    <a:pt x="461555" y="1767840"/>
                  </a:cubicBezTo>
                  <a:cubicBezTo>
                    <a:pt x="486229" y="1822994"/>
                    <a:pt x="552994" y="1859280"/>
                    <a:pt x="609600" y="1854926"/>
                  </a:cubicBezTo>
                  <a:cubicBezTo>
                    <a:pt x="666206" y="1850572"/>
                    <a:pt x="730069" y="1788161"/>
                    <a:pt x="801189" y="1741715"/>
                  </a:cubicBezTo>
                  <a:cubicBezTo>
                    <a:pt x="872309" y="1695269"/>
                    <a:pt x="953589" y="1618343"/>
                    <a:pt x="1036320" y="1576252"/>
                  </a:cubicBezTo>
                  <a:cubicBezTo>
                    <a:pt x="1119051" y="1534161"/>
                    <a:pt x="1220651" y="1506583"/>
                    <a:pt x="1297577" y="1489166"/>
                  </a:cubicBezTo>
                  <a:cubicBezTo>
                    <a:pt x="1374503" y="1471749"/>
                    <a:pt x="1389018" y="1452881"/>
                    <a:pt x="1497875" y="1471749"/>
                  </a:cubicBezTo>
                  <a:cubicBezTo>
                    <a:pt x="1606732" y="1490618"/>
                    <a:pt x="1796869" y="1526903"/>
                    <a:pt x="1950720" y="1602377"/>
                  </a:cubicBezTo>
                  <a:cubicBezTo>
                    <a:pt x="2104571" y="1677851"/>
                    <a:pt x="2262777" y="1801223"/>
                    <a:pt x="2420983" y="192459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3" name="Ευθεία γραμμή σύνδεσης 12"/>
            <p:cNvCxnSpPr/>
            <p:nvPr/>
          </p:nvCxnSpPr>
          <p:spPr>
            <a:xfrm>
              <a:off x="3563888" y="4221088"/>
              <a:ext cx="0" cy="36004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5" name="Ευθύγραμμο βέλος σύνδεσης 14"/>
            <p:cNvCxnSpPr/>
            <p:nvPr/>
          </p:nvCxnSpPr>
          <p:spPr>
            <a:xfrm flipH="1">
              <a:off x="3635896" y="4336869"/>
              <a:ext cx="360040" cy="12212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995936" y="4120444"/>
              <a:ext cx="577402" cy="338554"/>
            </a:xfrm>
            <a:prstGeom prst="rect">
              <a:avLst/>
            </a:prstGeom>
            <a:noFill/>
          </p:spPr>
          <p:txBody>
            <a:bodyPr wrap="none" rtlCol="0">
              <a:spAutoFit/>
            </a:bodyPr>
            <a:lstStyle/>
            <a:p>
              <a:r>
                <a:rPr lang="en-US" sz="1600" b="1" dirty="0" smtClean="0">
                  <a:latin typeface="+mn-lt"/>
                </a:rPr>
                <a:t>CMC</a:t>
              </a:r>
              <a:endParaRPr lang="el-GR" sz="1600" b="1" dirty="0">
                <a:latin typeface="+mn-lt"/>
              </a:endParaRPr>
            </a:p>
          </p:txBody>
        </p:sp>
        <p:sp>
          <p:nvSpPr>
            <p:cNvPr id="17" name="TextBox 16"/>
            <p:cNvSpPr txBox="1"/>
            <p:nvPr/>
          </p:nvSpPr>
          <p:spPr>
            <a:xfrm>
              <a:off x="1810863" y="1691516"/>
              <a:ext cx="1921873" cy="369332"/>
            </a:xfrm>
            <a:prstGeom prst="rect">
              <a:avLst/>
            </a:prstGeom>
            <a:noFill/>
          </p:spPr>
          <p:txBody>
            <a:bodyPr wrap="none" rtlCol="0">
              <a:spAutoFit/>
            </a:bodyPr>
            <a:lstStyle/>
            <a:p>
              <a:r>
                <a:rPr lang="el-GR" dirty="0" smtClean="0">
                  <a:latin typeface="+mn-lt"/>
                </a:rPr>
                <a:t>Επιφανειακή τάση</a:t>
              </a:r>
              <a:endParaRPr lang="el-GR" dirty="0">
                <a:latin typeface="+mn-lt"/>
              </a:endParaRPr>
            </a:p>
          </p:txBody>
        </p:sp>
        <p:sp>
          <p:nvSpPr>
            <p:cNvPr id="18" name="TextBox 17"/>
            <p:cNvSpPr txBox="1"/>
            <p:nvPr/>
          </p:nvSpPr>
          <p:spPr>
            <a:xfrm>
              <a:off x="2633779" y="4725144"/>
              <a:ext cx="4164473" cy="369332"/>
            </a:xfrm>
            <a:prstGeom prst="rect">
              <a:avLst/>
            </a:prstGeom>
            <a:noFill/>
          </p:spPr>
          <p:txBody>
            <a:bodyPr wrap="none" rtlCol="0">
              <a:spAutoFit/>
            </a:bodyPr>
            <a:lstStyle/>
            <a:p>
              <a:r>
                <a:rPr lang="el-GR" dirty="0" smtClean="0">
                  <a:latin typeface="+mn-lt"/>
                </a:rPr>
                <a:t>Συγκέντρωση </a:t>
              </a:r>
              <a:r>
                <a:rPr lang="el-GR" dirty="0" err="1" smtClean="0">
                  <a:latin typeface="+mn-lt"/>
                </a:rPr>
                <a:t>επιφανειακοενεργής</a:t>
              </a:r>
              <a:r>
                <a:rPr lang="el-GR" dirty="0" smtClean="0">
                  <a:latin typeface="+mn-lt"/>
                </a:rPr>
                <a:t> ουσίας</a:t>
              </a:r>
              <a:endParaRPr lang="el-GR" dirty="0">
                <a:latin typeface="+mn-lt"/>
              </a:endParaRPr>
            </a:p>
          </p:txBody>
        </p:sp>
      </p:grpSp>
    </p:spTree>
    <p:extLst>
      <p:ext uri="{BB962C8B-B14F-4D97-AF65-F5344CB8AC3E}">
        <p14:creationId xmlns:p14="http://schemas.microsoft.com/office/powerpoint/2010/main" val="33522207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8697144" cy="908720"/>
          </a:xfrm>
        </p:spPr>
        <p:txBody>
          <a:bodyPr>
            <a:normAutofit fontScale="90000"/>
          </a:bodyPr>
          <a:lstStyle/>
          <a:p>
            <a:r>
              <a:rPr lang="el-GR" sz="4400" dirty="0" smtClean="0"/>
              <a:t>Εισαγωγή </a:t>
            </a:r>
            <a:r>
              <a:rPr lang="el-GR" sz="4400" dirty="0"/>
              <a:t>– Συστήματα </a:t>
            </a:r>
            <a:r>
              <a:rPr lang="el-GR" sz="4400" dirty="0" smtClean="0"/>
              <a:t>διασποράς </a:t>
            </a:r>
            <a:r>
              <a:rPr lang="el-GR" dirty="0" smtClean="0"/>
              <a:t/>
            </a:r>
            <a:br>
              <a:rPr lang="el-GR" dirty="0" smtClean="0"/>
            </a:br>
            <a:r>
              <a:rPr lang="el-GR" sz="3600" b="0" dirty="0" smtClean="0"/>
              <a:t>(1</a:t>
            </a:r>
            <a:r>
              <a:rPr lang="el-GR" sz="3600" b="0" dirty="0"/>
              <a:t>/</a:t>
            </a:r>
            <a:r>
              <a:rPr lang="el-GR" sz="3600" b="0" dirty="0" smtClean="0"/>
              <a:t>2)</a:t>
            </a:r>
            <a:endParaRPr lang="el-GR" sz="3600" b="0" dirty="0"/>
          </a:p>
        </p:txBody>
      </p:sp>
      <p:sp>
        <p:nvSpPr>
          <p:cNvPr id="3" name="Θέση περιεχομένου 2"/>
          <p:cNvSpPr>
            <a:spLocks noGrp="1"/>
          </p:cNvSpPr>
          <p:nvPr>
            <p:ph idx="1"/>
          </p:nvPr>
        </p:nvSpPr>
        <p:spPr/>
        <p:txBody>
          <a:bodyPr>
            <a:normAutofit/>
          </a:bodyPr>
          <a:lstStyle/>
          <a:p>
            <a:r>
              <a:rPr lang="el-GR" sz="2400" dirty="0" smtClean="0"/>
              <a:t>Γαλάκτωμα.</a:t>
            </a:r>
          </a:p>
          <a:p>
            <a:r>
              <a:rPr lang="el-GR" sz="2400" dirty="0" smtClean="0"/>
              <a:t>Αιώρημα.</a:t>
            </a:r>
          </a:p>
          <a:p>
            <a:r>
              <a:rPr lang="el-GR" sz="2400" dirty="0" smtClean="0"/>
              <a:t>Αφρός.</a:t>
            </a:r>
          </a:p>
          <a:p>
            <a:r>
              <a:rPr lang="el-GR" sz="2400" dirty="0" err="1" smtClean="0"/>
              <a:t>Αεροσόλ</a:t>
            </a:r>
            <a:r>
              <a:rPr lang="el-GR" dirty="0"/>
              <a:t>.</a:t>
            </a:r>
            <a:endParaRPr lang="el-GR" sz="2400" dirty="0" smtClean="0"/>
          </a:p>
          <a:p>
            <a:r>
              <a:rPr lang="el-GR" sz="2400" dirty="0" err="1" smtClean="0"/>
              <a:t>Διαλυτοποίηση</a:t>
            </a:r>
            <a:r>
              <a:rPr lang="el-GR" sz="2400" dirty="0" smtClean="0"/>
              <a:t>.</a:t>
            </a:r>
          </a:p>
          <a:p>
            <a:r>
              <a:rPr lang="el-GR" sz="2400" dirty="0" smtClean="0"/>
              <a:t>Κρέμα.</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a:solidFill>
                <a:prstClr val="black"/>
              </a:solidFill>
            </a:endParaRPr>
          </a:p>
        </p:txBody>
      </p:sp>
    </p:spTree>
    <p:extLst>
      <p:ext uri="{BB962C8B-B14F-4D97-AF65-F5344CB8AC3E}">
        <p14:creationId xmlns:p14="http://schemas.microsoft.com/office/powerpoint/2010/main" val="23611460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rmAutofit fontScale="90000"/>
          </a:bodyPr>
          <a:lstStyle/>
          <a:p>
            <a:r>
              <a:rPr lang="el-GR" dirty="0"/>
              <a:t>Παράδειγμα </a:t>
            </a:r>
            <a:r>
              <a:rPr lang="el-GR" dirty="0" err="1" smtClean="0"/>
              <a:t>ανιονικής</a:t>
            </a:r>
            <a:r>
              <a:rPr lang="el-GR" dirty="0" smtClean="0"/>
              <a:t> </a:t>
            </a:r>
            <a:r>
              <a:rPr lang="el-GR" dirty="0" err="1" smtClean="0"/>
              <a:t>επιφανειακοενεργής</a:t>
            </a:r>
            <a:endParaRPr lang="el-GR" dirty="0"/>
          </a:p>
        </p:txBody>
      </p:sp>
      <p:sp>
        <p:nvSpPr>
          <p:cNvPr id="3" name="Θέση περιεχομένου 2"/>
          <p:cNvSpPr>
            <a:spLocks noGrp="1"/>
          </p:cNvSpPr>
          <p:nvPr>
            <p:ph idx="1"/>
          </p:nvPr>
        </p:nvSpPr>
        <p:spPr>
          <a:xfrm>
            <a:off x="416448" y="1484784"/>
            <a:ext cx="8229600" cy="1800200"/>
          </a:xfrm>
        </p:spPr>
        <p:txBody>
          <a:bodyPr/>
          <a:lstStyle/>
          <a:p>
            <a:pPr marL="0" indent="0">
              <a:buNone/>
            </a:pPr>
            <a:r>
              <a:rPr lang="el-GR" dirty="0"/>
              <a:t>Διαμόρφωση των σφαιρικών </a:t>
            </a:r>
            <a:r>
              <a:rPr lang="el-GR" dirty="0" err="1"/>
              <a:t>μικύλλων</a:t>
            </a:r>
            <a:r>
              <a:rPr lang="el-GR" dirty="0"/>
              <a:t> του </a:t>
            </a:r>
            <a:r>
              <a:rPr lang="el-GR" dirty="0" smtClean="0"/>
              <a:t>στεατικού νάτριου,  </a:t>
            </a:r>
            <a:r>
              <a:rPr lang="el-GR" dirty="0"/>
              <a:t>σε υδατική </a:t>
            </a:r>
            <a:r>
              <a:rPr lang="el-GR" dirty="0" smtClean="0"/>
              <a:t>φάση και </a:t>
            </a:r>
            <a:r>
              <a:rPr lang="el-GR" dirty="0"/>
              <a:t>λιπαρή </a:t>
            </a:r>
            <a:r>
              <a:rPr lang="el-GR" dirty="0" smtClean="0"/>
              <a:t>φάση.</a:t>
            </a:r>
            <a:r>
              <a:rPr lang="el-GR" dirty="0"/>
              <a:t/>
            </a:r>
            <a:br>
              <a:rPr lang="el-GR" dirty="0"/>
            </a:br>
            <a:endParaRPr lang="el-GR" dirty="0"/>
          </a:p>
        </p:txBody>
      </p:sp>
      <p:sp>
        <p:nvSpPr>
          <p:cNvPr id="4" name="Θέση αριθμού διαφάνειας 3"/>
          <p:cNvSpPr>
            <a:spLocks noGrp="1"/>
          </p:cNvSpPr>
          <p:nvPr>
            <p:ph type="sldNum" sz="quarter" idx="12"/>
          </p:nvPr>
        </p:nvSpPr>
        <p:spPr>
          <a:xfrm>
            <a:off x="6687935" y="6341646"/>
            <a:ext cx="2133600" cy="365125"/>
          </a:xfrm>
        </p:spPr>
        <p:txBody>
          <a:bodyPr/>
          <a:lstStyle/>
          <a:p>
            <a:pPr>
              <a:defRPr/>
            </a:pPr>
            <a:fld id="{7E55E3B3-0445-4CFC-BED8-763D4409E61F}" type="slidenum">
              <a:rPr lang="el-GR" smtClean="0">
                <a:solidFill>
                  <a:prstClr val="black"/>
                </a:solidFill>
              </a:rPr>
              <a:pPr>
                <a:defRPr/>
              </a:pPr>
              <a:t>19</a:t>
            </a:fld>
            <a:endParaRPr lang="el-GR">
              <a:solidFill>
                <a:prstClr val="black"/>
              </a:solidFill>
            </a:endParaRPr>
          </a:p>
        </p:txBody>
      </p:sp>
      <p:sp>
        <p:nvSpPr>
          <p:cNvPr id="7" name="AutoShape 2" descr="micelle in wa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8" name="AutoShape 4" descr="micelle in wa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9" name="AutoShape 6" descr="micelle in wa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10" name="AutoShape 8" descr="micelle in wa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11" name="AutoShape 10" descr="micelle in oil"/>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grpSp>
        <p:nvGrpSpPr>
          <p:cNvPr id="56" name="Ομάδα 55"/>
          <p:cNvGrpSpPr/>
          <p:nvPr/>
        </p:nvGrpSpPr>
        <p:grpSpPr>
          <a:xfrm>
            <a:off x="323747" y="2492896"/>
            <a:ext cx="8503893" cy="4176464"/>
            <a:chOff x="323747" y="2492896"/>
            <a:chExt cx="8503893" cy="4176464"/>
          </a:xfrm>
        </p:grpSpPr>
        <p:pic>
          <p:nvPicPr>
            <p:cNvPr id="1035" name="Picture 11"/>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l="44917"/>
            <a:stretch/>
          </p:blipFill>
          <p:spPr bwMode="auto">
            <a:xfrm>
              <a:off x="4941274" y="3073266"/>
              <a:ext cx="2836512" cy="289661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36" name="Picture 12"/>
            <p:cNvPicPr>
              <a:picLocks noChangeAspect="1" noChangeArrowheads="1"/>
            </p:cNvPicPr>
            <p:nvPr/>
          </p:nvPicPr>
          <p:blipFill rotWithShape="1">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l="44050"/>
            <a:stretch/>
          </p:blipFill>
          <p:spPr bwMode="auto">
            <a:xfrm>
              <a:off x="1475656" y="3080905"/>
              <a:ext cx="2881158" cy="2896618"/>
            </a:xfrm>
            <a:prstGeom prst="rect">
              <a:avLst/>
            </a:prstGeom>
            <a:solidFill>
              <a:schemeClr val="accent1">
                <a:lumMod val="20000"/>
                <a:lumOff val="80000"/>
              </a:schemeClr>
            </a:solidFill>
            <a:ln>
              <a:solidFill>
                <a:schemeClr val="tx1"/>
              </a:solidFill>
            </a:ln>
            <a:extLst/>
          </p:spPr>
        </p:pic>
        <p:sp>
          <p:nvSpPr>
            <p:cNvPr id="6" name="TextBox 5"/>
            <p:cNvSpPr txBox="1"/>
            <p:nvPr/>
          </p:nvSpPr>
          <p:spPr>
            <a:xfrm>
              <a:off x="3635896" y="6300028"/>
              <a:ext cx="1874424" cy="369332"/>
            </a:xfrm>
            <a:prstGeom prst="rect">
              <a:avLst/>
            </a:prstGeom>
            <a:noFill/>
            <a:ln>
              <a:solidFill>
                <a:schemeClr val="tx1"/>
              </a:solidFill>
            </a:ln>
          </p:spPr>
          <p:txBody>
            <a:bodyPr wrap="none" rtlCol="0">
              <a:spAutoFit/>
            </a:bodyPr>
            <a:lstStyle/>
            <a:p>
              <a:r>
                <a:rPr lang="el-GR" dirty="0" smtClean="0">
                  <a:latin typeface="+mn-lt"/>
                </a:rPr>
                <a:t>Υδρόφιλη κεφαλή</a:t>
              </a:r>
              <a:endParaRPr lang="el-GR" dirty="0">
                <a:latin typeface="+mn-lt"/>
              </a:endParaRPr>
            </a:p>
          </p:txBody>
        </p:sp>
        <p:cxnSp>
          <p:nvCxnSpPr>
            <p:cNvPr id="27" name="Ευθύγραμμο βέλος σύνδεσης 26"/>
            <p:cNvCxnSpPr>
              <a:stCxn id="6" idx="0"/>
            </p:cNvCxnSpPr>
            <p:nvPr/>
          </p:nvCxnSpPr>
          <p:spPr>
            <a:xfrm flipV="1">
              <a:off x="4573108" y="5097129"/>
              <a:ext cx="1367044" cy="1202899"/>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9" name="Ευθύγραμμο βέλος σύνδεσης 28"/>
            <p:cNvCxnSpPr>
              <a:stCxn id="6" idx="0"/>
            </p:cNvCxnSpPr>
            <p:nvPr/>
          </p:nvCxnSpPr>
          <p:spPr>
            <a:xfrm flipH="1" flipV="1">
              <a:off x="3563888" y="5529177"/>
              <a:ext cx="1009220" cy="770851"/>
            </a:xfrm>
            <a:prstGeom prst="straightConnector1">
              <a:avLst/>
            </a:prstGeom>
            <a:ln w="2857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779912" y="2492896"/>
              <a:ext cx="1930272" cy="369332"/>
            </a:xfrm>
            <a:prstGeom prst="rect">
              <a:avLst/>
            </a:prstGeom>
            <a:noFill/>
            <a:ln>
              <a:solidFill>
                <a:schemeClr val="tx1"/>
              </a:solidFill>
            </a:ln>
          </p:spPr>
          <p:txBody>
            <a:bodyPr wrap="none" rtlCol="0">
              <a:spAutoFit/>
            </a:bodyPr>
            <a:lstStyle/>
            <a:p>
              <a:r>
                <a:rPr lang="el-GR" dirty="0" err="1" smtClean="0">
                  <a:latin typeface="+mn-lt"/>
                </a:rPr>
                <a:t>Λιπόφιλη</a:t>
              </a:r>
              <a:r>
                <a:rPr lang="el-GR" dirty="0" smtClean="0">
                  <a:latin typeface="+mn-lt"/>
                </a:rPr>
                <a:t> αλυσίδα</a:t>
              </a:r>
              <a:endParaRPr lang="el-GR" dirty="0">
                <a:latin typeface="+mn-lt"/>
              </a:endParaRPr>
            </a:p>
          </p:txBody>
        </p:sp>
        <p:cxnSp>
          <p:nvCxnSpPr>
            <p:cNvPr id="48" name="Ευθύγραμμο βέλος σύνδεσης 47"/>
            <p:cNvCxnSpPr>
              <a:stCxn id="30" idx="2"/>
            </p:cNvCxnSpPr>
            <p:nvPr/>
          </p:nvCxnSpPr>
          <p:spPr>
            <a:xfrm flipH="1">
              <a:off x="3347864" y="2862228"/>
              <a:ext cx="1397184" cy="998820"/>
            </a:xfrm>
            <a:prstGeom prst="straightConnector1">
              <a:avLst/>
            </a:prstGeom>
            <a:ln w="2857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4" name="Ευθύγραμμο βέλος σύνδεσης 53"/>
            <p:cNvCxnSpPr>
              <a:stCxn id="30" idx="2"/>
            </p:cNvCxnSpPr>
            <p:nvPr/>
          </p:nvCxnSpPr>
          <p:spPr>
            <a:xfrm>
              <a:off x="4745048" y="2862228"/>
              <a:ext cx="907072" cy="63878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323747" y="4206048"/>
              <a:ext cx="943272" cy="646331"/>
            </a:xfrm>
            <a:prstGeom prst="rect">
              <a:avLst/>
            </a:prstGeom>
            <a:noFill/>
            <a:ln>
              <a:solidFill>
                <a:schemeClr val="tx1"/>
              </a:solidFill>
            </a:ln>
          </p:spPr>
          <p:txBody>
            <a:bodyPr wrap="square" rtlCol="0">
              <a:spAutoFit/>
            </a:bodyPr>
            <a:lstStyle/>
            <a:p>
              <a:r>
                <a:rPr lang="el-GR" dirty="0" smtClean="0">
                  <a:latin typeface="+mn-lt"/>
                </a:rPr>
                <a:t>Υδατική φάση</a:t>
              </a:r>
              <a:endParaRPr lang="el-GR" dirty="0">
                <a:latin typeface="+mn-lt"/>
              </a:endParaRPr>
            </a:p>
          </p:txBody>
        </p:sp>
        <p:sp>
          <p:nvSpPr>
            <p:cNvPr id="60" name="TextBox 59"/>
            <p:cNvSpPr txBox="1"/>
            <p:nvPr/>
          </p:nvSpPr>
          <p:spPr>
            <a:xfrm>
              <a:off x="7884368" y="4206048"/>
              <a:ext cx="943272" cy="646331"/>
            </a:xfrm>
            <a:prstGeom prst="rect">
              <a:avLst/>
            </a:prstGeom>
            <a:noFill/>
            <a:ln>
              <a:solidFill>
                <a:schemeClr val="tx1"/>
              </a:solidFill>
            </a:ln>
          </p:spPr>
          <p:txBody>
            <a:bodyPr wrap="square" rtlCol="0">
              <a:spAutoFit/>
            </a:bodyPr>
            <a:lstStyle/>
            <a:p>
              <a:r>
                <a:rPr lang="el-GR" dirty="0" smtClean="0">
                  <a:latin typeface="+mn-lt"/>
                </a:rPr>
                <a:t>Λιπαρή φάση</a:t>
              </a:r>
              <a:endParaRPr lang="el-GR" dirty="0">
                <a:latin typeface="+mn-lt"/>
              </a:endParaRPr>
            </a:p>
          </p:txBody>
        </p:sp>
      </p:grpSp>
    </p:spTree>
    <p:extLst>
      <p:ext uri="{BB962C8B-B14F-4D97-AF65-F5344CB8AC3E}">
        <p14:creationId xmlns:p14="http://schemas.microsoft.com/office/powerpoint/2010/main" val="37620041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err="1" smtClean="0"/>
              <a:t>Διαλυτοποίηση</a:t>
            </a:r>
            <a:endParaRPr lang="el-GR" dirty="0"/>
          </a:p>
        </p:txBody>
      </p:sp>
      <p:sp>
        <p:nvSpPr>
          <p:cNvPr id="3" name="Θέση περιεχομένου 2"/>
          <p:cNvSpPr>
            <a:spLocks noGrp="1"/>
          </p:cNvSpPr>
          <p:nvPr>
            <p:ph idx="1"/>
          </p:nvPr>
        </p:nvSpPr>
        <p:spPr>
          <a:xfrm>
            <a:off x="457200" y="1556792"/>
            <a:ext cx="8229600" cy="4680520"/>
          </a:xfrm>
        </p:spPr>
        <p:txBody>
          <a:bodyPr/>
          <a:lstStyle/>
          <a:p>
            <a:r>
              <a:rPr lang="el-GR" dirty="0" err="1"/>
              <a:t>Διαλυτοποίηση</a:t>
            </a:r>
            <a:r>
              <a:rPr lang="el-GR" dirty="0"/>
              <a:t> (</a:t>
            </a:r>
            <a:r>
              <a:rPr lang="el-GR" dirty="0" err="1"/>
              <a:t>Solubilization</a:t>
            </a:r>
            <a:r>
              <a:rPr lang="el-GR" dirty="0"/>
              <a:t>) λέγεται η ικανότητα που </a:t>
            </a:r>
            <a:r>
              <a:rPr lang="el-GR" dirty="0" smtClean="0"/>
              <a:t>των </a:t>
            </a:r>
            <a:r>
              <a:rPr lang="el-GR" dirty="0" err="1" smtClean="0"/>
              <a:t>μικύλλων</a:t>
            </a:r>
            <a:r>
              <a:rPr lang="el-GR" dirty="0" smtClean="0"/>
              <a:t> των </a:t>
            </a:r>
            <a:r>
              <a:rPr lang="el-GR" dirty="0" err="1" smtClean="0"/>
              <a:t>επιφανειακοενεργών</a:t>
            </a:r>
            <a:r>
              <a:rPr lang="el-GR" dirty="0" smtClean="0"/>
              <a:t> </a:t>
            </a:r>
            <a:r>
              <a:rPr lang="el-GR" dirty="0"/>
              <a:t>ουσιών, όταν χρησιμοποιούνται σε συγκέντρωση μεγαλύτερη της </a:t>
            </a:r>
            <a:r>
              <a:rPr lang="el-GR" dirty="0" err="1"/>
              <a:t>cmc</a:t>
            </a:r>
            <a:r>
              <a:rPr lang="el-GR" dirty="0"/>
              <a:t> να αυξάνουν τη διαλυτότητα των ουσιών </a:t>
            </a:r>
            <a:r>
              <a:rPr lang="el-GR" b="1" dirty="0"/>
              <a:t>που είναι αδιάλυτες ή πολύ λίγο διαλυτές στο νερό και είναι σχετικά λιποδιαλυτές.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20</a:t>
            </a:fld>
            <a:endParaRPr lang="el-GR">
              <a:solidFill>
                <a:prstClr val="black"/>
              </a:solidFill>
            </a:endParaRPr>
          </a:p>
        </p:txBody>
      </p:sp>
    </p:spTree>
    <p:extLst>
      <p:ext uri="{BB962C8B-B14F-4D97-AF65-F5344CB8AC3E}">
        <p14:creationId xmlns:p14="http://schemas.microsoft.com/office/powerpoint/2010/main" val="23476244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Αστάθεια </a:t>
            </a:r>
            <a:r>
              <a:rPr lang="el-GR" dirty="0"/>
              <a:t>των γαλακτωμάτων </a:t>
            </a:r>
          </a:p>
        </p:txBody>
      </p:sp>
      <p:sp>
        <p:nvSpPr>
          <p:cNvPr id="3" name="Θέση περιεχομένου 2"/>
          <p:cNvSpPr>
            <a:spLocks noGrp="1"/>
          </p:cNvSpPr>
          <p:nvPr>
            <p:ph idx="1"/>
          </p:nvPr>
        </p:nvSpPr>
        <p:spPr>
          <a:xfrm>
            <a:off x="827584" y="1988840"/>
            <a:ext cx="8229600" cy="936104"/>
          </a:xfrm>
        </p:spPr>
        <p:txBody>
          <a:bodyPr/>
          <a:lstStyle/>
          <a:p>
            <a:pPr>
              <a:buFont typeface="Wingdings" panose="05000000000000000000" pitchFamily="2" charset="2"/>
              <a:buChar char="ü"/>
            </a:pPr>
            <a:r>
              <a:rPr lang="el-GR" dirty="0"/>
              <a:t>Διαχωρισμός δυο φάσεων, αποκορύφωση, καθίζηση</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21</a:t>
            </a:fld>
            <a:endParaRPr lang="el-GR">
              <a:solidFill>
                <a:prstClr val="black"/>
              </a:solidFill>
            </a:endParaRPr>
          </a:p>
        </p:txBody>
      </p:sp>
      <p:grpSp>
        <p:nvGrpSpPr>
          <p:cNvPr id="12" name="Ομάδα 11"/>
          <p:cNvGrpSpPr/>
          <p:nvPr/>
        </p:nvGrpSpPr>
        <p:grpSpPr>
          <a:xfrm>
            <a:off x="564813" y="2995060"/>
            <a:ext cx="8180960" cy="2180928"/>
            <a:chOff x="268623" y="2995060"/>
            <a:chExt cx="8180960" cy="2180928"/>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63" t="4450" r="3066" b="43819"/>
            <a:stretch/>
          </p:blipFill>
          <p:spPr bwMode="auto">
            <a:xfrm>
              <a:off x="3120991" y="3047508"/>
              <a:ext cx="5328592" cy="2128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8788" t="62099"/>
            <a:stretch/>
          </p:blipFill>
          <p:spPr bwMode="auto">
            <a:xfrm>
              <a:off x="268623" y="3438292"/>
              <a:ext cx="2897747" cy="1559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95536" y="3347700"/>
              <a:ext cx="338554" cy="369332"/>
            </a:xfrm>
            <a:prstGeom prst="rect">
              <a:avLst/>
            </a:prstGeom>
            <a:solidFill>
              <a:schemeClr val="bg1"/>
            </a:solidFill>
            <a:ln>
              <a:solidFill>
                <a:schemeClr val="tx1"/>
              </a:solidFill>
            </a:ln>
          </p:spPr>
          <p:txBody>
            <a:bodyPr wrap="none" rtlCol="0">
              <a:spAutoFit/>
            </a:bodyPr>
            <a:lstStyle/>
            <a:p>
              <a:r>
                <a:rPr lang="el-GR" dirty="0" smtClean="0"/>
                <a:t>Α</a:t>
              </a:r>
              <a:endParaRPr lang="el-GR" dirty="0"/>
            </a:p>
          </p:txBody>
        </p:sp>
        <p:sp>
          <p:nvSpPr>
            <p:cNvPr id="7" name="TextBox 6"/>
            <p:cNvSpPr txBox="1"/>
            <p:nvPr/>
          </p:nvSpPr>
          <p:spPr>
            <a:xfrm>
              <a:off x="3267698" y="2995060"/>
              <a:ext cx="338554" cy="369332"/>
            </a:xfrm>
            <a:prstGeom prst="rect">
              <a:avLst/>
            </a:prstGeom>
            <a:solidFill>
              <a:schemeClr val="bg1"/>
            </a:solidFill>
            <a:ln>
              <a:solidFill>
                <a:schemeClr val="tx1"/>
              </a:solidFill>
            </a:ln>
          </p:spPr>
          <p:txBody>
            <a:bodyPr wrap="none" rtlCol="0">
              <a:spAutoFit/>
            </a:bodyPr>
            <a:lstStyle/>
            <a:p>
              <a:r>
                <a:rPr lang="el-GR" dirty="0" smtClean="0"/>
                <a:t>Β</a:t>
              </a:r>
              <a:endParaRPr lang="el-GR" dirty="0"/>
            </a:p>
          </p:txBody>
        </p:sp>
        <p:sp>
          <p:nvSpPr>
            <p:cNvPr id="8" name="TextBox 7"/>
            <p:cNvSpPr txBox="1"/>
            <p:nvPr/>
          </p:nvSpPr>
          <p:spPr>
            <a:xfrm>
              <a:off x="5931994" y="3047508"/>
              <a:ext cx="311304" cy="369332"/>
            </a:xfrm>
            <a:prstGeom prst="rect">
              <a:avLst/>
            </a:prstGeom>
            <a:solidFill>
              <a:schemeClr val="bg1"/>
            </a:solidFill>
            <a:ln>
              <a:solidFill>
                <a:schemeClr val="tx1"/>
              </a:solidFill>
            </a:ln>
          </p:spPr>
          <p:txBody>
            <a:bodyPr wrap="none" rtlCol="0">
              <a:spAutoFit/>
            </a:bodyPr>
            <a:lstStyle/>
            <a:p>
              <a:r>
                <a:rPr lang="el-GR" dirty="0" smtClean="0"/>
                <a:t>Γ</a:t>
              </a:r>
              <a:endParaRPr lang="el-GR" dirty="0"/>
            </a:p>
          </p:txBody>
        </p:sp>
      </p:grpSp>
      <p:sp>
        <p:nvSpPr>
          <p:cNvPr id="10" name="Ορθογώνιο 9"/>
          <p:cNvSpPr/>
          <p:nvPr/>
        </p:nvSpPr>
        <p:spPr>
          <a:xfrm>
            <a:off x="2339752" y="5589240"/>
            <a:ext cx="4572000" cy="276999"/>
          </a:xfrm>
          <a:prstGeom prst="rect">
            <a:avLst/>
          </a:prstGeom>
        </p:spPr>
        <p:txBody>
          <a:bodyPr>
            <a:spAutoFit/>
          </a:bodyPr>
          <a:lstStyle/>
          <a:p>
            <a:pPr algn="ctr"/>
            <a:r>
              <a:rPr lang="en-US" sz="1200" dirty="0" smtClean="0">
                <a:latin typeface="+mn-lt"/>
                <a:hlinkClick r:id="rId3"/>
              </a:rPr>
              <a:t>ocl-journal.org</a:t>
            </a:r>
            <a:endParaRPr lang="el-GR" sz="1200" dirty="0">
              <a:latin typeface="+mn-lt"/>
            </a:endParaRPr>
          </a:p>
        </p:txBody>
      </p:sp>
    </p:spTree>
    <p:extLst>
      <p:ext uri="{BB962C8B-B14F-4D97-AF65-F5344CB8AC3E}">
        <p14:creationId xmlns:p14="http://schemas.microsoft.com/office/powerpoint/2010/main" val="30236427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Μηχανικό μοντέλο </a:t>
            </a:r>
            <a:r>
              <a:rPr lang="el-GR" sz="3200" b="0" dirty="0" smtClean="0"/>
              <a:t>(1/8)</a:t>
            </a:r>
            <a:endParaRPr lang="el-GR" sz="3200" b="0" dirty="0"/>
          </a:p>
        </p:txBody>
      </p:sp>
      <p:sp>
        <p:nvSpPr>
          <p:cNvPr id="3" name="Θέση περιεχομένου 2"/>
          <p:cNvSpPr>
            <a:spLocks noGrp="1"/>
          </p:cNvSpPr>
          <p:nvPr>
            <p:ph idx="1"/>
          </p:nvPr>
        </p:nvSpPr>
        <p:spPr/>
        <p:txBody>
          <a:bodyPr/>
          <a:lstStyle/>
          <a:p>
            <a:pPr>
              <a:spcBef>
                <a:spcPts val="1200"/>
              </a:spcBef>
              <a:defRPr/>
            </a:pPr>
            <a:r>
              <a:rPr lang="el-GR" dirty="0" smtClean="0"/>
              <a:t>Δυο </a:t>
            </a:r>
            <a:r>
              <a:rPr lang="el-GR" dirty="0"/>
              <a:t>μερικώς ή καθόλου μιγνυόμενα υγρά που διαχωρίζονται πάντοτε, αφού περάσει ορισμένο χρονικό διάστημα, εκτός από λίγες εξαιρέσεις.</a:t>
            </a:r>
          </a:p>
          <a:p>
            <a:pPr>
              <a:spcBef>
                <a:spcPts val="1200"/>
              </a:spcBef>
              <a:defRPr/>
            </a:pPr>
            <a:r>
              <a:rPr lang="el-GR" dirty="0"/>
              <a:t>Ο διαχωρισμός αυτός του συστήματος σε δύο φάσεις γίνεται γιατί οι δυνάμεις συνοχής είναι πιο μεγάλες από τις δυνάμεις συνάφειας.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22</a:t>
            </a:fld>
            <a:endParaRPr lang="el-GR">
              <a:solidFill>
                <a:prstClr val="black"/>
              </a:solidFill>
            </a:endParaRPr>
          </a:p>
        </p:txBody>
      </p:sp>
      <p:grpSp>
        <p:nvGrpSpPr>
          <p:cNvPr id="10" name="Ομάδα 9"/>
          <p:cNvGrpSpPr/>
          <p:nvPr/>
        </p:nvGrpSpPr>
        <p:grpSpPr>
          <a:xfrm>
            <a:off x="2928284" y="4141842"/>
            <a:ext cx="2897747" cy="1585897"/>
            <a:chOff x="2928284" y="4141842"/>
            <a:chExt cx="2897747" cy="1585897"/>
          </a:xfrm>
        </p:grpSpPr>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8788" t="62099"/>
            <a:stretch/>
          </p:blipFill>
          <p:spPr bwMode="auto">
            <a:xfrm>
              <a:off x="2928284" y="4168332"/>
              <a:ext cx="2897747" cy="155940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3114413" y="4141842"/>
              <a:ext cx="338554" cy="369332"/>
            </a:xfrm>
            <a:prstGeom prst="rect">
              <a:avLst/>
            </a:prstGeom>
            <a:solidFill>
              <a:schemeClr val="bg1"/>
            </a:solidFill>
            <a:ln>
              <a:solidFill>
                <a:schemeClr val="tx1"/>
              </a:solidFill>
            </a:ln>
          </p:spPr>
          <p:txBody>
            <a:bodyPr wrap="none" rtlCol="0">
              <a:spAutoFit/>
            </a:bodyPr>
            <a:lstStyle/>
            <a:p>
              <a:r>
                <a:rPr lang="en-US" dirty="0" smtClean="0"/>
                <a:t>A</a:t>
              </a:r>
              <a:endParaRPr lang="el-GR" dirty="0"/>
            </a:p>
          </p:txBody>
        </p:sp>
      </p:grpSp>
      <p:sp>
        <p:nvSpPr>
          <p:cNvPr id="7" name="Ορθογώνιο 6"/>
          <p:cNvSpPr/>
          <p:nvPr/>
        </p:nvSpPr>
        <p:spPr>
          <a:xfrm>
            <a:off x="2091157" y="5866239"/>
            <a:ext cx="4572000" cy="276999"/>
          </a:xfrm>
          <a:prstGeom prst="rect">
            <a:avLst/>
          </a:prstGeom>
        </p:spPr>
        <p:txBody>
          <a:bodyPr>
            <a:spAutoFit/>
          </a:bodyPr>
          <a:lstStyle/>
          <a:p>
            <a:pPr algn="ctr"/>
            <a:r>
              <a:rPr lang="en-US" sz="1200" dirty="0" smtClean="0">
                <a:latin typeface="+mn-lt"/>
                <a:hlinkClick r:id="rId3"/>
              </a:rPr>
              <a:t>ocl-journal.org</a:t>
            </a:r>
            <a:endParaRPr lang="el-GR" sz="1200" dirty="0">
              <a:latin typeface="+mn-lt"/>
            </a:endParaRPr>
          </a:p>
        </p:txBody>
      </p:sp>
    </p:spTree>
    <p:extLst>
      <p:ext uri="{BB962C8B-B14F-4D97-AF65-F5344CB8AC3E}">
        <p14:creationId xmlns:p14="http://schemas.microsoft.com/office/powerpoint/2010/main" val="5427413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Μηχανικό </a:t>
            </a:r>
            <a:r>
              <a:rPr lang="el-GR" dirty="0"/>
              <a:t>μοντέλο </a:t>
            </a:r>
            <a:r>
              <a:rPr lang="el-GR" sz="3200" b="0" dirty="0" smtClean="0"/>
              <a:t>(2/8)</a:t>
            </a:r>
            <a:endParaRPr lang="el-GR" sz="3200" dirty="0"/>
          </a:p>
        </p:txBody>
      </p:sp>
      <p:sp>
        <p:nvSpPr>
          <p:cNvPr id="3" name="Θέση περιεχομένου 2"/>
          <p:cNvSpPr>
            <a:spLocks noGrp="1"/>
          </p:cNvSpPr>
          <p:nvPr>
            <p:ph idx="1"/>
          </p:nvPr>
        </p:nvSpPr>
        <p:spPr/>
        <p:txBody>
          <a:bodyPr/>
          <a:lstStyle/>
          <a:p>
            <a:pPr>
              <a:spcBef>
                <a:spcPts val="1200"/>
              </a:spcBef>
            </a:pPr>
            <a:r>
              <a:rPr lang="el-GR" dirty="0" smtClean="0"/>
              <a:t>Όταν </a:t>
            </a:r>
            <a:r>
              <a:rPr lang="el-GR" dirty="0"/>
              <a:t>ένα σύστημα που αποτελείται από δυο διαχωρισμένες στιβάδες-φάσεις λαδιού και νερού αναταραχθεί, μεγάλες σφαιρικές μάζες της μια φάσης απομονώνονται, εισέρχονται και εγκλωβίζονται στην άλλη φάση. </a:t>
            </a:r>
          </a:p>
          <a:p>
            <a:pPr>
              <a:spcBef>
                <a:spcPts val="1200"/>
              </a:spcBef>
            </a:pPr>
            <a:r>
              <a:rPr lang="el-GR" dirty="0"/>
              <a:t>Δίνη-στροβιλισμός στην άλλη φάση και αναταραχή γύρω από τη σφαιρική μάζα. </a:t>
            </a:r>
          </a:p>
          <a:p>
            <a:pPr>
              <a:spcBef>
                <a:spcPts val="1200"/>
              </a:spcBef>
            </a:pPr>
            <a:r>
              <a:rPr lang="el-GR" dirty="0"/>
              <a:t>Ο μεγάλος σε έκταση στροβιλισμός θεωρείται αδύναμος και δημιουργεί μικρή αναταραχή, ενώ μικρός στροβιλισμός εμφανίζει μεγαλύτερη τάση διάτμησης και δημιουργεί μεγαλύτερη αναταραχή.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23</a:t>
            </a:fld>
            <a:endParaRPr lang="el-GR">
              <a:solidFill>
                <a:prstClr val="black"/>
              </a:solidFill>
            </a:endParaRPr>
          </a:p>
        </p:txBody>
      </p:sp>
    </p:spTree>
    <p:extLst>
      <p:ext uri="{BB962C8B-B14F-4D97-AF65-F5344CB8AC3E}">
        <p14:creationId xmlns:p14="http://schemas.microsoft.com/office/powerpoint/2010/main" val="41191317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Μηχανικό </a:t>
            </a:r>
            <a:r>
              <a:rPr lang="el-GR" dirty="0"/>
              <a:t>μοντέλο </a:t>
            </a:r>
            <a:r>
              <a:rPr lang="el-GR" sz="3200" b="0" dirty="0" smtClean="0"/>
              <a:t>(3/8)</a:t>
            </a:r>
            <a:endParaRPr lang="el-GR" dirty="0"/>
          </a:p>
        </p:txBody>
      </p:sp>
      <p:sp>
        <p:nvSpPr>
          <p:cNvPr id="3" name="Θέση περιεχομένου 2"/>
          <p:cNvSpPr>
            <a:spLocks noGrp="1"/>
          </p:cNvSpPr>
          <p:nvPr>
            <p:ph idx="1"/>
          </p:nvPr>
        </p:nvSpPr>
        <p:spPr>
          <a:xfrm>
            <a:off x="457200" y="1916832"/>
            <a:ext cx="8229600" cy="4320480"/>
          </a:xfrm>
        </p:spPr>
        <p:txBody>
          <a:bodyPr/>
          <a:lstStyle/>
          <a:p>
            <a:r>
              <a:rPr lang="el-GR" altLang="el-GR" dirty="0"/>
              <a:t>Το τελικό μέγεθος των σταγονιδίων εξαρτάται από το </a:t>
            </a:r>
            <a:r>
              <a:rPr lang="el-GR" altLang="el-GR" b="1" dirty="0">
                <a:solidFill>
                  <a:srgbClr val="820000"/>
                </a:solidFill>
              </a:rPr>
              <a:t>βαθμό της αναταραχής</a:t>
            </a:r>
            <a:r>
              <a:rPr lang="el-GR" altLang="el-GR" dirty="0">
                <a:solidFill>
                  <a:srgbClr val="FF0000"/>
                </a:solidFill>
              </a:rPr>
              <a:t> </a:t>
            </a:r>
            <a:r>
              <a:rPr lang="el-GR" altLang="el-GR" dirty="0"/>
              <a:t>που έχει προκληθεί στη συνεχή φάση και τη </a:t>
            </a:r>
            <a:r>
              <a:rPr lang="el-GR" altLang="el-GR" b="1" dirty="0" err="1">
                <a:solidFill>
                  <a:srgbClr val="820000"/>
                </a:solidFill>
              </a:rPr>
              <a:t>μεσεπιφανειακή</a:t>
            </a:r>
            <a:r>
              <a:rPr lang="el-GR" altLang="el-GR" b="1" dirty="0">
                <a:solidFill>
                  <a:srgbClr val="820000"/>
                </a:solidFill>
              </a:rPr>
              <a:t> τάση </a:t>
            </a:r>
            <a:r>
              <a:rPr lang="el-GR" altLang="el-GR" dirty="0"/>
              <a:t>μεταξύ σταγονιδίου και περιβάλλοντος υγρού. Αν δημιουργηθεί </a:t>
            </a:r>
            <a:r>
              <a:rPr lang="el-GR" altLang="el-GR" b="1" dirty="0">
                <a:solidFill>
                  <a:srgbClr val="820000"/>
                </a:solidFill>
              </a:rPr>
              <a:t>μικρός στροβιλισμός και μεγάλη αναταραχή</a:t>
            </a:r>
            <a:r>
              <a:rPr lang="el-GR" altLang="el-GR" dirty="0">
                <a:solidFill>
                  <a:srgbClr val="FF0000"/>
                </a:solidFill>
              </a:rPr>
              <a:t> </a:t>
            </a:r>
            <a:r>
              <a:rPr lang="el-GR" altLang="el-GR" dirty="0"/>
              <a:t>τότε η μάζα θα διασπαστεί σε </a:t>
            </a:r>
            <a:r>
              <a:rPr lang="el-GR" altLang="el-GR" b="1" dirty="0">
                <a:solidFill>
                  <a:srgbClr val="820000"/>
                </a:solidFill>
              </a:rPr>
              <a:t>μικρότερα σταγονίδια.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24</a:t>
            </a:fld>
            <a:endParaRPr lang="el-GR">
              <a:solidFill>
                <a:prstClr val="black"/>
              </a:solidFill>
            </a:endParaRPr>
          </a:p>
        </p:txBody>
      </p:sp>
    </p:spTree>
    <p:extLst>
      <p:ext uri="{BB962C8B-B14F-4D97-AF65-F5344CB8AC3E}">
        <p14:creationId xmlns:p14="http://schemas.microsoft.com/office/powerpoint/2010/main" val="15960622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Μηχανικό </a:t>
            </a:r>
            <a:r>
              <a:rPr lang="el-GR" dirty="0"/>
              <a:t>μοντέλο </a:t>
            </a:r>
            <a:r>
              <a:rPr lang="el-GR" sz="3200" b="0" dirty="0" smtClean="0"/>
              <a:t>(4/8)</a:t>
            </a:r>
            <a:endParaRPr lang="el-GR" dirty="0"/>
          </a:p>
        </p:txBody>
      </p:sp>
      <p:sp>
        <p:nvSpPr>
          <p:cNvPr id="3" name="Θέση περιεχομένου 2"/>
          <p:cNvSpPr>
            <a:spLocks noGrp="1"/>
          </p:cNvSpPr>
          <p:nvPr>
            <p:ph idx="1"/>
          </p:nvPr>
        </p:nvSpPr>
        <p:spPr/>
        <p:txBody>
          <a:bodyPr/>
          <a:lstStyle/>
          <a:p>
            <a:pPr marL="0" indent="0">
              <a:buNone/>
            </a:pPr>
            <a:r>
              <a:rPr lang="el-GR" b="1" dirty="0" smtClean="0"/>
              <a:t>Συνένωση Σταγονιδίων</a:t>
            </a:r>
          </a:p>
          <a:p>
            <a:pPr>
              <a:spcBef>
                <a:spcPts val="1200"/>
              </a:spcBef>
            </a:pPr>
            <a:r>
              <a:rPr lang="el-GR" dirty="0" smtClean="0"/>
              <a:t>Ικανοποιητική </a:t>
            </a:r>
            <a:r>
              <a:rPr lang="el-GR" dirty="0"/>
              <a:t>κινητικότητα των σταγονιδίων μέσα στη συνεχή φάση. </a:t>
            </a:r>
          </a:p>
          <a:p>
            <a:pPr>
              <a:spcBef>
                <a:spcPts val="1200"/>
              </a:spcBef>
            </a:pPr>
            <a:r>
              <a:rPr lang="el-GR" dirty="0"/>
              <a:t>Το λεπτό στρώμα της συνεχούς φάσης που παρεμβάλλεται μεταξύ των σταγονιδίων μπορεί να εμποδίσει τη συνένωση. </a:t>
            </a:r>
          </a:p>
          <a:p>
            <a:pPr>
              <a:spcBef>
                <a:spcPts val="1200"/>
              </a:spcBef>
            </a:pPr>
            <a:r>
              <a:rPr lang="el-GR" dirty="0"/>
              <a:t>Αν το παρεμβαλλόμενο στρώμα της συνεχούς φάσης </a:t>
            </a:r>
            <a:r>
              <a:rPr lang="el-GR" dirty="0" err="1"/>
              <a:t>αποτραβηχθεί</a:t>
            </a:r>
            <a:r>
              <a:rPr lang="el-GR" dirty="0"/>
              <a:t> μέχρι να υποστεί ρήξη και έτσι μπορέσουν τα δυο σταγονίδια να συνενωθούν και να δημιουργήσουν μια </a:t>
            </a:r>
            <a:r>
              <a:rPr lang="el-GR" b="1" dirty="0">
                <a:solidFill>
                  <a:srgbClr val="820000"/>
                </a:solidFill>
              </a:rPr>
              <a:t>μεγαλύτερη σταγόνα </a:t>
            </a:r>
            <a:r>
              <a:rPr lang="el-GR" dirty="0"/>
              <a:t>με </a:t>
            </a:r>
            <a:r>
              <a:rPr lang="el-GR" b="1" dirty="0">
                <a:solidFill>
                  <a:srgbClr val="820000"/>
                </a:solidFill>
              </a:rPr>
              <a:t>μικρότερη συνολικά επιφάνεια </a:t>
            </a:r>
            <a:r>
              <a:rPr lang="el-GR" dirty="0"/>
              <a:t>και μπορεί να ακολουθήσει η συνένωση των σταγονιδίων ή θρόμβωση (κροκίδωση).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25</a:t>
            </a:fld>
            <a:endParaRPr lang="el-GR">
              <a:solidFill>
                <a:prstClr val="black"/>
              </a:solidFill>
            </a:endParaRPr>
          </a:p>
        </p:txBody>
      </p:sp>
    </p:spTree>
    <p:extLst>
      <p:ext uri="{BB962C8B-B14F-4D97-AF65-F5344CB8AC3E}">
        <p14:creationId xmlns:p14="http://schemas.microsoft.com/office/powerpoint/2010/main" val="12717496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Μηχανικό </a:t>
            </a:r>
            <a:r>
              <a:rPr lang="el-GR" dirty="0"/>
              <a:t>μοντέλο </a:t>
            </a:r>
            <a:r>
              <a:rPr lang="el-GR" sz="3200" b="0" dirty="0" smtClean="0"/>
              <a:t>(5/8)</a:t>
            </a:r>
            <a:endParaRPr lang="el-GR" dirty="0"/>
          </a:p>
        </p:txBody>
      </p:sp>
      <p:sp>
        <p:nvSpPr>
          <p:cNvPr id="3" name="Θέση περιεχομένου 2"/>
          <p:cNvSpPr>
            <a:spLocks noGrp="1"/>
          </p:cNvSpPr>
          <p:nvPr>
            <p:ph idx="1"/>
          </p:nvPr>
        </p:nvSpPr>
        <p:spPr/>
        <p:txBody>
          <a:bodyPr>
            <a:normAutofit/>
          </a:bodyPr>
          <a:lstStyle/>
          <a:p>
            <a:pPr>
              <a:buFont typeface="Arial" charset="0"/>
              <a:buNone/>
              <a:defRPr/>
            </a:pPr>
            <a:r>
              <a:rPr lang="el-GR" sz="2200" b="1" dirty="0"/>
              <a:t>Ο ρυθμός συνένωσης εξαρτάται </a:t>
            </a:r>
            <a:r>
              <a:rPr lang="en-US" sz="2200" b="1" dirty="0"/>
              <a:t>:</a:t>
            </a:r>
          </a:p>
          <a:p>
            <a:pPr>
              <a:spcBef>
                <a:spcPts val="1200"/>
              </a:spcBef>
              <a:defRPr/>
            </a:pPr>
            <a:r>
              <a:rPr lang="el-GR" sz="2200" dirty="0"/>
              <a:t>Α</a:t>
            </a:r>
            <a:r>
              <a:rPr lang="el-GR" sz="2200" dirty="0" smtClean="0"/>
              <a:t>πό </a:t>
            </a:r>
            <a:r>
              <a:rPr lang="el-GR" sz="2200" dirty="0"/>
              <a:t>το ιξώδες της συνεχούς </a:t>
            </a:r>
            <a:r>
              <a:rPr lang="el-GR" sz="2200" dirty="0" smtClean="0"/>
              <a:t>φάσης, </a:t>
            </a:r>
            <a:endParaRPr lang="el-GR" sz="2200" dirty="0"/>
          </a:p>
          <a:p>
            <a:pPr>
              <a:spcBef>
                <a:spcPts val="1200"/>
              </a:spcBef>
              <a:defRPr/>
            </a:pPr>
            <a:r>
              <a:rPr lang="el-GR" sz="2200" dirty="0"/>
              <a:t>Από το μέγεθος των σταγονιδίων. </a:t>
            </a:r>
          </a:p>
          <a:p>
            <a:pPr marL="0" indent="0">
              <a:spcBef>
                <a:spcPts val="1200"/>
              </a:spcBef>
              <a:buFont typeface="Arial" charset="0"/>
              <a:buNone/>
              <a:defRPr/>
            </a:pPr>
            <a:r>
              <a:rPr lang="el-GR" sz="2200" dirty="0"/>
              <a:t>Αν το μέγεθος των σταγονιδίων είναι μικρό, τότε η δυνατότητα προσκόλλησης του ενός με το άλλο είναι μεγαλύτερη και άρα μπορεί το μέγεθος </a:t>
            </a:r>
            <a:r>
              <a:rPr lang="el-GR" sz="2200" dirty="0" smtClean="0"/>
              <a:t>να </a:t>
            </a:r>
            <a:r>
              <a:rPr lang="el-GR" sz="2200" dirty="0"/>
              <a:t>είναι καθοριστικός παράγοντας για τη συνένωση. Η ευκολία προσκόλλησης εξαρτάται από το μέγεθος του μεγαλύτερου σταγονιδίου από αυτά που συμμετέχουν στη συνένωση</a:t>
            </a:r>
            <a:r>
              <a:rPr lang="el-GR" sz="2200" i="1" dirty="0"/>
              <a:t>. </a:t>
            </a:r>
            <a:r>
              <a:rPr lang="el-GR" sz="2200" b="1" dirty="0"/>
              <a:t>Έτσι λίγα μεγάλα σταγονίδια σε ένα γαλάκτωμα με σχετικά μικρό μέγεθος σταγονιδίων μπορεί να αυξήσουν σημαντικά την ταχύτητα συνένωσης</a:t>
            </a:r>
            <a:r>
              <a:rPr lang="el-GR" sz="2200" b="1" dirty="0" smtClean="0"/>
              <a:t>.</a:t>
            </a:r>
            <a:endParaRPr lang="el-GR" sz="2200" b="1"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26</a:t>
            </a:fld>
            <a:endParaRPr lang="el-GR">
              <a:solidFill>
                <a:prstClr val="black"/>
              </a:solidFill>
            </a:endParaRPr>
          </a:p>
        </p:txBody>
      </p:sp>
    </p:spTree>
    <p:extLst>
      <p:ext uri="{BB962C8B-B14F-4D97-AF65-F5344CB8AC3E}">
        <p14:creationId xmlns:p14="http://schemas.microsoft.com/office/powerpoint/2010/main" val="10143795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4"/>
          <p:cNvSpPr>
            <a:spLocks noGrp="1"/>
          </p:cNvSpPr>
          <p:nvPr>
            <p:ph idx="1"/>
          </p:nvPr>
        </p:nvSpPr>
        <p:spPr>
          <a:xfrm>
            <a:off x="251520" y="1196752"/>
            <a:ext cx="5544616" cy="5544616"/>
          </a:xfrm>
        </p:spPr>
        <p:txBody>
          <a:bodyPr>
            <a:normAutofit/>
          </a:bodyPr>
          <a:lstStyle/>
          <a:p>
            <a:pPr>
              <a:lnSpc>
                <a:spcPct val="112000"/>
              </a:lnSpc>
              <a:spcBef>
                <a:spcPts val="1200"/>
              </a:spcBef>
            </a:pPr>
            <a:r>
              <a:rPr lang="el-GR" sz="2200" dirty="0"/>
              <a:t>Η συνένωση των σταγονιδίων </a:t>
            </a:r>
            <a:r>
              <a:rPr lang="el-GR" sz="2200" dirty="0" smtClean="0">
                <a:sym typeface="Wingdings" panose="05000000000000000000" pitchFamily="2" charset="2"/>
              </a:rPr>
              <a:t></a:t>
            </a:r>
            <a:r>
              <a:rPr lang="el-GR" sz="2200" dirty="0" smtClean="0"/>
              <a:t> </a:t>
            </a:r>
            <a:r>
              <a:rPr lang="el-GR" sz="2200" dirty="0"/>
              <a:t>i) </a:t>
            </a:r>
            <a:r>
              <a:rPr lang="el-GR" sz="2200" b="1" dirty="0"/>
              <a:t>την </a:t>
            </a:r>
            <a:r>
              <a:rPr lang="el-GR" sz="2200" b="1" dirty="0" smtClean="0"/>
              <a:t>αποκορύφωση</a:t>
            </a:r>
            <a:r>
              <a:rPr lang="en-US" sz="2200" b="1" dirty="0" smtClean="0"/>
              <a:t> (creaming)</a:t>
            </a:r>
            <a:r>
              <a:rPr lang="el-GR" sz="2200" b="1" dirty="0" smtClean="0"/>
              <a:t> </a:t>
            </a:r>
            <a:r>
              <a:rPr lang="el-GR" sz="2200" dirty="0"/>
              <a:t>και ii) </a:t>
            </a:r>
            <a:r>
              <a:rPr lang="el-GR" sz="2200" b="1" dirty="0"/>
              <a:t>την </a:t>
            </a:r>
            <a:r>
              <a:rPr lang="el-GR" sz="2200" b="1" dirty="0" smtClean="0"/>
              <a:t>καθίζηση</a:t>
            </a:r>
            <a:r>
              <a:rPr lang="en-US" sz="2200" b="1" dirty="0" smtClean="0"/>
              <a:t> (sedimentation)</a:t>
            </a:r>
            <a:r>
              <a:rPr lang="el-GR" sz="2200" dirty="0" smtClean="0"/>
              <a:t>. </a:t>
            </a:r>
            <a:endParaRPr lang="el-GR" sz="2200" dirty="0"/>
          </a:p>
          <a:p>
            <a:pPr>
              <a:lnSpc>
                <a:spcPct val="112000"/>
              </a:lnSpc>
              <a:spcBef>
                <a:spcPts val="1200"/>
              </a:spcBef>
            </a:pPr>
            <a:r>
              <a:rPr lang="el-GR" sz="2200" dirty="0"/>
              <a:t>Αποκορύφωση είναι η προς τα επάνω μετακίνηση των σταγονιδίων της διεσπαρμένης φάσης, ενώ καθίζηση η προς τα κάτω μετακίνηση. Στα γαλακτώματα </a:t>
            </a:r>
            <a:r>
              <a:rPr lang="el-GR" sz="2200" dirty="0" smtClean="0"/>
              <a:t>O/W παρατηρείται </a:t>
            </a:r>
            <a:r>
              <a:rPr lang="el-GR" sz="2200" dirty="0"/>
              <a:t>συνήθως ο σχηματισμός κρέμας από τη μετακίνηση προς τα πάνω των σταγονιδίων του λαδιού, ενώ στα γαλακτώματα </a:t>
            </a:r>
            <a:r>
              <a:rPr lang="el-GR" sz="2200" dirty="0" smtClean="0"/>
              <a:t>W/O παρατηρείται </a:t>
            </a:r>
            <a:r>
              <a:rPr lang="el-GR" sz="2200" dirty="0"/>
              <a:t>η καθίζηση από την προς τα κάτω μετακίνηση των σταγονιδίων του νερού</a:t>
            </a:r>
            <a:r>
              <a:rPr lang="el-GR" sz="2200" dirty="0" smtClean="0"/>
              <a:t>.</a:t>
            </a:r>
            <a:endParaRPr lang="el-GR" sz="2200" dirty="0"/>
          </a:p>
        </p:txBody>
      </p:sp>
      <p:sp>
        <p:nvSpPr>
          <p:cNvPr id="2" name="Τίτλος 1"/>
          <p:cNvSpPr>
            <a:spLocks noGrp="1"/>
          </p:cNvSpPr>
          <p:nvPr>
            <p:ph type="title"/>
          </p:nvPr>
        </p:nvSpPr>
        <p:spPr/>
        <p:txBody>
          <a:bodyPr/>
          <a:lstStyle/>
          <a:p>
            <a:r>
              <a:rPr lang="el-GR" dirty="0" smtClean="0"/>
              <a:t>Μηχανικό </a:t>
            </a:r>
            <a:r>
              <a:rPr lang="el-GR" dirty="0"/>
              <a:t>μοντέλο </a:t>
            </a:r>
            <a:r>
              <a:rPr lang="el-GR" sz="3200" b="0" dirty="0"/>
              <a:t>(</a:t>
            </a:r>
            <a:r>
              <a:rPr lang="el-GR" sz="3200" b="0" dirty="0" smtClean="0"/>
              <a:t>6/8</a:t>
            </a:r>
            <a:r>
              <a:rPr lang="el-GR" sz="3200" b="0" dirty="0"/>
              <a:t>)</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27</a:t>
            </a:fld>
            <a:endParaRPr lang="el-GR">
              <a:solidFill>
                <a:prstClr val="black"/>
              </a:solidFill>
            </a:endParaRPr>
          </a:p>
        </p:txBody>
      </p:sp>
      <p:grpSp>
        <p:nvGrpSpPr>
          <p:cNvPr id="4" name="Ομάδα 3"/>
          <p:cNvGrpSpPr/>
          <p:nvPr/>
        </p:nvGrpSpPr>
        <p:grpSpPr>
          <a:xfrm>
            <a:off x="5957119" y="1700808"/>
            <a:ext cx="2880319" cy="2592288"/>
            <a:chOff x="323528" y="3068960"/>
            <a:chExt cx="2338191" cy="2128480"/>
          </a:xfrm>
        </p:grpSpPr>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62" t="4450" r="55915" b="43819"/>
            <a:stretch/>
          </p:blipFill>
          <p:spPr bwMode="auto">
            <a:xfrm>
              <a:off x="323528" y="3068960"/>
              <a:ext cx="2338191" cy="212848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TextBox 6"/>
            <p:cNvSpPr txBox="1"/>
            <p:nvPr/>
          </p:nvSpPr>
          <p:spPr>
            <a:xfrm>
              <a:off x="485119" y="3068960"/>
              <a:ext cx="274832" cy="303252"/>
            </a:xfrm>
            <a:prstGeom prst="rect">
              <a:avLst/>
            </a:prstGeom>
            <a:solidFill>
              <a:schemeClr val="bg1"/>
            </a:solidFill>
            <a:ln>
              <a:solidFill>
                <a:schemeClr val="tx1"/>
              </a:solidFill>
            </a:ln>
          </p:spPr>
          <p:txBody>
            <a:bodyPr wrap="none" rtlCol="0">
              <a:spAutoFit/>
            </a:bodyPr>
            <a:lstStyle/>
            <a:p>
              <a:r>
                <a:rPr lang="en-US" dirty="0" smtClean="0"/>
                <a:t>B</a:t>
              </a:r>
              <a:endParaRPr lang="el-GR" dirty="0"/>
            </a:p>
          </p:txBody>
        </p:sp>
      </p:grpSp>
      <p:sp>
        <p:nvSpPr>
          <p:cNvPr id="8" name="Ορθογώνιο 7"/>
          <p:cNvSpPr/>
          <p:nvPr/>
        </p:nvSpPr>
        <p:spPr>
          <a:xfrm>
            <a:off x="5957119" y="4403369"/>
            <a:ext cx="2880320" cy="276999"/>
          </a:xfrm>
          <a:prstGeom prst="rect">
            <a:avLst/>
          </a:prstGeom>
        </p:spPr>
        <p:txBody>
          <a:bodyPr wrap="square">
            <a:spAutoFit/>
          </a:bodyPr>
          <a:lstStyle/>
          <a:p>
            <a:pPr algn="ctr"/>
            <a:r>
              <a:rPr lang="en-US" sz="1200" dirty="0" smtClean="0">
                <a:latin typeface="+mn-lt"/>
                <a:hlinkClick r:id="rId3"/>
              </a:rPr>
              <a:t>ocl-journal.org</a:t>
            </a:r>
            <a:endParaRPr lang="el-GR" sz="1200" dirty="0">
              <a:latin typeface="+mn-lt"/>
            </a:endParaRPr>
          </a:p>
        </p:txBody>
      </p:sp>
    </p:spTree>
    <p:extLst>
      <p:ext uri="{BB962C8B-B14F-4D97-AF65-F5344CB8AC3E}">
        <p14:creationId xmlns:p14="http://schemas.microsoft.com/office/powerpoint/2010/main" val="29920736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normAutofit fontScale="92500" lnSpcReduction="10000"/>
              </a:bodyPr>
              <a:lstStyle/>
              <a:p>
                <a:pPr>
                  <a:spcBef>
                    <a:spcPts val="1200"/>
                  </a:spcBef>
                </a:pPr>
                <a:r>
                  <a:rPr lang="el-GR" dirty="0" smtClean="0"/>
                  <a:t>Η προς τα άνω ή η προς τα κάτω μετακίνηση εξαρτάται </a:t>
                </a:r>
                <a:r>
                  <a:rPr lang="el-GR" b="1" dirty="0">
                    <a:solidFill>
                      <a:srgbClr val="820000"/>
                    </a:solidFill>
                  </a:rPr>
                  <a:t>από την πυκνότητα των δυο φάσεων (διεσπαρμένης και εξωτερικής), το μέγεθος των διεσπαρμένων σταγονιδίων</a:t>
                </a:r>
                <a:r>
                  <a:rPr lang="el-GR" dirty="0"/>
                  <a:t> και </a:t>
                </a:r>
                <a:r>
                  <a:rPr lang="el-GR" b="1" dirty="0">
                    <a:solidFill>
                      <a:srgbClr val="820000"/>
                    </a:solidFill>
                  </a:rPr>
                  <a:t>το ιξώδες της εξωτερικής φάσης.  </a:t>
                </a:r>
              </a:p>
              <a:p>
                <a:pPr>
                  <a:spcBef>
                    <a:spcPts val="1200"/>
                  </a:spcBef>
                </a:pPr>
                <a:r>
                  <a:rPr lang="el-GR" dirty="0"/>
                  <a:t>Η ταχύτητα μετακίνησης των σταγονιδίων (u) δίνεται από την εξίσωση 2.1: </a:t>
                </a:r>
                <a:endParaRPr lang="el-GR" dirty="0" smtClean="0"/>
              </a:p>
              <a:p>
                <a:pPr marL="0" indent="0" algn="ctr">
                  <a:spcBef>
                    <a:spcPts val="1200"/>
                  </a:spcBef>
                  <a:buNone/>
                </a:pPr>
                <a14:m>
                  <m:oMathPara xmlns:m="http://schemas.openxmlformats.org/officeDocument/2006/math">
                    <m:oMathParaPr>
                      <m:jc m:val="centerGroup"/>
                    </m:oMathParaPr>
                    <m:oMath xmlns:m="http://schemas.openxmlformats.org/officeDocument/2006/math">
                      <m:r>
                        <a:rPr lang="en-US" b="0" i="1" smtClean="0">
                          <a:latin typeface="Cambria Math"/>
                        </a:rPr>
                        <m:t>𝑢</m:t>
                      </m:r>
                      <m:r>
                        <a:rPr lang="en-US" b="0" i="1" smtClean="0">
                          <a:latin typeface="Cambria Math"/>
                        </a:rPr>
                        <m:t>=</m:t>
                      </m:r>
                      <m:f>
                        <m:fPr>
                          <m:ctrlPr>
                            <a:rPr lang="en-US" b="0" i="1" smtClean="0">
                              <a:latin typeface="Cambria Math"/>
                            </a:rPr>
                          </m:ctrlPr>
                        </m:fPr>
                        <m:num>
                          <m:r>
                            <a:rPr lang="en-US" b="0" i="1" smtClean="0">
                              <a:latin typeface="Cambria Math"/>
                            </a:rPr>
                            <m:t>2</m:t>
                          </m:r>
                        </m:num>
                        <m:den>
                          <m:r>
                            <a:rPr lang="en-US" b="0" i="1" smtClean="0">
                              <a:latin typeface="Cambria Math"/>
                            </a:rPr>
                            <m:t>9</m:t>
                          </m:r>
                        </m:den>
                      </m:f>
                      <m:r>
                        <a:rPr lang="en-US" b="0" i="1" smtClean="0">
                          <a:latin typeface="Cambria Math"/>
                          <a:ea typeface="Cambria Math"/>
                        </a:rPr>
                        <m:t>∙</m:t>
                      </m:r>
                      <m:r>
                        <a:rPr lang="en-US" b="0" i="1" smtClean="0">
                          <a:latin typeface="Cambria Math"/>
                          <a:ea typeface="Cambria Math"/>
                        </a:rPr>
                        <m:t>𝑔</m:t>
                      </m:r>
                      <m:r>
                        <a:rPr lang="en-US" b="0" i="1" smtClean="0">
                          <a:latin typeface="Cambria Math"/>
                          <a:ea typeface="Cambria Math"/>
                        </a:rPr>
                        <m:t>∙</m:t>
                      </m:r>
                      <m:f>
                        <m:fPr>
                          <m:ctrlPr>
                            <a:rPr lang="en-US" b="0" i="1" smtClean="0">
                              <a:latin typeface="Cambria Math"/>
                              <a:ea typeface="Cambria Math"/>
                            </a:rPr>
                          </m:ctrlPr>
                        </m:fPr>
                        <m:num>
                          <m:sSup>
                            <m:sSupPr>
                              <m:ctrlPr>
                                <a:rPr lang="en-US" b="0" i="1" smtClean="0">
                                  <a:latin typeface="Cambria Math"/>
                                  <a:ea typeface="Cambria Math"/>
                                </a:rPr>
                              </m:ctrlPr>
                            </m:sSupPr>
                            <m:e>
                              <m:r>
                                <a:rPr lang="en-US" b="0" i="1" smtClean="0">
                                  <a:latin typeface="Cambria Math"/>
                                  <a:ea typeface="Cambria Math"/>
                                </a:rPr>
                                <m:t>𝑟</m:t>
                              </m:r>
                            </m:e>
                            <m:sup>
                              <m:r>
                                <a:rPr lang="en-US" b="0" i="1" smtClean="0">
                                  <a:latin typeface="Cambria Math"/>
                                  <a:ea typeface="Cambria Math"/>
                                </a:rPr>
                                <m:t>2</m:t>
                              </m:r>
                            </m:sup>
                          </m:sSup>
                          <m:d>
                            <m:dPr>
                              <m:ctrlPr>
                                <a:rPr lang="en-US" b="0" i="1" smtClean="0">
                                  <a:latin typeface="Cambria Math"/>
                                  <a:ea typeface="Cambria Math"/>
                                </a:rPr>
                              </m:ctrlPr>
                            </m:dPr>
                            <m:e>
                              <m:r>
                                <a:rPr lang="en-US" b="0" i="1" smtClean="0">
                                  <a:latin typeface="Cambria Math"/>
                                  <a:ea typeface="Cambria Math"/>
                                </a:rPr>
                                <m:t>𝑑</m:t>
                              </m:r>
                              <m:r>
                                <a:rPr lang="en-US" b="0" i="1" smtClean="0">
                                  <a:latin typeface="Cambria Math"/>
                                  <a:ea typeface="Cambria Math"/>
                                </a:rPr>
                                <m:t>−</m:t>
                              </m:r>
                              <m:sSub>
                                <m:sSubPr>
                                  <m:ctrlPr>
                                    <a:rPr lang="en-US" b="0" i="1" smtClean="0">
                                      <a:latin typeface="Cambria Math"/>
                                      <a:ea typeface="Cambria Math"/>
                                    </a:rPr>
                                  </m:ctrlPr>
                                </m:sSubPr>
                                <m:e>
                                  <m:r>
                                    <a:rPr lang="en-US" b="0" i="1" smtClean="0">
                                      <a:latin typeface="Cambria Math"/>
                                      <a:ea typeface="Cambria Math"/>
                                    </a:rPr>
                                    <m:t>𝑑</m:t>
                                  </m:r>
                                </m:e>
                                <m:sub>
                                  <m:r>
                                    <a:rPr lang="en-US" b="0" i="1" smtClean="0">
                                      <a:latin typeface="Cambria Math"/>
                                      <a:ea typeface="Cambria Math"/>
                                    </a:rPr>
                                    <m:t>1</m:t>
                                  </m:r>
                                </m:sub>
                              </m:sSub>
                            </m:e>
                          </m:d>
                        </m:num>
                        <m:den>
                          <m:r>
                            <m:rPr>
                              <m:sty m:val="p"/>
                            </m:rPr>
                            <a:rPr lang="el-GR" b="0" i="0" smtClean="0">
                              <a:latin typeface="Cambria Math"/>
                              <a:ea typeface="Cambria Math"/>
                            </a:rPr>
                            <m:t>η</m:t>
                          </m:r>
                        </m:den>
                      </m:f>
                    </m:oMath>
                  </m:oMathPara>
                </a14:m>
                <a:endParaRPr lang="el-GR" dirty="0" smtClean="0"/>
              </a:p>
              <a:p>
                <a:pPr marL="0" indent="0">
                  <a:spcBef>
                    <a:spcPts val="1200"/>
                  </a:spcBef>
                  <a:buNone/>
                </a:pPr>
                <a:r>
                  <a:rPr lang="el-GR" dirty="0"/>
                  <a:t>r = η ακτίνα του σταγονιδίου της διεσπαρμένης </a:t>
                </a:r>
                <a:r>
                  <a:rPr lang="el-GR" dirty="0" smtClean="0"/>
                  <a:t>φάσης,</a:t>
                </a:r>
                <a:endParaRPr lang="el-GR" dirty="0"/>
              </a:p>
              <a:p>
                <a:pPr marL="0" indent="0">
                  <a:spcBef>
                    <a:spcPts val="1200"/>
                  </a:spcBef>
                  <a:buNone/>
                </a:pPr>
                <a:r>
                  <a:rPr lang="el-GR" dirty="0"/>
                  <a:t>d = η πυκνότητα της διεσπαρμένης </a:t>
                </a:r>
                <a:r>
                  <a:rPr lang="el-GR" dirty="0" smtClean="0"/>
                  <a:t>φάσης,</a:t>
                </a:r>
                <a:endParaRPr lang="el-GR" dirty="0"/>
              </a:p>
              <a:p>
                <a:pPr marL="0" indent="0">
                  <a:spcBef>
                    <a:spcPts val="1200"/>
                  </a:spcBef>
                  <a:buNone/>
                </a:pPr>
                <a:r>
                  <a:rPr lang="el-GR" dirty="0"/>
                  <a:t>d1= η πυκνότητα της εξωτερικής φάσης </a:t>
                </a:r>
                <a:r>
                  <a:rPr lang="el-GR" dirty="0" smtClean="0"/>
                  <a:t>,</a:t>
                </a:r>
                <a:endParaRPr lang="el-GR" dirty="0"/>
              </a:p>
              <a:p>
                <a:pPr marL="0" indent="0">
                  <a:spcBef>
                    <a:spcPts val="1200"/>
                  </a:spcBef>
                  <a:buNone/>
                </a:pPr>
                <a:r>
                  <a:rPr lang="el-GR" dirty="0"/>
                  <a:t>η = το ιξώδες της εξωτερικής </a:t>
                </a:r>
                <a:r>
                  <a:rPr lang="el-GR" dirty="0" smtClean="0"/>
                  <a:t>φάσης.</a:t>
                </a:r>
                <a:endParaRPr lang="el-GR" dirty="0"/>
              </a:p>
              <a:p>
                <a:pPr marL="0" indent="0">
                  <a:spcBef>
                    <a:spcPts val="1200"/>
                  </a:spcBef>
                  <a:buNone/>
                </a:pPr>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1">
                <a:blip r:embed="rId2"/>
                <a:stretch>
                  <a:fillRect l="-1111" t="-1693" r="-1630" b="-726"/>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28</a:t>
            </a:fld>
            <a:endParaRPr lang="el-GR">
              <a:solidFill>
                <a:prstClr val="black"/>
              </a:solidFill>
            </a:endParaRPr>
          </a:p>
        </p:txBody>
      </p:sp>
      <p:sp>
        <p:nvSpPr>
          <p:cNvPr id="5" name="Τίτλος 4"/>
          <p:cNvSpPr>
            <a:spLocks noGrp="1"/>
          </p:cNvSpPr>
          <p:nvPr>
            <p:ph type="title"/>
          </p:nvPr>
        </p:nvSpPr>
        <p:spPr/>
        <p:txBody>
          <a:bodyPr/>
          <a:lstStyle/>
          <a:p>
            <a:r>
              <a:rPr lang="el-GR" dirty="0" smtClean="0"/>
              <a:t>Μηχανικό </a:t>
            </a:r>
            <a:r>
              <a:rPr lang="el-GR" dirty="0"/>
              <a:t>μοντέλο </a:t>
            </a:r>
            <a:r>
              <a:rPr lang="el-GR" sz="3200" b="0" dirty="0" smtClean="0"/>
              <a:t>(7/8</a:t>
            </a:r>
            <a:r>
              <a:rPr lang="el-GR" sz="3200" b="0" dirty="0"/>
              <a:t>)</a:t>
            </a:r>
            <a:endParaRPr lang="el-GR" dirty="0"/>
          </a:p>
        </p:txBody>
      </p:sp>
    </p:spTree>
    <p:extLst>
      <p:ext uri="{BB962C8B-B14F-4D97-AF65-F5344CB8AC3E}">
        <p14:creationId xmlns:p14="http://schemas.microsoft.com/office/powerpoint/2010/main" val="39233686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8748464" cy="908720"/>
          </a:xfrm>
        </p:spPr>
        <p:txBody>
          <a:bodyPr>
            <a:normAutofit fontScale="90000"/>
          </a:bodyPr>
          <a:lstStyle/>
          <a:p>
            <a:r>
              <a:rPr lang="el-GR" sz="4400" dirty="0" smtClean="0"/>
              <a:t>Εισαγωγή </a:t>
            </a:r>
            <a:r>
              <a:rPr lang="el-GR" sz="4400" dirty="0"/>
              <a:t>– Συστήματα διασποράς </a:t>
            </a:r>
            <a:r>
              <a:rPr lang="el-GR" dirty="0"/>
              <a:t/>
            </a:r>
            <a:br>
              <a:rPr lang="el-GR" dirty="0"/>
            </a:br>
            <a:r>
              <a:rPr lang="el-GR" sz="3600" b="0" dirty="0" smtClean="0"/>
              <a:t>(2/2</a:t>
            </a:r>
            <a:r>
              <a:rPr lang="el-GR" sz="3600" b="0" dirty="0"/>
              <a:t>)</a:t>
            </a:r>
            <a:endParaRPr lang="el-GR" sz="3600" dirty="0"/>
          </a:p>
        </p:txBody>
      </p:sp>
      <p:sp>
        <p:nvSpPr>
          <p:cNvPr id="3" name="Θέση περιεχομένου 2"/>
          <p:cNvSpPr>
            <a:spLocks noGrp="1"/>
          </p:cNvSpPr>
          <p:nvPr>
            <p:ph idx="1"/>
          </p:nvPr>
        </p:nvSpPr>
        <p:spPr>
          <a:xfrm>
            <a:off x="457200" y="1196752"/>
            <a:ext cx="8229600" cy="5400600"/>
          </a:xfrm>
        </p:spPr>
        <p:txBody>
          <a:bodyPr>
            <a:normAutofit/>
          </a:bodyPr>
          <a:lstStyle/>
          <a:p>
            <a:pPr>
              <a:spcBef>
                <a:spcPts val="1200"/>
              </a:spcBef>
            </a:pPr>
            <a:r>
              <a:rPr lang="el-GR" sz="2200" b="1" dirty="0"/>
              <a:t>Γαλάκτωμα:</a:t>
            </a:r>
            <a:r>
              <a:rPr lang="el-GR" sz="2200" dirty="0"/>
              <a:t> 2 μερικώς ή καθόλου μιγνυόμενες υγρές φάσεις -Διασπορά </a:t>
            </a:r>
            <a:r>
              <a:rPr lang="el-GR" sz="2200" dirty="0" smtClean="0"/>
              <a:t>σταγονιδίων.</a:t>
            </a:r>
            <a:endParaRPr lang="el-GR" sz="2200" dirty="0"/>
          </a:p>
          <a:p>
            <a:pPr>
              <a:spcBef>
                <a:spcPts val="1200"/>
              </a:spcBef>
            </a:pPr>
            <a:r>
              <a:rPr lang="el-GR" sz="2200" b="1" dirty="0"/>
              <a:t>Αιώρημα:</a:t>
            </a:r>
            <a:r>
              <a:rPr lang="el-GR" sz="2200" dirty="0"/>
              <a:t> Διασπορά στερεής (μικρά σωματίδια) σε </a:t>
            </a:r>
            <a:r>
              <a:rPr lang="el-GR" sz="2200" dirty="0" smtClean="0"/>
              <a:t>υγρή.</a:t>
            </a:r>
            <a:endParaRPr lang="el-GR" sz="2200" dirty="0"/>
          </a:p>
          <a:p>
            <a:pPr>
              <a:spcBef>
                <a:spcPts val="1200"/>
              </a:spcBef>
            </a:pPr>
            <a:r>
              <a:rPr lang="el-GR" sz="2200" b="1" dirty="0"/>
              <a:t>Αφρός:</a:t>
            </a:r>
            <a:r>
              <a:rPr lang="el-GR" sz="2200" dirty="0"/>
              <a:t> Διασπορά αέριας σε </a:t>
            </a:r>
            <a:r>
              <a:rPr lang="el-GR" sz="2200" dirty="0" smtClean="0"/>
              <a:t>υγρή.</a:t>
            </a:r>
            <a:endParaRPr lang="el-GR" sz="2200" dirty="0"/>
          </a:p>
          <a:p>
            <a:pPr>
              <a:spcBef>
                <a:spcPts val="1200"/>
              </a:spcBef>
            </a:pPr>
            <a:r>
              <a:rPr lang="el-GR" sz="2200" b="1" dirty="0"/>
              <a:t>Αεροζόλ:</a:t>
            </a:r>
            <a:r>
              <a:rPr lang="el-GR" sz="2200" dirty="0"/>
              <a:t> Διασπορά υγρής ή στερεής σε </a:t>
            </a:r>
            <a:r>
              <a:rPr lang="el-GR" sz="2200" dirty="0" smtClean="0"/>
              <a:t>αέρια.</a:t>
            </a:r>
            <a:endParaRPr lang="el-GR" sz="2200" dirty="0"/>
          </a:p>
          <a:p>
            <a:pPr>
              <a:spcBef>
                <a:spcPts val="1200"/>
              </a:spcBef>
            </a:pPr>
            <a:r>
              <a:rPr lang="el-GR" sz="2200" b="1" dirty="0" err="1"/>
              <a:t>Διαλυτοποίηση</a:t>
            </a:r>
            <a:r>
              <a:rPr lang="el-GR" sz="2200" b="1" dirty="0"/>
              <a:t>:</a:t>
            </a:r>
            <a:r>
              <a:rPr lang="el-GR" sz="2200" dirty="0"/>
              <a:t> H διεσπαρμένη φάση υγρή ή στερεή (πολύ μικρά σταγονίδια ή σωματίδια) σε υγρή. Διαφανείς διασπορές ή </a:t>
            </a:r>
            <a:r>
              <a:rPr lang="el-GR" sz="2200" dirty="0" err="1" smtClean="0"/>
              <a:t>μικρογαλακτώματα</a:t>
            </a:r>
            <a:r>
              <a:rPr lang="el-GR" sz="2200" dirty="0" smtClean="0"/>
              <a:t>.</a:t>
            </a:r>
            <a:endParaRPr lang="el-GR" sz="2200" dirty="0"/>
          </a:p>
          <a:p>
            <a:pPr>
              <a:spcBef>
                <a:spcPts val="1200"/>
              </a:spcBef>
            </a:pPr>
            <a:r>
              <a:rPr lang="el-GR" sz="2200" b="1" dirty="0"/>
              <a:t>Λοσιόν:</a:t>
            </a:r>
            <a:r>
              <a:rPr lang="el-GR" sz="2200" dirty="0"/>
              <a:t> Γαλάκτωμα που ρέει στη θερμοκρασία </a:t>
            </a:r>
            <a:r>
              <a:rPr lang="el-GR" sz="2200" dirty="0" smtClean="0"/>
              <a:t>περιβάλλοντος.</a:t>
            </a:r>
            <a:endParaRPr lang="el-GR" sz="2200" dirty="0"/>
          </a:p>
          <a:p>
            <a:pPr>
              <a:spcBef>
                <a:spcPts val="1200"/>
              </a:spcBef>
            </a:pPr>
            <a:r>
              <a:rPr lang="el-GR" sz="2200" b="1" dirty="0"/>
              <a:t>Κρέμα:</a:t>
            </a:r>
            <a:r>
              <a:rPr lang="el-GR" sz="2200" dirty="0"/>
              <a:t> Γαλάκτωμα που δεν ρέει στη θερμοκρασία </a:t>
            </a:r>
            <a:r>
              <a:rPr lang="el-GR" sz="2200" dirty="0" smtClean="0"/>
              <a:t>περιβάλλοντος.</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a:t>
            </a:fld>
            <a:endParaRPr lang="el-GR">
              <a:solidFill>
                <a:prstClr val="black"/>
              </a:solidFill>
            </a:endParaRPr>
          </a:p>
        </p:txBody>
      </p:sp>
    </p:spTree>
    <p:extLst>
      <p:ext uri="{BB962C8B-B14F-4D97-AF65-F5344CB8AC3E}">
        <p14:creationId xmlns:p14="http://schemas.microsoft.com/office/powerpoint/2010/main" val="9974705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Μηχανικό </a:t>
            </a:r>
            <a:r>
              <a:rPr lang="el-GR" dirty="0"/>
              <a:t>μοντέλο </a:t>
            </a:r>
            <a:r>
              <a:rPr lang="el-GR" sz="3200" b="0" dirty="0" smtClean="0"/>
              <a:t>(8/8)</a:t>
            </a:r>
            <a:endParaRPr lang="el-GR" dirty="0"/>
          </a:p>
        </p:txBody>
      </p:sp>
      <p:sp>
        <p:nvSpPr>
          <p:cNvPr id="3" name="Θέση περιεχομένου 2"/>
          <p:cNvSpPr>
            <a:spLocks noGrp="1"/>
          </p:cNvSpPr>
          <p:nvPr>
            <p:ph idx="1"/>
          </p:nvPr>
        </p:nvSpPr>
        <p:spPr>
          <a:xfrm>
            <a:off x="457200" y="1556792"/>
            <a:ext cx="5050904" cy="3096344"/>
          </a:xfrm>
        </p:spPr>
        <p:txBody>
          <a:bodyPr>
            <a:normAutofit/>
          </a:bodyPr>
          <a:lstStyle/>
          <a:p>
            <a:pPr>
              <a:spcBef>
                <a:spcPts val="1200"/>
              </a:spcBef>
            </a:pPr>
            <a:r>
              <a:rPr lang="el-GR" sz="2200" dirty="0"/>
              <a:t>d &lt;</a:t>
            </a:r>
            <a:r>
              <a:rPr lang="el-GR" sz="2200" dirty="0" err="1"/>
              <a:t>d1</a:t>
            </a:r>
            <a:r>
              <a:rPr lang="el-GR" sz="2200" dirty="0"/>
              <a:t>, όπως συμβαίνει στα γαλακτώματα τύπου Ο/W η ταχύτητα u είναι αρνητική οπότε ευνοείται η προς τα επάνω μετακίνηση των σταγονιδίων του </a:t>
            </a:r>
            <a:r>
              <a:rPr lang="el-GR" sz="2200" dirty="0" smtClean="0"/>
              <a:t>λαδιού</a:t>
            </a:r>
            <a:r>
              <a:rPr lang="en-US" sz="2200" dirty="0" smtClean="0"/>
              <a:t> (</a:t>
            </a:r>
            <a:r>
              <a:rPr lang="el-GR" sz="2200" dirty="0" smtClean="0"/>
              <a:t>αποκορύφωση), </a:t>
            </a:r>
            <a:endParaRPr lang="el-GR" sz="2200" dirty="0"/>
          </a:p>
          <a:p>
            <a:pPr>
              <a:spcBef>
                <a:spcPts val="1200"/>
              </a:spcBef>
            </a:pPr>
            <a:r>
              <a:rPr lang="el-GR" sz="2200" dirty="0"/>
              <a:t>d1&lt;d , όπως στα γαλακτώματα τύπου W/O, όπου τότε ευνοείται η καθίζηση.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29</a:t>
            </a:fld>
            <a:endParaRPr lang="el-GR">
              <a:solidFill>
                <a:prstClr val="black"/>
              </a:solidFill>
            </a:endParaRPr>
          </a:p>
        </p:txBody>
      </p:sp>
      <p:grpSp>
        <p:nvGrpSpPr>
          <p:cNvPr id="13" name="Ομάδα 12"/>
          <p:cNvGrpSpPr/>
          <p:nvPr/>
        </p:nvGrpSpPr>
        <p:grpSpPr>
          <a:xfrm>
            <a:off x="5891416" y="1700808"/>
            <a:ext cx="2664296" cy="2128480"/>
            <a:chOff x="5891416" y="1700808"/>
            <a:chExt cx="2664296" cy="2128480"/>
          </a:xfrm>
        </p:grpSpPr>
        <p:pic>
          <p:nvPicPr>
            <p:cNvPr id="1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9848" t="4450" r="3066" b="43819"/>
            <a:stretch/>
          </p:blipFill>
          <p:spPr bwMode="auto">
            <a:xfrm>
              <a:off x="5891416" y="1700808"/>
              <a:ext cx="2664296" cy="212848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2" name="TextBox 11"/>
            <p:cNvSpPr txBox="1"/>
            <p:nvPr/>
          </p:nvSpPr>
          <p:spPr>
            <a:xfrm>
              <a:off x="6012160" y="1700808"/>
              <a:ext cx="1937390" cy="369332"/>
            </a:xfrm>
            <a:prstGeom prst="rect">
              <a:avLst/>
            </a:prstGeom>
            <a:solidFill>
              <a:schemeClr val="bg1"/>
            </a:solidFill>
            <a:ln>
              <a:solidFill>
                <a:schemeClr val="tx1"/>
              </a:solidFill>
            </a:ln>
          </p:spPr>
          <p:txBody>
            <a:bodyPr wrap="none" rtlCol="0">
              <a:spAutoFit/>
            </a:bodyPr>
            <a:lstStyle/>
            <a:p>
              <a:r>
                <a:rPr lang="el-GR" dirty="0" smtClean="0"/>
                <a:t>Γ. Αποκορύφωση</a:t>
              </a:r>
              <a:endParaRPr lang="el-GR" dirty="0"/>
            </a:p>
          </p:txBody>
        </p:sp>
      </p:grpSp>
      <p:sp>
        <p:nvSpPr>
          <p:cNvPr id="14" name="Ορθογώνιο 13"/>
          <p:cNvSpPr/>
          <p:nvPr/>
        </p:nvSpPr>
        <p:spPr>
          <a:xfrm>
            <a:off x="467544" y="4653136"/>
            <a:ext cx="7848872" cy="1209562"/>
          </a:xfrm>
          <a:prstGeom prst="rect">
            <a:avLst/>
          </a:prstGeom>
        </p:spPr>
        <p:txBody>
          <a:bodyPr wrap="square">
            <a:spAutoFit/>
          </a:bodyPr>
          <a:lstStyle/>
          <a:p>
            <a:pPr marL="342900" lvl="0" indent="-342900" fontAlgn="auto">
              <a:lnSpc>
                <a:spcPct val="110000"/>
              </a:lnSpc>
              <a:spcBef>
                <a:spcPts val="1200"/>
              </a:spcBef>
              <a:spcAft>
                <a:spcPts val="0"/>
              </a:spcAft>
              <a:buFont typeface="Arial" pitchFamily="34" charset="0"/>
              <a:buChar char="•"/>
            </a:pPr>
            <a:r>
              <a:rPr lang="el-GR" sz="2200" dirty="0">
                <a:solidFill>
                  <a:prstClr val="black"/>
                </a:solidFill>
                <a:latin typeface="Calibri"/>
              </a:rPr>
              <a:t>Η αποκορύφωση και η καθίζηση δεν σημαίνουν απαραίτητα την καταστροφή του γαλακτώματος καθώς μπορούν να αντιστραφούν με ήπια ανακίνηση του συστήματος. </a:t>
            </a:r>
          </a:p>
        </p:txBody>
      </p:sp>
    </p:spTree>
    <p:extLst>
      <p:ext uri="{BB962C8B-B14F-4D97-AF65-F5344CB8AC3E}">
        <p14:creationId xmlns:p14="http://schemas.microsoft.com/office/powerpoint/2010/main" val="34227265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err="1" smtClean="0"/>
              <a:t>Θερμοδυναμικό</a:t>
            </a:r>
            <a:r>
              <a:rPr lang="el-GR" dirty="0" smtClean="0"/>
              <a:t> μοντέλο </a:t>
            </a:r>
            <a:r>
              <a:rPr lang="el-GR" sz="3200" b="0" dirty="0" smtClean="0"/>
              <a:t>(1/2)</a:t>
            </a:r>
            <a:endParaRPr lang="el-GR" sz="3200" b="0" dirty="0"/>
          </a:p>
        </p:txBody>
      </p:sp>
      <p:sp>
        <p:nvSpPr>
          <p:cNvPr id="3" name="Θέση περιεχομένου 2"/>
          <p:cNvSpPr>
            <a:spLocks noGrp="1"/>
          </p:cNvSpPr>
          <p:nvPr>
            <p:ph idx="1"/>
          </p:nvPr>
        </p:nvSpPr>
        <p:spPr>
          <a:xfrm>
            <a:off x="457200" y="1484784"/>
            <a:ext cx="8229600" cy="4752528"/>
          </a:xfrm>
        </p:spPr>
        <p:txBody>
          <a:bodyPr/>
          <a:lstStyle/>
          <a:p>
            <a:r>
              <a:rPr lang="el-GR" altLang="el-GR" dirty="0"/>
              <a:t>Κατά τη διασπορά κάποιου υγρού μέσα σε ένα άλλο, σε μορφή </a:t>
            </a:r>
            <a:r>
              <a:rPr lang="el-GR" altLang="el-GR" b="1" dirty="0">
                <a:solidFill>
                  <a:srgbClr val="820000"/>
                </a:solidFill>
              </a:rPr>
              <a:t>μικρών σταγονιδίων, </a:t>
            </a:r>
            <a:r>
              <a:rPr lang="el-GR" altLang="el-GR" dirty="0"/>
              <a:t>πραγματοποιείται </a:t>
            </a:r>
            <a:r>
              <a:rPr lang="el-GR" altLang="el-GR" b="1" dirty="0">
                <a:solidFill>
                  <a:srgbClr val="820000"/>
                </a:solidFill>
              </a:rPr>
              <a:t>μεγάλη αύξηση της επιφάνειας του, </a:t>
            </a:r>
            <a:r>
              <a:rPr lang="el-GR" altLang="el-GR" dirty="0"/>
              <a:t>π.χ. όταν 1 cm</a:t>
            </a:r>
            <a:r>
              <a:rPr lang="el-GR" altLang="el-GR" baseline="30000" dirty="0"/>
              <a:t>3</a:t>
            </a:r>
            <a:r>
              <a:rPr lang="el-GR" altLang="el-GR" dirty="0"/>
              <a:t> παραφινέλαιου διασπείρεται με μορφή μικρών σταγονιδίων μέσα σε 1 cm</a:t>
            </a:r>
            <a:r>
              <a:rPr lang="el-GR" altLang="el-GR" baseline="30000" dirty="0"/>
              <a:t>3</a:t>
            </a:r>
            <a:r>
              <a:rPr lang="el-GR" altLang="el-GR" dirty="0"/>
              <a:t> νερού για να σχηματίσει ένα γαλάκτωμα, η επιφάνεια του παραφινέλαιου, γίνεται 60 m</a:t>
            </a:r>
            <a:r>
              <a:rPr lang="el-GR" altLang="el-GR" baseline="30000" dirty="0"/>
              <a:t>2</a:t>
            </a:r>
            <a:r>
              <a:rPr lang="el-GR" altLang="el-GR" dirty="0"/>
              <a:t>.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30</a:t>
            </a:fld>
            <a:endParaRPr lang="el-GR">
              <a:solidFill>
                <a:prstClr val="black"/>
              </a:solidFill>
            </a:endParaRPr>
          </a:p>
        </p:txBody>
      </p:sp>
    </p:spTree>
    <p:extLst>
      <p:ext uri="{BB962C8B-B14F-4D97-AF65-F5344CB8AC3E}">
        <p14:creationId xmlns:p14="http://schemas.microsoft.com/office/powerpoint/2010/main" val="16787414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err="1" smtClean="0"/>
              <a:t>Θερμοδυναμικό</a:t>
            </a:r>
            <a:r>
              <a:rPr lang="el-GR" dirty="0" smtClean="0"/>
              <a:t> </a:t>
            </a:r>
            <a:r>
              <a:rPr lang="el-GR" dirty="0"/>
              <a:t>μοντέλο </a:t>
            </a:r>
            <a:r>
              <a:rPr lang="el-GR" sz="3200" b="0" dirty="0" smtClean="0"/>
              <a:t>(2/2</a:t>
            </a:r>
            <a:r>
              <a:rPr lang="el-GR" sz="3200" b="0" dirty="0"/>
              <a:t>)</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57200" y="1412776"/>
                <a:ext cx="8229600" cy="4824536"/>
              </a:xfrm>
            </p:spPr>
            <p:txBody>
              <a:bodyPr/>
              <a:lstStyle/>
              <a:p>
                <a:pPr marL="0" indent="0">
                  <a:buNone/>
                </a:pPr>
                <a14:m>
                  <m:oMathPara xmlns:m="http://schemas.openxmlformats.org/officeDocument/2006/math">
                    <m:oMathParaPr>
                      <m:jc m:val="centerGroup"/>
                    </m:oMathParaPr>
                    <m:oMath xmlns:m="http://schemas.openxmlformats.org/officeDocument/2006/math">
                      <m:r>
                        <a:rPr lang="en-US" b="1" i="1" dirty="0" smtClean="0">
                          <a:latin typeface="Cambria Math"/>
                        </a:rPr>
                        <m:t>𝑾</m:t>
                      </m:r>
                      <m:r>
                        <a:rPr lang="en-US" b="1" i="1" dirty="0" smtClean="0">
                          <a:latin typeface="Cambria Math"/>
                        </a:rPr>
                        <m:t> = </m:t>
                      </m:r>
                      <m:r>
                        <a:rPr lang="el-GR" b="1" i="1" dirty="0">
                          <a:latin typeface="Cambria Math"/>
                        </a:rPr>
                        <m:t>𝜸</m:t>
                      </m:r>
                      <m:r>
                        <a:rPr lang="el-GR" b="1" i="1" dirty="0" smtClean="0">
                          <a:latin typeface="Cambria Math"/>
                          <a:ea typeface="Cambria Math"/>
                        </a:rPr>
                        <m:t>∙</m:t>
                      </m:r>
                      <m:r>
                        <a:rPr lang="el-GR" b="1" i="1" dirty="0">
                          <a:latin typeface="Cambria Math"/>
                        </a:rPr>
                        <m:t> </m:t>
                      </m:r>
                      <m:r>
                        <a:rPr lang="el-GR" b="1" i="0" dirty="0">
                          <a:latin typeface="Cambria Math"/>
                        </a:rPr>
                        <m:t>𝚫𝚨</m:t>
                      </m:r>
                    </m:oMath>
                  </m:oMathPara>
                </a14:m>
                <a:endParaRPr lang="el-GR" b="1" dirty="0"/>
              </a:p>
              <a:p>
                <a:pPr>
                  <a:spcBef>
                    <a:spcPts val="1800"/>
                  </a:spcBef>
                </a:pPr>
                <a:r>
                  <a:rPr lang="el-GR" altLang="el-GR" dirty="0"/>
                  <a:t>Επειδή η </a:t>
                </a:r>
                <a:r>
                  <a:rPr lang="el-GR" altLang="el-GR" dirty="0" err="1"/>
                  <a:t>μεσεπιφανειακή</a:t>
                </a:r>
                <a:r>
                  <a:rPr lang="el-GR" altLang="el-GR" dirty="0"/>
                  <a:t> τάση (γ) μεταξύ παραφινέλαιου και νερού είναι 0.057 Ν. m</a:t>
                </a:r>
                <a:r>
                  <a:rPr lang="el-GR" altLang="el-GR" baseline="30000" dirty="0"/>
                  <a:t>-1</a:t>
                </a:r>
                <a:r>
                  <a:rPr lang="el-GR" altLang="el-GR" dirty="0"/>
                  <a:t>, η αύξηση της ελεύθερης επιφανειακής ενέργειας θα είναι: </a:t>
                </a:r>
                <a:endParaRPr lang="en-US" altLang="el-GR" dirty="0" smtClean="0"/>
              </a:p>
              <a:p>
                <a:pPr>
                  <a:spcBef>
                    <a:spcPts val="1800"/>
                  </a:spcBef>
                </a:pPr>
                <a:endParaRPr lang="el-GR" altLang="el-GR" dirty="0"/>
              </a:p>
              <a:p>
                <a:pPr marL="0" indent="0">
                  <a:spcBef>
                    <a:spcPts val="1800"/>
                  </a:spcBef>
                  <a:buNone/>
                </a:pPr>
                <a14:m>
                  <m:oMathPara xmlns:m="http://schemas.openxmlformats.org/officeDocument/2006/math">
                    <m:oMathParaPr>
                      <m:jc m:val="centerGroup"/>
                    </m:oMathParaPr>
                    <m:oMath xmlns:m="http://schemas.openxmlformats.org/officeDocument/2006/math">
                      <m:r>
                        <a:rPr lang="en-US" altLang="el-GR" b="1" i="1" dirty="0" smtClean="0">
                          <a:latin typeface="Cambria Math"/>
                        </a:rPr>
                        <m:t>𝑾</m:t>
                      </m:r>
                      <m:r>
                        <a:rPr lang="el-GR" altLang="el-GR" b="1" i="1" dirty="0">
                          <a:latin typeface="Cambria Math"/>
                        </a:rPr>
                        <m:t> = </m:t>
                      </m:r>
                      <m:r>
                        <a:rPr lang="el-GR" altLang="el-GR" b="1" i="1" dirty="0">
                          <a:latin typeface="Cambria Math"/>
                        </a:rPr>
                        <m:t>𝟎</m:t>
                      </m:r>
                      <m:r>
                        <a:rPr lang="el-GR" altLang="el-GR" b="1" i="1" dirty="0">
                          <a:latin typeface="Cambria Math"/>
                        </a:rPr>
                        <m:t>.</m:t>
                      </m:r>
                      <m:r>
                        <a:rPr lang="el-GR" altLang="el-GR" b="1" i="1" dirty="0">
                          <a:latin typeface="Cambria Math"/>
                        </a:rPr>
                        <m:t>𝟎𝟓𝟕</m:t>
                      </m:r>
                      <m:r>
                        <a:rPr lang="el-GR" altLang="el-GR" b="1" i="1" dirty="0">
                          <a:latin typeface="Cambria Math"/>
                        </a:rPr>
                        <m:t> </m:t>
                      </m:r>
                      <m:r>
                        <a:rPr lang="el-GR" altLang="el-GR" b="1" i="0" dirty="0">
                          <a:latin typeface="Cambria Math"/>
                        </a:rPr>
                        <m:t>𝚴</m:t>
                      </m:r>
                      <m:r>
                        <a:rPr lang="el-GR" altLang="el-GR" b="1" i="1" dirty="0" smtClean="0">
                          <a:latin typeface="Cambria Math"/>
                          <a:ea typeface="Cambria Math"/>
                        </a:rPr>
                        <m:t>∙</m:t>
                      </m:r>
                      <m:r>
                        <a:rPr lang="el-GR" altLang="el-GR" b="1" i="1" dirty="0">
                          <a:latin typeface="Cambria Math"/>
                        </a:rPr>
                        <m:t> </m:t>
                      </m:r>
                      <m:sSup>
                        <m:sSupPr>
                          <m:ctrlPr>
                            <a:rPr lang="el-GR" altLang="el-GR" b="1" i="1" dirty="0" smtClean="0">
                              <a:latin typeface="Cambria Math"/>
                            </a:rPr>
                          </m:ctrlPr>
                        </m:sSupPr>
                        <m:e>
                          <m:r>
                            <a:rPr lang="en-US" altLang="el-GR" b="1" i="1" dirty="0" smtClean="0">
                              <a:latin typeface="Cambria Math"/>
                            </a:rPr>
                            <m:t>𝒎</m:t>
                          </m:r>
                        </m:e>
                        <m:sup>
                          <m:r>
                            <a:rPr lang="en-US" altLang="el-GR" b="1" i="1" dirty="0" smtClean="0">
                              <a:latin typeface="Cambria Math"/>
                            </a:rPr>
                            <m:t>−</m:t>
                          </m:r>
                          <m:r>
                            <a:rPr lang="en-US" altLang="el-GR" b="1" i="1" dirty="0" smtClean="0">
                              <a:latin typeface="Cambria Math"/>
                            </a:rPr>
                            <m:t>𝟏</m:t>
                          </m:r>
                        </m:sup>
                      </m:sSup>
                      <m:r>
                        <a:rPr lang="el-GR" altLang="el-GR" b="1" i="1" dirty="0" smtClean="0">
                          <a:latin typeface="Cambria Math"/>
                          <a:ea typeface="Cambria Math"/>
                        </a:rPr>
                        <m:t>∙</m:t>
                      </m:r>
                      <m:r>
                        <a:rPr lang="el-GR" altLang="el-GR" b="1" i="1" dirty="0">
                          <a:latin typeface="Cambria Math"/>
                        </a:rPr>
                        <m:t> </m:t>
                      </m:r>
                      <m:r>
                        <a:rPr lang="el-GR" altLang="el-GR" b="1" i="1" dirty="0">
                          <a:latin typeface="Cambria Math"/>
                        </a:rPr>
                        <m:t>𝟔𝟎</m:t>
                      </m:r>
                      <m:r>
                        <a:rPr lang="el-GR" altLang="el-GR" b="1" i="1" dirty="0">
                          <a:latin typeface="Cambria Math"/>
                        </a:rPr>
                        <m:t> </m:t>
                      </m:r>
                      <m:r>
                        <a:rPr lang="el-GR" altLang="el-GR" b="1" i="1" dirty="0">
                          <a:latin typeface="Cambria Math"/>
                        </a:rPr>
                        <m:t>𝒎</m:t>
                      </m:r>
                      <m:r>
                        <a:rPr lang="el-GR" altLang="el-GR" b="1" i="1" baseline="30000" dirty="0">
                          <a:latin typeface="Cambria Math"/>
                        </a:rPr>
                        <m:t>𝟐</m:t>
                      </m:r>
                      <m:r>
                        <a:rPr lang="el-GR" altLang="el-GR" b="1" i="1" dirty="0">
                          <a:latin typeface="Cambria Math"/>
                        </a:rPr>
                        <m:t>=</m:t>
                      </m:r>
                      <m:r>
                        <a:rPr lang="el-GR" altLang="el-GR" b="1" i="1" dirty="0">
                          <a:latin typeface="Cambria Math"/>
                        </a:rPr>
                        <m:t>𝟑</m:t>
                      </m:r>
                      <m:r>
                        <a:rPr lang="el-GR" altLang="el-GR" b="1" i="1" dirty="0">
                          <a:latin typeface="Cambria Math"/>
                        </a:rPr>
                        <m:t>,</m:t>
                      </m:r>
                      <m:r>
                        <a:rPr lang="el-GR" altLang="el-GR" b="1" i="1" dirty="0">
                          <a:latin typeface="Cambria Math"/>
                        </a:rPr>
                        <m:t>𝟒𝟐</m:t>
                      </m:r>
                      <m:r>
                        <a:rPr lang="el-GR" altLang="el-GR" b="1" i="1" dirty="0">
                          <a:latin typeface="Cambria Math"/>
                        </a:rPr>
                        <m:t> </m:t>
                      </m:r>
                      <m:r>
                        <a:rPr lang="el-GR" altLang="el-GR" b="1" i="1" dirty="0">
                          <a:latin typeface="Cambria Math"/>
                        </a:rPr>
                        <m:t>𝑱</m:t>
                      </m:r>
                      <m:r>
                        <a:rPr lang="el-GR" altLang="el-GR" b="1" i="1" dirty="0">
                          <a:latin typeface="Cambria Math"/>
                        </a:rPr>
                        <m:t> </m:t>
                      </m:r>
                    </m:oMath>
                  </m:oMathPara>
                </a14:m>
                <a:endParaRPr lang="el-GR" altLang="el-GR" b="1" dirty="0"/>
              </a:p>
              <a:p>
                <a:pPr>
                  <a:spcBef>
                    <a:spcPts val="1800"/>
                  </a:spcBef>
                </a:pPr>
                <a:r>
                  <a:rPr lang="el-GR" altLang="el-GR" dirty="0" smtClean="0"/>
                  <a:t>Το </a:t>
                </a:r>
                <a:r>
                  <a:rPr lang="el-GR" altLang="el-GR" dirty="0"/>
                  <a:t>σύστημα αυτό περιέχει 3,42 </a:t>
                </a:r>
                <a:r>
                  <a:rPr lang="el-GR" altLang="el-GR" dirty="0" err="1"/>
                  <a:t>Joules</a:t>
                </a:r>
                <a:r>
                  <a:rPr lang="el-GR" altLang="el-GR" dirty="0"/>
                  <a:t> πιο πολύ </a:t>
                </a:r>
                <a:r>
                  <a:rPr lang="el-GR" altLang="el-GR" dirty="0" smtClean="0"/>
                  <a:t>ενέργεια</a:t>
                </a:r>
                <a:r>
                  <a:rPr lang="en-US" altLang="el-GR" dirty="0" smtClean="0"/>
                  <a:t>.</a:t>
                </a:r>
                <a:endParaRPr lang="el-GR" alt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57200" y="1412776"/>
                <a:ext cx="8229600" cy="4824536"/>
              </a:xfrm>
              <a:blipFill rotWithShape="1">
                <a:blip r:embed="rId2"/>
                <a:stretch>
                  <a:fillRect l="-963" r="-1778"/>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31</a:t>
            </a:fld>
            <a:endParaRPr lang="el-GR">
              <a:solidFill>
                <a:prstClr val="black"/>
              </a:solidFill>
            </a:endParaRPr>
          </a:p>
        </p:txBody>
      </p:sp>
    </p:spTree>
    <p:extLst>
      <p:ext uri="{BB962C8B-B14F-4D97-AF65-F5344CB8AC3E}">
        <p14:creationId xmlns:p14="http://schemas.microsoft.com/office/powerpoint/2010/main" val="32217648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smtClean="0"/>
              <a:t>Αθανασία </a:t>
            </a:r>
            <a:r>
              <a:rPr lang="el-GR" sz="2000" dirty="0" err="1" smtClean="0"/>
              <a:t>Βαρβαρέσου</a:t>
            </a:r>
            <a:r>
              <a:rPr lang="el-GR" sz="2000" dirty="0" smtClean="0"/>
              <a:t> 2014. </a:t>
            </a:r>
            <a:r>
              <a:rPr lang="el-GR" sz="2000" dirty="0"/>
              <a:t>Αθανασία </a:t>
            </a:r>
            <a:r>
              <a:rPr lang="el-GR" sz="2000" dirty="0" err="1"/>
              <a:t>Βαρβαρέσου</a:t>
            </a:r>
            <a:r>
              <a:rPr lang="el-GR" sz="2000" dirty="0"/>
              <a:t> . </a:t>
            </a:r>
            <a:r>
              <a:rPr lang="el-GR" sz="2000" dirty="0" smtClean="0"/>
              <a:t>«</a:t>
            </a:r>
            <a:r>
              <a:rPr lang="el-GR" sz="2000" dirty="0" err="1" smtClean="0"/>
              <a:t>Κοσμητολογία</a:t>
            </a:r>
            <a:r>
              <a:rPr lang="el-GR" sz="2000" dirty="0" smtClean="0"/>
              <a:t> Ι - Θ. Ενότητα </a:t>
            </a:r>
            <a:r>
              <a:rPr lang="el-GR" sz="2000" dirty="0"/>
              <a:t>5</a:t>
            </a:r>
            <a:r>
              <a:rPr lang="en-US" sz="2000" dirty="0" smtClean="0"/>
              <a:t>: </a:t>
            </a:r>
            <a:r>
              <a:rPr lang="el-GR" sz="2000" dirty="0" smtClean="0"/>
              <a:t>Συστήματα διασποράς».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34</a:t>
            </a:fld>
            <a:endParaRPr lang="el-GR"/>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1728192"/>
          </a:xfrm>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255500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155448"/>
            <a:ext cx="9036496" cy="3456384"/>
          </a:xfrm>
          <a:prstGeom prst="rect">
            <a:avLst/>
          </a:prstGeom>
        </p:spPr>
        <p:txBody>
          <a:bodyPr vert="horz" wrap="square" lIns="91440" tIns="45720" rIns="91440" bIns="45720" rtlCol="0" anchor="ctr">
            <a:normAutofit/>
          </a:bodyPr>
          <a:lstStyle/>
          <a:p>
            <a:r>
              <a:rPr lang="el-GR" dirty="0">
                <a:latin typeface="+mn-lt"/>
              </a:rPr>
              <a:t>[1] http://creativecommons.org/licenses/by-nc-sa/4.0/ </a:t>
            </a:r>
            <a:endParaRPr lang="en-US" dirty="0" smtClean="0">
              <a:latin typeface="+mn-lt"/>
            </a:endParaRPr>
          </a:p>
          <a:p>
            <a:endParaRPr lang="el-GR" dirty="0">
              <a:latin typeface="+mn-lt"/>
            </a:endParaRPr>
          </a:p>
          <a:p>
            <a:r>
              <a:rPr lang="el-GR" dirty="0">
                <a:latin typeface="+mn-lt"/>
              </a:rPr>
              <a:t>Ως </a:t>
            </a:r>
            <a:r>
              <a:rPr lang="el-GR" b="1" dirty="0">
                <a:latin typeface="+mn-lt"/>
              </a:rPr>
              <a:t>Μη Εμπορική</a:t>
            </a:r>
            <a:r>
              <a:rPr lang="el-GR" dirty="0">
                <a:latin typeface="+mn-lt"/>
              </a:rPr>
              <a:t> ορίζεται η χρήση:</a:t>
            </a:r>
          </a:p>
          <a:p>
            <a:pPr marL="342900" lvl="0" indent="-342900">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marL="342900" lvl="0" indent="-342900">
              <a:buFont typeface="Arial" panose="020B0604020202020204" pitchFamily="34" charset="0"/>
              <a:buChar char="•"/>
            </a:pPr>
            <a:endParaRPr lang="el-GR" dirty="0">
              <a:latin typeface="+mn-lt"/>
            </a:endParaRPr>
          </a:p>
          <a:p>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35</a:t>
            </a:fld>
            <a:endParaRPr lang="el-GR"/>
          </a:p>
        </p:txBody>
      </p:sp>
    </p:spTree>
    <p:extLst>
      <p:ext uri="{BB962C8B-B14F-4D97-AF65-F5344CB8AC3E}">
        <p14:creationId xmlns:p14="http://schemas.microsoft.com/office/powerpoint/2010/main" val="4937158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36</a:t>
            </a:fld>
            <a:endParaRPr lang="el-GR"/>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37</a:t>
            </a:fld>
            <a:endParaRPr lang="el-GR"/>
          </a:p>
        </p:txBody>
      </p:sp>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536" y="116632"/>
            <a:ext cx="8229600" cy="908720"/>
          </a:xfrm>
        </p:spPr>
        <p:txBody>
          <a:bodyPr>
            <a:noAutofit/>
          </a:bodyPr>
          <a:lstStyle/>
          <a:p>
            <a:r>
              <a:rPr lang="el-GR" sz="3600" dirty="0"/>
              <a:t>Ηλεκτρικές ιδιότητες των </a:t>
            </a:r>
            <a:r>
              <a:rPr lang="el-GR" sz="3600" dirty="0" err="1"/>
              <a:t>μεσεπιφανειών</a:t>
            </a:r>
            <a:r>
              <a:rPr lang="el-GR" sz="3600" dirty="0"/>
              <a:t> στα συστήματα </a:t>
            </a:r>
            <a:r>
              <a:rPr lang="el-GR" sz="3600" dirty="0" smtClean="0"/>
              <a:t>διασποράς </a:t>
            </a:r>
            <a:r>
              <a:rPr lang="el-GR" sz="3200" b="0" dirty="0" smtClean="0"/>
              <a:t>(1/2)</a:t>
            </a:r>
            <a:endParaRPr lang="el-GR" sz="3200" b="0" dirty="0"/>
          </a:p>
        </p:txBody>
      </p:sp>
      <p:sp>
        <p:nvSpPr>
          <p:cNvPr id="3" name="Θέση περιεχομένου 2"/>
          <p:cNvSpPr>
            <a:spLocks noGrp="1"/>
          </p:cNvSpPr>
          <p:nvPr>
            <p:ph idx="1"/>
          </p:nvPr>
        </p:nvSpPr>
        <p:spPr>
          <a:xfrm>
            <a:off x="395536" y="1412776"/>
            <a:ext cx="8229600" cy="5040560"/>
          </a:xfrm>
        </p:spPr>
        <p:txBody>
          <a:bodyPr>
            <a:normAutofit lnSpcReduction="10000"/>
          </a:bodyPr>
          <a:lstStyle/>
          <a:p>
            <a:pPr>
              <a:spcBef>
                <a:spcPts val="1200"/>
              </a:spcBef>
            </a:pPr>
            <a:r>
              <a:rPr lang="el-GR" sz="2200" dirty="0"/>
              <a:t>Οι ελκτικές δυνάμεις μεταξύ των διεσπαρμένων σωματιδίων ή σταγονιδίων </a:t>
            </a:r>
            <a:r>
              <a:rPr lang="el-GR" sz="2200" dirty="0" err="1" smtClean="0"/>
              <a:t>London-Van</a:t>
            </a:r>
            <a:r>
              <a:rPr lang="en-US" sz="2200" dirty="0" smtClean="0"/>
              <a:t> </a:t>
            </a:r>
            <a:r>
              <a:rPr lang="el-GR" sz="2200" dirty="0" err="1" smtClean="0"/>
              <a:t>der</a:t>
            </a:r>
            <a:r>
              <a:rPr lang="en-US" sz="2200" dirty="0" smtClean="0"/>
              <a:t> </a:t>
            </a:r>
            <a:r>
              <a:rPr lang="el-GR" sz="2200" dirty="0" err="1" smtClean="0"/>
              <a:t>Waals</a:t>
            </a:r>
            <a:r>
              <a:rPr lang="el-GR" sz="2200" dirty="0"/>
              <a:t>. </a:t>
            </a:r>
          </a:p>
          <a:p>
            <a:pPr>
              <a:spcBef>
                <a:spcPts val="1200"/>
              </a:spcBef>
            </a:pPr>
            <a:r>
              <a:rPr lang="el-GR" sz="2200" dirty="0" smtClean="0"/>
              <a:t>Αναπτύσσονται </a:t>
            </a:r>
            <a:r>
              <a:rPr lang="el-GR" sz="2200" dirty="0"/>
              <a:t>μεταξύ ατόμων, ιόντων, μορίων, σωματιδίων ή σταγονιδίων και είναι τριών τύπων. </a:t>
            </a:r>
          </a:p>
          <a:p>
            <a:pPr>
              <a:spcBef>
                <a:spcPts val="1200"/>
              </a:spcBef>
            </a:pPr>
            <a:r>
              <a:rPr lang="el-GR" sz="2200" b="1" dirty="0"/>
              <a:t>Οι απωθητικές δυνάμεις </a:t>
            </a:r>
            <a:r>
              <a:rPr lang="el-GR" sz="2200" dirty="0"/>
              <a:t>είναι αυτές που δημιουργούνται από την αλληλεπίδραση των ηλεκτρικών </a:t>
            </a:r>
            <a:r>
              <a:rPr lang="el-GR" sz="2200" dirty="0" err="1"/>
              <a:t>διπλοστιβάδων</a:t>
            </a:r>
            <a:r>
              <a:rPr lang="el-GR" sz="2200" dirty="0"/>
              <a:t> που περιβάλλουν τα σταγονίδια ή τα σωματίδια. </a:t>
            </a:r>
          </a:p>
          <a:p>
            <a:pPr>
              <a:spcBef>
                <a:spcPts val="1200"/>
              </a:spcBef>
            </a:pPr>
            <a:r>
              <a:rPr lang="el-GR" sz="2200" dirty="0" smtClean="0"/>
              <a:t>Τα </a:t>
            </a:r>
            <a:r>
              <a:rPr lang="el-GR" sz="2200" dirty="0"/>
              <a:t>σταγονίδια ή τα σωματίδια της διεσπαρμένης φάσεως, μπορεί να εμφανίσουν ηλεκτρικό φορτίο στην επιφάνειά τους είτε με τον ιονισμό μιας ομάδας, η οποία βρίσκεται στην επιφάνειά τους είτε με την προσρόφηση ιόντων από το υγρό μέσο διασποράς. Το φορτίο των σταγονιδίων ή σωματιδίων δημιουργεί </a:t>
            </a:r>
            <a:r>
              <a:rPr lang="el-GR" sz="2200" dirty="0" smtClean="0"/>
              <a:t> </a:t>
            </a:r>
            <a:r>
              <a:rPr lang="el-GR" sz="2200" b="1" dirty="0"/>
              <a:t>δυναμικό </a:t>
            </a:r>
            <a:r>
              <a:rPr lang="el-GR" sz="2200" b="1" dirty="0" err="1" smtClean="0"/>
              <a:t>Nernst</a:t>
            </a:r>
            <a:r>
              <a:rPr lang="el-GR" sz="2200" b="1" dirty="0" smtClean="0"/>
              <a:t>.</a:t>
            </a:r>
            <a:endParaRPr lang="el-GR" sz="2200" b="1"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a:t>
            </a:fld>
            <a:endParaRPr lang="el-GR">
              <a:solidFill>
                <a:prstClr val="black"/>
              </a:solidFill>
            </a:endParaRPr>
          </a:p>
        </p:txBody>
      </p:sp>
    </p:spTree>
    <p:extLst>
      <p:ext uri="{BB962C8B-B14F-4D97-AF65-F5344CB8AC3E}">
        <p14:creationId xmlns:p14="http://schemas.microsoft.com/office/powerpoint/2010/main" val="8981660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Ηλεκτρικές ιδιότητες των </a:t>
            </a:r>
            <a:r>
              <a:rPr lang="el-GR" dirty="0" err="1"/>
              <a:t>μεσεπιφανειών</a:t>
            </a:r>
            <a:r>
              <a:rPr lang="el-GR" dirty="0"/>
              <a:t> στα συστήματα διασποράς </a:t>
            </a:r>
            <a:r>
              <a:rPr lang="el-GR" sz="3600" b="0" dirty="0" smtClean="0"/>
              <a:t>(2/2)</a:t>
            </a:r>
            <a:endParaRPr lang="el-GR" dirty="0"/>
          </a:p>
        </p:txBody>
      </p:sp>
      <p:sp>
        <p:nvSpPr>
          <p:cNvPr id="3" name="Θέση περιεχομένου 2"/>
          <p:cNvSpPr>
            <a:spLocks noGrp="1"/>
          </p:cNvSpPr>
          <p:nvPr>
            <p:ph idx="1"/>
          </p:nvPr>
        </p:nvSpPr>
        <p:spPr>
          <a:xfrm>
            <a:off x="457200" y="1340768"/>
            <a:ext cx="8229600" cy="1656184"/>
          </a:xfrm>
        </p:spPr>
        <p:txBody>
          <a:bodyPr/>
          <a:lstStyle/>
          <a:p>
            <a:r>
              <a:rPr lang="el-GR" dirty="0"/>
              <a:t>Ως </a:t>
            </a:r>
            <a:r>
              <a:rPr lang="el-GR" b="1" dirty="0">
                <a:solidFill>
                  <a:srgbClr val="820000"/>
                </a:solidFill>
              </a:rPr>
              <a:t>δυναμικό </a:t>
            </a:r>
            <a:r>
              <a:rPr lang="el-GR" b="1" dirty="0" err="1">
                <a:solidFill>
                  <a:srgbClr val="820000"/>
                </a:solidFill>
              </a:rPr>
              <a:t>Nernst</a:t>
            </a:r>
            <a:r>
              <a:rPr lang="el-GR" b="1" dirty="0">
                <a:solidFill>
                  <a:srgbClr val="820000"/>
                </a:solidFill>
              </a:rPr>
              <a:t> </a:t>
            </a:r>
            <a:r>
              <a:rPr lang="el-GR" dirty="0"/>
              <a:t>ορίζεται η διαφορά δυναμικού μεταξύ της επιφάνειας του σταγονιδίου ή του σωματιδίου και της ηλεκτρικά ουδέτερης περιοχής του συστήματος.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a:t>
            </a:fld>
            <a:endParaRPr lang="el-GR">
              <a:solidFill>
                <a:prstClr val="black"/>
              </a:solidFill>
            </a:endParaRPr>
          </a:p>
        </p:txBody>
      </p:sp>
      <p:pic>
        <p:nvPicPr>
          <p:cNvPr id="1026" name="Picture 2" descr="File:Diagram of zeta potential and slipping planeV2.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2636912"/>
            <a:ext cx="4464496" cy="375167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698165" y="3429000"/>
            <a:ext cx="3060848" cy="2339102"/>
          </a:xfrm>
          <a:prstGeom prst="rect">
            <a:avLst/>
          </a:prstGeom>
          <a:noFill/>
        </p:spPr>
        <p:txBody>
          <a:bodyPr wrap="square" rtlCol="0">
            <a:spAutoFit/>
          </a:bodyPr>
          <a:lstStyle/>
          <a:p>
            <a:pPr marL="285750" indent="-285750">
              <a:spcBef>
                <a:spcPts val="1200"/>
              </a:spcBef>
              <a:buFont typeface="Courier New" panose="02070309020205020404" pitchFamily="49" charset="0"/>
              <a:buChar char="o"/>
            </a:pPr>
            <a:r>
              <a:rPr lang="el-GR" dirty="0" smtClean="0">
                <a:latin typeface="+mn-lt"/>
              </a:rPr>
              <a:t>Επιφάνεια αρνητικά φορτισμένου σωματιδίου (</a:t>
            </a:r>
            <a:r>
              <a:rPr lang="en-US" dirty="0" smtClean="0">
                <a:latin typeface="+mn-lt"/>
              </a:rPr>
              <a:t>Surface Charge)</a:t>
            </a:r>
          </a:p>
          <a:p>
            <a:pPr marL="285750" indent="-285750">
              <a:spcBef>
                <a:spcPts val="1200"/>
              </a:spcBef>
              <a:buFont typeface="Courier New" panose="02070309020205020404" pitchFamily="49" charset="0"/>
              <a:buChar char="o"/>
            </a:pPr>
            <a:r>
              <a:rPr lang="el-GR" dirty="0" smtClean="0">
                <a:latin typeface="+mn-lt"/>
              </a:rPr>
              <a:t>Στερεά συγκρατούμενη στοιβάδα </a:t>
            </a:r>
            <a:r>
              <a:rPr lang="en-US" dirty="0" smtClean="0">
                <a:latin typeface="+mn-lt"/>
              </a:rPr>
              <a:t>(Stern Layer)</a:t>
            </a:r>
            <a:endParaRPr lang="el-GR" dirty="0" smtClean="0">
              <a:latin typeface="+mn-lt"/>
            </a:endParaRPr>
          </a:p>
          <a:p>
            <a:pPr marL="285750" indent="-285750">
              <a:spcBef>
                <a:spcPts val="1200"/>
              </a:spcBef>
              <a:buFont typeface="Courier New" panose="02070309020205020404" pitchFamily="49" charset="0"/>
              <a:buChar char="o"/>
            </a:pPr>
            <a:r>
              <a:rPr lang="el-GR" dirty="0" smtClean="0">
                <a:latin typeface="+mn-lt"/>
              </a:rPr>
              <a:t>Επίπεδο διάχυτης επιφάνειας (</a:t>
            </a:r>
            <a:r>
              <a:rPr lang="en-US" dirty="0" smtClean="0">
                <a:latin typeface="+mn-lt"/>
              </a:rPr>
              <a:t>Slipping plane)</a:t>
            </a:r>
            <a:endParaRPr lang="el-GR" dirty="0">
              <a:latin typeface="+mn-lt"/>
            </a:endParaRPr>
          </a:p>
        </p:txBody>
      </p:sp>
      <p:sp>
        <p:nvSpPr>
          <p:cNvPr id="8" name="Rectangle 7"/>
          <p:cNvSpPr/>
          <p:nvPr/>
        </p:nvSpPr>
        <p:spPr>
          <a:xfrm>
            <a:off x="1330655" y="6395527"/>
            <a:ext cx="3746386" cy="461665"/>
          </a:xfrm>
          <a:prstGeom prst="rect">
            <a:avLst/>
          </a:prstGeom>
        </p:spPr>
        <p:txBody>
          <a:bodyPr wrap="square">
            <a:spAutoFit/>
          </a:bodyPr>
          <a:lstStyle/>
          <a:p>
            <a:r>
              <a:rPr lang="en-US" sz="1200" dirty="0" smtClean="0">
                <a:solidFill>
                  <a:prstClr val="black">
                    <a:lumMod val="75000"/>
                    <a:lumOff val="25000"/>
                  </a:prstClr>
                </a:solidFill>
                <a:latin typeface="+mn-lt"/>
              </a:rPr>
              <a:t>“</a:t>
            </a:r>
            <a:r>
              <a:rPr lang="en-US" sz="1200" dirty="0">
                <a:latin typeface="+mn-lt"/>
                <a:hlinkClick r:id="rId4"/>
              </a:rPr>
              <a:t>Diagram of zeta potential and slipping </a:t>
            </a:r>
            <a:r>
              <a:rPr lang="en-US" sz="1200" dirty="0" smtClean="0">
                <a:latin typeface="+mn-lt"/>
                <a:hlinkClick r:id="rId4"/>
              </a:rPr>
              <a:t>planeV2</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5" tooltip="User:Mjones1984 (page does not exist)"/>
              </a:rPr>
              <a:t>Mjones1984</a:t>
            </a:r>
            <a:r>
              <a:rPr lang="el-GR" sz="1200" dirty="0" smtClean="0">
                <a:latin typeface="+mn-lt"/>
              </a:rPr>
              <a:t> </a:t>
            </a:r>
            <a:r>
              <a:rPr lang="el-GR" sz="1200" dirty="0" smtClean="0">
                <a:solidFill>
                  <a:prstClr val="black">
                    <a:lumMod val="75000"/>
                    <a:lumOff val="25000"/>
                  </a:prstClr>
                </a:solidFill>
                <a:latin typeface="+mn-lt"/>
              </a:rPr>
              <a:t>διαθέσιμο με άδεια </a:t>
            </a:r>
            <a:r>
              <a:rPr lang="en-US" sz="1200" dirty="0">
                <a:latin typeface="+mn-lt"/>
                <a:hlinkClick r:id="rId6"/>
              </a:rPr>
              <a:t>CC BY-SA 3.0</a:t>
            </a:r>
            <a:endParaRPr lang="en-US" sz="1200" dirty="0">
              <a:latin typeface="+mn-lt"/>
            </a:endParaRPr>
          </a:p>
        </p:txBody>
      </p:sp>
    </p:spTree>
    <p:extLst>
      <p:ext uri="{BB962C8B-B14F-4D97-AF65-F5344CB8AC3E}">
        <p14:creationId xmlns:p14="http://schemas.microsoft.com/office/powerpoint/2010/main" val="16923743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smtClean="0"/>
              <a:t>Ζήτα </a:t>
            </a:r>
            <a:r>
              <a:rPr lang="el-GR" dirty="0"/>
              <a:t>δυναμικό ή </a:t>
            </a:r>
            <a:r>
              <a:rPr lang="el-GR" dirty="0" err="1"/>
              <a:t>ηλεκτροκινητικό</a:t>
            </a:r>
            <a:r>
              <a:rPr lang="el-GR" dirty="0"/>
              <a:t> δυναμικό</a:t>
            </a:r>
          </a:p>
        </p:txBody>
      </p:sp>
      <p:sp>
        <p:nvSpPr>
          <p:cNvPr id="3" name="Θέση περιεχομένου 2"/>
          <p:cNvSpPr>
            <a:spLocks noGrp="1"/>
          </p:cNvSpPr>
          <p:nvPr>
            <p:ph idx="1"/>
          </p:nvPr>
        </p:nvSpPr>
        <p:spPr>
          <a:xfrm>
            <a:off x="457200" y="1628800"/>
            <a:ext cx="8229600" cy="4608512"/>
          </a:xfrm>
        </p:spPr>
        <p:txBody>
          <a:bodyPr/>
          <a:lstStyle/>
          <a:p>
            <a:r>
              <a:rPr lang="el-GR" dirty="0"/>
              <a:t>Ως </a:t>
            </a:r>
            <a:r>
              <a:rPr lang="el-GR" b="1" dirty="0"/>
              <a:t>ζήτα</a:t>
            </a:r>
            <a:r>
              <a:rPr lang="el-GR" dirty="0"/>
              <a:t> δυναμικό ή </a:t>
            </a:r>
            <a:r>
              <a:rPr lang="el-GR" b="1" dirty="0" err="1"/>
              <a:t>ηλεκτροκινητικό</a:t>
            </a:r>
            <a:r>
              <a:rPr lang="el-GR" dirty="0"/>
              <a:t> δυναμικό ορίζεται το δυναμικό που επικρατεί </a:t>
            </a:r>
            <a:r>
              <a:rPr lang="el-GR" b="1" dirty="0" smtClean="0"/>
              <a:t>μεταξύ του επιπέδου της διάχυτης </a:t>
            </a:r>
            <a:r>
              <a:rPr lang="el-GR" dirty="0" smtClean="0"/>
              <a:t>επιφάνειας και </a:t>
            </a:r>
            <a:r>
              <a:rPr lang="el-GR" dirty="0"/>
              <a:t>της </a:t>
            </a:r>
            <a:r>
              <a:rPr lang="el-GR" b="1" dirty="0"/>
              <a:t>ηλεκτρικά ουδέτερης </a:t>
            </a:r>
            <a:r>
              <a:rPr lang="el-GR" dirty="0"/>
              <a:t>περιοχής του συστήματος. Όσο μεγαλύτερο σε απόλυτη τιμή είναι το ζήτα δυναμικό, τόσο σταθερότερο θεωρείται το σύστημα διότι τα σωματίδια απωθούνται ισχυρά μεταξύ τους και εμποδίζεται η συσσωμάτωση.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a:t>
            </a:fld>
            <a:endParaRPr lang="el-GR">
              <a:solidFill>
                <a:prstClr val="black"/>
              </a:solidFill>
            </a:endParaRPr>
          </a:p>
        </p:txBody>
      </p:sp>
    </p:spTree>
    <p:extLst>
      <p:ext uri="{BB962C8B-B14F-4D97-AF65-F5344CB8AC3E}">
        <p14:creationId xmlns:p14="http://schemas.microsoft.com/office/powerpoint/2010/main" val="8082563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Τύποι </a:t>
            </a:r>
            <a:r>
              <a:rPr lang="el-GR" dirty="0"/>
              <a:t>γαλακτωμάτων</a:t>
            </a:r>
          </a:p>
        </p:txBody>
      </p:sp>
      <p:sp>
        <p:nvSpPr>
          <p:cNvPr id="3" name="Θέση περιεχομένου 2"/>
          <p:cNvSpPr>
            <a:spLocks noGrp="1"/>
          </p:cNvSpPr>
          <p:nvPr>
            <p:ph idx="1"/>
          </p:nvPr>
        </p:nvSpPr>
        <p:spPr/>
        <p:txBody>
          <a:bodyPr/>
          <a:lstStyle/>
          <a:p>
            <a:pPr>
              <a:spcBef>
                <a:spcPts val="1200"/>
              </a:spcBef>
            </a:pPr>
            <a:r>
              <a:rPr lang="el-GR" dirty="0"/>
              <a:t>Ελαιώδης και </a:t>
            </a:r>
            <a:r>
              <a:rPr lang="el-GR" dirty="0" smtClean="0"/>
              <a:t>Υδατική,</a:t>
            </a:r>
            <a:endParaRPr lang="el-GR" dirty="0"/>
          </a:p>
          <a:p>
            <a:pPr>
              <a:spcBef>
                <a:spcPts val="1200"/>
              </a:spcBef>
            </a:pPr>
            <a:r>
              <a:rPr lang="el-GR" dirty="0"/>
              <a:t>Εξωτερική ή συνεχής/Εσωτερική ή </a:t>
            </a:r>
            <a:r>
              <a:rPr lang="el-GR" dirty="0" smtClean="0"/>
              <a:t>ασυνεχής,</a:t>
            </a:r>
            <a:endParaRPr lang="el-GR" dirty="0"/>
          </a:p>
          <a:p>
            <a:pPr>
              <a:spcBef>
                <a:spcPts val="1200"/>
              </a:spcBef>
            </a:pPr>
            <a:r>
              <a:rPr lang="el-GR" dirty="0"/>
              <a:t>Ο/W ή W/O, O/W/O, </a:t>
            </a:r>
            <a:r>
              <a:rPr lang="el-GR" dirty="0" smtClean="0"/>
              <a:t>W/O/W.</a:t>
            </a:r>
            <a:endParaRPr lang="el-GR" dirty="0"/>
          </a:p>
          <a:p>
            <a:pPr marL="444500" indent="0">
              <a:spcBef>
                <a:spcPts val="2400"/>
              </a:spcBef>
              <a:buNone/>
            </a:pPr>
            <a:r>
              <a:rPr lang="el-GR" b="1" dirty="0"/>
              <a:t>Eλαιώδης και </a:t>
            </a:r>
            <a:r>
              <a:rPr lang="el-GR" b="1" dirty="0" err="1"/>
              <a:t>ελαιοδιαλυτές</a:t>
            </a:r>
            <a:r>
              <a:rPr lang="el-GR" b="1" dirty="0"/>
              <a:t> </a:t>
            </a:r>
            <a:r>
              <a:rPr lang="el-GR" b="1" dirty="0" smtClean="0"/>
              <a:t>ουσίες</a:t>
            </a:r>
          </a:p>
          <a:p>
            <a:pPr marL="444500" lvl="1" indent="0">
              <a:spcBef>
                <a:spcPts val="600"/>
              </a:spcBef>
              <a:buNone/>
            </a:pPr>
            <a:r>
              <a:rPr lang="el-GR" dirty="0" smtClean="0"/>
              <a:t>Παραφινέλαιο/Βαζελίνη/Λιπαρές </a:t>
            </a:r>
            <a:r>
              <a:rPr lang="el-GR" dirty="0"/>
              <a:t>αλκοόλες</a:t>
            </a:r>
          </a:p>
          <a:p>
            <a:pPr marL="444500" indent="0">
              <a:spcBef>
                <a:spcPts val="1200"/>
              </a:spcBef>
              <a:buNone/>
            </a:pPr>
            <a:r>
              <a:rPr lang="el-GR" b="1" dirty="0"/>
              <a:t>Υδατική και </a:t>
            </a:r>
            <a:r>
              <a:rPr lang="el-GR" b="1" dirty="0" err="1"/>
              <a:t>υδατοδιαλυτές</a:t>
            </a:r>
            <a:r>
              <a:rPr lang="el-GR" b="1" dirty="0"/>
              <a:t> ουσίες</a:t>
            </a:r>
          </a:p>
          <a:p>
            <a:pPr marL="444500" lvl="1" indent="0">
              <a:buNone/>
            </a:pPr>
            <a:r>
              <a:rPr lang="el-GR" dirty="0" smtClean="0"/>
              <a:t>Γλυκερίνη/</a:t>
            </a:r>
            <a:r>
              <a:rPr lang="el-GR" dirty="0" err="1" smtClean="0"/>
              <a:t>Προπυλενογλυκόλη</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a:t>
            </a:fld>
            <a:endParaRPr lang="el-GR">
              <a:solidFill>
                <a:prstClr val="black"/>
              </a:solidFill>
            </a:endParaRPr>
          </a:p>
        </p:txBody>
      </p:sp>
    </p:spTree>
    <p:extLst>
      <p:ext uri="{BB962C8B-B14F-4D97-AF65-F5344CB8AC3E}">
        <p14:creationId xmlns:p14="http://schemas.microsoft.com/office/powerpoint/2010/main" val="460483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W/O/W</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a:t>
            </a:fld>
            <a:endParaRPr lang="el-GR">
              <a:solidFill>
                <a:prstClr val="black"/>
              </a:solidFill>
            </a:endParaRPr>
          </a:p>
        </p:txBody>
      </p:sp>
      <p:sp>
        <p:nvSpPr>
          <p:cNvPr id="3" name="Ορθογώνιο 2"/>
          <p:cNvSpPr/>
          <p:nvPr/>
        </p:nvSpPr>
        <p:spPr>
          <a:xfrm>
            <a:off x="4283968" y="1772816"/>
            <a:ext cx="3312368" cy="2952328"/>
          </a:xfrm>
          <a:prstGeom prst="rect">
            <a:avLst/>
          </a:prstGeom>
          <a:blipFill dpi="0" rotWithShape="1">
            <a:blip r:embed="rId3">
              <a:alphaModFix amt="48000"/>
            </a:blip>
            <a:srcRec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Έλλειψη 5"/>
          <p:cNvSpPr/>
          <p:nvPr/>
        </p:nvSpPr>
        <p:spPr>
          <a:xfrm>
            <a:off x="4572000" y="2060848"/>
            <a:ext cx="1656184" cy="1368152"/>
          </a:xfrm>
          <a:prstGeom prst="ellipse">
            <a:avLst/>
          </a:prstGeom>
          <a:solidFill>
            <a:srgbClr val="F0F5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Έλλειψη 6"/>
          <p:cNvSpPr/>
          <p:nvPr/>
        </p:nvSpPr>
        <p:spPr>
          <a:xfrm>
            <a:off x="5940152" y="3284984"/>
            <a:ext cx="1512168" cy="1296144"/>
          </a:xfrm>
          <a:prstGeom prst="ellipse">
            <a:avLst/>
          </a:prstGeom>
          <a:solidFill>
            <a:srgbClr val="F0F5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Έλλειψη 7"/>
          <p:cNvSpPr/>
          <p:nvPr/>
        </p:nvSpPr>
        <p:spPr>
          <a:xfrm>
            <a:off x="5148064" y="2276872"/>
            <a:ext cx="360040" cy="288032"/>
          </a:xfrm>
          <a:prstGeom prst="ellipse">
            <a:avLst/>
          </a:prstGeom>
          <a:blipFill dpi="0" rotWithShape="1">
            <a:blip r:embed="rId3"/>
            <a:srcRec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Έλλειψη 8"/>
          <p:cNvSpPr/>
          <p:nvPr/>
        </p:nvSpPr>
        <p:spPr>
          <a:xfrm>
            <a:off x="5540570" y="2636707"/>
            <a:ext cx="360040" cy="288032"/>
          </a:xfrm>
          <a:prstGeom prst="ellipse">
            <a:avLst/>
          </a:prstGeom>
          <a:blipFill dpi="0" rotWithShape="1">
            <a:blip r:embed="rId3"/>
            <a:srcRec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Έλλειψη 9"/>
          <p:cNvSpPr/>
          <p:nvPr/>
        </p:nvSpPr>
        <p:spPr>
          <a:xfrm>
            <a:off x="4933918" y="2744924"/>
            <a:ext cx="360040" cy="288032"/>
          </a:xfrm>
          <a:prstGeom prst="ellipse">
            <a:avLst/>
          </a:prstGeom>
          <a:blipFill dpi="0" rotWithShape="1">
            <a:blip r:embed="rId3"/>
            <a:srcRec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Έλλειψη 10"/>
          <p:cNvSpPr/>
          <p:nvPr/>
        </p:nvSpPr>
        <p:spPr>
          <a:xfrm>
            <a:off x="6327722" y="4005064"/>
            <a:ext cx="360040" cy="288032"/>
          </a:xfrm>
          <a:prstGeom prst="ellipse">
            <a:avLst/>
          </a:prstGeom>
          <a:blipFill dpi="0" rotWithShape="1">
            <a:blip r:embed="rId3"/>
            <a:srcRec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Έλλειψη 11"/>
          <p:cNvSpPr/>
          <p:nvPr/>
        </p:nvSpPr>
        <p:spPr>
          <a:xfrm>
            <a:off x="6516216" y="3573016"/>
            <a:ext cx="360040" cy="288032"/>
          </a:xfrm>
          <a:prstGeom prst="ellipse">
            <a:avLst/>
          </a:prstGeom>
          <a:blipFill dpi="0" rotWithShape="1">
            <a:blip r:embed="rId3"/>
            <a:srcRec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TextBox 12"/>
          <p:cNvSpPr txBox="1"/>
          <p:nvPr/>
        </p:nvSpPr>
        <p:spPr>
          <a:xfrm>
            <a:off x="664772" y="1430841"/>
            <a:ext cx="1999137" cy="369332"/>
          </a:xfrm>
          <a:prstGeom prst="rect">
            <a:avLst/>
          </a:prstGeom>
          <a:noFill/>
          <a:ln>
            <a:solidFill>
              <a:schemeClr val="tx1"/>
            </a:solidFill>
          </a:ln>
        </p:spPr>
        <p:txBody>
          <a:bodyPr wrap="none" rtlCol="0">
            <a:spAutoFit/>
          </a:bodyPr>
          <a:lstStyle/>
          <a:p>
            <a:r>
              <a:rPr lang="el-GR" dirty="0" smtClean="0"/>
              <a:t>Σταγονίδιο λαδιού</a:t>
            </a:r>
            <a:endParaRPr lang="el-GR" dirty="0"/>
          </a:p>
        </p:txBody>
      </p:sp>
      <p:sp>
        <p:nvSpPr>
          <p:cNvPr id="14" name="TextBox 13"/>
          <p:cNvSpPr txBox="1"/>
          <p:nvPr/>
        </p:nvSpPr>
        <p:spPr>
          <a:xfrm>
            <a:off x="683479" y="2032237"/>
            <a:ext cx="3089564" cy="369332"/>
          </a:xfrm>
          <a:prstGeom prst="rect">
            <a:avLst/>
          </a:prstGeom>
          <a:noFill/>
          <a:ln>
            <a:solidFill>
              <a:schemeClr val="tx1"/>
            </a:solidFill>
          </a:ln>
        </p:spPr>
        <p:txBody>
          <a:bodyPr wrap="none" rtlCol="0">
            <a:spAutoFit/>
          </a:bodyPr>
          <a:lstStyle/>
          <a:p>
            <a:r>
              <a:rPr lang="el-GR" dirty="0" smtClean="0"/>
              <a:t>Εσωτερικό σταγονίδιο νερού</a:t>
            </a:r>
            <a:endParaRPr lang="el-GR" dirty="0"/>
          </a:p>
        </p:txBody>
      </p:sp>
      <p:sp>
        <p:nvSpPr>
          <p:cNvPr id="15" name="TextBox 14"/>
          <p:cNvSpPr txBox="1"/>
          <p:nvPr/>
        </p:nvSpPr>
        <p:spPr>
          <a:xfrm>
            <a:off x="683479" y="2636707"/>
            <a:ext cx="1667444" cy="369332"/>
          </a:xfrm>
          <a:prstGeom prst="rect">
            <a:avLst/>
          </a:prstGeom>
          <a:noFill/>
          <a:ln>
            <a:solidFill>
              <a:schemeClr val="tx1"/>
            </a:solidFill>
          </a:ln>
        </p:spPr>
        <p:txBody>
          <a:bodyPr wrap="none" rtlCol="0">
            <a:spAutoFit/>
          </a:bodyPr>
          <a:lstStyle/>
          <a:p>
            <a:r>
              <a:rPr lang="el-GR" dirty="0" smtClean="0"/>
              <a:t>Υδατική φάση </a:t>
            </a:r>
            <a:endParaRPr lang="el-GR" dirty="0"/>
          </a:p>
        </p:txBody>
      </p:sp>
      <p:sp>
        <p:nvSpPr>
          <p:cNvPr id="16" name="TextBox 15"/>
          <p:cNvSpPr txBox="1"/>
          <p:nvPr/>
        </p:nvSpPr>
        <p:spPr>
          <a:xfrm>
            <a:off x="683479" y="3217009"/>
            <a:ext cx="3024336" cy="646331"/>
          </a:xfrm>
          <a:prstGeom prst="rect">
            <a:avLst/>
          </a:prstGeom>
          <a:noFill/>
          <a:ln>
            <a:solidFill>
              <a:schemeClr val="tx1"/>
            </a:solidFill>
          </a:ln>
        </p:spPr>
        <p:txBody>
          <a:bodyPr wrap="square" rtlCol="0">
            <a:spAutoFit/>
          </a:bodyPr>
          <a:lstStyle/>
          <a:p>
            <a:r>
              <a:rPr lang="el-GR" dirty="0" smtClean="0"/>
              <a:t>Στοιβάδα </a:t>
            </a:r>
            <a:r>
              <a:rPr lang="el-GR" dirty="0" err="1" smtClean="0"/>
              <a:t>λιπόφιλης</a:t>
            </a:r>
            <a:r>
              <a:rPr lang="el-GR" dirty="0" smtClean="0"/>
              <a:t> </a:t>
            </a:r>
            <a:r>
              <a:rPr lang="el-GR" dirty="0" err="1" smtClean="0"/>
              <a:t>επιφανειακοενεργής</a:t>
            </a:r>
            <a:r>
              <a:rPr lang="el-GR" dirty="0" smtClean="0"/>
              <a:t> ουσίας</a:t>
            </a:r>
            <a:endParaRPr lang="el-GR" dirty="0"/>
          </a:p>
        </p:txBody>
      </p:sp>
      <p:sp>
        <p:nvSpPr>
          <p:cNvPr id="17" name="TextBox 16"/>
          <p:cNvSpPr txBox="1"/>
          <p:nvPr/>
        </p:nvSpPr>
        <p:spPr>
          <a:xfrm>
            <a:off x="683479" y="4078813"/>
            <a:ext cx="3365101" cy="646331"/>
          </a:xfrm>
          <a:prstGeom prst="rect">
            <a:avLst/>
          </a:prstGeom>
          <a:noFill/>
          <a:ln>
            <a:solidFill>
              <a:schemeClr val="tx1"/>
            </a:solidFill>
          </a:ln>
        </p:spPr>
        <p:txBody>
          <a:bodyPr wrap="square" rtlCol="0">
            <a:spAutoFit/>
          </a:bodyPr>
          <a:lstStyle/>
          <a:p>
            <a:r>
              <a:rPr lang="el-GR" dirty="0" smtClean="0"/>
              <a:t>Στοιβάδα υδρόφιλης </a:t>
            </a:r>
            <a:r>
              <a:rPr lang="el-GR" dirty="0" err="1" smtClean="0"/>
              <a:t>επιφανειακοενεργής</a:t>
            </a:r>
            <a:r>
              <a:rPr lang="el-GR" dirty="0" smtClean="0"/>
              <a:t> ουσίας</a:t>
            </a:r>
            <a:endParaRPr lang="el-GR" dirty="0"/>
          </a:p>
        </p:txBody>
      </p:sp>
      <p:cxnSp>
        <p:nvCxnSpPr>
          <p:cNvPr id="20" name="Ευθύγραμμο βέλος σύνδεσης 19"/>
          <p:cNvCxnSpPr>
            <a:stCxn id="13" idx="3"/>
          </p:cNvCxnSpPr>
          <p:nvPr/>
        </p:nvCxnSpPr>
        <p:spPr>
          <a:xfrm>
            <a:off x="2663909" y="1615507"/>
            <a:ext cx="2270009" cy="805381"/>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Ευθύγραμμο βέλος σύνδεσης 21"/>
          <p:cNvCxnSpPr>
            <a:stCxn id="14" idx="3"/>
          </p:cNvCxnSpPr>
          <p:nvPr/>
        </p:nvCxnSpPr>
        <p:spPr>
          <a:xfrm>
            <a:off x="3773043" y="2216903"/>
            <a:ext cx="1340895" cy="672037"/>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Ευθύγραμμο βέλος σύνδεσης 23"/>
          <p:cNvCxnSpPr>
            <a:stCxn id="15" idx="3"/>
          </p:cNvCxnSpPr>
          <p:nvPr/>
        </p:nvCxnSpPr>
        <p:spPr>
          <a:xfrm>
            <a:off x="2350923" y="2821373"/>
            <a:ext cx="2092567" cy="211583"/>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Ευθύγραμμο βέλος σύνδεσης 25"/>
          <p:cNvCxnSpPr>
            <a:stCxn id="16" idx="3"/>
          </p:cNvCxnSpPr>
          <p:nvPr/>
        </p:nvCxnSpPr>
        <p:spPr>
          <a:xfrm>
            <a:off x="3707815" y="3540175"/>
            <a:ext cx="2799927" cy="176857"/>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Ευθύγραμμο βέλος σύνδεσης 27"/>
          <p:cNvCxnSpPr>
            <a:stCxn id="17" idx="3"/>
          </p:cNvCxnSpPr>
          <p:nvPr/>
        </p:nvCxnSpPr>
        <p:spPr>
          <a:xfrm flipV="1">
            <a:off x="4048580" y="4149080"/>
            <a:ext cx="1963580" cy="252899"/>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5915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ile:Olympus CH2 microscope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3270274"/>
            <a:ext cx="2520280" cy="3274724"/>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title"/>
          </p:nvPr>
        </p:nvSpPr>
        <p:spPr/>
        <p:txBody>
          <a:bodyPr>
            <a:normAutofit fontScale="90000"/>
          </a:bodyPr>
          <a:lstStyle/>
          <a:p>
            <a:r>
              <a:rPr lang="el-GR" dirty="0" smtClean="0"/>
              <a:t>Προσδιορισμός </a:t>
            </a:r>
            <a:r>
              <a:rPr lang="el-GR" dirty="0"/>
              <a:t>του τύπου των γαλακτωμάτων</a:t>
            </a:r>
          </a:p>
        </p:txBody>
      </p:sp>
      <p:sp>
        <p:nvSpPr>
          <p:cNvPr id="3" name="Θέση περιεχομένου 2"/>
          <p:cNvSpPr>
            <a:spLocks noGrp="1"/>
          </p:cNvSpPr>
          <p:nvPr>
            <p:ph idx="1"/>
          </p:nvPr>
        </p:nvSpPr>
        <p:spPr>
          <a:xfrm>
            <a:off x="4355976" y="1348278"/>
            <a:ext cx="4197152" cy="4608512"/>
          </a:xfrm>
        </p:spPr>
        <p:txBody>
          <a:bodyPr/>
          <a:lstStyle/>
          <a:p>
            <a:pPr marL="457200" indent="-457200">
              <a:spcBef>
                <a:spcPts val="1800"/>
              </a:spcBef>
              <a:buFont typeface="+mj-lt"/>
              <a:buAutoNum type="alphaUcPeriod"/>
            </a:pPr>
            <a:r>
              <a:rPr lang="el-GR" dirty="0" smtClean="0"/>
              <a:t>Μικροσκοπικά,</a:t>
            </a:r>
            <a:endParaRPr lang="el-GR" dirty="0"/>
          </a:p>
          <a:p>
            <a:pPr marL="457200" indent="-457200">
              <a:spcBef>
                <a:spcPts val="1800"/>
              </a:spcBef>
              <a:buFont typeface="+mj-lt"/>
              <a:buAutoNum type="alphaUcPeriod"/>
            </a:pPr>
            <a:r>
              <a:rPr lang="el-GR" dirty="0" smtClean="0"/>
              <a:t>Μακροσκοπικά.</a:t>
            </a:r>
            <a:endParaRPr lang="el-GR" dirty="0"/>
          </a:p>
          <a:p>
            <a:pPr marL="971550" lvl="1" indent="-514350">
              <a:spcBef>
                <a:spcPts val="1200"/>
              </a:spcBef>
              <a:buFont typeface="+mj-lt"/>
              <a:buAutoNum type="romanLcPeriod"/>
            </a:pPr>
            <a:r>
              <a:rPr lang="el-GR" dirty="0" smtClean="0"/>
              <a:t>Μέθοδος </a:t>
            </a:r>
            <a:r>
              <a:rPr lang="el-GR" dirty="0"/>
              <a:t>των </a:t>
            </a:r>
            <a:r>
              <a:rPr lang="el-GR" dirty="0" smtClean="0"/>
              <a:t>χρωστικών</a:t>
            </a:r>
            <a:r>
              <a:rPr lang="en-US" dirty="0" smtClean="0"/>
              <a:t> (</a:t>
            </a:r>
            <a:r>
              <a:rPr lang="el-GR" dirty="0" smtClean="0"/>
              <a:t>Στερεές/Διαλύματα</a:t>
            </a:r>
            <a:r>
              <a:rPr lang="en-US" dirty="0" smtClean="0"/>
              <a:t>)</a:t>
            </a:r>
            <a:r>
              <a:rPr lang="el-GR" dirty="0" smtClean="0"/>
              <a:t>,</a:t>
            </a:r>
            <a:endParaRPr lang="el-GR" dirty="0"/>
          </a:p>
          <a:p>
            <a:pPr marL="971550" lvl="1" indent="-514350">
              <a:spcBef>
                <a:spcPts val="1200"/>
              </a:spcBef>
              <a:buFont typeface="+mj-lt"/>
              <a:buAutoNum type="romanLcPeriod"/>
            </a:pPr>
            <a:r>
              <a:rPr lang="el-GR" dirty="0" smtClean="0"/>
              <a:t>Μέθοδος </a:t>
            </a:r>
            <a:r>
              <a:rPr lang="el-GR" dirty="0"/>
              <a:t>της </a:t>
            </a:r>
            <a:r>
              <a:rPr lang="el-GR" dirty="0" smtClean="0"/>
              <a:t>αραίωσης,</a:t>
            </a:r>
            <a:endParaRPr lang="el-GR" dirty="0"/>
          </a:p>
          <a:p>
            <a:pPr marL="971550" lvl="1" indent="-514350">
              <a:spcBef>
                <a:spcPts val="1200"/>
              </a:spcBef>
              <a:buFont typeface="+mj-lt"/>
              <a:buAutoNum type="romanLcPeriod"/>
            </a:pPr>
            <a:r>
              <a:rPr lang="el-GR" dirty="0" err="1" smtClean="0"/>
              <a:t>Αγωγιμομετρική</a:t>
            </a:r>
            <a:r>
              <a:rPr lang="el-GR" dirty="0" smtClean="0"/>
              <a:t> μέθοδος.</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a:t>
            </a:fld>
            <a:endParaRPr lang="el-GR">
              <a:solidFill>
                <a:prstClr val="black"/>
              </a:solidFill>
            </a:endParaRPr>
          </a:p>
        </p:txBody>
      </p:sp>
      <p:pic>
        <p:nvPicPr>
          <p:cNvPr id="6" name="Picture 2" descr="http://omicsonline.org/2157-7110/images/2157-7110-2-127-g003.gif"/>
          <p:cNvPicPr>
            <a:picLocks noChangeAspect="1" noChangeArrowheads="1"/>
          </p:cNvPicPr>
          <p:nvPr/>
        </p:nvPicPr>
        <p:blipFill rotWithShape="1">
          <a:blip r:embed="rId4">
            <a:extLst>
              <a:ext uri="{28A0092B-C50C-407E-A947-70E740481C1C}">
                <a14:useLocalDpi xmlns:a14="http://schemas.microsoft.com/office/drawing/2010/main" val="0"/>
              </a:ext>
            </a:extLst>
          </a:blip>
          <a:srcRect l="1528" t="22104" r="66475" b="37210"/>
          <a:stretch/>
        </p:blipFill>
        <p:spPr bwMode="auto">
          <a:xfrm>
            <a:off x="1115616" y="1338159"/>
            <a:ext cx="2520280" cy="191706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27584" y="1153493"/>
            <a:ext cx="2102948" cy="369332"/>
          </a:xfrm>
          <a:prstGeom prst="rect">
            <a:avLst/>
          </a:prstGeom>
          <a:solidFill>
            <a:schemeClr val="bg1"/>
          </a:solidFill>
          <a:ln>
            <a:solidFill>
              <a:schemeClr val="tx1"/>
            </a:solidFill>
          </a:ln>
        </p:spPr>
        <p:txBody>
          <a:bodyPr wrap="none" rtlCol="0">
            <a:spAutoFit/>
          </a:bodyPr>
          <a:lstStyle/>
          <a:p>
            <a:r>
              <a:rPr lang="el-GR" dirty="0" smtClean="0">
                <a:latin typeface="+mn-lt"/>
              </a:rPr>
              <a:t>Μικροσκοπικά</a:t>
            </a:r>
            <a:r>
              <a:rPr lang="en-US" dirty="0" smtClean="0">
                <a:latin typeface="+mn-lt"/>
              </a:rPr>
              <a:t> O/W</a:t>
            </a:r>
            <a:r>
              <a:rPr lang="el-GR" dirty="0" smtClean="0">
                <a:latin typeface="+mn-lt"/>
              </a:rPr>
              <a:t> </a:t>
            </a:r>
            <a:endParaRPr lang="el-GR" dirty="0">
              <a:latin typeface="+mn-lt"/>
            </a:endParaRPr>
          </a:p>
        </p:txBody>
      </p:sp>
      <p:sp>
        <p:nvSpPr>
          <p:cNvPr id="7" name="Ορθογώνιο 6"/>
          <p:cNvSpPr/>
          <p:nvPr/>
        </p:nvSpPr>
        <p:spPr>
          <a:xfrm rot="16200000">
            <a:off x="14137" y="2347305"/>
            <a:ext cx="1925960" cy="276999"/>
          </a:xfrm>
          <a:prstGeom prst="rect">
            <a:avLst/>
          </a:prstGeom>
        </p:spPr>
        <p:txBody>
          <a:bodyPr wrap="square">
            <a:spAutoFit/>
          </a:bodyPr>
          <a:lstStyle/>
          <a:p>
            <a:pPr algn="ctr"/>
            <a:r>
              <a:rPr lang="en-US" sz="1200" dirty="0" smtClean="0">
                <a:latin typeface="+mn-lt"/>
                <a:hlinkClick r:id="rId5"/>
              </a:rPr>
              <a:t>omicsonline.org</a:t>
            </a:r>
            <a:endParaRPr lang="el-GR" sz="1200" dirty="0">
              <a:latin typeface="+mn-lt"/>
            </a:endParaRPr>
          </a:p>
        </p:txBody>
      </p:sp>
      <p:sp>
        <p:nvSpPr>
          <p:cNvPr id="9" name="Rectangle 7"/>
          <p:cNvSpPr/>
          <p:nvPr/>
        </p:nvSpPr>
        <p:spPr>
          <a:xfrm>
            <a:off x="1115617" y="6395527"/>
            <a:ext cx="2953313"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6"/>
              </a:rPr>
              <a:t>Olympus CH2 microscope </a:t>
            </a:r>
            <a:r>
              <a:rPr lang="en-US" sz="1200" dirty="0" smtClean="0">
                <a:latin typeface="+mn-lt"/>
                <a:hlinkClick r:id="rId6"/>
              </a:rPr>
              <a:t>1</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7" tooltip="User:Amada44"/>
              </a:rPr>
              <a:t>Amada44</a:t>
            </a:r>
            <a:r>
              <a:rPr lang="el-GR" sz="1200" dirty="0" smtClean="0">
                <a:latin typeface="+mn-lt"/>
              </a:rPr>
              <a:t> </a:t>
            </a:r>
            <a:r>
              <a:rPr lang="el-GR" sz="1200" dirty="0" smtClean="0">
                <a:solidFill>
                  <a:prstClr val="black">
                    <a:lumMod val="75000"/>
                    <a:lumOff val="25000"/>
                  </a:prstClr>
                </a:solidFill>
                <a:latin typeface="+mn-lt"/>
              </a:rPr>
              <a:t>διαθέσιμο με άδεια </a:t>
            </a:r>
            <a:r>
              <a:rPr lang="en-US" sz="1200" dirty="0">
                <a:latin typeface="+mn-lt"/>
                <a:hlinkClick r:id="rId8"/>
              </a:rPr>
              <a:t>CC BY-SA 3.0</a:t>
            </a:r>
            <a:endParaRPr lang="en-US" sz="1200" dirty="0">
              <a:latin typeface="+mn-lt"/>
            </a:endParaRPr>
          </a:p>
        </p:txBody>
      </p:sp>
    </p:spTree>
    <p:extLst>
      <p:ext uri="{BB962C8B-B14F-4D97-AF65-F5344CB8AC3E}">
        <p14:creationId xmlns:p14="http://schemas.microsoft.com/office/powerpoint/2010/main" val="303208273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late1">
  <a:themeElements>
    <a:clrScheme name="Προσαρμοσμένο 18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10">
  <a:themeElements>
    <a:clrScheme name="Προσαρμοσμένο 19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temlate1</Template>
  <TotalTime>200</TotalTime>
  <Words>1962</Words>
  <Application>Microsoft Office PowerPoint</Application>
  <PresentationFormat>Προβολή στην οθόνη (4:3)</PresentationFormat>
  <Paragraphs>226</Paragraphs>
  <Slides>38</Slides>
  <Notes>12</Notes>
  <HiddenSlides>0</HiddenSlides>
  <MMClips>0</MMClips>
  <ScaleCrop>false</ScaleCrop>
  <HeadingPairs>
    <vt:vector size="4" baseType="variant">
      <vt:variant>
        <vt:lpstr>Θέμα</vt:lpstr>
      </vt:variant>
      <vt:variant>
        <vt:i4>2</vt:i4>
      </vt:variant>
      <vt:variant>
        <vt:lpstr>Τίτλοι διαφανειών</vt:lpstr>
      </vt:variant>
      <vt:variant>
        <vt:i4>38</vt:i4>
      </vt:variant>
    </vt:vector>
  </HeadingPairs>
  <TitlesOfParts>
    <vt:vector size="40" baseType="lpstr">
      <vt:lpstr>temlate1</vt:lpstr>
      <vt:lpstr>OC_template_10</vt:lpstr>
      <vt:lpstr>Κοσμητολογία Ι - Θ</vt:lpstr>
      <vt:lpstr>Εισαγωγή – Συστήματα διασποράς  (1/2)</vt:lpstr>
      <vt:lpstr>Εισαγωγή – Συστήματα διασποράς  (2/2)</vt:lpstr>
      <vt:lpstr>Ηλεκτρικές ιδιότητες των μεσεπιφανειών στα συστήματα διασποράς (1/2)</vt:lpstr>
      <vt:lpstr>Ηλεκτρικές ιδιότητες των μεσεπιφανειών στα συστήματα διασποράς (2/2)</vt:lpstr>
      <vt:lpstr>Ζήτα δυναμικό ή ηλεκτροκινητικό δυναμικό</vt:lpstr>
      <vt:lpstr>Τύποι γαλακτωμάτων</vt:lpstr>
      <vt:lpstr>W/O/W</vt:lpstr>
      <vt:lpstr>Προσδιορισμός του τύπου των γαλακτωμάτων</vt:lpstr>
      <vt:lpstr>Διαυγή συστήματα διασποράς</vt:lpstr>
      <vt:lpstr>Mικρογαλακτώματα (microemulsions) 1/2</vt:lpstr>
      <vt:lpstr>Mικρογαλακτώματα (microemulsions) 2/2</vt:lpstr>
      <vt:lpstr>Κολλοειδή (1/6)</vt:lpstr>
      <vt:lpstr>Κολλοειδή (2/6)</vt:lpstr>
      <vt:lpstr>Κολλοειδή (3/6)</vt:lpstr>
      <vt:lpstr>Κολλοειδή (4/6)</vt:lpstr>
      <vt:lpstr>Κολλοειδή (5/6)</vt:lpstr>
      <vt:lpstr>Κολλοειδή (6/6)</vt:lpstr>
      <vt:lpstr>Μεταβολή της επιφανειακής τάσης ανάλογα με το CMC </vt:lpstr>
      <vt:lpstr>Παράδειγμα ανιονικής επιφανειακοενεργής</vt:lpstr>
      <vt:lpstr>Διαλυτοποίηση</vt:lpstr>
      <vt:lpstr>Αστάθεια των γαλακτωμάτων </vt:lpstr>
      <vt:lpstr>Μηχανικό μοντέλο (1/8)</vt:lpstr>
      <vt:lpstr>Μηχανικό μοντέλο (2/8)</vt:lpstr>
      <vt:lpstr>Μηχανικό μοντέλο (3/8)</vt:lpstr>
      <vt:lpstr>Μηχανικό μοντέλο (4/8)</vt:lpstr>
      <vt:lpstr>Μηχανικό μοντέλο (5/8)</vt:lpstr>
      <vt:lpstr>Μηχανικό μοντέλο (6/8)</vt:lpstr>
      <vt:lpstr>Μηχανικό μοντέλο (7/8)</vt:lpstr>
      <vt:lpstr>Μηχανικό μοντέλο (8/8)</vt:lpstr>
      <vt:lpstr>Θερμοδυναμικό μοντέλο (1/2)</vt:lpstr>
      <vt:lpstr>Θερμοδυναμικό μοντέλο (2/2)</vt:lpstr>
      <vt:lpstr>Τέλος Ενότητας</vt:lpstr>
      <vt:lpstr>Σημειώματα</vt:lpstr>
      <vt:lpstr>Σημείωμα Αναφοράς</vt:lpstr>
      <vt:lpstr>Σημείωμα Αδειοδότησης</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Κοσμητολογία Ι - Θ</dc:title>
  <dc:creator>opencourses@teiath.gr</dc:creator>
  <cp:lastModifiedBy>fkaram2</cp:lastModifiedBy>
  <cp:revision>37</cp:revision>
  <dcterms:created xsi:type="dcterms:W3CDTF">2014-11-17T10:46:56Z</dcterms:created>
  <dcterms:modified xsi:type="dcterms:W3CDTF">2015-01-15T13:58:59Z</dcterms:modified>
</cp:coreProperties>
</file>