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19" r:id="rId2"/>
    <p:sldMasterId id="2147483730" r:id="rId3"/>
    <p:sldMasterId id="2147483741" r:id="rId4"/>
  </p:sldMasterIdLst>
  <p:notesMasterIdLst>
    <p:notesMasterId r:id="rId65"/>
  </p:notesMasterIdLst>
  <p:handoutMasterIdLst>
    <p:handoutMasterId r:id="rId66"/>
  </p:handoutMasterIdLst>
  <p:sldIdLst>
    <p:sldId id="31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1" r:id="rId57"/>
    <p:sldId id="312" r:id="rId58"/>
    <p:sldId id="313" r:id="rId59"/>
    <p:sldId id="319" r:id="rId60"/>
    <p:sldId id="320" r:id="rId61"/>
    <p:sldId id="315" r:id="rId62"/>
    <p:sldId id="317" r:id="rId63"/>
    <p:sldId id="316" r:id="rId64"/>
  </p:sldIdLst>
  <p:sldSz cx="9144000" cy="6858000" type="screen4x3"/>
  <p:notesSz cx="7104063" cy="10234613"/>
  <p:custDataLst>
    <p:tags r:id="rId67"/>
  </p:custDataLst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E1E"/>
    <a:srgbClr val="F8F8A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Σκούρο στυ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Στυλ με θέμα 2 - Έμφαση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662A0D-9834-4D6B-B786-FC98E3AF7CEB}" type="datetimeFigureOut">
              <a:rPr lang="el-GR"/>
              <a:pPr>
                <a:defRPr/>
              </a:pPr>
              <a:t>26/2/2015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smtClean="0"/>
            </a:lvl1pPr>
          </a:lstStyle>
          <a:p>
            <a:pPr>
              <a:defRPr/>
            </a:pPr>
            <a:fld id="{1A225D86-992E-494E-B27D-825B32AABFA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719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5EB41C-6707-4086-89F0-86087C2EF176}" type="datetimeFigureOut">
              <a:rPr lang="el-GR"/>
              <a:pPr>
                <a:defRPr/>
              </a:pPr>
              <a:t>26/2/2015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4C5D1BDD-F9BA-42D0-BA02-E4EB15ADF7C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9205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0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15D08F-017E-42A4-A1AC-42AE04F6F387}" type="slidenum">
              <a:rPr lang="el-GR" altLang="el-GR"/>
              <a:pPr/>
              <a:t>6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44431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1169BD-C247-4200-9BD0-F16D6605232B}" type="slidenum">
              <a:rPr lang="el-GR" altLang="el-GR"/>
              <a:pPr/>
              <a:t>16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8544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8D2001-0DCE-4F60-9A10-C5C7C4C826CB}" type="slidenum">
              <a:rPr lang="el-GR" altLang="el-GR"/>
              <a:pPr/>
              <a:t>40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190127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1BDF9-AC47-45FA-9666-057D4459B66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06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EB7C-3A67-4B7B-8AD4-1186351D40B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548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  <a:lvl2pPr>
              <a:defRPr>
                <a:solidFill>
                  <a:srgbClr val="F3EE1E"/>
                </a:solidFill>
              </a:defRPr>
            </a:lvl2pPr>
            <a:lvl3pPr>
              <a:defRPr>
                <a:solidFill>
                  <a:srgbClr val="F3EE1E"/>
                </a:solidFill>
              </a:defRPr>
            </a:lvl3pPr>
            <a:lvl4pPr>
              <a:defRPr>
                <a:solidFill>
                  <a:srgbClr val="F3EE1E"/>
                </a:solidFill>
              </a:defRPr>
            </a:lvl4pPr>
            <a:lvl5pPr>
              <a:defRPr>
                <a:solidFill>
                  <a:srgbClr val="F3EE1E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3EE1E"/>
                </a:solidFill>
              </a:defRPr>
            </a:lvl1pPr>
          </a:lstStyle>
          <a:p>
            <a:pPr>
              <a:defRPr/>
            </a:pPr>
            <a:fld id="{23B1B112-3467-4194-B630-4A429D18BA0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102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2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25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86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8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6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7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5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1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94C2-6746-4F27-9505-3696323C887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7173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2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9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8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4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7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7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6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8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4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1DAB-534D-4311-8C8E-CE96FB175E1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56818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7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4977-E3C6-4E09-923F-B4A30683A87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619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93D0F-85A5-4662-B017-66559C682CB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4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4D83-C710-4F57-87C5-DEB629F5F40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771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5BB6E-19BA-4F90-A5AF-0685F7A2374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89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25A0-6448-4679-AF10-29C57FB74A9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635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4F60E6A-CE88-4B6D-B218-F0992F3EA0F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  <a:cs typeface="+mn-cs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95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1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/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/index.php?title=User:Philmarin&amp;action=edit&amp;redlink=1" TargetMode="External"/><Relationship Id="rId4" Type="http://schemas.openxmlformats.org/officeDocument/2006/relationships/hyperlink" Target="http://commons.wikimedia.org/wiki/File:Colonoscopia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Andrew_Hampe" TargetMode="External"/><Relationship Id="rId3" Type="http://schemas.openxmlformats.org/officeDocument/2006/relationships/hyperlink" Target="http://commons.wikimedia.org/wiki/File:Microscope-blank.svg" TargetMode="External"/><Relationship Id="rId7" Type="http://schemas.openxmlformats.org/officeDocument/2006/relationships/hyperlink" Target="http://commons.wikimedia.org/wiki/File:Anime_eye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Tomia" TargetMode="External"/><Relationship Id="rId9" Type="http://schemas.openxmlformats.org/officeDocument/2006/relationships/hyperlink" Target="http://creativecommons.org/licenses/by-sa/2.5/deed.en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nebarnix/" TargetMode="External"/><Relationship Id="rId3" Type="http://schemas.openxmlformats.org/officeDocument/2006/relationships/hyperlink" Target="http://www.flickr.com/photos/prep4md/3026939361/" TargetMode="External"/><Relationship Id="rId7" Type="http://schemas.openxmlformats.org/officeDocument/2006/relationships/hyperlink" Target="http://www.flickr.com/photos/nebarnix/309921820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www.flickr.com/photos/prep4md/" TargetMode="External"/><Relationship Id="rId9" Type="http://schemas.openxmlformats.org/officeDocument/2006/relationships/hyperlink" Target="http://creativecommons.org/licenses/by-nc-nd/2.0/deed.en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Tarawneh" TargetMode="External"/><Relationship Id="rId4" Type="http://schemas.openxmlformats.org/officeDocument/2006/relationships/hyperlink" Target="http://en.wikipedia.org/wiki/File:Abdominoperineal_resection.jp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2.5/deed.en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commons.wikimedia.org/wiki/File:Whipworm_egg_crop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commons.wikimedia.org/w/index.php?title=User:Cartoffel&amp;action=edit&amp;redlink=1" TargetMode="External"/><Relationship Id="rId4" Type="http://schemas.openxmlformats.org/officeDocument/2006/relationships/hyperlink" Target="http://commons.wikimedia.org/wiki/File:Enterobius_vermicularis.pn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3600" b="1" noProof="0" dirty="0" smtClean="0">
                <a:solidFill>
                  <a:prstClr val="black"/>
                </a:solidFill>
                <a:latin typeface="Calibri"/>
              </a:rPr>
              <a:t>ΠΑΡΑΣΙΤΟΛΟΓΙΑ- ΜΥΚΗΤΟΛΟΓΙΑ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(Ε)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400" b="1" dirty="0"/>
              <a:t>Ενότητα </a:t>
            </a:r>
            <a:r>
              <a:rPr lang="en-US" altLang="el-GR" sz="2400" b="1" dirty="0"/>
              <a:t>3</a:t>
            </a:r>
            <a:r>
              <a:rPr lang="el-GR" altLang="el-GR" sz="2400" dirty="0"/>
              <a:t>:</a:t>
            </a:r>
            <a:r>
              <a:rPr lang="en-US" altLang="el-GR" sz="2400" dirty="0"/>
              <a:t> </a:t>
            </a:r>
            <a:r>
              <a:rPr lang="el-GR" altLang="el-GR" sz="2400" dirty="0"/>
              <a:t>Παρασιτολογική Κοπράνων</a:t>
            </a:r>
            <a:endParaRPr lang="en-US" altLang="el-GR" sz="2400" dirty="0"/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Ανθούλα Νικολαΐδου</a:t>
            </a: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T</a:t>
            </a:r>
            <a:r>
              <a:rPr lang="el-GR" altLang="el-GR" sz="1800" dirty="0" smtClean="0">
                <a:solidFill>
                  <a:prstClr val="black"/>
                </a:solidFill>
              </a:rPr>
              <a:t>εχνολόγος Ιατρικών Εργαστηρίων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Msc Medical Microbiology </a:t>
            </a:r>
            <a:endParaRPr lang="el-GR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Τμήμα Δημόσιας και Κοινοτικής Υγείας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3224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Σύσταση των κοπράνων</a:t>
            </a:r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Νερό 75%,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Υπολείμματα άπεπτων τροφών ή συστατικά που δεν απορροφούνται (κυτταρίνη από τις 4 προηγούμενες μέρες),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Ανόργανα άλατα, Χολοχρωστικές, ηλεκτρολύτες,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Επιθηλιακά κύτταρα από τον βλεννογόνο του εντέρου,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Εκκρίσεις του εντέρου + βλέννα,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Λευκοκύτταρα από το αίμα,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Βακτήρια.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B01B92-333D-4404-96E7-4F1F580768B4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09075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Ασφάλεια στην διαχείριση των κοπράνων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3887788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sz="2400" dirty="0"/>
              <a:t>δυνητικά </a:t>
            </a:r>
            <a:r>
              <a:rPr lang="el-GR" sz="2400" dirty="0" smtClean="0"/>
              <a:t>μολυσματικά, </a:t>
            </a:r>
            <a:endParaRPr lang="el-GR" sz="2400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sz="2400" dirty="0"/>
              <a:t>χωρίς τις προφυλάξεις- </a:t>
            </a:r>
            <a:r>
              <a:rPr lang="el-GR" sz="2400" dirty="0" smtClean="0"/>
              <a:t>μόλυνση, </a:t>
            </a:r>
            <a:endParaRPr lang="el-GR" sz="2400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sz="2400" dirty="0"/>
              <a:t>ωά ελμίνθων ή κύστεις πρωτόζωων που μπορεί να μολύνουν τα χέρια ή </a:t>
            </a:r>
            <a:r>
              <a:rPr lang="el-GR" sz="2400" dirty="0" smtClean="0"/>
              <a:t>αντικείμενα. </a:t>
            </a:r>
            <a:endParaRPr lang="el-GR" sz="2400" dirty="0"/>
          </a:p>
          <a:p>
            <a:pPr marL="0" indent="0" algn="ctr" eaLnBrk="1" fontAlgn="auto" hangingPunct="1">
              <a:spcBef>
                <a:spcPts val="6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/>
              <a:t>Κανόνες ασφάλειας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843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0099F-A8BB-4851-A12A-5BB142704CA2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Τρόποι μόλυνση από τα κόπρανα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248150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/>
              <a:t>κατάποση των μολυσματικών </a:t>
            </a:r>
            <a:r>
              <a:rPr lang="el-GR" sz="2400" dirty="0" smtClean="0"/>
              <a:t>μορφών, </a:t>
            </a:r>
            <a:endParaRPr lang="el-GR" sz="2400" dirty="0"/>
          </a:p>
          <a:p>
            <a:pPr marL="457200" indent="-45720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/>
              <a:t>Ενεργητική διείσδυση  μολυσματικών  προνυμφών από  το </a:t>
            </a:r>
            <a:r>
              <a:rPr lang="el-GR" sz="2400" dirty="0" smtClean="0"/>
              <a:t>δέρμα,</a:t>
            </a:r>
            <a:endParaRPr lang="el-GR" sz="2400" dirty="0"/>
          </a:p>
          <a:p>
            <a:pPr marL="457200" indent="-45720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/>
              <a:t>Ύπαρξη  ή συνύπαρξη  στα κόπρανα άλλων μολυσματικών  παραγόντων όπως ιοί, βακτήρια κλπ. </a:t>
            </a:r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u="sng" dirty="0"/>
              <a:t>Ελαχιστοποίηση  κίνδυνων- τήρηση κανόνων ασφάλειας του Μικροβιολογικού εργαστηρίου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946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B60612-0C32-4E2E-9EEB-B4CDF5DDF5DA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Μονιμοποιημένα κόπρανα </a:t>
            </a:r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03225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μπορεί να είναι μολυσματικά,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Παράδειγμα στη μονιμοποίηση των κοπράνων με φορμαλίνη,  επειδή οι κύστεις των πρωτοζώων ή ωοκύστεις προστατεύονται με σκληρό περίβλημα, χρειάζονται μέρες ή εβδομάδες για να αδρανοποιηθούν,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Αυγά της   </a:t>
            </a:r>
            <a:r>
              <a:rPr lang="el-GR" altLang="el-GR" sz="2400" i="1" dirty="0" smtClean="0"/>
              <a:t>ασκαρίδας Ascaris lumbricoides </a:t>
            </a:r>
            <a:r>
              <a:rPr lang="el-GR" altLang="el-GR" sz="2400" dirty="0" smtClean="0"/>
              <a:t>μπορεί να συνεχίζουν την ανάπτυξη τους και να είναι μολυσματικά ακόμα και με την μονιμοποίησή τους με τη φορμαλίνη. </a:t>
            </a:r>
          </a:p>
          <a:p>
            <a:pPr eaLnBrk="1" hangingPunct="1">
              <a:spcBef>
                <a:spcPts val="2400"/>
              </a:spcBef>
            </a:pPr>
            <a:endParaRPr lang="el-GR" altLang="el-GR" dirty="0" smtClean="0"/>
          </a:p>
        </p:txBody>
      </p:sp>
      <p:sp>
        <p:nvSpPr>
          <p:cNvPr id="204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67194B-006A-48C1-962F-6B2282091867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Εργαστηριακές εξετάσεις κοπράνων</a:t>
            </a:r>
          </a:p>
        </p:txBody>
      </p:sp>
      <p:sp>
        <p:nvSpPr>
          <p:cNvPr id="2150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77988"/>
            <a:ext cx="8229600" cy="4032250"/>
          </a:xfrm>
        </p:spPr>
        <p:txBody>
          <a:bodyPr/>
          <a:lstStyle/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Κόπρανα κανονικής κένωσης,</a:t>
            </a:r>
          </a:p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Κόπρανα μετά τη λήψη καθαρτικού, </a:t>
            </a:r>
          </a:p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Πρωκτικό επίχρισμα, </a:t>
            </a:r>
          </a:p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Ορθικό επίχρισμα, </a:t>
            </a:r>
          </a:p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Ορθοσιγμοειδικό.</a:t>
            </a:r>
          </a:p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endParaRPr lang="el-GR" altLang="el-GR" sz="2400" dirty="0" smtClean="0"/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8F0288-F359-4F89-B8FD-EA7FF8DAB5AE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Πρωκτικό επίχρισμα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13684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/>
              <a:t>SELLOTAPE TEST </a:t>
            </a:r>
            <a:r>
              <a:rPr lang="el-GR" sz="2400" dirty="0"/>
              <a:t>ή  </a:t>
            </a:r>
            <a:r>
              <a:rPr lang="en-US" sz="2400" dirty="0"/>
              <a:t>SCOTCH TAPE TEST -SCOTCH TEST </a:t>
            </a:r>
            <a:r>
              <a:rPr lang="el-GR" sz="2400" dirty="0"/>
              <a:t>για ανίχνευση οξυούρων.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256EE2-6820-49A8-A5ED-3576CEE84772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96" y="3645024"/>
            <a:ext cx="21224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10"/>
          <p:cNvSpPr>
            <a:spLocks noChangeArrowheads="1"/>
          </p:cNvSpPr>
          <p:nvPr/>
        </p:nvSpPr>
        <p:spPr bwMode="auto">
          <a:xfrm>
            <a:off x="3923928" y="4760146"/>
            <a:ext cx="657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>
                <a:hlinkClick r:id="rId3"/>
              </a:rPr>
              <a:t>who.int</a:t>
            </a:r>
            <a:endParaRPr lang="el-GR" altLang="el-GR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03605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Επίχρισμα ορθού με βαμβακοφόρο στυλεό</a:t>
            </a:r>
          </a:p>
        </p:txBody>
      </p:sp>
      <p:sp>
        <p:nvSpPr>
          <p:cNvPr id="23555" name="Θέση περιεχομένου 2"/>
          <p:cNvSpPr>
            <a:spLocks noGrp="1"/>
          </p:cNvSpPr>
          <p:nvPr>
            <p:ph idx="1"/>
          </p:nvPr>
        </p:nvSpPr>
        <p:spPr>
          <a:xfrm>
            <a:off x="323850" y="2205038"/>
            <a:ext cx="8496300" cy="2736850"/>
          </a:xfrm>
        </p:spPr>
        <p:txBody>
          <a:bodyPr/>
          <a:lstStyle/>
          <a:p>
            <a:pPr marL="0" indent="0" eaLnBrk="1" hangingPunct="1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l-GR" altLang="el-GR" sz="2400" dirty="0" smtClean="0"/>
              <a:t>Σε νεογνά ή σε έντονο διαρροϊκό σύνδρομο, επίχρισμα ορθού με βαμβακοφόρο στυλεό.</a:t>
            </a:r>
          </a:p>
          <a:p>
            <a:pPr marL="0" indent="0" eaLnBrk="1" hangingPunct="1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l-GR" altLang="el-GR" sz="2400" dirty="0" smtClean="0"/>
              <a:t>Ο στυλεός εισάγεται προσεκτικά πέρα από τον σφικτήρα του πρωκτού και λαμβάνεται επίχρισμα, προσεκτικά με κυκλικές  κινήσεις</a:t>
            </a:r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893428-423B-425A-9BA6-C198B9CA50CE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Υλικό </a:t>
            </a:r>
            <a:r>
              <a:rPr lang="el-GR" altLang="el-GR" dirty="0" err="1" smtClean="0"/>
              <a:t>σιγμοειδοσκόπησης</a:t>
            </a:r>
            <a:endParaRPr lang="el-GR" altLang="el-GR" dirty="0" smtClean="0"/>
          </a:p>
        </p:txBody>
      </p:sp>
      <p:pic>
        <p:nvPicPr>
          <p:cNvPr id="24580" name="Picture 2" descr="Colonoscop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906463"/>
            <a:ext cx="5041900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>
          <a:xfrm>
            <a:off x="3276600" y="6356350"/>
            <a:ext cx="2997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latin typeface="+mn-lt"/>
                <a:cs typeface="+mn-cs"/>
                <a:hlinkClick r:id="rId4"/>
              </a:rPr>
              <a:t>Colonoscopia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latin typeface="+mn-lt"/>
                <a:cs typeface="+mn-cs"/>
                <a:hlinkClick r:id="rId5" tooltip="User:Philmarin (page does not exist)"/>
              </a:rPr>
              <a:t>Philmarin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.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2457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490B18-E35C-485C-8AF1-11D62945DCE8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Ουσίες που επηρεάζουν την εξέταση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</a:pPr>
            <a:r>
              <a:rPr lang="el-GR" altLang="el-GR" sz="2400" dirty="0" smtClean="0"/>
              <a:t>ελαιούχα καθαρτικά,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el-GR" altLang="el-GR" sz="2400" dirty="0" smtClean="0"/>
              <a:t>βισμούθιο, 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el-GR" altLang="el-GR" sz="2400" dirty="0" smtClean="0"/>
              <a:t>αντιόξινα, 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el-GR" altLang="el-GR" sz="2400" dirty="0" smtClean="0"/>
              <a:t>φάρμακα για την ελονοσία, 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el-GR" altLang="el-GR" sz="2400" dirty="0" smtClean="0"/>
              <a:t>μη απορροφούμενα  αντιδιαρροϊκά, 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el-GR" altLang="el-GR" sz="2400" dirty="0" smtClean="0"/>
              <a:t>αντιβιοτικά κλπ . 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l-GR" altLang="el-GR" sz="2400" b="1" dirty="0" smtClean="0"/>
              <a:t>τα παράσιτα μπορεί να μην ανιχνευτούν για μέρες μέχρι και εβδομάδες</a:t>
            </a:r>
            <a:r>
              <a:rPr lang="el-GR" altLang="el-GR" sz="2400" dirty="0" smtClean="0"/>
              <a:t> </a:t>
            </a:r>
            <a:r>
              <a:rPr lang="el-GR" altLang="el-GR" sz="2400" b="1" dirty="0" smtClean="0"/>
              <a:t>μετά την λήψη των παραπάνω ουσιών</a:t>
            </a:r>
            <a:r>
              <a:rPr lang="el-GR" altLang="el-GR" sz="2400" dirty="0" smtClean="0"/>
              <a:t> </a:t>
            </a:r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607AC5-F410-4954-BDC6-1018726C8D4A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Βάριο - αντιβιοτικά (τετρακυκλίνες)</a:t>
            </a:r>
          </a:p>
        </p:txBody>
      </p:sp>
      <p:sp>
        <p:nvSpPr>
          <p:cNvPr id="2867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3529012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n-US" altLang="el-GR" sz="2400" dirty="0" smtClean="0"/>
              <a:t>A</a:t>
            </a:r>
            <a:r>
              <a:rPr lang="el-GR" altLang="el-GR" sz="2400" dirty="0" smtClean="0"/>
              <a:t>λλάζουν τη χλωρίδα του εντέρου.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 Η εξέταση εκτελείται  μετά από 15 μέρες από τη διακοπή χορήγησης των αντιβιοτικών.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Η παρασιτολογική προηγείται των  ακτινολογικών  εξετάσεων  με χρήση βαρίου, σε λήψη βαρίου η εξέταση θα γίνει μετά 10 ημέρες</a:t>
            </a:r>
          </a:p>
          <a:p>
            <a:pPr eaLnBrk="1" hangingPunct="1">
              <a:spcBef>
                <a:spcPts val="3600"/>
              </a:spcBef>
            </a:pPr>
            <a:endParaRPr lang="el-GR" altLang="el-GR" sz="2400" dirty="0" smtClean="0"/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93296E-7A9A-47BC-AA20-A1A6F0DA0F4E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Διάγνωση των παρασίτων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3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/>
              <a:t>Μέθοδοι-Τεχνικές </a:t>
            </a:r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 smtClean="0"/>
              <a:t>Μικροσκόπιση,</a:t>
            </a:r>
            <a:endParaRPr lang="el-GR" sz="2400" dirty="0"/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 smtClean="0"/>
              <a:t>Ανοσοτεχνικές,</a:t>
            </a:r>
            <a:endParaRPr lang="el-GR" sz="2400" dirty="0"/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/>
              <a:t>Μοριακές </a:t>
            </a:r>
            <a:r>
              <a:rPr lang="el-GR" sz="2400" dirty="0" smtClean="0"/>
              <a:t>τεχνικές,</a:t>
            </a:r>
            <a:endParaRPr lang="el-GR" sz="2400" dirty="0"/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 smtClean="0"/>
              <a:t>Καλλιέργεια,</a:t>
            </a:r>
            <a:endParaRPr lang="el-GR" sz="2400" dirty="0"/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/>
              <a:t> Ξενοδιάγνωση-πειραματική μόλυνση </a:t>
            </a:r>
            <a:r>
              <a:rPr lang="el-GR" sz="2400" dirty="0" smtClean="0"/>
              <a:t>ξενιστών.</a:t>
            </a:r>
            <a:endParaRPr lang="el-GR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71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1DC133-04D0-4879-AF2D-ABEB84D503D6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Συλλογή κανονικής κένωσης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280828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3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/>
              <a:t>Δ</a:t>
            </a:r>
            <a:r>
              <a:rPr lang="el-GR" sz="2400" b="1" dirty="0" smtClean="0"/>
              <a:t>ύσκολο </a:t>
            </a:r>
            <a:r>
              <a:rPr lang="el-GR" sz="2400" b="1" dirty="0"/>
              <a:t>να προγραμματιστεί </a:t>
            </a:r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/>
              <a:t>εξαρτάται από  τις συνήθειες του ατόμου</a:t>
            </a:r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 smtClean="0"/>
              <a:t>δεν </a:t>
            </a:r>
            <a:r>
              <a:rPr lang="el-GR" sz="2400" dirty="0"/>
              <a:t>εξαρτάται αποκλειστικά η ώρα της κένωσης από τη θέληση.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970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AC2894-5607-4048-9732-51AF5A2D8CF1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09075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Οδηγίες </a:t>
            </a:r>
            <a:r>
              <a:rPr lang="el-GR" dirty="0"/>
              <a:t>για τον τρόπο λήψης και μεταφοράς του δείγματος  του κατάλληλου δείγματος</a:t>
            </a:r>
          </a:p>
        </p:txBody>
      </p:sp>
      <p:sp>
        <p:nvSpPr>
          <p:cNvPr id="30723" name="Θέση περιεχομένου 2"/>
          <p:cNvSpPr>
            <a:spLocks noGrp="1"/>
          </p:cNvSpPr>
          <p:nvPr>
            <p:ph idx="1"/>
          </p:nvPr>
        </p:nvSpPr>
        <p:spPr>
          <a:xfrm>
            <a:off x="488950" y="2133600"/>
            <a:ext cx="8229600" cy="2879725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Προφορικές και γραπτές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Σαφείς επαρκείς  εύληπτες -κατανοητές (για τον εξεταζόμενο)</a:t>
            </a:r>
            <a:r>
              <a:rPr lang="en-US" altLang="el-GR" sz="2400" dirty="0" smtClean="0"/>
              <a:t>,</a:t>
            </a:r>
            <a:r>
              <a:rPr lang="el-GR" altLang="el-GR" sz="2400" dirty="0" smtClean="0"/>
              <a:t>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Παρέχονται  τα κατάλληλα δοχεία ή οδηγίες για την προμήθεια των κατάλληλων δοχείων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3072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481208-B826-4ADF-8C7C-37B36A7D9765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Οδηγίες για τη συλλογή κοπράνων</a:t>
            </a:r>
          </a:p>
        </p:txBody>
      </p:sp>
      <p:sp>
        <p:nvSpPr>
          <p:cNvPr id="3174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45757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Συγκέντρωση των αντικειμένων,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Ούρηση  στην τουαλέτα,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b="1" dirty="0" smtClean="0"/>
              <a:t>ΟΧΙ  ούρα στα κόπρανα κατά την συλλογή</a:t>
            </a:r>
            <a:r>
              <a:rPr lang="el-GR" altLang="el-GR" sz="2400" dirty="0" smtClean="0"/>
              <a:t>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b="1" dirty="0" smtClean="0"/>
              <a:t>ΟΧΙ  έμμηνος ρύση</a:t>
            </a:r>
            <a:r>
              <a:rPr lang="el-GR" altLang="el-GR" sz="2400" dirty="0" smtClean="0"/>
              <a:t>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+γάντια.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3174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608ADA-6154-4916-B60C-8DF8645BBB71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Αρχική συλλογή</a:t>
            </a:r>
          </a:p>
        </p:txBody>
      </p:sp>
      <p:sp>
        <p:nvSpPr>
          <p:cNvPr id="32771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3529012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ή σε ευρύστομα, μεγάλα στεγνά , καθαρά, αδιάβροχα δοχεία χωρίς απορρυπαντικά και απολυμαντικά,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 ή σε αδιάβροχη στεγνή καθαρή επιφάνεια όπως  σκωραμίδες (πάπιες), πλαστικά δοχεία,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ή πλαστικές μεμβράνες που προσαρμόζονται στο κάθισμα της τουαλέτας.</a:t>
            </a:r>
          </a:p>
          <a:p>
            <a:pPr eaLnBrk="1" hangingPunct="1">
              <a:spcBef>
                <a:spcPts val="3000"/>
              </a:spcBef>
            </a:pPr>
            <a:endParaRPr lang="el-GR" altLang="el-GR" sz="2400" dirty="0" smtClean="0"/>
          </a:p>
        </p:txBody>
      </p:sp>
      <p:sp>
        <p:nvSpPr>
          <p:cNvPr id="327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C7B42-A08A-4B59-BF93-564150B6FE1D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Συνθήκες συλλογής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1036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/>
              <a:t>ΔΕΝ ΣΥΛΛΕΓΟΝΤΑΙ </a:t>
            </a:r>
            <a:r>
              <a:rPr lang="el-GR" sz="2400" b="1" dirty="0" smtClean="0"/>
              <a:t>ΑΠΟ </a:t>
            </a:r>
            <a:r>
              <a:rPr lang="el-GR" sz="2400" b="1" dirty="0"/>
              <a:t>ΤΗΝ ΤΟΥΑΛΕΤΑ  για να μην επιμολυνθούν με</a:t>
            </a: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 smtClean="0"/>
              <a:t>Νερό, </a:t>
            </a:r>
            <a:endParaRPr lang="el-GR" sz="2400" dirty="0"/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 smtClean="0"/>
              <a:t>Ούρα,</a:t>
            </a:r>
            <a:endParaRPr lang="el-GR" sz="2400" dirty="0"/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 smtClean="0"/>
              <a:t>Απορρυπαντικά, </a:t>
            </a:r>
            <a:endParaRPr lang="el-GR" sz="2400" dirty="0"/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 smtClean="0"/>
              <a:t>απολυμαντικά</a:t>
            </a:r>
            <a:r>
              <a:rPr lang="el-GR" sz="2400" dirty="0"/>
              <a:t>. </a:t>
            </a: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endParaRPr lang="el-GR" sz="2400" dirty="0"/>
          </a:p>
        </p:txBody>
      </p:sp>
      <p:sp>
        <p:nvSpPr>
          <p:cNvPr id="337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10FE95-20CB-49ED-9C7C-2D498B43B304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 κόπρανα δεν αναμιγνύονται</a:t>
            </a:r>
          </a:p>
        </p:txBody>
      </p:sp>
      <p:sp>
        <p:nvSpPr>
          <p:cNvPr id="348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17625"/>
            <a:ext cx="8229600" cy="5040313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με νερό, μπορεί να περιέχει ελεύθερα διαβιούντα πρωτόζωα και να διαγνωστούν σαν παθογόνα,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ούρα, μπορεί να καταστρέψουν την κινητικότητα των πρωτόζωων,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με αίμα της εμμήνου ρύσης,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άλλες εκκρίσεις του σώματος,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χαρτί τουαλέτας,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σαπούνι κλπ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348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6E576A-3D2C-4A0D-B427-5E9F057AEB77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Δεύτερο δοχείο συλλογής </a:t>
            </a:r>
          </a:p>
        </p:txBody>
      </p:sp>
      <p:sp>
        <p:nvSpPr>
          <p:cNvPr id="3584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2592387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Από το μεγάλο δοχείο με τα κόπρανα συλλέγονται με σπάτουλα ή με το κουταλάκι που υπάρχει στη συσκευασία του εμπορίου.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Από την περιοχή των κοπράνων  που είναι περισσότερο βλεννοπυώδης-αιματηρή.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818979-2579-4640-858C-8E3D0DD9F133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 smtClean="0"/>
              <a:t>Ποσότητα </a:t>
            </a:r>
            <a:r>
              <a:rPr lang="el-GR" sz="4400" dirty="0"/>
              <a:t>του </a:t>
            </a:r>
            <a:r>
              <a:rPr lang="el-GR" sz="4400" dirty="0" smtClean="0"/>
              <a:t>δείγματος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6867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608513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επαρκής για την εξέταση.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μικρότερη ποσότητα που μπορεί να γίνει δεκτή είναι στο μέγεθος ενός αυγού περιστεριού.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Περίπου 20-40 g από σχηματισμένα κόπρανα ή 5-6 ml από διαρροϊκά κόπρανα είναι αρκετά για τις συνηθισμένες εξετάσεις.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αναζήτηση ελμίνθων  (ενήλικα –προνύμφες-προγλωττίδες) όλη η κένωση.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368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48E-259B-4A46-A3C2-85FB6560ACD2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Ποσότητα του δείγματος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7891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88937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Το δοχείο δεν γεμίζεται μέχρι το χείλος του,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 παράγονται αέρια (μικροοργανισμοί),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 πιέζουν τα καπάκια και υπάρχει κίνδυνος διαρροής και μόλυνσης,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 προσοχή κατά το άνοιγμα,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Ιδιαίτερα σε γεμάτο δοχείο να ανοίγει σιγά-σιγά.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378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31B5A7-D194-4A47-9D6B-B9C56927AA3A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Παραπεμπτικό </a:t>
            </a:r>
            <a:r>
              <a:rPr lang="el-GR" dirty="0"/>
              <a:t>του θεράποντος </a:t>
            </a:r>
            <a:r>
              <a:rPr lang="el-GR" dirty="0" smtClean="0"/>
              <a:t>ιατρού  </a:t>
            </a:r>
            <a:endParaRPr lang="el-GR" dirty="0"/>
          </a:p>
        </p:txBody>
      </p:sp>
      <p:sp>
        <p:nvSpPr>
          <p:cNvPr id="3891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16038"/>
            <a:ext cx="8229600" cy="5040312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sz="2400" dirty="0" smtClean="0"/>
              <a:t>Συμπτώματα της νόσου - πιθανή διάγνωση- λευκοκυτταρικός τύπος, αριθμός λευκών,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 dirty="0" smtClean="0"/>
              <a:t>Ημερομηνία έναρξης της νόσου,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 dirty="0" smtClean="0"/>
              <a:t>Υποκείμενη νόσος-Ανοσοκαταστολή, 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 dirty="0" smtClean="0"/>
              <a:t>Αντιμικροβιακή θεραπεία ή άλλη θεραπεία,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 dirty="0" smtClean="0"/>
              <a:t>Αν πάσχουν άλλα άτομα του στενού περιβάλλοντος, 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 dirty="0" smtClean="0"/>
              <a:t>Αναφορά σε εργασία, διαμονή, σπουδές, διακοπές σε άλλες χώρες πότε και ποιες,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 dirty="0" smtClean="0"/>
              <a:t>Είδος εργασίας.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389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C9D354-8B3E-4F5D-8927-78871250B585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Βιολογικά δείγματα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Κόπρανα, 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Αίμα-Λεμφαδένες -Μυελός των οστών,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Ούρα- Κολπικό –ουρηθρικό,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Πτύελα –βρογχοκυψελιδικό έκπλυμα (ΒΑL),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ΕΝΥ,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Δέρμα,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Βιοψίες ιστών,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ολόκληροι οργανισμοί (αρθρόποδα,έλμινθες), 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…….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A28C54-FE90-4039-B849-DC34F9AD1461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Πωματισμός δοχείων </a:t>
            </a:r>
          </a:p>
        </p:txBody>
      </p:sp>
      <p:sp>
        <p:nvSpPr>
          <p:cNvPr id="39939" name="Θέση περιεχομένου 2"/>
          <p:cNvSpPr>
            <a:spLocks noGrp="1"/>
          </p:cNvSpPr>
          <p:nvPr>
            <p:ph idx="1"/>
          </p:nvPr>
        </p:nvSpPr>
        <p:spPr>
          <a:xfrm>
            <a:off x="487363" y="1916113"/>
            <a:ext cx="8229600" cy="2881312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αεροστεγώς για να μην υπάρχουν διαρροές,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διατήρηση της  υγρασίας όχι ξήρανση,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ΕΛΕΓΧΟΣ για διαρροές,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Για μεγαλύτερη ασφάλεια μπορεί να χρησιμοποιηθεί και παραφίλμ.</a:t>
            </a:r>
          </a:p>
        </p:txBody>
      </p:sp>
      <p:sp>
        <p:nvSpPr>
          <p:cNvPr id="399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B48EC6-AE3D-4461-AC0E-1A0E92FB00AA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Σήμανση δοχείου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3211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 smtClean="0"/>
              <a:t>Ευανάγνωστα </a:t>
            </a:r>
            <a:endParaRPr lang="el-GR" sz="2400" b="1" dirty="0"/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 smtClean="0"/>
              <a:t>ονοματεπώνυμο</a:t>
            </a:r>
            <a:r>
              <a:rPr lang="el-GR" sz="2400" dirty="0"/>
              <a:t>, </a:t>
            </a: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/>
              <a:t>ηλικία, φύλο, </a:t>
            </a: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/>
              <a:t>ώρα συλλογής (όχι παραλαβής) και </a:t>
            </a:r>
            <a:r>
              <a:rPr lang="el-GR" sz="2400" dirty="0" smtClean="0"/>
              <a:t>ημερομηνία, </a:t>
            </a:r>
            <a:endParaRPr lang="el-GR" sz="2400" dirty="0"/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/>
              <a:t>(στα εργαστήρια με μηχανογράφηση, προσοχή στην ώρα συλλογής, από την ώρα παραλαβής).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409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8AAD0A-863A-43FA-A95F-169119C469FA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Μεταφορά στο εργαστήριο</a:t>
            </a:r>
          </a:p>
        </p:txBody>
      </p:sp>
      <p:sp>
        <p:nvSpPr>
          <p:cNvPr id="41987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2276475"/>
            <a:ext cx="8229600" cy="2665413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Σε πλαστικές σακούλες,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Τα μη μονιμοποιημένα διαρροϊκά κόπρανα πρέπει να είναι στο εργαστήριο και να εξετάζονται 20 λεπτά μετά την λήψη καθώς οι τροφοζωίτες καταστρέφονται  και δεν αναγνωρίζονται.</a:t>
            </a:r>
          </a:p>
          <a:p>
            <a:pPr eaLnBrk="1" hangingPunct="1">
              <a:spcBef>
                <a:spcPts val="2400"/>
              </a:spcBef>
            </a:pPr>
            <a:endParaRPr lang="el-GR" altLang="el-GR" sz="2400" dirty="0" smtClean="0"/>
          </a:p>
        </p:txBody>
      </p:sp>
      <p:sp>
        <p:nvSpPr>
          <p:cNvPr id="4198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57FF97-526E-4D87-A76E-66F44ACF7527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 smtClean="0"/>
              <a:t>Αξιόπιστα </a:t>
            </a:r>
            <a:r>
              <a:rPr lang="el-GR" sz="4400" dirty="0"/>
              <a:t>και ασφαλή </a:t>
            </a:r>
            <a:r>
              <a:rPr lang="el-GR" sz="4400" dirty="0" smtClean="0"/>
              <a:t>αποτελέσματα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4301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2349500"/>
            <a:ext cx="8229600" cy="20875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l-GR" altLang="el-GR" sz="2800" dirty="0" smtClean="0"/>
              <a:t>Ταυτοποίηση των εντερικών  παράσιτων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l-GR" altLang="el-GR" sz="2800" dirty="0" smtClean="0"/>
              <a:t>Στηρίζεται στα  μορφολογικά χαρακτηριστικά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l-GR" altLang="el-GR" sz="2800" dirty="0" smtClean="0"/>
              <a:t>ευαίσθητα στο περιβάλλον -καταστρέφονται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l-GR" altLang="el-GR" sz="2400" dirty="0" smtClean="0"/>
          </a:p>
        </p:txBody>
      </p:sp>
      <p:sp>
        <p:nvSpPr>
          <p:cNvPr id="430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640355-84A7-4C72-AF46-4A40E8C52C16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Αξιόπιστα και ασφαλή αποτελέσματα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38163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/>
              <a:t>Σ</a:t>
            </a:r>
            <a:r>
              <a:rPr lang="el-GR" sz="2400" b="1" dirty="0" smtClean="0"/>
              <a:t>ωστά </a:t>
            </a:r>
            <a:endParaRPr lang="el-GR" sz="2400" b="1" dirty="0"/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/>
              <a:t>συλλογή,</a:t>
            </a: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/>
              <a:t> </a:t>
            </a:r>
            <a:r>
              <a:rPr lang="el-GR" sz="2400" dirty="0" smtClean="0"/>
              <a:t>συντήρηση,</a:t>
            </a:r>
            <a:endParaRPr lang="el-GR" sz="2400" dirty="0"/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/>
              <a:t> σήμανση των </a:t>
            </a:r>
            <a:r>
              <a:rPr lang="el-GR" sz="2400" dirty="0" smtClean="0"/>
              <a:t>δοχείων, </a:t>
            </a:r>
            <a:endParaRPr lang="el-GR" sz="2400" dirty="0"/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/>
              <a:t> επεξεργασία των </a:t>
            </a:r>
            <a:r>
              <a:rPr lang="el-GR" sz="2400" dirty="0" smtClean="0"/>
              <a:t>κοπράνων.</a:t>
            </a:r>
            <a:endParaRPr lang="el-GR" sz="2400" dirty="0"/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endParaRPr lang="el-GR" sz="2400" dirty="0"/>
          </a:p>
        </p:txBody>
      </p:sp>
      <p:sp>
        <p:nvSpPr>
          <p:cNvPr id="4403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7641D2-C257-4E84-A0EF-1740987865BD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Κριτήρια για απόρριψη δείγματος κοπράνων</a:t>
            </a:r>
          </a:p>
        </p:txBody>
      </p:sp>
      <p:sp>
        <p:nvSpPr>
          <p:cNvPr id="4505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2952750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Ακατάλληλη σήμανση του δοχείου,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Ακατάλληλο δοχείο ή  εμφανίζει διαρροές,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Ενδείξεις για παρουσία επιμόλυνσης ( νερό, ούρα κλπ),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Ακατάλληλη ποσότητα.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4506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A247E5-3655-41E6-A14A-6A9492EF6384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Τι αναζητείται  στην παρασιτολογική κοπράνων</a:t>
            </a:r>
          </a:p>
        </p:txBody>
      </p:sp>
      <p:sp>
        <p:nvSpPr>
          <p:cNvPr id="46083" name="Θέση περιεχομένου 2"/>
          <p:cNvSpPr>
            <a:spLocks noGrp="1"/>
          </p:cNvSpPr>
          <p:nvPr>
            <p:ph idx="1"/>
          </p:nvPr>
        </p:nvSpPr>
        <p:spPr>
          <a:xfrm>
            <a:off x="3203575" y="2322513"/>
            <a:ext cx="2459038" cy="136842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Έλμινθες,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Πρωτόζωα. </a:t>
            </a:r>
          </a:p>
          <a:p>
            <a:pPr eaLnBrk="1" hangingPunct="1">
              <a:spcBef>
                <a:spcPts val="2400"/>
              </a:spcBef>
            </a:pPr>
            <a:endParaRPr lang="el-GR" altLang="el-GR" sz="2400" dirty="0" smtClean="0"/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C83B87-16CC-46D6-8F59-6C486D6E3454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Έλμινθες</a:t>
            </a:r>
          </a:p>
        </p:txBody>
      </p:sp>
      <p:sp>
        <p:nvSpPr>
          <p:cNvPr id="47107" name="Θέση περιεχομένου 2"/>
          <p:cNvSpPr>
            <a:spLocks noGrp="1"/>
          </p:cNvSpPr>
          <p:nvPr>
            <p:ph idx="1"/>
          </p:nvPr>
        </p:nvSpPr>
        <p:spPr>
          <a:xfrm>
            <a:off x="469900" y="1716088"/>
            <a:ext cx="5051425" cy="1008062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αυγά (ωά) και προνύμφες – ορατά με την μικροσκόπιση του δείγματος.</a:t>
            </a:r>
          </a:p>
        </p:txBody>
      </p:sp>
      <p:pic>
        <p:nvPicPr>
          <p:cNvPr id="47108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874713"/>
            <a:ext cx="8572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>
          <a:xfrm>
            <a:off x="6034088" y="2262188"/>
            <a:ext cx="23971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3"/>
              </a:rPr>
              <a:t>Microscope-blank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Tomia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CC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68313" y="3709988"/>
            <a:ext cx="55260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F3EE1E"/>
                </a:solidFill>
                <a:latin typeface="+mn-lt"/>
                <a:cs typeface="+mn-cs"/>
              </a:rPr>
              <a:t>ώριμοι έλμινθες και οι προγλωτίδες μακροσκοπική εξέταση καθώς είναι ορατοί με το μάτι. </a:t>
            </a:r>
          </a:p>
        </p:txBody>
      </p:sp>
      <p:pic>
        <p:nvPicPr>
          <p:cNvPr id="47111" name="Εικόνα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3228975"/>
            <a:ext cx="16446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/>
          <p:nvPr/>
        </p:nvSpPr>
        <p:spPr>
          <a:xfrm>
            <a:off x="6273800" y="4657725"/>
            <a:ext cx="23971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7"/>
              </a:rPr>
              <a:t>Anime eye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8"/>
              </a:rPr>
              <a:t>Andrew Hampe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  <a:hlinkClick r:id="rId8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  <a:hlinkClick r:id="rId9"/>
              </a:rPr>
              <a:t>CC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9"/>
              </a:rPr>
              <a:t>BY-SA 2.5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4711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4B7D6A-0F55-436D-AE40-4CA1236124E4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FFFF00"/>
                </a:solidFill>
              </a:rPr>
              <a:t>Πρωτόζωα</a:t>
            </a:r>
            <a:endParaRPr lang="el-GR" altLang="el-GR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4213" y="1222375"/>
            <a:ext cx="7920037" cy="403225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/>
              <a:t>ορατά με τη μικροσκόπηση του δείγματος.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1166813" y="2328863"/>
            <a:ext cx="2663825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spcBef>
                <a:spcPts val="3600"/>
              </a:spcBef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F3EE1E"/>
                </a:solidFill>
                <a:latin typeface="+mn-lt"/>
                <a:cs typeface="+mn-cs"/>
              </a:rPr>
              <a:t>Τροφοζωίτες,  </a:t>
            </a:r>
          </a:p>
          <a:p>
            <a:pPr marL="285750" indent="-285750" eaLnBrk="1" hangingPunct="1">
              <a:spcBef>
                <a:spcPts val="3600"/>
              </a:spcBef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F3EE1E"/>
                </a:solidFill>
                <a:latin typeface="+mn-lt"/>
                <a:cs typeface="+mn-cs"/>
              </a:rPr>
              <a:t> Κύστεις,</a:t>
            </a:r>
          </a:p>
          <a:p>
            <a:pPr marL="285750" indent="-285750" eaLnBrk="1" hangingPunct="1">
              <a:spcBef>
                <a:spcPts val="3600"/>
              </a:spcBef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F3EE1E"/>
                </a:solidFill>
                <a:latin typeface="+mn-lt"/>
                <a:cs typeface="+mn-cs"/>
              </a:rPr>
              <a:t>Ωοκύστεις.</a:t>
            </a:r>
          </a:p>
        </p:txBody>
      </p:sp>
      <p:pic>
        <p:nvPicPr>
          <p:cNvPr id="48132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822450"/>
            <a:ext cx="2209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>
          <a:xfrm>
            <a:off x="4921250" y="3313113"/>
            <a:ext cx="3263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3"/>
              </a:rPr>
              <a:t>Entamoeba Coli trophozoite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Yasser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CC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BY 2.0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pic>
        <p:nvPicPr>
          <p:cNvPr id="48134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4062413"/>
            <a:ext cx="23431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/>
          <p:nvPr/>
        </p:nvSpPr>
        <p:spPr>
          <a:xfrm>
            <a:off x="5438775" y="5716588"/>
            <a:ext cx="25876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7"/>
              </a:rPr>
              <a:t>paramecium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8"/>
              </a:rPr>
              <a:t>Jasper Nance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  <a:hlinkClick r:id="rId9"/>
              </a:rPr>
              <a:t>CC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9"/>
              </a:rPr>
              <a:t>BY-NC-ND 2.0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4813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F3D7AD-9F25-4ED1-AEB6-EBEF4C63BB9C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Εντερικά πρωτόζωα- Κίνηση </a:t>
            </a:r>
          </a:p>
        </p:txBody>
      </p:sp>
      <p:sp>
        <p:nvSpPr>
          <p:cNvPr id="49155" name="Θέση περιεχομένου 2"/>
          <p:cNvSpPr>
            <a:spLocks noGrp="1"/>
          </p:cNvSpPr>
          <p:nvPr>
            <p:ph idx="1"/>
          </p:nvPr>
        </p:nvSpPr>
        <p:spPr>
          <a:xfrm>
            <a:off x="484188" y="1844675"/>
            <a:ext cx="8229600" cy="3313113"/>
          </a:xfrm>
        </p:spPr>
        <p:txBody>
          <a:bodyPr/>
          <a:lstStyle/>
          <a:p>
            <a:pPr indent="0" eaLnBrk="1" hangingPunct="1"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l-GR" altLang="el-GR" sz="2400" dirty="0" smtClean="0"/>
              <a:t>Κίνηση - τροφοζωίτες -  συνήθως σε πρόσφατα - νωπά διαρροϊκά κόπρανα.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Αμοιβάδες (ψευδοπόδια),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Βλεφαριδοφόρα (βλεφαρίδες),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Μαστιγοφόρα ( μαστίγια),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4915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AAF9BE-1559-4720-980B-7425DAFB817A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Κόπρανα </a:t>
            </a:r>
            <a:r>
              <a:rPr lang="el-GR" altLang="el-GR" sz="3600" dirty="0" smtClean="0">
                <a:solidFill>
                  <a:schemeClr val="tx1"/>
                </a:solidFill>
              </a:rPr>
              <a:t/>
            </a:r>
            <a:br>
              <a:rPr lang="el-GR" altLang="el-GR" sz="3600" dirty="0" smtClean="0">
                <a:solidFill>
                  <a:schemeClr val="tx1"/>
                </a:solidFill>
              </a:rPr>
            </a:br>
            <a:endParaRPr lang="el-GR" altLang="el-GR" sz="3600" dirty="0" smtClean="0">
              <a:solidFill>
                <a:schemeClr val="tx1"/>
              </a:solidFill>
            </a:endParaRP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Το πιο συνηθισμένο δείγμα για αναζήτηση παρασίτων</a:t>
            </a:r>
          </a:p>
          <a:p>
            <a:pPr eaLnBrk="1" hangingPunct="1"/>
            <a:endParaRPr lang="el-GR" altLang="el-GR" sz="2400" dirty="0" smtClean="0"/>
          </a:p>
        </p:txBody>
      </p:sp>
      <p:grpSp>
        <p:nvGrpSpPr>
          <p:cNvPr id="9220" name="Ομάδα 12"/>
          <p:cNvGrpSpPr>
            <a:grpSpLocks/>
          </p:cNvGrpSpPr>
          <p:nvPr/>
        </p:nvGrpSpPr>
        <p:grpSpPr bwMode="auto">
          <a:xfrm>
            <a:off x="2596055" y="1773238"/>
            <a:ext cx="4492135" cy="4427537"/>
            <a:chOff x="2523948" y="1844824"/>
            <a:chExt cx="4492201" cy="4427680"/>
          </a:xfrm>
        </p:grpSpPr>
        <p:pic>
          <p:nvPicPr>
            <p:cNvPr id="9223" name="Εικόνα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844824"/>
              <a:ext cx="4176464" cy="442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Ορθογώνιο 5"/>
            <p:cNvSpPr/>
            <p:nvPr/>
          </p:nvSpPr>
          <p:spPr>
            <a:xfrm>
              <a:off x="3131478" y="5445390"/>
              <a:ext cx="1223981" cy="215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98860" y="3327597"/>
              <a:ext cx="1439884" cy="4001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sz="2000" dirty="0" smtClean="0">
                  <a:latin typeface="+mn-lt"/>
                  <a:cs typeface="+mn-cs"/>
                </a:rPr>
                <a:t>εγκάρσιο</a:t>
              </a:r>
              <a:endParaRPr lang="el-GR" sz="2000" dirty="0">
                <a:latin typeface="+mn-lt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60361" y="3857839"/>
              <a:ext cx="1187468" cy="4001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sz="2000" dirty="0" smtClean="0">
                  <a:latin typeface="+mn-lt"/>
                  <a:cs typeface="+mn-cs"/>
                </a:rPr>
                <a:t>κατιόν</a:t>
              </a:r>
              <a:endParaRPr lang="el-GR" sz="2000" dirty="0">
                <a:latin typeface="+mn-lt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23948" y="3845139"/>
              <a:ext cx="1295419" cy="701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sz="2000" dirty="0" smtClean="0">
                  <a:latin typeface="+mn-lt"/>
                  <a:cs typeface="+mn-cs"/>
                </a:rPr>
                <a:t>τυφλό </a:t>
              </a:r>
              <a:r>
                <a:rPr lang="el-GR" sz="2000" dirty="0">
                  <a:latin typeface="+mn-lt"/>
                  <a:cs typeface="+mn-cs"/>
                </a:rPr>
                <a:t>και ανιόν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60361" y="4353155"/>
              <a:ext cx="1655788" cy="4001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sz="2000" dirty="0" smtClean="0">
                  <a:latin typeface="+mn-lt"/>
                  <a:cs typeface="+mn-cs"/>
                </a:rPr>
                <a:t>σιγμοειδές</a:t>
              </a:r>
              <a:endParaRPr lang="el-GR" sz="2000" dirty="0">
                <a:latin typeface="+mn-lt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72224" y="5142166"/>
              <a:ext cx="1116030" cy="396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sz="2000" dirty="0" smtClean="0">
                  <a:latin typeface="+mn-lt"/>
                  <a:cs typeface="+mn-cs"/>
                </a:rPr>
                <a:t>ορθό</a:t>
              </a:r>
              <a:endParaRPr lang="el-GR" sz="2000" dirty="0">
                <a:latin typeface="+mn-lt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5021" y="2162334"/>
              <a:ext cx="2152682" cy="701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sz="2000" dirty="0">
                  <a:latin typeface="+mn-lt"/>
                  <a:cs typeface="+mn-cs"/>
                </a:rPr>
                <a:t>ΤΟ ΠΑΧΥ ΕΝΤΕΡΟ</a:t>
              </a:r>
            </a:p>
          </p:txBody>
        </p:sp>
      </p:grpSp>
      <p:sp>
        <p:nvSpPr>
          <p:cNvPr id="14" name="Rectangle 8"/>
          <p:cNvSpPr/>
          <p:nvPr/>
        </p:nvSpPr>
        <p:spPr>
          <a:xfrm>
            <a:off x="3325813" y="6286500"/>
            <a:ext cx="2997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4"/>
              </a:rPr>
              <a:t>Abdominoperineal resection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Tarawneh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.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922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1039D4-D5B7-490F-95CA-375A0809FC0E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Τροφοζωίτες</a:t>
            </a:r>
          </a:p>
        </p:txBody>
      </p:sp>
      <p:sp>
        <p:nvSpPr>
          <p:cNvPr id="5017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Τα διαρροϊκά κόπρανα κινούνται γρήγορα μέσα στο γαστρεντερικό σωλήνα,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Οι τροφοζωίτες δεν προλαβαίνουν να μετατραπούν σε κύστεις,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Αποβολή κοπράνων :οι τροφοζωίτες δεν μετατρέπονται σε κύστεις, 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Καταστροφή  σε μικρό χρονικό διάστημα στο περιβάλλον,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δεν θα διαπιστωθεί η ύπαρξη τους αν  δεν εξεταστούν ή δεν μονιμοποιηθούν.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DF874B-A7AC-4BF0-A14C-CA6A5E7A0A07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Επιβίωση στο περιβάλλον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4975" y="1531938"/>
            <a:ext cx="4691063" cy="43211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/>
              <a:t>Επιβίωση αρκετό διάστημα στο περιβάλλον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/>
              <a:t>αυγά των ελμίνθων, 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sz="2400" dirty="0"/>
              <a:t>οι προνύμφες, 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sz="2400" dirty="0"/>
              <a:t>οι κύστεις, 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sz="2400" dirty="0"/>
              <a:t>οι ωοκύστεις των κοκκιδίων, 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sz="2400" dirty="0"/>
              <a:t>οι σπόροι των μικροσποριδίων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51205" name="Picture 4" descr="File:Enterobius vermiculari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262063"/>
            <a:ext cx="2540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/>
          <p:nvPr/>
        </p:nvSpPr>
        <p:spPr>
          <a:xfrm>
            <a:off x="5749925" y="2997200"/>
            <a:ext cx="2514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latin typeface="+mn-lt"/>
                <a:cs typeface="+mn-cs"/>
                <a:hlinkClick r:id="rId4"/>
              </a:rPr>
              <a:t>Enterobius vermicularis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latin typeface="+mn-lt"/>
                <a:cs typeface="+mn-cs"/>
                <a:hlinkClick r:id="rId5" tooltip="User:Cartoffel (page does not exist)"/>
              </a:rPr>
              <a:t>Cartoffel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Public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Domain</a:t>
            </a:r>
          </a:p>
        </p:txBody>
      </p:sp>
      <p:pic>
        <p:nvPicPr>
          <p:cNvPr id="51206" name="Picture 6" descr="File:Whipworm egg cro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3908425"/>
            <a:ext cx="2506662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92788" y="6089650"/>
            <a:ext cx="2514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latin typeface="+mn-lt"/>
                <a:cs typeface="+mn-cs"/>
                <a:hlinkClick r:id="rId7"/>
              </a:rPr>
              <a:t>Whipworm egg crop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latin typeface="+mn-lt"/>
                <a:cs typeface="+mn-cs"/>
                <a:hlinkClick r:id="rId5" tooltip="User:Cartoffel (page does not exist)"/>
              </a:rPr>
              <a:t>Cartoffel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  <a:hlinkClick r:id="rId8"/>
              </a:rPr>
              <a:t>CC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8"/>
              </a:rPr>
              <a:t>BY-SA 2.5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F41CAA-953D-4433-AB5C-4A689181B00F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Σύσταση κοπράνων – μορφές παρασίτων </a:t>
            </a:r>
          </a:p>
        </p:txBody>
      </p:sp>
      <p:sp>
        <p:nvSpPr>
          <p:cNvPr id="5325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 smtClean="0"/>
              <a:t>Τροφοζωίτες βρίσκονται</a:t>
            </a:r>
            <a:r>
              <a:rPr lang="en-US" altLang="el-GR" sz="2400" b="1" dirty="0" smtClean="0"/>
              <a:t> : </a:t>
            </a:r>
            <a:r>
              <a:rPr lang="el-GR" altLang="el-GR" sz="2400" b="1" dirty="0" smtClean="0"/>
              <a:t>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Κυρίως  στα διαρροϊκά κόπρανα,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Λιγότερο στα ημίρρευστα,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Πολύ λιγότερο  στα σχηματισμένα κόπρανα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 smtClean="0"/>
              <a:t>Κύστεις</a:t>
            </a:r>
            <a:r>
              <a:rPr lang="en-US" altLang="el-GR" sz="2400" b="1" dirty="0" smtClean="0"/>
              <a:t> </a:t>
            </a:r>
            <a:r>
              <a:rPr lang="el-GR" altLang="el-GR" sz="2400" b="1" dirty="0" smtClean="0"/>
              <a:t>βρίσκονται :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Στα σχηματισμένα κόπρανα,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Σε μικρό αριθμό στα διαρροϊκά.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FADCA4-4BB9-4A35-98B9-707794E2B410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Χρόνος εξέτασης </a:t>
            </a:r>
          </a:p>
        </p:txBody>
      </p:sp>
      <p:sp>
        <p:nvSpPr>
          <p:cNvPr id="54275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2519363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Διαρροϊκά κόπρανα -κίνηση των τροφοζωιτών- 30 min από την κένωση ή/ και  ανάμιξη με μονιμοποιητικό διάλυμα.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Τα ημίρρευστα  κόπρανα  μπορεί να συνυπάρχουν τροφοζωίτες και κύστεις- σε 1 ώρα από την αποβολή και  ανάμιξη με μονιμοποιητικό διάλυμα.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5427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EEDFFF-A904-451A-A1E9-952B68C126FE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Σχηματισμένα κόπρανα</a:t>
            </a:r>
          </a:p>
        </p:txBody>
      </p:sp>
      <p:sp>
        <p:nvSpPr>
          <p:cNvPr id="55299" name="Θέση περιεχομένου 2"/>
          <p:cNvSpPr>
            <a:spLocks noGrp="1"/>
          </p:cNvSpPr>
          <p:nvPr>
            <p:ph idx="1"/>
          </p:nvPr>
        </p:nvSpPr>
        <p:spPr>
          <a:xfrm>
            <a:off x="323850" y="2754313"/>
            <a:ext cx="8229600" cy="936625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Για  24h οι κύστεις διατηρούνται ανέπαφες.</a:t>
            </a:r>
          </a:p>
        </p:txBody>
      </p:sp>
      <p:sp>
        <p:nvSpPr>
          <p:cNvPr id="5530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A1F4D3-DE92-435F-867F-CAA493908C59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Κόπρανα πριν την εξέταση</a:t>
            </a:r>
          </a:p>
        </p:txBody>
      </p:sp>
      <p:sp>
        <p:nvSpPr>
          <p:cNvPr id="5632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2447925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ποτέ στο ψυγείο ή στον επωαστικό κλίβανο.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δύσκολο τα </a:t>
            </a:r>
            <a:r>
              <a:rPr lang="el-GR" altLang="el-GR" sz="2400" u="sng" dirty="0" smtClean="0"/>
              <a:t>πρόσφατα</a:t>
            </a:r>
            <a:r>
              <a:rPr lang="el-GR" altLang="el-GR" sz="2400" dirty="0" smtClean="0"/>
              <a:t> κόπρανα να φτάσουν </a:t>
            </a:r>
            <a:r>
              <a:rPr lang="el-GR" altLang="el-GR" sz="2400" u="sng" dirty="0" smtClean="0"/>
              <a:t>έγκαιρα</a:t>
            </a:r>
            <a:r>
              <a:rPr lang="el-GR" altLang="el-GR" sz="2400" dirty="0" smtClean="0"/>
              <a:t> στο εργαστήριο και να εξεταστούν στον </a:t>
            </a:r>
            <a:r>
              <a:rPr lang="el-GR" altLang="el-GR" sz="2400" u="sng" dirty="0" smtClean="0"/>
              <a:t>κατάλληλο χρόνο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χρησιμοποιούνται kit  δοχείων με μονιμοποιητικά.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5632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BC2E1A-BCEB-44C4-95BC-08BE1BB784DB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Αριθμός δειγμάτων κοπράνων για </a:t>
            </a:r>
            <a:r>
              <a:rPr lang="el-GR" dirty="0" smtClean="0"/>
              <a:t>εξέταση</a:t>
            </a:r>
            <a:endParaRPr lang="el-GR" dirty="0"/>
          </a:p>
        </p:txBody>
      </p:sp>
      <p:sp>
        <p:nvSpPr>
          <p:cNvPr id="57347" name="Θέση περιεχομένου 2"/>
          <p:cNvSpPr>
            <a:spLocks noGrp="1"/>
          </p:cNvSpPr>
          <p:nvPr>
            <p:ph idx="1"/>
          </p:nvPr>
        </p:nvSpPr>
        <p:spPr>
          <a:xfrm>
            <a:off x="484188" y="2420938"/>
            <a:ext cx="8229600" cy="1871662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δύο πρώτες κανονικές –αρνητικές, 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τρίτη μετά την λήψη καθαρτικού (αλατούχο ή Fleet’ s Phospho-Soda -όχι ελαιούχα).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5734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2B2100-D6D6-4F62-BA24-39FD4E70499B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Λήψη καθαρτικού</a:t>
            </a:r>
          </a:p>
        </p:txBody>
      </p:sp>
      <p:sp>
        <p:nvSpPr>
          <p:cNvPr id="58371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392612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z="2600" dirty="0" smtClean="0"/>
              <a:t>Αποκόλληση των παράσιτων από το τοίχωμα του εντέρου- ξέπλυμα με νερό του έντερου- θα παρασύρει περισσότερα παράσιτα και με την  διαρροϊκή κένωση θα αποβληθούν περισσότερα παράσιτα.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600" dirty="0" smtClean="0"/>
              <a:t>Τα υπακτικά (μαλακτικά κοπράνων) (από το στόμα ή σαν υπόθετα) συνήθως είναι ανεπαρκή  για διαρροϊκά κόπρανα .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600" dirty="0" smtClean="0"/>
              <a:t> Aν ο εξεταζόμενος έχει </a:t>
            </a:r>
            <a:r>
              <a:rPr lang="el-GR" altLang="el-GR" sz="2600" b="1" dirty="0" smtClean="0"/>
              <a:t>διάρροια ή δυσεντερία, πόνους στην κοιλιά  δεν χρησιμοποιείται καθαρκτικό</a:t>
            </a:r>
            <a:r>
              <a:rPr lang="el-GR" altLang="el-GR" sz="2600" dirty="0" smtClean="0"/>
              <a:t>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583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8C4781-C8EB-44BE-AF7B-D94902F28775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Ιστολυτική αμοιβάδα</a:t>
            </a:r>
          </a:p>
        </p:txBody>
      </p:sp>
      <p:sp>
        <p:nvSpPr>
          <p:cNvPr id="59395" name="Θέση περιεχομένου 2"/>
          <p:cNvSpPr>
            <a:spLocks noGrp="1"/>
          </p:cNvSpPr>
          <p:nvPr>
            <p:ph idx="1"/>
          </p:nvPr>
        </p:nvSpPr>
        <p:spPr>
          <a:xfrm>
            <a:off x="450850" y="2060575"/>
            <a:ext cx="8229600" cy="2881313"/>
          </a:xfrm>
        </p:spPr>
        <p:txBody>
          <a:bodyPr/>
          <a:lstStyle/>
          <a:p>
            <a:pPr eaLnBrk="1" hangingPunct="1">
              <a:spcBef>
                <a:spcPts val="4200"/>
              </a:spcBef>
            </a:pPr>
            <a:r>
              <a:rPr lang="el-GR" altLang="el-GR" sz="2400" dirty="0" smtClean="0"/>
              <a:t>έξι αρνητικά δείγματα ανά διήμερο,</a:t>
            </a:r>
          </a:p>
          <a:p>
            <a:pPr eaLnBrk="1" hangingPunct="1">
              <a:spcBef>
                <a:spcPts val="4200"/>
              </a:spcBef>
            </a:pPr>
            <a:r>
              <a:rPr lang="el-GR" altLang="el-GR" sz="2400" dirty="0" smtClean="0"/>
              <a:t> ή σε διαφορετικές μέρες σε διάστημα 14 ημερών, </a:t>
            </a:r>
          </a:p>
          <a:p>
            <a:pPr eaLnBrk="1" hangingPunct="1">
              <a:spcBef>
                <a:spcPts val="4200"/>
              </a:spcBef>
            </a:pPr>
            <a:r>
              <a:rPr lang="el-GR" altLang="el-GR" sz="2400" dirty="0" smtClean="0"/>
              <a:t> επανέλεγχος τρεις –τέσσερις εβδομάδες μετά από θεραπεία, επανάληψη της διαδικασίας.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593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8259BB-261A-44D8-89FA-E4D87C532770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z="3600" dirty="0" smtClean="0"/>
              <a:t>Ροή εξόδου των παρασίτων από το έντερο</a:t>
            </a:r>
            <a:br>
              <a:rPr lang="el-GR" altLang="el-GR" sz="3600" dirty="0" smtClean="0"/>
            </a:br>
            <a:r>
              <a:rPr lang="el-GR" altLang="el-GR" sz="3200" b="0" dirty="0" smtClean="0"/>
              <a:t>(1 από 2)</a:t>
            </a:r>
          </a:p>
        </p:txBody>
      </p:sp>
      <p:sp>
        <p:nvSpPr>
          <p:cNvPr id="604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3816350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δεν αποβάλλονται διαρκώς με τα κόπρανα από το έντερο.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περισσότερα δείγματα με μεσοδιάστημα  2-3 ημερών.  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Όχι μέσα στην ίδια μέρα -σπατάλη χρόνου και αντιδραστηρίων.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σοβαρή υδαρή διάρροια –αραίωση των παρασίτων. </a:t>
            </a:r>
          </a:p>
        </p:txBody>
      </p:sp>
      <p:sp>
        <p:nvSpPr>
          <p:cNvPr id="604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882401-3125-4A83-A494-79D7188FBA5B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Σκοπός εξέτασης των κοπράνων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34559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/>
              <a:t>Δ</a:t>
            </a:r>
            <a:r>
              <a:rPr lang="el-GR" sz="2400" b="1" dirty="0" smtClean="0"/>
              <a:t>ιάγνωση </a:t>
            </a:r>
            <a:r>
              <a:rPr lang="el-GR" sz="2400" b="1" dirty="0"/>
              <a:t>ή επιβεβαίωση διάγνωσης που αφορά  νοσήματα του πεπτικού συστήματος.</a:t>
            </a: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/>
              <a:t>λοιμώξεις από βακτήρια, ιούς </a:t>
            </a:r>
            <a:r>
              <a:rPr lang="el-GR" sz="2400" dirty="0" smtClean="0"/>
              <a:t>παράσιτα</a:t>
            </a:r>
            <a:r>
              <a:rPr lang="en-US" sz="2400" dirty="0" smtClean="0"/>
              <a:t>,</a:t>
            </a:r>
            <a:endParaRPr lang="el-GR" sz="2400" dirty="0"/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/>
              <a:t>Προβλήματα στην πέψη και στην απορρόφηση των </a:t>
            </a:r>
            <a:r>
              <a:rPr lang="el-GR" sz="2400" dirty="0" smtClean="0"/>
              <a:t>τροφών</a:t>
            </a:r>
            <a:r>
              <a:rPr lang="en-US" sz="2400" dirty="0" smtClean="0"/>
              <a:t>,</a:t>
            </a:r>
            <a:endParaRPr lang="el-GR" sz="2400" dirty="0"/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/>
              <a:t>Νεοπλασματικές </a:t>
            </a:r>
            <a:r>
              <a:rPr lang="el-GR" sz="2400" dirty="0" smtClean="0"/>
              <a:t>νόσους</a:t>
            </a:r>
            <a:r>
              <a:rPr lang="en-US" sz="2400" dirty="0" smtClean="0"/>
              <a:t>.</a:t>
            </a:r>
            <a:endParaRPr lang="el-GR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B2FBEE-5DEE-4E53-8B65-3ED22DCBA4C2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Ροή εξόδου των παρασίτων από το έντερο</a:t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2)</a:t>
            </a:r>
          </a:p>
        </p:txBody>
      </p:sp>
      <p:sp>
        <p:nvSpPr>
          <p:cNvPr id="6144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16038"/>
            <a:ext cx="8229600" cy="5040312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sz="2400" dirty="0" smtClean="0"/>
              <a:t>νηματώδεις έλμινθες όπως η ασκαρίδα, τα αγκυλοστόματα κ.α. αποβάλλουν συνεχώς αυγά, αλλά άλλοτε περισσότερα και άλλοτε λιγότερα. 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 dirty="0" smtClean="0"/>
              <a:t>τα πρωτόζωα -ακανόνιστα και πιθανόν μόνο ορισμένες φορές.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 dirty="0" smtClean="0"/>
              <a:t>Ο αριθμός των κύστεων της ιστολυτικής αμοιβάδας κυμαίνεται από μέρα σε μέρα. Κυκλικά κάθε 9-10 μέρες περισσότερες κύστεις. 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 dirty="0" smtClean="0"/>
              <a:t>Η παραγωγή αυγών, του σχιστοσώματος είναι ακανόνιστη. 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 dirty="0" smtClean="0"/>
              <a:t>Οι προγλωτίδες των ταινιών αποβάλλονται ακανόνιστα.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614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68DFA2-87AB-407B-92EC-040E4E82BC0F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Παρασιτολογική κοπράνων</a:t>
            </a:r>
          </a:p>
        </p:txBody>
      </p:sp>
      <p:sp>
        <p:nvSpPr>
          <p:cNvPr id="6246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3671887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πριν τη λήψη φαρμάκων,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εξέταση τριών δειγμάτων κοπράνων σε διαφορετικές μέρες, (σε αρνητικά αποτελέσματα). 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Τα δείγματα συλλέγονται ανά δύο μέρες ή τα τρία μέσα σε διάστημα δέκα ημερών.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Δεν εξετάζονται δύο δείγματα την ίδια μέρα.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624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3665E7-F8DE-47DB-98CD-F1E0F34C1935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9036050" cy="908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Παρασιτολογική </a:t>
            </a:r>
            <a:r>
              <a:rPr lang="el-GR" dirty="0" smtClean="0"/>
              <a:t>κοπράνων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/>
              <a:t>(εντερικά πρωτόζωα-αυγά και προνύμφες ελμίνθων)</a:t>
            </a:r>
            <a:br>
              <a:rPr lang="el-GR" sz="3600" b="0" dirty="0"/>
            </a:br>
            <a:endParaRPr lang="el-GR" sz="3600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43276"/>
              </p:ext>
            </p:extLst>
          </p:nvPr>
        </p:nvGraphicFramePr>
        <p:xfrm>
          <a:off x="779463" y="1844675"/>
          <a:ext cx="7680325" cy="3870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6163"/>
                <a:gridCol w="3494162"/>
              </a:tblGrid>
              <a:tr h="396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EE1E"/>
                          </a:solidFill>
                          <a:effectLst/>
                          <a:latin typeface="+mn-lt"/>
                        </a:rPr>
                        <a:t>Πρόσφατα κόπρανα 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EE1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6" marR="91426" marT="45731" marB="4573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EE1E"/>
                          </a:solidFill>
                          <a:effectLst/>
                          <a:latin typeface="+mn-lt"/>
                        </a:rPr>
                        <a:t>Μονιμοποιημένα κόπρανα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EE1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6" marR="91426" marT="45731" marB="45731" horzOverflow="overflow"/>
                </a:tc>
              </a:tr>
              <a:tr h="5952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EE1E"/>
                          </a:solidFill>
                          <a:effectLst/>
                          <a:latin typeface="+mn-lt"/>
                        </a:rPr>
                        <a:t>Μακροσκοπική εξέταση (έλμινθες)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EE1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6" marR="91426" marT="45731" marB="4573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EE1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6" marR="91426" marT="45731" marB="45731" horzOverflow="overflow"/>
                </a:tc>
              </a:tr>
              <a:tr h="9363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EE1E"/>
                          </a:solidFill>
                          <a:effectLst/>
                          <a:latin typeface="+mn-lt"/>
                        </a:rPr>
                        <a:t>Άμεσο νωπό παρασκεύασμα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EE1E"/>
                          </a:solidFill>
                          <a:effectLst/>
                          <a:latin typeface="+mn-lt"/>
                        </a:rPr>
                        <a:t>(Φυσ. Ορός +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EE1E"/>
                          </a:solidFill>
                          <a:effectLst/>
                          <a:latin typeface="+mn-lt"/>
                        </a:rPr>
                        <a:t>Lugol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EE1E"/>
                          </a:solidFill>
                          <a:effectLst/>
                          <a:latin typeface="+mn-lt"/>
                        </a:rPr>
                        <a:t> 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EE1E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6" marR="91426" marT="45731" marB="4573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EE1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6" marR="91426" marT="45731" marB="45731" horzOverflow="overflow"/>
                </a:tc>
              </a:tr>
              <a:tr h="9363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EE1E"/>
                          </a:solidFill>
                          <a:effectLst/>
                          <a:latin typeface="+mn-lt"/>
                        </a:rPr>
                        <a:t>Εμπλουτισμός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EE1E"/>
                          </a:solidFill>
                          <a:effectLst/>
                          <a:latin typeface="+mn-lt"/>
                        </a:rPr>
                        <a:t>(φυγοκέντρηση -επίπλευση)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EE1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6" marR="91426" marT="45731" marB="4573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EE1E"/>
                          </a:solidFill>
                          <a:effectLst/>
                          <a:latin typeface="+mn-lt"/>
                        </a:rPr>
                        <a:t>Εμπλουτισμός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EE1E"/>
                          </a:solidFill>
                          <a:effectLst/>
                          <a:latin typeface="+mn-lt"/>
                        </a:rPr>
                        <a:t>(φυγοκέντρηση-επίπλευση)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EE1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6" marR="91426" marT="45731" marB="45731" horzOverflow="overflow"/>
                </a:tc>
              </a:tr>
              <a:tr h="1006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EE1E"/>
                          </a:solidFill>
                          <a:effectLst/>
                          <a:latin typeface="+mn-lt"/>
                        </a:rPr>
                        <a:t>Μόνιμο παρασκεύασμα Χρώση (τρίχρωμη –σιδηρούχος                             αιματοξυλίνη) 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EE1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6" marR="91426" marT="45731" marB="4573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EE1E"/>
                          </a:solidFill>
                          <a:effectLst/>
                          <a:latin typeface="+mn-lt"/>
                        </a:rPr>
                        <a:t>Μόνιμο παρασκεύασμα Χρώση (τρίχρωμη –σιδηρούχος αιματοξυλίνη)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EE1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6" marR="91426" marT="45731" marB="45731" horzOverflow="overflow"/>
                </a:tc>
              </a:tr>
            </a:tbl>
          </a:graphicData>
        </a:graphic>
      </p:graphicFrame>
      <p:sp>
        <p:nvSpPr>
          <p:cNvPr id="6351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C421EA-1A79-42D0-851C-E15E1B4D1278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Ανθούλα Νικολαΐδου 2014. Ανθούλα Νικολαΐδου. «Παρασιτολογία - </a:t>
            </a:r>
            <a:r>
              <a:rPr lang="en-US" sz="2000" dirty="0" smtClean="0"/>
              <a:t>M</a:t>
            </a:r>
            <a:r>
              <a:rPr lang="el-GR" sz="2000" dirty="0" smtClean="0"/>
              <a:t>υκητολογία 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3</a:t>
            </a:r>
            <a:r>
              <a:rPr lang="en-US" sz="2000" dirty="0" smtClean="0"/>
              <a:t>:</a:t>
            </a:r>
            <a:r>
              <a:rPr lang="el-GR" sz="2000" dirty="0" smtClean="0"/>
              <a:t> Παρασιτολογική κοπράνων».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2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eaLnBrk="1" hangingPunct="1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7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Σημειωμάτων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</a:t>
            </a:r>
            <a:r>
              <a:rPr lang="el-GR" sz="2000" dirty="0" smtClean="0"/>
              <a:t>)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r>
              <a:rPr lang="el-GR" sz="2000" dirty="0"/>
              <a:t>Ι</a:t>
            </a:r>
            <a:r>
              <a:rPr lang="el-GR" sz="2000" dirty="0" smtClean="0"/>
              <a:t>στοσελίδα του Παγκόσμιου Οργανισμού Υγείας (</a:t>
            </a:r>
            <a:r>
              <a:rPr lang="en-US" sz="2000" dirty="0" smtClean="0"/>
              <a:t>World Health Organization)</a:t>
            </a:r>
            <a:r>
              <a:rPr lang="el-GR" sz="2000" dirty="0" smtClean="0"/>
              <a:t>, </a:t>
            </a:r>
            <a:r>
              <a:rPr lang="en-US" sz="2000" dirty="0" smtClean="0">
                <a:hlinkClick r:id="rId3"/>
              </a:rPr>
              <a:t>www.who.int</a:t>
            </a: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217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Κατηγορίες εξέτασης κοπράνων</a:t>
            </a:r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2447925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Γενική εξέταση κοπράνων,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Παρασιτολογική κοπράνων,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Καλλιέργεια κοπράνων.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A3E46-DAA0-4FE2-ACC8-20B51A80C02B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>
          <a:xfrm>
            <a:off x="476250" y="1484313"/>
            <a:ext cx="82296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Παρασιτολογική εξέταση κοπράνων </a:t>
            </a:r>
          </a:p>
        </p:txBody>
      </p:sp>
      <p:pic>
        <p:nvPicPr>
          <p:cNvPr id="1331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08275"/>
            <a:ext cx="2682875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794ABA-A17E-4B5A-B21D-463ADD455AC9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Διάρροια </a:t>
            </a:r>
          </a:p>
        </p:txBody>
      </p:sp>
      <p:sp>
        <p:nvSpPr>
          <p:cNvPr id="1536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3241675"/>
          </a:xfrm>
        </p:spPr>
        <p:txBody>
          <a:bodyPr/>
          <a:lstStyle/>
          <a:p>
            <a:pPr eaLnBrk="1" hangingPunct="1">
              <a:spcBef>
                <a:spcPts val="4800"/>
              </a:spcBef>
            </a:pPr>
            <a:r>
              <a:rPr lang="el-GR" altLang="el-GR" sz="2400" dirty="0" smtClean="0"/>
              <a:t>Μείζον πρόβλημα –αναπτυσσόμενες  χώρες,</a:t>
            </a:r>
          </a:p>
          <a:p>
            <a:pPr eaLnBrk="1" hangingPunct="1">
              <a:spcBef>
                <a:spcPts val="4800"/>
              </a:spcBef>
            </a:pPr>
            <a:r>
              <a:rPr lang="el-GR" altLang="el-GR" sz="2400" dirty="0" smtClean="0"/>
              <a:t>Αίτια διάρροιας (ιοί, βακτήρια, παράσιτα),</a:t>
            </a:r>
          </a:p>
          <a:p>
            <a:pPr eaLnBrk="1" hangingPunct="1">
              <a:spcBef>
                <a:spcPts val="4800"/>
              </a:spcBef>
            </a:pPr>
            <a:r>
              <a:rPr lang="el-GR" altLang="el-GR" sz="2400" dirty="0" smtClean="0"/>
              <a:t>Αίτιο διάρροιας </a:t>
            </a:r>
            <a:r>
              <a:rPr lang="el-GR" altLang="el-GR" sz="2400" b="1" dirty="0" smtClean="0"/>
              <a:t>παράσιτο-διάγνωση παρασιτολογική κοπράνων.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153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21B0C7-EBD1-4614-A290-1646A0ADCDAA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Κόπρανα</a:t>
            </a:r>
            <a:br>
              <a:rPr lang="el-GR" sz="4400" dirty="0"/>
            </a:br>
            <a:r>
              <a:rPr lang="el-GR" sz="3600" b="0" dirty="0" smtClean="0"/>
              <a:t>Διάρροια</a:t>
            </a:r>
            <a:endParaRPr lang="el-GR" sz="3600" b="0" dirty="0"/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295275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κόπρανα= περιττώματα,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 χυμός στο παχύ έντερο (3-10h),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 απορρόφηση νερού,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μετατροπή σε στερεά ή ημίρρευστα.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CC52EE-8C5D-4CA0-85EA-6CF67B61E031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cd789d02ae21be17e31d2165b22d841aa53634"/>
  <p:tag name="ISPRING_RESOURCE_PATHS_HASH_PRESENTER" val="a8aadf3bbef236a24f912a2e86f223b84e796be"/>
</p:tagLst>
</file>

<file path=ppt/theme/theme1.xml><?xml version="1.0" encoding="utf-8"?>
<a:theme xmlns:a="http://schemas.openxmlformats.org/drawingml/2006/main" name="OC_template_updated">
  <a:themeElements>
    <a:clrScheme name="Προσαρμοσμένο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F8A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1117</TotalTime>
  <Words>2447</Words>
  <Application>Microsoft Office PowerPoint</Application>
  <PresentationFormat>On-screen Show (4:3)</PresentationFormat>
  <Paragraphs>394</Paragraphs>
  <Slides>60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OC_template_updated</vt:lpstr>
      <vt:lpstr>2_OC_template_updated</vt:lpstr>
      <vt:lpstr>3_OC_template_updated</vt:lpstr>
      <vt:lpstr>4_OC_template_updated</vt:lpstr>
      <vt:lpstr>ΠΑΡΑΣΙΤΟΛΟΓΙΑ- ΜΥΚΗΤΟΛΟΓΙΑ  (Ε)</vt:lpstr>
      <vt:lpstr>Διάγνωση των παρασίτων</vt:lpstr>
      <vt:lpstr>Βιολογικά δείγματα</vt:lpstr>
      <vt:lpstr>Κόπρανα  </vt:lpstr>
      <vt:lpstr>Σκοπός εξέτασης των κοπράνων</vt:lpstr>
      <vt:lpstr>Κατηγορίες εξέτασης κοπράνων</vt:lpstr>
      <vt:lpstr>Παρασιτολογική εξέταση κοπράνων </vt:lpstr>
      <vt:lpstr>Διάρροια </vt:lpstr>
      <vt:lpstr>Κόπρανα Διάρροια</vt:lpstr>
      <vt:lpstr>Σύσταση των κοπράνων</vt:lpstr>
      <vt:lpstr>Ασφάλεια στην διαχείριση των κοπράνων </vt:lpstr>
      <vt:lpstr>Τρόποι μόλυνση από τα κόπρανα </vt:lpstr>
      <vt:lpstr>Μονιμοποιημένα κόπρανα </vt:lpstr>
      <vt:lpstr>Εργαστηριακές εξετάσεις κοπράνων</vt:lpstr>
      <vt:lpstr>Πρωκτικό επίχρισμα</vt:lpstr>
      <vt:lpstr>Επίχρισμα ορθού με βαμβακοφόρο στυλεό</vt:lpstr>
      <vt:lpstr>Υλικό σιγμοειδοσκόπησης</vt:lpstr>
      <vt:lpstr>Ουσίες που επηρεάζουν την εξέταση</vt:lpstr>
      <vt:lpstr>Βάριο - αντιβιοτικά (τετρακυκλίνες)</vt:lpstr>
      <vt:lpstr>Συλλογή κανονικής κένωσης </vt:lpstr>
      <vt:lpstr>Οδηγίες για τον τρόπο λήψης και μεταφοράς του δείγματος  του κατάλληλου δείγματος</vt:lpstr>
      <vt:lpstr>Οδηγίες για τη συλλογή κοπράνων</vt:lpstr>
      <vt:lpstr>Αρχική συλλογή</vt:lpstr>
      <vt:lpstr>Συνθήκες συλλογής </vt:lpstr>
      <vt:lpstr>Τα κόπρανα δεν αναμιγνύονται</vt:lpstr>
      <vt:lpstr>Δεύτερο δοχείο συλλογής </vt:lpstr>
      <vt:lpstr>Ποσότητα του δείγματος (1 από 2)</vt:lpstr>
      <vt:lpstr>Ποσότητα του δείγματος (2 από 2)</vt:lpstr>
      <vt:lpstr>Παραπεμπτικό του θεράποντος ιατρού  </vt:lpstr>
      <vt:lpstr>Πωματισμός δοχείων </vt:lpstr>
      <vt:lpstr>Σήμανση δοχείου</vt:lpstr>
      <vt:lpstr>Μεταφορά στο εργαστήριο</vt:lpstr>
      <vt:lpstr>Αξιόπιστα και ασφαλή αποτελέσματα (1 από 2)</vt:lpstr>
      <vt:lpstr>Αξιόπιστα και ασφαλή αποτελέσματα (2 από 2)</vt:lpstr>
      <vt:lpstr>Κριτήρια για απόρριψη δείγματος κοπράνων</vt:lpstr>
      <vt:lpstr>Τι αναζητείται  στην παρασιτολογική κοπράνων</vt:lpstr>
      <vt:lpstr>Έλμινθες</vt:lpstr>
      <vt:lpstr>Πρωτόζωα</vt:lpstr>
      <vt:lpstr>Εντερικά πρωτόζωα- Κίνηση </vt:lpstr>
      <vt:lpstr>Τροφοζωίτες</vt:lpstr>
      <vt:lpstr>Επιβίωση στο περιβάλλον </vt:lpstr>
      <vt:lpstr>Σύσταση κοπράνων – μορφές παρασίτων </vt:lpstr>
      <vt:lpstr>Χρόνος εξέτασης </vt:lpstr>
      <vt:lpstr>Σχηματισμένα κόπρανα</vt:lpstr>
      <vt:lpstr>Κόπρανα πριν την εξέταση</vt:lpstr>
      <vt:lpstr>Αριθμός δειγμάτων κοπράνων για εξέταση</vt:lpstr>
      <vt:lpstr>Λήψη καθαρτικού</vt:lpstr>
      <vt:lpstr>Ιστολυτική αμοιβάδα</vt:lpstr>
      <vt:lpstr>Ροή εξόδου των παρασίτων από το έντερο (1 από 2)</vt:lpstr>
      <vt:lpstr>Ροή εξόδου των παρασίτων από το έντερο (2 από 2)</vt:lpstr>
      <vt:lpstr>Παρασιτολογική κοπράνων</vt:lpstr>
      <vt:lpstr>Παρασιτολογική κοπράνων (εντερικά πρωτόζωα-αυγά και προνύμφες ελμίνθων)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97</cp:revision>
  <dcterms:created xsi:type="dcterms:W3CDTF">2013-11-01T11:26:03Z</dcterms:created>
  <dcterms:modified xsi:type="dcterms:W3CDTF">2015-02-26T15:36:53Z</dcterms:modified>
</cp:coreProperties>
</file>