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04"/>
  </p:notesMasterIdLst>
  <p:handoutMasterIdLst>
    <p:handoutMasterId r:id="rId105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363" r:id="rId19"/>
    <p:sldId id="286" r:id="rId20"/>
    <p:sldId id="364" r:id="rId21"/>
    <p:sldId id="287" r:id="rId22"/>
    <p:sldId id="288" r:id="rId23"/>
    <p:sldId id="289" r:id="rId24"/>
    <p:sldId id="290" r:id="rId25"/>
    <p:sldId id="292" r:id="rId26"/>
    <p:sldId id="293" r:id="rId27"/>
    <p:sldId id="295" r:id="rId28"/>
    <p:sldId id="296" r:id="rId29"/>
    <p:sldId id="297" r:id="rId30"/>
    <p:sldId id="299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4" r:id="rId44"/>
    <p:sldId id="365" r:id="rId45"/>
    <p:sldId id="366" r:id="rId46"/>
    <p:sldId id="315" r:id="rId47"/>
    <p:sldId id="316" r:id="rId48"/>
    <p:sldId id="317" r:id="rId49"/>
    <p:sldId id="318" r:id="rId50"/>
    <p:sldId id="319" r:id="rId51"/>
    <p:sldId id="320" r:id="rId52"/>
    <p:sldId id="322" r:id="rId53"/>
    <p:sldId id="324" r:id="rId54"/>
    <p:sldId id="325" r:id="rId55"/>
    <p:sldId id="326" r:id="rId56"/>
    <p:sldId id="327" r:id="rId57"/>
    <p:sldId id="328" r:id="rId58"/>
    <p:sldId id="329" r:id="rId59"/>
    <p:sldId id="367" r:id="rId60"/>
    <p:sldId id="368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49" r:id="rId81"/>
    <p:sldId id="350" r:id="rId82"/>
    <p:sldId id="351" r:id="rId83"/>
    <p:sldId id="353" r:id="rId84"/>
    <p:sldId id="354" r:id="rId85"/>
    <p:sldId id="355" r:id="rId86"/>
    <p:sldId id="356" r:id="rId87"/>
    <p:sldId id="369" r:id="rId88"/>
    <p:sldId id="357" r:id="rId89"/>
    <p:sldId id="358" r:id="rId90"/>
    <p:sldId id="359" r:id="rId91"/>
    <p:sldId id="360" r:id="rId92"/>
    <p:sldId id="361" r:id="rId93"/>
    <p:sldId id="370" r:id="rId94"/>
    <p:sldId id="371" r:id="rId95"/>
    <p:sldId id="362" r:id="rId96"/>
    <p:sldId id="257" r:id="rId97"/>
    <p:sldId id="262" r:id="rId98"/>
    <p:sldId id="264" r:id="rId99"/>
    <p:sldId id="267" r:id="rId100"/>
    <p:sldId id="268" r:id="rId101"/>
    <p:sldId id="266" r:id="rId102"/>
    <p:sldId id="261" r:id="rId103"/>
  </p:sldIdLst>
  <p:sldSz cx="9144000" cy="6858000" type="screen4x3"/>
  <p:notesSz cx="7104063" cy="10234613"/>
  <p:custDataLst>
    <p:tags r:id="rId10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9" autoAdjust="0"/>
    <p:restoredTop sz="94660"/>
  </p:normalViewPr>
  <p:slideViewPr>
    <p:cSldViewPr>
      <p:cViewPr varScale="1">
        <p:scale>
          <a:sx n="107" d="100"/>
          <a:sy n="107" d="100"/>
        </p:scale>
        <p:origin x="-18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3DEE49-257E-40AE-B960-B69DA74301BA}" type="slidenum">
              <a:rPr lang="el-GR" smtClean="0">
                <a:latin typeface="Arial" pitchFamily="34" charset="0"/>
              </a:rPr>
              <a:pPr/>
              <a:t>78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10752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8B6CA3-3723-4228-834B-01E9A0B15532}" type="slidenum">
              <a:rPr lang="el-GR" smtClean="0">
                <a:latin typeface="Arial" pitchFamily="34" charset="0"/>
              </a:rPr>
              <a:pPr/>
              <a:t>79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D928E-41C0-442A-9618-C14363D69DE9}" type="slidenum">
              <a:rPr lang="el-GR" smtClean="0">
                <a:latin typeface="Arial" pitchFamily="34" charset="0"/>
              </a:rPr>
              <a:pPr/>
              <a:t>80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8B7F06-43CD-4CC5-A6B4-FF7B7EDDA01B}" type="slidenum">
              <a:rPr lang="el-GR" smtClean="0">
                <a:latin typeface="Arial" pitchFamily="34" charset="0"/>
              </a:rPr>
              <a:pPr/>
              <a:t>81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11161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11621" name="3 - Θέση αριθμού διαφάνειας"/>
          <p:cNvSpPr txBox="1">
            <a:spLocks noGrp="1"/>
          </p:cNvSpPr>
          <p:nvPr/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75" tIns="49538" rIns="99075" bIns="49538" anchor="b"/>
          <a:lstStyle/>
          <a:p>
            <a:pPr algn="r" eaLnBrk="0" hangingPunct="0"/>
            <a:fld id="{8AD2CA39-1DFA-4293-B11C-EA2D5866598B}" type="slidenum">
              <a:rPr lang="el-GR" sz="1300"/>
              <a:pPr algn="r" eaLnBrk="0" hangingPunct="0"/>
              <a:t>81</a:t>
            </a:fld>
            <a:endParaRPr lang="el-GR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11264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0E73C8-35F1-4815-A436-DB7F98FB153F}" type="slidenum">
              <a:rPr lang="el-GR" smtClean="0">
                <a:latin typeface="Arial" pitchFamily="34" charset="0"/>
              </a:rPr>
              <a:pPr/>
              <a:t>83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b="1" dirty="0" smtClean="0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2A7686-A131-4E3F-93C8-42E7B8CF1D17}" type="slidenum">
              <a:rPr lang="el-GR" smtClean="0">
                <a:latin typeface="Arial" pitchFamily="34" charset="0"/>
              </a:rPr>
              <a:pPr/>
              <a:t>84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b="1" dirty="0" smtClean="0"/>
          </a:p>
        </p:txBody>
      </p:sp>
      <p:sp>
        <p:nvSpPr>
          <p:cNvPr id="11366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2A7686-A131-4E3F-93C8-42E7B8CF1D17}" type="slidenum">
              <a:rPr lang="el-GR" smtClean="0">
                <a:latin typeface="Arial" pitchFamily="34" charset="0"/>
              </a:rPr>
              <a:pPr/>
              <a:t>85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146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1DF307-7F40-4D9C-BD2B-FA433AD4F1D1}" type="slidenum">
              <a:rPr lang="el-GR" smtClean="0">
                <a:latin typeface="Arial" pitchFamily="34" charset="0"/>
              </a:rPr>
              <a:pPr/>
              <a:t>86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5817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040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60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9714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9D78F9-0384-4834-9255-CE210EC2B385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0445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C52258-7770-4ECB-9026-B32BDDD4D159}" type="slidenum">
              <a:rPr lang="el-GR" smtClean="0">
                <a:latin typeface="Arial" pitchFamily="34" charset="0"/>
              </a:rPr>
              <a:pPr/>
              <a:t>62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1054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944B9F-4160-4AF3-AF0E-AF4C42A5E453}" type="slidenum">
              <a:rPr lang="el-GR" smtClean="0">
                <a:latin typeface="Arial" pitchFamily="34" charset="0"/>
              </a:rPr>
              <a:pPr/>
              <a:t>65</a:t>
            </a:fld>
            <a:endParaRPr lang="el-G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8A6478-A5EA-4343-A2A1-E8076974CD49}" type="slidenum">
              <a:rPr lang="el-GR" smtClean="0">
                <a:latin typeface="Arial" pitchFamily="34" charset="0"/>
              </a:rPr>
              <a:pPr/>
              <a:t>77</a:t>
            </a:fld>
            <a:endParaRPr lang="el-GR" smtClean="0">
              <a:latin typeface="Arial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F3220-594B-4686-8627-F6B80B5B86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202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2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in_symptoms_of_acute_hemolytic_reac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Mikael_H%C3%A4ggstr%C3%B6m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yaline_membranes_-_very_high_mag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Nephron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ansfusion-related_acute_lung_injury_chest_X-ray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commons.wikimedia.org/wiki/User:Nephron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l-GR" sz="40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97768" y="3096542"/>
            <a:ext cx="8748464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11</a:t>
            </a:r>
            <a:r>
              <a:rPr lang="el-GR" sz="2600" dirty="0"/>
              <a:t>: Άμεσες και απώτερες αντιδράσεις από την μετάγγιση αίματος και παραγώγων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2400" dirty="0" smtClean="0">
                <a:latin typeface="Calibri" pitchFamily="34" charset="0"/>
              </a:rPr>
              <a:t>Σύμπλεγμα αντιγόνου αντισώματος: ενεργοποίηση κλασσικής οδού του συμπληρώματος.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Πλήρης σχηματισμός </a:t>
            </a:r>
            <a:r>
              <a:rPr lang="el-GR" sz="2400" dirty="0" err="1" smtClean="0">
                <a:latin typeface="Calibri" pitchFamily="34" charset="0"/>
              </a:rPr>
              <a:t>συμπλόκου</a:t>
            </a:r>
            <a:r>
              <a:rPr lang="el-GR" sz="2400" dirty="0" smtClean="0">
                <a:latin typeface="Calibri" pitchFamily="34" charset="0"/>
              </a:rPr>
              <a:t> έναντι της μεμβράνης (ΜΑ</a:t>
            </a:r>
            <a:r>
              <a:rPr lang="en-US" sz="2400" dirty="0" smtClean="0">
                <a:latin typeface="Calibri" pitchFamily="34" charset="0"/>
              </a:rPr>
              <a:t>C)</a:t>
            </a:r>
            <a:r>
              <a:rPr lang="el-GR" sz="2400" dirty="0" smtClean="0">
                <a:latin typeface="Calibri" pitchFamily="34" charset="0"/>
              </a:rPr>
              <a:t>: </a:t>
            </a:r>
            <a:r>
              <a:rPr lang="el-GR" sz="2400" dirty="0" err="1" smtClean="0">
                <a:latin typeface="Calibri" pitchFamily="34" charset="0"/>
              </a:rPr>
              <a:t>ενδαγγειακή</a:t>
            </a:r>
            <a:r>
              <a:rPr lang="el-GR" sz="2400" dirty="0" smtClean="0">
                <a:latin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</a:rPr>
              <a:t>αιμόλυση</a:t>
            </a:r>
            <a:r>
              <a:rPr lang="el-GR" sz="2400" dirty="0" smtClean="0">
                <a:latin typeface="Calibri" pitchFamily="34" charset="0"/>
              </a:rPr>
              <a:t>.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/>
            <a:r>
              <a:rPr lang="el-GR" sz="2400" dirty="0" err="1" smtClean="0">
                <a:latin typeface="Calibri" pitchFamily="34" charset="0"/>
              </a:rPr>
              <a:t>Λευκοπενία</a:t>
            </a:r>
            <a:r>
              <a:rPr lang="el-GR" sz="2400" dirty="0" smtClean="0">
                <a:latin typeface="Calibri" pitchFamily="34" charset="0"/>
              </a:rPr>
              <a:t> λόγω προσκόλλησης των λευκών με τα ερυθρά.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αιμολυτική αντίδραση</a:t>
            </a:r>
            <a:r>
              <a:rPr lang="en-US" dirty="0"/>
              <a:t> </a:t>
            </a:r>
            <a:r>
              <a:rPr lang="el-GR" sz="3000" b="0" dirty="0" smtClean="0"/>
              <a:t>4/13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757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395536" y="4941168"/>
            <a:ext cx="8579296" cy="1747862"/>
          </a:xfrm>
        </p:spPr>
        <p:txBody>
          <a:bodyPr/>
          <a:lstStyle/>
          <a:p>
            <a:r>
              <a:rPr lang="el-GR" dirty="0"/>
              <a:t>Σύστημα του συμπληρώματος: σύνολο (&gt;30) διαλυτών και </a:t>
            </a:r>
            <a:r>
              <a:rPr lang="el-GR" dirty="0" err="1"/>
              <a:t>μεμβρανικών</a:t>
            </a:r>
            <a:r>
              <a:rPr lang="el-GR" dirty="0"/>
              <a:t> πρωτεϊνών που συμμετέχουν και στην φυσική </a:t>
            </a:r>
            <a:r>
              <a:rPr lang="el-GR" dirty="0" err="1"/>
              <a:t>ανοσιακή</a:t>
            </a:r>
            <a:r>
              <a:rPr lang="el-GR" dirty="0"/>
              <a:t> απάντηση προστασίας του ξενιστή έναντι της εισβολής παθογόνων μικροοργανισμών καθώς και στην ειδική </a:t>
            </a:r>
            <a:r>
              <a:rPr lang="el-GR" dirty="0" smtClean="0"/>
              <a:t>ανοσία.</a:t>
            </a:r>
            <a:endParaRPr lang="el-GR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980728"/>
            <a:ext cx="6353175" cy="3846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Συμπλήρωμα</a:t>
            </a:r>
          </a:p>
        </p:txBody>
      </p:sp>
    </p:spTree>
    <p:extLst>
      <p:ext uri="{BB962C8B-B14F-4D97-AF65-F5344CB8AC3E}">
        <p14:creationId xmlns:p14="http://schemas.microsoft.com/office/powerpoint/2010/main" val="759447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5004048" y="1219076"/>
            <a:ext cx="4042792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Εργαστηριακά ευρήματα:</a:t>
            </a:r>
          </a:p>
          <a:p>
            <a:r>
              <a:rPr lang="el-GR" dirty="0" err="1" smtClean="0"/>
              <a:t>Αιμοσφαιριναιμία</a:t>
            </a:r>
            <a:endParaRPr lang="el-GR" dirty="0"/>
          </a:p>
          <a:p>
            <a:r>
              <a:rPr lang="el-GR" dirty="0" err="1"/>
              <a:t>Αιμοσφαιρινουρία</a:t>
            </a:r>
            <a:endParaRPr lang="el-GR" dirty="0"/>
          </a:p>
          <a:p>
            <a:r>
              <a:rPr lang="el-GR" dirty="0"/>
              <a:t>Ελάττωση </a:t>
            </a:r>
            <a:r>
              <a:rPr lang="el-GR" dirty="0" err="1"/>
              <a:t>απτοσφαιρινών</a:t>
            </a:r>
            <a:endParaRPr lang="el-GR" dirty="0"/>
          </a:p>
          <a:p>
            <a:r>
              <a:rPr lang="el-GR" dirty="0" err="1"/>
              <a:t>Υπερχολερυθριναιμία</a:t>
            </a:r>
            <a:endParaRPr lang="el-GR" dirty="0"/>
          </a:p>
          <a:p>
            <a:r>
              <a:rPr lang="el-GR" dirty="0"/>
              <a:t>Αύξηση της LDH</a:t>
            </a:r>
          </a:p>
          <a:p>
            <a:r>
              <a:rPr lang="el-GR" dirty="0"/>
              <a:t>Πτώση της αιμοσφαιρίνης</a:t>
            </a:r>
          </a:p>
          <a:p>
            <a:endParaRPr lang="el-GR" dirty="0"/>
          </a:p>
        </p:txBody>
      </p:sp>
      <p:pic>
        <p:nvPicPr>
          <p:cNvPr id="18435" name="Picture 5" descr="intravascular%20hemoly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24744"/>
            <a:ext cx="4920940" cy="5616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αιμολυτική αντίδραση</a:t>
            </a:r>
            <a:r>
              <a:rPr lang="en-US" dirty="0"/>
              <a:t> </a:t>
            </a:r>
            <a:r>
              <a:rPr lang="el-GR" sz="3000" b="0" dirty="0" smtClean="0"/>
              <a:t>5/13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62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Εξωαγγειακή</a:t>
            </a:r>
            <a:r>
              <a:rPr lang="el-GR" dirty="0"/>
              <a:t> </a:t>
            </a:r>
            <a:r>
              <a:rPr lang="el-GR" dirty="0" err="1"/>
              <a:t>αιμόλυση</a:t>
            </a:r>
            <a:r>
              <a:rPr lang="el-GR" dirty="0"/>
              <a:t>: η ενεργοποίηση του συμπληρώματος σταματάει προ του επιπέδου του </a:t>
            </a:r>
            <a:r>
              <a:rPr lang="el-GR" dirty="0" smtClean="0"/>
              <a:t>C3b.</a:t>
            </a:r>
            <a:endParaRPr lang="el-GR" dirty="0"/>
          </a:p>
          <a:p>
            <a:r>
              <a:rPr lang="el-GR" dirty="0"/>
              <a:t>Τα ερυθρά που έχουν επικαλυφθεί με </a:t>
            </a:r>
            <a:r>
              <a:rPr lang="el-GR" dirty="0" err="1"/>
              <a:t>IgG</a:t>
            </a:r>
            <a:r>
              <a:rPr lang="el-GR" dirty="0"/>
              <a:t> και C3b συνδέονται και καταστρέφονται από τα </a:t>
            </a:r>
            <a:r>
              <a:rPr lang="el-GR" dirty="0" err="1"/>
              <a:t>μακροφάγα</a:t>
            </a:r>
            <a:r>
              <a:rPr lang="el-GR" dirty="0"/>
              <a:t> κυρίως στο </a:t>
            </a:r>
            <a:r>
              <a:rPr lang="el-GR" dirty="0" smtClean="0"/>
              <a:t>ήπαρ.</a:t>
            </a:r>
            <a:endParaRPr lang="el-GR" dirty="0"/>
          </a:p>
          <a:p>
            <a:r>
              <a:rPr lang="el-GR" dirty="0"/>
              <a:t>Όταν τα ερυθρά έχουν επικαλυφθεί μόνο με  </a:t>
            </a:r>
            <a:r>
              <a:rPr lang="el-GR" dirty="0" err="1"/>
              <a:t>IgG</a:t>
            </a:r>
            <a:r>
              <a:rPr lang="el-GR" dirty="0"/>
              <a:t> απομακρύνονται από την κυκλοφορία κυρίως στο </a:t>
            </a:r>
            <a:r>
              <a:rPr lang="el-GR" dirty="0" smtClean="0"/>
              <a:t>σπλήνα.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αιμολυτική αντίδραση</a:t>
            </a:r>
            <a:r>
              <a:rPr lang="en-US" dirty="0"/>
              <a:t> </a:t>
            </a:r>
            <a:r>
              <a:rPr lang="el-GR" sz="3000" b="0" dirty="0" smtClean="0"/>
              <a:t>6/13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38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αιμολυτική αντίδραση</a:t>
            </a:r>
            <a:r>
              <a:rPr lang="en-US" dirty="0"/>
              <a:t> </a:t>
            </a:r>
            <a:r>
              <a:rPr lang="el-GR" sz="3000" b="0" dirty="0" smtClean="0"/>
              <a:t>7/13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dirty="0" smtClean="0"/>
              <a:t>Η </a:t>
            </a:r>
            <a:r>
              <a:rPr lang="el-GR" dirty="0"/>
              <a:t>ελεύθερη </a:t>
            </a:r>
            <a:r>
              <a:rPr lang="en-US" dirty="0" err="1"/>
              <a:t>Hb</a:t>
            </a:r>
            <a:r>
              <a:rPr lang="el-GR" dirty="0"/>
              <a:t> δεσμεύεται με το ΝΟ και οδηγεί σε μείωση των επιπέδων του στο πλάσμα</a:t>
            </a:r>
            <a:r>
              <a:rPr lang="en-US" dirty="0"/>
              <a:t> (NO scavenging)</a:t>
            </a:r>
            <a:r>
              <a:rPr lang="el-GR" dirty="0"/>
              <a:t> </a:t>
            </a:r>
            <a:r>
              <a:rPr lang="el-GR" dirty="0" smtClean="0"/>
              <a:t>και </a:t>
            </a:r>
            <a:r>
              <a:rPr lang="el-GR" dirty="0"/>
              <a:t>παράγει νιτρικά και </a:t>
            </a:r>
            <a:r>
              <a:rPr lang="el-GR" dirty="0" err="1"/>
              <a:t>μεθαιμοσφαιρίνη</a:t>
            </a:r>
            <a:r>
              <a:rPr lang="en-US" dirty="0"/>
              <a:t> (</a:t>
            </a:r>
            <a:r>
              <a:rPr lang="el-GR" dirty="0"/>
              <a:t>τρισθενής σίδηρος) ΝΟ+</a:t>
            </a:r>
            <a:r>
              <a:rPr lang="en-US" dirty="0"/>
              <a:t>Fe</a:t>
            </a:r>
            <a:r>
              <a:rPr lang="en-US" baseline="30000" dirty="0"/>
              <a:t>2</a:t>
            </a:r>
            <a:r>
              <a:rPr lang="en-US" dirty="0"/>
              <a:t> -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l-GR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nitrate+Fe</a:t>
            </a:r>
            <a:r>
              <a:rPr lang="en-US" baseline="30000" dirty="0" smtClean="0"/>
              <a:t>+3</a:t>
            </a:r>
            <a:r>
              <a:rPr lang="el-GR" dirty="0" smtClean="0"/>
              <a:t>.</a:t>
            </a:r>
            <a:endParaRPr lang="en-US" dirty="0"/>
          </a:p>
          <a:p>
            <a:pPr eaLnBrk="0" hangingPunct="0">
              <a:spcBef>
                <a:spcPct val="50000"/>
              </a:spcBef>
            </a:pPr>
            <a:r>
              <a:rPr lang="el-GR" dirty="0" smtClean="0"/>
              <a:t>Η </a:t>
            </a:r>
            <a:r>
              <a:rPr lang="el-GR" dirty="0" err="1"/>
              <a:t>αργινάση</a:t>
            </a:r>
            <a:r>
              <a:rPr lang="el-GR" dirty="0"/>
              <a:t> 1 απελευθερώνεται κατά την </a:t>
            </a:r>
            <a:r>
              <a:rPr lang="el-GR" dirty="0" err="1"/>
              <a:t>αιμόλυση</a:t>
            </a:r>
            <a:r>
              <a:rPr lang="el-GR" dirty="0"/>
              <a:t> από τα ερυθρά και </a:t>
            </a:r>
            <a:r>
              <a:rPr lang="el-GR" dirty="0" err="1"/>
              <a:t>καταβολίζει</a:t>
            </a:r>
            <a:r>
              <a:rPr lang="el-GR" dirty="0"/>
              <a:t> την </a:t>
            </a:r>
            <a:r>
              <a:rPr lang="en-US" dirty="0"/>
              <a:t>L-</a:t>
            </a:r>
            <a:r>
              <a:rPr lang="el-GR" dirty="0" err="1"/>
              <a:t>αργινίνη</a:t>
            </a:r>
            <a:r>
              <a:rPr lang="el-GR" dirty="0"/>
              <a:t> (παραγωγή από τα Ε</a:t>
            </a:r>
            <a:r>
              <a:rPr lang="en-US" dirty="0"/>
              <a:t>Cs</a:t>
            </a:r>
            <a:r>
              <a:rPr lang="el-GR" dirty="0"/>
              <a:t>) σε </a:t>
            </a:r>
            <a:r>
              <a:rPr lang="el-GR" dirty="0" err="1"/>
              <a:t>ορνιθίνη</a:t>
            </a:r>
            <a:r>
              <a:rPr lang="el-GR" dirty="0"/>
              <a:t>. Η </a:t>
            </a:r>
            <a:r>
              <a:rPr lang="en-US" dirty="0"/>
              <a:t>L-</a:t>
            </a:r>
            <a:r>
              <a:rPr lang="el-GR" dirty="0" err="1"/>
              <a:t>αργινίνη</a:t>
            </a:r>
            <a:r>
              <a:rPr lang="el-GR" dirty="0"/>
              <a:t> χρειάζεται</a:t>
            </a:r>
            <a:r>
              <a:rPr lang="en-US" dirty="0"/>
              <a:t> </a:t>
            </a:r>
            <a:r>
              <a:rPr lang="el-GR" dirty="0"/>
              <a:t> φυσιολογικά  για την </a:t>
            </a:r>
            <a:r>
              <a:rPr lang="en-US" dirty="0"/>
              <a:t>de novo </a:t>
            </a:r>
            <a:r>
              <a:rPr lang="el-GR" dirty="0"/>
              <a:t>σύνθεση του </a:t>
            </a:r>
            <a:r>
              <a:rPr lang="el-GR" dirty="0" smtClean="0"/>
              <a:t>ΝΟ.</a:t>
            </a:r>
            <a:endParaRPr lang="en-US" dirty="0"/>
          </a:p>
          <a:p>
            <a:pPr eaLnBrk="0" hangingPunct="0">
              <a:spcBef>
                <a:spcPct val="50000"/>
              </a:spcBef>
            </a:pPr>
            <a:r>
              <a:rPr lang="el-GR" dirty="0" smtClean="0"/>
              <a:t>Αυξημένη </a:t>
            </a:r>
            <a:r>
              <a:rPr lang="el-GR" dirty="0"/>
              <a:t>δραστηριότητα της </a:t>
            </a:r>
            <a:r>
              <a:rPr lang="el-GR" dirty="0" err="1"/>
              <a:t>ξανθινικής</a:t>
            </a:r>
            <a:r>
              <a:rPr lang="el-GR" dirty="0"/>
              <a:t> </a:t>
            </a:r>
            <a:r>
              <a:rPr lang="el-GR" dirty="0" err="1"/>
              <a:t>οξειδάσης</a:t>
            </a:r>
            <a:r>
              <a:rPr lang="el-GR" dirty="0"/>
              <a:t> και NADPH </a:t>
            </a:r>
            <a:r>
              <a:rPr lang="el-GR" dirty="0" err="1"/>
              <a:t>οξειδάσης</a:t>
            </a:r>
            <a:r>
              <a:rPr lang="el-GR" dirty="0"/>
              <a:t> οδηγούν στην παραγωγή ελεύθερων ριζών οξυγόνου  και  τελικά παραγωγή  </a:t>
            </a:r>
            <a:r>
              <a:rPr lang="el-GR" dirty="0" err="1"/>
              <a:t>υπεροξυνιτρώδους</a:t>
            </a:r>
            <a:r>
              <a:rPr lang="el-GR" dirty="0"/>
              <a:t>  ρίζας (ONOO-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064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αιμολυτική αντίδραση</a:t>
            </a:r>
            <a:r>
              <a:rPr lang="en-US" dirty="0"/>
              <a:t> </a:t>
            </a:r>
            <a:r>
              <a:rPr lang="el-GR" sz="3000" b="0" dirty="0" smtClean="0"/>
              <a:t>8/13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r>
              <a:rPr lang="el-GR" sz="2400" dirty="0"/>
              <a:t>Ενεργοποίηση συμπληρώματος: δράση στα </a:t>
            </a:r>
            <a:r>
              <a:rPr lang="el-GR" sz="2400" dirty="0" err="1"/>
              <a:t>μαστοκύτταρα</a:t>
            </a:r>
            <a:r>
              <a:rPr lang="el-GR" sz="2400" dirty="0"/>
              <a:t>, απελευθέρωση </a:t>
            </a:r>
            <a:r>
              <a:rPr lang="el-GR" sz="2400" dirty="0" err="1"/>
              <a:t>ισταμίνης</a:t>
            </a:r>
            <a:r>
              <a:rPr lang="el-GR" sz="2400" dirty="0"/>
              <a:t> και </a:t>
            </a:r>
            <a:r>
              <a:rPr lang="el-GR" sz="2400" dirty="0" err="1"/>
              <a:t>σεροτονίνης</a:t>
            </a:r>
            <a:r>
              <a:rPr lang="el-GR" sz="2400" dirty="0"/>
              <a:t>, αγγειοδιαστολή, διαφυγή πλάσματος, </a:t>
            </a:r>
            <a:r>
              <a:rPr lang="el-GR" sz="2400" dirty="0" smtClean="0"/>
              <a:t>υπόταση.</a:t>
            </a:r>
            <a:endParaRPr lang="el-GR" sz="2400" dirty="0"/>
          </a:p>
          <a:p>
            <a:pPr eaLnBrk="0" hangingPunct="0"/>
            <a:r>
              <a:rPr lang="el-GR" sz="2400" dirty="0" err="1"/>
              <a:t>Κυτταροκίνες</a:t>
            </a:r>
            <a:r>
              <a:rPr lang="el-GR" sz="2400" dirty="0"/>
              <a:t> από τα λευκά </a:t>
            </a:r>
            <a:r>
              <a:rPr lang="el-GR" sz="2400" dirty="0" err="1"/>
              <a:t>αιμοσφ</a:t>
            </a:r>
            <a:r>
              <a:rPr lang="el-GR" sz="2400" dirty="0"/>
              <a:t>. (</a:t>
            </a:r>
            <a:r>
              <a:rPr lang="en-US" sz="2400" dirty="0"/>
              <a:t>IL </a:t>
            </a:r>
            <a:r>
              <a:rPr lang="el-GR" sz="2400" dirty="0"/>
              <a:t>6-8-1, </a:t>
            </a:r>
            <a:r>
              <a:rPr lang="en-US" sz="2400" dirty="0"/>
              <a:t>TNF</a:t>
            </a:r>
            <a:r>
              <a:rPr lang="en-US" sz="2400" dirty="0" smtClean="0"/>
              <a:t>)</a:t>
            </a:r>
            <a:r>
              <a:rPr lang="el-GR" sz="2400" dirty="0" smtClean="0"/>
              <a:t>: </a:t>
            </a:r>
            <a:r>
              <a:rPr lang="el-GR" sz="2400" dirty="0"/>
              <a:t>συστηματική φλεγμονώδη </a:t>
            </a:r>
            <a:r>
              <a:rPr lang="el-GR" sz="2400" dirty="0" smtClean="0"/>
              <a:t>αντίδραση.</a:t>
            </a:r>
            <a:endParaRPr lang="el-GR" sz="2400" dirty="0"/>
          </a:p>
          <a:p>
            <a:pPr eaLnBrk="0" hangingPunct="0"/>
            <a:r>
              <a:rPr lang="el-GR" sz="2400" dirty="0"/>
              <a:t>Βλάβη ενδοθηλίου: απελευθέρωση  </a:t>
            </a:r>
            <a:r>
              <a:rPr lang="el-GR" sz="2400" dirty="0" err="1"/>
              <a:t>ιστικού</a:t>
            </a:r>
            <a:r>
              <a:rPr lang="el-GR" sz="2400" dirty="0"/>
              <a:t> παράγοντα: ενεργοποίηση ενδογενούς οδού της πήξης και της </a:t>
            </a:r>
            <a:r>
              <a:rPr lang="el-GR" sz="2400" dirty="0" err="1"/>
              <a:t>ινωδόλυσης</a:t>
            </a:r>
            <a:r>
              <a:rPr lang="el-GR" sz="2400" dirty="0"/>
              <a:t> </a:t>
            </a:r>
            <a:r>
              <a:rPr lang="el-GR" sz="2400" b="1" dirty="0" smtClean="0">
                <a:sym typeface="Wingdings" panose="05000000000000000000" pitchFamily="2" charset="2"/>
              </a:rPr>
              <a:t></a:t>
            </a:r>
            <a:r>
              <a:rPr lang="el-GR" sz="2400" dirty="0" smtClean="0"/>
              <a:t> </a:t>
            </a:r>
            <a:r>
              <a:rPr lang="el-GR" sz="2400" dirty="0"/>
              <a:t>προαγωγή </a:t>
            </a:r>
            <a:r>
              <a:rPr lang="el-GR" sz="2400" dirty="0" smtClean="0"/>
              <a:t>ΔΕΠ.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0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Συμπτώματα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196752"/>
            <a:ext cx="8208912" cy="4176464"/>
          </a:xfrm>
        </p:spPr>
        <p:txBody>
          <a:bodyPr numCol="2">
            <a:noAutofit/>
          </a:bodyPr>
          <a:lstStyle/>
          <a:p>
            <a:pPr>
              <a:lnSpc>
                <a:spcPct val="110000"/>
              </a:lnSpc>
            </a:pPr>
            <a:r>
              <a:rPr lang="el-GR" dirty="0"/>
              <a:t>Πυρετός, </a:t>
            </a:r>
            <a:r>
              <a:rPr lang="el-GR" dirty="0" smtClean="0"/>
              <a:t>ρίγος.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smtClean="0"/>
              <a:t>Ναυτία</a:t>
            </a:r>
            <a:r>
              <a:rPr lang="el-GR" dirty="0"/>
              <a:t>, έμετοι, </a:t>
            </a:r>
            <a:r>
              <a:rPr lang="el-GR" dirty="0" smtClean="0"/>
              <a:t>διάρροια.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smtClean="0"/>
              <a:t>Αδυναμία</a:t>
            </a:r>
            <a:r>
              <a:rPr lang="el-GR" dirty="0"/>
              <a:t>, </a:t>
            </a:r>
            <a:r>
              <a:rPr lang="el-GR" dirty="0" smtClean="0"/>
              <a:t>καταβολή.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smtClean="0"/>
              <a:t>Κοιλιακό </a:t>
            </a:r>
            <a:r>
              <a:rPr lang="el-GR" dirty="0"/>
              <a:t>ή οσφυϊκό </a:t>
            </a:r>
            <a:r>
              <a:rPr lang="el-GR" dirty="0" smtClean="0"/>
              <a:t>άλγος.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smtClean="0"/>
              <a:t>Θωρακικό άλγος, δύσπνοια.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smtClean="0"/>
              <a:t>Ταχυκαρδία</a:t>
            </a:r>
            <a:r>
              <a:rPr lang="el-GR" dirty="0"/>
              <a:t>, </a:t>
            </a:r>
            <a:r>
              <a:rPr lang="el-GR" dirty="0" smtClean="0"/>
              <a:t>υπόταση.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smtClean="0"/>
              <a:t>Καύσος </a:t>
            </a:r>
            <a:r>
              <a:rPr lang="el-GR" dirty="0"/>
              <a:t>στο σημείο </a:t>
            </a:r>
            <a:r>
              <a:rPr lang="el-GR" dirty="0" smtClean="0"/>
              <a:t>παρακέντησης.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smtClean="0"/>
              <a:t>Σκουρόχρωμα ούρα.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err="1"/>
              <a:t>Ολιγουρία</a:t>
            </a:r>
            <a:r>
              <a:rPr lang="el-GR" dirty="0"/>
              <a:t>/ </a:t>
            </a:r>
            <a:r>
              <a:rPr lang="el-GR" dirty="0" err="1" smtClean="0"/>
              <a:t>ανουρία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smtClean="0"/>
              <a:t>ΟΝΑ.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smtClean="0"/>
              <a:t>ΔΕΠ.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smtClean="0"/>
              <a:t>Αιμορραγικές εκδηλώσεις.</a:t>
            </a:r>
            <a:endParaRPr lang="el-GR" dirty="0"/>
          </a:p>
          <a:p>
            <a:pPr>
              <a:lnSpc>
                <a:spcPct val="110000"/>
              </a:lnSpc>
            </a:pPr>
            <a:r>
              <a:rPr lang="el-GR" dirty="0" err="1" smtClean="0"/>
              <a:t>Κατάπληξία</a:t>
            </a:r>
            <a:r>
              <a:rPr lang="el-GR" dirty="0"/>
              <a:t>, </a:t>
            </a:r>
            <a:r>
              <a:rPr lang="el-GR" dirty="0" err="1" smtClean="0"/>
              <a:t>shock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44008" y="1268760"/>
            <a:ext cx="0" cy="403244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83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File:Main symptoms of acute hemolytic reaction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732" y="1167401"/>
            <a:ext cx="4824536" cy="516049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Συμπτώματα </a:t>
            </a:r>
            <a:r>
              <a:rPr lang="el-GR" sz="3000" b="0" dirty="0"/>
              <a:t>2</a:t>
            </a:r>
            <a:r>
              <a:rPr lang="el-GR" sz="3000" b="0" smtClean="0"/>
              <a:t>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2645786" y="6327892"/>
            <a:ext cx="385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Main symptoms of acute hemolytic </a:t>
            </a:r>
            <a:r>
              <a:rPr lang="en-US" sz="1200" dirty="0" smtClean="0">
                <a:latin typeface="+mn-lt"/>
                <a:hlinkClick r:id="rId3"/>
              </a:rPr>
              <a:t>reaction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ikael Häggström"/>
              </a:rPr>
              <a:t>Mikael </a:t>
            </a:r>
            <a:r>
              <a:rPr lang="en-US" sz="1200" dirty="0" err="1">
                <a:latin typeface="+mn-lt"/>
                <a:hlinkClick r:id="rId4" tooltip="User:Mikael Häggström"/>
              </a:rPr>
              <a:t>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15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3"/>
          <p:cNvSpPr txBox="1">
            <a:spLocks noChangeArrowheads="1"/>
          </p:cNvSpPr>
          <p:nvPr/>
        </p:nvSpPr>
        <p:spPr bwMode="auto">
          <a:xfrm>
            <a:off x="735013" y="1936750"/>
            <a:ext cx="715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Οξεία αιμολυτική </a:t>
            </a:r>
            <a:r>
              <a:rPr lang="el-GR" dirty="0" smtClean="0"/>
              <a:t>αντίδραση</a:t>
            </a:r>
            <a:r>
              <a:rPr lang="en-US" dirty="0" smtClean="0"/>
              <a:t> </a:t>
            </a:r>
            <a:r>
              <a:rPr lang="el-GR" sz="3000" b="0" dirty="0" smtClean="0"/>
              <a:t>9/13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/>
              <a:t>Νοσηλευτικές ενέργειες </a:t>
            </a:r>
          </a:p>
          <a:p>
            <a:r>
              <a:rPr lang="el-GR" dirty="0"/>
              <a:t>Άμεση διακοπή της </a:t>
            </a:r>
            <a:r>
              <a:rPr lang="el-GR" dirty="0" smtClean="0"/>
              <a:t>μετάγγισης.</a:t>
            </a:r>
            <a:endParaRPr lang="el-GR" dirty="0"/>
          </a:p>
          <a:p>
            <a:r>
              <a:rPr lang="el-GR" dirty="0"/>
              <a:t>Διατήρηση της φλέβας με φυσιολογικό ορό (όχι D/W ή R/L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Άμεση ειδοποίηση του θεράποντος ιατρού και της </a:t>
            </a:r>
            <a:r>
              <a:rPr lang="el-GR" dirty="0" smtClean="0"/>
              <a:t>Αιμοδοσίας.</a:t>
            </a:r>
            <a:endParaRPr lang="el-GR" dirty="0"/>
          </a:p>
          <a:p>
            <a:r>
              <a:rPr lang="el-GR" dirty="0"/>
              <a:t>Αποστολή της μεταγγιζόμενης μονάδας ΣΕ και δείγματος αίματος του ασθενούς </a:t>
            </a:r>
            <a:r>
              <a:rPr lang="el-GR" dirty="0" smtClean="0"/>
              <a:t>στην Αιμοδοσία.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9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Οξεία αιμολυτική </a:t>
            </a:r>
            <a:r>
              <a:rPr lang="el-GR" dirty="0" smtClean="0"/>
              <a:t>αντίδραση</a:t>
            </a:r>
            <a:r>
              <a:rPr lang="en-US" dirty="0" smtClean="0"/>
              <a:t> </a:t>
            </a:r>
            <a:r>
              <a:rPr lang="el-GR" sz="3000" b="0" dirty="0" smtClean="0"/>
              <a:t>10/13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0" hangingPunct="0">
              <a:buNone/>
            </a:pPr>
            <a:r>
              <a:rPr lang="el-GR" b="1" dirty="0" smtClean="0"/>
              <a:t>Θεραπεία</a:t>
            </a:r>
            <a:endParaRPr lang="el-GR" b="1" dirty="0"/>
          </a:p>
          <a:p>
            <a:pPr eaLnBrk="0" hangingPunct="0">
              <a:buFontTx/>
              <a:buChar char="•"/>
            </a:pPr>
            <a:r>
              <a:rPr lang="el-GR" dirty="0"/>
              <a:t>Άμεση έναρξη διούρησης </a:t>
            </a:r>
            <a:r>
              <a:rPr lang="el-GR" dirty="0" smtClean="0"/>
              <a:t>.</a:t>
            </a:r>
            <a:endParaRPr lang="el-GR" dirty="0"/>
          </a:p>
          <a:p>
            <a:pPr eaLnBrk="0" hangingPunct="0">
              <a:buFontTx/>
              <a:buChar char="•"/>
            </a:pPr>
            <a:r>
              <a:rPr lang="el-GR" dirty="0"/>
              <a:t>Χορήγηση υγρών ώστε να διατηρείται ποσότητα ούρων </a:t>
            </a:r>
            <a:r>
              <a:rPr lang="el-GR" dirty="0" smtClean="0"/>
              <a:t>1-2ml/Kg/ώρα.</a:t>
            </a:r>
            <a:endParaRPr lang="el-GR" dirty="0"/>
          </a:p>
          <a:p>
            <a:pPr eaLnBrk="0" hangingPunct="0">
              <a:buFontTx/>
              <a:buChar char="•"/>
            </a:pPr>
            <a:r>
              <a:rPr lang="el-GR" dirty="0"/>
              <a:t>Άμεση χορήγηση 100 ml </a:t>
            </a:r>
            <a:r>
              <a:rPr lang="el-GR" dirty="0" err="1"/>
              <a:t>μαννιτόλης</a:t>
            </a:r>
            <a:r>
              <a:rPr lang="el-GR" dirty="0"/>
              <a:t> 20% ή </a:t>
            </a:r>
            <a:r>
              <a:rPr lang="el-GR" dirty="0" err="1" smtClean="0"/>
              <a:t>φουροσεμίδης</a:t>
            </a:r>
            <a:r>
              <a:rPr lang="el-GR" dirty="0" smtClean="0"/>
              <a:t>.</a:t>
            </a:r>
            <a:endParaRPr lang="el-GR" dirty="0"/>
          </a:p>
          <a:p>
            <a:pPr eaLnBrk="0" hangingPunct="0">
              <a:buFontTx/>
              <a:buChar char="•"/>
            </a:pPr>
            <a:r>
              <a:rPr lang="el-GR" dirty="0"/>
              <a:t>Ενδεχομένως χαμηλές δόσεις </a:t>
            </a:r>
            <a:r>
              <a:rPr lang="el-GR" dirty="0" err="1" smtClean="0"/>
              <a:t>ντοπαμίνης</a:t>
            </a:r>
            <a:r>
              <a:rPr lang="el-GR" dirty="0" smtClean="0"/>
              <a:t>.</a:t>
            </a:r>
            <a:endParaRPr lang="el-GR" dirty="0"/>
          </a:p>
          <a:p>
            <a:pPr eaLnBrk="0" hangingPunct="0">
              <a:buFontTx/>
              <a:buChar char="•"/>
            </a:pPr>
            <a:r>
              <a:rPr lang="el-GR" dirty="0"/>
              <a:t>Χορήγηση </a:t>
            </a:r>
            <a:r>
              <a:rPr lang="el-GR" dirty="0" err="1" smtClean="0"/>
              <a:t>διττανθρακικών</a:t>
            </a:r>
            <a:r>
              <a:rPr lang="el-GR" dirty="0" smtClean="0"/>
              <a:t>.</a:t>
            </a:r>
            <a:endParaRPr lang="el-GR" dirty="0"/>
          </a:p>
          <a:p>
            <a:pPr eaLnBrk="0" hangingPunct="0">
              <a:buFontTx/>
              <a:buChar char="•"/>
            </a:pPr>
            <a:r>
              <a:rPr lang="el-GR" dirty="0"/>
              <a:t>Χορήγηση </a:t>
            </a:r>
            <a:r>
              <a:rPr lang="el-GR" dirty="0" err="1"/>
              <a:t>υδροκορτιζόνης</a:t>
            </a:r>
            <a:r>
              <a:rPr lang="el-GR" dirty="0"/>
              <a:t> (1000mgr και περισσότερο</a:t>
            </a:r>
            <a:r>
              <a:rPr lang="el-GR" dirty="0" smtClean="0"/>
              <a:t>).</a:t>
            </a:r>
            <a:endParaRPr lang="el-GR" dirty="0"/>
          </a:p>
          <a:p>
            <a:pPr eaLnBrk="0" hangingPunct="0">
              <a:buFontTx/>
              <a:buChar char="•"/>
            </a:pPr>
            <a:r>
              <a:rPr lang="el-GR" dirty="0"/>
              <a:t>Προσεκτικός έλεγχος για την ανάπτυξη </a:t>
            </a:r>
            <a:r>
              <a:rPr lang="el-GR" dirty="0" smtClean="0"/>
              <a:t>ΔΕΠ.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44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Επιπλοκές – αντιδράσεις μετά </a:t>
            </a:r>
            <a:r>
              <a:rPr lang="el-GR" dirty="0" smtClean="0"/>
              <a:t>μετάγγιση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Ορισμός </a:t>
            </a:r>
          </a:p>
          <a:p>
            <a:r>
              <a:rPr lang="el-GR" dirty="0" smtClean="0"/>
              <a:t>Κάθε </a:t>
            </a:r>
            <a:r>
              <a:rPr lang="el-GR" dirty="0"/>
              <a:t>κλινική εκδήλωση ή εργαστηριακό εύρημα, </a:t>
            </a:r>
            <a:r>
              <a:rPr lang="el-GR" dirty="0" smtClean="0"/>
              <a:t>η </a:t>
            </a:r>
            <a:r>
              <a:rPr lang="el-GR" dirty="0"/>
              <a:t>εμφάνιση του οποίου συνδέεται άμεσα ή έμμεσα με τη χορήγηση αίματος, ή προϊόντος αυτού και γίνεται γνωστό κατά τη διάρκεια ή λίγο μετά το πέρας της ή ακόμη και μήνες ή κάποτε και χρόνια μετά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4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αιμολυτική αντίδραση</a:t>
            </a:r>
            <a:r>
              <a:rPr lang="en-US" dirty="0"/>
              <a:t> </a:t>
            </a:r>
            <a:r>
              <a:rPr lang="el-GR" sz="3000" b="0" dirty="0" smtClean="0"/>
              <a:t>11/13</a:t>
            </a:r>
            <a:endParaRPr lang="el-GR" sz="3600" dirty="0" smtClean="0">
              <a:solidFill>
                <a:srgbClr val="00CCFF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Έλεγχος για τυχόν γραφικό σφάλμα (ταυτοποίηση ασθενούς-μεταγγιζόμενης μονάδας ΣΕ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Οπτικός έλεγχος για </a:t>
            </a:r>
            <a:r>
              <a:rPr lang="el-GR" dirty="0" err="1"/>
              <a:t>αιμόλυση</a:t>
            </a:r>
            <a:r>
              <a:rPr lang="el-GR" dirty="0"/>
              <a:t> σε δείγμα αίματος-ούρων του ασθενούς μετά τη </a:t>
            </a:r>
            <a:r>
              <a:rPr lang="el-GR" dirty="0" smtClean="0"/>
              <a:t>μετάγγιση.</a:t>
            </a:r>
            <a:endParaRPr lang="el-GR" dirty="0"/>
          </a:p>
          <a:p>
            <a:r>
              <a:rPr lang="el-GR" dirty="0"/>
              <a:t>Προσδιορισμός </a:t>
            </a:r>
            <a:r>
              <a:rPr lang="el-GR" dirty="0" err="1"/>
              <a:t>Hb</a:t>
            </a:r>
            <a:r>
              <a:rPr lang="el-GR" dirty="0"/>
              <a:t>, LDH, </a:t>
            </a:r>
            <a:r>
              <a:rPr lang="el-GR" dirty="0" err="1"/>
              <a:t>απτοσφαιρίνης</a:t>
            </a:r>
            <a:r>
              <a:rPr lang="el-GR" dirty="0"/>
              <a:t>, </a:t>
            </a:r>
            <a:r>
              <a:rPr lang="el-GR" dirty="0" err="1"/>
              <a:t>χολερυθρίνης</a:t>
            </a:r>
            <a:r>
              <a:rPr lang="el-GR" dirty="0"/>
              <a:t> ορού, ΡΤ, ΑΡΤΤ, </a:t>
            </a:r>
            <a:r>
              <a:rPr lang="el-GR" dirty="0" err="1"/>
              <a:t>Ινωδογόνου</a:t>
            </a:r>
            <a:r>
              <a:rPr lang="el-GR" dirty="0"/>
              <a:t>, D-</a:t>
            </a:r>
            <a:r>
              <a:rPr lang="el-GR" dirty="0" err="1"/>
              <a:t>Dimer</a:t>
            </a:r>
            <a:r>
              <a:rPr lang="el-GR" dirty="0"/>
              <a:t> </a:t>
            </a:r>
            <a:r>
              <a:rPr lang="el-GR" dirty="0" smtClean="0"/>
              <a:t>ασθενούς.</a:t>
            </a:r>
            <a:endParaRPr lang="el-GR" dirty="0"/>
          </a:p>
          <a:p>
            <a:r>
              <a:rPr lang="el-GR" dirty="0"/>
              <a:t>Επανέλεγχος ΑΒΟ/</a:t>
            </a:r>
            <a:r>
              <a:rPr lang="el-GR" dirty="0" err="1"/>
              <a:t>RhD</a:t>
            </a:r>
            <a:r>
              <a:rPr lang="el-GR" dirty="0"/>
              <a:t> του ασθενούς σε δείγματα αίματος πριν και μετά τη </a:t>
            </a:r>
            <a:r>
              <a:rPr lang="el-GR" dirty="0" smtClean="0"/>
              <a:t>μετάγγιση.</a:t>
            </a:r>
            <a:endParaRPr lang="el-GR" dirty="0"/>
          </a:p>
          <a:p>
            <a:r>
              <a:rPr lang="el-GR" dirty="0"/>
              <a:t>Επανέλεγχος ΑΒΟ/</a:t>
            </a:r>
            <a:r>
              <a:rPr lang="el-GR" dirty="0" err="1"/>
              <a:t>RhD</a:t>
            </a:r>
            <a:r>
              <a:rPr lang="el-GR" dirty="0"/>
              <a:t> της μονάδος, καθώς και επανάληψη της δοκιμασίας συμβατότητας με δείγματα αίματος του ασθενούς πριν και μετά τη </a:t>
            </a:r>
            <a:r>
              <a:rPr lang="el-GR" dirty="0" smtClean="0"/>
              <a:t>μετάγγιση.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051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αιμολυτική αντίδραση</a:t>
            </a:r>
            <a:r>
              <a:rPr lang="en-US" dirty="0"/>
              <a:t> </a:t>
            </a:r>
            <a:r>
              <a:rPr lang="el-GR" sz="3000" b="0" dirty="0" smtClean="0"/>
              <a:t>12/13</a:t>
            </a:r>
            <a:endParaRPr lang="el-GR" sz="3600" dirty="0" smtClean="0">
              <a:solidFill>
                <a:srgbClr val="00CCFF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Έλεγχος όλων των εγγράφων που αφορούν την διαδικασία της μετάγγισης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l-GR" dirty="0"/>
              <a:t>Αίτηση για </a:t>
            </a:r>
            <a:r>
              <a:rPr lang="el-GR" dirty="0" smtClean="0"/>
              <a:t>διασταύρωση,</a:t>
            </a:r>
            <a:endParaRPr lang="el-GR" dirty="0"/>
          </a:p>
          <a:p>
            <a:pPr lvl="1"/>
            <a:r>
              <a:rPr lang="el-GR" dirty="0"/>
              <a:t>Καταγραφή </a:t>
            </a:r>
            <a:r>
              <a:rPr lang="el-GR" dirty="0" smtClean="0"/>
              <a:t>συμβατότητας,</a:t>
            </a:r>
            <a:endParaRPr lang="el-GR" dirty="0"/>
          </a:p>
          <a:p>
            <a:pPr lvl="1"/>
            <a:r>
              <a:rPr lang="el-GR" dirty="0"/>
              <a:t>Αίτηση </a:t>
            </a:r>
            <a:r>
              <a:rPr lang="el-GR" dirty="0" smtClean="0"/>
              <a:t>παραλαβής,</a:t>
            </a:r>
            <a:endParaRPr lang="el-GR" dirty="0"/>
          </a:p>
          <a:p>
            <a:pPr lvl="1"/>
            <a:r>
              <a:rPr lang="el-GR" dirty="0"/>
              <a:t>Ιστορικό </a:t>
            </a:r>
            <a:r>
              <a:rPr lang="el-GR" dirty="0" smtClean="0"/>
              <a:t>ασθενούς.</a:t>
            </a:r>
            <a:endParaRPr lang="el-GR" dirty="0"/>
          </a:p>
          <a:p>
            <a:r>
              <a:rPr lang="el-GR" dirty="0"/>
              <a:t>Έλεγχος ετικετών στα σωληνάρια και στον </a:t>
            </a:r>
            <a:r>
              <a:rPr lang="el-GR" dirty="0" smtClean="0"/>
              <a:t>ασκό.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732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αιμολυτική αντίδραση</a:t>
            </a:r>
            <a:r>
              <a:rPr lang="en-US" dirty="0"/>
              <a:t> </a:t>
            </a:r>
            <a:r>
              <a:rPr lang="el-GR" sz="3000" b="0" dirty="0" smtClean="0"/>
              <a:t>13/13</a:t>
            </a:r>
            <a:endParaRPr lang="el-GR" sz="3600" dirty="0" smtClean="0">
              <a:solidFill>
                <a:srgbClr val="00CCFF"/>
              </a:solidFill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Διενέργεια άμεσης </a:t>
            </a:r>
            <a:r>
              <a:rPr lang="el-GR" dirty="0" err="1"/>
              <a:t>Coombs</a:t>
            </a:r>
            <a:r>
              <a:rPr lang="el-GR" dirty="0"/>
              <a:t> σε δείγματα αίματος του ασθενούς πριν και μετά τη </a:t>
            </a:r>
            <a:r>
              <a:rPr lang="el-GR" dirty="0" smtClean="0"/>
              <a:t>μετάγγιση.</a:t>
            </a:r>
            <a:endParaRPr lang="el-GR" dirty="0"/>
          </a:p>
          <a:p>
            <a:r>
              <a:rPr lang="el-GR" dirty="0"/>
              <a:t>Έλεγχος </a:t>
            </a:r>
            <a:r>
              <a:rPr lang="el-GR" dirty="0" err="1"/>
              <a:t>αντιερυθροκυτταρικών</a:t>
            </a:r>
            <a:r>
              <a:rPr lang="el-GR" dirty="0"/>
              <a:t> αντισωμάτων (έμμεση </a:t>
            </a:r>
            <a:r>
              <a:rPr lang="el-GR" dirty="0" err="1"/>
              <a:t>Coombs</a:t>
            </a:r>
            <a:r>
              <a:rPr lang="el-GR" dirty="0"/>
              <a:t>) σε δείγματα αίματος του ασθενούς πριν και μετά τη μετάγγιση, καθώς και της μεταγγιζόμενης </a:t>
            </a:r>
            <a:r>
              <a:rPr lang="el-GR" dirty="0" smtClean="0"/>
              <a:t>μονάδος.</a:t>
            </a:r>
            <a:endParaRPr lang="el-GR" dirty="0"/>
          </a:p>
          <a:p>
            <a:r>
              <a:rPr lang="el-GR" dirty="0"/>
              <a:t>Έλεγχος της μονάδος και της συσκευής μετάγγισης για </a:t>
            </a:r>
            <a:r>
              <a:rPr lang="el-GR" dirty="0" err="1"/>
              <a:t>αιμόλυση</a:t>
            </a:r>
            <a:r>
              <a:rPr lang="el-GR" dirty="0"/>
              <a:t> ή άλλο εύρημα (αλλαγή χρώματος, πήγματα κ.λπ</a:t>
            </a:r>
            <a:r>
              <a:rPr lang="el-GR" dirty="0" smtClean="0"/>
              <a:t>.).</a:t>
            </a:r>
            <a:endParaRPr lang="el-GR" dirty="0"/>
          </a:p>
          <a:p>
            <a:r>
              <a:rPr lang="el-GR" dirty="0"/>
              <a:t>Καλλιέργεια του περιεχόμενου της μονάδος και λήψη αιμοκαλλιεργειών από τον </a:t>
            </a:r>
            <a:r>
              <a:rPr lang="el-GR" dirty="0" smtClean="0"/>
              <a:t>ασθενή.</a:t>
            </a:r>
            <a:endParaRPr lang="el-GR" dirty="0"/>
          </a:p>
          <a:p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14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sz="2400" dirty="0" smtClean="0">
                <a:latin typeface="Calibri" pitchFamily="34" charset="0"/>
              </a:rPr>
              <a:t>Ως FNHTR ορίζεται η άνοδος της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θερμοκρασίας του ασθενούς τουλάχιστον κατά 1</a:t>
            </a:r>
            <a:r>
              <a:rPr lang="el-GR" sz="2400" baseline="30000" dirty="0" smtClean="0">
                <a:latin typeface="Calibri" pitchFamily="34" charset="0"/>
              </a:rPr>
              <a:t>0</a:t>
            </a:r>
            <a:r>
              <a:rPr lang="el-GR" sz="2400" dirty="0" smtClean="0">
                <a:latin typeface="Calibri" pitchFamily="34" charset="0"/>
              </a:rPr>
              <a:t>C κατά τη μετάγγιση αίματος ή παραγώγων του</a:t>
            </a:r>
          </a:p>
          <a:p>
            <a:pPr eaLnBrk="1" hangingPunct="1">
              <a:lnSpc>
                <a:spcPct val="110000"/>
              </a:lnSpc>
            </a:pPr>
            <a:r>
              <a:rPr lang="el-GR" sz="2400" dirty="0" smtClean="0">
                <a:latin typeface="Calibri" pitchFamily="34" charset="0"/>
              </a:rPr>
              <a:t>Συνήθως εμφανίζεται κατά τη διάρκεια ή προς το τέλος της μετάγγισης και σπανιότερα μετά το τέλος αυτής, αν και δύναται να εμφανιστεί έως και 6 ώρες μετά το τέλος της.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Πυρετικές μη-Αιμολυτικές Αντιδράσεις </a:t>
            </a:r>
            <a:r>
              <a:rPr lang="el-GR" dirty="0"/>
              <a:t/>
            </a:r>
            <a:br>
              <a:rPr lang="el-GR" dirty="0"/>
            </a:br>
            <a:r>
              <a:rPr lang="el-GR" sz="3100" b="0" dirty="0"/>
              <a:t>(</a:t>
            </a:r>
            <a:r>
              <a:rPr lang="en-US" sz="3100" b="0" dirty="0"/>
              <a:t>Febrile Non Hemolytic Transfusion Reactions, FNHTRs</a:t>
            </a:r>
            <a:r>
              <a:rPr lang="en-US" sz="3100" b="0" dirty="0" smtClean="0"/>
              <a:t>)</a:t>
            </a:r>
            <a:r>
              <a:rPr lang="el-GR" sz="3100" b="0" dirty="0" smtClean="0"/>
              <a:t> 1/4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27552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b="1" dirty="0" smtClean="0">
                <a:latin typeface="Calibri" pitchFamily="34" charset="0"/>
              </a:rPr>
              <a:t>Μετά μετάγγιση ΣΕ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el-GR" b="1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οφείλονται σε αντισώματα του δέκτη έναντι HLA-αντιγόνων και λευκοκυτταρικών αντιγόνων του δότη.</a:t>
            </a:r>
          </a:p>
          <a:p>
            <a:pPr marL="355600" indent="0" eaLnBrk="1" hangingPunct="1">
              <a:buNone/>
            </a:pPr>
            <a:r>
              <a:rPr lang="el-GR" dirty="0" smtClean="0">
                <a:latin typeface="Calibri" pitchFamily="34" charset="0"/>
              </a:rPr>
              <a:t>Οι αντιδράσεις αντιγόνου αντισώματος προκαλούν απελευθέρωση </a:t>
            </a:r>
            <a:r>
              <a:rPr lang="el-GR" dirty="0" err="1" smtClean="0">
                <a:latin typeface="Calibri" pitchFamily="34" charset="0"/>
              </a:rPr>
              <a:t>ενδοτοξινών</a:t>
            </a:r>
            <a:r>
              <a:rPr lang="el-GR" dirty="0" smtClean="0">
                <a:latin typeface="Calibri" pitchFamily="34" charset="0"/>
              </a:rPr>
              <a:t> που δρουν στον υποθάλαμο και προκαλούν πυρετό.</a:t>
            </a:r>
          </a:p>
          <a:p>
            <a:pPr eaLnBrk="1" hangingPunct="1"/>
            <a:r>
              <a:rPr lang="el-GR" b="1" dirty="0" smtClean="0">
                <a:latin typeface="Calibri" pitchFamily="34" charset="0"/>
              </a:rPr>
              <a:t>Μετά μετάγγιση ΑΜΠ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el-GR" b="1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οφείλονται στην απελευθέρωση </a:t>
            </a:r>
            <a:r>
              <a:rPr lang="el-GR" dirty="0" err="1" smtClean="0">
                <a:latin typeface="Calibri" pitchFamily="34" charset="0"/>
              </a:rPr>
              <a:t>προφλεγμονωδών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 err="1" smtClean="0">
                <a:latin typeface="Calibri" pitchFamily="34" charset="0"/>
              </a:rPr>
              <a:t>κυτταροκινών</a:t>
            </a:r>
            <a:r>
              <a:rPr lang="el-GR" dirty="0" smtClean="0">
                <a:latin typeface="Calibri" pitchFamily="34" charset="0"/>
              </a:rPr>
              <a:t> (TNF-α, IL-1b, IL-6 και IL-8) που παράγονται από τα λευκά του δότη κατά τη διάρκεια της συντήρησης, ή από τα αιμοπετάλια (CD154)</a:t>
            </a:r>
            <a:r>
              <a:rPr lang="el-GR" dirty="0">
                <a:latin typeface="Calibri" pitchFamily="34" charset="0"/>
              </a:rPr>
              <a:t>.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6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Πυρετικές μη-Αιμολυτικές Αντιδράσεις </a:t>
            </a:r>
            <a:r>
              <a:rPr lang="el-GR" dirty="0"/>
              <a:t/>
            </a:r>
            <a:br>
              <a:rPr lang="el-GR" dirty="0"/>
            </a:br>
            <a:r>
              <a:rPr lang="el-GR" sz="3100" b="0" dirty="0"/>
              <a:t>(</a:t>
            </a:r>
            <a:r>
              <a:rPr lang="en-US" sz="3100" b="0" dirty="0"/>
              <a:t>Febrile Non Hemolytic Transfusion Reactions, FNHTRs</a:t>
            </a:r>
            <a:r>
              <a:rPr lang="en-US" sz="3100" b="0" dirty="0" smtClean="0"/>
              <a:t>)</a:t>
            </a:r>
            <a:r>
              <a:rPr lang="el-GR" sz="3100" b="0" dirty="0" smtClean="0"/>
              <a:t> 2/4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28024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11188" y="6116638"/>
            <a:ext cx="3505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>
                <a:solidFill>
                  <a:schemeClr val="bg1"/>
                </a:solidFill>
              </a:rPr>
              <a:t>Σύνθεση φλεγμονωδών διαβιβαστών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Παραγωγή στο μεταγγιζόμενο </a:t>
            </a:r>
            <a:r>
              <a:rPr lang="el-GR" dirty="0" smtClean="0"/>
              <a:t>πλάσμα ουσιών </a:t>
            </a:r>
            <a:r>
              <a:rPr lang="el-GR" dirty="0"/>
              <a:t>που παράγονται από τα </a:t>
            </a:r>
            <a:r>
              <a:rPr lang="el-GR" dirty="0" smtClean="0"/>
              <a:t>ΑΜΠ κατά </a:t>
            </a:r>
            <a:r>
              <a:rPr lang="el-GR" dirty="0"/>
              <a:t>την αποθήκευση: CD154 (ή </a:t>
            </a:r>
            <a:r>
              <a:rPr lang="el-GR" dirty="0" smtClean="0"/>
              <a:t>sCD40L).</a:t>
            </a:r>
          </a:p>
          <a:p>
            <a:r>
              <a:rPr lang="el-GR" dirty="0" smtClean="0"/>
              <a:t>Προκαλεί </a:t>
            </a:r>
            <a:r>
              <a:rPr lang="el-GR" dirty="0"/>
              <a:t>τη σύνθεση φλεγμονωδών </a:t>
            </a:r>
            <a:r>
              <a:rPr lang="el-GR" dirty="0" smtClean="0"/>
              <a:t>διαβιβαστών.</a:t>
            </a:r>
          </a:p>
          <a:p>
            <a:pPr marL="0" indent="0">
              <a:buNone/>
            </a:pPr>
            <a:r>
              <a:rPr lang="el-GR" b="1" dirty="0"/>
              <a:t>Σημεία &amp; συμπτώματα</a:t>
            </a:r>
          </a:p>
          <a:p>
            <a:r>
              <a:rPr lang="el-GR" dirty="0" smtClean="0"/>
              <a:t>Πυρετός </a:t>
            </a:r>
            <a:r>
              <a:rPr lang="el-GR" dirty="0"/>
              <a:t>με ή χωρίς </a:t>
            </a:r>
            <a:r>
              <a:rPr lang="el-GR" dirty="0" err="1" smtClean="0"/>
              <a:t>φρίκια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 smtClean="0"/>
              <a:t>Ήπια συμπτωματολογία.</a:t>
            </a:r>
            <a:endParaRPr lang="el-GR" dirty="0"/>
          </a:p>
          <a:p>
            <a:r>
              <a:rPr lang="el-GR" dirty="0" smtClean="0"/>
              <a:t>Σοβαρή </a:t>
            </a:r>
            <a:r>
              <a:rPr lang="el-GR" dirty="0"/>
              <a:t>αντίδραση</a:t>
            </a:r>
            <a:r>
              <a:rPr lang="el-GR" dirty="0" smtClean="0"/>
              <a:t>: βήχας</a:t>
            </a:r>
            <a:r>
              <a:rPr lang="el-GR" dirty="0"/>
              <a:t>, ταχύπνοια, κυάνωση, υπόταση, </a:t>
            </a:r>
            <a:r>
              <a:rPr lang="el-GR" dirty="0" smtClean="0"/>
              <a:t>ταχυκαρδία.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Η διάγνωση τίθεται εξ αποκλεισμού όλων των άλλων αιτίων πυρετού στην </a:t>
            </a:r>
            <a:r>
              <a:rPr lang="el-GR" dirty="0" smtClean="0"/>
              <a:t>μετάγγιση.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  <p:sp>
        <p:nvSpPr>
          <p:cNvPr id="8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Πυρετικές μη-Αιμολυτικές Αντιδράσεις </a:t>
            </a:r>
            <a:r>
              <a:rPr lang="el-GR" dirty="0"/>
              <a:t/>
            </a:r>
            <a:br>
              <a:rPr lang="el-GR" dirty="0"/>
            </a:br>
            <a:r>
              <a:rPr lang="el-GR" sz="3100" b="0" dirty="0"/>
              <a:t>(</a:t>
            </a:r>
            <a:r>
              <a:rPr lang="en-US" sz="3100" b="0" dirty="0"/>
              <a:t>Febrile Non Hemolytic Transfusion Reactions, FNHTRs</a:t>
            </a:r>
            <a:r>
              <a:rPr lang="en-US" sz="3100" b="0" dirty="0" smtClean="0"/>
              <a:t>)</a:t>
            </a:r>
            <a:r>
              <a:rPr lang="el-GR" sz="3100" b="0" dirty="0" smtClean="0"/>
              <a:t> 3/4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640402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472608"/>
          </a:xfrm>
        </p:spPr>
        <p:txBody>
          <a:bodyPr>
            <a:noAutofit/>
          </a:bodyPr>
          <a:lstStyle/>
          <a:p>
            <a:pPr eaLnBrk="1" hangingPunct="1">
              <a:spcBef>
                <a:spcPts val="900"/>
              </a:spcBef>
            </a:pPr>
            <a:r>
              <a:rPr lang="el-GR" dirty="0" smtClean="0">
                <a:latin typeface="Calibri" pitchFamily="34" charset="0"/>
              </a:rPr>
              <a:t>Διακοπή της μετάγγισης και διαφορική διάγνωση από </a:t>
            </a:r>
            <a:r>
              <a:rPr lang="el-GR" dirty="0" err="1" smtClean="0">
                <a:latin typeface="Calibri" pitchFamily="34" charset="0"/>
              </a:rPr>
              <a:t>αιμόλυση</a:t>
            </a:r>
            <a:r>
              <a:rPr lang="el-GR" dirty="0" smtClean="0">
                <a:latin typeface="Calibri" pitchFamily="34" charset="0"/>
              </a:rPr>
              <a:t> και </a:t>
            </a:r>
            <a:r>
              <a:rPr lang="el-GR" dirty="0" err="1" smtClean="0">
                <a:latin typeface="Calibri" pitchFamily="34" charset="0"/>
              </a:rPr>
              <a:t>βακτηριδιακή</a:t>
            </a:r>
            <a:r>
              <a:rPr lang="el-GR" dirty="0" smtClean="0">
                <a:latin typeface="Calibri" pitchFamily="34" charset="0"/>
              </a:rPr>
              <a:t> επιμόλυνση.</a:t>
            </a:r>
          </a:p>
          <a:p>
            <a:pPr eaLnBrk="1" hangingPunct="1">
              <a:spcBef>
                <a:spcPts val="900"/>
              </a:spcBef>
            </a:pPr>
            <a:r>
              <a:rPr lang="el-GR" dirty="0" smtClean="0">
                <a:latin typeface="Calibri" pitchFamily="34" charset="0"/>
              </a:rPr>
              <a:t>Χορήγηση αντιπυρετικών (</a:t>
            </a:r>
            <a:r>
              <a:rPr lang="el-GR" dirty="0" err="1" smtClean="0">
                <a:latin typeface="Calibri" pitchFamily="34" charset="0"/>
              </a:rPr>
              <a:t>ακεταμινοφαίνη</a:t>
            </a:r>
            <a:r>
              <a:rPr lang="el-GR" dirty="0" smtClean="0">
                <a:latin typeface="Calibri" pitchFamily="34" charset="0"/>
              </a:rPr>
              <a:t>).</a:t>
            </a:r>
          </a:p>
          <a:p>
            <a:pPr eaLnBrk="1" hangingPunct="1">
              <a:spcBef>
                <a:spcPts val="900"/>
              </a:spcBef>
            </a:pPr>
            <a:r>
              <a:rPr lang="el-GR" dirty="0" smtClean="0">
                <a:latin typeface="Calibri" pitchFamily="34" charset="0"/>
              </a:rPr>
              <a:t>Παρεντερική χορήγηση υγρών.</a:t>
            </a:r>
          </a:p>
          <a:p>
            <a:pPr eaLnBrk="1" hangingPunct="1">
              <a:spcBef>
                <a:spcPts val="900"/>
              </a:spcBef>
            </a:pPr>
            <a:r>
              <a:rPr lang="el-GR" dirty="0" err="1" smtClean="0">
                <a:latin typeface="Calibri" pitchFamily="34" charset="0"/>
              </a:rPr>
              <a:t>Μεπεριδίνη</a:t>
            </a:r>
            <a:r>
              <a:rPr lang="el-GR" dirty="0" smtClean="0">
                <a:latin typeface="Calibri" pitchFamily="34" charset="0"/>
              </a:rPr>
              <a:t> (σε έντονο ρίγος).</a:t>
            </a:r>
          </a:p>
          <a:p>
            <a:pPr eaLnBrk="1" hangingPunct="1">
              <a:spcBef>
                <a:spcPts val="900"/>
              </a:spcBef>
            </a:pPr>
            <a:r>
              <a:rPr lang="el-GR" dirty="0" err="1" smtClean="0">
                <a:latin typeface="Calibri" pitchFamily="34" charset="0"/>
              </a:rPr>
              <a:t>Αντιϊσταμινικά</a:t>
            </a:r>
            <a:r>
              <a:rPr lang="el-GR" dirty="0" smtClean="0">
                <a:latin typeface="Calibri" pitchFamily="34" charset="0"/>
              </a:rPr>
              <a:t> (αν και αμφισβητείται η αναγκαιότητά τους).</a:t>
            </a:r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el-GR" b="1" dirty="0" smtClean="0">
                <a:latin typeface="Calibri" pitchFamily="34" charset="0"/>
              </a:rPr>
              <a:t>Πρόληψη: </a:t>
            </a:r>
          </a:p>
          <a:p>
            <a:pPr eaLnBrk="1" hangingPunct="1">
              <a:spcBef>
                <a:spcPts val="900"/>
              </a:spcBef>
            </a:pPr>
            <a:r>
              <a:rPr lang="el-GR" dirty="0" smtClean="0">
                <a:latin typeface="Calibri" pitchFamily="34" charset="0"/>
              </a:rPr>
              <a:t>Αργή χορήγηση.</a:t>
            </a:r>
          </a:p>
          <a:p>
            <a:pPr eaLnBrk="1" hangingPunct="1">
              <a:spcBef>
                <a:spcPts val="900"/>
              </a:spcBef>
            </a:pPr>
            <a:r>
              <a:rPr lang="el-GR" dirty="0" smtClean="0">
                <a:latin typeface="Calibri" pitchFamily="34" charset="0"/>
              </a:rPr>
              <a:t>Προφυλακτική χορήγηση αντιπυρετικών-</a:t>
            </a:r>
            <a:r>
              <a:rPr lang="el-GR" dirty="0" err="1" smtClean="0">
                <a:latin typeface="Calibri" pitchFamily="34" charset="0"/>
              </a:rPr>
              <a:t>κορτικοστεροειδών</a:t>
            </a:r>
            <a:r>
              <a:rPr lang="el-GR" dirty="0" smtClean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ts val="900"/>
              </a:spcBef>
            </a:pPr>
            <a:r>
              <a:rPr lang="el-GR" dirty="0" smtClean="0">
                <a:latin typeface="Calibri" pitchFamily="34" charset="0"/>
              </a:rPr>
              <a:t>Χορήγηση αιμοπεταλίων αφαίρεσης.</a:t>
            </a:r>
          </a:p>
          <a:p>
            <a:pPr eaLnBrk="1" hangingPunct="1">
              <a:spcBef>
                <a:spcPts val="900"/>
              </a:spcBef>
            </a:pPr>
            <a:r>
              <a:rPr lang="el-GR" dirty="0" smtClean="0">
                <a:latin typeface="Calibri" pitchFamily="34" charset="0"/>
              </a:rPr>
              <a:t>Χορήγηση </a:t>
            </a:r>
            <a:r>
              <a:rPr lang="el-GR" dirty="0" err="1" smtClean="0">
                <a:latin typeface="Calibri" pitchFamily="34" charset="0"/>
              </a:rPr>
              <a:t>λευκαφαιρεμένων</a:t>
            </a:r>
            <a:r>
              <a:rPr lang="el-GR" dirty="0" smtClean="0">
                <a:latin typeface="Calibri" pitchFamily="34" charset="0"/>
              </a:rPr>
              <a:t> παραγώγων.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  <p:sp>
        <p:nvSpPr>
          <p:cNvPr id="7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Πυρετικές μη-Αιμολυτικές Αντιδράσεις </a:t>
            </a:r>
            <a:r>
              <a:rPr lang="el-GR" dirty="0"/>
              <a:t/>
            </a:r>
            <a:br>
              <a:rPr lang="el-GR" dirty="0"/>
            </a:br>
            <a:r>
              <a:rPr lang="el-GR" sz="3100" b="0" dirty="0"/>
              <a:t>(</a:t>
            </a:r>
            <a:r>
              <a:rPr lang="en-US" sz="3100" b="0" dirty="0"/>
              <a:t>Febrile Non Hemolytic Transfusion Reactions, FNHTRs</a:t>
            </a:r>
            <a:r>
              <a:rPr lang="en-US" sz="3100" b="0" dirty="0" smtClean="0"/>
              <a:t>)</a:t>
            </a:r>
            <a:r>
              <a:rPr lang="el-GR" sz="3100" b="0" dirty="0" smtClean="0"/>
              <a:t> 4/4</a:t>
            </a:r>
            <a:endParaRPr lang="el-GR" sz="3100" b="0" dirty="0"/>
          </a:p>
        </p:txBody>
      </p:sp>
    </p:spTree>
    <p:extLst>
      <p:ext uri="{BB962C8B-B14F-4D97-AF65-F5344CB8AC3E}">
        <p14:creationId xmlns:p14="http://schemas.microsoft.com/office/powerpoint/2010/main" val="9408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Αλλεργικές αντιδράσεις </a:t>
            </a:r>
            <a:r>
              <a:rPr lang="el-GR" dirty="0" smtClean="0"/>
              <a:t>μετάγγισης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Ελάσσονες αλλεργικές αντιδράσεις: </a:t>
            </a:r>
            <a:r>
              <a:rPr lang="el-GR" sz="2400" dirty="0" smtClean="0"/>
              <a:t>ήπιες.</a:t>
            </a:r>
            <a:endParaRPr lang="el-GR" sz="2400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sz="2400" dirty="0"/>
              <a:t>1-3% όλων των μεταγγίσεων αίματος και παραγώγων του (ΑΜΠ, FFP, </a:t>
            </a:r>
            <a:r>
              <a:rPr lang="el-GR" sz="2400" dirty="0" smtClean="0"/>
              <a:t>ΣΕ.</a:t>
            </a:r>
            <a:endParaRPr lang="el-GR" sz="2400" dirty="0"/>
          </a:p>
          <a:p>
            <a:r>
              <a:rPr lang="el-GR" sz="2400" b="1" dirty="0"/>
              <a:t>Μείζονες-σοβαρές αλλεργικές αντιδράσεις: </a:t>
            </a:r>
            <a:r>
              <a:rPr lang="el-GR" sz="2400" dirty="0" smtClean="0"/>
              <a:t>σπάνιες.</a:t>
            </a:r>
            <a:endParaRPr lang="el-GR" sz="2400" dirty="0"/>
          </a:p>
          <a:p>
            <a:pPr marL="355600" indent="0">
              <a:spcBef>
                <a:spcPts val="300"/>
              </a:spcBef>
              <a:buNone/>
            </a:pPr>
            <a:r>
              <a:rPr lang="el-GR" sz="2400" dirty="0" err="1" smtClean="0"/>
              <a:t>Αναφυλακτικές</a:t>
            </a:r>
            <a:r>
              <a:rPr lang="el-GR" sz="2400" dirty="0" smtClean="0"/>
              <a:t> </a:t>
            </a:r>
            <a:r>
              <a:rPr lang="el-GR" sz="2400" dirty="0"/>
              <a:t>(συμμετέχει η </a:t>
            </a:r>
            <a:r>
              <a:rPr lang="el-GR" sz="2400" dirty="0" err="1"/>
              <a:t>IgE</a:t>
            </a:r>
            <a:r>
              <a:rPr lang="el-GR" sz="2400" dirty="0"/>
              <a:t>) και </a:t>
            </a:r>
            <a:r>
              <a:rPr lang="el-GR" sz="2400" dirty="0" err="1" smtClean="0"/>
              <a:t>αναφυλακτοειδείς</a:t>
            </a:r>
            <a:r>
              <a:rPr lang="el-GR" sz="2400" dirty="0" smtClean="0"/>
              <a:t> </a:t>
            </a:r>
            <a:r>
              <a:rPr lang="el-GR" sz="2400" dirty="0"/>
              <a:t>(δεν συμμετέχει η </a:t>
            </a:r>
            <a:r>
              <a:rPr lang="el-GR" sz="2400" dirty="0" err="1"/>
              <a:t>IgE</a:t>
            </a:r>
            <a:r>
              <a:rPr lang="el-GR" sz="2400" dirty="0" smtClean="0"/>
              <a:t>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990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Αλλεργικές αντιδράσεις μετάγγισης </a:t>
            </a:r>
            <a:r>
              <a:rPr lang="el-GR" sz="3000" b="0" dirty="0" smtClean="0"/>
              <a:t>2/7</a:t>
            </a:r>
            <a:endParaRPr lang="el-GR" dirty="0"/>
          </a:p>
        </p:txBody>
      </p:sp>
      <p:sp>
        <p:nvSpPr>
          <p:cNvPr id="34818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b="1" dirty="0" err="1" smtClean="0"/>
              <a:t>Αναφυλακτικές</a:t>
            </a:r>
            <a:r>
              <a:rPr lang="el-GR" b="1" dirty="0" smtClean="0"/>
              <a:t> αντιδράσεις: </a:t>
            </a:r>
            <a:r>
              <a:rPr lang="el-GR" dirty="0" smtClean="0"/>
              <a:t>λύση των </a:t>
            </a:r>
            <a:r>
              <a:rPr lang="el-GR" dirty="0" err="1" smtClean="0"/>
              <a:t>μαστοκυττάρων</a:t>
            </a:r>
            <a:r>
              <a:rPr lang="el-GR" dirty="0" smtClean="0"/>
              <a:t>, απελευθέρωση κοκκίων.</a:t>
            </a:r>
          </a:p>
          <a:p>
            <a:pPr lvl="1">
              <a:spcBef>
                <a:spcPts val="300"/>
              </a:spcBef>
            </a:pPr>
            <a:r>
              <a:rPr lang="el-GR" dirty="0"/>
              <a:t>Η πρώτη έκθεση στο αλλεργιογόνο διεγείρει την παραγωγή </a:t>
            </a:r>
            <a:r>
              <a:rPr lang="el-GR" dirty="0" err="1"/>
              <a:t>ΙgE</a:t>
            </a:r>
            <a:r>
              <a:rPr lang="el-GR" dirty="0"/>
              <a:t>  από τα </a:t>
            </a:r>
            <a:r>
              <a:rPr lang="el-GR" dirty="0" err="1" smtClean="0"/>
              <a:t>Βλεμφοκύτταρα</a:t>
            </a:r>
            <a:r>
              <a:rPr lang="el-GR" dirty="0" smtClean="0"/>
              <a:t>.</a:t>
            </a:r>
            <a:endParaRPr lang="el-GR" dirty="0"/>
          </a:p>
          <a:p>
            <a:pPr lvl="1">
              <a:spcBef>
                <a:spcPts val="300"/>
              </a:spcBef>
            </a:pPr>
            <a:r>
              <a:rPr lang="el-GR" dirty="0"/>
              <a:t>Με την δεύτερη έκθεση στο αλλεργιογόνο λαμβάνει χώρα διασταυρούμενη αντίδραση της επιφανειακής </a:t>
            </a:r>
            <a:r>
              <a:rPr lang="el-GR" dirty="0" err="1"/>
              <a:t>IgE</a:t>
            </a:r>
            <a:r>
              <a:rPr lang="el-GR" dirty="0"/>
              <a:t> με ειδικά αντιγόνα (αλλεργιογόνα) που υπάρχουν </a:t>
            </a:r>
            <a:r>
              <a:rPr lang="el-GR" dirty="0" smtClean="0"/>
              <a:t>στο μεταγγιζόμενο παράγωγο.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7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3111500" y="46867763"/>
            <a:ext cx="29225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800">
                <a:cs typeface="Arial" pitchFamily="34" charset="0"/>
              </a:rPr>
              <a:t>Σε σοβαρές περιπτώσεις αναφυλλακτικού τύπου αντιδράσεις</a:t>
            </a:r>
            <a:endParaRPr lang="el-GR"/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3111500" y="46867763"/>
            <a:ext cx="29225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800">
                <a:cs typeface="Arial" pitchFamily="34" charset="0"/>
              </a:rPr>
              <a:t>Σε σοβαρές περιπτώσεις αναφυλλακτικού τύπου αντιδράσεις</a:t>
            </a:r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Αλλεργικές αντιδράσεις μετάγγισης </a:t>
            </a:r>
            <a:r>
              <a:rPr lang="el-GR" sz="3000" b="0" dirty="0" smtClean="0"/>
              <a:t>3/7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r>
              <a:rPr lang="el-GR" b="1" dirty="0"/>
              <a:t>Ελάσσονες: </a:t>
            </a:r>
            <a:r>
              <a:rPr lang="el-GR" dirty="0" err="1"/>
              <a:t>Kνησμός</a:t>
            </a:r>
            <a:r>
              <a:rPr lang="el-GR" dirty="0"/>
              <a:t>, </a:t>
            </a:r>
            <a:r>
              <a:rPr lang="el-GR" dirty="0" err="1"/>
              <a:t>ουρτικάρια</a:t>
            </a:r>
            <a:r>
              <a:rPr lang="el-GR" dirty="0"/>
              <a:t> (</a:t>
            </a:r>
            <a:r>
              <a:rPr lang="el-GR" dirty="0" err="1"/>
              <a:t>κνιδωτικές</a:t>
            </a:r>
            <a:r>
              <a:rPr lang="el-GR" dirty="0"/>
              <a:t> βλάβες), ερύθημα, έξαψη (</a:t>
            </a:r>
            <a:r>
              <a:rPr lang="el-GR" dirty="0" err="1"/>
              <a:t>flushing</a:t>
            </a:r>
            <a:r>
              <a:rPr lang="el-GR" dirty="0"/>
              <a:t>) και </a:t>
            </a:r>
            <a:r>
              <a:rPr lang="el-GR" dirty="0" err="1" smtClean="0"/>
              <a:t>αγγειοοίδημα</a:t>
            </a:r>
            <a:endParaRPr lang="el-GR" dirty="0" smtClean="0"/>
          </a:p>
          <a:p>
            <a:r>
              <a:rPr lang="el-GR" b="1" dirty="0">
                <a:latin typeface="Calibri" pitchFamily="34" charset="0"/>
              </a:rPr>
              <a:t>Μείζονες-σοβαρές αλλεργικές αντιδράσεις:</a:t>
            </a:r>
          </a:p>
          <a:p>
            <a:pPr lvl="1">
              <a:spcBef>
                <a:spcPts val="300"/>
              </a:spcBef>
            </a:pPr>
            <a:r>
              <a:rPr lang="el-GR" dirty="0">
                <a:latin typeface="Calibri" pitchFamily="34" charset="0"/>
              </a:rPr>
              <a:t>Συστηματικές εκδηλώσεις: υπόταση, οίδημα λάρυγγα, </a:t>
            </a:r>
            <a:r>
              <a:rPr lang="el-GR" dirty="0" err="1">
                <a:latin typeface="Calibri" pitchFamily="34" charset="0"/>
              </a:rPr>
              <a:t>βρογχόσπασμο</a:t>
            </a:r>
            <a:r>
              <a:rPr lang="el-GR" dirty="0">
                <a:latin typeface="Calibri" pitchFamily="34" charset="0"/>
              </a:rPr>
              <a:t> δύσπνοια, θωρακικό άλγος, </a:t>
            </a:r>
            <a:r>
              <a:rPr lang="el-GR" dirty="0" smtClean="0">
                <a:latin typeface="Calibri" pitchFamily="34" charset="0"/>
              </a:rPr>
              <a:t>αρρυθμία.</a:t>
            </a:r>
            <a:endParaRPr lang="el-GR" dirty="0">
              <a:latin typeface="Calibri" pitchFamily="34" charset="0"/>
            </a:endParaRPr>
          </a:p>
          <a:p>
            <a:pPr lvl="1"/>
            <a:r>
              <a:rPr lang="el-GR" dirty="0">
                <a:latin typeface="Calibri" pitchFamily="34" charset="0"/>
              </a:rPr>
              <a:t>Συμπτώματα από το γαστρεντερικό: ναυτία, έμετοι, </a:t>
            </a:r>
            <a:r>
              <a:rPr lang="el-GR" dirty="0" smtClean="0">
                <a:latin typeface="Calibri" pitchFamily="34" charset="0"/>
              </a:rPr>
              <a:t>διάρροια.</a:t>
            </a:r>
            <a:endParaRPr lang="el-GR" dirty="0">
              <a:latin typeface="Calibri" pitchFamily="34" charset="0"/>
            </a:endParaRPr>
          </a:p>
          <a:p>
            <a:pPr lvl="1"/>
            <a:r>
              <a:rPr lang="el-GR" dirty="0">
                <a:latin typeface="Calibri" pitchFamily="34" charset="0"/>
              </a:rPr>
              <a:t>Σοβαρή αναπνευστική δυσχέρεια, απώλεια αισθήσεων, καταπληξία και </a:t>
            </a:r>
            <a:r>
              <a:rPr lang="el-GR" dirty="0" smtClean="0">
                <a:latin typeface="Calibri" pitchFamily="34" charset="0"/>
              </a:rPr>
              <a:t>θάνατο.</a:t>
            </a:r>
            <a:endParaRPr lang="el-GR" dirty="0">
              <a:latin typeface="Calibri" pitchFamily="34" charset="0"/>
            </a:endParaRPr>
          </a:p>
          <a:p>
            <a:pPr lvl="1"/>
            <a:r>
              <a:rPr lang="el-GR" dirty="0">
                <a:latin typeface="Calibri" pitchFamily="34" charset="0"/>
              </a:rPr>
              <a:t>Ταχεία έναρξη (δευτερόλεπτα έως λεπτά από την έναρξη μετάγγισης) </a:t>
            </a:r>
            <a:r>
              <a:rPr lang="el-GR" dirty="0" smtClean="0">
                <a:latin typeface="Calibri" pitchFamily="34" charset="0"/>
              </a:rPr>
              <a:t>.</a:t>
            </a:r>
            <a:endParaRPr lang="el-GR" dirty="0">
              <a:latin typeface="Calibri" pitchFamily="34" charset="0"/>
            </a:endParaRPr>
          </a:p>
          <a:p>
            <a:pPr lvl="1"/>
            <a:r>
              <a:rPr lang="el-GR" dirty="0">
                <a:latin typeface="Calibri" pitchFamily="34" charset="0"/>
              </a:rPr>
              <a:t>Συχνότητα</a:t>
            </a:r>
            <a:r>
              <a:rPr lang="en-US" dirty="0">
                <a:latin typeface="Calibri" pitchFamily="34" charset="0"/>
              </a:rPr>
              <a:t>:1 </a:t>
            </a:r>
            <a:r>
              <a:rPr lang="el-GR" dirty="0">
                <a:latin typeface="Calibri" pitchFamily="34" charset="0"/>
              </a:rPr>
              <a:t>ανά</a:t>
            </a:r>
            <a:r>
              <a:rPr lang="en-US" dirty="0">
                <a:latin typeface="Calibri" pitchFamily="34" charset="0"/>
              </a:rPr>
              <a:t> 20-50 </a:t>
            </a:r>
            <a:r>
              <a:rPr lang="el-GR" dirty="0" smtClean="0">
                <a:latin typeface="Calibri" pitchFamily="34" charset="0"/>
              </a:rPr>
              <a:t>χιλιάδες.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4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/>
          <a:p>
            <a:r>
              <a:rPr lang="el-GR" dirty="0"/>
              <a:t>Επιπλοκές – αντιδράσεις μετά μετάγγιση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Όλες </a:t>
            </a:r>
            <a:r>
              <a:rPr lang="el-GR" dirty="0"/>
              <a:t>οι μεταγγίσεις πρέπει να παρακολουθούνται στενά και να διακόπτονται αμέσως επί υποψίας εμφάνισης αντίδρασης </a:t>
            </a:r>
          </a:p>
          <a:p>
            <a:r>
              <a:rPr lang="el-GR" dirty="0" smtClean="0"/>
              <a:t>Σε </a:t>
            </a:r>
            <a:r>
              <a:rPr lang="el-GR" dirty="0"/>
              <a:t>κάθε αντίδραση από μετάγγιση αίματος ή παραγώγου του, αφού συμπληρώνεται λεπτομερώς το αντίστοιχο έντυπο </a:t>
            </a:r>
            <a:r>
              <a:rPr lang="el-GR" dirty="0" smtClean="0"/>
              <a:t>υποχρεωτικά </a:t>
            </a:r>
            <a:r>
              <a:rPr lang="el-GR" dirty="0"/>
              <a:t>ειδοποιείται η Αιμοδοσία </a:t>
            </a:r>
            <a:r>
              <a:rPr lang="el-GR" dirty="0" smtClean="0"/>
              <a:t>και </a:t>
            </a:r>
            <a:r>
              <a:rPr lang="el-GR" dirty="0"/>
              <a:t>αποστέλλεται ο ασκός όπως </a:t>
            </a:r>
            <a:r>
              <a:rPr lang="el-GR" dirty="0" smtClean="0"/>
              <a:t>είναι </a:t>
            </a:r>
            <a:r>
              <a:rPr lang="el-GR" dirty="0"/>
              <a:t>ακέραιος μαζί με τη συσκευή </a:t>
            </a:r>
            <a:r>
              <a:rPr lang="el-GR" dirty="0" smtClean="0"/>
              <a:t>μετάγγισης.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292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Αλλεργικές αντιδράσεις μετάγγισης </a:t>
            </a:r>
            <a:r>
              <a:rPr lang="el-GR" sz="3000" b="0" dirty="0" smtClean="0"/>
              <a:t>4/7</a:t>
            </a:r>
            <a:endParaRPr lang="el-GR" dirty="0"/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2400" b="1" dirty="0" err="1" smtClean="0"/>
              <a:t>Αναφυλακτοειδείς</a:t>
            </a:r>
            <a:r>
              <a:rPr lang="en-US" sz="2400" b="1" dirty="0" smtClean="0"/>
              <a:t> </a:t>
            </a:r>
            <a:r>
              <a:rPr lang="el-GR" sz="2400" b="1" dirty="0" smtClean="0"/>
              <a:t>αντιδράσεις: </a:t>
            </a:r>
            <a:r>
              <a:rPr lang="el-GR" sz="2400" dirty="0" smtClean="0"/>
              <a:t>δεν διαφοροποιούνται κλινικά από τις </a:t>
            </a:r>
            <a:r>
              <a:rPr lang="el-GR" sz="2400" dirty="0" err="1" smtClean="0"/>
              <a:t>αναφυλακτικές</a:t>
            </a:r>
            <a:r>
              <a:rPr lang="el-GR" sz="2400" dirty="0"/>
              <a:t>.</a:t>
            </a:r>
            <a:endParaRPr lang="el-GR" sz="2400" dirty="0" smtClean="0"/>
          </a:p>
          <a:p>
            <a:pPr lvl="1"/>
            <a:r>
              <a:rPr lang="el-GR" sz="2400" dirty="0" smtClean="0"/>
              <a:t>Δεν συμμετέχει η </a:t>
            </a:r>
            <a:r>
              <a:rPr lang="en-US" sz="2400" dirty="0" err="1" smtClean="0"/>
              <a:t>IgE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lvl="1"/>
            <a:r>
              <a:rPr lang="el-GR" sz="2400" dirty="0" smtClean="0"/>
              <a:t>Πρώτη έκθεση του ασθενούς στο αλλεργιογόνο.</a:t>
            </a:r>
          </a:p>
          <a:p>
            <a:pPr lvl="1"/>
            <a:r>
              <a:rPr lang="el-GR" sz="2400" dirty="0" smtClean="0"/>
              <a:t>Λύση </a:t>
            </a:r>
            <a:r>
              <a:rPr lang="el-GR" sz="2400" dirty="0" err="1" smtClean="0"/>
              <a:t>μαστοκυττάρων</a:t>
            </a:r>
            <a:r>
              <a:rPr lang="el-GR" sz="2400" dirty="0" smtClean="0"/>
              <a:t> και </a:t>
            </a:r>
            <a:r>
              <a:rPr lang="el-GR" sz="2400" dirty="0" err="1" smtClean="0"/>
              <a:t>αποκοκκίωση</a:t>
            </a:r>
            <a:r>
              <a:rPr lang="el-GR" sz="2400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549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Αλλεργικές αντιδράσεις μετάγγισης </a:t>
            </a:r>
            <a:r>
              <a:rPr lang="el-GR" sz="3000" b="0" dirty="0" smtClean="0"/>
              <a:t>5/7</a:t>
            </a:r>
            <a:endParaRPr lang="el-GR" dirty="0"/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Ασθενείς με συγγενή</a:t>
            </a:r>
            <a:r>
              <a:rPr lang="en-US" sz="2400" dirty="0" smtClean="0"/>
              <a:t> </a:t>
            </a:r>
            <a:r>
              <a:rPr lang="el-GR" sz="2400" dirty="0" err="1" smtClean="0"/>
              <a:t>IgA</a:t>
            </a:r>
            <a:r>
              <a:rPr lang="en-US" sz="2400" dirty="0" smtClean="0"/>
              <a:t> </a:t>
            </a:r>
            <a:r>
              <a:rPr lang="el-GR" sz="2400" dirty="0" smtClean="0"/>
              <a:t>ανεπάρκεια αναπτύσσουν </a:t>
            </a:r>
            <a:r>
              <a:rPr lang="el-GR" sz="2400" dirty="0" err="1" smtClean="0"/>
              <a:t>αντιIgA</a:t>
            </a:r>
            <a:r>
              <a:rPr lang="en-US" sz="2400" dirty="0" smtClean="0"/>
              <a:t> </a:t>
            </a:r>
            <a:r>
              <a:rPr lang="el-GR" sz="2400" dirty="0" smtClean="0"/>
              <a:t>και</a:t>
            </a:r>
            <a:r>
              <a:rPr lang="en-US" sz="2400" dirty="0" smtClean="0"/>
              <a:t> </a:t>
            </a:r>
            <a:r>
              <a:rPr lang="el-GR" sz="2400" dirty="0" smtClean="0"/>
              <a:t> σε επαναλαμβανόμενες μεταγγίσεις</a:t>
            </a:r>
            <a:r>
              <a:rPr lang="en-US" sz="2400" dirty="0" smtClean="0"/>
              <a:t> </a:t>
            </a:r>
            <a:r>
              <a:rPr lang="el-GR" sz="2400" dirty="0" smtClean="0"/>
              <a:t>με παράγωγο που περιέχει </a:t>
            </a:r>
            <a:r>
              <a:rPr lang="en-US" sz="2400" dirty="0" smtClean="0"/>
              <a:t>IgA </a:t>
            </a:r>
            <a:r>
              <a:rPr lang="el-GR" sz="2400" dirty="0" smtClean="0"/>
              <a:t>ο κίνδυνος να παρουσιάσουν </a:t>
            </a:r>
            <a:r>
              <a:rPr lang="el-GR" sz="2400" dirty="0" err="1" smtClean="0"/>
              <a:t>αναφυλακτική</a:t>
            </a:r>
            <a:r>
              <a:rPr lang="el-GR" sz="2400" dirty="0" smtClean="0"/>
              <a:t> αντίδραση είναι υψηλός.</a:t>
            </a:r>
            <a:endParaRPr lang="el-GR" sz="2400" dirty="0"/>
          </a:p>
          <a:p>
            <a:r>
              <a:rPr lang="el-GR" sz="2400" dirty="0" smtClean="0"/>
              <a:t>Παράγονται </a:t>
            </a:r>
            <a:r>
              <a:rPr lang="el-GR" sz="2400" dirty="0" err="1" smtClean="0"/>
              <a:t>ανοσοσυμπλέγματα</a:t>
            </a:r>
            <a:r>
              <a:rPr lang="el-GR" sz="2400" dirty="0" smtClean="0"/>
              <a:t>  </a:t>
            </a:r>
            <a:r>
              <a:rPr lang="en-US" sz="2400" dirty="0" smtClean="0"/>
              <a:t>IgG/IgA </a:t>
            </a:r>
            <a:r>
              <a:rPr lang="el-GR" sz="2400" dirty="0" smtClean="0"/>
              <a:t>ή ενεργοποιείται το συμπλήρωμα</a:t>
            </a:r>
            <a:r>
              <a:rPr lang="el-GR" sz="2400" dirty="0"/>
              <a:t> </a:t>
            </a:r>
            <a:r>
              <a:rPr lang="en-US" sz="2400" dirty="0" smtClean="0"/>
              <a:t>C3a</a:t>
            </a:r>
            <a:r>
              <a:rPr lang="el-GR" sz="2400" dirty="0" smtClean="0"/>
              <a:t> και</a:t>
            </a:r>
            <a:r>
              <a:rPr lang="en-US" sz="2400" dirty="0" smtClean="0"/>
              <a:t>  C5a </a:t>
            </a:r>
            <a:r>
              <a:rPr lang="el-GR" sz="2400" dirty="0" smtClean="0"/>
              <a:t>που δρα ως </a:t>
            </a:r>
            <a:r>
              <a:rPr lang="el-GR" sz="2400" dirty="0" err="1" smtClean="0"/>
              <a:t>αναφυλατοξίνη</a:t>
            </a:r>
            <a:r>
              <a:rPr lang="el-GR" sz="2400" dirty="0" smtClean="0"/>
              <a:t>: δρα άμεσα στους υποδοχείς της επιφάνειας των </a:t>
            </a:r>
            <a:r>
              <a:rPr lang="el-GR" sz="2400" dirty="0" err="1" smtClean="0"/>
              <a:t>μαστοκυττάρων</a:t>
            </a:r>
            <a:r>
              <a:rPr lang="el-GR" sz="2400" dirty="0" smtClean="0"/>
              <a:t> πυροδοτώντας τη λύση και την πλήρη </a:t>
            </a:r>
            <a:r>
              <a:rPr lang="el-GR" sz="2400" dirty="0" err="1" smtClean="0"/>
              <a:t>αποκοκκίωσή</a:t>
            </a:r>
            <a:r>
              <a:rPr lang="el-GR" sz="2400" dirty="0" smtClean="0"/>
              <a:t> τους.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691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Αλλεργικές αντιδράσεις μετάγγισης </a:t>
            </a:r>
            <a:r>
              <a:rPr lang="el-GR" sz="3000" b="0" dirty="0"/>
              <a:t>6</a:t>
            </a:r>
            <a:r>
              <a:rPr lang="el-GR" sz="3000" b="0" dirty="0" smtClean="0"/>
              <a:t>/7</a:t>
            </a:r>
            <a:endParaRPr lang="el-GR" dirty="0"/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457200" y="1196752"/>
            <a:ext cx="4690864" cy="5661248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l-GR" b="1" dirty="0" smtClean="0">
                <a:latin typeface="Calibri" pitchFamily="34" charset="0"/>
              </a:rPr>
              <a:t>Ήπιες</a:t>
            </a:r>
            <a:r>
              <a:rPr lang="el-GR" dirty="0" smtClean="0">
                <a:latin typeface="Calibri" pitchFamily="34" charset="0"/>
              </a:rPr>
              <a:t> 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Διακοπή της μετάγγισης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Εάν τα συμπτώματα είναι ήπια και υποχωρήσουν, η μετάγγιση μπορεί να συνεχισθεί.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Επί σοβαρών συμπτωμάτων ενδείκνυται η χορήγηση </a:t>
            </a:r>
            <a:r>
              <a:rPr lang="el-GR" dirty="0" err="1" smtClean="0">
                <a:latin typeface="Calibri" pitchFamily="34" charset="0"/>
              </a:rPr>
              <a:t>αντιϊσταμινικών</a:t>
            </a:r>
            <a:r>
              <a:rPr lang="el-GR" dirty="0" smtClean="0">
                <a:latin typeface="Calibri" pitchFamily="34" charset="0"/>
              </a:rPr>
              <a:t>  και κορτικοειδών.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Η προφυλακτική χρήση </a:t>
            </a:r>
            <a:r>
              <a:rPr lang="el-GR" dirty="0" err="1" smtClean="0">
                <a:latin typeface="Calibri" pitchFamily="34" charset="0"/>
              </a:rPr>
              <a:t>αντιϊσταμινικών</a:t>
            </a:r>
            <a:r>
              <a:rPr lang="el-GR" dirty="0" smtClean="0">
                <a:latin typeface="Calibri" pitchFamily="34" charset="0"/>
              </a:rPr>
              <a:t> μπορεί να βοηθήσει σε μελλοντικές μεταγγίσεις.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5292080" y="1196752"/>
            <a:ext cx="3779912" cy="5033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</a:pPr>
            <a:r>
              <a:rPr lang="el-GR" sz="2200" b="1" dirty="0">
                <a:solidFill>
                  <a:prstClr val="black"/>
                </a:solidFill>
                <a:latin typeface="Calibri" pitchFamily="34" charset="0"/>
              </a:rPr>
              <a:t>Σοβαρές 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 pitchFamily="34" charset="0"/>
              </a:rPr>
              <a:t>Διατήρηση βατής </a:t>
            </a:r>
            <a:r>
              <a:rPr lang="el-GR" sz="2200" dirty="0" err="1">
                <a:solidFill>
                  <a:prstClr val="black"/>
                </a:solidFill>
                <a:latin typeface="Calibri" pitchFamily="34" charset="0"/>
              </a:rPr>
              <a:t>ενδαγγειακής</a:t>
            </a:r>
            <a:r>
              <a:rPr lang="el-GR" sz="22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prstClr val="black"/>
                </a:solidFill>
                <a:latin typeface="Calibri" pitchFamily="34" charset="0"/>
              </a:rPr>
              <a:t>γραμμής. </a:t>
            </a:r>
            <a:endParaRPr lang="el-GR" sz="22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 pitchFamily="34" charset="0"/>
              </a:rPr>
              <a:t>Χορήγηση </a:t>
            </a:r>
            <a:r>
              <a:rPr lang="el-GR" sz="2200" dirty="0" err="1">
                <a:solidFill>
                  <a:prstClr val="black"/>
                </a:solidFill>
                <a:latin typeface="Calibri" pitchFamily="34" charset="0"/>
              </a:rPr>
              <a:t>επινεφρίνης</a:t>
            </a:r>
            <a:r>
              <a:rPr lang="el-GR" sz="2200" dirty="0">
                <a:solidFill>
                  <a:prstClr val="black"/>
                </a:solidFill>
                <a:latin typeface="Calibri" pitchFamily="34" charset="0"/>
              </a:rPr>
              <a:t> (0.3ml </a:t>
            </a:r>
            <a:r>
              <a:rPr lang="el-GR" sz="2200" dirty="0" err="1">
                <a:solidFill>
                  <a:prstClr val="black"/>
                </a:solidFill>
                <a:latin typeface="Calibri" pitchFamily="34" charset="0"/>
              </a:rPr>
              <a:t>διαλ</a:t>
            </a:r>
            <a:r>
              <a:rPr lang="el-GR" sz="2200" dirty="0">
                <a:solidFill>
                  <a:prstClr val="black"/>
                </a:solidFill>
                <a:latin typeface="Calibri" pitchFamily="34" charset="0"/>
              </a:rPr>
              <a:t>. 1.10000), </a:t>
            </a:r>
            <a:r>
              <a:rPr lang="el-GR" sz="2200" dirty="0" err="1" smtClean="0">
                <a:solidFill>
                  <a:prstClr val="black"/>
                </a:solidFill>
                <a:latin typeface="Calibri" pitchFamily="34" charset="0"/>
              </a:rPr>
              <a:t>κορτικοστεροειδών</a:t>
            </a:r>
            <a:r>
              <a:rPr lang="el-GR" sz="22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l-GR" sz="22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 pitchFamily="34" charset="0"/>
              </a:rPr>
              <a:t>Χρήση </a:t>
            </a:r>
            <a:r>
              <a:rPr lang="el-GR" sz="2200" dirty="0" err="1">
                <a:solidFill>
                  <a:prstClr val="black"/>
                </a:solidFill>
                <a:latin typeface="Calibri" pitchFamily="34" charset="0"/>
              </a:rPr>
              <a:t>πλυμμένων</a:t>
            </a:r>
            <a:r>
              <a:rPr lang="el-GR" sz="22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l-GR" sz="2200" dirty="0" smtClean="0">
                <a:solidFill>
                  <a:prstClr val="black"/>
                </a:solidFill>
                <a:latin typeface="Calibri" pitchFamily="34" charset="0"/>
              </a:rPr>
              <a:t>παραγώγων.</a:t>
            </a:r>
            <a:endParaRPr lang="el-GR" sz="22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200" dirty="0">
                <a:solidFill>
                  <a:prstClr val="black"/>
                </a:solidFill>
                <a:latin typeface="Calibri" pitchFamily="34" charset="0"/>
              </a:rPr>
              <a:t>Μετάγγιση παραγώγων ελεύθερων </a:t>
            </a:r>
            <a:r>
              <a:rPr lang="el-GR" sz="2200" dirty="0" err="1" smtClean="0">
                <a:solidFill>
                  <a:prstClr val="black"/>
                </a:solidFill>
                <a:latin typeface="Calibri" pitchFamily="34" charset="0"/>
              </a:rPr>
              <a:t>IgA</a:t>
            </a:r>
            <a:r>
              <a:rPr lang="el-GR" sz="2200" dirty="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el-GR" sz="22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l-GR" sz="2200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5148064" y="1340768"/>
            <a:ext cx="0" cy="4889028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Αλλεργικές αντιδράσεις μετάγγισης </a:t>
            </a:r>
            <a:r>
              <a:rPr lang="el-GR" sz="3000" b="0" dirty="0" smtClean="0"/>
              <a:t>7/7</a:t>
            </a:r>
            <a:endParaRPr lang="el-GR" dirty="0"/>
          </a:p>
        </p:txBody>
      </p:sp>
      <p:sp>
        <p:nvSpPr>
          <p:cNvPr id="41986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/>
              <a:t>Λήψη δειγμάτων από τον ασθενή πριν και μετά την μετάγγιση και δείγμα από το μεταγγιζόμενο παράγωγο αίματος.</a:t>
            </a:r>
          </a:p>
          <a:p>
            <a:pPr eaLnBrk="1" hangingPunct="1"/>
            <a:r>
              <a:rPr lang="el-GR" dirty="0" smtClean="0"/>
              <a:t>Μέτρηση συμπληρώματος.</a:t>
            </a:r>
          </a:p>
          <a:p>
            <a:pPr eaLnBrk="1" hangingPunct="1"/>
            <a:r>
              <a:rPr lang="el-GR" dirty="0" err="1" smtClean="0"/>
              <a:t>Τρυπτάση</a:t>
            </a:r>
            <a:r>
              <a:rPr lang="el-GR" dirty="0" smtClean="0"/>
              <a:t> </a:t>
            </a:r>
            <a:r>
              <a:rPr lang="el-GR" dirty="0" err="1" smtClean="0"/>
              <a:t>μαστοκυττάρων</a:t>
            </a:r>
            <a:r>
              <a:rPr lang="el-GR" dirty="0" smtClean="0"/>
              <a:t>.</a:t>
            </a:r>
          </a:p>
          <a:p>
            <a:pPr eaLnBrk="1" hangingPunct="1"/>
            <a:r>
              <a:rPr lang="el-GR" dirty="0" smtClean="0"/>
              <a:t>Ι</a:t>
            </a:r>
            <a:r>
              <a:rPr lang="en-US" dirty="0" err="1" smtClean="0"/>
              <a:t>gE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IgA</a:t>
            </a:r>
            <a:r>
              <a:rPr lang="el-GR" dirty="0" smtClean="0"/>
              <a:t> ασθενούς.</a:t>
            </a:r>
          </a:p>
          <a:p>
            <a:pPr eaLnBrk="1" hangingPunct="1"/>
            <a:r>
              <a:rPr lang="el-GR" dirty="0" smtClean="0"/>
              <a:t>Λήψη ιστορικού ασθενούς (ύπαρξη προηγούμενης αλλεργικής αντίδρασης, φαρμακευτική αγωγή).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876550" y="905338550"/>
            <a:ext cx="3067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800">
                <a:cs typeface="Arial" pitchFamily="34" charset="0"/>
              </a:rPr>
              <a:t>Διακοπή της μετάγγισης και ειδοποίηση του θεράποντος ιατρού.</a:t>
            </a:r>
            <a:endParaRPr lang="el-GR" sz="600"/>
          </a:p>
          <a:p>
            <a:pPr eaLnBrk="0" hangingPunct="0"/>
            <a:endParaRPr lang="el-GR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2876550" y="992422450"/>
            <a:ext cx="3325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800">
                <a:cs typeface="Arial" pitchFamily="34" charset="0"/>
              </a:rPr>
              <a:t>Επί σοβαρών συμπτωμάτων ενδείκνυται η χορήγηση αντιϊσταμινικών </a:t>
            </a:r>
            <a:endParaRPr lang="el-GR" sz="600"/>
          </a:p>
          <a:p>
            <a:pPr eaLnBrk="0" hangingPunct="0"/>
            <a:endParaRPr lang="el-GR"/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2876550" y="-1508291688"/>
            <a:ext cx="9921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800">
                <a:cs typeface="Arial" pitchFamily="34" charset="0"/>
              </a:rPr>
              <a:t>και κορτικοειδών. </a:t>
            </a:r>
            <a:endParaRPr lang="el-GR" sz="600"/>
          </a:p>
          <a:p>
            <a:pPr eaLnBrk="0" hangingPunct="0"/>
            <a:endParaRPr lang="el-GR"/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2876550" y="1166596600"/>
            <a:ext cx="33924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800">
                <a:cs typeface="Arial" pitchFamily="34" charset="0"/>
              </a:rPr>
              <a:t>Εάν τα συμπτώματα υποχωρήσουν, η μετάγγιση μπορεί να συνεχισθεί </a:t>
            </a:r>
            <a:endParaRPr lang="el-GR" sz="600"/>
          </a:p>
          <a:p>
            <a:pPr eaLnBrk="0" hangingPunct="0"/>
            <a:endParaRPr lang="el-GR"/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2876550" y="1253680500"/>
            <a:ext cx="13287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800">
                <a:cs typeface="Arial" pitchFamily="34" charset="0"/>
              </a:rPr>
              <a:t>κατόπιν ιατρικής οδηγίας.</a:t>
            </a:r>
            <a:endParaRPr lang="el-GR" sz="600"/>
          </a:p>
          <a:p>
            <a:pPr eaLnBrk="0" hangingPunct="0"/>
            <a:endParaRPr lang="el-GR"/>
          </a:p>
        </p:txBody>
      </p:sp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2876550" y="-1482166200"/>
            <a:ext cx="2835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800">
                <a:cs typeface="Arial" pitchFamily="34" charset="0"/>
              </a:rPr>
              <a:t>Εάν τα συμπτώματα συνεχίζονται η μετάγγιση διακόπτεται.</a:t>
            </a:r>
            <a:endParaRPr lang="el-GR" sz="600"/>
          </a:p>
          <a:p>
            <a:pPr eaLnBrk="0" hangingPunct="0"/>
            <a:endParaRPr lang="el-GR"/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2876550" y="1427853063"/>
            <a:ext cx="31146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800">
                <a:cs typeface="Arial" pitchFamily="34" charset="0"/>
              </a:rPr>
              <a:t>Η προφυλακτική χρήση αντισϊσταμινικών μπορεί να βοηθήσει σε </a:t>
            </a:r>
            <a:endParaRPr lang="el-GR" sz="600"/>
          </a:p>
          <a:p>
            <a:pPr eaLnBrk="0" hangingPunct="0"/>
            <a:endParaRPr lang="el-GR"/>
          </a:p>
        </p:txBody>
      </p:sp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2876550" y="1514936963"/>
            <a:ext cx="11715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l-GR" sz="800">
                <a:cs typeface="Arial" pitchFamily="34" charset="0"/>
              </a:rPr>
              <a:t>μελλοντικές μεταγγίσε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732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2 - Θέση περιεχομένου"/>
          <p:cNvSpPr>
            <a:spLocks noGrp="1"/>
          </p:cNvSpPr>
          <p:nvPr>
            <p:ph idx="1"/>
          </p:nvPr>
        </p:nvSpPr>
        <p:spPr>
          <a:xfrm>
            <a:off x="446856" y="2132856"/>
            <a:ext cx="8229600" cy="3888432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 smtClean="0">
                <a:latin typeface="Calibri" pitchFamily="34" charset="0"/>
                <a:cs typeface="Arial" pitchFamily="34" charset="0"/>
              </a:rPr>
              <a:t>Ως TRALI ορίζεται το μη </a:t>
            </a:r>
            <a:r>
              <a:rPr lang="el-GR" sz="2400" dirty="0" err="1" smtClean="0">
                <a:latin typeface="Calibri" pitchFamily="34" charset="0"/>
                <a:cs typeface="Arial" pitchFamily="34" charset="0"/>
              </a:rPr>
              <a:t>καρδιογενές</a:t>
            </a:r>
            <a:r>
              <a:rPr lang="el-GR" sz="2400" dirty="0" smtClean="0">
                <a:latin typeface="Calibri" pitchFamily="34" charset="0"/>
                <a:cs typeface="Arial" pitchFamily="34" charset="0"/>
              </a:rPr>
              <a:t> πνευμονικό οίδημα που οφείλεται σε μετάγγιση αίματος ή/και παραγώγων του.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  <a:cs typeface="Arial" pitchFamily="34" charset="0"/>
              </a:rPr>
              <a:t>Τυπικά συμβαίνει 1-6 ώρες από την έναρξη της μετάγγισης και κλινικά δεν διαφέρει από το ARDS.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  <a:cs typeface="Arial" pitchFamily="34" charset="0"/>
              </a:rPr>
              <a:t>Αναγνωρίσθηκε ως οντότητα το 1957.</a:t>
            </a:r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>
            <a:noAutofit/>
          </a:bodyPr>
          <a:lstStyle/>
          <a:p>
            <a:r>
              <a:rPr lang="el-GR" dirty="0" smtClean="0"/>
              <a:t>Οξεία </a:t>
            </a:r>
            <a:r>
              <a:rPr lang="el-GR" dirty="0"/>
              <a:t>πνευμονική βλάβη συνδεόμενη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με την μετάγγιση</a:t>
            </a:r>
            <a:br>
              <a:rPr lang="el-GR" dirty="0" smtClean="0"/>
            </a:br>
            <a:r>
              <a:rPr lang="en-US" sz="3000" b="0" dirty="0"/>
              <a:t>(Transfusion Related Acute Lung Injury-TRALI)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7426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256584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ts val="1000"/>
              </a:spcBef>
              <a:defRPr/>
            </a:pPr>
            <a:r>
              <a:rPr lang="el-GR" dirty="0" smtClean="0">
                <a:latin typeface="Calibri" pitchFamily="34" charset="0"/>
                <a:cs typeface="Arial" charset="0"/>
              </a:rPr>
              <a:t>Η επίπτωση του συνδρόμου είναι 0,02% ανά μεταγγιζόμενη μονάδα αίματος ή παραγώγου και 0,16% ανά μεταγγιζόμενο ασθενή.</a:t>
            </a:r>
          </a:p>
          <a:p>
            <a:pPr eaLnBrk="1" hangingPunct="1">
              <a:lnSpc>
                <a:spcPct val="105000"/>
              </a:lnSpc>
              <a:spcBef>
                <a:spcPts val="1000"/>
              </a:spcBef>
              <a:defRPr/>
            </a:pPr>
            <a:r>
              <a:rPr lang="el-GR" dirty="0" smtClean="0">
                <a:latin typeface="Calibri" pitchFamily="34" charset="0"/>
                <a:cs typeface="Arial" charset="0"/>
              </a:rPr>
              <a:t>Ο κίνδυνος TRALI ανά μεταγγιζόμενη μονάδα είναι περίπου 7 φορές μεγαλύτερος για το FFP και περίπου 8 φορές μεγαλύτερος για τα ΑΜΠ σε σχέση με τα ΣΕ.</a:t>
            </a:r>
          </a:p>
          <a:p>
            <a:pPr eaLnBrk="1" hangingPunct="1">
              <a:lnSpc>
                <a:spcPct val="105000"/>
              </a:lnSpc>
              <a:spcBef>
                <a:spcPts val="1000"/>
              </a:spcBef>
              <a:defRPr/>
            </a:pPr>
            <a:r>
              <a:rPr lang="el-GR" dirty="0" smtClean="0">
                <a:latin typeface="Calibri" pitchFamily="34" charset="0"/>
                <a:cs typeface="Arial" charset="0"/>
              </a:rPr>
              <a:t>Το FFP εμπλέκεται στις μισές περίπου από τις συνολικές περιπτώσεις TRALI ενώ τα ΑΜΠ είναι και τα συχνότερα κυτταρικά παράγωγα αίματος που ενοχοποιούνται για το σύνδρομο.</a:t>
            </a:r>
          </a:p>
          <a:p>
            <a:pPr eaLnBrk="1" hangingPunct="1">
              <a:lnSpc>
                <a:spcPct val="105000"/>
              </a:lnSpc>
              <a:spcBef>
                <a:spcPts val="1000"/>
              </a:spcBef>
              <a:defRPr/>
            </a:pPr>
            <a:r>
              <a:rPr lang="el-GR" dirty="0" smtClean="0">
                <a:latin typeface="Calibri" pitchFamily="34" charset="0"/>
                <a:cs typeface="Arial" charset="0"/>
              </a:rPr>
              <a:t>Στις αναπτυγμένες χώρες το TRALI αποτελεί την πρώτη αιτία θανάτου από μετάγγιση.</a:t>
            </a:r>
          </a:p>
          <a:p>
            <a:pPr eaLnBrk="1" hangingPunct="1">
              <a:lnSpc>
                <a:spcPct val="105000"/>
              </a:lnSpc>
              <a:spcBef>
                <a:spcPts val="1000"/>
              </a:spcBef>
              <a:defRPr/>
            </a:pPr>
            <a:r>
              <a:rPr lang="el-GR" dirty="0" smtClean="0">
                <a:latin typeface="Calibri" pitchFamily="34" charset="0"/>
                <a:cs typeface="Arial" charset="0"/>
              </a:rPr>
              <a:t>Έχει περιγραφεί και μετά από χορήγηση </a:t>
            </a:r>
            <a:r>
              <a:rPr lang="el-GR" dirty="0" err="1" smtClean="0">
                <a:latin typeface="Calibri" pitchFamily="34" charset="0"/>
                <a:cs typeface="Arial" charset="0"/>
              </a:rPr>
              <a:t>κρυοϊζήματος</a:t>
            </a:r>
            <a:r>
              <a:rPr lang="el-GR" dirty="0" smtClean="0">
                <a:latin typeface="Calibri" pitchFamily="34" charset="0"/>
                <a:cs typeface="Arial" charset="0"/>
              </a:rPr>
              <a:t>, </a:t>
            </a:r>
            <a:r>
              <a:rPr lang="el-GR" dirty="0" err="1" smtClean="0">
                <a:latin typeface="Calibri" pitchFamily="34" charset="0"/>
                <a:cs typeface="Arial" charset="0"/>
              </a:rPr>
              <a:t>κοκκιοκυτάρων</a:t>
            </a:r>
            <a:r>
              <a:rPr lang="el-GR" dirty="0" smtClean="0">
                <a:latin typeface="Calibri" pitchFamily="34" charset="0"/>
                <a:cs typeface="Arial" charset="0"/>
              </a:rPr>
              <a:t>, αλλά και ενδοφλέβιας </a:t>
            </a:r>
            <a:r>
              <a:rPr lang="el-GR" dirty="0" err="1" smtClean="0">
                <a:latin typeface="Calibri" pitchFamily="34" charset="0"/>
                <a:cs typeface="Arial" charset="0"/>
              </a:rPr>
              <a:t>ανοσοσφαιρίνης</a:t>
            </a:r>
            <a:r>
              <a:rPr lang="el-GR" dirty="0" smtClean="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TRALI</a:t>
            </a:r>
            <a:r>
              <a:rPr lang="el-GR" dirty="0" smtClean="0"/>
              <a:t> </a:t>
            </a:r>
            <a:r>
              <a:rPr lang="el-GR" sz="3000" b="0" dirty="0" smtClean="0"/>
              <a:t>1/10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3263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Arial" pitchFamily="34" charset="0"/>
              </a:rPr>
              <a:t>1 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περίπτωση /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1000-2400 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μονάδες μετάγγισης.</a:t>
            </a:r>
            <a:endParaRPr lang="en-US" dirty="0" smtClean="0">
              <a:latin typeface="Calibri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  <a:cs typeface="Arial" pitchFamily="34" charset="0"/>
              </a:rPr>
              <a:t>6-9%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θνητότητα.</a:t>
            </a:r>
            <a:endParaRPr lang="en-US" dirty="0" smtClean="0">
              <a:latin typeface="Calibri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l-GR" b="1" dirty="0" smtClean="0">
                <a:latin typeface="Calibri" pitchFamily="34" charset="0"/>
                <a:cs typeface="Arial" pitchFamily="34" charset="0"/>
              </a:rPr>
              <a:t>Παράγοντες κινδύνου</a:t>
            </a:r>
            <a:r>
              <a:rPr lang="en-US" b="1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r>
              <a:rPr lang="el-GR" dirty="0" smtClean="0">
                <a:latin typeface="Calibri" pitchFamily="34" charset="0"/>
                <a:cs typeface="Arial" pitchFamily="34" charset="0"/>
              </a:rPr>
              <a:t>Δεν έχουν βρεθεί συγκεκριμένοι παράγοντες κινδύνου.</a:t>
            </a:r>
          </a:p>
          <a:p>
            <a:r>
              <a:rPr lang="el-GR" dirty="0" smtClean="0">
                <a:latin typeface="Calibri" pitchFamily="34" charset="0"/>
                <a:cs typeface="Arial" pitchFamily="34" charset="0"/>
              </a:rPr>
              <a:t>Μεγάλοι χρόνοι αποθήκευσης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μαζικές μεταγγίσεις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,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πολλές εγκυμοσύνες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,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ενεργός λοίμωξη έχουν ενοχοποιηθεί.</a:t>
            </a:r>
          </a:p>
          <a:p>
            <a:r>
              <a:rPr lang="el-GR" dirty="0" smtClean="0">
                <a:latin typeface="Calibri" pitchFamily="34" charset="0"/>
                <a:cs typeface="Arial" pitchFamily="34" charset="0"/>
              </a:rPr>
              <a:t>Οι περισσότερες περιπτώσεις εμφανίζονται σε ασθενείς στο χειρουργείο ή στη ΜΕΘ.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TRALI</a:t>
            </a:r>
            <a:r>
              <a:rPr lang="el-GR" dirty="0"/>
              <a:t> </a:t>
            </a:r>
            <a:r>
              <a:rPr lang="el-GR" sz="3000" b="0" dirty="0" smtClean="0"/>
              <a:t>2/10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257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err="1"/>
              <a:t>Παθογενετικοί</a:t>
            </a:r>
            <a:r>
              <a:rPr lang="el-GR" b="1" dirty="0"/>
              <a:t> μηχανισμοί:</a:t>
            </a:r>
          </a:p>
          <a:p>
            <a:pPr marL="355600" indent="0">
              <a:buNone/>
            </a:pPr>
            <a:r>
              <a:rPr lang="el-GR" dirty="0"/>
              <a:t>Το </a:t>
            </a:r>
            <a:r>
              <a:rPr lang="el-GR" b="1" dirty="0"/>
              <a:t>“πρώτο πλήγμα”: </a:t>
            </a:r>
            <a:r>
              <a:rPr lang="el-GR" dirty="0" smtClean="0"/>
              <a:t>οφείλεται </a:t>
            </a:r>
            <a:r>
              <a:rPr lang="el-GR" dirty="0"/>
              <a:t>υποκείμενη παθολογία του ασθενούς (χειρουργική επέμβαση, σήψη, </a:t>
            </a:r>
            <a:r>
              <a:rPr lang="el-GR" dirty="0" smtClean="0"/>
              <a:t>τραύμα</a:t>
            </a:r>
            <a:r>
              <a:rPr lang="el-GR" dirty="0"/>
              <a:t>, μαζική μετάγγιση, καρδιαγγειακή νόσος, </a:t>
            </a:r>
            <a:r>
              <a:rPr lang="el-GR" dirty="0" err="1"/>
              <a:t>αορτοστεφανιαία</a:t>
            </a:r>
            <a:r>
              <a:rPr lang="el-GR" dirty="0"/>
              <a:t> </a:t>
            </a:r>
            <a:r>
              <a:rPr lang="el-GR" dirty="0" smtClean="0"/>
              <a:t>παράκαμψη, αιματολογική </a:t>
            </a:r>
            <a:r>
              <a:rPr lang="el-GR" dirty="0"/>
              <a:t>κακοήθεια), οδηγεί </a:t>
            </a:r>
            <a:r>
              <a:rPr lang="el-GR" dirty="0" smtClean="0"/>
              <a:t>στη </a:t>
            </a:r>
            <a:r>
              <a:rPr lang="el-GR" dirty="0"/>
              <a:t>μετανάστευση </a:t>
            </a:r>
            <a:r>
              <a:rPr lang="el-GR" dirty="0" smtClean="0"/>
              <a:t>και </a:t>
            </a:r>
            <a:r>
              <a:rPr lang="el-GR" dirty="0"/>
              <a:t>προσκόλληση </a:t>
            </a:r>
            <a:r>
              <a:rPr lang="el-GR" dirty="0" err="1"/>
              <a:t>πολυμορφοπυρήνων</a:t>
            </a:r>
            <a:r>
              <a:rPr lang="el-GR" dirty="0"/>
              <a:t> μέσω της β2 –</a:t>
            </a:r>
            <a:r>
              <a:rPr lang="el-GR" dirty="0" err="1"/>
              <a:t>ιντεγκρίνης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l-GR" dirty="0"/>
              <a:t>CD11b/CD18) στους υποδοχείς PECAM-1, ICAM-1, P-</a:t>
            </a:r>
            <a:r>
              <a:rPr lang="el-GR" dirty="0" err="1"/>
              <a:t>selectin</a:t>
            </a:r>
            <a:r>
              <a:rPr lang="el-GR" dirty="0"/>
              <a:t> και L-</a:t>
            </a:r>
            <a:r>
              <a:rPr lang="el-GR" dirty="0" err="1"/>
              <a:t>selectin</a:t>
            </a:r>
            <a:r>
              <a:rPr lang="el-GR" dirty="0"/>
              <a:t> </a:t>
            </a:r>
            <a:r>
              <a:rPr lang="el-GR" dirty="0" smtClean="0"/>
              <a:t>του </a:t>
            </a:r>
            <a:r>
              <a:rPr lang="el-GR" dirty="0"/>
              <a:t>πνευμονικού </a:t>
            </a:r>
            <a:r>
              <a:rPr lang="el-GR" dirty="0" smtClean="0"/>
              <a:t>ενδοθηλίου.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TRALI</a:t>
            </a:r>
            <a:r>
              <a:rPr lang="el-GR" dirty="0"/>
              <a:t> </a:t>
            </a:r>
            <a:r>
              <a:rPr lang="el-GR" sz="3000" b="0" dirty="0" smtClean="0"/>
              <a:t>3/10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60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TRALI</a:t>
            </a:r>
            <a:r>
              <a:rPr lang="el-GR" dirty="0"/>
              <a:t> </a:t>
            </a:r>
            <a:r>
              <a:rPr lang="el-GR" sz="3000" b="0" dirty="0" smtClean="0"/>
              <a:t>4/10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l-GR" dirty="0"/>
              <a:t>Το </a:t>
            </a:r>
            <a:r>
              <a:rPr lang="el-GR" b="1" dirty="0"/>
              <a:t>“δεύτερο πλήγμα”:</a:t>
            </a:r>
          </a:p>
          <a:p>
            <a:pPr>
              <a:spcBef>
                <a:spcPts val="1000"/>
              </a:spcBef>
            </a:pPr>
            <a:r>
              <a:rPr lang="el-GR" dirty="0" smtClean="0"/>
              <a:t>Πυροδοτείται </a:t>
            </a:r>
            <a:r>
              <a:rPr lang="el-GR" dirty="0"/>
              <a:t>από τη μετάγγιση, οδηγεί στην ενεργοποίηση των  </a:t>
            </a:r>
            <a:r>
              <a:rPr lang="el-GR" dirty="0" err="1" smtClean="0"/>
              <a:t>πολυμορφοπυρήνων</a:t>
            </a:r>
            <a:r>
              <a:rPr lang="el-GR" dirty="0" smtClean="0"/>
              <a:t> </a:t>
            </a:r>
            <a:r>
              <a:rPr lang="el-GR" dirty="0"/>
              <a:t>αυτών και στην απελευθέρωση δραστικών ουσιών, </a:t>
            </a:r>
            <a:r>
              <a:rPr lang="el-GR" dirty="0" smtClean="0"/>
              <a:t>που </a:t>
            </a:r>
            <a:r>
              <a:rPr lang="el-GR" dirty="0"/>
              <a:t>προκαλούν τριχοειδική διαφυγή και κυψελιδική εξοίδηση. </a:t>
            </a:r>
          </a:p>
          <a:p>
            <a:pPr>
              <a:spcBef>
                <a:spcPts val="1000"/>
              </a:spcBef>
            </a:pPr>
            <a:r>
              <a:rPr lang="el-GR" dirty="0"/>
              <a:t>Για τον τρόπο ενεργοποίησης των </a:t>
            </a:r>
            <a:r>
              <a:rPr lang="el-GR" dirty="0" err="1"/>
              <a:t>πολυμορφοπυρήνων</a:t>
            </a:r>
            <a:r>
              <a:rPr lang="el-GR" dirty="0"/>
              <a:t> έχουν ενοχοποιηθεί </a:t>
            </a:r>
            <a:r>
              <a:rPr lang="el-GR" dirty="0" smtClean="0"/>
              <a:t>δύο </a:t>
            </a:r>
            <a:r>
              <a:rPr lang="el-GR" dirty="0"/>
              <a:t>μηχανισμοί: </a:t>
            </a:r>
          </a:p>
          <a:p>
            <a:pPr marL="857250" lvl="1" indent="-457200">
              <a:spcBef>
                <a:spcPts val="1000"/>
              </a:spcBef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μεσολάβηση </a:t>
            </a:r>
            <a:r>
              <a:rPr lang="el-GR" dirty="0" err="1"/>
              <a:t>αντιλευκοκυτταρικών</a:t>
            </a:r>
            <a:r>
              <a:rPr lang="el-GR" dirty="0"/>
              <a:t> αντισωμάτων </a:t>
            </a:r>
            <a:r>
              <a:rPr lang="el-GR" dirty="0" smtClean="0"/>
              <a:t>(</a:t>
            </a:r>
            <a:r>
              <a:rPr lang="el-GR" dirty="0"/>
              <a:t>άνοσο TRALI) (που υπάρχουν στο μεταγγιζόμενο παράγωγο</a:t>
            </a:r>
            <a:r>
              <a:rPr lang="el-GR" dirty="0" smtClean="0"/>
              <a:t>).</a:t>
            </a:r>
            <a:endParaRPr lang="el-GR" dirty="0"/>
          </a:p>
          <a:p>
            <a:pPr marL="857250" lvl="1" indent="-457200">
              <a:spcBef>
                <a:spcPts val="1000"/>
              </a:spcBef>
              <a:buFont typeface="+mj-lt"/>
              <a:buAutoNum type="arabicPeriod"/>
            </a:pPr>
            <a:r>
              <a:rPr lang="el-GR" dirty="0" smtClean="0"/>
              <a:t>Η </a:t>
            </a:r>
            <a:r>
              <a:rPr lang="el-GR" dirty="0"/>
              <a:t>δράση βιολογικά ενεργών λιπιδίων και </a:t>
            </a:r>
            <a:r>
              <a:rPr lang="el-GR" dirty="0" err="1" smtClean="0"/>
              <a:t>κυτταροκινών</a:t>
            </a:r>
            <a:r>
              <a:rPr lang="el-GR" dirty="0" smtClean="0"/>
              <a:t> (μη </a:t>
            </a:r>
            <a:r>
              <a:rPr lang="el-GR" dirty="0"/>
              <a:t>άνοσο TRALI) (αποτέλεσμα αποθηκευτικής βλάβης ειδικά σε ασκούς PLTS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536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Autofit/>
          </a:bodyPr>
          <a:lstStyle/>
          <a:p>
            <a:pPr eaLnBrk="1" hangingPunct="1"/>
            <a:r>
              <a:rPr lang="el-GR" dirty="0" smtClean="0">
                <a:cs typeface="Arial" pitchFamily="34" charset="0"/>
              </a:rPr>
              <a:t>Άνοσο </a:t>
            </a:r>
            <a:r>
              <a:rPr lang="en-US" dirty="0" err="1" smtClean="0">
                <a:cs typeface="Arial" pitchFamily="34" charset="0"/>
              </a:rPr>
              <a:t>Trali</a:t>
            </a:r>
            <a:r>
              <a:rPr lang="en-US" dirty="0" smtClean="0">
                <a:cs typeface="Arial" pitchFamily="34" charset="0"/>
              </a:rPr>
              <a:t>: </a:t>
            </a:r>
            <a:r>
              <a:rPr lang="el-GR" dirty="0" smtClean="0">
                <a:cs typeface="Arial" pitchFamily="34" charset="0"/>
              </a:rPr>
              <a:t>Οφείλεται σε αντισώματα του δότη -κυρίως πρόκειται για πολύτοκες γυναίκες ή άτομα που έχουν μεταγγισθεί- τα οποία μεταφέρονται με την μετάγγιση και αντιδρούν με ειδικά </a:t>
            </a:r>
            <a:r>
              <a:rPr lang="el-GR" dirty="0" err="1" smtClean="0">
                <a:cs typeface="Arial" pitchFamily="34" charset="0"/>
              </a:rPr>
              <a:t>ουδετεροφιλικά</a:t>
            </a:r>
            <a:r>
              <a:rPr lang="el-GR" dirty="0" smtClean="0">
                <a:cs typeface="Arial" pitchFamily="34" charset="0"/>
              </a:rPr>
              <a:t> αντιγόνα (</a:t>
            </a:r>
            <a:r>
              <a:rPr lang="el-GR" dirty="0" err="1" smtClean="0">
                <a:cs typeface="Arial" pitchFamily="34" charset="0"/>
              </a:rPr>
              <a:t>Human</a:t>
            </a:r>
            <a:r>
              <a:rPr lang="el-GR" dirty="0" smtClean="0">
                <a:cs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</a:rPr>
              <a:t>neutrophil</a:t>
            </a:r>
            <a:r>
              <a:rPr lang="el-GR" dirty="0" smtClean="0">
                <a:cs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</a:rPr>
              <a:t>antigens</a:t>
            </a:r>
            <a:r>
              <a:rPr lang="el-GR" dirty="0">
                <a:cs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</a:rPr>
              <a:t>HNAs</a:t>
            </a:r>
            <a:r>
              <a:rPr lang="el-GR" dirty="0" smtClean="0">
                <a:cs typeface="Arial" pitchFamily="34" charset="0"/>
              </a:rPr>
              <a:t>) ή με λευκοκυτταρικά αντιγόνα (</a:t>
            </a:r>
            <a:r>
              <a:rPr lang="el-GR" dirty="0" err="1" smtClean="0">
                <a:cs typeface="Arial" pitchFamily="34" charset="0"/>
              </a:rPr>
              <a:t>Human</a:t>
            </a:r>
            <a:r>
              <a:rPr lang="el-GR" dirty="0" smtClean="0">
                <a:cs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</a:rPr>
              <a:t>leukocyte</a:t>
            </a:r>
            <a:r>
              <a:rPr lang="el-GR" dirty="0" smtClean="0">
                <a:cs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</a:rPr>
              <a:t>antigens</a:t>
            </a:r>
            <a:r>
              <a:rPr lang="el-GR" dirty="0" smtClean="0">
                <a:cs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</a:rPr>
              <a:t>HLAs</a:t>
            </a:r>
            <a:r>
              <a:rPr lang="el-GR" dirty="0" smtClean="0">
                <a:cs typeface="Arial" pitchFamily="34" charset="0"/>
              </a:rPr>
              <a:t>) του δέκτη</a:t>
            </a:r>
          </a:p>
          <a:p>
            <a:pPr lvl="1"/>
            <a:r>
              <a:rPr lang="el-GR" dirty="0" smtClean="0">
                <a:cs typeface="Arial" pitchFamily="34" charset="0"/>
              </a:rPr>
              <a:t>Των ΠΜΦ που είναι ήδη προσκολλημένα στο πνευμονικό ενδοθήλιο.</a:t>
            </a:r>
          </a:p>
          <a:p>
            <a:pPr lvl="1"/>
            <a:r>
              <a:rPr lang="el-GR" dirty="0" smtClean="0">
                <a:cs typeface="Arial" pitchFamily="34" charset="0"/>
              </a:rPr>
              <a:t>Είτε </a:t>
            </a:r>
            <a:r>
              <a:rPr lang="el-GR" dirty="0" err="1" smtClean="0">
                <a:cs typeface="Arial" pitchFamily="34" charset="0"/>
              </a:rPr>
              <a:t>απευθεἰας</a:t>
            </a:r>
            <a:r>
              <a:rPr lang="el-GR" dirty="0" smtClean="0">
                <a:cs typeface="Arial" pitchFamily="34" charset="0"/>
              </a:rPr>
              <a:t> σε μονοκύτταρα.</a:t>
            </a:r>
          </a:p>
          <a:p>
            <a:pPr eaLnBrk="1" hangingPunct="1"/>
            <a:r>
              <a:rPr lang="el-GR" dirty="0" smtClean="0">
                <a:cs typeface="Arial" pitchFamily="34" charset="0"/>
              </a:rPr>
              <a:t>Ενεργοποίηση συμπληρώματος, απελευθέρωση από τα ΠΜΦ οξειδωτικών ριζών και τοξικών ενζύμων που προκαλούν βλάβη στο πνευμονικό ενδοθήλιο.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TRALI</a:t>
            </a:r>
            <a:r>
              <a:rPr lang="el-GR" dirty="0"/>
              <a:t> </a:t>
            </a:r>
            <a:r>
              <a:rPr lang="el-GR" sz="3000" b="0" dirty="0" smtClean="0"/>
              <a:t>5/10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9388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Αντιδράσεις 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779063" y="1052736"/>
            <a:ext cx="118436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Άμεσες </a:t>
            </a:r>
            <a:endParaRPr lang="el-GR" sz="2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4195" y="1059905"/>
            <a:ext cx="145674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Απώτερες</a:t>
            </a:r>
            <a:endParaRPr lang="el-GR" sz="24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1917993"/>
            <a:ext cx="2335749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+mn-lt"/>
              </a:rPr>
              <a:t>Μη ανοσολογικές</a:t>
            </a:r>
            <a:endParaRPr lang="el-GR" sz="22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1" y="1917992"/>
            <a:ext cx="2248104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+mn-lt"/>
              </a:rPr>
              <a:t>Ανοσολογικές</a:t>
            </a:r>
            <a:endParaRPr lang="el-GR" sz="2200" b="1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2587" y="1912555"/>
            <a:ext cx="2280689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200" b="1" dirty="0" smtClean="0">
                <a:latin typeface="+mn-lt"/>
              </a:rPr>
              <a:t>Μη ανοσολογικές</a:t>
            </a:r>
            <a:endParaRPr lang="el-GR" sz="22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2568" y="1912554"/>
            <a:ext cx="2085936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latin typeface="+mn-lt"/>
              </a:rPr>
              <a:t>Ανοσολογικές</a:t>
            </a:r>
            <a:endParaRPr lang="el-GR" sz="22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2477537"/>
            <a:ext cx="233574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Υπερφόρτωση κυκλοφορίας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err="1" smtClean="0">
                <a:latin typeface="+mn-lt"/>
              </a:rPr>
              <a:t>Βακτηριδιακή</a:t>
            </a:r>
            <a:r>
              <a:rPr lang="el-GR" sz="2000" dirty="0" smtClean="0">
                <a:latin typeface="+mn-lt"/>
              </a:rPr>
              <a:t> επιμόλυνση</a:t>
            </a:r>
            <a:endParaRPr lang="el-GR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2450407"/>
            <a:ext cx="2248106" cy="27084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Οξεία αιμολυτική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Πυρετική μη αιμολυτική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Αλλεργική ή </a:t>
            </a:r>
            <a:r>
              <a:rPr lang="el-GR" sz="2000" dirty="0" err="1" smtClean="0">
                <a:latin typeface="+mn-lt"/>
              </a:rPr>
              <a:t>αναφυλλακτική</a:t>
            </a:r>
            <a:endParaRPr lang="el-GR" sz="2000" dirty="0" smtClean="0">
              <a:latin typeface="+mn-lt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TRALI</a:t>
            </a:r>
            <a:endParaRPr lang="el-GR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2587" y="2450407"/>
            <a:ext cx="222278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Υπερφόρτωση με σίδηρο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Μετάδοση νοσημάτων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>
                <a:latin typeface="+mn-lt"/>
              </a:rPr>
              <a:t>Ιογενή</a:t>
            </a: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000" dirty="0" err="1" smtClean="0">
                <a:latin typeface="+mn-lt"/>
              </a:rPr>
              <a:t>Βακτηριακά</a:t>
            </a:r>
            <a:endParaRPr lang="el-GR" sz="2000" dirty="0" smtClean="0">
              <a:latin typeface="+mn-lt"/>
            </a:endParaRPr>
          </a:p>
          <a:p>
            <a:pPr marL="742950" lvl="1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>
                <a:latin typeface="+mn-lt"/>
              </a:rPr>
              <a:t>Παρασιτικά </a:t>
            </a:r>
            <a:endParaRPr lang="el-GR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2567" y="2450407"/>
            <a:ext cx="2085937" cy="27084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Άλλο-ανοσοποίηση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Επιβραδυνόμενη αιμολυτική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+mn-lt"/>
              </a:rPr>
              <a:t>Πορφύρα μετά μετάγγιση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GVHD</a:t>
            </a:r>
            <a:endParaRPr lang="el-GR" sz="2000" dirty="0">
              <a:latin typeface="+mn-lt"/>
            </a:endParaRPr>
          </a:p>
        </p:txBody>
      </p:sp>
      <p:sp>
        <p:nvSpPr>
          <p:cNvPr id="14" name="Θέση αριθμού διαφάνειας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cxnSp>
        <p:nvCxnSpPr>
          <p:cNvPr id="16" name="Ευθύγραμμο βέλος σύνδεσης 15"/>
          <p:cNvCxnSpPr>
            <a:stCxn id="4" idx="2"/>
            <a:endCxn id="6" idx="0"/>
          </p:cNvCxnSpPr>
          <p:nvPr/>
        </p:nvCxnSpPr>
        <p:spPr>
          <a:xfrm flipH="1">
            <a:off x="1203371" y="1514401"/>
            <a:ext cx="1167874" cy="40359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stCxn id="4" idx="2"/>
            <a:endCxn id="10" idx="0"/>
          </p:cNvCxnSpPr>
          <p:nvPr/>
        </p:nvCxnSpPr>
        <p:spPr>
          <a:xfrm>
            <a:off x="2371245" y="1514401"/>
            <a:ext cx="1164568" cy="40359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/>
          <p:cNvCxnSpPr>
            <a:stCxn id="5" idx="2"/>
            <a:endCxn id="11" idx="0"/>
          </p:cNvCxnSpPr>
          <p:nvPr/>
        </p:nvCxnSpPr>
        <p:spPr>
          <a:xfrm flipH="1">
            <a:off x="5872932" y="1521570"/>
            <a:ext cx="1149636" cy="39098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/>
          <p:cNvCxnSpPr>
            <a:stCxn id="5" idx="2"/>
            <a:endCxn id="12" idx="0"/>
          </p:cNvCxnSpPr>
          <p:nvPr/>
        </p:nvCxnSpPr>
        <p:spPr>
          <a:xfrm>
            <a:off x="7022568" y="1521570"/>
            <a:ext cx="1042968" cy="3909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0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TRALI</a:t>
            </a:r>
            <a:r>
              <a:rPr lang="el-GR" dirty="0"/>
              <a:t> </a:t>
            </a:r>
            <a:r>
              <a:rPr lang="el-GR" sz="3000" b="0" dirty="0" smtClean="0"/>
              <a:t>6/10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Μη άνοσο </a:t>
            </a:r>
            <a:r>
              <a:rPr lang="el-GR" b="1" dirty="0" err="1" smtClean="0"/>
              <a:t>Trali</a:t>
            </a:r>
            <a:r>
              <a:rPr lang="el-GR" b="1" dirty="0" smtClean="0"/>
              <a:t>:</a:t>
            </a:r>
            <a:endParaRPr lang="el-GR" b="1" dirty="0"/>
          </a:p>
          <a:p>
            <a:r>
              <a:rPr lang="el-GR" dirty="0"/>
              <a:t>Βιολογικά δραστικά λιπίδια που παράγονται από την αποδόμηση κυτταρικών μεμβρανών αθροίζονται σε παλαιότερα </a:t>
            </a:r>
            <a:r>
              <a:rPr lang="el-GR" dirty="0" err="1"/>
              <a:t>ηλικιακἀ</a:t>
            </a:r>
            <a:r>
              <a:rPr lang="el-GR" dirty="0"/>
              <a:t> παράγωγα </a:t>
            </a:r>
            <a:r>
              <a:rPr lang="el-GR" dirty="0" smtClean="0"/>
              <a:t>αίματος.</a:t>
            </a:r>
            <a:endParaRPr lang="el-GR" dirty="0"/>
          </a:p>
          <a:p>
            <a:r>
              <a:rPr lang="el-GR" dirty="0" err="1"/>
              <a:t>Προφλεγμονώδεις</a:t>
            </a:r>
            <a:r>
              <a:rPr lang="el-GR" dirty="0"/>
              <a:t> </a:t>
            </a:r>
            <a:r>
              <a:rPr lang="el-GR" dirty="0" err="1"/>
              <a:t>κυτταροκίνες</a:t>
            </a:r>
            <a:r>
              <a:rPr lang="el-GR" dirty="0"/>
              <a:t> αθροίζονται κατά την αποθήκευση ΑΜΠ και </a:t>
            </a:r>
            <a:r>
              <a:rPr lang="el-GR" dirty="0" smtClean="0"/>
              <a:t>ΣΕ.</a:t>
            </a:r>
            <a:endParaRPr lang="el-GR" dirty="0"/>
          </a:p>
          <a:p>
            <a:r>
              <a:rPr lang="el-GR" dirty="0"/>
              <a:t>Εκκίνηση φλεγμονώδους διεργασίας που οδηγεί σε οξεία πνευμονική </a:t>
            </a:r>
            <a:r>
              <a:rPr lang="el-GR" dirty="0" smtClean="0"/>
              <a:t>βλάβη.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7301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Autofit/>
          </a:bodyPr>
          <a:lstStyle/>
          <a:p>
            <a:pPr marL="0" indent="0">
              <a:lnSpc>
                <a:spcPct val="105000"/>
              </a:lnSpc>
              <a:spcBef>
                <a:spcPts val="600"/>
              </a:spcBef>
              <a:buNone/>
            </a:pPr>
            <a:r>
              <a:rPr lang="el-GR" b="1" dirty="0"/>
              <a:t> Συμπτώματα και σημεία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Πυρετός με ή χωρίς </a:t>
            </a:r>
            <a:r>
              <a:rPr lang="el-GR" dirty="0" smtClean="0"/>
              <a:t>ρίγος.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Υπόταση.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/>
              <a:t>Ταχύπνοια.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Απόχρεμψη </a:t>
            </a:r>
            <a:r>
              <a:rPr lang="el-GR" dirty="0" err="1"/>
              <a:t>ροδόχροων</a:t>
            </a:r>
            <a:r>
              <a:rPr lang="el-GR" dirty="0"/>
              <a:t> </a:t>
            </a:r>
            <a:r>
              <a:rPr lang="el-GR" dirty="0" smtClean="0"/>
              <a:t>πτυέλων.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Δύσπνοια, κυάνωση, μη παραγωγικός </a:t>
            </a:r>
            <a:r>
              <a:rPr lang="el-GR" dirty="0" smtClean="0"/>
              <a:t>βήχας.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Ευρήματα μη </a:t>
            </a:r>
            <a:r>
              <a:rPr lang="el-GR" dirty="0" err="1"/>
              <a:t>καρδιογενούς</a:t>
            </a:r>
            <a:r>
              <a:rPr lang="el-GR" dirty="0"/>
              <a:t> πνευμονικού </a:t>
            </a:r>
            <a:r>
              <a:rPr lang="el-GR" dirty="0" smtClean="0"/>
              <a:t>οιδήματος.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Ακτινογραφία θώρακα με </a:t>
            </a:r>
            <a:r>
              <a:rPr lang="el-GR" dirty="0" err="1"/>
              <a:t>αμφοτερόπλευρα</a:t>
            </a:r>
            <a:r>
              <a:rPr lang="el-GR" dirty="0"/>
              <a:t> πνευμονικά διηθήματα (λύονται σχετικά γρήγορα (&lt;96 ώρες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/>
              <a:t>Από τις εξετάσεις ρουτίνας το μοναδικό εύρημα μπορεί να είναι η </a:t>
            </a:r>
            <a:r>
              <a:rPr lang="el-GR" dirty="0" err="1" smtClean="0"/>
              <a:t>λευκοπενία</a:t>
            </a:r>
            <a:r>
              <a:rPr lang="el-GR" dirty="0"/>
              <a:t>: πρόσκαιρη και οφείλεται στον μαζικό εγκλωβισμό αυτών στην πνευμονική </a:t>
            </a:r>
            <a:r>
              <a:rPr lang="el-GR" dirty="0" smtClean="0"/>
              <a:t>κυκλοφορία.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TRALI</a:t>
            </a:r>
            <a:r>
              <a:rPr lang="el-GR" dirty="0"/>
              <a:t> </a:t>
            </a:r>
            <a:r>
              <a:rPr lang="el-GR" sz="3000" b="0" dirty="0" smtClean="0"/>
              <a:t>7/10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76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TRALI</a:t>
            </a:r>
            <a:r>
              <a:rPr lang="el-GR" dirty="0"/>
              <a:t> </a:t>
            </a:r>
            <a:r>
              <a:rPr lang="el-GR" sz="3000" b="0" dirty="0" smtClean="0"/>
              <a:t>8/10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b="1" dirty="0"/>
              <a:t>Κριτήρια διάγνωσης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Απουσία ALI (</a:t>
            </a:r>
            <a:r>
              <a:rPr lang="el-GR" dirty="0" err="1"/>
              <a:t>Αcute</a:t>
            </a:r>
            <a:r>
              <a:rPr lang="el-GR" dirty="0"/>
              <a:t> </a:t>
            </a:r>
            <a:r>
              <a:rPr lang="el-GR" dirty="0" err="1"/>
              <a:t>lung</a:t>
            </a:r>
            <a:r>
              <a:rPr lang="el-GR" dirty="0"/>
              <a:t> </a:t>
            </a:r>
            <a:r>
              <a:rPr lang="el-GR" dirty="0" err="1"/>
              <a:t>injury</a:t>
            </a:r>
            <a:r>
              <a:rPr lang="el-GR" dirty="0"/>
              <a:t>) αμέσως πριν τη </a:t>
            </a:r>
            <a:r>
              <a:rPr lang="el-GR" dirty="0" smtClean="0"/>
              <a:t>μετάγγιση.</a:t>
            </a:r>
            <a:endParaRPr lang="el-G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Εμφάνιση ALI: </a:t>
            </a:r>
          </a:p>
          <a:p>
            <a:pPr marL="817562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 smtClean="0"/>
              <a:t>οξεία έναρξη,</a:t>
            </a:r>
            <a:endParaRPr lang="el-GR" dirty="0"/>
          </a:p>
          <a:p>
            <a:pPr marL="817562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 smtClean="0"/>
              <a:t>απουσία </a:t>
            </a:r>
            <a:r>
              <a:rPr lang="el-GR" dirty="0"/>
              <a:t>υπερφόρτωσης </a:t>
            </a:r>
            <a:r>
              <a:rPr lang="el-GR" dirty="0" smtClean="0"/>
              <a:t>κυκλοφορίας,</a:t>
            </a:r>
            <a:endParaRPr lang="el-GR" dirty="0"/>
          </a:p>
          <a:p>
            <a:pPr marL="817562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 err="1" smtClean="0"/>
              <a:t>αμφοτερόπλευρα</a:t>
            </a:r>
            <a:r>
              <a:rPr lang="el-GR" dirty="0" smtClean="0"/>
              <a:t> </a:t>
            </a:r>
            <a:r>
              <a:rPr lang="el-GR" dirty="0"/>
              <a:t>πνευμονικά διηθήματα σε </a:t>
            </a:r>
            <a:r>
              <a:rPr lang="el-GR" dirty="0" err="1"/>
              <a:t>Ro</a:t>
            </a:r>
            <a:r>
              <a:rPr lang="el-GR" dirty="0"/>
              <a:t> θώρακος,</a:t>
            </a:r>
          </a:p>
          <a:p>
            <a:pPr marL="817562" lvl="1" indent="-45720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 err="1" smtClean="0"/>
              <a:t>υποξαιμία</a:t>
            </a:r>
            <a:r>
              <a:rPr lang="el-GR" dirty="0"/>
              <a:t>: Pa02/FiO2 &lt;300, satΟ2 &lt;90</a:t>
            </a:r>
            <a:r>
              <a:rPr lang="el-GR" dirty="0" smtClean="0"/>
              <a:t>%.</a:t>
            </a:r>
            <a:endParaRPr lang="el-G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Έναρξη εντός 6 ωρών από τη </a:t>
            </a:r>
            <a:r>
              <a:rPr lang="el-GR" dirty="0" smtClean="0"/>
              <a:t>μετάγγιση.</a:t>
            </a:r>
            <a:endParaRPr lang="el-GR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/>
              <a:t>Απουσία άλλου παράγοντα κινδύνου για ALI </a:t>
            </a:r>
            <a:r>
              <a:rPr lang="el-GR" dirty="0" smtClean="0"/>
              <a:t>(</a:t>
            </a:r>
            <a:r>
              <a:rPr lang="el-GR" dirty="0" err="1"/>
              <a:t>shock</a:t>
            </a:r>
            <a:r>
              <a:rPr lang="el-GR" dirty="0"/>
              <a:t>, σήψη, </a:t>
            </a:r>
            <a:r>
              <a:rPr lang="el-GR" dirty="0" err="1"/>
              <a:t>εισρόφηση</a:t>
            </a:r>
            <a:r>
              <a:rPr lang="el-GR" dirty="0"/>
              <a:t>, τραύμα, πνευμονία, </a:t>
            </a:r>
            <a:r>
              <a:rPr lang="el-GR" dirty="0" err="1"/>
              <a:t>αορτοστεφανιαία</a:t>
            </a:r>
            <a:r>
              <a:rPr lang="el-GR" dirty="0"/>
              <a:t> παράκαμψη, έγκαυμα, εισπνοή τοξικών ουσιών, οξεία παγκρεατίτιδα, κάκωση πνευμόνων, πνιγμός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60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pic>
        <p:nvPicPr>
          <p:cNvPr id="1026" name="Picture 2" descr="File:Hyaline membranes - very high 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336" y="1340768"/>
            <a:ext cx="7241329" cy="4824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TRALI</a:t>
            </a:r>
            <a:r>
              <a:rPr lang="el-GR" dirty="0"/>
              <a:t> </a:t>
            </a:r>
            <a:r>
              <a:rPr lang="el-GR" sz="3000" b="0" dirty="0" smtClean="0"/>
              <a:t>9/10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951336" y="6237312"/>
            <a:ext cx="72413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Hyaline membranes - very high </a:t>
            </a:r>
            <a:r>
              <a:rPr lang="en-US" sz="1200" dirty="0" smtClean="0">
                <a:latin typeface="+mn-lt"/>
                <a:hlinkClick r:id="rId3"/>
              </a:rPr>
              <a:t>mag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Nephron"/>
              </a:rPr>
              <a:t>Nephron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pic>
        <p:nvPicPr>
          <p:cNvPr id="1030" name="Picture 6" descr="File:Transfusion-related acute lung injury chest X-ra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3384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TRALI</a:t>
            </a:r>
            <a:r>
              <a:rPr lang="el-GR" dirty="0"/>
              <a:t> </a:t>
            </a:r>
            <a:r>
              <a:rPr lang="el-GR" sz="3000" b="0" dirty="0" smtClean="0"/>
              <a:t>10/10</a:t>
            </a:r>
            <a:endParaRPr lang="el-GR" dirty="0"/>
          </a:p>
        </p:txBody>
      </p:sp>
      <p:sp>
        <p:nvSpPr>
          <p:cNvPr id="7" name="Rectangle 7"/>
          <p:cNvSpPr/>
          <p:nvPr/>
        </p:nvSpPr>
        <p:spPr>
          <a:xfrm>
            <a:off x="467544" y="5013176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Transfusion-related acute lung injury chest </a:t>
            </a:r>
            <a:r>
              <a:rPr lang="en-US" sz="1200" dirty="0" smtClean="0">
                <a:latin typeface="+mn-lt"/>
                <a:hlinkClick r:id="rId3"/>
              </a:rPr>
              <a:t>X-ray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Nephron"/>
              </a:rPr>
              <a:t>Nephron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TRALI</a:t>
            </a:r>
            <a:r>
              <a:rPr lang="el-GR" dirty="0" smtClean="0"/>
              <a:t> - Θεραπεία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θεραπεία είναι </a:t>
            </a:r>
            <a:r>
              <a:rPr lang="el-GR" dirty="0" smtClean="0"/>
              <a:t>συμπτωματική.</a:t>
            </a:r>
            <a:endParaRPr lang="el-GR" dirty="0"/>
          </a:p>
          <a:p>
            <a:r>
              <a:rPr lang="el-GR" dirty="0"/>
              <a:t>Αναπνευστική και αιμοδυναμική </a:t>
            </a:r>
            <a:r>
              <a:rPr lang="el-GR" dirty="0" smtClean="0"/>
              <a:t>υποστήριξη.</a:t>
            </a:r>
            <a:endParaRPr lang="el-GR" dirty="0"/>
          </a:p>
          <a:p>
            <a:r>
              <a:rPr lang="el-GR" dirty="0"/>
              <a:t>Διατήρηση της φλέβας με φυσιολογικό </a:t>
            </a:r>
            <a:r>
              <a:rPr lang="el-GR" dirty="0" smtClean="0"/>
              <a:t>ορό.</a:t>
            </a:r>
            <a:endParaRPr lang="el-GR" dirty="0"/>
          </a:p>
          <a:p>
            <a:r>
              <a:rPr lang="el-GR" dirty="0"/>
              <a:t>Ταχεία χορήγηση υγρών και </a:t>
            </a:r>
            <a:r>
              <a:rPr lang="el-GR" dirty="0" err="1" smtClean="0"/>
              <a:t>λευκωματίνης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Μηχανική υποστήριξη της </a:t>
            </a:r>
            <a:r>
              <a:rPr lang="el-GR" dirty="0" smtClean="0"/>
              <a:t>αναπνοής.</a:t>
            </a:r>
            <a:endParaRPr lang="el-GR" dirty="0"/>
          </a:p>
          <a:p>
            <a:r>
              <a:rPr lang="el-GR" dirty="0"/>
              <a:t>Τα διουρητικά αντενδείκνυνται λόγω της </a:t>
            </a:r>
            <a:r>
              <a:rPr lang="el-GR" dirty="0" err="1" smtClean="0"/>
              <a:t>υποογκαιμίας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χορήγηση κορτικοειδών </a:t>
            </a:r>
            <a:r>
              <a:rPr lang="el-GR" dirty="0" smtClean="0"/>
              <a:t>αμφισβητείται.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69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Ελαχιστοποίηση των μεταγγίσεων στις απόλυτες ενδείξεις τους.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Έλεγχος γυναικών-δοτριών 6 μήνες μετά τον τελευταίο τοκετό τους για τη παρουσία </a:t>
            </a:r>
            <a:r>
              <a:rPr lang="el-GR" dirty="0" err="1" smtClean="0">
                <a:latin typeface="Calibri" pitchFamily="34" charset="0"/>
                <a:cs typeface="Arial" pitchFamily="34" charset="0"/>
              </a:rPr>
              <a:t>αντιλευκοκυτταρικών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αντισωμάτων, καθώς και η χρήση πλάσματος από πολύτοκες γυναίκες μόνο για </a:t>
            </a:r>
            <a:r>
              <a:rPr lang="el-GR" dirty="0" err="1" smtClean="0">
                <a:latin typeface="Calibri" pitchFamily="34" charset="0"/>
                <a:cs typeface="Arial" pitchFamily="34" charset="0"/>
              </a:rPr>
              <a:t>κλασματοποίηση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Καθολική –πριν ή μετά την αποθήκευση– </a:t>
            </a:r>
            <a:r>
              <a:rPr lang="el-GR" dirty="0" err="1" smtClean="0">
                <a:latin typeface="Calibri" pitchFamily="34" charset="0"/>
                <a:cs typeface="Arial" pitchFamily="34" charset="0"/>
              </a:rPr>
              <a:t>λευκαφαίρεση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παραγώγων.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Χρήση νεότερων ηλικιακά μονάδων αίματος ή παραγώγων που περιέχουν κύτταρα σε ασθενείς με σήψη ή τραύμα.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Προτείνεται η χρήση πλυμένων παραγώγων και η χρησιμοποίηση πλάσματος από ένα και κατά προτίμηση άρρενα δότη στις περιπτώσεις </a:t>
            </a:r>
            <a:r>
              <a:rPr lang="el-GR" dirty="0" err="1" smtClean="0">
                <a:latin typeface="Calibri" pitchFamily="34" charset="0"/>
                <a:cs typeface="Arial" pitchFamily="34" charset="0"/>
              </a:rPr>
              <a:t>πλασμαφαίρεσης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Ο διά βίου αποκλεισμός των αιμοδοτών των οποίων αίμα ή παράγωγα έχουν ενοχοποιηθεί στο παρελθόν για πρόκληση TRALI.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TRALI</a:t>
            </a:r>
            <a:r>
              <a:rPr lang="el-GR" dirty="0" smtClean="0"/>
              <a:t> - Πρόληψη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49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2400"/>
              </a:spcBef>
              <a:buNone/>
            </a:pPr>
            <a:r>
              <a:rPr lang="el-GR" sz="2400" b="1" dirty="0" smtClean="0">
                <a:latin typeface="Calibri" pitchFamily="34" charset="0"/>
              </a:rPr>
              <a:t>Μη ανοσολογικές</a:t>
            </a:r>
          </a:p>
          <a:p>
            <a:pPr eaLnBrk="1" hangingPunct="1">
              <a:spcBef>
                <a:spcPts val="2400"/>
              </a:spcBef>
            </a:pPr>
            <a:r>
              <a:rPr lang="el-GR" sz="2400" dirty="0" smtClean="0">
                <a:latin typeface="Calibri" pitchFamily="34" charset="0"/>
              </a:rPr>
              <a:t>TΑ</a:t>
            </a:r>
            <a:r>
              <a:rPr lang="en-US" sz="2400" dirty="0" smtClean="0">
                <a:latin typeface="Calibri" pitchFamily="34" charset="0"/>
              </a:rPr>
              <a:t>CO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Transfusion Associated Circulatory Overload</a:t>
            </a:r>
            <a:r>
              <a:rPr lang="el-GR" sz="2400" dirty="0" smtClean="0">
                <a:latin typeface="Calibri" pitchFamily="34" charset="0"/>
                <a:cs typeface="Arial" pitchFamily="34" charset="0"/>
              </a:rPr>
              <a:t>).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l-GR" sz="2400" dirty="0" err="1" smtClean="0">
                <a:latin typeface="Calibri" pitchFamily="34" charset="0"/>
              </a:rPr>
              <a:t>Βακτηριακή</a:t>
            </a:r>
            <a:r>
              <a:rPr lang="el-GR" sz="2400" dirty="0" smtClean="0">
                <a:latin typeface="Calibri" pitchFamily="34" charset="0"/>
              </a:rPr>
              <a:t> επιμόλυνση.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Άμεσες αντιδράσεις μετάγγισης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94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>
            <a:noAutofit/>
          </a:bodyPr>
          <a:lstStyle/>
          <a:p>
            <a:r>
              <a:rPr lang="el-GR" dirty="0"/>
              <a:t>Υπερφόρτωση Κυκλοφορίας </a:t>
            </a:r>
            <a:r>
              <a:rPr lang="el-GR" dirty="0" smtClean="0"/>
              <a:t>Σχετιζόμενη</a:t>
            </a:r>
            <a:br>
              <a:rPr lang="el-GR" dirty="0" smtClean="0"/>
            </a:br>
            <a:r>
              <a:rPr lang="el-GR" dirty="0" smtClean="0"/>
              <a:t>με </a:t>
            </a:r>
            <a:r>
              <a:rPr lang="el-GR" dirty="0"/>
              <a:t>τη Μετάγγιση </a:t>
            </a:r>
            <a:br>
              <a:rPr lang="el-GR" dirty="0"/>
            </a:br>
            <a:r>
              <a:rPr lang="el-GR" sz="3000" b="0" dirty="0"/>
              <a:t>(</a:t>
            </a:r>
            <a:r>
              <a:rPr lang="en-US" sz="3000" b="0" dirty="0"/>
              <a:t>Transfusion Associated Circulatory Overload - TACO)</a:t>
            </a:r>
            <a:endParaRPr lang="el-GR" sz="3000" b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916832"/>
            <a:ext cx="8363272" cy="4608512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TACO: </a:t>
            </a:r>
            <a:r>
              <a:rPr lang="el-GR" dirty="0"/>
              <a:t>ορίζεται η οξεία αναπνευστική δυσχέρεια λόγω </a:t>
            </a:r>
            <a:r>
              <a:rPr lang="el-GR" dirty="0" smtClean="0"/>
              <a:t>υπερφόρτωσης κυκλοφορίας </a:t>
            </a:r>
            <a:r>
              <a:rPr lang="el-GR" dirty="0"/>
              <a:t>και το εξ’ αυτής </a:t>
            </a:r>
            <a:r>
              <a:rPr lang="el-GR" dirty="0" err="1"/>
              <a:t>καρδιογενές</a:t>
            </a:r>
            <a:r>
              <a:rPr lang="el-GR" dirty="0"/>
              <a:t> πνευμονικό οίδημα στα πλαίσια </a:t>
            </a:r>
            <a:r>
              <a:rPr lang="el-GR" dirty="0" smtClean="0"/>
              <a:t>μετάγγισης </a:t>
            </a:r>
            <a:r>
              <a:rPr lang="el-GR" dirty="0"/>
              <a:t>αίματος και </a:t>
            </a:r>
            <a:r>
              <a:rPr lang="el-GR" dirty="0" smtClean="0"/>
              <a:t>παραγώγων.</a:t>
            </a:r>
            <a:endParaRPr lang="el-GR" dirty="0"/>
          </a:p>
          <a:p>
            <a:r>
              <a:rPr lang="el-GR" dirty="0"/>
              <a:t>Εμφανίζεται κατά τη διάρκεια ή αμέσως μετά τη </a:t>
            </a:r>
            <a:r>
              <a:rPr lang="el-GR" dirty="0" smtClean="0"/>
              <a:t>μετάγγιση.</a:t>
            </a:r>
            <a:endParaRPr lang="el-GR" dirty="0"/>
          </a:p>
          <a:p>
            <a:r>
              <a:rPr lang="el-GR" dirty="0"/>
              <a:t>Κυμαίνεται από 1:3000 έως 8:100 </a:t>
            </a:r>
            <a:r>
              <a:rPr lang="el-GR" dirty="0" smtClean="0"/>
              <a:t>μεταγγίσεις.</a:t>
            </a:r>
            <a:endParaRPr lang="el-GR" dirty="0"/>
          </a:p>
          <a:p>
            <a:r>
              <a:rPr lang="el-GR" dirty="0"/>
              <a:t>Είναι συχνότερο στις γυναίκες σε σχέση με τους </a:t>
            </a:r>
            <a:r>
              <a:rPr lang="el-GR" dirty="0" smtClean="0"/>
              <a:t>άνδρες.</a:t>
            </a:r>
            <a:endParaRPr lang="el-GR" dirty="0"/>
          </a:p>
          <a:p>
            <a:r>
              <a:rPr lang="el-GR" dirty="0"/>
              <a:t>Εμφανίζεται κυρίως σε άτομα &lt;3 και &gt;60 ετών κυρίως με καρδιακή </a:t>
            </a:r>
            <a:r>
              <a:rPr lang="el-GR" dirty="0" smtClean="0"/>
              <a:t>δυσλειτουργία.</a:t>
            </a:r>
            <a:endParaRPr lang="el-GR" dirty="0"/>
          </a:p>
          <a:p>
            <a:r>
              <a:rPr lang="el-GR" dirty="0"/>
              <a:t>Δύσκολη η </a:t>
            </a:r>
            <a:r>
              <a:rPr lang="el-GR" dirty="0" err="1"/>
              <a:t>Δδ</a:t>
            </a:r>
            <a:r>
              <a:rPr lang="el-GR" dirty="0"/>
              <a:t> από το </a:t>
            </a:r>
            <a:r>
              <a:rPr lang="el-GR" dirty="0" smtClean="0"/>
              <a:t>TRALI.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14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Η μετάγγιση ερυθρών ή πλάσματος, προκαλεί σε όλους τους ασθενείς παροδική αύξηση του κυκλοφορούντος όγκου αίματος και της αρτηριακής πίεσης (εκτός αν πρόκειται για ασθενείς με ενεργό αιμορραγία ή αφυδατωμένους).</a:t>
            </a:r>
          </a:p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Χορήγηση υγρών γρηγορότερα ή σε μεγαλύτερη ποσότητα από τις αντοχές της κυκλοφορίας και σε μικρό χρονικό διάστημα (που δεν πρέπει να υπερβαίνει τα 150-300ml/ώρα).</a:t>
            </a:r>
          </a:p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Κυκλοφορική επιβάρυνση και οξύ πνευμονικό οίδημα κυρίως σε ασθενείς με καρδιακή ή νεφρική ανεπάρκεια,  χρόνια αναιμία, θαλασσαιμία ή δρεπανοκυτταρική νόσο.</a:t>
            </a:r>
            <a:endParaRPr lang="el-GR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TACO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301204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sz="2600" dirty="0" smtClean="0">
                <a:latin typeface="Calibri" pitchFamily="34" charset="0"/>
                <a:cs typeface="Arial" pitchFamily="34" charset="0"/>
              </a:rPr>
              <a:t>Οποιαδήποτε ανεπιθύμητη αντίδραση μπορεί να συσχετισθεί άμεσα (εντός 24 ωρών) με την μετάγγιση αίματος ή παραγώγου του</a:t>
            </a:r>
            <a:r>
              <a:rPr lang="en-US" sz="2600" dirty="0" smtClean="0">
                <a:latin typeface="Calibri" pitchFamily="34" charset="0"/>
                <a:cs typeface="Arial" pitchFamily="34" charset="0"/>
              </a:rPr>
              <a:t>.</a:t>
            </a:r>
            <a:endParaRPr lang="el-GR" sz="26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Άμεσες αντιδράσεις μετάγγισης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0077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TACO</a:t>
            </a:r>
            <a:r>
              <a:rPr lang="el-GR" dirty="0"/>
              <a:t>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Δύσπνοια.</a:t>
            </a:r>
            <a:endParaRPr lang="el-G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Βήχας.</a:t>
            </a:r>
            <a:endParaRPr lang="el-G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Κυάνωση.</a:t>
            </a:r>
            <a:endParaRPr lang="el-G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 err="1"/>
              <a:t>Ορθόπνοια</a:t>
            </a:r>
            <a:r>
              <a:rPr lang="el-GR" dirty="0"/>
              <a:t> – ακροαστικά ευρήματα-διάταση </a:t>
            </a:r>
            <a:r>
              <a:rPr lang="el-GR" dirty="0" err="1"/>
              <a:t>σφαγιτίδων</a:t>
            </a:r>
            <a:r>
              <a:rPr lang="el-GR" dirty="0"/>
              <a:t>, συμμετρικό οίδημα κάτω </a:t>
            </a:r>
            <a:r>
              <a:rPr lang="el-GR" dirty="0" smtClean="0"/>
              <a:t>άκρων.</a:t>
            </a:r>
            <a:endParaRPr lang="el-G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Πονοκέφαλος.</a:t>
            </a:r>
            <a:endParaRPr lang="el-G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Καταβολή.</a:t>
            </a:r>
            <a:endParaRPr lang="el-G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/>
              <a:t>Ταχυκαρδία, </a:t>
            </a:r>
            <a:r>
              <a:rPr lang="el-GR" dirty="0" smtClean="0"/>
              <a:t>υπέρταση.</a:t>
            </a:r>
            <a:endParaRPr lang="el-G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/>
              <a:t>Αύξηση κεντρικής φλεβικής πίεσης: </a:t>
            </a:r>
            <a:r>
              <a:rPr lang="el-GR" dirty="0" smtClean="0"/>
              <a:t>απότομη.</a:t>
            </a:r>
            <a:endParaRPr lang="el-G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Αύξηση </a:t>
            </a:r>
            <a:r>
              <a:rPr lang="el-GR" dirty="0"/>
              <a:t>του πνευμονικού όγκου αίματος λόγω κάμψης της αριστεράς </a:t>
            </a:r>
            <a:r>
              <a:rPr lang="el-GR" dirty="0" smtClean="0"/>
              <a:t>κοιλίας με </a:t>
            </a:r>
            <a:r>
              <a:rPr lang="el-GR" dirty="0"/>
              <a:t>συνέπεια </a:t>
            </a:r>
            <a:r>
              <a:rPr lang="el-GR" dirty="0" err="1"/>
              <a:t>εξαγγείωση</a:t>
            </a:r>
            <a:r>
              <a:rPr lang="el-GR" dirty="0"/>
              <a:t> υγρού στον κυψελιδικό </a:t>
            </a:r>
            <a:r>
              <a:rPr lang="el-GR" dirty="0" smtClean="0"/>
              <a:t>χώρο.</a:t>
            </a:r>
            <a:endParaRPr lang="el-GR" dirty="0"/>
          </a:p>
          <a:p>
            <a:pPr>
              <a:lnSpc>
                <a:spcPct val="110000"/>
              </a:lnSpc>
              <a:spcBef>
                <a:spcPts val="800"/>
              </a:spcBef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675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TACO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6041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661248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Διακοπή της μετάγγισης και ειδοποίηση του θεράποντος ιατρού.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Διατήρηση της φλέβας με φυσιολογικό ορό.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Διούρηση και οξυγονοθεραπεία.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  <a:buFontTx/>
              <a:buNone/>
            </a:pPr>
            <a:r>
              <a:rPr lang="el-GR" b="1" dirty="0" smtClean="0">
                <a:latin typeface="Calibri" pitchFamily="34" charset="0"/>
                <a:cs typeface="Arial" pitchFamily="34" charset="0"/>
              </a:rPr>
              <a:t>Πρόληψη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Χορηγούμε κατά την έναρξη της μετάγγισης διουρητικά.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Μεταγγίζουμε πολύ αργά (1-2ml/Kg/λεπτό).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Δεν μεταγγίζουμε πάνω από 2 μονάδες ΣΕ το 24ωρο.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Παρακολουθούμε στενά τους ασθενείς.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Δεν μεταγγίζουμε τους ασθενείς αυτούς κατά την διάρκεια της νύχτας.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Παρουσία νοσηλευτικού προσωπικού παρά την κλίνη του ασθενούς στα πρώτα 15 λεπτά της μετάγγισης.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439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Άμεσα μετά την έναρξη της μετάγγισης.</a:t>
            </a:r>
          </a:p>
          <a:p>
            <a:pPr eaLnBrk="1" hangingPunct="1">
              <a:buFontTx/>
              <a:buNone/>
            </a:pPr>
            <a:r>
              <a:rPr lang="el-GR" b="1" dirty="0" smtClean="0">
                <a:latin typeface="Calibri" pitchFamily="34" charset="0"/>
                <a:cs typeface="Arial" pitchFamily="34" charset="0"/>
              </a:rPr>
              <a:t>Συχνότητα</a:t>
            </a:r>
          </a:p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Είναι η συχνότερη λοιμώδης επιπλοκή των μεταγγίσεων αίματος και παραγώγων του στον ανεπτυγμένο κόσμο.</a:t>
            </a:r>
          </a:p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Αφορά συχνότερα ασκούς ΑΜΠ που διατηρούνται σε θερμοκρασία περιβάλλοντος, και λιγότερο συχνά ασκούς ΣΕ.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Βακτηριδιακή</a:t>
            </a:r>
            <a:r>
              <a:rPr lang="el-GR" dirty="0"/>
              <a:t> Επιμόλυνση (σηψαιμία</a:t>
            </a:r>
            <a:r>
              <a:rPr lang="el-GR" dirty="0" smtClean="0"/>
              <a:t>) </a:t>
            </a:r>
            <a:r>
              <a:rPr lang="el-GR" sz="3000" b="0" dirty="0" smtClean="0"/>
              <a:t>1/8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3975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Βακτηριδιακή</a:t>
            </a:r>
            <a:r>
              <a:rPr lang="el-GR" dirty="0"/>
              <a:t> Επιμόλυνση (σηψαιμία) </a:t>
            </a:r>
            <a:r>
              <a:rPr lang="el-GR" sz="3000" b="0" dirty="0" smtClean="0"/>
              <a:t>2/8</a:t>
            </a:r>
            <a:endParaRPr lang="el-GR" dirty="0"/>
          </a:p>
        </p:txBody>
      </p:sp>
      <p:sp>
        <p:nvSpPr>
          <p:cNvPr id="63490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  <a:cs typeface="Arial" pitchFamily="34" charset="0"/>
              </a:rPr>
              <a:t>Gram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-αρνητικά βακτήρια: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Yersinia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Pseudomonas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Enterobacter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απομονώνονται από μολυσμένες μονάδες που συντηρήθηκαν σε θερμοκρασία ψυγείου (1-6°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C)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.</a:t>
            </a:r>
          </a:p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Σε παράγωγα αιμοπεταλίων, αποθηκευμένα σε θερμοκρασία δωματίου συχνότερα μικρόβια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: 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Salmonella 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και 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Staphylococcus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: μικρόβια της φυσιολογικής χλωρίδας του δέρματος και σπανιότερα 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Gram 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αρνητικά που αναλογικά ευθύνονται για το μεγαλύτερο ποσοστό σοβαρών και  θανατηφόρων αντιδράσεων.</a:t>
            </a:r>
          </a:p>
          <a:p>
            <a:pPr eaLnBrk="1" hangingPunct="1"/>
            <a:endParaRPr lang="el-GR" dirty="0" smtClean="0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3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Βακτηριδιακή</a:t>
            </a:r>
            <a:r>
              <a:rPr lang="el-GR" dirty="0"/>
              <a:t> Επιμόλυνση (σηψαιμία) </a:t>
            </a:r>
            <a:r>
              <a:rPr lang="el-GR" sz="3000" b="0" dirty="0" smtClean="0"/>
              <a:t>3/8</a:t>
            </a:r>
            <a:endParaRPr lang="el-GR" dirty="0"/>
          </a:p>
        </p:txBody>
      </p:sp>
      <p:sp>
        <p:nvSpPr>
          <p:cNvPr id="64514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b="1" dirty="0" smtClean="0">
                <a:latin typeface="Calibri" pitchFamily="34" charset="0"/>
                <a:cs typeface="Arial" pitchFamily="34" charset="0"/>
              </a:rPr>
              <a:t>Πιθανοί μηχανισμοί:</a:t>
            </a:r>
          </a:p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Βακτηριαιμία του δότη (περίοδοι επώασης ή φάση ανάρρωσης)</a:t>
            </a:r>
          </a:p>
          <a:p>
            <a:pPr marL="355600" indent="0" eaLnBrk="1" hangingPunct="1">
              <a:spcBef>
                <a:spcPts val="300"/>
              </a:spcBef>
              <a:buNone/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(συμπτώματα γαστρεντερίτιδας -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Yersinia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enterocolitica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,</a:t>
            </a:r>
            <a:r>
              <a:rPr lang="el-GR" dirty="0">
                <a:latin typeface="Calibri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οδοντιατρικοί χειρισμοί, τραυματισμός, </a:t>
            </a:r>
            <a:r>
              <a:rPr lang="el-GR" dirty="0" err="1" smtClean="0">
                <a:latin typeface="Calibri" pitchFamily="34" charset="0"/>
                <a:cs typeface="Arial" pitchFamily="34" charset="0"/>
              </a:rPr>
              <a:t>ασυμπτωματικοί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αιμοδότες).</a:t>
            </a:r>
          </a:p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Επιμόλυνση κατά τη διαδικασία συλλογής 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(donor arm derived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: σωστή αντισηψία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)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παρασκευής, μεταφοράς και επεξεργασίας των παραγώγων (Διαδικασία άσηπτης συγκόλλησης ασκών, </a:t>
            </a:r>
            <a:r>
              <a:rPr lang="el-GR" dirty="0" err="1" smtClean="0">
                <a:latin typeface="Calibri" pitchFamily="34" charset="0"/>
                <a:cs typeface="Arial" pitchFamily="34" charset="0"/>
              </a:rPr>
              <a:t>υδατόλουτρα:χρήση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ειδικής προστατευτικής σακούλας).</a:t>
            </a:r>
          </a:p>
          <a:p>
            <a:pPr indent="12700" eaLnBrk="1" hangingPunct="1">
              <a:buFontTx/>
              <a:buNone/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Επιμολυσμένοι ασκοί συλλογής κι άλλα υλικά</a:t>
            </a:r>
          </a:p>
          <a:p>
            <a:pPr indent="12700" eaLnBrk="1" hangingPunct="1">
              <a:spcBef>
                <a:spcPts val="300"/>
              </a:spcBef>
              <a:buFontTx/>
              <a:buNone/>
            </a:pPr>
            <a:r>
              <a:rPr lang="el-GR" dirty="0" smtClean="0">
                <a:latin typeface="Calibri" pitchFamily="34" charset="0"/>
                <a:cs typeface="Arial" pitchFamily="34" charset="0"/>
              </a:rPr>
              <a:t>(ΣΕ &lt;21 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d 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και τα ΑΜΠ&lt;3</a:t>
            </a:r>
            <a:r>
              <a:rPr lang="en-US" dirty="0" smtClean="0">
                <a:latin typeface="Calibri" pitchFamily="34" charset="0"/>
                <a:cs typeface="Arial" pitchFamily="34" charset="0"/>
              </a:rPr>
              <a:t>d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).</a:t>
            </a:r>
            <a:endParaRPr lang="en-US" dirty="0" smtClean="0">
              <a:latin typeface="Calibri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l-GR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56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Βακτηριδιακή</a:t>
            </a:r>
            <a:r>
              <a:rPr lang="el-GR" dirty="0"/>
              <a:t> Επιμόλυνση (σηψαιμία) </a:t>
            </a:r>
            <a:r>
              <a:rPr lang="el-GR" sz="3000" b="0" dirty="0"/>
              <a:t>4</a:t>
            </a:r>
            <a:r>
              <a:rPr lang="el-GR" sz="3000" b="0" dirty="0" smtClean="0"/>
              <a:t>/8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Οξεία έναρξη  (~ 30min μετά τη μετάγγιση)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Πυρετός, ρίγος, μυαλγίες, έμετος, </a:t>
            </a:r>
            <a:r>
              <a:rPr lang="el-GR" dirty="0" smtClean="0"/>
              <a:t>υπόταση</a:t>
            </a:r>
            <a:r>
              <a:rPr lang="el-GR" dirty="0"/>
              <a:t>, ταχυκαρδία, </a:t>
            </a:r>
            <a:r>
              <a:rPr lang="el-GR" dirty="0" smtClean="0"/>
              <a:t>δύσπνοια, νεφρική </a:t>
            </a:r>
            <a:r>
              <a:rPr lang="el-GR" dirty="0"/>
              <a:t>ανεπάρκεια, ΔΕΠ </a:t>
            </a:r>
            <a:r>
              <a:rPr lang="el-GR" dirty="0" smtClean="0"/>
              <a:t>(</a:t>
            </a:r>
            <a:r>
              <a:rPr lang="el-GR" dirty="0"/>
              <a:t>από </a:t>
            </a:r>
            <a:r>
              <a:rPr lang="el-GR" dirty="0" err="1"/>
              <a:t>ενδοτοξίνες</a:t>
            </a:r>
            <a:r>
              <a:rPr lang="el-GR" dirty="0"/>
              <a:t> </a:t>
            </a:r>
            <a:r>
              <a:rPr lang="el-GR" dirty="0" err="1"/>
              <a:t>Gram</a:t>
            </a:r>
            <a:r>
              <a:rPr lang="el-GR" dirty="0"/>
              <a:t> (-) </a:t>
            </a:r>
            <a:r>
              <a:rPr lang="el-GR" dirty="0" smtClean="0"/>
              <a:t>βακτηριδίων), καταπληξία.</a:t>
            </a:r>
            <a:endParaRPr lang="el-GR" dirty="0"/>
          </a:p>
          <a:p>
            <a:r>
              <a:rPr lang="el-GR" dirty="0"/>
              <a:t> Η κλινική βαρύτητα εξαρτάται από:</a:t>
            </a:r>
          </a:p>
          <a:p>
            <a:pPr lvl="1"/>
            <a:r>
              <a:rPr lang="el-GR" dirty="0" smtClean="0"/>
              <a:t>Το </a:t>
            </a:r>
            <a:r>
              <a:rPr lang="el-GR" dirty="0" err="1"/>
              <a:t>βακτηριακό</a:t>
            </a:r>
            <a:r>
              <a:rPr lang="el-GR" dirty="0"/>
              <a:t> στέλεχος, το μικροβιακό φορτίο, </a:t>
            </a:r>
            <a:r>
              <a:rPr lang="el-GR" dirty="0" smtClean="0"/>
              <a:t>το ρυθμό </a:t>
            </a:r>
            <a:r>
              <a:rPr lang="el-GR" dirty="0" err="1"/>
              <a:t>πολ</a:t>
            </a:r>
            <a:r>
              <a:rPr lang="el-GR" dirty="0"/>
              <a:t>/μού </a:t>
            </a:r>
            <a:r>
              <a:rPr lang="el-GR" dirty="0" smtClean="0"/>
              <a:t>βακτηρίων, την </a:t>
            </a:r>
            <a:r>
              <a:rPr lang="el-GR" dirty="0"/>
              <a:t>κλινική κατάσταση του δέκτη (ηλικία, υποκείμενο νόσημα, </a:t>
            </a:r>
            <a:r>
              <a:rPr lang="el-GR" dirty="0" smtClean="0"/>
              <a:t>θεραπεία</a:t>
            </a:r>
            <a:r>
              <a:rPr lang="el-GR" dirty="0"/>
              <a:t>, </a:t>
            </a:r>
            <a:r>
              <a:rPr lang="el-GR" dirty="0" err="1" smtClean="0"/>
              <a:t>ανοσοκαταστολή</a:t>
            </a:r>
            <a:r>
              <a:rPr lang="el-GR" dirty="0" smtClean="0"/>
              <a:t>.</a:t>
            </a:r>
            <a:endParaRPr lang="el-GR" dirty="0"/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0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08720"/>
          </a:xfrm>
        </p:spPr>
        <p:txBody>
          <a:bodyPr/>
          <a:lstStyle/>
          <a:p>
            <a:r>
              <a:rPr lang="el-GR" dirty="0" err="1"/>
              <a:t>Βακτηριδιακή</a:t>
            </a:r>
            <a:r>
              <a:rPr lang="el-GR" dirty="0"/>
              <a:t> Επιμόλυνση (σηψαιμία) </a:t>
            </a:r>
            <a:r>
              <a:rPr lang="el-GR" sz="3000" b="0" dirty="0" smtClean="0"/>
              <a:t>5/8</a:t>
            </a:r>
            <a:endParaRPr lang="el-GR" dirty="0"/>
          </a:p>
        </p:txBody>
      </p:sp>
      <p:sp>
        <p:nvSpPr>
          <p:cNvPr id="66562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err="1" smtClean="0">
                <a:latin typeface="Calibri" pitchFamily="34" charset="0"/>
                <a:cs typeface="Arial" pitchFamily="34" charset="0"/>
              </a:rPr>
              <a:t>Zωτικής</a:t>
            </a:r>
            <a:r>
              <a:rPr lang="el-GR" dirty="0" smtClean="0">
                <a:latin typeface="Calibri" pitchFamily="34" charset="0"/>
                <a:cs typeface="Arial" pitchFamily="34" charset="0"/>
              </a:rPr>
              <a:t> σημασίας είναι η άμεση αναγνώριση και αντιμετώπιση της κατάστασης.</a:t>
            </a:r>
          </a:p>
          <a:p>
            <a:pPr eaLnBrk="1" hangingPunct="1"/>
            <a:r>
              <a:rPr lang="el-GR" b="1" dirty="0" smtClean="0">
                <a:latin typeface="Calibri" pitchFamily="34" charset="0"/>
                <a:cs typeface="Arial" pitchFamily="34" charset="0"/>
              </a:rPr>
              <a:t>Άμεση διακοπή της μετάγγισης.</a:t>
            </a:r>
          </a:p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Διατήρηση της φλέβας με φυσιολογικό ορό.</a:t>
            </a:r>
          </a:p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Αποστολή του ασκού και δείγματος αίματος του ασθενούς στην Αιμοδοσία.</a:t>
            </a:r>
          </a:p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Αποστολή δείγματος αίματος του ασθενούς για καλλιέργεια.</a:t>
            </a:r>
          </a:p>
          <a:p>
            <a:pPr eaLnBrk="1" hangingPunct="1"/>
            <a:r>
              <a:rPr lang="el-GR" dirty="0" smtClean="0">
                <a:latin typeface="Calibri" pitchFamily="34" charset="0"/>
                <a:cs typeface="Arial" pitchFamily="34" charset="0"/>
              </a:rPr>
              <a:t>Θεραπεία σηψαιμίας: Χορήγηση αντιβιοτικών ευρέως φάσματος.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073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Βακτηριδιακή</a:t>
            </a:r>
            <a:r>
              <a:rPr lang="el-GR" dirty="0"/>
              <a:t> Επιμόλυνση (σηψαιμία) </a:t>
            </a:r>
            <a:r>
              <a:rPr lang="el-GR" sz="3000" b="0" dirty="0" smtClean="0"/>
              <a:t>6/8</a:t>
            </a:r>
            <a:endParaRPr lang="el-GR" dirty="0"/>
          </a:p>
        </p:txBody>
      </p:sp>
      <p:sp>
        <p:nvSpPr>
          <p:cNvPr id="67586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l-GR" b="1" dirty="0" smtClean="0">
                <a:cs typeface="Arial" pitchFamily="34" charset="0"/>
              </a:rPr>
              <a:t>Πρόληψη </a:t>
            </a:r>
            <a:r>
              <a:rPr lang="el-GR" b="1" dirty="0" err="1" smtClean="0">
                <a:cs typeface="Arial" pitchFamily="34" charset="0"/>
              </a:rPr>
              <a:t>βακτηριδιακής</a:t>
            </a:r>
            <a:r>
              <a:rPr lang="el-GR" b="1" dirty="0" smtClean="0">
                <a:cs typeface="Arial" pitchFamily="34" charset="0"/>
              </a:rPr>
              <a:t> επιμόλυνσης αίματος και παραγώγων</a:t>
            </a:r>
            <a:endParaRPr lang="en-US" b="1" dirty="0" smtClean="0">
              <a:cs typeface="Arial" pitchFamily="34" charset="0"/>
            </a:endParaRPr>
          </a:p>
          <a:p>
            <a:pPr eaLnBrk="1" hangingPunct="1"/>
            <a:r>
              <a:rPr lang="el-GR" dirty="0" smtClean="0">
                <a:cs typeface="Arial" pitchFamily="34" charset="0"/>
              </a:rPr>
              <a:t>Προσεκτική επιλογή αιμοδότη.</a:t>
            </a:r>
          </a:p>
          <a:p>
            <a:pPr eaLnBrk="1" hangingPunct="1"/>
            <a:r>
              <a:rPr lang="el-GR" dirty="0" smtClean="0">
                <a:cs typeface="Arial" pitchFamily="34" charset="0"/>
              </a:rPr>
              <a:t>Ποιότητα στη διαδικασία της </a:t>
            </a:r>
            <a:r>
              <a:rPr lang="el-GR" dirty="0" err="1" smtClean="0">
                <a:cs typeface="Arial" pitchFamily="34" charset="0"/>
              </a:rPr>
              <a:t>φλεβοκέντησης</a:t>
            </a:r>
            <a:r>
              <a:rPr lang="el-GR" dirty="0" smtClean="0">
                <a:cs typeface="Arial" pitchFamily="34" charset="0"/>
              </a:rPr>
              <a:t>.</a:t>
            </a:r>
          </a:p>
          <a:p>
            <a:pPr eaLnBrk="1" hangingPunct="1"/>
            <a:r>
              <a:rPr lang="el-GR" dirty="0" smtClean="0">
                <a:cs typeface="Arial" pitchFamily="34" charset="0"/>
              </a:rPr>
              <a:t>Απόρριψη των πρώτων ml αίματος του αιμοδότη.</a:t>
            </a:r>
          </a:p>
          <a:p>
            <a:pPr eaLnBrk="1" hangingPunct="1"/>
            <a:r>
              <a:rPr lang="el-GR" dirty="0" smtClean="0">
                <a:cs typeface="Arial" pitchFamily="34" charset="0"/>
              </a:rPr>
              <a:t>Περιορισμός της έκθεσης των ασθενών σε πολλαπλούς δότες.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607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Βακτηριδιακή</a:t>
            </a:r>
            <a:r>
              <a:rPr lang="el-GR" dirty="0"/>
              <a:t> Επιμόλυνση (σηψαιμία) </a:t>
            </a:r>
            <a:r>
              <a:rPr lang="el-GR" sz="3000" b="0" dirty="0" smtClean="0"/>
              <a:t>7/8</a:t>
            </a:r>
            <a:endParaRPr lang="el-GR" dirty="0"/>
          </a:p>
        </p:txBody>
      </p:sp>
      <p:sp>
        <p:nvSpPr>
          <p:cNvPr id="67586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l-GR" b="1" dirty="0" smtClean="0">
                <a:cs typeface="Arial" pitchFamily="34" charset="0"/>
              </a:rPr>
              <a:t>Ανίχνευση </a:t>
            </a:r>
            <a:r>
              <a:rPr lang="el-GR" b="1" dirty="0" err="1" smtClean="0">
                <a:cs typeface="Arial" pitchFamily="34" charset="0"/>
              </a:rPr>
              <a:t>βακτηριδιακής</a:t>
            </a:r>
            <a:r>
              <a:rPr lang="el-GR" b="1" dirty="0" smtClean="0">
                <a:cs typeface="Arial" pitchFamily="34" charset="0"/>
              </a:rPr>
              <a:t> επιμόλυνσης –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el-GR" b="1" dirty="0" smtClean="0">
                <a:cs typeface="Arial" pitchFamily="34" charset="0"/>
              </a:rPr>
              <a:t>Μέθοδοι 1/2</a:t>
            </a:r>
          </a:p>
          <a:p>
            <a:pPr eaLnBrk="1" hangingPunct="1"/>
            <a:r>
              <a:rPr lang="el-GR" dirty="0" smtClean="0">
                <a:cs typeface="Arial" pitchFamily="34" charset="0"/>
              </a:rPr>
              <a:t>Εδραιωμένες μέθοδοι ανίχνευσης (καλλιεργητικά συστήματα </a:t>
            </a:r>
            <a:r>
              <a:rPr lang="en-US" dirty="0" err="1" smtClean="0">
                <a:cs typeface="Arial" pitchFamily="34" charset="0"/>
              </a:rPr>
              <a:t>BacT</a:t>
            </a:r>
            <a:r>
              <a:rPr lang="en-US" dirty="0" smtClean="0">
                <a:cs typeface="Arial" pitchFamily="34" charset="0"/>
              </a:rPr>
              <a:t>/Alert,</a:t>
            </a:r>
            <a:r>
              <a:rPr lang="el-GR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eBDS</a:t>
            </a:r>
            <a:r>
              <a:rPr lang="en-US" dirty="0" smtClean="0">
                <a:cs typeface="Arial" pitchFamily="34" charset="0"/>
              </a:rPr>
              <a:t>)</a:t>
            </a:r>
            <a:r>
              <a:rPr lang="el-GR" dirty="0" smtClean="0">
                <a:cs typeface="Arial" pitchFamily="34" charset="0"/>
              </a:rPr>
              <a:t>.</a:t>
            </a:r>
            <a:endParaRPr lang="en-US" dirty="0" smtClean="0">
              <a:cs typeface="Arial" pitchFamily="34" charset="0"/>
            </a:endParaRPr>
          </a:p>
          <a:p>
            <a:pPr eaLnBrk="1" hangingPunct="1"/>
            <a:r>
              <a:rPr lang="el-GR" dirty="0" smtClean="0">
                <a:cs typeface="Arial" pitchFamily="34" charset="0"/>
              </a:rPr>
              <a:t>Πειραματικές μέθοδοι σε μελέτες (μοριακές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τεχνικές, </a:t>
            </a:r>
            <a:r>
              <a:rPr lang="el-GR" dirty="0" err="1" smtClean="0">
                <a:cs typeface="Arial" pitchFamily="34" charset="0"/>
              </a:rPr>
              <a:t>κυτταρομετρία</a:t>
            </a:r>
            <a:r>
              <a:rPr lang="el-GR" dirty="0" smtClean="0">
                <a:cs typeface="Arial" pitchFamily="34" charset="0"/>
              </a:rPr>
              <a:t> ροής).</a:t>
            </a:r>
          </a:p>
          <a:p>
            <a:pPr eaLnBrk="1" hangingPunct="1"/>
            <a:r>
              <a:rPr lang="el-GR" dirty="0" smtClean="0">
                <a:cs typeface="Arial" pitchFamily="34" charset="0"/>
              </a:rPr>
              <a:t>Νεώτερες μέθοδοι (σύστημα </a:t>
            </a:r>
            <a:r>
              <a:rPr lang="el-GR" dirty="0" err="1" smtClean="0">
                <a:cs typeface="Arial" pitchFamily="34" charset="0"/>
              </a:rPr>
              <a:t>βιοαποτύπωσης</a:t>
            </a:r>
            <a:r>
              <a:rPr lang="el-GR" dirty="0" smtClean="0">
                <a:cs typeface="Arial" pitchFamily="34" charset="0"/>
              </a:rPr>
              <a:t>: χρώση </a:t>
            </a:r>
            <a:r>
              <a:rPr lang="el-GR" dirty="0" err="1" smtClean="0">
                <a:cs typeface="Arial" pitchFamily="34" charset="0"/>
              </a:rPr>
              <a:t>ενεργότητας</a:t>
            </a:r>
            <a:r>
              <a:rPr lang="el-GR" dirty="0" smtClean="0">
                <a:cs typeface="Arial" pitchFamily="34" charset="0"/>
              </a:rPr>
              <a:t> </a:t>
            </a:r>
            <a:r>
              <a:rPr lang="el-GR" dirty="0" err="1" smtClean="0">
                <a:cs typeface="Arial" pitchFamily="34" charset="0"/>
              </a:rPr>
              <a:t>εστεράσης</a:t>
            </a:r>
            <a:r>
              <a:rPr lang="el-GR" dirty="0" smtClean="0">
                <a:cs typeface="Arial" pitchFamily="34" charset="0"/>
              </a:rPr>
              <a:t>, </a:t>
            </a:r>
            <a:r>
              <a:rPr lang="en-US" dirty="0" smtClean="0">
                <a:cs typeface="Arial" pitchFamily="34" charset="0"/>
              </a:rPr>
              <a:t>ELISA</a:t>
            </a:r>
            <a:r>
              <a:rPr lang="el-GR" dirty="0" smtClean="0">
                <a:cs typeface="Arial" pitchFamily="34" charset="0"/>
              </a:rPr>
              <a:t> (</a:t>
            </a:r>
            <a:r>
              <a:rPr lang="el-GR" dirty="0" err="1" smtClean="0">
                <a:cs typeface="Arial" pitchFamily="34" charset="0"/>
              </a:rPr>
              <a:t>πεπτογλυκάνες</a:t>
            </a:r>
            <a:r>
              <a:rPr lang="el-GR" dirty="0" smtClean="0">
                <a:cs typeface="Arial" pitchFamily="34" charset="0"/>
              </a:rPr>
              <a:t>)</a:t>
            </a:r>
            <a:r>
              <a:rPr lang="en-US" dirty="0" smtClean="0">
                <a:cs typeface="Arial" pitchFamily="34" charset="0"/>
              </a:rPr>
              <a:t>, ATP luminescence assay</a:t>
            </a:r>
            <a:r>
              <a:rPr lang="el-GR" dirty="0" smtClean="0">
                <a:cs typeface="Arial" pitchFamily="34" charset="0"/>
              </a:rPr>
              <a:t>: φωτομετρική μέτρηση του ΑΤΡ</a:t>
            </a:r>
            <a:r>
              <a:rPr lang="en-US" dirty="0" smtClean="0">
                <a:cs typeface="Arial" pitchFamily="34" charset="0"/>
              </a:rPr>
              <a:t>, near infrared spectroscopy</a:t>
            </a:r>
            <a:r>
              <a:rPr lang="el-GR" dirty="0" smtClean="0">
                <a:cs typeface="Arial" pitchFamily="34" charset="0"/>
              </a:rPr>
              <a:t>: υπέρυθρες ακτίνες και </a:t>
            </a:r>
            <a:r>
              <a:rPr lang="el-GR" dirty="0" err="1" smtClean="0">
                <a:cs typeface="Arial" pitchFamily="34" charset="0"/>
              </a:rPr>
              <a:t>φασματομετρία</a:t>
            </a:r>
            <a:r>
              <a:rPr lang="en-US" dirty="0" smtClean="0">
                <a:cs typeface="Arial" pitchFamily="34" charset="0"/>
              </a:rPr>
              <a:t>)</a:t>
            </a:r>
            <a:r>
              <a:rPr lang="el-GR" dirty="0" smtClean="0">
                <a:cs typeface="Arial" pitchFamily="34" charset="0"/>
              </a:rPr>
              <a:t>.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757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Βακτηριδιακή</a:t>
            </a:r>
            <a:r>
              <a:rPr lang="el-GR" dirty="0"/>
              <a:t> Επιμόλυνση (σηψαιμία) </a:t>
            </a:r>
            <a:r>
              <a:rPr lang="el-GR" sz="3000" b="0" dirty="0" smtClean="0"/>
              <a:t>8/8</a:t>
            </a:r>
            <a:endParaRPr lang="el-GR" dirty="0"/>
          </a:p>
        </p:txBody>
      </p:sp>
      <p:sp>
        <p:nvSpPr>
          <p:cNvPr id="67586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l-GR" b="1" dirty="0" smtClean="0">
                <a:cs typeface="Arial" pitchFamily="34" charset="0"/>
              </a:rPr>
              <a:t>Ανίχνευση </a:t>
            </a:r>
            <a:r>
              <a:rPr lang="el-GR" b="1" dirty="0" err="1" smtClean="0">
                <a:cs typeface="Arial" pitchFamily="34" charset="0"/>
              </a:rPr>
              <a:t>βακτηριδιακής</a:t>
            </a:r>
            <a:r>
              <a:rPr lang="el-GR" b="1" dirty="0" smtClean="0">
                <a:cs typeface="Arial" pitchFamily="34" charset="0"/>
              </a:rPr>
              <a:t> επιμόλυνσης –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el-GR" b="1" dirty="0" smtClean="0">
                <a:cs typeface="Arial" pitchFamily="34" charset="0"/>
              </a:rPr>
              <a:t>Μέθοδοι 2/2</a:t>
            </a:r>
          </a:p>
          <a:p>
            <a:pPr eaLnBrk="1" hangingPunct="1"/>
            <a:r>
              <a:rPr lang="el-GR" dirty="0" smtClean="0">
                <a:cs typeface="Arial" pitchFamily="34" charset="0"/>
              </a:rPr>
              <a:t>Μέθοδοι αδρανοποίησης παθογόνων στα αιμοπετάλια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(επίδραση υπεριώδους ακτινοβολίας: σύστημα </a:t>
            </a:r>
            <a:r>
              <a:rPr lang="en-US" dirty="0" smtClean="0">
                <a:cs typeface="Arial" pitchFamily="34" charset="0"/>
              </a:rPr>
              <a:t>Intercept</a:t>
            </a:r>
            <a:r>
              <a:rPr lang="el-GR" dirty="0" smtClean="0">
                <a:cs typeface="Arial" pitchFamily="34" charset="0"/>
              </a:rPr>
              <a:t> και σύστημα </a:t>
            </a:r>
            <a:r>
              <a:rPr lang="en-US" dirty="0" err="1" smtClean="0">
                <a:cs typeface="Arial" pitchFamily="34" charset="0"/>
              </a:rPr>
              <a:t>Mirasol</a:t>
            </a:r>
            <a:r>
              <a:rPr lang="el-GR" dirty="0" smtClean="0">
                <a:cs typeface="Arial" pitchFamily="34" charset="0"/>
              </a:rPr>
              <a:t>: αναστολή μεταγραφής και μετάφρασης του γενετικού υλικού των παθογόνων</a:t>
            </a:r>
            <a:r>
              <a:rPr lang="en-US" dirty="0" smtClean="0">
                <a:cs typeface="Arial" pitchFamily="34" charset="0"/>
              </a:rPr>
              <a:t>)</a:t>
            </a:r>
            <a:r>
              <a:rPr lang="el-GR" dirty="0" smtClean="0">
                <a:cs typeface="Arial" pitchFamily="34" charset="0"/>
              </a:rPr>
              <a:t>.</a:t>
            </a:r>
            <a:endParaRPr lang="en-US" dirty="0" smtClean="0">
              <a:cs typeface="Arial" pitchFamily="34" charset="0"/>
            </a:endParaRPr>
          </a:p>
          <a:p>
            <a:pPr eaLnBrk="1" hangingPunct="1"/>
            <a:r>
              <a:rPr lang="el-GR" dirty="0" smtClean="0">
                <a:cs typeface="Arial" pitchFamily="34" charset="0"/>
              </a:rPr>
              <a:t>Μέθοδοι αδρανοποίησης παθογόνων στο πλάσμα </a:t>
            </a:r>
          </a:p>
          <a:p>
            <a:pPr indent="12700" eaLnBrk="1" hangingPunct="1">
              <a:spcBef>
                <a:spcPts val="300"/>
              </a:spcBef>
              <a:buFontTx/>
              <a:buNone/>
            </a:pPr>
            <a:r>
              <a:rPr lang="el-GR" dirty="0" smtClean="0">
                <a:cs typeface="Arial" pitchFamily="34" charset="0"/>
              </a:rPr>
              <a:t>(</a:t>
            </a:r>
            <a:r>
              <a:rPr lang="en-US" dirty="0" smtClean="0">
                <a:cs typeface="Arial" pitchFamily="34" charset="0"/>
              </a:rPr>
              <a:t>Solvent/Detergent, </a:t>
            </a:r>
            <a:r>
              <a:rPr lang="el-GR" dirty="0" smtClean="0">
                <a:cs typeface="Arial" pitchFamily="34" charset="0"/>
              </a:rPr>
              <a:t>Κυανό του μεθυλενίου: καταστροφή περιβλήματος παθογόνων).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560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Άμεσες αντιδράσεις μετάγγισης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sz="2800" dirty="0" smtClean="0">
              <a:solidFill>
                <a:srgbClr val="333300"/>
              </a:solidFill>
              <a:cs typeface="Arial" pitchFamily="34" charset="0"/>
            </a:endParaRP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sz="2400" b="1" dirty="0" smtClean="0">
                <a:latin typeface="Calibri" pitchFamily="34" charset="0"/>
              </a:rPr>
              <a:t>Ανοσολογικές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Οξεία αιμολυτική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l-GR" sz="2400" dirty="0" smtClean="0">
              <a:latin typeface="Calibri" pitchFamily="34" charset="0"/>
            </a:endParaRP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Πυρετική μη αιμολυτική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l-GR" sz="2400" dirty="0" smtClean="0">
              <a:latin typeface="Calibri" pitchFamily="34" charset="0"/>
            </a:endParaRP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Αλλεργική ή </a:t>
            </a:r>
            <a:r>
              <a:rPr lang="el-GR" sz="2400" dirty="0" err="1" smtClean="0">
                <a:latin typeface="Calibri" pitchFamily="34" charset="0"/>
              </a:rPr>
              <a:t>αναφυλακτική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l-GR" sz="2400" dirty="0" smtClean="0">
              <a:latin typeface="Calibri" pitchFamily="34" charset="0"/>
            </a:endParaRP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TRALI</a:t>
            </a:r>
            <a:r>
              <a:rPr lang="en-US" sz="2400" dirty="0" smtClean="0">
                <a:latin typeface="Calibri" pitchFamily="34" charset="0"/>
              </a:rPr>
              <a:t>.</a:t>
            </a:r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54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l-GR" sz="2400" dirty="0" err="1" smtClean="0">
                <a:latin typeface="Calibri" pitchFamily="34" charset="0"/>
              </a:rPr>
              <a:t>Αλλοανοσοποίηση</a:t>
            </a:r>
            <a:r>
              <a:rPr lang="el-GR" sz="2400" dirty="0" smtClean="0">
                <a:latin typeface="Calibri" pitchFamily="34" charset="0"/>
              </a:rPr>
              <a:t>.	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400" dirty="0" smtClean="0">
                <a:latin typeface="Calibri" pitchFamily="34" charset="0"/>
              </a:rPr>
              <a:t>Επιβραδυνόμενη αιμολυτική αντίδραση</a:t>
            </a:r>
            <a:r>
              <a:rPr lang="en-US" sz="2400" dirty="0" smtClean="0">
                <a:latin typeface="Calibri" pitchFamily="34" charset="0"/>
              </a:rPr>
              <a:t> (DHTR)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400" dirty="0" smtClean="0">
                <a:latin typeface="Calibri" pitchFamily="34" charset="0"/>
              </a:rPr>
              <a:t>Πορφύρα μετά μετάγγιση</a:t>
            </a:r>
            <a:r>
              <a:rPr lang="en-US" sz="2400" dirty="0" smtClean="0">
                <a:latin typeface="Calibri" pitchFamily="34" charset="0"/>
              </a:rPr>
              <a:t> (PTP)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dirty="0" smtClean="0">
                <a:latin typeface="Calibri" pitchFamily="34" charset="0"/>
              </a:rPr>
              <a:t>TA-GVHD </a:t>
            </a:r>
            <a:r>
              <a:rPr lang="el-GR" sz="2400" dirty="0" smtClean="0">
                <a:latin typeface="Calibri" pitchFamily="34" charset="0"/>
              </a:rPr>
              <a:t>Σχετιζόμενη με μετάγγιση νόσος μοσχεύματος έναντι ξενιστή.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400" dirty="0" err="1" smtClean="0">
                <a:latin typeface="Calibri" pitchFamily="34" charset="0"/>
              </a:rPr>
              <a:t>Ανοσοτροποποίηση</a:t>
            </a:r>
            <a:r>
              <a:rPr lang="el-GR" sz="2400" dirty="0" smtClean="0">
                <a:latin typeface="Calibri" pitchFamily="34" charset="0"/>
              </a:rPr>
              <a:t> από μετάγγιση (</a:t>
            </a:r>
            <a:r>
              <a:rPr lang="en-US" sz="2400" dirty="0" smtClean="0">
                <a:latin typeface="Calibri" pitchFamily="34" charset="0"/>
              </a:rPr>
              <a:t>TRIM)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l-GR" sz="2400" dirty="0" smtClean="0">
                <a:latin typeface="Calibri" pitchFamily="34" charset="0"/>
              </a:rPr>
              <a:t>Υπερφόρτωση με σίδηρο.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Απώτερες επιπλοκές μεταγγίσεων</a:t>
            </a:r>
          </a:p>
        </p:txBody>
      </p:sp>
    </p:spTree>
    <p:extLst>
      <p:ext uri="{BB962C8B-B14F-4D97-AF65-F5344CB8AC3E}">
        <p14:creationId xmlns:p14="http://schemas.microsoft.com/office/powerpoint/2010/main" val="26239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sz="2400" b="1" dirty="0" smtClean="0">
                <a:latin typeface="Calibri" pitchFamily="34" charset="0"/>
              </a:rPr>
              <a:t>Ανοσολογική απάντηση</a:t>
            </a:r>
            <a:r>
              <a:rPr lang="en-US" sz="2400" b="1" dirty="0" smtClean="0">
                <a:latin typeface="Calibri" pitchFamily="34" charset="0"/>
              </a:rPr>
              <a:t>: </a:t>
            </a:r>
            <a:r>
              <a:rPr lang="el-GR" sz="2400" dirty="0" smtClean="0">
                <a:latin typeface="Calibri" pitchFamily="34" charset="0"/>
              </a:rPr>
              <a:t>Η απάντηση του ανοσολογικού συστήματος στην είσοδο ενός αντιγόνου-Φυσιολογικός μηχανισμός άμυνας έναντι ασθενειών </a:t>
            </a:r>
            <a:r>
              <a:rPr lang="en-US" sz="2400" dirty="0" smtClean="0">
                <a:latin typeface="Calibri" pitchFamily="34" charset="0"/>
              </a:rPr>
              <a:t>- </a:t>
            </a:r>
            <a:r>
              <a:rPr lang="el-GR" sz="2400" dirty="0" smtClean="0">
                <a:latin typeface="Calibri" pitchFamily="34" charset="0"/>
              </a:rPr>
              <a:t>ξένων ουσιών.</a:t>
            </a:r>
          </a:p>
          <a:p>
            <a:pPr eaLnBrk="1" hangingPunct="1">
              <a:lnSpc>
                <a:spcPct val="110000"/>
              </a:lnSpc>
            </a:pPr>
            <a:r>
              <a:rPr lang="el-GR" sz="2400" dirty="0" smtClean="0">
                <a:latin typeface="Calibri" pitchFamily="34" charset="0"/>
              </a:rPr>
              <a:t>Η Μετάγγιση συνεπάγεται έκθεση του οργανισμού σε ξένα.</a:t>
            </a:r>
          </a:p>
          <a:p>
            <a:pPr algn="ctr" eaLnBrk="1" hangingPunct="1">
              <a:lnSpc>
                <a:spcPct val="110000"/>
              </a:lnSpc>
              <a:buFontTx/>
              <a:buNone/>
            </a:pPr>
            <a:r>
              <a:rPr lang="el-GR" sz="2400" b="1" dirty="0" smtClean="0">
                <a:solidFill>
                  <a:srgbClr val="004A82"/>
                </a:solidFill>
                <a:latin typeface="Calibri" pitchFamily="34" charset="0"/>
              </a:rPr>
              <a:t>Αντιγόνα ερυθρών - Αντιγόνα λευκών - Αντιγόνα αιμοπεταλίων</a:t>
            </a:r>
            <a:endParaRPr lang="en-US" sz="2400" b="1" dirty="0" smtClean="0">
              <a:solidFill>
                <a:srgbClr val="004A82"/>
              </a:solidFill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Calibri" pitchFamily="34" charset="0"/>
              </a:rPr>
              <a:t>Αλλοανοσοποίηση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sz="3000" b="0" dirty="0">
                <a:latin typeface="Calibri" pitchFamily="34" charset="0"/>
              </a:rPr>
              <a:t>1/2</a:t>
            </a:r>
            <a:r>
              <a:rPr lang="el-GR" dirty="0">
                <a:latin typeface="Calibri" pitchFamily="34" charset="0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65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l-GR" sz="2400" b="1" dirty="0" err="1" smtClean="0">
                <a:latin typeface="Calibri" pitchFamily="34" charset="0"/>
              </a:rPr>
              <a:t>Παθοφυσιολογία</a:t>
            </a:r>
            <a:r>
              <a:rPr lang="el-GR" sz="2400" b="1" dirty="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l-GR" sz="2400" dirty="0" smtClean="0">
                <a:latin typeface="Calibri" pitchFamily="34" charset="0"/>
              </a:rPr>
              <a:t>Παρουσίαση του </a:t>
            </a:r>
            <a:r>
              <a:rPr lang="el-GR" sz="2400" dirty="0" err="1" smtClean="0">
                <a:latin typeface="Calibri" pitchFamily="34" charset="0"/>
              </a:rPr>
              <a:t>αλλοαντιγόνου</a:t>
            </a:r>
            <a:r>
              <a:rPr lang="el-GR" sz="2400" dirty="0" smtClean="0">
                <a:latin typeface="Calibri" pitchFamily="34" charset="0"/>
              </a:rPr>
              <a:t> από τα </a:t>
            </a:r>
            <a:r>
              <a:rPr lang="el-GR" sz="2400" dirty="0" err="1" smtClean="0">
                <a:latin typeface="Calibri" pitchFamily="34" charset="0"/>
              </a:rPr>
              <a:t>αντιγονοπαρουσιαστικά</a:t>
            </a:r>
            <a:r>
              <a:rPr lang="el-GR" sz="2400" dirty="0" smtClean="0">
                <a:latin typeface="Calibri" pitchFamily="34" charset="0"/>
              </a:rPr>
              <a:t> κύτταρα  του δότη του ασκού (μέσω </a:t>
            </a:r>
            <a:r>
              <a:rPr lang="en-US" sz="2400" dirty="0" smtClean="0">
                <a:latin typeface="Calibri" pitchFamily="34" charset="0"/>
              </a:rPr>
              <a:t>HLA-II) </a:t>
            </a:r>
            <a:r>
              <a:rPr lang="el-GR" sz="2400" dirty="0" smtClean="0">
                <a:latin typeface="Calibri" pitchFamily="34" charset="0"/>
              </a:rPr>
              <a:t>στα </a:t>
            </a:r>
            <a:r>
              <a:rPr lang="en-US" sz="2400" dirty="0" smtClean="0">
                <a:latin typeface="Calibri" pitchFamily="34" charset="0"/>
              </a:rPr>
              <a:t>CD4</a:t>
            </a:r>
            <a:r>
              <a:rPr lang="el-GR" sz="2400" dirty="0" smtClean="0">
                <a:latin typeface="Calibri" pitchFamily="34" charset="0"/>
              </a:rPr>
              <a:t> παρθένα Τ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l-GR" sz="2400" dirty="0" smtClean="0">
                <a:latin typeface="Calibri" pitchFamily="34" charset="0"/>
              </a:rPr>
              <a:t>μέσω -</a:t>
            </a:r>
            <a:r>
              <a:rPr lang="en-US" sz="2400" dirty="0" smtClean="0">
                <a:latin typeface="Calibri" pitchFamily="34" charset="0"/>
              </a:rPr>
              <a:t>TCR)</a:t>
            </a:r>
            <a:r>
              <a:rPr lang="el-GR" sz="2400" dirty="0" smtClean="0">
                <a:latin typeface="Calibri" pitchFamily="34" charset="0"/>
              </a:rPr>
              <a:t> λεμφοκύτταρα του ασθενούς λήπτη της μετάγγισης που αλληλεπιδρούν με τα Β  που διαφοροποιούνται σε πλασματοκύτταρα και που παράγουν τα </a:t>
            </a:r>
            <a:r>
              <a:rPr lang="el-GR" sz="2400" b="1" dirty="0" err="1" smtClean="0">
                <a:latin typeface="Calibri" pitchFamily="34" charset="0"/>
              </a:rPr>
              <a:t>αλλοαντισώματα</a:t>
            </a:r>
            <a:r>
              <a:rPr lang="el-GR" sz="2400" b="1" dirty="0" smtClean="0"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sz="2400" dirty="0" smtClean="0">
                <a:latin typeface="Calibri" pitchFamily="34" charset="0"/>
              </a:rPr>
              <a:t>Πολλά μονοπάτια </a:t>
            </a:r>
            <a:r>
              <a:rPr lang="el-GR" sz="2400" dirty="0" err="1" smtClean="0">
                <a:latin typeface="Calibri" pitchFamily="34" charset="0"/>
              </a:rPr>
              <a:t>ανοσοεπιτήρησης</a:t>
            </a:r>
            <a:r>
              <a:rPr lang="el-GR" sz="2400" dirty="0" smtClean="0">
                <a:latin typeface="Calibri" pitchFamily="34" charset="0"/>
              </a:rPr>
              <a:t>.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latin typeface="Calibri" pitchFamily="34" charset="0"/>
              </a:rPr>
              <a:t>Αλλοανοσοποίηση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sz="3000" b="0" dirty="0" smtClean="0">
                <a:latin typeface="Calibri" pitchFamily="34" charset="0"/>
              </a:rPr>
              <a:t>2/2</a:t>
            </a:r>
            <a:r>
              <a:rPr lang="el-GR" dirty="0" smtClean="0">
                <a:latin typeface="Calibri" pitchFamily="34" charset="0"/>
              </a:rPr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37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Αλλοανοσοποίηση</a:t>
            </a:r>
            <a:r>
              <a:rPr lang="el-GR" dirty="0" smtClean="0"/>
              <a:t> ερυθρών </a:t>
            </a:r>
            <a:r>
              <a:rPr lang="el-GR" sz="3000" b="0" dirty="0" smtClean="0"/>
              <a:t>1/6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9219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latin typeface="Calibri" pitchFamily="34" charset="0"/>
              </a:rPr>
              <a:t>Ο κίνδυνος </a:t>
            </a:r>
            <a:r>
              <a:rPr lang="el-GR" dirty="0" err="1" smtClean="0">
                <a:latin typeface="Calibri" pitchFamily="34" charset="0"/>
              </a:rPr>
              <a:t>αλλοανοσοποίησης</a:t>
            </a:r>
            <a:r>
              <a:rPr lang="el-GR" dirty="0" smtClean="0">
                <a:latin typeface="Calibri" pitchFamily="34" charset="0"/>
              </a:rPr>
              <a:t> για τα </a:t>
            </a:r>
            <a:r>
              <a:rPr lang="el-GR" dirty="0" err="1" smtClean="0">
                <a:latin typeface="Calibri" pitchFamily="34" charset="0"/>
              </a:rPr>
              <a:t>ερυθροκυτταρικά</a:t>
            </a:r>
            <a:r>
              <a:rPr lang="el-GR" dirty="0" smtClean="0">
                <a:latin typeface="Calibri" pitchFamily="34" charset="0"/>
              </a:rPr>
              <a:t> αντιγόνα εξαρτάται από πολλούς παράγοντες όπως:</a:t>
            </a:r>
          </a:p>
          <a:p>
            <a:pPr lvl="1">
              <a:defRPr/>
            </a:pPr>
            <a:r>
              <a:rPr lang="el-GR" dirty="0" smtClean="0">
                <a:latin typeface="Calibri" pitchFamily="34" charset="0"/>
              </a:rPr>
              <a:t>Το υποκείμενο νόσημα (πολύ υψηλό σε δρεπανοκυτταρική).</a:t>
            </a:r>
          </a:p>
          <a:p>
            <a:pPr lvl="1">
              <a:defRPr/>
            </a:pPr>
            <a:r>
              <a:rPr lang="el-GR" dirty="0" smtClean="0">
                <a:latin typeface="Calibri" pitchFamily="34" charset="0"/>
              </a:rPr>
              <a:t>Η γενετική προδιάθεση.</a:t>
            </a:r>
          </a:p>
          <a:p>
            <a:pPr lvl="1">
              <a:defRPr/>
            </a:pPr>
            <a:r>
              <a:rPr lang="el-GR" dirty="0" smtClean="0">
                <a:latin typeface="Calibri" pitchFamily="34" charset="0"/>
              </a:rPr>
              <a:t>Η ανοσολογική κατάσταση του λήπτη.</a:t>
            </a:r>
          </a:p>
          <a:p>
            <a:pPr lvl="1">
              <a:defRPr/>
            </a:pPr>
            <a:r>
              <a:rPr lang="el-GR" dirty="0" smtClean="0">
                <a:latin typeface="Calibri" pitchFamily="34" charset="0"/>
              </a:rPr>
              <a:t>Η διάρκεια της </a:t>
            </a:r>
            <a:r>
              <a:rPr lang="el-GR" dirty="0" err="1" smtClean="0">
                <a:latin typeface="Calibri" pitchFamily="34" charset="0"/>
              </a:rPr>
              <a:t>αντιγονικής</a:t>
            </a:r>
            <a:r>
              <a:rPr lang="el-GR" dirty="0" smtClean="0">
                <a:latin typeface="Calibri" pitchFamily="34" charset="0"/>
              </a:rPr>
              <a:t> έκθεσης (συνολικός αριθμός μεταγγίσεων).</a:t>
            </a:r>
          </a:p>
          <a:p>
            <a:pPr lvl="1">
              <a:defRPr/>
            </a:pPr>
            <a:r>
              <a:rPr lang="el-GR" dirty="0" smtClean="0">
                <a:latin typeface="Calibri" pitchFamily="34" charset="0"/>
              </a:rPr>
              <a:t>Ο βαθμός της </a:t>
            </a:r>
            <a:r>
              <a:rPr lang="el-GR" dirty="0" err="1" smtClean="0">
                <a:latin typeface="Calibri" pitchFamily="34" charset="0"/>
              </a:rPr>
              <a:t>αντιγονικής</a:t>
            </a:r>
            <a:r>
              <a:rPr lang="el-GR" dirty="0" smtClean="0">
                <a:latin typeface="Calibri" pitchFamily="34" charset="0"/>
              </a:rPr>
              <a:t> διαφοράς δότη λήπτη.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1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4"/>
          <p:cNvSpPr>
            <a:spLocks noChangeArrowheads="1"/>
          </p:cNvSpPr>
          <p:nvPr/>
        </p:nvSpPr>
        <p:spPr bwMode="auto">
          <a:xfrm>
            <a:off x="439738" y="1371600"/>
            <a:ext cx="8128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Verdana" pitchFamily="34" charset="0"/>
              <a:cs typeface="Arial" pitchFamily="34" charset="0"/>
            </a:endParaRPr>
          </a:p>
        </p:txBody>
      </p:sp>
      <p:graphicFrame>
        <p:nvGraphicFramePr>
          <p:cNvPr id="501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06056"/>
              </p:ext>
            </p:extLst>
          </p:nvPr>
        </p:nvGraphicFramePr>
        <p:xfrm>
          <a:off x="367170" y="1556792"/>
          <a:ext cx="8409660" cy="4480168"/>
        </p:xfrm>
        <a:graphic>
          <a:graphicData uri="http://schemas.openxmlformats.org/drawingml/2006/table">
            <a:tbl>
              <a:tblPr firstRow="1"/>
              <a:tblGrid>
                <a:gridCol w="993838"/>
                <a:gridCol w="973328"/>
                <a:gridCol w="3237047"/>
                <a:gridCol w="2376264"/>
                <a:gridCol w="829183"/>
              </a:tblGrid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Αντιγόνο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Σύστημα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Συχνότητα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μεταξύ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όλων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των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ανιχνευόμενων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Αλλοαντισωμάτων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Συχνότητα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του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Αντιγόνου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Λευκή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φυλή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Ισχύς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*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195"/>
                      </a:srgbClr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16-40%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Kell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Kl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Kell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5-40%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8-33%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4-15%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Jk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(a)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Kidd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2-13%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77%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Fy(a)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Duffy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4-12%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63%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0.46%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2-10%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0.22%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Rh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2-3%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98%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Jk(b)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Kidd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0.06%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MNSs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1-2%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0.08%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23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MNSs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&lt;1%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89%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0.06%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73811" name="Text Box 85"/>
          <p:cNvSpPr txBox="1">
            <a:spLocks noChangeArrowheads="1"/>
          </p:cNvSpPr>
          <p:nvPr/>
        </p:nvSpPr>
        <p:spPr bwMode="auto">
          <a:xfrm>
            <a:off x="450551" y="908720"/>
            <a:ext cx="8351837" cy="6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80000"/>
              </a:lnSpc>
            </a:pPr>
            <a:r>
              <a:rPr lang="el-GR" sz="22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Τα πιο συχνά κλινικά </a:t>
            </a:r>
            <a:r>
              <a:rPr lang="el-GR" sz="22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σημαντικά </a:t>
            </a:r>
            <a:r>
              <a:rPr lang="el-GR" sz="2200" b="1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αντι</a:t>
            </a:r>
            <a:r>
              <a:rPr lang="el-GR" sz="22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-</a:t>
            </a:r>
            <a:r>
              <a:rPr lang="el-GR" sz="2200" b="1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ερυθροκυτταρικά</a:t>
            </a:r>
            <a:r>
              <a:rPr lang="el-GR" sz="22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  <a:r>
              <a:rPr lang="el-GR" sz="22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αντισώματα</a:t>
            </a:r>
            <a:r>
              <a:rPr lang="el-GR" sz="2200" dirty="0">
                <a:solidFill>
                  <a:schemeClr val="tx2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73812" name="Text Box 84"/>
          <p:cNvSpPr txBox="1">
            <a:spLocks noChangeArrowheads="1"/>
          </p:cNvSpPr>
          <p:nvPr/>
        </p:nvSpPr>
        <p:spPr bwMode="auto">
          <a:xfrm>
            <a:off x="357188" y="6072188"/>
            <a:ext cx="8607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 dirty="0">
                <a:latin typeface="+mn-lt"/>
                <a:cs typeface="Arial" pitchFamily="34" charset="0"/>
              </a:rPr>
              <a:t>Ισχύς= ποσοστό αντιγόνο-αρνητικών ασθενών, οι οποίοι </a:t>
            </a:r>
            <a:r>
              <a:rPr lang="el-GR" sz="2000" dirty="0" err="1">
                <a:latin typeface="+mn-lt"/>
                <a:cs typeface="Arial" pitchFamily="34" charset="0"/>
              </a:rPr>
              <a:t>αλλοανοσοποιούνται</a:t>
            </a:r>
            <a:r>
              <a:rPr lang="el-GR" sz="2000" dirty="0">
                <a:latin typeface="+mn-lt"/>
                <a:cs typeface="Arial" pitchFamily="34" charset="0"/>
              </a:rPr>
              <a:t> εάν μεταγγισθούν με αντιγόνο-θετικές μονάδες αίματος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Αλλοανοσοποίηση</a:t>
            </a:r>
            <a:r>
              <a:rPr lang="el-GR" dirty="0"/>
              <a:t> ερυθρών </a:t>
            </a:r>
            <a:r>
              <a:rPr lang="el-GR" sz="3000" b="0" dirty="0" smtClean="0"/>
              <a:t>2/6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4"/>
          <p:cNvSpPr>
            <a:spLocks noChangeArrowheads="1"/>
          </p:cNvSpPr>
          <p:nvPr/>
        </p:nvSpPr>
        <p:spPr bwMode="auto">
          <a:xfrm>
            <a:off x="439738" y="1371600"/>
            <a:ext cx="8128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Verdana" pitchFamily="34" charset="0"/>
              <a:cs typeface="Aria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Αλλοανοσοποίηση</a:t>
            </a:r>
            <a:r>
              <a:rPr lang="el-GR" dirty="0"/>
              <a:t> ερυθρών </a:t>
            </a:r>
            <a:r>
              <a:rPr lang="el-GR" sz="3000" b="0" dirty="0" smtClean="0"/>
              <a:t>3/6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2292" name="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400" b="1" dirty="0" smtClean="0">
                <a:latin typeface="Calibri" pitchFamily="34" charset="0"/>
              </a:rPr>
              <a:t>Η πρωτογενής </a:t>
            </a:r>
            <a:r>
              <a:rPr lang="el-GR" sz="2400" b="1" dirty="0" err="1" smtClean="0">
                <a:latin typeface="Calibri" pitchFamily="34" charset="0"/>
              </a:rPr>
              <a:t>αλλοανοσοποίηση</a:t>
            </a:r>
            <a:r>
              <a:rPr lang="el-GR" sz="2400" b="1" dirty="0" smtClean="0">
                <a:latin typeface="Calibri" pitchFamily="34" charset="0"/>
              </a:rPr>
              <a:t> κατά κανόνα δεν σχετίζεται με </a:t>
            </a:r>
            <a:r>
              <a:rPr lang="el-GR" sz="2400" b="1" dirty="0" err="1" smtClean="0">
                <a:latin typeface="Calibri" pitchFamily="34" charset="0"/>
              </a:rPr>
              <a:t>αιμόλυση</a:t>
            </a:r>
            <a:r>
              <a:rPr lang="el-GR" sz="2400" b="1" dirty="0" smtClean="0">
                <a:latin typeface="Calibri" pitchFamily="34" charset="0"/>
              </a:rPr>
              <a:t>. </a:t>
            </a:r>
            <a:r>
              <a:rPr lang="el-GR" sz="2400" dirty="0" smtClean="0">
                <a:latin typeface="Calibri" pitchFamily="34" charset="0"/>
              </a:rPr>
              <a:t>Συνήθως όταν εμφανίζονται τα αντισώματα, τα αντιγόνα που προκάλεσαν την παραγωγή τους (μεταγγισμένα ερυθρά ) δεν υπάρχουν πια στην κυκλοφορία του ασθενούς για να </a:t>
            </a:r>
            <a:r>
              <a:rPr lang="el-GR" sz="2400" dirty="0" err="1" smtClean="0">
                <a:latin typeface="Calibri" pitchFamily="34" charset="0"/>
              </a:rPr>
              <a:t>αιμολυθούν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 eaLnBrk="1" hangingPunct="1">
              <a:defRPr/>
            </a:pPr>
            <a:r>
              <a:rPr lang="el-GR" sz="2400" dirty="0" smtClean="0">
                <a:latin typeface="Calibri" pitchFamily="34" charset="0"/>
              </a:rPr>
              <a:t>Εργαστηριακά τα αντισώματα ανιχνεύονται με έμμεση </a:t>
            </a:r>
            <a:r>
              <a:rPr lang="en-US" sz="2400" dirty="0" smtClean="0">
                <a:latin typeface="Calibri" pitchFamily="34" charset="0"/>
              </a:rPr>
              <a:t>Coombs </a:t>
            </a:r>
            <a:r>
              <a:rPr lang="el-GR" sz="2400" dirty="0" smtClean="0">
                <a:latin typeface="Calibri" pitchFamily="34" charset="0"/>
              </a:rPr>
              <a:t>και </a:t>
            </a:r>
            <a:r>
              <a:rPr lang="el-GR" sz="2400" dirty="0" err="1" smtClean="0">
                <a:latin typeface="Calibri" pitchFamily="34" charset="0"/>
              </a:rPr>
              <a:t>ταυτοποιούνται</a:t>
            </a:r>
            <a:r>
              <a:rPr lang="el-GR" sz="2400" dirty="0" smtClean="0">
                <a:latin typeface="Calibri" pitchFamily="34" charset="0"/>
              </a:rPr>
              <a:t> με τα ειδικά </a:t>
            </a:r>
            <a:r>
              <a:rPr lang="en-US" sz="2400" dirty="0" smtClean="0">
                <a:latin typeface="Calibri" pitchFamily="34" charset="0"/>
              </a:rPr>
              <a:t>panel </a:t>
            </a:r>
            <a:r>
              <a:rPr lang="el-GR" sz="2400" dirty="0" err="1" smtClean="0">
                <a:latin typeface="Calibri" pitchFamily="34" charset="0"/>
              </a:rPr>
              <a:t>φαινοτυπημένων</a:t>
            </a:r>
            <a:r>
              <a:rPr lang="el-GR" sz="2400" dirty="0" smtClean="0">
                <a:latin typeface="Calibri" pitchFamily="34" charset="0"/>
              </a:rPr>
              <a:t> ερυθρών.</a:t>
            </a:r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70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Αλλοανοσοποίηση</a:t>
            </a:r>
            <a:r>
              <a:rPr lang="el-GR" dirty="0"/>
              <a:t> ερυθρών </a:t>
            </a:r>
            <a:r>
              <a:rPr lang="el-GR" sz="3000" b="0" dirty="0" smtClean="0"/>
              <a:t>4/6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5778" name="3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2400" dirty="0" smtClean="0">
                <a:latin typeface="Calibri" pitchFamily="34" charset="0"/>
              </a:rPr>
              <a:t>Η συχνότητα της </a:t>
            </a:r>
            <a:r>
              <a:rPr lang="el-GR" sz="2400" dirty="0" err="1" smtClean="0">
                <a:latin typeface="Calibri" pitchFamily="34" charset="0"/>
              </a:rPr>
              <a:t>αλλοανοσοποίησης</a:t>
            </a:r>
            <a:r>
              <a:rPr lang="el-GR" sz="2400" dirty="0" smtClean="0">
                <a:latin typeface="Calibri" pitchFamily="34" charset="0"/>
              </a:rPr>
              <a:t> για τα </a:t>
            </a:r>
            <a:r>
              <a:rPr lang="el-GR" sz="2400" dirty="0" err="1" smtClean="0">
                <a:latin typeface="Calibri" pitchFamily="34" charset="0"/>
              </a:rPr>
              <a:t>ερυθροκυτταρικά</a:t>
            </a:r>
            <a:r>
              <a:rPr lang="el-GR" sz="2400" dirty="0" smtClean="0">
                <a:latin typeface="Calibri" pitchFamily="34" charset="0"/>
              </a:rPr>
              <a:t> αντιγόνα εκτιμάται 1-1,6% ανά μονάδα μεταγγιζόμενων ερυθρών σε </a:t>
            </a:r>
            <a:r>
              <a:rPr lang="el-GR" sz="2400" dirty="0" err="1" smtClean="0">
                <a:latin typeface="Calibri" pitchFamily="34" charset="0"/>
              </a:rPr>
              <a:t>ανοσοεπαρκείς</a:t>
            </a:r>
            <a:r>
              <a:rPr lang="el-GR" sz="2400" dirty="0" smtClean="0">
                <a:latin typeface="Calibri" pitchFamily="34" charset="0"/>
              </a:rPr>
              <a:t> ασθενείς (με την προϋπόθεση ότι </a:t>
            </a:r>
            <a:r>
              <a:rPr lang="en-US" sz="2400" dirty="0" smtClean="0">
                <a:latin typeface="Calibri" pitchFamily="34" charset="0"/>
              </a:rPr>
              <a:t>D </a:t>
            </a:r>
            <a:r>
              <a:rPr lang="el-GR" sz="2400" dirty="0" smtClean="0">
                <a:latin typeface="Calibri" pitchFamily="34" charset="0"/>
              </a:rPr>
              <a:t>αρνητικοί ασθενείς μεταγγίζονται με  </a:t>
            </a:r>
            <a:r>
              <a:rPr lang="en-US" sz="2400" dirty="0" smtClean="0">
                <a:latin typeface="Calibri" pitchFamily="34" charset="0"/>
              </a:rPr>
              <a:t>D </a:t>
            </a:r>
            <a:r>
              <a:rPr lang="el-GR" sz="2400" dirty="0" smtClean="0">
                <a:latin typeface="Calibri" pitchFamily="34" charset="0"/>
              </a:rPr>
              <a:t>αρνητικά ερυθρά).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Το ποσοστό αυτό στα πολυμεταγγιζόμενα άτομα ανέρχεται στο 5% και στα δρεπανοκυτταρικά σύνδρομα στο 36%.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29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4"/>
          <p:cNvSpPr>
            <a:spLocks noChangeArrowheads="1"/>
          </p:cNvSpPr>
          <p:nvPr/>
        </p:nvSpPr>
        <p:spPr bwMode="auto">
          <a:xfrm>
            <a:off x="439738" y="1371600"/>
            <a:ext cx="8128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Verdana" pitchFamily="34" charset="0"/>
              <a:cs typeface="Aria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Αλλοανοσοποίηση</a:t>
            </a:r>
            <a:r>
              <a:rPr lang="el-GR" dirty="0"/>
              <a:t> ερυθρών </a:t>
            </a:r>
            <a:r>
              <a:rPr lang="el-GR" sz="3000" b="0" dirty="0" smtClean="0"/>
              <a:t>5/6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053" name="7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2400" dirty="0" smtClean="0">
                <a:latin typeface="Calibri" pitchFamily="34" charset="0"/>
              </a:rPr>
              <a:t>Η χρονική διάρκεια που παραμένουν τα </a:t>
            </a:r>
            <a:r>
              <a:rPr lang="el-GR" sz="2400" dirty="0" err="1" smtClean="0">
                <a:latin typeface="Calibri" pitchFamily="34" charset="0"/>
              </a:rPr>
              <a:t>αλλοαντισώματα</a:t>
            </a:r>
            <a:r>
              <a:rPr lang="el-GR" sz="2400" dirty="0" smtClean="0">
                <a:latin typeface="Calibri" pitchFamily="34" charset="0"/>
              </a:rPr>
              <a:t> στην κυκλοφορία του δέκτη ποικίλει και εξαρτάται από την φύση του άλλο-αντισώματος. 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Σε περίπτωση που ο τίτλος του </a:t>
            </a:r>
            <a:r>
              <a:rPr lang="el-GR" sz="2400" dirty="0" err="1" smtClean="0">
                <a:latin typeface="Calibri" pitchFamily="34" charset="0"/>
              </a:rPr>
              <a:t>αλλοαντισώματος</a:t>
            </a:r>
            <a:r>
              <a:rPr lang="el-GR" sz="2400" dirty="0" smtClean="0">
                <a:latin typeface="Calibri" pitchFamily="34" charset="0"/>
              </a:rPr>
              <a:t> πέσει και ο ασθενής </a:t>
            </a:r>
            <a:r>
              <a:rPr lang="el-GR" sz="2400" dirty="0" err="1" smtClean="0">
                <a:latin typeface="Calibri" pitchFamily="34" charset="0"/>
              </a:rPr>
              <a:t>επανεκτεθεί</a:t>
            </a:r>
            <a:r>
              <a:rPr lang="el-GR" sz="2400" dirty="0" smtClean="0">
                <a:latin typeface="Calibri" pitchFamily="34" charset="0"/>
              </a:rPr>
              <a:t> στο ίδιο αντιγόνο η Δευτερογενής ανοσολογική απάντηση θα είναι ταχύτερη με αποτέλεσμα την λεγόμενη Επιβραδυνόμενη αιμολυτική αντίδραση.</a:t>
            </a:r>
            <a:endParaRPr 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64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4"/>
          <p:cNvSpPr>
            <a:spLocks noChangeArrowheads="1"/>
          </p:cNvSpPr>
          <p:nvPr/>
        </p:nvSpPr>
        <p:spPr bwMode="auto">
          <a:xfrm>
            <a:off x="439738" y="1371600"/>
            <a:ext cx="81280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Verdana" pitchFamily="34" charset="0"/>
              <a:cs typeface="Arial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Αλλοανοσοποίηση</a:t>
            </a:r>
            <a:r>
              <a:rPr lang="el-GR" dirty="0"/>
              <a:t> ερυθρών </a:t>
            </a:r>
            <a:r>
              <a:rPr lang="el-GR" sz="3000" b="0" dirty="0" smtClean="0"/>
              <a:t>6/6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3316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el-GR" sz="2400" b="1" dirty="0" smtClean="0">
                <a:latin typeface="Calibri" pitchFamily="34" charset="0"/>
              </a:rPr>
              <a:t>Αντιμετώπιση: </a:t>
            </a:r>
            <a:r>
              <a:rPr lang="el-GR" sz="2400" dirty="0" smtClean="0">
                <a:latin typeface="Calibri" pitchFamily="34" charset="0"/>
              </a:rPr>
              <a:t>μετάγγιση με Σ.Ε. αρνητικά για  το συγκεκριμένο αντιγόνο και </a:t>
            </a:r>
            <a:r>
              <a:rPr lang="el-GR" sz="2400" dirty="0" err="1" smtClean="0">
                <a:latin typeface="Calibri" pitchFamily="34" charset="0"/>
              </a:rPr>
              <a:t>λευκαφαιρεμένα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 eaLnBrk="1" hangingPunct="1">
              <a:defRPr/>
            </a:pPr>
            <a:endParaRPr 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759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err="1" smtClean="0">
                <a:latin typeface="Calibri" pitchFamily="34" charset="0"/>
              </a:rPr>
              <a:t>Αλλοανοσοποίηση</a:t>
            </a:r>
            <a:r>
              <a:rPr lang="el-GR" dirty="0" smtClean="0">
                <a:latin typeface="Calibri" pitchFamily="34" charset="0"/>
              </a:rPr>
              <a:t> για τα </a:t>
            </a:r>
            <a:r>
              <a:rPr lang="en-US" dirty="0" smtClean="0">
                <a:latin typeface="Calibri" pitchFamily="34" charset="0"/>
              </a:rPr>
              <a:t>HLA </a:t>
            </a:r>
            <a:r>
              <a:rPr lang="el-GR" b="1" dirty="0" smtClean="0">
                <a:solidFill>
                  <a:srgbClr val="004A82"/>
                </a:solidFill>
                <a:latin typeface="Calibri" pitchFamily="34" charset="0"/>
              </a:rPr>
              <a:t>(</a:t>
            </a:r>
            <a:r>
              <a:rPr lang="en-US" b="1" dirty="0" smtClean="0">
                <a:solidFill>
                  <a:srgbClr val="004A82"/>
                </a:solidFill>
                <a:latin typeface="Calibri" pitchFamily="34" charset="0"/>
              </a:rPr>
              <a:t>Human Leucocyte Antigens) </a:t>
            </a:r>
            <a:r>
              <a:rPr lang="el-GR" b="1" dirty="0" smtClean="0">
                <a:solidFill>
                  <a:srgbClr val="004A82"/>
                </a:solidFill>
                <a:latin typeface="Calibri" pitchFamily="34" charset="0"/>
              </a:rPr>
              <a:t>σε υπολειπόμενα λευκά ασκών και σε αιμοπετάλια 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800600" y="3619500"/>
            <a:ext cx="4038600" cy="1143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l-GR" sz="2200" kern="0" dirty="0">
                <a:latin typeface="+mn-lt"/>
              </a:rPr>
              <a:t>Ανθεκτικότητα στη μετάγγιση των </a:t>
            </a:r>
            <a:r>
              <a:rPr lang="el-GR" sz="2200" kern="0" dirty="0" smtClean="0">
                <a:latin typeface="+mn-lt"/>
              </a:rPr>
              <a:t>αιμοπεταλίων</a:t>
            </a:r>
            <a:r>
              <a:rPr lang="el-GR" sz="2200" kern="0" dirty="0">
                <a:latin typeface="+mn-lt"/>
              </a:rPr>
              <a:t>.</a:t>
            </a:r>
            <a:endParaRPr lang="en-US" sz="2200" kern="0" dirty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l-GR" sz="2200" kern="0" dirty="0">
                <a:latin typeface="+mn-lt"/>
              </a:rPr>
              <a:t>Πυρετικές μη αιμολυτικές αντιδράσεις</a:t>
            </a:r>
            <a:r>
              <a:rPr lang="en-US" sz="2200" kern="0" dirty="0">
                <a:latin typeface="+mn-lt"/>
              </a:rPr>
              <a:t>- </a:t>
            </a:r>
            <a:r>
              <a:rPr lang="en-US" sz="2200" kern="0" dirty="0" smtClean="0">
                <a:latin typeface="+mn-lt"/>
              </a:rPr>
              <a:t>FNHTRs</a:t>
            </a:r>
            <a:r>
              <a:rPr lang="el-GR" sz="2200" kern="0" dirty="0" smtClean="0">
                <a:latin typeface="+mn-lt"/>
              </a:rPr>
              <a:t>.</a:t>
            </a:r>
            <a:endParaRPr lang="el-GR" sz="2200" kern="0" dirty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l-GR" sz="2200" kern="0" dirty="0">
              <a:latin typeface="+mn-lt"/>
            </a:endParaRPr>
          </a:p>
        </p:txBody>
      </p:sp>
      <p:cxnSp>
        <p:nvCxnSpPr>
          <p:cNvPr id="8" name="7 - Ευθύγραμμο βέλος σύνδεσης"/>
          <p:cNvCxnSpPr>
            <a:stCxn id="16" idx="3"/>
          </p:cNvCxnSpPr>
          <p:nvPr/>
        </p:nvCxnSpPr>
        <p:spPr>
          <a:xfrm flipV="1">
            <a:off x="3779911" y="3789040"/>
            <a:ext cx="1025452" cy="322824"/>
          </a:xfrm>
          <a:prstGeom prst="straightConnector1">
            <a:avLst/>
          </a:prstGeom>
          <a:ln w="28575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>
            <a:stCxn id="16" idx="3"/>
          </p:cNvCxnSpPr>
          <p:nvPr/>
        </p:nvCxnSpPr>
        <p:spPr>
          <a:xfrm>
            <a:off x="3779911" y="4111864"/>
            <a:ext cx="1020688" cy="266700"/>
          </a:xfrm>
          <a:prstGeom prst="straightConnector1">
            <a:avLst/>
          </a:prstGeom>
          <a:ln w="28575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890712" y="3845164"/>
            <a:ext cx="18891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200" dirty="0" smtClean="0">
                <a:latin typeface="+mn-lt"/>
              </a:rPr>
              <a:t>HLA </a:t>
            </a:r>
            <a:r>
              <a:rPr lang="el-GR" sz="2200" dirty="0" smtClean="0">
                <a:latin typeface="+mn-lt"/>
              </a:rPr>
              <a:t> αντιγόνα</a:t>
            </a:r>
            <a:endParaRPr lang="en-US" sz="2200" dirty="0">
              <a:latin typeface="+mn-lt"/>
            </a:endParaRPr>
          </a:p>
        </p:txBody>
      </p:sp>
      <p:sp>
        <p:nvSpPr>
          <p:cNvPr id="17" name="2 - Θέση περιεχομένου"/>
          <p:cNvSpPr txBox="1">
            <a:spLocks/>
          </p:cNvSpPr>
          <p:nvPr/>
        </p:nvSpPr>
        <p:spPr bwMode="auto">
          <a:xfrm>
            <a:off x="107504" y="5386389"/>
            <a:ext cx="9036496" cy="77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l-GR" sz="2400" kern="0" dirty="0" err="1">
                <a:latin typeface="+mn-lt"/>
              </a:rPr>
              <a:t>Αλλοανοσοποίηση</a:t>
            </a:r>
            <a:r>
              <a:rPr lang="el-GR" sz="2400" kern="0" dirty="0">
                <a:latin typeface="+mn-lt"/>
              </a:rPr>
              <a:t> για τα </a:t>
            </a:r>
            <a:r>
              <a:rPr lang="en-US" sz="2400" kern="0" dirty="0">
                <a:latin typeface="+mn-lt"/>
              </a:rPr>
              <a:t>HPA </a:t>
            </a:r>
            <a:r>
              <a:rPr lang="el-GR" sz="2400" b="1" kern="0" dirty="0">
                <a:solidFill>
                  <a:srgbClr val="004A82"/>
                </a:solidFill>
                <a:latin typeface="+mn-lt"/>
              </a:rPr>
              <a:t>(</a:t>
            </a:r>
            <a:r>
              <a:rPr lang="en-US" sz="2400" b="1" kern="0" dirty="0">
                <a:solidFill>
                  <a:srgbClr val="004A82"/>
                </a:solidFill>
                <a:latin typeface="+mn-lt"/>
              </a:rPr>
              <a:t>Human Platelet Antigens)</a:t>
            </a:r>
            <a:r>
              <a:rPr lang="el-GR" sz="2400" b="1" kern="0" dirty="0">
                <a:solidFill>
                  <a:srgbClr val="004A82"/>
                </a:solidFill>
                <a:latin typeface="+mn-lt"/>
              </a:rPr>
              <a:t>(</a:t>
            </a:r>
            <a:r>
              <a:rPr lang="en-US" sz="2400" b="1" kern="0" dirty="0">
                <a:solidFill>
                  <a:srgbClr val="004A82"/>
                </a:solidFill>
                <a:latin typeface="+mn-lt"/>
              </a:rPr>
              <a:t>HPA-1a)</a:t>
            </a:r>
            <a:endParaRPr lang="el-GR" sz="2400" b="1" kern="0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928813" y="3071813"/>
            <a:ext cx="18510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200" dirty="0">
                <a:latin typeface="+mn-lt"/>
              </a:rPr>
              <a:t>HPA </a:t>
            </a:r>
            <a:r>
              <a:rPr lang="el-GR" sz="2200" dirty="0">
                <a:latin typeface="+mn-lt"/>
              </a:rPr>
              <a:t> αντιγόνα</a:t>
            </a:r>
            <a:r>
              <a:rPr lang="en-US" sz="2200" dirty="0">
                <a:latin typeface="+mn-lt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endParaRPr lang="en-US" sz="2200" dirty="0">
              <a:latin typeface="+mn-lt"/>
            </a:endParaRPr>
          </a:p>
        </p:txBody>
      </p:sp>
      <p:cxnSp>
        <p:nvCxnSpPr>
          <p:cNvPr id="19" name="18 - Ευθύγραμμο βέλος σύνδεσης"/>
          <p:cNvCxnSpPr>
            <a:stCxn id="18" idx="3"/>
          </p:cNvCxnSpPr>
          <p:nvPr/>
        </p:nvCxnSpPr>
        <p:spPr>
          <a:xfrm>
            <a:off x="3779912" y="3338513"/>
            <a:ext cx="1025451" cy="323850"/>
          </a:xfrm>
          <a:prstGeom prst="straightConnector1">
            <a:avLst/>
          </a:prstGeom>
          <a:ln w="28575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18" idx="3"/>
          </p:cNvCxnSpPr>
          <p:nvPr/>
        </p:nvCxnSpPr>
        <p:spPr>
          <a:xfrm flipV="1">
            <a:off x="3779912" y="3128963"/>
            <a:ext cx="1101651" cy="209550"/>
          </a:xfrm>
          <a:prstGeom prst="straightConnector1">
            <a:avLst/>
          </a:prstGeom>
          <a:ln w="28575">
            <a:solidFill>
              <a:srgbClr val="004A8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4800600" y="2938463"/>
            <a:ext cx="4038600" cy="5715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l-GR" sz="2200" kern="0" dirty="0">
                <a:latin typeface="+mn-lt"/>
              </a:rPr>
              <a:t>Πορφύρα μετά </a:t>
            </a:r>
            <a:r>
              <a:rPr lang="el-GR" sz="2200" kern="0" dirty="0" smtClean="0">
                <a:latin typeface="+mn-lt"/>
              </a:rPr>
              <a:t>μετάγγιση.  </a:t>
            </a:r>
            <a:endParaRPr lang="en-US" sz="2200" kern="0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err="1"/>
              <a:t>Αλλοανοσοποίση</a:t>
            </a:r>
            <a:r>
              <a:rPr lang="el-GR" dirty="0"/>
              <a:t>  για αντιγόνα λευκών και αιμοπεταλίων</a:t>
            </a:r>
          </a:p>
        </p:txBody>
      </p:sp>
    </p:spTree>
    <p:extLst>
      <p:ext uri="{BB962C8B-B14F-4D97-AF65-F5344CB8AC3E}">
        <p14:creationId xmlns:p14="http://schemas.microsoft.com/office/powerpoint/2010/main" val="2096283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αιμολυτική αντίδραση</a:t>
            </a:r>
            <a:r>
              <a:rPr lang="en-US" dirty="0"/>
              <a:t> </a:t>
            </a:r>
            <a:r>
              <a:rPr lang="el-GR" sz="3000" b="0" dirty="0" smtClean="0"/>
              <a:t>1/13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r>
              <a:rPr lang="el-GR" dirty="0"/>
              <a:t>Αποτελεί μια βαριά, δυνητικώς θανατηφόρα αντίδραση, η οποία προκαλείται κατά κανόνα από μετάγγιση, ασύμβατων στο σύστημα ΑΒΟ, ερυθρών σε ασθενή με φυσικά </a:t>
            </a:r>
            <a:r>
              <a:rPr lang="el-GR" dirty="0" err="1"/>
              <a:t>αντι</a:t>
            </a:r>
            <a:r>
              <a:rPr lang="el-GR" dirty="0"/>
              <a:t>-Α ή/και </a:t>
            </a:r>
            <a:r>
              <a:rPr lang="el-GR" dirty="0" err="1"/>
              <a:t>αντι</a:t>
            </a:r>
            <a:r>
              <a:rPr lang="el-GR" dirty="0"/>
              <a:t>-Β αντισώματα</a:t>
            </a:r>
          </a:p>
          <a:p>
            <a:r>
              <a:rPr lang="el-GR" b="1" dirty="0" smtClean="0"/>
              <a:t>Αντισ</a:t>
            </a:r>
            <a:r>
              <a:rPr lang="el-GR" b="1" dirty="0"/>
              <a:t>ώ</a:t>
            </a:r>
            <a:r>
              <a:rPr lang="el-GR" b="1" dirty="0" smtClean="0"/>
              <a:t>ματα εκτός συστήματος ΑΒΟ:</a:t>
            </a:r>
            <a:r>
              <a:rPr lang="el-GR" dirty="0" smtClean="0"/>
              <a:t> πχ. </a:t>
            </a:r>
            <a:r>
              <a:rPr lang="el-GR" dirty="0"/>
              <a:t>D, </a:t>
            </a:r>
            <a:r>
              <a:rPr lang="el-GR" dirty="0" err="1"/>
              <a:t>Kell</a:t>
            </a:r>
            <a:r>
              <a:rPr lang="el-GR" dirty="0"/>
              <a:t>, </a:t>
            </a:r>
            <a:r>
              <a:rPr lang="el-GR" dirty="0" err="1"/>
              <a:t>JKa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Λόγω της συχνότητας των ομάδων αίματος στον πληθυσμό ο συνδυασμός Ο </a:t>
            </a:r>
            <a:r>
              <a:rPr lang="el-GR" dirty="0" smtClean="0"/>
              <a:t>ομάδας </a:t>
            </a:r>
            <a:r>
              <a:rPr lang="el-GR" dirty="0"/>
              <a:t>ασθενούς που λαμβάνει κατά λάθος Α ομάδας φιάλη (μείζων  ασυμβατότητα) είναι ο συχνότερος </a:t>
            </a:r>
            <a:r>
              <a:rPr lang="en-US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 αντίθετος συνδυασμός δηλαδή η μετάγγιση πλάσματος Ο σε ασθενή Α </a:t>
            </a:r>
            <a:r>
              <a:rPr lang="el-GR" dirty="0" smtClean="0"/>
              <a:t>ομάδας </a:t>
            </a:r>
            <a:r>
              <a:rPr lang="el-GR" dirty="0"/>
              <a:t>(ελάσσων </a:t>
            </a:r>
            <a:r>
              <a:rPr lang="el-GR" dirty="0" err="1"/>
              <a:t>ασυμβατότης</a:t>
            </a:r>
            <a:r>
              <a:rPr lang="el-GR" dirty="0"/>
              <a:t> ) επιφέρει </a:t>
            </a:r>
            <a:r>
              <a:rPr lang="el-GR" dirty="0" err="1"/>
              <a:t>αιμόλυση</a:t>
            </a:r>
            <a:r>
              <a:rPr lang="el-GR" dirty="0"/>
              <a:t> μόνο σε σπάνιες </a:t>
            </a:r>
            <a:r>
              <a:rPr lang="el-GR" dirty="0" smtClean="0"/>
              <a:t>περιπτώσεις (</a:t>
            </a:r>
            <a:r>
              <a:rPr lang="el-GR" dirty="0"/>
              <a:t>μεγάλος όγκος πλάσματος, υψηλός τίτλος </a:t>
            </a:r>
            <a:r>
              <a:rPr lang="el-GR" dirty="0" err="1"/>
              <a:t>συγκολλιτινών</a:t>
            </a:r>
            <a:r>
              <a:rPr lang="el-GR" dirty="0"/>
              <a:t> </a:t>
            </a:r>
            <a:r>
              <a:rPr lang="el-GR" dirty="0" err="1"/>
              <a:t>anti</a:t>
            </a:r>
            <a:r>
              <a:rPr lang="el-GR" dirty="0"/>
              <a:t>-A, </a:t>
            </a:r>
            <a:r>
              <a:rPr lang="el-GR" dirty="0" err="1"/>
              <a:t>anti</a:t>
            </a:r>
            <a:r>
              <a:rPr lang="el-GR" dirty="0"/>
              <a:t>-B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15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Επιβραδυνόμενη αιμολυτική αντίδραση </a:t>
            </a:r>
            <a:r>
              <a:rPr lang="en-US" sz="3000" b="0" dirty="0"/>
              <a:t>Delayed hemolytic transfusion reaction (DHTR)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78850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Calibri" pitchFamily="34" charset="0"/>
              </a:rPr>
              <a:t>Συμβαίνει καταστροφή των ερυθρών (</a:t>
            </a:r>
            <a:r>
              <a:rPr lang="el-GR" sz="2400" dirty="0" err="1" smtClean="0">
                <a:latin typeface="Calibri" pitchFamily="34" charset="0"/>
              </a:rPr>
              <a:t>αιμόλυση</a:t>
            </a:r>
            <a:r>
              <a:rPr lang="el-GR" sz="2400" dirty="0" smtClean="0">
                <a:latin typeface="Calibri" pitchFamily="34" charset="0"/>
              </a:rPr>
              <a:t>) 1-28 ημέρες, συνήθως την 7</a:t>
            </a:r>
            <a:r>
              <a:rPr lang="el-GR" sz="2400" baseline="30000" dirty="0" smtClean="0">
                <a:latin typeface="Calibri" pitchFamily="34" charset="0"/>
              </a:rPr>
              <a:t>η</a:t>
            </a:r>
            <a:r>
              <a:rPr lang="el-GR" sz="2400" dirty="0" smtClean="0">
                <a:latin typeface="Calibri" pitchFamily="34" charset="0"/>
              </a:rPr>
              <a:t> ημέρα, μετά την μετάγγιση.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Η συχνότητα υπολογίζεται σε 1/</a:t>
            </a:r>
            <a:r>
              <a:rPr lang="en-GB" sz="2400" dirty="0" smtClean="0">
                <a:latin typeface="Calibri" pitchFamily="34" charset="0"/>
              </a:rPr>
              <a:t>20</a:t>
            </a:r>
            <a:r>
              <a:rPr lang="el-GR" sz="2400" dirty="0" smtClean="0">
                <a:latin typeface="Calibri" pitchFamily="34" charset="0"/>
              </a:rPr>
              <a:t>00 μεταγγιζόμενους ασθενείς ή 1/10000 μεταγγιζόμενες μονάδες.</a:t>
            </a:r>
          </a:p>
          <a:p>
            <a:pPr eaLnBrk="1" hangingPunct="1"/>
            <a:endParaRPr lang="el-GR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86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l-GR" b="1" dirty="0" err="1" smtClean="0">
                <a:latin typeface="Calibri" pitchFamily="34" charset="0"/>
              </a:rPr>
              <a:t>Παθοφυσιολογία</a:t>
            </a:r>
            <a:r>
              <a:rPr lang="el-GR" b="1" dirty="0" smtClean="0">
                <a:latin typeface="Calibri" pitchFamily="34" charset="0"/>
              </a:rPr>
              <a:t> 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Η αντίδραση συμβαίνει όταν μη ανιχνεύσιμα (ΙΑΤ </a:t>
            </a:r>
            <a:r>
              <a:rPr lang="el-GR" dirty="0" err="1" smtClean="0">
                <a:latin typeface="Calibri" pitchFamily="34" charset="0"/>
              </a:rPr>
              <a:t>αρν</a:t>
            </a:r>
            <a:r>
              <a:rPr lang="el-GR" dirty="0" smtClean="0">
                <a:latin typeface="Calibri" pitchFamily="34" charset="0"/>
              </a:rPr>
              <a:t>) </a:t>
            </a:r>
            <a:r>
              <a:rPr lang="el-GR" dirty="0" err="1" smtClean="0">
                <a:latin typeface="Calibri" pitchFamily="34" charset="0"/>
              </a:rPr>
              <a:t>αντιερυθροκυτταρικά</a:t>
            </a:r>
            <a:r>
              <a:rPr lang="el-GR" dirty="0" smtClean="0">
                <a:latin typeface="Calibri" pitchFamily="34" charset="0"/>
              </a:rPr>
              <a:t> αντισώματα (αποτέλεσμα προηγούμενης </a:t>
            </a:r>
            <a:r>
              <a:rPr lang="el-GR" dirty="0" err="1" smtClean="0">
                <a:latin typeface="Calibri" pitchFamily="34" charset="0"/>
              </a:rPr>
              <a:t>αλλοανοσοποίησης</a:t>
            </a:r>
            <a:r>
              <a:rPr lang="el-GR" dirty="0" smtClean="0">
                <a:latin typeface="Calibri" pitchFamily="34" charset="0"/>
              </a:rPr>
              <a:t> από μετάγγιση) ενισχύονται με </a:t>
            </a:r>
            <a:r>
              <a:rPr lang="el-GR" dirty="0" err="1" smtClean="0">
                <a:latin typeface="Calibri" pitchFamily="34" charset="0"/>
              </a:rPr>
              <a:t>επανέκθεση</a:t>
            </a:r>
            <a:r>
              <a:rPr lang="el-GR" dirty="0" smtClean="0">
                <a:latin typeface="Calibri" pitchFamily="34" charset="0"/>
              </a:rPr>
              <a:t> στο ίδιο αντιγόνο μέσω νέας μετάγγισης. 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Τα μεταγγισμένα ερυθρά διεγείρουν τα μνημονικά Β λεμφοκύτταρα (Δευτερογενής Απάντηση) τα οποία διαφοροποιούνται σε πλασματοκύτταρα και παράγουν </a:t>
            </a:r>
            <a:r>
              <a:rPr lang="en-US" dirty="0" smtClean="0">
                <a:latin typeface="Calibri" pitchFamily="34" charset="0"/>
              </a:rPr>
              <a:t>IgG </a:t>
            </a:r>
            <a:r>
              <a:rPr lang="el-GR" dirty="0" smtClean="0">
                <a:latin typeface="Calibri" pitchFamily="34" charset="0"/>
              </a:rPr>
              <a:t>αντισώματα τα οποία </a:t>
            </a:r>
            <a:r>
              <a:rPr lang="el-GR" dirty="0" err="1" smtClean="0">
                <a:latin typeface="Calibri" pitchFamily="34" charset="0"/>
              </a:rPr>
              <a:t>προσκολλόνται</a:t>
            </a:r>
            <a:r>
              <a:rPr lang="el-GR" dirty="0" smtClean="0">
                <a:latin typeface="Calibri" pitchFamily="34" charset="0"/>
              </a:rPr>
              <a:t> στα ερυθρά του δότη που φέρουν το αντίστοιχο αντιγόνο.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Τα καλυμμένα με </a:t>
            </a:r>
            <a:r>
              <a:rPr lang="en-US" dirty="0" smtClean="0">
                <a:latin typeface="Calibri" pitchFamily="34" charset="0"/>
              </a:rPr>
              <a:t>IgG </a:t>
            </a:r>
            <a:r>
              <a:rPr lang="el-GR" dirty="0" smtClean="0">
                <a:latin typeface="Calibri" pitchFamily="34" charset="0"/>
              </a:rPr>
              <a:t>αντισώματα ερυθρά του δότη καταστρέφονται στο ΔΕΣ.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Επιβραδυνόμενη αιμολυτική αντίδραση </a:t>
            </a:r>
            <a:r>
              <a:rPr lang="en-US" sz="3000" b="0" dirty="0"/>
              <a:t>Delayed hemolytic transfusion reaction (DHTR) </a:t>
            </a:r>
            <a:r>
              <a:rPr lang="el-GR" sz="3000" b="0" dirty="0"/>
              <a:t>2</a:t>
            </a:r>
            <a:r>
              <a:rPr lang="el-GR" sz="3000" b="0" dirty="0" smtClean="0"/>
              <a:t>/4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4006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66124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000"/>
              </a:spcBef>
              <a:buFontTx/>
              <a:buNone/>
            </a:pPr>
            <a:r>
              <a:rPr lang="el-GR" b="1" dirty="0" smtClean="0">
                <a:latin typeface="Calibri" pitchFamily="34" charset="0"/>
              </a:rPr>
              <a:t>Εργαστηριακά</a:t>
            </a:r>
            <a:r>
              <a:rPr lang="el-GR" dirty="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Με </a:t>
            </a:r>
            <a:r>
              <a:rPr lang="el-GR" b="1" dirty="0" smtClean="0">
                <a:latin typeface="Calibri" pitchFamily="34" charset="0"/>
              </a:rPr>
              <a:t>άμεση </a:t>
            </a:r>
            <a:r>
              <a:rPr lang="en-US" b="1" dirty="0" smtClean="0">
                <a:latin typeface="Calibri" pitchFamily="34" charset="0"/>
              </a:rPr>
              <a:t>COOMBS </a:t>
            </a:r>
            <a:r>
              <a:rPr lang="el-GR" dirty="0" smtClean="0">
                <a:latin typeface="Calibri" pitchFamily="34" charset="0"/>
              </a:rPr>
              <a:t>ανιχνεύουμε το αντίσωμα πάνω στα μεταγγισμένα ερυθρά. (παραμένει θετική μέχρι την καταστροφή όλων των μεταγγισμένων ερυθρών περίπου 2 εβδομάδες). </a:t>
            </a:r>
            <a:r>
              <a:rPr lang="el-GR" b="1" dirty="0" smtClean="0">
                <a:latin typeface="Calibri" pitchFamily="34" charset="0"/>
              </a:rPr>
              <a:t>Ταυτοποίηση: </a:t>
            </a:r>
            <a:r>
              <a:rPr lang="en-US" b="1" dirty="0" err="1" smtClean="0">
                <a:latin typeface="Calibri" pitchFamily="34" charset="0"/>
              </a:rPr>
              <a:t>eluate</a:t>
            </a:r>
            <a:r>
              <a:rPr lang="en-US" b="1" dirty="0" smtClean="0">
                <a:latin typeface="Calibri" pitchFamily="34" charset="0"/>
              </a:rPr>
              <a:t>-panel</a:t>
            </a:r>
            <a:endParaRPr lang="el-GR" b="1" dirty="0" smtClean="0">
              <a:latin typeface="Calibri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Με </a:t>
            </a:r>
            <a:r>
              <a:rPr lang="el-GR" b="1" dirty="0" smtClean="0">
                <a:latin typeface="Calibri" pitchFamily="34" charset="0"/>
              </a:rPr>
              <a:t>έμμεση </a:t>
            </a:r>
            <a:r>
              <a:rPr lang="en-US" b="1" dirty="0" smtClean="0">
                <a:latin typeface="Calibri" pitchFamily="34" charset="0"/>
              </a:rPr>
              <a:t>COOMBS </a:t>
            </a:r>
            <a:r>
              <a:rPr lang="el-GR" dirty="0" smtClean="0">
                <a:latin typeface="Calibri" pitchFamily="34" charset="0"/>
              </a:rPr>
              <a:t>θα ανιχνεύσουμε ακολούθως το </a:t>
            </a:r>
            <a:r>
              <a:rPr lang="el-GR" dirty="0" err="1" smtClean="0">
                <a:latin typeface="Calibri" pitchFamily="34" charset="0"/>
              </a:rPr>
              <a:t>αλλοαντίσωμα</a:t>
            </a:r>
            <a:r>
              <a:rPr lang="el-GR" dirty="0" smtClean="0">
                <a:latin typeface="Calibri" pitchFamily="34" charset="0"/>
              </a:rPr>
              <a:t> στο ορό.</a:t>
            </a:r>
          </a:p>
          <a:p>
            <a:pPr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Συνέπεια της </a:t>
            </a:r>
            <a:r>
              <a:rPr lang="el-GR" dirty="0" err="1" smtClean="0">
                <a:latin typeface="Calibri" pitchFamily="34" charset="0"/>
              </a:rPr>
              <a:t>αιμόλυσης</a:t>
            </a:r>
            <a:r>
              <a:rPr lang="el-GR" dirty="0" smtClean="0">
                <a:latin typeface="Calibri" pitchFamily="34" charset="0"/>
              </a:rPr>
              <a:t>: 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πτώση </a:t>
            </a:r>
            <a:r>
              <a:rPr lang="en-US" dirty="0" err="1" smtClean="0">
                <a:latin typeface="Calibri" pitchFamily="34" charset="0"/>
              </a:rPr>
              <a:t>Ht</a:t>
            </a:r>
            <a:r>
              <a:rPr lang="en-US" dirty="0" smtClean="0">
                <a:latin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</a:rPr>
              <a:t>Hb</a:t>
            </a:r>
            <a:r>
              <a:rPr lang="en-US" dirty="0" smtClean="0">
                <a:latin typeface="Calibri" pitchFamily="34" charset="0"/>
              </a:rPr>
              <a:t>/</a:t>
            </a:r>
            <a:r>
              <a:rPr lang="el-GR" dirty="0" smtClean="0">
                <a:latin typeface="Calibri" pitchFamily="34" charset="0"/>
              </a:rPr>
              <a:t>μη ικανοποιητική ανταπόκριση στη μετάγγιση (μετά 7 ημέρες).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Αύξηση </a:t>
            </a:r>
            <a:r>
              <a:rPr lang="el-GR" dirty="0" err="1" smtClean="0">
                <a:latin typeface="Calibri" pitchFamily="34" charset="0"/>
              </a:rPr>
              <a:t>χολερυθρίνης</a:t>
            </a:r>
            <a:r>
              <a:rPr lang="el-GR" dirty="0" smtClean="0">
                <a:latin typeface="Calibri" pitchFamily="34" charset="0"/>
              </a:rPr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Μείωση </a:t>
            </a:r>
            <a:r>
              <a:rPr lang="el-GR" dirty="0" err="1" smtClean="0">
                <a:latin typeface="Calibri" pitchFamily="34" charset="0"/>
              </a:rPr>
              <a:t>απτοσφαιρινών</a:t>
            </a:r>
            <a:r>
              <a:rPr lang="el-GR" dirty="0">
                <a:latin typeface="Calibri" pitchFamily="34" charset="0"/>
              </a:rPr>
              <a:t>.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Επιβραδυνόμενη αιμολυτική αντίδραση </a:t>
            </a:r>
            <a:r>
              <a:rPr lang="en-US" sz="3000" b="0" dirty="0"/>
              <a:t>Delayed hemolytic transfusion reaction (DHTR) </a:t>
            </a:r>
            <a:r>
              <a:rPr lang="el-GR" sz="3000" b="0" dirty="0"/>
              <a:t>3</a:t>
            </a:r>
            <a:r>
              <a:rPr lang="el-GR" sz="3000" b="0" dirty="0" smtClean="0"/>
              <a:t>/4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340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b="1" dirty="0" smtClean="0">
                <a:latin typeface="Calibri" pitchFamily="34" charset="0"/>
              </a:rPr>
              <a:t>Κλινική Εικόνα </a:t>
            </a:r>
            <a:endParaRPr lang="el-GR" dirty="0" smtClean="0">
              <a:latin typeface="Calibri" pitchFamily="34" charset="0"/>
            </a:endParaRPr>
          </a:p>
          <a:p>
            <a:pPr eaLnBrk="1" hangingPunct="1"/>
            <a:r>
              <a:rPr lang="el-GR" dirty="0" smtClean="0">
                <a:latin typeface="Calibri" pitchFamily="34" charset="0"/>
              </a:rPr>
              <a:t>Συνήθως </a:t>
            </a:r>
            <a:r>
              <a:rPr lang="el-GR" dirty="0" err="1" smtClean="0">
                <a:latin typeface="Calibri" pitchFamily="34" charset="0"/>
              </a:rPr>
              <a:t>υποκλινική</a:t>
            </a:r>
            <a:r>
              <a:rPr lang="el-GR" dirty="0">
                <a:latin typeface="Calibri" pitchFamily="34" charset="0"/>
              </a:rPr>
              <a:t>,</a:t>
            </a:r>
            <a:endParaRPr lang="el-GR" dirty="0" smtClean="0">
              <a:latin typeface="Calibri" pitchFamily="34" charset="0"/>
            </a:endParaRPr>
          </a:p>
          <a:p>
            <a:pPr eaLnBrk="1" hangingPunct="1"/>
            <a:r>
              <a:rPr lang="el-GR" dirty="0" smtClean="0">
                <a:latin typeface="Calibri" pitchFamily="34" charset="0"/>
              </a:rPr>
              <a:t>Συμπτώματα και σημεία σχετιζόμενα με την </a:t>
            </a:r>
            <a:r>
              <a:rPr lang="el-GR" dirty="0" err="1" smtClean="0">
                <a:latin typeface="Calibri" pitchFamily="34" charset="0"/>
              </a:rPr>
              <a:t>αιμόλυση</a:t>
            </a:r>
            <a:r>
              <a:rPr lang="el-GR" dirty="0" smtClean="0">
                <a:latin typeface="Calibri" pitchFamily="34" charset="0"/>
              </a:rPr>
              <a:t>.</a:t>
            </a:r>
            <a:endParaRPr lang="el-GR" b="1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l-GR" b="1" dirty="0" smtClean="0">
                <a:latin typeface="Calibri" pitchFamily="34" charset="0"/>
              </a:rPr>
              <a:t>Θεραπευτική Αντιμετώπιση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Συντηρητική – Υποστηρικτικά μέτρα,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Αποφυγή μετάγγισης,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Μετάγγιση με Σ.Ε αρνητικά για  το συγκεκριμένο αντιγόνο και </a:t>
            </a:r>
            <a:r>
              <a:rPr lang="el-GR" dirty="0" err="1" smtClean="0">
                <a:latin typeface="Calibri" pitchFamily="34" charset="0"/>
              </a:rPr>
              <a:t>λευκαφαιρεμένα</a:t>
            </a:r>
            <a:r>
              <a:rPr lang="el-GR" dirty="0" smtClean="0">
                <a:latin typeface="Calibri" pitchFamily="34" charset="0"/>
              </a:rPr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Επιβραδυνόμενη αιμολυτική αντίδραση </a:t>
            </a:r>
            <a:r>
              <a:rPr lang="en-US" sz="3000" b="0" dirty="0"/>
              <a:t>Delayed hemolytic transfusion reaction (DHTR) </a:t>
            </a:r>
            <a:r>
              <a:rPr lang="el-GR" sz="3000" b="0" dirty="0"/>
              <a:t>4</a:t>
            </a:r>
            <a:r>
              <a:rPr lang="el-GR" sz="3000" b="0" dirty="0" smtClean="0"/>
              <a:t>/4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5408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Πορφύρα μετά </a:t>
            </a:r>
            <a:r>
              <a:rPr lang="el-GR" dirty="0" smtClean="0"/>
              <a:t>μετάγγιση</a:t>
            </a:r>
            <a:br>
              <a:rPr lang="el-GR" dirty="0" smtClean="0"/>
            </a:br>
            <a:r>
              <a:rPr lang="en-US" sz="3000" b="0" dirty="0" smtClean="0"/>
              <a:t>Post </a:t>
            </a:r>
            <a:r>
              <a:rPr lang="en-US" sz="3000" b="0" dirty="0"/>
              <a:t>Transfusion </a:t>
            </a:r>
            <a:r>
              <a:rPr lang="en-US" sz="3000" b="0" dirty="0" err="1"/>
              <a:t>Porpura</a:t>
            </a:r>
            <a:r>
              <a:rPr lang="en-US" sz="3000" b="0" dirty="0"/>
              <a:t>(PTP</a:t>
            </a:r>
            <a:r>
              <a:rPr lang="en-US" sz="3000" b="0" dirty="0" smtClean="0"/>
              <a:t>)</a:t>
            </a:r>
            <a:r>
              <a:rPr lang="el-GR" sz="3000" b="0" dirty="0" smtClean="0"/>
              <a:t> 1/3</a:t>
            </a:r>
            <a:endParaRPr lang="el-GR" sz="3000" b="0" dirty="0"/>
          </a:p>
        </p:txBody>
      </p:sp>
      <p:sp>
        <p:nvSpPr>
          <p:cNvPr id="8192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Calibri" pitchFamily="34" charset="0"/>
              </a:rPr>
              <a:t>Αποτελεί μια σπάνια επιπλοκή των μεταγγίσεων.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Συχνότητα 0,3/100.000 μεταγγίσεις.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Αφορά συμπυκνωμένα ερυθρά, ολικό αίμα, αιμοπετάλια.</a:t>
            </a:r>
          </a:p>
          <a:p>
            <a:pPr eaLnBrk="1" hangingPunct="1"/>
            <a:endParaRPr lang="el-GR" sz="2400" dirty="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endParaRPr lang="el-GR" sz="2400" dirty="0" smtClean="0">
              <a:latin typeface="Calibri" pitchFamily="34" charset="0"/>
            </a:endParaRPr>
          </a:p>
          <a:p>
            <a:pPr eaLnBrk="1" hangingPunct="1"/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61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>
                <a:latin typeface="Calibri" pitchFamily="34" charset="0"/>
              </a:rPr>
              <a:t>Ανοσολογικού τύπου </a:t>
            </a:r>
            <a:r>
              <a:rPr lang="el-GR" dirty="0" err="1" smtClean="0">
                <a:latin typeface="Calibri" pitchFamily="34" charset="0"/>
              </a:rPr>
              <a:t>θρομβοπενία</a:t>
            </a:r>
            <a:r>
              <a:rPr lang="el-GR" dirty="0" smtClean="0">
                <a:latin typeface="Calibri" pitchFamily="34" charset="0"/>
              </a:rPr>
              <a:t> που προκαλείται από </a:t>
            </a:r>
            <a:r>
              <a:rPr lang="el-GR" dirty="0" err="1" smtClean="0">
                <a:latin typeface="Calibri" pitchFamily="34" charset="0"/>
              </a:rPr>
              <a:t>αντιαιμοπεταλιακά</a:t>
            </a:r>
            <a:r>
              <a:rPr lang="el-GR" dirty="0" smtClean="0">
                <a:latin typeface="Calibri" pitchFamily="34" charset="0"/>
              </a:rPr>
              <a:t> αντισώματα λόγω </a:t>
            </a:r>
            <a:r>
              <a:rPr lang="el-GR" dirty="0" err="1" smtClean="0">
                <a:latin typeface="Calibri" pitchFamily="34" charset="0"/>
              </a:rPr>
              <a:t>αλλοανοσοποίσης</a:t>
            </a:r>
            <a:r>
              <a:rPr lang="el-GR" dirty="0" smtClean="0">
                <a:latin typeface="Calibri" pitchFamily="34" charset="0"/>
              </a:rPr>
              <a:t> του δέκτη. 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Σε νέα μετάγγιση προάγεται η αναμνηστική απάντηση και τα </a:t>
            </a:r>
            <a:r>
              <a:rPr lang="el-GR" dirty="0" err="1" smtClean="0">
                <a:latin typeface="Calibri" pitchFamily="34" charset="0"/>
              </a:rPr>
              <a:t>αλλοαντισώματα</a:t>
            </a:r>
            <a:r>
              <a:rPr lang="el-GR" dirty="0" smtClean="0">
                <a:latin typeface="Calibri" pitchFamily="34" charset="0"/>
              </a:rPr>
              <a:t> καταστρέφουν τόσο τα μεταγγισμένα όσο και τα αιμοπετάλια του ίδιου του οργανισμού.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Στο 60% των περιπτώσεων η </a:t>
            </a:r>
            <a:r>
              <a:rPr lang="el-GR" dirty="0" err="1" smtClean="0">
                <a:latin typeface="Calibri" pitchFamily="34" charset="0"/>
              </a:rPr>
              <a:t>αλλοανοσοποίηση</a:t>
            </a:r>
            <a:r>
              <a:rPr lang="el-GR" dirty="0" smtClean="0">
                <a:latin typeface="Calibri" pitchFamily="34" charset="0"/>
              </a:rPr>
              <a:t> αφορά το αντιγόνο </a:t>
            </a:r>
            <a:r>
              <a:rPr lang="en-US" dirty="0" smtClean="0">
                <a:latin typeface="Calibri" pitchFamily="34" charset="0"/>
              </a:rPr>
              <a:t>HPA 1a </a:t>
            </a:r>
            <a:r>
              <a:rPr lang="el-GR" dirty="0" smtClean="0">
                <a:latin typeface="Calibri" pitchFamily="34" charset="0"/>
              </a:rPr>
              <a:t>και είναι αποτέλεσμα μετάγγισης ή κύησης.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Αφορά </a:t>
            </a:r>
            <a:r>
              <a:rPr lang="en-US" dirty="0" smtClean="0">
                <a:latin typeface="Calibri" pitchFamily="34" charset="0"/>
              </a:rPr>
              <a:t>HPA 1a </a:t>
            </a:r>
            <a:r>
              <a:rPr lang="el-GR" dirty="0" smtClean="0">
                <a:latin typeface="Calibri" pitchFamily="34" charset="0"/>
              </a:rPr>
              <a:t>αρνητικούς ασθενείς :</a:t>
            </a:r>
            <a:r>
              <a:rPr lang="en-GB" dirty="0" smtClean="0">
                <a:latin typeface="Calibri" pitchFamily="34" charset="0"/>
              </a:rPr>
              <a:t>&lt;2% </a:t>
            </a:r>
            <a:r>
              <a:rPr lang="el-GR" dirty="0" smtClean="0">
                <a:latin typeface="Calibri" pitchFamily="34" charset="0"/>
              </a:rPr>
              <a:t>του πληθυσμού.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Ο ακριβής </a:t>
            </a:r>
            <a:r>
              <a:rPr lang="el-GR" dirty="0" err="1" smtClean="0">
                <a:latin typeface="Calibri" pitchFamily="34" charset="0"/>
              </a:rPr>
              <a:t>παθοφυσιολογικός</a:t>
            </a:r>
            <a:r>
              <a:rPr lang="el-GR" dirty="0" smtClean="0">
                <a:latin typeface="Calibri" pitchFamily="34" charset="0"/>
              </a:rPr>
              <a:t> μηχανισμός της </a:t>
            </a:r>
            <a:r>
              <a:rPr lang="en-US" dirty="0" smtClean="0">
                <a:latin typeface="Calibri" pitchFamily="34" charset="0"/>
              </a:rPr>
              <a:t>PTP </a:t>
            </a:r>
            <a:r>
              <a:rPr lang="el-GR" dirty="0" smtClean="0">
                <a:latin typeface="Calibri" pitchFamily="34" charset="0"/>
              </a:rPr>
              <a:t>παραμένει αδιευκρίνιστος.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  <p:sp>
        <p:nvSpPr>
          <p:cNvPr id="7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Πορφύρα μετά </a:t>
            </a:r>
            <a:r>
              <a:rPr lang="el-GR" dirty="0" smtClean="0"/>
              <a:t>μετάγγιση</a:t>
            </a:r>
            <a:br>
              <a:rPr lang="el-GR" dirty="0" smtClean="0"/>
            </a:br>
            <a:r>
              <a:rPr lang="en-US" sz="3000" b="0" dirty="0" smtClean="0"/>
              <a:t>Post </a:t>
            </a:r>
            <a:r>
              <a:rPr lang="en-US" sz="3000" b="0" dirty="0"/>
              <a:t>Transfusion </a:t>
            </a:r>
            <a:r>
              <a:rPr lang="en-US" sz="3000" b="0" dirty="0" err="1"/>
              <a:t>Porpura</a:t>
            </a:r>
            <a:r>
              <a:rPr lang="en-US" sz="3000" b="0" dirty="0"/>
              <a:t>(PTP</a:t>
            </a:r>
            <a:r>
              <a:rPr lang="en-US" sz="3000" b="0" dirty="0" smtClean="0"/>
              <a:t>)</a:t>
            </a:r>
            <a:r>
              <a:rPr lang="el-GR" sz="3000" b="0" dirty="0" smtClean="0"/>
              <a:t> 2/3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3162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5172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dirty="0" smtClean="0">
                <a:latin typeface="Calibri" pitchFamily="34" charset="0"/>
              </a:rPr>
              <a:t>Συνήθως προσβάλει πολύτοκες γυναίκες  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Εκδηλώνεται με αιφνίδια σοβαρή </a:t>
            </a:r>
            <a:r>
              <a:rPr lang="el-GR" dirty="0" err="1" smtClean="0">
                <a:latin typeface="Calibri" pitchFamily="34" charset="0"/>
              </a:rPr>
              <a:t>θρομβοπενία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Plts</a:t>
            </a:r>
            <a:r>
              <a:rPr lang="en-US" dirty="0" smtClean="0">
                <a:latin typeface="Calibri" pitchFamily="34" charset="0"/>
              </a:rPr>
              <a:t>&lt;10.000/</a:t>
            </a:r>
            <a:r>
              <a:rPr lang="el-GR" dirty="0" smtClean="0">
                <a:latin typeface="Calibri" pitchFamily="34" charset="0"/>
              </a:rPr>
              <a:t>μ</a:t>
            </a:r>
            <a:r>
              <a:rPr lang="en-US" dirty="0" smtClean="0">
                <a:latin typeface="Calibri" pitchFamily="34" charset="0"/>
              </a:rPr>
              <a:t>l</a:t>
            </a:r>
            <a:r>
              <a:rPr lang="el-GR" dirty="0" smtClean="0">
                <a:latin typeface="Calibri" pitchFamily="34" charset="0"/>
              </a:rPr>
              <a:t> 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2-14 ημέρες μετά την μετάγγιση </a:t>
            </a:r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Κλινική εικόνα </a:t>
            </a:r>
          </a:p>
          <a:p>
            <a:pPr lvl="1" eaLnBrk="1" hangingPunct="1"/>
            <a:r>
              <a:rPr lang="el-GR" dirty="0" smtClean="0">
                <a:latin typeface="Calibri" pitchFamily="34" charset="0"/>
              </a:rPr>
              <a:t>Αιμορραγικές εκδηλώσεις από το δέρμα και τους </a:t>
            </a:r>
            <a:r>
              <a:rPr lang="el-GR" dirty="0" err="1" smtClean="0">
                <a:latin typeface="Calibri" pitchFamily="34" charset="0"/>
              </a:rPr>
              <a:t>βλενογόννους</a:t>
            </a:r>
            <a:r>
              <a:rPr lang="el-GR" dirty="0">
                <a:latin typeface="Calibri" pitchFamily="34" charset="0"/>
              </a:rPr>
              <a:t>.</a:t>
            </a:r>
            <a:endParaRPr lang="el-GR" dirty="0" smtClean="0">
              <a:latin typeface="Calibri" pitchFamily="34" charset="0"/>
            </a:endParaRPr>
          </a:p>
          <a:p>
            <a:pPr lvl="1" eaLnBrk="1" hangingPunct="1"/>
            <a:r>
              <a:rPr lang="el-GR" dirty="0" smtClean="0">
                <a:latin typeface="Calibri" pitchFamily="34" charset="0"/>
              </a:rPr>
              <a:t>30% Μείζονα αιμορραγία / ΓΕΣ.</a:t>
            </a:r>
          </a:p>
          <a:p>
            <a:pPr lvl="1" eaLnBrk="1" hangingPunct="1"/>
            <a:r>
              <a:rPr lang="el-GR" dirty="0" smtClean="0">
                <a:latin typeface="Calibri" pitchFamily="34" charset="0"/>
              </a:rPr>
              <a:t>5-10% Κίνδυνος εγκεφαλικής αιμορραγίας.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Έκβαση – θεραπευτική αντιμετώπιση</a:t>
            </a:r>
          </a:p>
          <a:p>
            <a:pPr lvl="1" eaLnBrk="1" hangingPunct="1"/>
            <a:r>
              <a:rPr lang="el-GR" dirty="0" err="1" smtClean="0">
                <a:latin typeface="Calibri" pitchFamily="34" charset="0"/>
              </a:rPr>
              <a:t>Αυτοπεριοριζομενη</a:t>
            </a:r>
            <a:r>
              <a:rPr lang="el-GR" dirty="0" smtClean="0">
                <a:latin typeface="Calibri" pitchFamily="34" charset="0"/>
              </a:rPr>
              <a:t>-</a:t>
            </a:r>
            <a:r>
              <a:rPr lang="el-GR" dirty="0" err="1" smtClean="0">
                <a:latin typeface="Calibri" pitchFamily="34" charset="0"/>
              </a:rPr>
              <a:t>αυτοιώμενη</a:t>
            </a:r>
            <a:r>
              <a:rPr lang="el-GR" dirty="0" smtClean="0">
                <a:latin typeface="Calibri" pitchFamily="34" charset="0"/>
              </a:rPr>
              <a:t> 20 ημέρες.</a:t>
            </a:r>
            <a:endParaRPr lang="en-US" dirty="0" smtClean="0">
              <a:latin typeface="Calibri" pitchFamily="34" charset="0"/>
            </a:endParaRP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IVIG – </a:t>
            </a:r>
            <a:r>
              <a:rPr lang="el-GR" dirty="0" err="1" smtClean="0">
                <a:latin typeface="Calibri" pitchFamily="34" charset="0"/>
              </a:rPr>
              <a:t>πλασμαφαίρεση</a:t>
            </a:r>
            <a:r>
              <a:rPr lang="el-GR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 lvl="1" eaLnBrk="1" hangingPunct="1"/>
            <a:r>
              <a:rPr lang="el-GR" dirty="0" smtClean="0">
                <a:latin typeface="Calibri" pitchFamily="34" charset="0"/>
              </a:rPr>
              <a:t>Μετάγγιση </a:t>
            </a:r>
            <a:r>
              <a:rPr lang="en-US" dirty="0" smtClean="0">
                <a:latin typeface="Calibri" pitchFamily="34" charset="0"/>
              </a:rPr>
              <a:t>HPA1a </a:t>
            </a:r>
            <a:r>
              <a:rPr lang="el-GR" dirty="0" err="1" smtClean="0">
                <a:latin typeface="Calibri" pitchFamily="34" charset="0"/>
              </a:rPr>
              <a:t>αρνητικα</a:t>
            </a:r>
            <a:r>
              <a:rPr lang="en-US" dirty="0" smtClean="0">
                <a:latin typeface="Calibri" pitchFamily="34" charset="0"/>
              </a:rPr>
              <a:t> PLTs </a:t>
            </a:r>
            <a:r>
              <a:rPr lang="el-GR" dirty="0" smtClean="0">
                <a:latin typeface="Calibri" pitchFamily="34" charset="0"/>
              </a:rPr>
              <a:t>σε απειλητική αιμορραγία.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 dirty="0"/>
          </a:p>
        </p:txBody>
      </p:sp>
      <p:sp>
        <p:nvSpPr>
          <p:cNvPr id="6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Πορφύρα μετά </a:t>
            </a:r>
            <a:r>
              <a:rPr lang="el-GR" dirty="0" smtClean="0"/>
              <a:t>μετάγγιση</a:t>
            </a:r>
            <a:br>
              <a:rPr lang="el-GR" dirty="0" smtClean="0"/>
            </a:br>
            <a:r>
              <a:rPr lang="en-US" sz="3000" b="0" dirty="0" smtClean="0"/>
              <a:t>Post </a:t>
            </a:r>
            <a:r>
              <a:rPr lang="en-US" sz="3000" b="0" dirty="0"/>
              <a:t>Transfusion </a:t>
            </a:r>
            <a:r>
              <a:rPr lang="en-US" sz="3000" b="0" dirty="0" err="1"/>
              <a:t>Porpura</a:t>
            </a:r>
            <a:r>
              <a:rPr lang="en-US" sz="3000" b="0" dirty="0"/>
              <a:t>(PTP</a:t>
            </a:r>
            <a:r>
              <a:rPr lang="en-US" sz="3000" b="0" dirty="0" smtClean="0"/>
              <a:t>)</a:t>
            </a:r>
            <a:r>
              <a:rPr lang="el-GR" sz="3000" b="0" dirty="0" smtClean="0"/>
              <a:t> 3/3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8901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el-GR" dirty="0"/>
              <a:t>Σχετιζόμενη με μετάγγιση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νόσος </a:t>
            </a:r>
            <a:r>
              <a:rPr lang="el-GR" dirty="0"/>
              <a:t>μοσχεύματος έναντι ξενιστή </a:t>
            </a:r>
            <a:br>
              <a:rPr lang="el-GR" dirty="0"/>
            </a:br>
            <a:r>
              <a:rPr lang="el-GR" sz="3000" dirty="0"/>
              <a:t> </a:t>
            </a:r>
            <a:r>
              <a:rPr lang="en-US" sz="3000" b="0" dirty="0"/>
              <a:t>Transfusion Associated Graft Versus Host Disease </a:t>
            </a:r>
            <a:r>
              <a:rPr lang="en-US" sz="3000" b="0" dirty="0" smtClean="0"/>
              <a:t>TA-GVHD</a:t>
            </a:r>
            <a:r>
              <a:rPr lang="el-GR" sz="3000" b="0" dirty="0" smtClean="0"/>
              <a:t> 1/5</a:t>
            </a:r>
            <a:r>
              <a:rPr lang="en-US" sz="3000" b="0" dirty="0" smtClean="0"/>
              <a:t> </a:t>
            </a:r>
            <a:endParaRPr lang="el-GR" sz="3000" dirty="0"/>
          </a:p>
        </p:txBody>
      </p:sp>
      <p:sp>
        <p:nvSpPr>
          <p:cNvPr id="84994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latin typeface="Calibri" pitchFamily="34" charset="0"/>
              </a:rPr>
              <a:t>Σπάνια επιπλοκή των μεταγγίσεων.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latin typeface="Calibri" pitchFamily="34" charset="0"/>
              </a:rPr>
              <a:t>Ακριβής συχνότητα είναι άγνωστη.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latin typeface="Calibri" pitchFamily="34" charset="0"/>
              </a:rPr>
              <a:t>Έχει παρατηρηθεί αυξημένη συχνότητα </a:t>
            </a:r>
            <a:r>
              <a:rPr lang="en-US" sz="2400" dirty="0" smtClean="0">
                <a:latin typeface="Calibri" pitchFamily="34" charset="0"/>
              </a:rPr>
              <a:t>TAGVHD </a:t>
            </a:r>
            <a:r>
              <a:rPr lang="el-GR" sz="2400" dirty="0" smtClean="0">
                <a:latin typeface="Calibri" pitchFamily="34" charset="0"/>
              </a:rPr>
              <a:t>στην Ιαπωνία.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latin typeface="Calibri" pitchFamily="34" charset="0"/>
              </a:rPr>
              <a:t>Δύσκολα διαγιγνώσκεται – </a:t>
            </a:r>
            <a:r>
              <a:rPr lang="el-GR" sz="2400" dirty="0" err="1" smtClean="0">
                <a:latin typeface="Calibri" pitchFamily="34" charset="0"/>
              </a:rPr>
              <a:t>υποδιαγιγνώσκεται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l-GR" sz="2400" dirty="0" smtClean="0">
                <a:latin typeface="Calibri" pitchFamily="34" charset="0"/>
              </a:rPr>
              <a:t>Εμφανίζεται 10 ημέρες (2-30 ημέρες) μετά την μετάγγιση.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41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0" name="Text Box 9"/>
          <p:cNvSpPr txBox="1">
            <a:spLocks noChangeArrowheads="1"/>
          </p:cNvSpPr>
          <p:nvPr/>
        </p:nvSpPr>
        <p:spPr bwMode="auto">
          <a:xfrm>
            <a:off x="4355976" y="5996883"/>
            <a:ext cx="44759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latin typeface="+mj-lt"/>
              </a:rPr>
              <a:t>Brown CJ, Navarrete CV.. </a:t>
            </a:r>
            <a:r>
              <a:rPr lang="en-US" sz="1400" dirty="0" err="1">
                <a:latin typeface="+mj-lt"/>
              </a:rPr>
              <a:t>Vox</a:t>
            </a:r>
            <a:r>
              <a:rPr lang="en-US" sz="1400" dirty="0">
                <a:latin typeface="+mj-lt"/>
              </a:rPr>
              <a:t> Sang2011 Aug;101(2):93-105</a:t>
            </a:r>
            <a:r>
              <a:rPr lang="el-GR" sz="1400" dirty="0">
                <a:latin typeface="+mj-lt"/>
              </a:rPr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/>
              <a:t>Οφείλεται στα υπολειπόμενα λεμφοκύτταρα του ασκού για κάποιο λόγο δεν εξολοθρεύονται μετά την μετάγγιση τους αλλά </a:t>
            </a:r>
            <a:r>
              <a:rPr lang="el-GR" dirty="0" smtClean="0"/>
              <a:t>αναπτύσσονται.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dirty="0" err="1"/>
              <a:t>Ανοσοκαταστολή</a:t>
            </a:r>
            <a:r>
              <a:rPr lang="el-GR" dirty="0"/>
              <a:t> του </a:t>
            </a:r>
            <a:r>
              <a:rPr lang="el-GR" dirty="0" smtClean="0"/>
              <a:t>ασθενούς.</a:t>
            </a:r>
            <a:endParaRPr lang="el-GR" dirty="0"/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l-GR" dirty="0"/>
              <a:t>Από HLA  συμβατό </a:t>
            </a:r>
            <a:r>
              <a:rPr lang="el-GR" dirty="0" smtClean="0"/>
              <a:t>δότη.</a:t>
            </a:r>
          </a:p>
          <a:p>
            <a:pPr eaLnBrk="0" hangingPunct="0">
              <a:lnSpc>
                <a:spcPct val="110000"/>
              </a:lnSpc>
              <a:defRPr/>
            </a:pPr>
            <a:r>
              <a:rPr lang="el-GR" dirty="0" smtClean="0"/>
              <a:t>Ο </a:t>
            </a:r>
            <a:r>
              <a:rPr lang="el-GR" dirty="0"/>
              <a:t>ελάχιστος απαιτούμενος αριθμός Τ λεμφοκυττάρων για την εμφάνιση νόσου μοσχεύματος έναντι ξενιστή στην μεταμόσχευση </a:t>
            </a:r>
            <a:r>
              <a:rPr lang="en-GB" dirty="0"/>
              <a:t>GVHD</a:t>
            </a:r>
            <a:r>
              <a:rPr lang="el-GR" dirty="0"/>
              <a:t> κυμαίνεται μεταξύ 1.10</a:t>
            </a:r>
            <a:r>
              <a:rPr lang="el-GR" baseline="30000" dirty="0"/>
              <a:t>5</a:t>
            </a:r>
            <a:r>
              <a:rPr lang="el-GR" dirty="0"/>
              <a:t> και 1.10</a:t>
            </a:r>
            <a:r>
              <a:rPr lang="el-GR" baseline="30000" dirty="0"/>
              <a:t>6 </a:t>
            </a:r>
            <a:r>
              <a:rPr lang="el-GR" dirty="0"/>
              <a:t>/</a:t>
            </a:r>
            <a:r>
              <a:rPr lang="en-US" dirty="0"/>
              <a:t>Kg</a:t>
            </a:r>
            <a:r>
              <a:rPr lang="el-GR" dirty="0"/>
              <a:t> ενώ για την </a:t>
            </a:r>
            <a:r>
              <a:rPr lang="en-GB" dirty="0"/>
              <a:t>TA</a:t>
            </a:r>
            <a:r>
              <a:rPr lang="el-GR" dirty="0"/>
              <a:t>-</a:t>
            </a:r>
            <a:r>
              <a:rPr lang="en-GB" dirty="0"/>
              <a:t>GVHD</a:t>
            </a:r>
            <a:r>
              <a:rPr lang="el-GR" dirty="0"/>
              <a:t> ο αντίστοιχος αριθμός δεν είναι </a:t>
            </a:r>
            <a:r>
              <a:rPr lang="el-GR" dirty="0" smtClean="0"/>
              <a:t>γνωστός.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  <p:sp>
        <p:nvSpPr>
          <p:cNvPr id="10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el-GR" dirty="0"/>
              <a:t>Σχετιζόμενη με μετάγγιση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νόσος </a:t>
            </a:r>
            <a:r>
              <a:rPr lang="el-GR" dirty="0"/>
              <a:t>μοσχεύματος έναντι ξενιστή </a:t>
            </a:r>
            <a:br>
              <a:rPr lang="el-GR" dirty="0"/>
            </a:br>
            <a:r>
              <a:rPr lang="el-GR" sz="3000" dirty="0"/>
              <a:t> </a:t>
            </a:r>
            <a:r>
              <a:rPr lang="en-US" sz="3000" b="0" dirty="0"/>
              <a:t>Transfusion Associated Graft Versus Host Disease </a:t>
            </a:r>
            <a:r>
              <a:rPr lang="en-US" sz="3000" b="0" dirty="0" smtClean="0"/>
              <a:t>TA-GVHD</a:t>
            </a:r>
            <a:r>
              <a:rPr lang="el-GR" sz="3000" b="0" dirty="0" smtClean="0"/>
              <a:t> 2/5</a:t>
            </a:r>
            <a:r>
              <a:rPr lang="en-US" sz="3000" b="0" dirty="0" smtClean="0"/>
              <a:t> 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19056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30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sz="2400" b="1" dirty="0" smtClean="0">
                <a:latin typeface="Calibri" pitchFamily="34" charset="0"/>
              </a:rPr>
              <a:t>Κλινική εικόνα 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Πυρετός.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Δέρμα – Εξάνθημα.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ΓΕΣ- Διάρροιες.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Ηπατική δυσλειτουργία.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Μυελός – </a:t>
            </a:r>
            <a:r>
              <a:rPr lang="el-GR" sz="2400" dirty="0" err="1" smtClean="0">
                <a:latin typeface="Calibri" pitchFamily="34" charset="0"/>
              </a:rPr>
              <a:t>Πανκυτταροπενία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 eaLnBrk="1" hangingPunct="1"/>
            <a:endParaRPr lang="el-GR" sz="2400" dirty="0" smtClean="0">
              <a:latin typeface="Calibri" pitchFamily="34" charset="0"/>
            </a:endParaRP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Θνητότητα πολύ υψηλή &gt;90%.</a:t>
            </a:r>
          </a:p>
          <a:p>
            <a:pPr eaLnBrk="1" hangingPunct="1"/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 dirty="0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el-GR" dirty="0"/>
              <a:t>Σχετιζόμενη με μετάγγιση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νόσος </a:t>
            </a:r>
            <a:r>
              <a:rPr lang="el-GR" dirty="0"/>
              <a:t>μοσχεύματος έναντι ξενιστή </a:t>
            </a:r>
            <a:br>
              <a:rPr lang="el-GR" dirty="0"/>
            </a:br>
            <a:r>
              <a:rPr lang="el-GR" sz="3000" dirty="0"/>
              <a:t> </a:t>
            </a:r>
            <a:r>
              <a:rPr lang="en-US" sz="3000" b="0" dirty="0"/>
              <a:t>Transfusion Associated Graft Versus Host Disease </a:t>
            </a:r>
            <a:r>
              <a:rPr lang="en-US" sz="3000" b="0" dirty="0" smtClean="0"/>
              <a:t>TA-GVHD</a:t>
            </a:r>
            <a:r>
              <a:rPr lang="el-GR" sz="3000" b="0" dirty="0" smtClean="0"/>
              <a:t> 3/5</a:t>
            </a:r>
            <a:r>
              <a:rPr lang="en-US" sz="3000" b="0" dirty="0" smtClean="0"/>
              <a:t> 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185544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2400" dirty="0" smtClean="0">
                <a:latin typeface="Calibri" pitchFamily="34" charset="0"/>
              </a:rPr>
              <a:t>Ακόμη και με μικρή ποσότητα ασύμβατου αίματος (5-10 </a:t>
            </a:r>
            <a:r>
              <a:rPr lang="en-US" sz="2400" dirty="0" smtClean="0">
                <a:latin typeface="Calibri" pitchFamily="34" charset="0"/>
              </a:rPr>
              <a:t>ml)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Λαθεμένη προσημείωση σωληναρίων (κλινική) (λάθος στη λήψη ή λάθος στην αναγραφή).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Εργαστηριακό λάθος στην αιμοδοσία.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Μη επιβεβαίωση στοιχείων ασθενούς προ της μετάγγισης (&gt;50%).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αιμολυτική αντίδραση</a:t>
            </a:r>
            <a:r>
              <a:rPr lang="en-US" dirty="0"/>
              <a:t> </a:t>
            </a:r>
            <a:r>
              <a:rPr lang="el-GR" sz="3000" b="0" dirty="0" smtClean="0"/>
              <a:t>2/13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43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30 - Θέση περιεχομένου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sz="2400" b="1" dirty="0" smtClean="0">
                <a:latin typeface="Calibri" pitchFamily="34" charset="0"/>
              </a:rPr>
              <a:t>Διάγνωση </a:t>
            </a:r>
          </a:p>
          <a:p>
            <a:pPr marL="0" indent="0" eaLnBrk="1" hangingPunct="1">
              <a:spcBef>
                <a:spcPts val="300"/>
              </a:spcBef>
              <a:buFontTx/>
              <a:buNone/>
            </a:pPr>
            <a:r>
              <a:rPr lang="el-GR" sz="2400" dirty="0" smtClean="0">
                <a:latin typeface="Calibri" pitchFamily="34" charset="0"/>
              </a:rPr>
              <a:t>(το κυριότερο είναι να συσχετισθεί η κλινική εικόνα με την προ ημερών προηγηθείσα μετάγγιση).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Επί υποψίας </a:t>
            </a:r>
            <a:r>
              <a:rPr lang="en-US" sz="2400" dirty="0" smtClean="0">
                <a:latin typeface="Calibri" pitchFamily="34" charset="0"/>
              </a:rPr>
              <a:t>TAGVHD </a:t>
            </a:r>
            <a:r>
              <a:rPr lang="el-GR" sz="2400" dirty="0" smtClean="0">
                <a:latin typeface="Calibri" pitchFamily="34" charset="0"/>
              </a:rPr>
              <a:t>η διάγνωση γίνεται με την </a:t>
            </a:r>
            <a:r>
              <a:rPr lang="el-GR" sz="2400" b="1" dirty="0" smtClean="0">
                <a:latin typeface="Calibri" pitchFamily="34" charset="0"/>
              </a:rPr>
              <a:t>επιβεβαίωση της χίμαιρας </a:t>
            </a:r>
            <a:r>
              <a:rPr lang="el-GR" sz="2400" dirty="0" smtClean="0">
                <a:latin typeface="Calibri" pitchFamily="34" charset="0"/>
              </a:rPr>
              <a:t>δηλαδή την ανεύρεση λεμφοκυττάρων του δότη σε ιστολογικές τομές της βλάβης (μοριακές τεχνικές).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el-GR" dirty="0"/>
              <a:t>Σχετιζόμενη με μετάγγιση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νόσος </a:t>
            </a:r>
            <a:r>
              <a:rPr lang="el-GR" dirty="0"/>
              <a:t>μοσχεύματος έναντι ξενιστή </a:t>
            </a:r>
            <a:br>
              <a:rPr lang="el-GR" dirty="0"/>
            </a:br>
            <a:r>
              <a:rPr lang="el-GR" sz="3000" dirty="0"/>
              <a:t> </a:t>
            </a:r>
            <a:r>
              <a:rPr lang="en-US" sz="3000" b="0" dirty="0"/>
              <a:t>Transfusion Associated Graft Versus Host Disease </a:t>
            </a:r>
            <a:r>
              <a:rPr lang="en-US" sz="3000" b="0" dirty="0" smtClean="0"/>
              <a:t>TA-GVHD</a:t>
            </a:r>
            <a:r>
              <a:rPr lang="el-GR" sz="3000" b="0" dirty="0" smtClean="0"/>
              <a:t> 4/5</a:t>
            </a:r>
            <a:r>
              <a:rPr lang="en-US" sz="3000" b="0" dirty="0" smtClean="0"/>
              <a:t> 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3246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30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 smtClean="0">
                <a:latin typeface="Calibri" pitchFamily="34" charset="0"/>
              </a:rPr>
              <a:t>Αποτελεσματική θεραπεία δεν υπάρχει:</a:t>
            </a:r>
          </a:p>
          <a:p>
            <a:pPr lvl="1" eaLnBrk="1" hangingPunct="1"/>
            <a:r>
              <a:rPr lang="el-GR" sz="2400" dirty="0" smtClean="0">
                <a:latin typeface="Calibri" pitchFamily="34" charset="0"/>
              </a:rPr>
              <a:t>Κορτικοειδή.</a:t>
            </a:r>
          </a:p>
          <a:p>
            <a:pPr lvl="1" eaLnBrk="1" hangingPunct="1"/>
            <a:r>
              <a:rPr lang="el-GR" sz="2400" dirty="0" err="1" smtClean="0">
                <a:latin typeface="Calibri" pitchFamily="34" charset="0"/>
              </a:rPr>
              <a:t>Κυκλοσπορίνη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 lvl="1" eaLnBrk="1" hangingPunct="1"/>
            <a:r>
              <a:rPr lang="el-GR" sz="2400" dirty="0" smtClean="0">
                <a:latin typeface="Calibri" pitchFamily="34" charset="0"/>
              </a:rPr>
              <a:t>ΟΚΤ3.</a:t>
            </a:r>
          </a:p>
          <a:p>
            <a:pPr lvl="1" eaLnBrk="1" hangingPunct="1"/>
            <a:r>
              <a:rPr lang="el-GR" sz="2400" dirty="0" smtClean="0">
                <a:latin typeface="Calibri" pitchFamily="34" charset="0"/>
              </a:rPr>
              <a:t>ΑΤ</a:t>
            </a:r>
            <a:r>
              <a:rPr lang="en-US" sz="2400" dirty="0" smtClean="0">
                <a:latin typeface="Calibri" pitchFamily="34" charset="0"/>
              </a:rPr>
              <a:t>G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Έχει αναφερθεί αυτόματη ύφεση του συνδρόμου.</a:t>
            </a:r>
            <a:endParaRPr lang="en-US" sz="2400" dirty="0" smtClean="0">
              <a:latin typeface="Calibri" pitchFamily="34" charset="0"/>
            </a:endParaRPr>
          </a:p>
          <a:p>
            <a:pPr eaLnBrk="1" hangingPunct="1"/>
            <a:endParaRPr lang="el-GR" sz="2400" dirty="0" smtClean="0">
              <a:latin typeface="Calibri" pitchFamily="34" charset="0"/>
            </a:endParaRPr>
          </a:p>
          <a:p>
            <a:pPr eaLnBrk="1" hangingPunct="1"/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el-GR" dirty="0"/>
              <a:t>Σχετιζόμενη με μετάγγιση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νόσος </a:t>
            </a:r>
            <a:r>
              <a:rPr lang="el-GR" dirty="0"/>
              <a:t>μοσχεύματος έναντι ξενιστή </a:t>
            </a:r>
            <a:br>
              <a:rPr lang="el-GR" dirty="0"/>
            </a:br>
            <a:r>
              <a:rPr lang="el-GR" sz="3000" dirty="0"/>
              <a:t> </a:t>
            </a:r>
            <a:r>
              <a:rPr lang="en-US" sz="3000" b="0" dirty="0"/>
              <a:t>Transfusion Associated Graft Versus Host Disease </a:t>
            </a:r>
            <a:r>
              <a:rPr lang="en-US" sz="3000" b="0" dirty="0" smtClean="0"/>
              <a:t>TA-GVHD</a:t>
            </a:r>
            <a:r>
              <a:rPr lang="el-GR" sz="3000" b="0" dirty="0" smtClean="0"/>
              <a:t> 5/5</a:t>
            </a:r>
            <a:r>
              <a:rPr lang="en-US" sz="3000" b="0" dirty="0" smtClean="0"/>
              <a:t> 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39824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5446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Πρόληψη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της σχετιζόμενης με μετάγγιση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νόσου μοσχεύματος έναντι ξενιστή </a:t>
            </a:r>
            <a:r>
              <a:rPr lang="en-US" dirty="0" smtClean="0">
                <a:latin typeface="Calibri" pitchFamily="34" charset="0"/>
              </a:rPr>
              <a:t>TA-GVHD</a:t>
            </a:r>
            <a:r>
              <a:rPr lang="el-GR" dirty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Δόση 25-50 </a:t>
            </a:r>
            <a:r>
              <a:rPr lang="en-US" dirty="0" smtClean="0">
                <a:latin typeface="Calibri" pitchFamily="34" charset="0"/>
              </a:rPr>
              <a:t>Gray (2500-5000rad)</a:t>
            </a:r>
            <a:r>
              <a:rPr lang="el-GR" dirty="0" smtClean="0">
                <a:latin typeface="Calibri" pitchFamily="34" charset="0"/>
              </a:rPr>
              <a:t>.</a:t>
            </a:r>
            <a:endParaRPr lang="en-US" dirty="0" smtClean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Ερυθρά 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Η ακτινοβόληση γίνεται μέσα σε 14 ημέρες από τη συλλογή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l-GR" dirty="0" smtClean="0">
                <a:latin typeface="Calibri" pitchFamily="34" charset="0"/>
              </a:rPr>
              <a:t>στις περιπτώσεις ενδομήτριας μετάγγισης η ακτινοβόληση γίνεται μέσα σε 5 ημέρες από τη συλλογή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l-GR" dirty="0">
                <a:latin typeface="Calibri" pitchFamily="34" charset="0"/>
              </a:rPr>
              <a:t>.</a:t>
            </a:r>
            <a:endParaRPr lang="el-GR" dirty="0" smtClean="0">
              <a:latin typeface="Calibri" pitchFamily="34" charset="0"/>
            </a:endParaRP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Όριο χρήσης 48 ώρες από την ακτινοβόληση ή 28 ημέρες από τη συλλογή εάν ληφθεί πρόνοια απομάκρυνσης με κατάλληλες διαδικασίες της περίσσειας Κ+ και λοιπών </a:t>
            </a:r>
            <a:r>
              <a:rPr lang="el-GR" dirty="0" err="1" smtClean="0">
                <a:latin typeface="Calibri" pitchFamily="34" charset="0"/>
              </a:rPr>
              <a:t>κυτταροκινών</a:t>
            </a:r>
            <a:r>
              <a:rPr lang="el-GR" dirty="0">
                <a:latin typeface="Calibri" pitchFamily="34" charset="0"/>
              </a:rPr>
              <a:t>.</a:t>
            </a:r>
            <a:endParaRPr lang="el-GR" dirty="0" smtClean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Αιμοπετάλια </a:t>
            </a:r>
          </a:p>
          <a:p>
            <a:pPr lvl="1" eaLnBrk="1" hangingPunct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Η ακτινοβόληση δεν επηρεάζει το όριο χρήσης.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Ακτινοβόληση παραγώγων αίματος </a:t>
            </a:r>
          </a:p>
        </p:txBody>
      </p:sp>
    </p:spTree>
    <p:extLst>
      <p:ext uri="{BB962C8B-B14F-4D97-AF65-F5344CB8AC3E}">
        <p14:creationId xmlns:p14="http://schemas.microsoft.com/office/powerpoint/2010/main" val="247921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Autofit/>
          </a:bodyPr>
          <a:lstStyle/>
          <a:p>
            <a:r>
              <a:rPr lang="el-GR" sz="2400" dirty="0" smtClean="0">
                <a:latin typeface="Calibri" pitchFamily="34" charset="0"/>
              </a:rPr>
              <a:t>1973 : «Το νεφρικό μόσχευμα είχε καλύτερη επιβίωση σε ασθενείς που είχαν λάβει μεταγγίσεις πριν την μεταμόσχευση».</a:t>
            </a:r>
          </a:p>
          <a:p>
            <a:r>
              <a:rPr lang="el-GR" sz="2400" dirty="0" smtClean="0">
                <a:latin typeface="Calibri" pitchFamily="34" charset="0"/>
              </a:rPr>
              <a:t>Από τότε αναγνωρίστηκε ο </a:t>
            </a:r>
            <a:r>
              <a:rPr lang="el-GR" sz="2400" dirty="0" err="1" smtClean="0">
                <a:latin typeface="Calibri" pitchFamily="34" charset="0"/>
              </a:rPr>
              <a:t>ανοσοκατασταλτικός</a:t>
            </a:r>
            <a:r>
              <a:rPr lang="el-GR" sz="2400" dirty="0" smtClean="0">
                <a:latin typeface="Calibri" pitchFamily="34" charset="0"/>
              </a:rPr>
              <a:t> και </a:t>
            </a:r>
            <a:r>
              <a:rPr lang="el-GR" sz="2400" dirty="0" err="1" smtClean="0">
                <a:latin typeface="Calibri" pitchFamily="34" charset="0"/>
              </a:rPr>
              <a:t>ανοσοτροποιητικός</a:t>
            </a:r>
            <a:r>
              <a:rPr lang="el-GR" sz="2400" dirty="0" smtClean="0">
                <a:latin typeface="Calibri" pitchFamily="34" charset="0"/>
              </a:rPr>
              <a:t> ρόλος της μετάγγισης και έκτοτε έχει αποτελέσει  πεδίο πολλών μελετών.</a:t>
            </a:r>
          </a:p>
          <a:p>
            <a:r>
              <a:rPr lang="el-GR" sz="2400" dirty="0" smtClean="0">
                <a:latin typeface="Calibri" pitchFamily="34" charset="0"/>
              </a:rPr>
              <a:t>Ακόμη δεν έχει ξεκαθαριστεί πλήρως το φαινόμενο και κυρίως σε πιο βαθμό είναι ευεργετικό και σε πιο βλαβερό για τον οργανισμό.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Ανοσοτροποποίηση</a:t>
            </a:r>
            <a:r>
              <a:rPr lang="el-GR" dirty="0"/>
              <a:t> από μετάγγιση</a:t>
            </a:r>
            <a:br>
              <a:rPr lang="el-GR" dirty="0"/>
            </a:br>
            <a:r>
              <a:rPr lang="el-GR" dirty="0"/>
              <a:t> </a:t>
            </a:r>
            <a:r>
              <a:rPr lang="en-US" sz="3000" b="0" dirty="0"/>
              <a:t>Transfusion Related Immunomodulation- </a:t>
            </a:r>
            <a:r>
              <a:rPr lang="en-US" sz="3000" b="0" dirty="0" smtClean="0"/>
              <a:t>TRIM</a:t>
            </a:r>
            <a:r>
              <a:rPr lang="el-GR" sz="3000" b="0" dirty="0" smtClean="0"/>
              <a:t> 1/5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35792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4186808" cy="468052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l-GR" sz="2400" b="1" dirty="0" smtClean="0">
                <a:latin typeface="Calibri" pitchFamily="34" charset="0"/>
              </a:rPr>
              <a:t>	Οφέλη 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Καλύτερη επιβίωση νεφρικού μοσχεύματος.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Ευεργετικός ρόλος στις </a:t>
            </a:r>
            <a:r>
              <a:rPr lang="el-GR" sz="2400" dirty="0" err="1" smtClean="0">
                <a:latin typeface="Calibri" pitchFamily="34" charset="0"/>
              </a:rPr>
              <a:t>καθέξιν</a:t>
            </a:r>
            <a:r>
              <a:rPr lang="el-GR" sz="2400" dirty="0" smtClean="0">
                <a:latin typeface="Calibri" pitchFamily="34" charset="0"/>
              </a:rPr>
              <a:t> αποβολές.</a:t>
            </a:r>
            <a:endParaRPr lang="el-GR" sz="2400" i="1" dirty="0" smtClean="0">
              <a:latin typeface="Calibri" pitchFamily="34" charset="0"/>
            </a:endParaRPr>
          </a:p>
        </p:txBody>
      </p:sp>
      <p:sp>
        <p:nvSpPr>
          <p:cNvPr id="93188" name="3 - Θέση περιεχομένου"/>
          <p:cNvSpPr>
            <a:spLocks noGrp="1"/>
          </p:cNvSpPr>
          <p:nvPr>
            <p:ph sz="half" idx="4294967295"/>
          </p:nvPr>
        </p:nvSpPr>
        <p:spPr>
          <a:xfrm>
            <a:off x="4643438" y="1571625"/>
            <a:ext cx="4500562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sz="2400" b="1" dirty="0" smtClean="0">
                <a:latin typeface="Calibri" pitchFamily="34" charset="0"/>
              </a:rPr>
              <a:t>Κίνδυνοι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>
                <a:latin typeface="Calibri" pitchFamily="34" charset="0"/>
              </a:rPr>
              <a:t>Πιθανή αυξημένος κίνδυνος επανεμφάνισης καρκίνου.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>
                <a:latin typeface="Calibri" pitchFamily="34" charset="0"/>
              </a:rPr>
              <a:t>Πιθανή αύξηση λοιμώξεων </a:t>
            </a:r>
            <a:r>
              <a:rPr lang="el-GR" sz="2400" dirty="0" err="1" smtClean="0">
                <a:latin typeface="Calibri" pitchFamily="34" charset="0"/>
              </a:rPr>
              <a:t>περιεγχειρητικά</a:t>
            </a:r>
            <a:r>
              <a:rPr lang="el-GR" sz="2400" dirty="0">
                <a:latin typeface="Calibri" pitchFamily="34" charset="0"/>
              </a:rPr>
              <a:t>.</a:t>
            </a:r>
            <a:r>
              <a:rPr lang="el-GR" sz="2400" dirty="0" smtClean="0">
                <a:latin typeface="Calibri" pitchFamily="34" charset="0"/>
              </a:rPr>
              <a:t> </a:t>
            </a:r>
            <a:endParaRPr lang="en-GB" sz="2400" dirty="0" smtClean="0">
              <a:latin typeface="Calibri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l-GR" sz="2400" dirty="0" smtClean="0">
                <a:latin typeface="Calibri" pitchFamily="34" charset="0"/>
              </a:rPr>
              <a:t>Αυξημένη </a:t>
            </a:r>
            <a:r>
              <a:rPr lang="el-GR" sz="2400" dirty="0" err="1" smtClean="0">
                <a:latin typeface="Calibri" pitchFamily="34" charset="0"/>
              </a:rPr>
              <a:t>περιεγχειρητική</a:t>
            </a:r>
            <a:r>
              <a:rPr lang="el-GR" sz="2400" dirty="0" smtClean="0">
                <a:latin typeface="Calibri" pitchFamily="34" charset="0"/>
              </a:rPr>
              <a:t> θνητότητα σε καρδιοχειρουργικούς ασθενείς.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  <p:sp>
        <p:nvSpPr>
          <p:cNvPr id="7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Ανοσοτροποποίηση</a:t>
            </a:r>
            <a:r>
              <a:rPr lang="el-GR" dirty="0"/>
              <a:t> από μετάγγιση</a:t>
            </a:r>
            <a:br>
              <a:rPr lang="el-GR" dirty="0"/>
            </a:br>
            <a:r>
              <a:rPr lang="el-GR" dirty="0"/>
              <a:t> </a:t>
            </a:r>
            <a:r>
              <a:rPr lang="en-US" sz="3000" b="0" dirty="0"/>
              <a:t>Transfusion Related Immunomodulation- </a:t>
            </a:r>
            <a:r>
              <a:rPr lang="en-US" sz="3000" b="0" dirty="0" smtClean="0"/>
              <a:t>TRIM</a:t>
            </a:r>
            <a:r>
              <a:rPr lang="el-GR" sz="3000" b="0" dirty="0" smtClean="0"/>
              <a:t> 2/5</a:t>
            </a:r>
            <a:endParaRPr lang="el-GR" sz="3000" b="0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355976" y="1628800"/>
            <a:ext cx="0" cy="360040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2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5256584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Calibri" pitchFamily="34" charset="0"/>
              </a:rPr>
              <a:t>Μηχανισμοί </a:t>
            </a:r>
            <a:r>
              <a:rPr lang="el-GR" b="1" dirty="0">
                <a:latin typeface="Calibri" pitchFamily="34" charset="0"/>
              </a:rPr>
              <a:t>της επίδρασης </a:t>
            </a:r>
            <a:r>
              <a:rPr lang="el-GR" b="1" dirty="0" smtClean="0">
                <a:latin typeface="Calibri" pitchFamily="34" charset="0"/>
              </a:rPr>
              <a:t>TRIM 1/2</a:t>
            </a:r>
            <a:endParaRPr lang="el-GR" b="1" dirty="0">
              <a:latin typeface="Calibri" pitchFamily="34" charset="0"/>
            </a:endParaRPr>
          </a:p>
          <a:p>
            <a:pPr lvl="1"/>
            <a:r>
              <a:rPr lang="el-GR" dirty="0" err="1" smtClean="0">
                <a:latin typeface="Calibri" pitchFamily="34" charset="0"/>
              </a:rPr>
              <a:t>Κλωνική</a:t>
            </a:r>
            <a:r>
              <a:rPr lang="el-GR" dirty="0" smtClean="0">
                <a:latin typeface="Calibri" pitchFamily="34" charset="0"/>
              </a:rPr>
              <a:t> </a:t>
            </a:r>
            <a:r>
              <a:rPr lang="el-GR" dirty="0">
                <a:latin typeface="Calibri" pitchFamily="34" charset="0"/>
              </a:rPr>
              <a:t>διαγραφή των συγκεκριμένων γραμμών κυττάρων του ανοσοποιητικού </a:t>
            </a:r>
            <a:r>
              <a:rPr lang="el-GR" dirty="0" smtClean="0">
                <a:latin typeface="Calibri" pitchFamily="34" charset="0"/>
              </a:rPr>
              <a:t>συστήματος.</a:t>
            </a:r>
            <a:endParaRPr lang="el-GR" dirty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Η </a:t>
            </a:r>
            <a:r>
              <a:rPr lang="el-GR" dirty="0">
                <a:latin typeface="Calibri" pitchFamily="34" charset="0"/>
              </a:rPr>
              <a:t>επαγωγή της Τ κύτταρα </a:t>
            </a:r>
            <a:r>
              <a:rPr lang="el-GR" dirty="0" smtClean="0">
                <a:latin typeface="Calibri" pitchFamily="34" charset="0"/>
              </a:rPr>
              <a:t>καταστολής.</a:t>
            </a:r>
            <a:endParaRPr lang="el-GR" dirty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Παραγωγή </a:t>
            </a:r>
            <a:r>
              <a:rPr lang="el-GR" dirty="0">
                <a:latin typeface="Calibri" pitchFamily="34" charset="0"/>
              </a:rPr>
              <a:t>των </a:t>
            </a:r>
            <a:r>
              <a:rPr lang="el-GR" dirty="0" err="1">
                <a:latin typeface="Calibri" pitchFamily="34" charset="0"/>
              </a:rPr>
              <a:t>αντι</a:t>
            </a:r>
            <a:r>
              <a:rPr lang="el-GR" dirty="0">
                <a:latin typeface="Calibri" pitchFamily="34" charset="0"/>
              </a:rPr>
              <a:t>-</a:t>
            </a:r>
            <a:r>
              <a:rPr lang="el-GR" dirty="0" err="1">
                <a:latin typeface="Calibri" pitchFamily="34" charset="0"/>
              </a:rPr>
              <a:t>ιδιοτυπικών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αντισωμάτων.</a:t>
            </a:r>
            <a:endParaRPr lang="el-GR" dirty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Καταστολή </a:t>
            </a:r>
            <a:r>
              <a:rPr lang="el-GR" dirty="0">
                <a:latin typeface="Calibri" pitchFamily="34" charset="0"/>
              </a:rPr>
              <a:t>των φυσικών </a:t>
            </a:r>
            <a:r>
              <a:rPr lang="el-GR" dirty="0" err="1">
                <a:latin typeface="Calibri" pitchFamily="34" charset="0"/>
              </a:rPr>
              <a:t>φονέων</a:t>
            </a:r>
            <a:r>
              <a:rPr lang="el-GR" dirty="0">
                <a:latin typeface="Calibri" pitchFamily="34" charset="0"/>
              </a:rPr>
              <a:t> (ΝΚ) δραστηριότητα των </a:t>
            </a:r>
            <a:r>
              <a:rPr lang="el-GR" dirty="0" smtClean="0">
                <a:latin typeface="Calibri" pitchFamily="34" charset="0"/>
              </a:rPr>
              <a:t>κυττάρων.</a:t>
            </a:r>
            <a:endParaRPr lang="el-GR" dirty="0">
              <a:latin typeface="Calibri" pitchFamily="34" charset="0"/>
            </a:endParaRPr>
          </a:p>
          <a:p>
            <a:pPr lvl="1"/>
            <a:r>
              <a:rPr lang="el-GR" dirty="0" smtClean="0">
                <a:latin typeface="Calibri" pitchFamily="34" charset="0"/>
              </a:rPr>
              <a:t>Πόλωση </a:t>
            </a:r>
            <a:r>
              <a:rPr lang="el-GR" dirty="0">
                <a:latin typeface="Calibri" pitchFamily="34" charset="0"/>
              </a:rPr>
              <a:t>του ανοσοποιητικού συστήματος με τον τύπο Τ-βοηθού 2 αποκρίσεις, με την καταστολή του 1 αποκρίσεων Τ-βοηθητικού </a:t>
            </a:r>
            <a:r>
              <a:rPr lang="el-GR" dirty="0" smtClean="0">
                <a:latin typeface="Calibri" pitchFamily="34" charset="0"/>
              </a:rPr>
              <a:t>τύπου.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  <p:sp>
        <p:nvSpPr>
          <p:cNvPr id="6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Ανοσοτροποποίηση</a:t>
            </a:r>
            <a:r>
              <a:rPr lang="el-GR" dirty="0"/>
              <a:t> από μετάγγιση</a:t>
            </a:r>
            <a:br>
              <a:rPr lang="el-GR" dirty="0"/>
            </a:br>
            <a:r>
              <a:rPr lang="el-GR" dirty="0"/>
              <a:t> </a:t>
            </a:r>
            <a:r>
              <a:rPr lang="en-US" sz="3000" b="0" dirty="0"/>
              <a:t>Transfusion Related Immunomodulation- </a:t>
            </a:r>
            <a:r>
              <a:rPr lang="en-US" sz="3000" b="0" dirty="0" smtClean="0"/>
              <a:t>TRIM</a:t>
            </a:r>
            <a:r>
              <a:rPr lang="el-GR" sz="3000" b="0" dirty="0" smtClean="0"/>
              <a:t> 3/5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024764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579296" cy="525658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l-GR" b="1" dirty="0" smtClean="0">
                <a:latin typeface="Calibri" pitchFamily="34" charset="0"/>
              </a:rPr>
              <a:t>Μηχανισμοί </a:t>
            </a:r>
            <a:r>
              <a:rPr lang="el-GR" b="1" dirty="0">
                <a:latin typeface="Calibri" pitchFamily="34" charset="0"/>
              </a:rPr>
              <a:t>της επίδρασης </a:t>
            </a:r>
            <a:r>
              <a:rPr lang="el-GR" b="1" dirty="0" smtClean="0">
                <a:latin typeface="Calibri" pitchFamily="34" charset="0"/>
              </a:rPr>
              <a:t>TRIM 2/2</a:t>
            </a:r>
            <a:endParaRPr lang="el-GR" b="1" dirty="0">
              <a:latin typeface="Calibri" pitchFamily="34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Επιλογή </a:t>
            </a:r>
            <a:r>
              <a:rPr lang="el-GR" dirty="0">
                <a:latin typeface="Calibri" pitchFamily="34" charset="0"/>
              </a:rPr>
              <a:t>των μη αποκρινόμενων τύπου </a:t>
            </a:r>
            <a:r>
              <a:rPr lang="el-GR" dirty="0" err="1" smtClean="0">
                <a:latin typeface="Calibri" pitchFamily="34" charset="0"/>
              </a:rPr>
              <a:t>ανοσοκύτταρα</a:t>
            </a:r>
            <a:r>
              <a:rPr lang="el-GR" dirty="0" smtClean="0">
                <a:latin typeface="Calibri" pitchFamily="34" charset="0"/>
              </a:rPr>
              <a:t>.</a:t>
            </a:r>
            <a:endParaRPr lang="el-GR" dirty="0">
              <a:latin typeface="Calibri" pitchFamily="34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Μικτή </a:t>
            </a:r>
            <a:r>
              <a:rPr lang="el-GR" dirty="0" err="1" smtClean="0">
                <a:latin typeface="Calibri" pitchFamily="34" charset="0"/>
              </a:rPr>
              <a:t>μικροχιμαιρισμό</a:t>
            </a:r>
            <a:r>
              <a:rPr lang="el-GR" dirty="0" smtClean="0">
                <a:latin typeface="Calibri" pitchFamily="34" charset="0"/>
              </a:rPr>
              <a:t>.</a:t>
            </a:r>
            <a:endParaRPr lang="el-GR" dirty="0">
              <a:latin typeface="Calibri" pitchFamily="34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Επαγωγή </a:t>
            </a:r>
            <a:r>
              <a:rPr lang="el-GR" dirty="0">
                <a:latin typeface="Calibri" pitchFamily="34" charset="0"/>
              </a:rPr>
              <a:t>της απόπτωσης, με αποτέλεσμα το θάνατο των ειδικών τύπων του ανοσοποιητικού ικανών </a:t>
            </a:r>
            <a:r>
              <a:rPr lang="el-GR" dirty="0" smtClean="0">
                <a:latin typeface="Calibri" pitchFamily="34" charset="0"/>
              </a:rPr>
              <a:t>κυττάρων.</a:t>
            </a:r>
            <a:endParaRPr lang="el-GR" dirty="0">
              <a:latin typeface="Calibri" pitchFamily="34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Συσσώρευση </a:t>
            </a:r>
            <a:r>
              <a:rPr lang="el-GR" dirty="0">
                <a:latin typeface="Calibri" pitchFamily="34" charset="0"/>
              </a:rPr>
              <a:t>στο υπερκείμενο των αποθηκευμένων συστατικών διαλυτών μορίων (π.χ., </a:t>
            </a:r>
            <a:r>
              <a:rPr lang="el-GR" dirty="0" err="1">
                <a:latin typeface="Calibri" pitchFamily="34" charset="0"/>
              </a:rPr>
              <a:t>ισταμίνη</a:t>
            </a:r>
            <a:r>
              <a:rPr lang="el-GR" dirty="0">
                <a:latin typeface="Calibri" pitchFamily="34" charset="0"/>
              </a:rPr>
              <a:t>, </a:t>
            </a:r>
            <a:r>
              <a:rPr lang="el-GR" dirty="0" err="1">
                <a:latin typeface="Calibri" pitchFamily="34" charset="0"/>
              </a:rPr>
              <a:t>ηωσινοφίλων</a:t>
            </a:r>
            <a:r>
              <a:rPr lang="el-GR" dirty="0">
                <a:latin typeface="Calibri" pitchFamily="34" charset="0"/>
              </a:rPr>
              <a:t> κατιονική πρωτεΐνη, πρωτεΐνη </a:t>
            </a:r>
            <a:r>
              <a:rPr lang="el-GR" dirty="0" err="1">
                <a:latin typeface="Calibri" pitchFamily="34" charset="0"/>
              </a:rPr>
              <a:t>ηωζινοφίλων</a:t>
            </a:r>
            <a:r>
              <a:rPr lang="el-GR" dirty="0">
                <a:latin typeface="Calibri" pitchFamily="34" charset="0"/>
              </a:rPr>
              <a:t> Χ) που αναστέλλουν τη λειτουργία των </a:t>
            </a:r>
            <a:r>
              <a:rPr lang="el-GR" dirty="0" smtClean="0">
                <a:latin typeface="Calibri" pitchFamily="34" charset="0"/>
              </a:rPr>
              <a:t>ουδετερόφιλων.</a:t>
            </a:r>
            <a:endParaRPr lang="el-GR" dirty="0">
              <a:latin typeface="Calibri" pitchFamily="34" charset="0"/>
            </a:endParaRP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l-GR" dirty="0" smtClean="0">
                <a:latin typeface="Calibri" pitchFamily="34" charset="0"/>
              </a:rPr>
              <a:t>Συσσώρευση </a:t>
            </a:r>
            <a:r>
              <a:rPr lang="el-GR" dirty="0">
                <a:latin typeface="Calibri" pitchFamily="34" charset="0"/>
              </a:rPr>
              <a:t>στο υπερκείμενο των αποθηκευμένων συστατικών διαλυτών μορίων (π.χ. διαλυτός </a:t>
            </a:r>
            <a:r>
              <a:rPr lang="el-GR" dirty="0" err="1">
                <a:latin typeface="Calibri" pitchFamily="34" charset="0"/>
              </a:rPr>
              <a:t>συνδέτης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err="1">
                <a:latin typeface="Calibri" pitchFamily="34" charset="0"/>
              </a:rPr>
              <a:t>Fas</a:t>
            </a:r>
            <a:r>
              <a:rPr lang="el-GR" dirty="0">
                <a:latin typeface="Calibri" pitchFamily="34" charset="0"/>
              </a:rPr>
              <a:t> ή διαλυτού HLA τάξης Ι μορίων) τα οποία αναστέλλουν την </a:t>
            </a:r>
            <a:r>
              <a:rPr lang="el-GR" dirty="0" err="1" smtClean="0">
                <a:latin typeface="Calibri" pitchFamily="34" charset="0"/>
              </a:rPr>
              <a:t>ανοσοαπόκριση</a:t>
            </a:r>
            <a:r>
              <a:rPr lang="el-GR" dirty="0" smtClean="0">
                <a:latin typeface="Calibri" pitchFamily="34" charset="0"/>
              </a:rPr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  <p:sp>
        <p:nvSpPr>
          <p:cNvPr id="6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Ανοσοτροποποίηση</a:t>
            </a:r>
            <a:r>
              <a:rPr lang="el-GR" dirty="0"/>
              <a:t> από μετάγγιση</a:t>
            </a:r>
            <a:br>
              <a:rPr lang="el-GR" dirty="0"/>
            </a:br>
            <a:r>
              <a:rPr lang="el-GR" dirty="0"/>
              <a:t> </a:t>
            </a:r>
            <a:r>
              <a:rPr lang="en-US" sz="3000" b="0" dirty="0"/>
              <a:t>Transfusion Related Immunomodulation- </a:t>
            </a:r>
            <a:r>
              <a:rPr lang="en-US" sz="3000" b="0" dirty="0" smtClean="0"/>
              <a:t>TRIM</a:t>
            </a:r>
            <a:r>
              <a:rPr lang="el-GR" sz="3000" b="0" dirty="0" smtClean="0"/>
              <a:t> 4/5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975473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3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latin typeface="Calibri" pitchFamily="34" charset="0"/>
              </a:rPr>
              <a:t>Φαίνεται λοιπόν με τα υπάρχοντα στοιχεία ότι:</a:t>
            </a:r>
          </a:p>
          <a:p>
            <a:r>
              <a:rPr lang="el-GR" dirty="0" smtClean="0">
                <a:latin typeface="Calibri" pitchFamily="34" charset="0"/>
              </a:rPr>
              <a:t>Στην παθογένεια του συνδρόμου </a:t>
            </a:r>
            <a:r>
              <a:rPr lang="en-US" dirty="0" smtClean="0">
                <a:latin typeface="Calibri" pitchFamily="34" charset="0"/>
              </a:rPr>
              <a:t>TRIM </a:t>
            </a:r>
            <a:r>
              <a:rPr lang="el-GR" dirty="0" smtClean="0">
                <a:latin typeface="Calibri" pitchFamily="34" charset="0"/>
              </a:rPr>
              <a:t>κεντρικό ρόλο διαδραματίζουν τα </a:t>
            </a:r>
            <a:r>
              <a:rPr lang="el-GR" b="1" dirty="0" smtClean="0">
                <a:latin typeface="Calibri" pitchFamily="34" charset="0"/>
              </a:rPr>
              <a:t>υπολειπόμενα λευκά του ασκού</a:t>
            </a:r>
            <a:r>
              <a:rPr lang="el-GR" dirty="0" smtClean="0">
                <a:latin typeface="Calibri" pitchFamily="34" charset="0"/>
              </a:rPr>
              <a:t>, τα οποία απομακρύνονται με την εφαρμογή της </a:t>
            </a:r>
            <a:r>
              <a:rPr lang="el-GR" dirty="0" err="1" smtClean="0">
                <a:latin typeface="Calibri" pitchFamily="34" charset="0"/>
              </a:rPr>
              <a:t>λευκαφαίρεσης</a:t>
            </a:r>
            <a:r>
              <a:rPr lang="el-GR" dirty="0" smtClean="0">
                <a:latin typeface="Calibri" pitchFamily="34" charset="0"/>
              </a:rPr>
              <a:t>.</a:t>
            </a:r>
          </a:p>
          <a:p>
            <a:r>
              <a:rPr lang="el-GR" dirty="0" smtClean="0">
                <a:latin typeface="Calibri" pitchFamily="34" charset="0"/>
              </a:rPr>
              <a:t>Σε Καρδιοχειρουργικούς ασθενείς η αυξημένη μετεγχειρητική θνητότητα  έχει αποδοθεί στις μεταγγίσεις συνδέονται γεγονός που έχει αποδοθεί στην </a:t>
            </a:r>
            <a:r>
              <a:rPr lang="el-GR" dirty="0" err="1" smtClean="0">
                <a:latin typeface="Calibri" pitchFamily="34" charset="0"/>
              </a:rPr>
              <a:t>ανοσοτροποποίηση</a:t>
            </a:r>
            <a:r>
              <a:rPr lang="el-GR" dirty="0" smtClean="0">
                <a:latin typeface="Calibri" pitchFamily="34" charset="0"/>
              </a:rPr>
              <a:t> από τις μεταγγίσεις.</a:t>
            </a:r>
            <a:r>
              <a:rPr lang="el-GR" dirty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Για το λόγο αυτό σε αυτές τις περιπτώσεις προτείνεται η </a:t>
            </a:r>
            <a:r>
              <a:rPr lang="el-GR" b="1" dirty="0" smtClean="0">
                <a:latin typeface="Calibri" pitchFamily="34" charset="0"/>
              </a:rPr>
              <a:t>καθολική </a:t>
            </a:r>
            <a:r>
              <a:rPr lang="el-GR" b="1" dirty="0" err="1" smtClean="0">
                <a:latin typeface="Calibri" pitchFamily="34" charset="0"/>
              </a:rPr>
              <a:t>λευκαφαίρεση</a:t>
            </a:r>
            <a:r>
              <a:rPr lang="el-GR" b="1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όλων των  προς μετάγγιση παραγώγων.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  <p:sp>
        <p:nvSpPr>
          <p:cNvPr id="6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Ανοσοτροποποίηση</a:t>
            </a:r>
            <a:r>
              <a:rPr lang="el-GR" dirty="0"/>
              <a:t> από μετάγγιση</a:t>
            </a:r>
            <a:br>
              <a:rPr lang="el-GR" dirty="0"/>
            </a:br>
            <a:r>
              <a:rPr lang="el-GR" dirty="0"/>
              <a:t> </a:t>
            </a:r>
            <a:r>
              <a:rPr lang="en-US" sz="3000" b="0" dirty="0"/>
              <a:t>Transfusion Related Immunomodulation- </a:t>
            </a:r>
            <a:r>
              <a:rPr lang="en-US" sz="3000" b="0" dirty="0" smtClean="0"/>
              <a:t>TRIM</a:t>
            </a:r>
            <a:r>
              <a:rPr lang="el-GR" sz="3000" b="0" dirty="0" smtClean="0"/>
              <a:t> 5/5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807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el-GR" sz="2400" b="1" dirty="0" smtClean="0">
                <a:latin typeface="Calibri" pitchFamily="34" charset="0"/>
              </a:rPr>
              <a:t>Εισαγωγή 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Ο σίδηρος είναι απαραίτητος για την λειτουργία του οργανισμού. 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Ωστόσο η υπερφόρτωση του οργανισμού με σίδηρο μπορεί να έχει αρνητικές συνέπειες για τον οργανισμό.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Η συγκέντρωση σιδήρου στον οργανισμό είναι 50 </a:t>
            </a:r>
            <a:r>
              <a:rPr lang="en-US" sz="2400" dirty="0" smtClean="0">
                <a:latin typeface="Calibri" pitchFamily="34" charset="0"/>
              </a:rPr>
              <a:t>mg/kg  </a:t>
            </a:r>
            <a:r>
              <a:rPr lang="el-GR" sz="2400" dirty="0" smtClean="0">
                <a:latin typeface="Calibri" pitchFamily="34" charset="0"/>
              </a:rPr>
              <a:t>στους άνδρες και </a:t>
            </a:r>
            <a:r>
              <a:rPr lang="en-US" sz="2400" dirty="0" smtClean="0">
                <a:latin typeface="Calibri" pitchFamily="34" charset="0"/>
              </a:rPr>
              <a:t>40mg/kg </a:t>
            </a:r>
            <a:r>
              <a:rPr lang="el-GR" sz="2400" dirty="0" smtClean="0">
                <a:latin typeface="Calibri" pitchFamily="34" charset="0"/>
              </a:rPr>
              <a:t>στις γυναίκες.</a:t>
            </a:r>
          </a:p>
          <a:p>
            <a:pPr eaLnBrk="1" hangingPunct="1"/>
            <a:r>
              <a:rPr lang="el-GR" sz="2400" dirty="0" smtClean="0">
                <a:latin typeface="Calibri" pitchFamily="34" charset="0"/>
              </a:rPr>
              <a:t>Δεν υπάρχει ειδικός φυσιολογικός μηχανισμός για την απομάκρυνση της περίσσειας του σιδήρου από τον οργανισμό με αποτέλεσμα κύριο ρόλο στην ομοιοστασία διαδραματίζει η ρύθμιση της απορρόφησης από το δωδεκαδάκτυλο.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Υπερφόρτωση με </a:t>
            </a:r>
            <a:r>
              <a:rPr lang="el-GR" dirty="0" smtClean="0"/>
              <a:t>Σίδηρο </a:t>
            </a:r>
            <a:r>
              <a:rPr lang="el-GR" sz="3000" b="0" dirty="0" smtClean="0"/>
              <a:t>1/7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242181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b="1" dirty="0" smtClean="0">
                <a:solidFill>
                  <a:srgbClr val="004A82"/>
                </a:solidFill>
                <a:latin typeface="Calibri" pitchFamily="34" charset="0"/>
              </a:rPr>
              <a:t>Κάθε μονάδα </a:t>
            </a:r>
            <a:r>
              <a:rPr lang="el-GR" sz="2400" b="1" dirty="0" err="1" smtClean="0">
                <a:solidFill>
                  <a:srgbClr val="004A82"/>
                </a:solidFill>
                <a:latin typeface="Calibri" pitchFamily="34" charset="0"/>
              </a:rPr>
              <a:t>μεταγγιζομένων</a:t>
            </a:r>
            <a:r>
              <a:rPr lang="el-GR" sz="2400" b="1" dirty="0" smtClean="0">
                <a:solidFill>
                  <a:srgbClr val="004A82"/>
                </a:solidFill>
                <a:latin typeface="Calibri" pitchFamily="34" charset="0"/>
              </a:rPr>
              <a:t> ερυθρών περιέχει περίπου 200</a:t>
            </a:r>
            <a:r>
              <a:rPr lang="en-US" sz="2400" b="1" dirty="0" smtClean="0">
                <a:solidFill>
                  <a:srgbClr val="004A82"/>
                </a:solidFill>
                <a:latin typeface="Calibri" pitchFamily="34" charset="0"/>
              </a:rPr>
              <a:t>mg Fe (100 </a:t>
            </a:r>
            <a:r>
              <a:rPr lang="el-GR" sz="2400" b="1" dirty="0" err="1" smtClean="0">
                <a:solidFill>
                  <a:srgbClr val="004A82"/>
                </a:solidFill>
                <a:latin typeface="Calibri" pitchFamily="34" charset="0"/>
              </a:rPr>
              <a:t>΄φορές</a:t>
            </a:r>
            <a:r>
              <a:rPr lang="el-GR" sz="2400" b="1" dirty="0" smtClean="0">
                <a:solidFill>
                  <a:srgbClr val="004A82"/>
                </a:solidFill>
                <a:latin typeface="Calibri" pitchFamily="34" charset="0"/>
              </a:rPr>
              <a:t> περισσότερο από την ημερήσια διαιτητική πρόσληψη).</a:t>
            </a:r>
          </a:p>
          <a:p>
            <a:pPr>
              <a:defRPr/>
            </a:pPr>
            <a:r>
              <a:rPr lang="el-GR" sz="2400" dirty="0" smtClean="0">
                <a:latin typeface="Calibri" pitchFamily="34" charset="0"/>
              </a:rPr>
              <a:t>Οι ασθενείς που υποβάλλονται σε τακτικές μεταγγίσεις ειδικά αυτοί με </a:t>
            </a:r>
            <a:r>
              <a:rPr lang="el-GR" sz="2400" dirty="0" err="1" smtClean="0">
                <a:latin typeface="Calibri" pitchFamily="34" charset="0"/>
              </a:rPr>
              <a:t>αιμοσφαιρινοπάθειες</a:t>
            </a:r>
            <a:r>
              <a:rPr lang="el-GR" sz="2400" dirty="0" smtClean="0">
                <a:latin typeface="Calibri" pitchFamily="34" charset="0"/>
              </a:rPr>
              <a:t> υπερφορτώνονται με σίδηρο χωρίς να διαθέτουν μηχανισμό απομάκρυνσής του.</a:t>
            </a:r>
          </a:p>
          <a:p>
            <a:pPr>
              <a:defRPr/>
            </a:pPr>
            <a:r>
              <a:rPr lang="el-GR" sz="2400" dirty="0" smtClean="0">
                <a:latin typeface="Calibri" pitchFamily="34" charset="0"/>
              </a:rPr>
              <a:t>Αρχικά ο σίδηρος συσσωρεύεται στο ΔΕΣ και μετά στο κυτταρόπλασμα των κυττάρων των οργάνων στόχων όπως η καρδιά το ήπαρ και αδένες.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Υπερφόρτωση με Σίδηρο </a:t>
            </a:r>
            <a:r>
              <a:rPr lang="el-GR" sz="3000" b="0" dirty="0" smtClean="0"/>
              <a:t>2/7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2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dirty="0" smtClean="0"/>
              <a:t>IgM </a:t>
            </a:r>
            <a:r>
              <a:rPr lang="el-GR" dirty="0" smtClean="0"/>
              <a:t>και </a:t>
            </a:r>
            <a:r>
              <a:rPr lang="en-US" dirty="0" smtClean="0"/>
              <a:t>IgG </a:t>
            </a:r>
            <a:r>
              <a:rPr lang="el-GR" dirty="0" smtClean="0"/>
              <a:t>αντισώματα</a:t>
            </a:r>
          </a:p>
          <a:p>
            <a:pPr eaLnBrk="1" hangingPunct="1">
              <a:lnSpc>
                <a:spcPct val="120000"/>
              </a:lnSpc>
            </a:pPr>
            <a:r>
              <a:rPr lang="el-GR" dirty="0" smtClean="0"/>
              <a:t>Τα αντισώματα (</a:t>
            </a:r>
            <a:r>
              <a:rPr lang="el-GR" dirty="0" err="1" smtClean="0"/>
              <a:t>IgM</a:t>
            </a:r>
            <a:r>
              <a:rPr lang="el-GR" dirty="0" smtClean="0"/>
              <a:t>) ενεργοποιούν το σύστημα του συμπληρώματος στην μεμβράνη των ερυθρών αιμοσφαιρίων, γεγονός που οδηγεί σε ταχεία </a:t>
            </a:r>
            <a:r>
              <a:rPr lang="el-GR" dirty="0" err="1" smtClean="0"/>
              <a:t>ενδαγγειακή</a:t>
            </a:r>
            <a:r>
              <a:rPr lang="el-GR" dirty="0" smtClean="0"/>
              <a:t> </a:t>
            </a:r>
            <a:r>
              <a:rPr lang="el-GR" dirty="0" err="1" smtClean="0"/>
              <a:t>αιμόλυση</a:t>
            </a:r>
            <a:endParaRPr lang="el-GR" dirty="0" smtClean="0"/>
          </a:p>
          <a:p>
            <a:pPr eaLnBrk="1" hangingPunct="1">
              <a:lnSpc>
                <a:spcPct val="120000"/>
              </a:lnSpc>
            </a:pPr>
            <a:r>
              <a:rPr lang="el-GR" dirty="0" smtClean="0"/>
              <a:t>Ι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l-GR" dirty="0" smtClean="0"/>
              <a:t>υποτάξεις 1,3: μπορεί να ενεργοποιήσουν το συμπλήρωμα μπορεί όμως και να συμβάλλουν στην </a:t>
            </a:r>
            <a:r>
              <a:rPr lang="el-GR" dirty="0" err="1" smtClean="0"/>
              <a:t>εξωαγγειακή</a:t>
            </a:r>
            <a:r>
              <a:rPr lang="el-GR" dirty="0" smtClean="0"/>
              <a:t> καταστροφή των ερυθρών χωρίς το συμπλήρωμα</a:t>
            </a:r>
          </a:p>
          <a:p>
            <a:pPr marL="355600" indent="0">
              <a:lnSpc>
                <a:spcPct val="120000"/>
              </a:lnSpc>
              <a:buNone/>
            </a:pPr>
            <a:r>
              <a:rPr lang="el-GR" dirty="0" smtClean="0"/>
              <a:t>Τα </a:t>
            </a:r>
            <a:r>
              <a:rPr lang="en-US" dirty="0" smtClean="0"/>
              <a:t>IgM</a:t>
            </a:r>
            <a:r>
              <a:rPr lang="el-GR" dirty="0" smtClean="0"/>
              <a:t> αντισώματα συνδέονται στα ερυθρά σε θερμοκρασίες χαμηλότερες από του σώματος.</a:t>
            </a:r>
          </a:p>
          <a:p>
            <a:pPr marL="355600" indent="0">
              <a:lnSpc>
                <a:spcPct val="120000"/>
              </a:lnSpc>
              <a:buNone/>
            </a:pPr>
            <a:r>
              <a:rPr lang="el-GR" dirty="0" smtClean="0"/>
              <a:t>Τα Ι</a:t>
            </a:r>
            <a:r>
              <a:rPr lang="en-US" dirty="0" err="1" smtClean="0"/>
              <a:t>gG</a:t>
            </a:r>
            <a:r>
              <a:rPr lang="en-US" dirty="0" smtClean="0"/>
              <a:t> </a:t>
            </a:r>
            <a:r>
              <a:rPr lang="el-GR" dirty="0" smtClean="0"/>
              <a:t>συνδέονται επαρκώς στους 37</a:t>
            </a:r>
            <a:r>
              <a:rPr lang="el-GR" baseline="30000" dirty="0"/>
              <a:t>ο</a:t>
            </a:r>
            <a:r>
              <a:rPr lang="el-GR" dirty="0" smtClean="0"/>
              <a:t> 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</a:p>
          <a:p>
            <a:pPr eaLnBrk="1" hangingPunct="1"/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Οξεία αιμολυτική αντίδραση</a:t>
            </a:r>
            <a:r>
              <a:rPr lang="en-US" dirty="0"/>
              <a:t> </a:t>
            </a:r>
            <a:r>
              <a:rPr lang="el-GR" sz="3000" b="0" dirty="0" smtClean="0"/>
              <a:t>3/13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44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6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dirty="0" smtClean="0">
                <a:latin typeface="Calibri" pitchFamily="34" charset="0"/>
              </a:rPr>
              <a:t>Εμφανίζεται όταν οι δυνατότητες αποθήκευση και μεταφοράς του σιδήρου </a:t>
            </a:r>
            <a:r>
              <a:rPr lang="el-GR" dirty="0" err="1" smtClean="0">
                <a:latin typeface="Calibri" pitchFamily="34" charset="0"/>
              </a:rPr>
              <a:t>κορέγνυνται</a:t>
            </a:r>
            <a:r>
              <a:rPr lang="el-GR" dirty="0" smtClean="0">
                <a:latin typeface="Calibri" pitchFamily="34" charset="0"/>
              </a:rPr>
              <a:t>.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Τα μεταγγισμένα ερυθρά απομακρύνονται από την κυκλοφορία μέσω </a:t>
            </a:r>
            <a:r>
              <a:rPr lang="el-GR" dirty="0" err="1" smtClean="0">
                <a:latin typeface="Calibri" pitchFamily="34" charset="0"/>
              </a:rPr>
              <a:t>μακροφάγων</a:t>
            </a:r>
            <a:r>
              <a:rPr lang="el-GR" dirty="0" smtClean="0">
                <a:latin typeface="Calibri" pitchFamily="34" charset="0"/>
              </a:rPr>
              <a:t> και  ο </a:t>
            </a:r>
            <a:r>
              <a:rPr lang="en-US" dirty="0" smtClean="0">
                <a:latin typeface="Calibri" pitchFamily="34" charset="0"/>
              </a:rPr>
              <a:t>Fe</a:t>
            </a:r>
            <a:r>
              <a:rPr lang="el-GR" dirty="0" smtClean="0">
                <a:latin typeface="Calibri" pitchFamily="34" charset="0"/>
              </a:rPr>
              <a:t> αρχικά προκαλεί κορεσμό της </a:t>
            </a:r>
            <a:r>
              <a:rPr lang="el-GR" dirty="0" err="1" smtClean="0">
                <a:latin typeface="Calibri" pitchFamily="34" charset="0"/>
              </a:rPr>
              <a:t>τρανσφερίνης</a:t>
            </a:r>
            <a:r>
              <a:rPr lang="el-GR" dirty="0" smtClean="0">
                <a:latin typeface="Calibri" pitchFamily="34" charset="0"/>
              </a:rPr>
              <a:t> (πρωτεΐνη μεταφοράς) ακολούθως συσσωρεύεται στα </a:t>
            </a:r>
            <a:r>
              <a:rPr lang="el-GR" dirty="0" err="1" smtClean="0">
                <a:latin typeface="Calibri" pitchFamily="34" charset="0"/>
              </a:rPr>
              <a:t>μακροφάγα</a:t>
            </a:r>
            <a:r>
              <a:rPr lang="el-GR" dirty="0" smtClean="0">
                <a:latin typeface="Calibri" pitchFamily="34" charset="0"/>
              </a:rPr>
              <a:t> του ΔΕΣ και μετά στο κυτταρόπλασμα των κυττάρων των οργάνων στόχων. </a:t>
            </a:r>
          </a:p>
          <a:p>
            <a:pPr eaLnBrk="1" hangingPunct="1"/>
            <a:r>
              <a:rPr lang="el-GR" dirty="0" smtClean="0">
                <a:latin typeface="Calibri" pitchFamily="34" charset="0"/>
              </a:rPr>
              <a:t>Ήπαρ – Καρδιά – Ενδοκρινείς αδένες.</a:t>
            </a:r>
          </a:p>
          <a:p>
            <a:pPr eaLnBrk="1" hangingPunct="1">
              <a:buFontTx/>
              <a:buNone/>
            </a:pPr>
            <a:r>
              <a:rPr lang="el-GR" dirty="0" smtClean="0">
                <a:latin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</a:rPr>
              <a:t> 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Υπερφόρτωση με Σίδηρο </a:t>
            </a:r>
            <a:r>
              <a:rPr lang="el-GR" sz="3000" b="0" dirty="0" smtClean="0"/>
              <a:t>3/7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08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latin typeface="Calibri" pitchFamily="34" charset="0"/>
              </a:rPr>
              <a:t>Κλινική </a:t>
            </a:r>
            <a:r>
              <a:rPr lang="el-GR" sz="2400" b="1" dirty="0" smtClean="0">
                <a:latin typeface="Calibri" pitchFamily="34" charset="0"/>
              </a:rPr>
              <a:t>εικόνα</a:t>
            </a:r>
          </a:p>
          <a:p>
            <a:pPr lvl="1"/>
            <a:r>
              <a:rPr lang="el-GR" sz="2400" dirty="0" smtClean="0">
                <a:latin typeface="Calibri" pitchFamily="34" charset="0"/>
              </a:rPr>
              <a:t>Ηπατική ανεπάρκεια</a:t>
            </a:r>
            <a:r>
              <a:rPr lang="en-US" sz="2400" dirty="0" smtClean="0">
                <a:latin typeface="Calibri" pitchFamily="34" charset="0"/>
              </a:rPr>
              <a:t> -</a:t>
            </a:r>
            <a:r>
              <a:rPr lang="el-GR" sz="2400" dirty="0" smtClean="0">
                <a:latin typeface="Calibri" pitchFamily="34" charset="0"/>
              </a:rPr>
              <a:t>κίρρωση – </a:t>
            </a:r>
            <a:r>
              <a:rPr lang="en-US" sz="2400" dirty="0" smtClean="0">
                <a:latin typeface="Calibri" pitchFamily="34" charset="0"/>
              </a:rPr>
              <a:t>Ca</a:t>
            </a:r>
            <a:r>
              <a:rPr lang="el-GR" sz="2400" dirty="0" smtClean="0">
                <a:latin typeface="Calibri" pitchFamily="34" charset="0"/>
              </a:rPr>
              <a:t>.</a:t>
            </a:r>
            <a:endParaRPr lang="en-US" sz="2400" dirty="0" smtClean="0">
              <a:latin typeface="Calibri" pitchFamily="34" charset="0"/>
            </a:endParaRPr>
          </a:p>
          <a:p>
            <a:pPr lvl="1"/>
            <a:r>
              <a:rPr lang="el-GR" sz="2400" dirty="0" smtClean="0">
                <a:latin typeface="Calibri" pitchFamily="34" charset="0"/>
              </a:rPr>
              <a:t>Καρδιακή ανεπάρκεια –αρρυθμίες.</a:t>
            </a:r>
          </a:p>
          <a:p>
            <a:pPr lvl="1"/>
            <a:r>
              <a:rPr lang="el-GR" sz="2400" dirty="0" smtClean="0">
                <a:latin typeface="Calibri" pitchFamily="34" charset="0"/>
              </a:rPr>
              <a:t>ΣΔ.</a:t>
            </a:r>
          </a:p>
          <a:p>
            <a:pPr lvl="1"/>
            <a:r>
              <a:rPr lang="el-GR" sz="2400" dirty="0" smtClean="0">
                <a:latin typeface="Calibri" pitchFamily="34" charset="0"/>
              </a:rPr>
              <a:t>Υπογοναδισμός.</a:t>
            </a:r>
          </a:p>
          <a:p>
            <a:pPr lvl="1"/>
            <a:r>
              <a:rPr lang="el-GR" sz="2400" dirty="0" err="1" smtClean="0">
                <a:latin typeface="Calibri" pitchFamily="34" charset="0"/>
              </a:rPr>
              <a:t>Υποπαραθυρεοειδισμός</a:t>
            </a:r>
            <a:r>
              <a:rPr lang="el-GR" sz="2400" dirty="0" smtClean="0">
                <a:latin typeface="Calibri" pitchFamily="34" charset="0"/>
              </a:rPr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Υπερφόρτωση με Σίδηρο </a:t>
            </a:r>
            <a:r>
              <a:rPr lang="el-GR" sz="3000" b="0" dirty="0" smtClean="0"/>
              <a:t>4/7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57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 smtClean="0">
                <a:latin typeface="Calibri" pitchFamily="34" charset="0"/>
              </a:rPr>
              <a:t>Διάγνωση</a:t>
            </a:r>
          </a:p>
          <a:p>
            <a:pPr lvl="0"/>
            <a:r>
              <a:rPr lang="el-GR" b="1" dirty="0" smtClean="0">
                <a:latin typeface="Calibri" pitchFamily="34" charset="0"/>
              </a:rPr>
              <a:t> </a:t>
            </a:r>
            <a:r>
              <a:rPr lang="en-US" dirty="0" smtClean="0"/>
              <a:t>Laboratory tests for iron</a:t>
            </a:r>
            <a:endParaRPr lang="el-GR" dirty="0" smtClean="0"/>
          </a:p>
          <a:p>
            <a:pPr lvl="1"/>
            <a:r>
              <a:rPr lang="en-US" dirty="0" smtClean="0"/>
              <a:t>Serum ferritin</a:t>
            </a:r>
            <a:r>
              <a:rPr lang="el-GR" dirty="0" smtClean="0"/>
              <a:t>.</a:t>
            </a:r>
          </a:p>
          <a:p>
            <a:pPr lvl="1"/>
            <a:r>
              <a:rPr lang="en-US" dirty="0" smtClean="0"/>
              <a:t>Serum transferrin saturation</a:t>
            </a:r>
            <a:r>
              <a:rPr lang="el-GR" dirty="0" smtClean="0"/>
              <a:t>.</a:t>
            </a:r>
          </a:p>
          <a:p>
            <a:pPr lvl="1"/>
            <a:r>
              <a:rPr lang="en-US" dirty="0" smtClean="0"/>
              <a:t>Serum ferritin iron</a:t>
            </a:r>
            <a:r>
              <a:rPr lang="el-GR" dirty="0" smtClean="0"/>
              <a:t>.</a:t>
            </a:r>
          </a:p>
          <a:p>
            <a:pPr lvl="1"/>
            <a:r>
              <a:rPr lang="en-US" dirty="0" smtClean="0"/>
              <a:t>Serum transferrin receptor concentration</a:t>
            </a:r>
            <a:r>
              <a:rPr lang="el-GR" dirty="0" smtClean="0"/>
              <a:t>.</a:t>
            </a:r>
          </a:p>
          <a:p>
            <a:pPr lvl="1"/>
            <a:r>
              <a:rPr lang="en-US" dirty="0" smtClean="0"/>
              <a:t>Plasma NTBI</a:t>
            </a:r>
            <a:r>
              <a:rPr lang="el-GR" dirty="0" smtClean="0"/>
              <a:t>.</a:t>
            </a:r>
          </a:p>
          <a:p>
            <a:pPr lvl="1"/>
            <a:r>
              <a:rPr lang="en-US" dirty="0" smtClean="0"/>
              <a:t>Labile plasma iron</a:t>
            </a:r>
            <a:r>
              <a:rPr 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Υπερφόρτωση με Σίδηρο </a:t>
            </a:r>
            <a:r>
              <a:rPr lang="el-GR" sz="3000" b="0" dirty="0" smtClean="0"/>
              <a:t>5/7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0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dirty="0" smtClean="0">
                <a:latin typeface="Calibri" pitchFamily="34" charset="0"/>
              </a:rPr>
              <a:t>Διάγνωση</a:t>
            </a:r>
          </a:p>
          <a:p>
            <a:pPr lvl="0"/>
            <a:r>
              <a:rPr lang="en-US" dirty="0" smtClean="0"/>
              <a:t>Imaging studies for tissue iron</a:t>
            </a:r>
            <a:endParaRPr lang="el-GR" dirty="0" smtClean="0"/>
          </a:p>
          <a:p>
            <a:pPr lvl="1"/>
            <a:r>
              <a:rPr lang="en-US" dirty="0" smtClean="0"/>
              <a:t>Computed tomography</a:t>
            </a:r>
            <a:r>
              <a:rPr lang="el-GR" dirty="0" smtClean="0"/>
              <a:t>.</a:t>
            </a:r>
          </a:p>
          <a:p>
            <a:pPr lvl="1"/>
            <a:r>
              <a:rPr lang="en-US" dirty="0" smtClean="0"/>
              <a:t>MRI (particularly cardiac MRIT2*).</a:t>
            </a:r>
            <a:endParaRPr lang="el-GR" dirty="0" smtClean="0"/>
          </a:p>
          <a:p>
            <a:pPr lvl="1"/>
            <a:r>
              <a:rPr lang="en-US" dirty="0" smtClean="0"/>
              <a:t>SQUID </a:t>
            </a:r>
            <a:r>
              <a:rPr lang="en-US" dirty="0" err="1" smtClean="0"/>
              <a:t>biomagnetic</a:t>
            </a:r>
            <a:r>
              <a:rPr lang="en-US" dirty="0" smtClean="0"/>
              <a:t> </a:t>
            </a:r>
            <a:r>
              <a:rPr lang="en-US" dirty="0" err="1" smtClean="0"/>
              <a:t>susceptometry</a:t>
            </a:r>
            <a:r>
              <a:rPr lang="el-GR" dirty="0" smtClean="0"/>
              <a:t>.</a:t>
            </a:r>
          </a:p>
          <a:p>
            <a:pPr lvl="0"/>
            <a:r>
              <a:rPr lang="en-US" dirty="0" smtClean="0"/>
              <a:t>Biopsy</a:t>
            </a:r>
            <a:endParaRPr lang="el-GR" dirty="0" smtClean="0"/>
          </a:p>
          <a:p>
            <a:pPr lvl="1"/>
            <a:r>
              <a:rPr lang="en-US" dirty="0" smtClean="0"/>
              <a:t>Liver</a:t>
            </a:r>
            <a:r>
              <a:rPr lang="el-GR" dirty="0" smtClean="0"/>
              <a:t>.</a:t>
            </a:r>
          </a:p>
          <a:p>
            <a:pPr lvl="1"/>
            <a:r>
              <a:rPr lang="en-US" dirty="0" smtClean="0"/>
              <a:t>Cardiac</a:t>
            </a:r>
            <a:r>
              <a:rPr lang="el-GR" dirty="0" smtClean="0"/>
              <a:t>.</a:t>
            </a:r>
            <a:endParaRPr lang="el-GR" b="1" dirty="0" smtClean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Υπερφόρτωση με Σίδηρο </a:t>
            </a:r>
            <a:r>
              <a:rPr lang="el-GR" sz="3000" b="0" dirty="0" smtClean="0"/>
              <a:t>6/7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300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004A82"/>
                </a:solidFill>
                <a:latin typeface="Calibri" pitchFamily="34" charset="0"/>
              </a:rPr>
              <a:t>Υπολογίζεται ότι υπερφόρτωση επέρχεται με την μετάγγιση πάνω από 50 μονάδων ερυθρών (για ασθενείς χωρίς ενεργό αιμορραγία)</a:t>
            </a:r>
          </a:p>
          <a:p>
            <a:pPr marL="0" indent="0">
              <a:buNone/>
            </a:pPr>
            <a:r>
              <a:rPr lang="el-GR" sz="2400" b="1" dirty="0" smtClean="0">
                <a:latin typeface="Calibri" pitchFamily="34" charset="0"/>
              </a:rPr>
              <a:t>Πρόληψη - Θεραπεία </a:t>
            </a: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</a:rPr>
              <a:t>Στους πολυμεταγγιζόμενους στόχος είναι η απομάκρυνση του σιδήρου χωρίς την πτώση της αιμοσφαιρίνης .</a:t>
            </a: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</a:rPr>
              <a:t>Με χημικούς παράγοντες δέσμευσης σιδήρου.</a:t>
            </a:r>
          </a:p>
          <a:p>
            <a:pPr marL="0" indent="0">
              <a:buNone/>
            </a:pPr>
            <a:r>
              <a:rPr lang="el-GR" sz="2400" dirty="0" smtClean="0">
                <a:latin typeface="Calibri" pitchFamily="34" charset="0"/>
              </a:rPr>
              <a:t>Η έγκαιρη έναρξη και η συστηματική </a:t>
            </a:r>
            <a:r>
              <a:rPr lang="el-GR" sz="2400" dirty="0" err="1" smtClean="0">
                <a:latin typeface="Calibri" pitchFamily="34" charset="0"/>
              </a:rPr>
              <a:t>αποσιδήρωση</a:t>
            </a:r>
            <a:r>
              <a:rPr lang="el-GR" sz="2400" dirty="0" smtClean="0">
                <a:latin typeface="Calibri" pitchFamily="34" charset="0"/>
              </a:rPr>
              <a:t> έχει </a:t>
            </a:r>
            <a:r>
              <a:rPr lang="el-GR" sz="2400" b="1" dirty="0" smtClean="0">
                <a:latin typeface="Calibri" pitchFamily="34" charset="0"/>
              </a:rPr>
              <a:t>βελτιώσει σημαντικά τη νοσηρότητα και την θνητότητα </a:t>
            </a:r>
            <a:r>
              <a:rPr lang="el-GR" sz="2400" dirty="0" smtClean="0">
                <a:latin typeface="Calibri" pitchFamily="34" charset="0"/>
              </a:rPr>
              <a:t>των ασθενών αυτών, ενώ με τα νέα φάρμακα έχει παρατηρηθεί και </a:t>
            </a:r>
            <a:r>
              <a:rPr lang="el-GR" sz="2400" b="1" dirty="0" smtClean="0">
                <a:latin typeface="Calibri" pitchFamily="34" charset="0"/>
              </a:rPr>
              <a:t>αναστροφή των βλαβών </a:t>
            </a:r>
            <a:r>
              <a:rPr lang="el-GR" sz="2400" dirty="0" smtClean="0">
                <a:latin typeface="Calibri" pitchFamily="34" charset="0"/>
              </a:rPr>
              <a:t>στα όργανα στόχους.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Υπερφόρτωση με Σίδηρο </a:t>
            </a:r>
            <a:r>
              <a:rPr lang="el-GR" sz="3000" b="0" dirty="0" smtClean="0"/>
              <a:t>7/7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82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l-GR" sz="2000" dirty="0"/>
              <a:t>(</a:t>
            </a:r>
            <a:r>
              <a:rPr lang="el-GR" sz="2000" dirty="0" smtClean="0"/>
              <a:t>Θ). Ενότητα 11</a:t>
            </a:r>
            <a:r>
              <a:rPr lang="en-US" sz="2000" dirty="0" smtClean="0"/>
              <a:t>:</a:t>
            </a:r>
            <a:r>
              <a:rPr lang="el-GR" sz="2000" dirty="0"/>
              <a:t> Άμεσες και απώτερες αντιδράσεις από την μετάγγιση αίματος και παραγώγων».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0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411</TotalTime>
  <Words>5998</Words>
  <Application>Microsoft Office PowerPoint</Application>
  <PresentationFormat>Προβολή στην οθόνη (4:3)</PresentationFormat>
  <Paragraphs>807</Paragraphs>
  <Slides>101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101</vt:i4>
      </vt:variant>
    </vt:vector>
  </HeadingPairs>
  <TitlesOfParts>
    <vt:vector size="103" baseType="lpstr">
      <vt:lpstr>OC_template</vt:lpstr>
      <vt:lpstr>OC_template_updated</vt:lpstr>
      <vt:lpstr>Αιμοδοσία (Θ)</vt:lpstr>
      <vt:lpstr>Επιπλοκές – αντιδράσεις μετά μετάγγιση 1/2</vt:lpstr>
      <vt:lpstr>Επιπλοκές – αντιδράσεις μετά μετάγγιση 2/2</vt:lpstr>
      <vt:lpstr>Αντιδράσεις </vt:lpstr>
      <vt:lpstr>Άμεσες αντιδράσεις μετάγγισης 1/2</vt:lpstr>
      <vt:lpstr>Άμεσες αντιδράσεις μετάγγισης 2/2</vt:lpstr>
      <vt:lpstr>Οξεία αιμολυτική αντίδραση 1/13</vt:lpstr>
      <vt:lpstr>Οξεία αιμολυτική αντίδραση 2/13</vt:lpstr>
      <vt:lpstr>Οξεία αιμολυτική αντίδραση 3/13</vt:lpstr>
      <vt:lpstr>Οξεία αιμολυτική αντίδραση 4/13</vt:lpstr>
      <vt:lpstr>Συμπλήρωμα</vt:lpstr>
      <vt:lpstr>Οξεία αιμολυτική αντίδραση 5/13</vt:lpstr>
      <vt:lpstr>Οξεία αιμολυτική αντίδραση 6/13</vt:lpstr>
      <vt:lpstr>Οξεία αιμολυτική αντίδραση 7/13</vt:lpstr>
      <vt:lpstr>Οξεία αιμολυτική αντίδραση 8/13</vt:lpstr>
      <vt:lpstr>Συμπτώματα 1/2</vt:lpstr>
      <vt:lpstr>Συμπτώματα 2/2</vt:lpstr>
      <vt:lpstr>Οξεία αιμολυτική αντίδραση 9/13</vt:lpstr>
      <vt:lpstr>Οξεία αιμολυτική αντίδραση 10/13</vt:lpstr>
      <vt:lpstr>Οξεία αιμολυτική αντίδραση 11/13</vt:lpstr>
      <vt:lpstr>Οξεία αιμολυτική αντίδραση 12/13</vt:lpstr>
      <vt:lpstr>Οξεία αιμολυτική αντίδραση 13/13</vt:lpstr>
      <vt:lpstr>Πυρετικές μη-Αιμολυτικές Αντιδράσεις  (Febrile Non Hemolytic Transfusion Reactions, FNHTRs) 1/4</vt:lpstr>
      <vt:lpstr>Πυρετικές μη-Αιμολυτικές Αντιδράσεις  (Febrile Non Hemolytic Transfusion Reactions, FNHTRs) 2/4</vt:lpstr>
      <vt:lpstr>Πυρετικές μη-Αιμολυτικές Αντιδράσεις  (Febrile Non Hemolytic Transfusion Reactions, FNHTRs) 3/4</vt:lpstr>
      <vt:lpstr>Πυρετικές μη-Αιμολυτικές Αντιδράσεις  (Febrile Non Hemolytic Transfusion Reactions, FNHTRs) 4/4</vt:lpstr>
      <vt:lpstr>Αλλεργικές αντιδράσεις μετάγγισης 1/7</vt:lpstr>
      <vt:lpstr>Αλλεργικές αντιδράσεις μετάγγισης 2/7</vt:lpstr>
      <vt:lpstr>Αλλεργικές αντιδράσεις μετάγγισης 3/7</vt:lpstr>
      <vt:lpstr>Αλλεργικές αντιδράσεις μετάγγισης 4/7</vt:lpstr>
      <vt:lpstr>Αλλεργικές αντιδράσεις μετάγγισης 5/7</vt:lpstr>
      <vt:lpstr>Αλλεργικές αντιδράσεις μετάγγισης 6/7</vt:lpstr>
      <vt:lpstr>Αλλεργικές αντιδράσεις μετάγγισης 7/7</vt:lpstr>
      <vt:lpstr>Οξεία πνευμονική βλάβη συνδεόμενη  με την μετάγγιση (Transfusion Related Acute Lung Injury-TRALI)</vt:lpstr>
      <vt:lpstr>TRALI 1/10</vt:lpstr>
      <vt:lpstr>TRALI 2/10</vt:lpstr>
      <vt:lpstr>TRALI 3/10</vt:lpstr>
      <vt:lpstr>TRALI 4/10</vt:lpstr>
      <vt:lpstr>TRALI 5/10</vt:lpstr>
      <vt:lpstr>TRALI 6/10</vt:lpstr>
      <vt:lpstr>TRALI 7/10</vt:lpstr>
      <vt:lpstr>TRALI 8/10</vt:lpstr>
      <vt:lpstr>TRALI 9/10</vt:lpstr>
      <vt:lpstr>TRALI 10/10</vt:lpstr>
      <vt:lpstr>TRALI - Θεραπεία</vt:lpstr>
      <vt:lpstr>TRALI - Πρόληψη</vt:lpstr>
      <vt:lpstr>Άμεσες αντιδράσεις μετάγγισης</vt:lpstr>
      <vt:lpstr>Υπερφόρτωση Κυκλοφορίας Σχετιζόμενη με τη Μετάγγιση  (Transfusion Associated Circulatory Overload - TACO)</vt:lpstr>
      <vt:lpstr>TACO 1/3</vt:lpstr>
      <vt:lpstr>TACO 2/3</vt:lpstr>
      <vt:lpstr>TACO 3/3</vt:lpstr>
      <vt:lpstr>Βακτηριδιακή Επιμόλυνση (σηψαιμία) 1/8</vt:lpstr>
      <vt:lpstr>Βακτηριδιακή Επιμόλυνση (σηψαιμία) 2/8</vt:lpstr>
      <vt:lpstr>Βακτηριδιακή Επιμόλυνση (σηψαιμία) 3/8</vt:lpstr>
      <vt:lpstr>Βακτηριδιακή Επιμόλυνση (σηψαιμία) 4/8</vt:lpstr>
      <vt:lpstr>Βακτηριδιακή Επιμόλυνση (σηψαιμία) 5/8</vt:lpstr>
      <vt:lpstr>Βακτηριδιακή Επιμόλυνση (σηψαιμία) 6/8</vt:lpstr>
      <vt:lpstr>Βακτηριδιακή Επιμόλυνση (σηψαιμία) 7/8</vt:lpstr>
      <vt:lpstr>Βακτηριδιακή Επιμόλυνση (σηψαιμία) 8/8</vt:lpstr>
      <vt:lpstr>Απώτερες επιπλοκές μεταγγίσεων</vt:lpstr>
      <vt:lpstr>Αλλοανοσοποίηση 1/2 </vt:lpstr>
      <vt:lpstr>Αλλοανοσοποίηση 2/2 </vt:lpstr>
      <vt:lpstr>Αλλοανοσοποίηση ερυθρών 1/6 </vt:lpstr>
      <vt:lpstr>Αλλοανοσοποίηση ερυθρών 2/6 </vt:lpstr>
      <vt:lpstr>Αλλοανοσοποίηση ερυθρών 3/6 </vt:lpstr>
      <vt:lpstr>Αλλοανοσοποίηση ερυθρών 4/6 </vt:lpstr>
      <vt:lpstr>Αλλοανοσοποίηση ερυθρών 5/6 </vt:lpstr>
      <vt:lpstr>Αλλοανοσοποίηση ερυθρών 6/6 </vt:lpstr>
      <vt:lpstr>Αλλοανοσοποίση  για αντιγόνα λευκών και αιμοπεταλίων</vt:lpstr>
      <vt:lpstr>Επιβραδυνόμενη αιμολυτική αντίδραση Delayed hemolytic transfusion reaction (DHTR) 1/4</vt:lpstr>
      <vt:lpstr>Επιβραδυνόμενη αιμολυτική αντίδραση Delayed hemolytic transfusion reaction (DHTR) 2/4</vt:lpstr>
      <vt:lpstr>Επιβραδυνόμενη αιμολυτική αντίδραση Delayed hemolytic transfusion reaction (DHTR) 3/4</vt:lpstr>
      <vt:lpstr>Επιβραδυνόμενη αιμολυτική αντίδραση Delayed hemolytic transfusion reaction (DHTR) 4/4</vt:lpstr>
      <vt:lpstr>Πορφύρα μετά μετάγγιση Post Transfusion Porpura(PTP) 1/3</vt:lpstr>
      <vt:lpstr>Πορφύρα μετά μετάγγιση Post Transfusion Porpura(PTP) 2/3</vt:lpstr>
      <vt:lpstr>Πορφύρα μετά μετάγγιση Post Transfusion Porpura(PTP) 3/3</vt:lpstr>
      <vt:lpstr>Σχετιζόμενη με μετάγγιση  νόσος μοσχεύματος έναντι ξενιστή   Transfusion Associated Graft Versus Host Disease TA-GVHD 1/5 </vt:lpstr>
      <vt:lpstr>Σχετιζόμενη με μετάγγιση  νόσος μοσχεύματος έναντι ξενιστή   Transfusion Associated Graft Versus Host Disease TA-GVHD 2/5 </vt:lpstr>
      <vt:lpstr>Σχετιζόμενη με μετάγγιση  νόσος μοσχεύματος έναντι ξενιστή   Transfusion Associated Graft Versus Host Disease TA-GVHD 3/5 </vt:lpstr>
      <vt:lpstr>Σχετιζόμενη με μετάγγιση  νόσος μοσχεύματος έναντι ξενιστή   Transfusion Associated Graft Versus Host Disease TA-GVHD 4/5 </vt:lpstr>
      <vt:lpstr>Σχετιζόμενη με μετάγγιση  νόσος μοσχεύματος έναντι ξενιστή   Transfusion Associated Graft Versus Host Disease TA-GVHD 5/5 </vt:lpstr>
      <vt:lpstr>Ακτινοβόληση παραγώγων αίματος </vt:lpstr>
      <vt:lpstr>Ανοσοτροποποίηση από μετάγγιση  Transfusion Related Immunomodulation- TRIM 1/5</vt:lpstr>
      <vt:lpstr>Ανοσοτροποποίηση από μετάγγιση  Transfusion Related Immunomodulation- TRIM 2/5</vt:lpstr>
      <vt:lpstr>Ανοσοτροποποίηση από μετάγγιση  Transfusion Related Immunomodulation- TRIM 3/5</vt:lpstr>
      <vt:lpstr>Ανοσοτροποποίηση από μετάγγιση  Transfusion Related Immunomodulation- TRIM 4/5</vt:lpstr>
      <vt:lpstr>Ανοσοτροποποίηση από μετάγγιση  Transfusion Related Immunomodulation- TRIM 5/5</vt:lpstr>
      <vt:lpstr>Υπερφόρτωση με Σίδηρο 1/7</vt:lpstr>
      <vt:lpstr>Υπερφόρτωση με Σίδηρο 2/7</vt:lpstr>
      <vt:lpstr>Υπερφόρτωση με Σίδηρο 3/7</vt:lpstr>
      <vt:lpstr>Υπερφόρτωση με Σίδηρο 4/7</vt:lpstr>
      <vt:lpstr>Υπερφόρτωση με Σίδηρο 5/7</vt:lpstr>
      <vt:lpstr>Υπερφόρτωση με Σίδηρο 6/7</vt:lpstr>
      <vt:lpstr>Υπερφόρτωση με Σίδηρο 7/7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(Θ)</dc:title>
  <dc:creator>opencourses@teiath.gr</dc:creator>
  <cp:lastModifiedBy>fkaram2</cp:lastModifiedBy>
  <cp:revision>46</cp:revision>
  <dcterms:created xsi:type="dcterms:W3CDTF">2015-02-25T13:23:21Z</dcterms:created>
  <dcterms:modified xsi:type="dcterms:W3CDTF">2015-03-05T08:12:55Z</dcterms:modified>
</cp:coreProperties>
</file>