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6"/>
  </p:notesMasterIdLst>
  <p:handoutMasterIdLst>
    <p:handoutMasterId r:id="rId47"/>
  </p:handoutMasterIdLst>
  <p:sldIdLst>
    <p:sldId id="293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82"/>
    <a:srgbClr val="F3A14F"/>
    <a:srgbClr val="E8C0B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337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211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83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861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5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0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2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7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4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2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teiath.gr/modules/document/document.php?course=TOP104&amp;openDir=/525e681ctsm2/53b680edNuvK/525e6b03lun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teiath.gr/modules/document/document.php?course=TOP104&amp;openDir=/525e681ctsm2/53b680edNuvK/525e6b03lun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096542"/>
            <a:ext cx="8712968" cy="21326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b="1" dirty="0" smtClean="0"/>
              <a:t>Ενότητα </a:t>
            </a:r>
            <a:r>
              <a:rPr lang="en-US" sz="2000" b="1" dirty="0" smtClean="0"/>
              <a:t> 5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Μοντέλα </a:t>
            </a:r>
            <a:r>
              <a:rPr lang="el-GR" sz="2000" dirty="0"/>
              <a:t>αναπαράστασης πραγματικότητας – Μοντέλα δεδομένων  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/>
              <a:t>Δήμος Πανταζής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75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7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FR" dirty="0"/>
              <a:t>Ονομα σχέσης</a:t>
            </a:r>
          </a:p>
          <a:p>
            <a:pPr lvl="2"/>
            <a:r>
              <a:rPr lang="fr-FR" dirty="0"/>
              <a:t>Δεν υπάρχει ταυτότητα για τις σχέσεις</a:t>
            </a:r>
          </a:p>
          <a:p>
            <a:pPr lvl="2"/>
            <a:r>
              <a:rPr lang="fr-FR" dirty="0"/>
              <a:t>Οντότητες συνδεόμενες με μια </a:t>
            </a:r>
            <a:r>
              <a:rPr lang="fr-FR" dirty="0" smtClean="0"/>
              <a:t>σχέση</a:t>
            </a:r>
            <a:endParaRPr lang="el-GR" dirty="0" smtClean="0"/>
          </a:p>
          <a:p>
            <a:pPr lvl="3"/>
            <a:r>
              <a:rPr lang="el-GR" dirty="0" smtClean="0"/>
              <a:t>Λάθη στο παρακάτω παράδειγμα;</a:t>
            </a:r>
            <a:endParaRPr lang="en-GB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993900" y="4279900"/>
            <a:ext cx="5172075" cy="1363663"/>
            <a:chOff x="1256" y="2696"/>
            <a:chExt cx="3258" cy="859"/>
          </a:xfrm>
        </p:grpSpPr>
        <p:sp>
          <p:nvSpPr>
            <p:cNvPr id="91164" name="Rectangle 28"/>
            <p:cNvSpPr>
              <a:spLocks noChangeArrowheads="1"/>
            </p:cNvSpPr>
            <p:nvPr/>
          </p:nvSpPr>
          <p:spPr bwMode="auto">
            <a:xfrm>
              <a:off x="1256" y="2696"/>
              <a:ext cx="958" cy="85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auto">
            <a:xfrm>
              <a:off x="1256" y="2887"/>
              <a:ext cx="9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66" name="Rectangle 30"/>
            <p:cNvSpPr>
              <a:spLocks noChangeArrowheads="1"/>
            </p:cNvSpPr>
            <p:nvPr/>
          </p:nvSpPr>
          <p:spPr bwMode="auto">
            <a:xfrm>
              <a:off x="1352" y="2711"/>
              <a:ext cx="6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 New Roman" pitchFamily="18" charset="0"/>
                </a:rPr>
                <a:t>ΠΟΛΙΤΗΣ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91167" name="Rectangle 31"/>
            <p:cNvSpPr>
              <a:spLocks noChangeArrowheads="1"/>
            </p:cNvSpPr>
            <p:nvPr/>
          </p:nvSpPr>
          <p:spPr bwMode="auto">
            <a:xfrm>
              <a:off x="1352" y="2902"/>
              <a:ext cx="3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u="sng" dirty="0">
                  <a:solidFill>
                    <a:srgbClr val="000000"/>
                  </a:solidFill>
                  <a:latin typeface="Times New Roman" pitchFamily="18" charset="0"/>
                </a:rPr>
                <a:t>Ονομα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91168" name="Rectangle 32"/>
            <p:cNvSpPr>
              <a:spLocks noChangeArrowheads="1"/>
            </p:cNvSpPr>
            <p:nvPr/>
          </p:nvSpPr>
          <p:spPr bwMode="auto">
            <a:xfrm>
              <a:off x="1352" y="3045"/>
              <a:ext cx="4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 New Roman" pitchFamily="18" charset="0"/>
                </a:rPr>
                <a:t>Επίθετο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1352" y="3188"/>
              <a:ext cx="6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 New Roman" pitchFamily="18" charset="0"/>
                </a:rPr>
                <a:t>Διεύθυνση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91170" name="Rectangle 34"/>
            <p:cNvSpPr>
              <a:spLocks noChangeArrowheads="1"/>
            </p:cNvSpPr>
            <p:nvPr/>
          </p:nvSpPr>
          <p:spPr bwMode="auto">
            <a:xfrm>
              <a:off x="3556" y="2696"/>
              <a:ext cx="958" cy="85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>
              <a:off x="3556" y="2887"/>
              <a:ext cx="9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2" name="Rectangle 36"/>
            <p:cNvSpPr>
              <a:spLocks noChangeArrowheads="1"/>
            </p:cNvSpPr>
            <p:nvPr/>
          </p:nvSpPr>
          <p:spPr bwMode="auto">
            <a:xfrm>
              <a:off x="3652" y="2711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 New Roman" pitchFamily="18" charset="0"/>
                </a:rPr>
                <a:t>ΚΑΤΟΙΚΙΑ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3652" y="2902"/>
              <a:ext cx="6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u="sng" dirty="0">
                  <a:solidFill>
                    <a:srgbClr val="000000"/>
                  </a:solidFill>
                  <a:latin typeface="Times New Roman" pitchFamily="18" charset="0"/>
                </a:rPr>
                <a:t>Διεύθυνση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91174" name="Oval 38"/>
            <p:cNvSpPr>
              <a:spLocks noChangeArrowheads="1"/>
            </p:cNvSpPr>
            <p:nvPr/>
          </p:nvSpPr>
          <p:spPr bwMode="auto">
            <a:xfrm>
              <a:off x="2406" y="2791"/>
              <a:ext cx="910" cy="2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5" name="Rectangle 39"/>
            <p:cNvSpPr>
              <a:spLocks noChangeArrowheads="1"/>
            </p:cNvSpPr>
            <p:nvPr/>
          </p:nvSpPr>
          <p:spPr bwMode="auto">
            <a:xfrm>
              <a:off x="2550" y="2854"/>
              <a:ext cx="6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 New Roman" pitchFamily="18" charset="0"/>
                </a:rPr>
                <a:t>ΚΑΤΟΙΚΕΙ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91176" name="Rectangle 40"/>
            <p:cNvSpPr>
              <a:spLocks noChangeArrowheads="1"/>
            </p:cNvSpPr>
            <p:nvPr/>
          </p:nvSpPr>
          <p:spPr bwMode="auto">
            <a:xfrm>
              <a:off x="2550" y="3092"/>
              <a:ext cx="4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 New Roman" pitchFamily="18" charset="0"/>
                </a:rPr>
                <a:t>κατοικεί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91177" name="Rectangle 41"/>
            <p:cNvSpPr>
              <a:spLocks noChangeArrowheads="1"/>
            </p:cNvSpPr>
            <p:nvPr/>
          </p:nvSpPr>
          <p:spPr bwMode="auto">
            <a:xfrm>
              <a:off x="2550" y="3235"/>
              <a:ext cx="6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 New Roman" pitchFamily="18" charset="0"/>
                </a:rPr>
                <a:t>κατοικείται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91178" name="Line 42"/>
            <p:cNvSpPr>
              <a:spLocks noChangeShapeType="1"/>
            </p:cNvSpPr>
            <p:nvPr/>
          </p:nvSpPr>
          <p:spPr bwMode="auto">
            <a:xfrm flipH="1">
              <a:off x="2310" y="3316"/>
              <a:ext cx="1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9" name="Line 43"/>
            <p:cNvSpPr>
              <a:spLocks noChangeShapeType="1"/>
            </p:cNvSpPr>
            <p:nvPr/>
          </p:nvSpPr>
          <p:spPr bwMode="auto">
            <a:xfrm flipV="1">
              <a:off x="2310" y="3268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0" name="Line 44"/>
            <p:cNvSpPr>
              <a:spLocks noChangeShapeType="1"/>
            </p:cNvSpPr>
            <p:nvPr/>
          </p:nvSpPr>
          <p:spPr bwMode="auto">
            <a:xfrm>
              <a:off x="2310" y="3316"/>
              <a:ext cx="48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1" name="Line 45"/>
            <p:cNvSpPr>
              <a:spLocks noChangeShapeType="1"/>
            </p:cNvSpPr>
            <p:nvPr/>
          </p:nvSpPr>
          <p:spPr bwMode="auto">
            <a:xfrm>
              <a:off x="2981" y="3173"/>
              <a:ext cx="2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2" name="Line 46"/>
            <p:cNvSpPr>
              <a:spLocks noChangeShapeType="1"/>
            </p:cNvSpPr>
            <p:nvPr/>
          </p:nvSpPr>
          <p:spPr bwMode="auto">
            <a:xfrm flipH="1" flipV="1">
              <a:off x="3172" y="3125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3" name="Line 47"/>
            <p:cNvSpPr>
              <a:spLocks noChangeShapeType="1"/>
            </p:cNvSpPr>
            <p:nvPr/>
          </p:nvSpPr>
          <p:spPr bwMode="auto">
            <a:xfrm flipH="1">
              <a:off x="3172" y="3173"/>
              <a:ext cx="48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4" name="Line 48"/>
            <p:cNvSpPr>
              <a:spLocks noChangeShapeType="1"/>
            </p:cNvSpPr>
            <p:nvPr/>
          </p:nvSpPr>
          <p:spPr bwMode="auto">
            <a:xfrm flipV="1">
              <a:off x="2214" y="2934"/>
              <a:ext cx="19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5" name="Line 49"/>
            <p:cNvSpPr>
              <a:spLocks noChangeShapeType="1"/>
            </p:cNvSpPr>
            <p:nvPr/>
          </p:nvSpPr>
          <p:spPr bwMode="auto">
            <a:xfrm>
              <a:off x="3316" y="2934"/>
              <a:ext cx="24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085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FR" dirty="0"/>
              <a:t>Σχέσεις με ιδιότητες</a:t>
            </a:r>
          </a:p>
          <a:p>
            <a:pPr lvl="2"/>
            <a:r>
              <a:rPr lang="fr-FR" dirty="0"/>
              <a:t>Οντότητες συνδεόμενες με μια σχέση που έχει </a:t>
            </a:r>
            <a:r>
              <a:rPr lang="fr-FR" dirty="0" smtClean="0"/>
              <a:t>ιδιότητες</a:t>
            </a:r>
            <a:endParaRPr lang="el-GR" dirty="0" smtClean="0"/>
          </a:p>
          <a:p>
            <a:pPr lvl="3"/>
            <a:r>
              <a:rPr lang="el-GR" dirty="0" smtClean="0"/>
              <a:t>Λάθη στο παρακάτω παράδειγμα;</a:t>
            </a:r>
            <a:endParaRPr lang="en-GB" dirty="0" smtClean="0"/>
          </a:p>
          <a:p>
            <a:pPr lvl="3">
              <a:buNone/>
            </a:pPr>
            <a:endParaRPr lang="fr-FR" dirty="0"/>
          </a:p>
          <a:p>
            <a:endParaRPr lang="en-GB" dirty="0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917700" y="4051300"/>
            <a:ext cx="1520825" cy="13636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1917700" y="4354513"/>
            <a:ext cx="1520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070100" y="4075113"/>
            <a:ext cx="1009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ΠΟΛΙΤΗΣ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2070100" y="4378325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u="sng" dirty="0">
                <a:solidFill>
                  <a:srgbClr val="000000"/>
                </a:solidFill>
                <a:latin typeface="Times New Roman" pitchFamily="18" charset="0"/>
              </a:rPr>
              <a:t>Ονομα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070100" y="4605338"/>
            <a:ext cx="728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Επίθετο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070100" y="4832350"/>
            <a:ext cx="985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Διεύθυνση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5568950" y="4051300"/>
            <a:ext cx="2052638" cy="13604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568950" y="4354513"/>
            <a:ext cx="20542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5721350" y="4075113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ΑΥΤΟΚΙΝΗΤΟ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5721350" y="4378325"/>
            <a:ext cx="777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u="sng" dirty="0">
                <a:solidFill>
                  <a:srgbClr val="000000"/>
                </a:solidFill>
                <a:latin typeface="Times New Roman" pitchFamily="18" charset="0"/>
              </a:rPr>
              <a:t>Αριθμός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3743325" y="4202113"/>
            <a:ext cx="1519238" cy="7556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3971925" y="430212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ΚΑΤΕΧΕΙ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V="1">
            <a:off x="3438525" y="4429125"/>
            <a:ext cx="3810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5189538" y="4429125"/>
            <a:ext cx="379412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5721350" y="4605338"/>
            <a:ext cx="671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Μάρκα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5721350" y="4832350"/>
            <a:ext cx="671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Χρώμα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3743325" y="4581525"/>
            <a:ext cx="1520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4048125" y="4605338"/>
            <a:ext cx="1316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Ημερ. Αγοράς</a:t>
            </a:r>
            <a:endParaRPr lang="fr-F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7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FR" dirty="0"/>
              <a:t>Η διάσταση (= </a:t>
            </a:r>
            <a:r>
              <a:rPr lang="el-GR" dirty="0"/>
              <a:t>ο αριθμός των οντοτήτων που συμμετέχουν  στη σχέση</a:t>
            </a:r>
            <a:r>
              <a:rPr lang="fr-FR" dirty="0"/>
              <a:t>) μιας σχέσης είναι θεωρητικά απεριόριστος</a:t>
            </a:r>
          </a:p>
          <a:p>
            <a:pPr lvl="2"/>
            <a:r>
              <a:rPr lang="fr-FR" dirty="0"/>
              <a:t>Παράδειγμα μιάς σχέσης διάστασης </a:t>
            </a:r>
            <a:r>
              <a:rPr lang="fr-FR" dirty="0" smtClean="0"/>
              <a:t>4</a:t>
            </a:r>
            <a:endParaRPr lang="el-GR" dirty="0" smtClean="0"/>
          </a:p>
          <a:p>
            <a:pPr lvl="3"/>
            <a:r>
              <a:rPr lang="el-GR" dirty="0" smtClean="0"/>
              <a:t>Λάθη στο παρακάτω παράδειγμα;</a:t>
            </a:r>
            <a:endParaRPr lang="en-GB" dirty="0" smtClean="0"/>
          </a:p>
          <a:p>
            <a:pPr lvl="3"/>
            <a:endParaRPr lang="fr-FR" dirty="0"/>
          </a:p>
          <a:p>
            <a:endParaRPr lang="en-GB" dirty="0"/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3429000" y="5105400"/>
            <a:ext cx="2517775" cy="14668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231900" y="3594100"/>
            <a:ext cx="1701800" cy="12684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1231900" y="3892550"/>
            <a:ext cx="1703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379538" y="3617913"/>
            <a:ext cx="80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ΗΜΕΡΑ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379538" y="3916363"/>
            <a:ext cx="1374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Ημερομ. (μερα</a:t>
            </a:r>
          </a:p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μήνας χρονιά)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084513" y="3594100"/>
            <a:ext cx="1109662" cy="12684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3084513" y="3892550"/>
            <a:ext cx="1111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3232150" y="3617913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ΜΗΧΑΝ.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232150" y="3916363"/>
            <a:ext cx="730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Αρ. Μηχαν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1379538" y="4140200"/>
            <a:ext cx="2619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...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3232150" y="4140200"/>
            <a:ext cx="2619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...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4344988" y="3594100"/>
            <a:ext cx="1404937" cy="12684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4343400" y="3892550"/>
            <a:ext cx="14081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4492625" y="3617913"/>
            <a:ext cx="1257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ΕΡΓΟΤΑΞΙΟ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4492625" y="3916363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Απ. Εργοτ.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4492625" y="4140200"/>
            <a:ext cx="2619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...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5900738" y="3594100"/>
            <a:ext cx="1851025" cy="12684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5900738" y="3892550"/>
            <a:ext cx="18526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302" name="Rectangle 22"/>
          <p:cNvSpPr>
            <a:spLocks noChangeArrowheads="1"/>
          </p:cNvSpPr>
          <p:nvPr/>
        </p:nvSpPr>
        <p:spPr bwMode="auto">
          <a:xfrm>
            <a:off x="6048375" y="3916363"/>
            <a:ext cx="10795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Απ. Είδους </a:t>
            </a:r>
          </a:p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εργασίας</a:t>
            </a:r>
          </a:p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...</a:t>
            </a:r>
          </a:p>
          <a:p>
            <a:pPr eaLnBrk="0" hangingPunct="0"/>
            <a:endParaRPr lang="fr-FR" sz="2400" dirty="0">
              <a:latin typeface="Times New Roman" pitchFamily="18" charset="0"/>
            </a:endParaRP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6048375" y="4140200"/>
            <a:ext cx="2619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...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5943600" y="3581400"/>
            <a:ext cx="195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ΕΙΔΟΣ ΕΡΓΑΣΙΑΣ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3751263" y="5259388"/>
            <a:ext cx="23415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ΠΡΑΓΜΑΤΟΠΟΙΜΕΝΗ</a:t>
            </a:r>
          </a:p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ΕΡΓΑΣΙΑ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 rot="10800000" flipV="1">
            <a:off x="4189413" y="5959475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fr-FR" sz="1600" dirty="0">
                <a:latin typeface="Times New Roman" pitchFamily="18" charset="0"/>
              </a:rPr>
              <a:t>Ποσότητα</a:t>
            </a:r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3505200" y="5791200"/>
            <a:ext cx="25193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>
            <a:off x="3898900" y="4862513"/>
            <a:ext cx="222250" cy="298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 flipH="1">
            <a:off x="5084763" y="4862513"/>
            <a:ext cx="296862" cy="223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V="1">
            <a:off x="5973763" y="4862513"/>
            <a:ext cx="890587" cy="522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1898650" y="4862513"/>
            <a:ext cx="1704975" cy="522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2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l-GR" dirty="0" smtClean="0"/>
              <a:t>Μία εξατομικευμένη οντότητα αυτής της σχέσης μπορεί να είναι</a:t>
            </a:r>
            <a:r>
              <a:rPr lang="fr-FR" dirty="0" smtClean="0"/>
              <a:t> : τη 1 Μαρτίου 1990, το φορτηγό n° 111 πραγματοποίησε στο εργοτάξιο n° 10, μια μεταφορά υλικών κατασκευών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43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FR" dirty="0"/>
              <a:t>Πολλές σχέσεις μπορούν να μοιράζονται την ίδια συλλογή </a:t>
            </a:r>
            <a:r>
              <a:rPr lang="fr-FR" dirty="0" smtClean="0"/>
              <a:t>οντοτήτων</a:t>
            </a:r>
            <a:endParaRPr lang="el-GR" dirty="0" smtClean="0"/>
          </a:p>
          <a:p>
            <a:pPr lvl="3"/>
            <a:r>
              <a:rPr lang="el-GR" dirty="0" smtClean="0"/>
              <a:t>Λάθη στο παρακάτω παράδειγμα;</a:t>
            </a:r>
            <a:endParaRPr lang="en-GB" dirty="0" smtClean="0"/>
          </a:p>
          <a:p>
            <a:pPr lvl="3">
              <a:buNone/>
            </a:pPr>
            <a:endParaRPr lang="fr-FR" dirty="0"/>
          </a:p>
          <a:p>
            <a:endParaRPr lang="en-GB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298700" y="2679700"/>
            <a:ext cx="1520825" cy="13636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2298700" y="2982913"/>
            <a:ext cx="1520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451100" y="2703513"/>
            <a:ext cx="1009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ΠΟΛΙΤΗΣ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2451100" y="3006725"/>
            <a:ext cx="777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u="sng" dirty="0">
                <a:solidFill>
                  <a:srgbClr val="000000"/>
                </a:solidFill>
                <a:latin typeface="Times New Roman" pitchFamily="18" charset="0"/>
              </a:rPr>
              <a:t>Αριθμός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451100" y="3460750"/>
            <a:ext cx="728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Επίθετο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2451100" y="3687763"/>
            <a:ext cx="985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Διεύθυνση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5949950" y="2679700"/>
            <a:ext cx="1520825" cy="13636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5949950" y="2982913"/>
            <a:ext cx="1520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6102350" y="2703513"/>
            <a:ext cx="111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ΚΑΤΟΙΚΙΑ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6102350" y="3006725"/>
            <a:ext cx="3746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u="sng" dirty="0">
                <a:solidFill>
                  <a:srgbClr val="000000"/>
                </a:solidFill>
                <a:latin typeface="Times New Roman" pitchFamily="18" charset="0"/>
              </a:rPr>
              <a:t>No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auto">
          <a:xfrm>
            <a:off x="4124325" y="2830513"/>
            <a:ext cx="1444625" cy="4540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4276725" y="293052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ΚΑΤΕΧΕΙ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 flipV="1">
            <a:off x="3819525" y="3057525"/>
            <a:ext cx="3048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5568950" y="3057525"/>
            <a:ext cx="3810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46" name="Oval 18"/>
          <p:cNvSpPr>
            <a:spLocks noChangeArrowheads="1"/>
          </p:cNvSpPr>
          <p:nvPr/>
        </p:nvSpPr>
        <p:spPr bwMode="auto">
          <a:xfrm>
            <a:off x="4124325" y="3436938"/>
            <a:ext cx="1444625" cy="4540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4276725" y="3535363"/>
            <a:ext cx="109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ΚΑΤΟΙΚΕΙ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3819525" y="3587750"/>
            <a:ext cx="3048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 flipV="1">
            <a:off x="5568950" y="3587750"/>
            <a:ext cx="3810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2451100" y="3233738"/>
            <a:ext cx="623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Ονομα</a:t>
            </a:r>
            <a:endParaRPr lang="fr-F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5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Οντότητας – Σχέσης (</a:t>
            </a:r>
            <a:r>
              <a:rPr lang="en-US" dirty="0"/>
              <a:t>Entity – Relationship)</a:t>
            </a:r>
            <a:endParaRPr lang="el-GR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FR" dirty="0" smtClean="0"/>
              <a:t>Η ίδια οντότητα μπορεί να συμμετέχει πολλές φορές  μέσα στη συλλογή μιας σχέσης (σχέσεις στων οποίων τη συλλογή συμμετέχει πολλές φορές η ίδια οντότητα).</a:t>
            </a:r>
          </a:p>
          <a:p>
            <a:endParaRPr lang="en-GB" dirty="0"/>
          </a:p>
        </p:txBody>
      </p:sp>
      <p:sp>
        <p:nvSpPr>
          <p:cNvPr id="100356" name="Arc 4"/>
          <p:cNvSpPr>
            <a:spLocks/>
          </p:cNvSpPr>
          <p:nvPr/>
        </p:nvSpPr>
        <p:spPr bwMode="auto">
          <a:xfrm>
            <a:off x="3971925" y="5303838"/>
            <a:ext cx="1673225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57" name="Arc 5"/>
          <p:cNvSpPr>
            <a:spLocks/>
          </p:cNvSpPr>
          <p:nvPr/>
        </p:nvSpPr>
        <p:spPr bwMode="auto">
          <a:xfrm>
            <a:off x="3971925" y="6064250"/>
            <a:ext cx="1673225" cy="3032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58" name="Oval 6"/>
          <p:cNvSpPr>
            <a:spLocks noChangeArrowheads="1"/>
          </p:cNvSpPr>
          <p:nvPr/>
        </p:nvSpPr>
        <p:spPr bwMode="auto">
          <a:xfrm>
            <a:off x="4883150" y="5532438"/>
            <a:ext cx="1674813" cy="6080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451100" y="3557588"/>
            <a:ext cx="1520825" cy="13684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2451100" y="3860800"/>
            <a:ext cx="1520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2603500" y="3579813"/>
            <a:ext cx="1009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ΠΟΛΙΤΗΣ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2603500" y="3884613"/>
            <a:ext cx="623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u="sng" dirty="0">
                <a:solidFill>
                  <a:srgbClr val="000000"/>
                </a:solidFill>
                <a:latin typeface="Times New Roman" pitchFamily="18" charset="0"/>
              </a:rPr>
              <a:t>Ονομα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2603500" y="4111625"/>
            <a:ext cx="728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Επίθετο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2603500" y="4340225"/>
            <a:ext cx="985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Διεύθυνση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4883150" y="4013200"/>
            <a:ext cx="1444625" cy="4556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66" name="Arc 14"/>
          <p:cNvSpPr>
            <a:spLocks/>
          </p:cNvSpPr>
          <p:nvPr/>
        </p:nvSpPr>
        <p:spPr bwMode="auto">
          <a:xfrm>
            <a:off x="3971925" y="3709988"/>
            <a:ext cx="1673225" cy="303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67" name="Arc 15"/>
          <p:cNvSpPr>
            <a:spLocks/>
          </p:cNvSpPr>
          <p:nvPr/>
        </p:nvSpPr>
        <p:spPr bwMode="auto">
          <a:xfrm>
            <a:off x="3971925" y="4468813"/>
            <a:ext cx="1673225" cy="306387"/>
          </a:xfrm>
          <a:custGeom>
            <a:avLst/>
            <a:gdLst>
              <a:gd name="G0" fmla="+- 0 0 0"/>
              <a:gd name="G1" fmla="+- 113 0 0"/>
              <a:gd name="G2" fmla="+- 21600 0 0"/>
              <a:gd name="T0" fmla="*/ 21600 w 21600"/>
              <a:gd name="T1" fmla="*/ 0 h 21713"/>
              <a:gd name="T2" fmla="*/ 0 w 21600"/>
              <a:gd name="T3" fmla="*/ 21713 h 21713"/>
              <a:gd name="T4" fmla="*/ 0 w 21600"/>
              <a:gd name="T5" fmla="*/ 113 h 2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13" fill="none" extrusionOk="0">
                <a:moveTo>
                  <a:pt x="21599" y="0"/>
                </a:moveTo>
                <a:cubicBezTo>
                  <a:pt x="21599" y="37"/>
                  <a:pt x="21600" y="75"/>
                  <a:pt x="21600" y="113"/>
                </a:cubicBezTo>
                <a:cubicBezTo>
                  <a:pt x="21600" y="12042"/>
                  <a:pt x="11929" y="21712"/>
                  <a:pt x="0" y="21713"/>
                </a:cubicBezTo>
              </a:path>
              <a:path w="21600" h="21713" stroke="0" extrusionOk="0">
                <a:moveTo>
                  <a:pt x="21599" y="0"/>
                </a:moveTo>
                <a:cubicBezTo>
                  <a:pt x="21599" y="37"/>
                  <a:pt x="21600" y="75"/>
                  <a:pt x="21600" y="113"/>
                </a:cubicBezTo>
                <a:cubicBezTo>
                  <a:pt x="21600" y="12042"/>
                  <a:pt x="11929" y="21712"/>
                  <a:pt x="0" y="21713"/>
                </a:cubicBezTo>
                <a:lnTo>
                  <a:pt x="0" y="11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4732338" y="350520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σύζυγος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4732338" y="4719638"/>
            <a:ext cx="750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σύζυγος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451100" y="5153025"/>
            <a:ext cx="1520825" cy="13684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2451100" y="5456238"/>
            <a:ext cx="1520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2603500" y="5175250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ΕΠΙΧΕΙΡΗΣΗ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2603500" y="548005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u="sng" dirty="0">
                <a:solidFill>
                  <a:srgbClr val="000000"/>
                </a:solidFill>
                <a:latin typeface="Times New Roman" pitchFamily="18" charset="0"/>
              </a:rPr>
              <a:t>Ονομα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2603500" y="5707063"/>
            <a:ext cx="481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Εδρα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2603500" y="5935663"/>
            <a:ext cx="985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Διεύθυνση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732338" y="5072063"/>
            <a:ext cx="5445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mère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5035550" y="5630863"/>
            <a:ext cx="150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ΣΥΜΜΕΤΕΧΕΙ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0378" name="Line 26"/>
          <p:cNvSpPr>
            <a:spLocks noChangeShapeType="1"/>
          </p:cNvSpPr>
          <p:nvPr/>
        </p:nvSpPr>
        <p:spPr bwMode="auto">
          <a:xfrm>
            <a:off x="4883150" y="5911850"/>
            <a:ext cx="1673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5643563" y="5935663"/>
            <a:ext cx="282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%</a:t>
            </a:r>
            <a:endParaRPr lang="fr-F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9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sz="3200" dirty="0"/>
              <a:t>Οι αριθμοί συσχετίσεων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μιάς οντότητας σε μια σχέση</a:t>
            </a:r>
          </a:p>
          <a:p>
            <a:pPr lvl="3"/>
            <a:r>
              <a:rPr lang="fr-FR" sz="2800" b="1" dirty="0"/>
              <a:t>υποδεικνύουν την συμμετοχή των οντοτήτων σε μιά σχέση</a:t>
            </a:r>
            <a:endParaRPr lang="en-GB" sz="2800" b="1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841500" y="4660900"/>
            <a:ext cx="1520825" cy="755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993900" y="4684713"/>
            <a:ext cx="1244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ΟΝΤΟΤΗΤΑ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5491163" y="4660900"/>
            <a:ext cx="1595437" cy="755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3741738" y="4811713"/>
            <a:ext cx="1446212" cy="68103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894138" y="4911725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ΣΧΕΣΗ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 flipV="1">
            <a:off x="3362325" y="5038725"/>
            <a:ext cx="379413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5111750" y="5038725"/>
            <a:ext cx="379413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3741738" y="5191125"/>
            <a:ext cx="14462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5643563" y="4684713"/>
            <a:ext cx="1244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ΟΝΤΟΤΗΤΑ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3438525" y="4732338"/>
            <a:ext cx="5302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m,M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5111750" y="4732338"/>
            <a:ext cx="430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n,N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3057525" y="5516563"/>
            <a:ext cx="353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m / n : ελάχιστοι αριθμοί συσχετίσεων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3057525" y="5743575"/>
            <a:ext cx="349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M / N : μέγιστοι αριθμοί συσχετίσεων</a:t>
            </a:r>
            <a:endParaRPr lang="fr-F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sz="2400" dirty="0"/>
              <a:t>Ελάχιστος αριθμός (όριο) συσχετίσεων = 0 : </a:t>
            </a:r>
            <a:r>
              <a:rPr lang="fr-FR" sz="2400" b="1" dirty="0"/>
              <a:t>μερικές οντότητες δεν συμμετέχουν στη σχέση</a:t>
            </a:r>
          </a:p>
          <a:p>
            <a:pPr lvl="1"/>
            <a:r>
              <a:rPr lang="fr-FR" sz="2400" dirty="0"/>
              <a:t>Ελάχιστος αριθμός (όριο) συσχετίσεων = 1 : </a:t>
            </a:r>
            <a:r>
              <a:rPr lang="fr-FR" sz="2400" b="1" dirty="0"/>
              <a:t>κάθε οντότητα συμμέτέχει το λιγώτερο μία φορά στη σχέση</a:t>
            </a:r>
          </a:p>
          <a:p>
            <a:pPr lvl="1"/>
            <a:r>
              <a:rPr lang="fr-FR" sz="2400" dirty="0"/>
              <a:t>Μέγιστος αριθμός συσχετίσεων (όριο) = 1 : </a:t>
            </a:r>
            <a:r>
              <a:rPr lang="fr-FR" sz="2400" b="1" dirty="0"/>
              <a:t>όταν μία οντότητα συμμετέχει στη σχέση συμμετέχει μία και μόνο μία φορά</a:t>
            </a:r>
          </a:p>
          <a:p>
            <a:pPr lvl="1"/>
            <a:r>
              <a:rPr lang="fr-FR" sz="2400" dirty="0"/>
              <a:t>Μέγιστος αριθμός συσχετίσεων (όριο) = N : </a:t>
            </a:r>
            <a:r>
              <a:rPr lang="fr-FR" sz="2400" b="1" dirty="0"/>
              <a:t>όταν μία οντότητα συμμετέχει στη σχέση μπορεί να συμμετέχει πολλές φορές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8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fr-FR" dirty="0"/>
              <a:t>maxi, mini	προαιρετικό	υποχρεωτικό</a:t>
            </a:r>
          </a:p>
          <a:p>
            <a:pPr lvl="1">
              <a:buFontTx/>
              <a:buNone/>
            </a:pPr>
            <a:r>
              <a:rPr lang="fr-FR" dirty="0"/>
              <a:t>μονοσήμαντη		0,1		1,1</a:t>
            </a:r>
          </a:p>
          <a:p>
            <a:pPr lvl="1">
              <a:buFontTx/>
              <a:buNone/>
            </a:pPr>
            <a:r>
              <a:rPr lang="fr-FR" dirty="0"/>
              <a:t>πολυσήμαντη	          0,N		1,N</a:t>
            </a:r>
          </a:p>
          <a:p>
            <a:endParaRPr lang="en-GB" dirty="0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2895600" y="21336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4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0" hangingPunct="0">
              <a:spcBef>
                <a:spcPct val="0"/>
              </a:spcBef>
              <a:buFontTx/>
              <a:buNone/>
            </a:pPr>
            <a:r>
              <a:rPr lang="fr-FR" dirty="0"/>
              <a:t>Σχέση δύο οντοτήτων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el-GR" dirty="0" smtClean="0"/>
              <a:t>Λάθη στο παρακάτω παράδειγμα;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5192713" y="3944938"/>
            <a:ext cx="477837" cy="95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701675" y="3467100"/>
            <a:ext cx="1911350" cy="9525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838200" y="3581400"/>
            <a:ext cx="1811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AΣΦΑΛΙΣΜΕΝΟΣ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670550" y="3467100"/>
            <a:ext cx="2770188" cy="11430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3186113" y="3657600"/>
            <a:ext cx="2105025" cy="85883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3657600" y="3810000"/>
            <a:ext cx="10080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2300" dirty="0">
                <a:solidFill>
                  <a:srgbClr val="000000"/>
                </a:solidFill>
                <a:latin typeface="Times New Roman" pitchFamily="18" charset="0"/>
              </a:rPr>
              <a:t>ΑΦΟΡΑ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V="1">
            <a:off x="2613025" y="3944938"/>
            <a:ext cx="573088" cy="95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3186113" y="4135438"/>
            <a:ext cx="2101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5862638" y="3495675"/>
            <a:ext cx="1390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ΣΥΜΒΟΛΑΙΟ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2900363" y="3556000"/>
            <a:ext cx="54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2300" dirty="0">
                <a:solidFill>
                  <a:srgbClr val="000000"/>
                </a:solidFill>
                <a:latin typeface="Times New Roman" pitchFamily="18" charset="0"/>
              </a:rPr>
              <a:t>1,N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5097463" y="3556000"/>
            <a:ext cx="54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2300" dirty="0">
                <a:solidFill>
                  <a:srgbClr val="000000"/>
                </a:solidFill>
                <a:latin typeface="Times New Roman" pitchFamily="18" charset="0"/>
              </a:rPr>
              <a:t>1,N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5862638" y="3878263"/>
            <a:ext cx="446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2300" dirty="0">
                <a:solidFill>
                  <a:srgbClr val="000000"/>
                </a:solidFill>
                <a:latin typeface="Times New Roman" pitchFamily="18" charset="0"/>
              </a:rPr>
              <a:t>N°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5862638" y="4157663"/>
            <a:ext cx="20843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2300" dirty="0">
                <a:solidFill>
                  <a:srgbClr val="000000"/>
                </a:solidFill>
                <a:latin typeface="Times New Roman" pitchFamily="18" charset="0"/>
              </a:rPr>
              <a:t>Ημερ. υπογραφής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5670550" y="3848100"/>
            <a:ext cx="27717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701675" y="3848100"/>
            <a:ext cx="19113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892175" y="3878263"/>
            <a:ext cx="9302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2300" dirty="0">
                <a:solidFill>
                  <a:srgbClr val="000000"/>
                </a:solidFill>
                <a:latin typeface="Times New Roman" pitchFamily="18" charset="0"/>
              </a:rPr>
              <a:t>Επίθετο</a:t>
            </a:r>
            <a:endParaRPr lang="fr-F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0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Moντέλα Αναπαράστασης της Πραγματικότητας - Μοντέλα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Μοντέλα αναπαράστασης της πραγματικότητας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Ποια πραγματικότητα;</a:t>
            </a:r>
          </a:p>
          <a:p>
            <a:pPr lvl="2"/>
            <a:r>
              <a:rPr lang="el-GR" dirty="0" smtClean="0"/>
              <a:t>«Μια από τις μεγαλύτερες ψευδαισθήσεις είναι να πιστεύει κάποιος ότι υπάρχει μία μόνο πραγματικότητα»</a:t>
            </a:r>
          </a:p>
          <a:p>
            <a:pPr lvl="2"/>
            <a:r>
              <a:rPr lang="el-GR" dirty="0" smtClean="0"/>
              <a:t>Η πραγματικότητα  του συστήματος που περιγράφουμε</a:t>
            </a:r>
          </a:p>
          <a:p>
            <a:pPr lvl="2"/>
            <a:r>
              <a:rPr lang="el-GR" dirty="0" smtClean="0"/>
              <a:t>Η πραγματικότητα όπως αποτυπώνεται στο δομημένο κείμενο της ανάλυσης του συστήματος</a:t>
            </a:r>
          </a:p>
          <a:p>
            <a:pPr lvl="2"/>
            <a:endParaRPr lang="el-GR" dirty="0" smtClean="0"/>
          </a:p>
          <a:p>
            <a:r>
              <a:rPr lang="el-GR" dirty="0" smtClean="0"/>
              <a:t>Μοντέλο : </a:t>
            </a:r>
            <a:r>
              <a:rPr lang="en-US" dirty="0" smtClean="0"/>
              <a:t>http://en.wikipedia.org/wiki/Model</a:t>
            </a:r>
            <a:endParaRPr lang="el-GR" dirty="0" smtClean="0"/>
          </a:p>
          <a:p>
            <a:pPr lvl="2"/>
            <a:endParaRPr lang="el-GR" dirty="0" smtClean="0"/>
          </a:p>
          <a:p>
            <a:endParaRPr lang="el-GR" dirty="0" smtClean="0"/>
          </a:p>
          <a:p>
            <a:pPr lvl="3"/>
            <a:endParaRPr lang="el-GR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2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el-GR" dirty="0" smtClean="0"/>
              <a:t>Λάθη στο παρακάτω παράδειγμα;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5588000" y="4978400"/>
            <a:ext cx="455613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311275" y="4613275"/>
            <a:ext cx="1819275" cy="87947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492250" y="4633913"/>
            <a:ext cx="12747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dirty="0">
                <a:solidFill>
                  <a:srgbClr val="000000"/>
                </a:solidFill>
                <a:latin typeface="Times New Roman" pitchFamily="18" charset="0"/>
              </a:rPr>
              <a:t>ΕΠΙΧΕΙΡΗΣΗ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492250" y="4927600"/>
            <a:ext cx="5889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u="sng" dirty="0">
                <a:solidFill>
                  <a:srgbClr val="000000"/>
                </a:solidFill>
                <a:latin typeface="Times New Roman" pitchFamily="18" charset="0"/>
              </a:rPr>
              <a:t>Ονομα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6043613" y="4613275"/>
            <a:ext cx="1635125" cy="8763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3676650" y="4759325"/>
            <a:ext cx="2003425" cy="657225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3962400" y="4876800"/>
            <a:ext cx="1778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dirty="0">
                <a:solidFill>
                  <a:srgbClr val="000000"/>
                </a:solidFill>
                <a:latin typeface="Times New Roman" pitchFamily="18" charset="0"/>
              </a:rPr>
              <a:t>ΠΡΑΓΜΑΤΟΠΟΙΕΙ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 flipV="1">
            <a:off x="3130550" y="4978400"/>
            <a:ext cx="54610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3676650" y="5124450"/>
            <a:ext cx="20018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6224588" y="4633913"/>
            <a:ext cx="12382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dirty="0">
                <a:solidFill>
                  <a:srgbClr val="000000"/>
                </a:solidFill>
                <a:latin typeface="Times New Roman" pitchFamily="18" charset="0"/>
              </a:rPr>
              <a:t>ΤΟΠΟΘΕΣΙΑ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2857500" y="5487988"/>
            <a:ext cx="885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dirty="0">
                <a:solidFill>
                  <a:srgbClr val="000000"/>
                </a:solidFill>
                <a:latin typeface="Times New Roman" pitchFamily="18" charset="0"/>
              </a:rPr>
              <a:t>ou 1,N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6224588" y="4927600"/>
            <a:ext cx="5889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u="sng" dirty="0">
                <a:solidFill>
                  <a:srgbClr val="000000"/>
                </a:solidFill>
                <a:latin typeface="Times New Roman" pitchFamily="18" charset="0"/>
              </a:rPr>
              <a:t>Ονομα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6043613" y="4905375"/>
            <a:ext cx="16367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1311275" y="4905375"/>
            <a:ext cx="18192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3859213" y="5075238"/>
            <a:ext cx="11096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dirty="0">
                <a:solidFill>
                  <a:srgbClr val="000000"/>
                </a:solidFill>
                <a:latin typeface="Times New Roman" pitchFamily="18" charset="0"/>
              </a:rPr>
              <a:t>Ετήσιο ποσό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3221038" y="5222875"/>
            <a:ext cx="530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dirty="0">
                <a:solidFill>
                  <a:srgbClr val="000000"/>
                </a:solidFill>
                <a:latin typeface="Times New Roman" pitchFamily="18" charset="0"/>
              </a:rPr>
              <a:t>0,N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5497513" y="5295900"/>
            <a:ext cx="530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dirty="0">
                <a:solidFill>
                  <a:srgbClr val="000000"/>
                </a:solidFill>
                <a:latin typeface="Times New Roman" pitchFamily="18" charset="0"/>
              </a:rPr>
              <a:t>0,N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93" name="Rectangle 21"/>
          <p:cNvSpPr>
            <a:spLocks noChangeArrowheads="1"/>
          </p:cNvSpPr>
          <p:nvPr/>
        </p:nvSpPr>
        <p:spPr bwMode="auto">
          <a:xfrm>
            <a:off x="3495675" y="3290888"/>
            <a:ext cx="2362200" cy="8763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3676650" y="3313113"/>
            <a:ext cx="18240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dirty="0">
                <a:solidFill>
                  <a:srgbClr val="000000"/>
                </a:solidFill>
                <a:latin typeface="Times New Roman" pitchFamily="18" charset="0"/>
              </a:rPr>
              <a:t>ΤΥΠΟΣ ΕΡΓΑΣΙΩΝ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3676650" y="3606800"/>
            <a:ext cx="762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u="sng" dirty="0">
                <a:solidFill>
                  <a:srgbClr val="000000"/>
                </a:solidFill>
                <a:latin typeface="Times New Roman" pitchFamily="18" charset="0"/>
              </a:rPr>
              <a:t>Κώδικός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3494088" y="3582988"/>
            <a:ext cx="23669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4678363" y="4170363"/>
            <a:ext cx="1587" cy="5873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4859338" y="4267200"/>
            <a:ext cx="530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700" dirty="0">
                <a:solidFill>
                  <a:srgbClr val="000000"/>
                </a:solidFill>
                <a:latin typeface="Times New Roman" pitchFamily="18" charset="0"/>
              </a:rPr>
              <a:t>0,N</a:t>
            </a:r>
            <a:endParaRPr lang="fr-F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Ειδίκευση - Γενίκευση</a:t>
            </a:r>
          </a:p>
          <a:p>
            <a:r>
              <a:rPr lang="fr-FR" dirty="0"/>
              <a:t>Περιορισμοί σχέσεων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13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Παραδείγματα εννοιολογικών </a:t>
            </a:r>
            <a:r>
              <a:rPr lang="fr-FR" dirty="0" smtClean="0"/>
              <a:t>μοντέλων</a:t>
            </a:r>
            <a:endParaRPr lang="el-GR" dirty="0" smtClean="0"/>
          </a:p>
          <a:p>
            <a:r>
              <a:rPr lang="el-GR" dirty="0" smtClean="0"/>
              <a:t>Παραδείγματα διαφορετικής γαρφικής απεικόνισης του μοντέλου Ο/Σ</a:t>
            </a:r>
          </a:p>
          <a:p>
            <a:endParaRPr lang="el-GR" dirty="0" smtClean="0"/>
          </a:p>
          <a:p>
            <a:pPr lvl="2"/>
            <a:r>
              <a:rPr lang="el-GR" dirty="0" smtClean="0"/>
              <a:t>Διαφορετική γραφική αναπαράσταση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34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Εννοιολογικά Μοντέλα ΒΧΔ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Πολλές προσπάθειες στην δεκαετία του ‘90…</a:t>
            </a:r>
          </a:p>
          <a:p>
            <a:pPr lvl="1"/>
            <a:r>
              <a:rPr lang="el-GR" dirty="0" smtClean="0"/>
              <a:t>Βλέπε μοντέλο </a:t>
            </a:r>
            <a:r>
              <a:rPr lang="en-US" dirty="0" smtClean="0"/>
              <a:t>CON.G.O.O (CONception Geographique Orientee Objet)</a:t>
            </a:r>
          </a:p>
          <a:p>
            <a:pPr lvl="1"/>
            <a:r>
              <a:rPr lang="en-US" dirty="0" smtClean="0"/>
              <a:t>………..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ΣΗΜΕΡΑ</a:t>
            </a:r>
          </a:p>
          <a:p>
            <a:pPr lvl="2"/>
            <a:r>
              <a:rPr lang="el-GR" dirty="0" smtClean="0"/>
              <a:t>Μοντέλο Οντότητας – Σχέσης εμπλουτισμένο</a:t>
            </a:r>
          </a:p>
          <a:p>
            <a:pPr lvl="2"/>
            <a:r>
              <a:rPr lang="en-US" dirty="0" smtClean="0"/>
              <a:t>UML (</a:t>
            </a:r>
            <a:r>
              <a:rPr lang="el-GR" dirty="0" smtClean="0"/>
              <a:t>τροποποιημένο ή όχι)</a:t>
            </a:r>
          </a:p>
        </p:txBody>
      </p:sp>
    </p:spTree>
    <p:extLst>
      <p:ext uri="{BB962C8B-B14F-4D97-AF65-F5344CB8AC3E}">
        <p14:creationId xmlns:p14="http://schemas.microsoft.com/office/powerpoint/2010/main" val="36544177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Οντότητας – Σχέσης για ΒΧΔ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Πικτογράμματα (= σύμβολα της γραφικής αναπαράστασης των ειδών των χωρικών οντοτήτων)</a:t>
            </a:r>
          </a:p>
          <a:p>
            <a:pPr lvl="1"/>
            <a:r>
              <a:rPr lang="el-GR" dirty="0" smtClean="0"/>
              <a:t>Βλέπε ταξινόμηση διανυσματικών αντικειμένων (</a:t>
            </a:r>
            <a:r>
              <a:rPr lang="en-US" dirty="0" smtClean="0"/>
              <a:t>Pantazis – Donnay 1996, </a:t>
            </a:r>
            <a:r>
              <a:rPr lang="el-GR" dirty="0" smtClean="0"/>
              <a:t>Πανταζής Δ. 2014)</a:t>
            </a:r>
          </a:p>
          <a:p>
            <a:pPr lvl="1"/>
            <a:r>
              <a:rPr lang="el-GR" dirty="0" smtClean="0"/>
              <a:t>Τοπολογικές Σχέσεις : Πως αποτυπώνονται οι τοπολογικές σχέσεις σε ένα ΕΜ Οντότητας-Σχέσης;</a:t>
            </a:r>
          </a:p>
        </p:txBody>
      </p:sp>
    </p:spTree>
    <p:extLst>
      <p:ext uri="{BB962C8B-B14F-4D97-AF65-F5344CB8AC3E}">
        <p14:creationId xmlns:p14="http://schemas.microsoft.com/office/powerpoint/2010/main" val="36907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(Computer Aided System/Software Engineering) -Tools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είναι;</a:t>
            </a:r>
          </a:p>
          <a:p>
            <a:r>
              <a:rPr lang="el-GR" dirty="0" smtClean="0"/>
              <a:t>Τι χρειάζονται;</a:t>
            </a:r>
          </a:p>
          <a:p>
            <a:r>
              <a:rPr lang="el-GR" dirty="0" smtClean="0"/>
              <a:t>Πως μπορούν να χρησιμοποιηθούν για το σχεδιασμό ΒΧΔ;</a:t>
            </a:r>
          </a:p>
        </p:txBody>
      </p:sp>
    </p:spTree>
    <p:extLst>
      <p:ext uri="{BB962C8B-B14F-4D97-AF65-F5344CB8AC3E}">
        <p14:creationId xmlns:p14="http://schemas.microsoft.com/office/powerpoint/2010/main" val="1276374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ΒΧΔ – Είδη οντοτήτων, Είδη Σχέσεων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ΟΝΤΟΤΗΤΕΣ</a:t>
            </a:r>
          </a:p>
          <a:p>
            <a:r>
              <a:rPr lang="el-GR" dirty="0" smtClean="0"/>
              <a:t>Χωρικές</a:t>
            </a:r>
          </a:p>
          <a:p>
            <a:r>
              <a:rPr lang="el-GR" dirty="0" smtClean="0"/>
              <a:t>Χωρικές με ασαφή όρια</a:t>
            </a:r>
          </a:p>
          <a:p>
            <a:r>
              <a:rPr lang="el-GR" dirty="0" smtClean="0"/>
              <a:t>Κινούμενες</a:t>
            </a:r>
          </a:p>
          <a:p>
            <a:r>
              <a:rPr lang="el-GR" dirty="0" smtClean="0"/>
              <a:t>Αλφαριθμητικές</a:t>
            </a:r>
          </a:p>
          <a:p>
            <a:pPr>
              <a:buNone/>
            </a:pPr>
            <a:r>
              <a:rPr lang="el-GR" dirty="0" smtClean="0"/>
              <a:t>ΣΧΕΣΕΙΣ</a:t>
            </a:r>
          </a:p>
          <a:p>
            <a:r>
              <a:rPr lang="el-GR" dirty="0" smtClean="0"/>
              <a:t>Λογικές</a:t>
            </a:r>
          </a:p>
          <a:p>
            <a:r>
              <a:rPr lang="el-GR" dirty="0" smtClean="0"/>
              <a:t>Δομικές (Γενίκευση- Ειδίκευση, Αποτελειται από)</a:t>
            </a:r>
          </a:p>
          <a:p>
            <a:r>
              <a:rPr lang="el-GR" dirty="0" smtClean="0"/>
              <a:t>Τοπολογικές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8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Λογικά Μοντέλα ΒΧΔ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τα εννοιολογικά στα λογικά…</a:t>
            </a:r>
          </a:p>
          <a:p>
            <a:pPr lvl="1"/>
            <a:r>
              <a:rPr lang="el-GR" dirty="0" smtClean="0"/>
              <a:t>Το πέρασμα στις ΒΔ</a:t>
            </a:r>
          </a:p>
          <a:p>
            <a:pPr lvl="1"/>
            <a:r>
              <a:rPr lang="el-GR" dirty="0" smtClean="0"/>
              <a:t>Το πέρασμα στις ΒΧΔ</a:t>
            </a:r>
          </a:p>
        </p:txBody>
      </p:sp>
    </p:spTree>
    <p:extLst>
      <p:ext uri="{BB962C8B-B14F-4D97-AF65-F5344CB8AC3E}">
        <p14:creationId xmlns:p14="http://schemas.microsoft.com/office/powerpoint/2010/main" val="2941537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Απλή σειριακή δομή</a:t>
            </a:r>
            <a:endParaRPr lang="el-GR" dirty="0"/>
          </a:p>
        </p:txBody>
      </p:sp>
      <p:pic>
        <p:nvPicPr>
          <p:cNvPr id="1116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0784" y="2071719"/>
            <a:ext cx="5742432" cy="3506724"/>
          </a:xfrm>
        </p:spPr>
      </p:pic>
    </p:spTree>
    <p:extLst>
      <p:ext uri="{BB962C8B-B14F-4D97-AF65-F5344CB8AC3E}">
        <p14:creationId xmlns:p14="http://schemas.microsoft.com/office/powerpoint/2010/main" val="821239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smtClean="0"/>
              <a:t>Το μοντέλο δεδομένων σπαγγέτι (</a:t>
            </a:r>
            <a:r>
              <a:rPr lang="en-US" altLang="zh-CN" smtClean="0"/>
              <a:t>SPAGHETTI DATA MODEL</a:t>
            </a:r>
            <a:r>
              <a:rPr lang="el-GR" altLang="zh-CN" smtClean="0"/>
              <a:t>) </a:t>
            </a:r>
            <a:endParaRPr lang="el-GR" dirty="0"/>
          </a:p>
        </p:txBody>
      </p:sp>
      <p:pic>
        <p:nvPicPr>
          <p:cNvPr id="1136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7789" y="1412875"/>
            <a:ext cx="2708421" cy="4824413"/>
          </a:xfrm>
        </p:spPr>
      </p:pic>
    </p:spTree>
    <p:extLst>
      <p:ext uri="{BB962C8B-B14F-4D97-AF65-F5344CB8AC3E}">
        <p14:creationId xmlns:p14="http://schemas.microsoft.com/office/powerpoint/2010/main" val="109028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hlinkClick r:id="rId3"/>
              </a:rPr>
              <a:t>Μοντέλα Ενεργειών / Διαδικασιών – </a:t>
            </a:r>
          </a:p>
          <a:p>
            <a:r>
              <a:rPr lang="el-GR" dirty="0" smtClean="0">
                <a:hlinkClick r:id="rId3"/>
              </a:rPr>
              <a:t>Ροών Δεδομένων – </a:t>
            </a:r>
          </a:p>
          <a:p>
            <a:r>
              <a:rPr lang="el-GR" dirty="0" smtClean="0">
                <a:hlinkClick r:id="rId3"/>
              </a:rPr>
              <a:t>Διαδικασιών Λήψης Αποφάσεων</a:t>
            </a:r>
            <a:endParaRPr lang="el-GR" dirty="0" smtClean="0"/>
          </a:p>
          <a:p>
            <a:r>
              <a:rPr lang="el-GR" dirty="0" smtClean="0"/>
              <a:t>Δεδομένα </a:t>
            </a:r>
          </a:p>
          <a:p>
            <a:pPr lvl="1"/>
            <a:r>
              <a:rPr lang="el-GR" dirty="0" smtClean="0"/>
              <a:t>ΒΔ - ΒΧΔ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49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Σειριακή δομή με λεξικό</a:t>
            </a:r>
            <a:endParaRPr lang="el-GR" dirty="0"/>
          </a:p>
        </p:txBody>
      </p:sp>
      <p:pic>
        <p:nvPicPr>
          <p:cNvPr id="1157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6702" y="1871313"/>
            <a:ext cx="5530596" cy="3907536"/>
          </a:xfrm>
        </p:spPr>
      </p:pic>
    </p:spTree>
    <p:extLst>
      <p:ext uri="{BB962C8B-B14F-4D97-AF65-F5344CB8AC3E}">
        <p14:creationId xmlns:p14="http://schemas.microsoft.com/office/powerpoint/2010/main" val="2540796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smtClean="0"/>
              <a:t>Δομή δεδομένων </a:t>
            </a:r>
            <a:r>
              <a:rPr lang="de-DE" altLang="zh-CN" smtClean="0"/>
              <a:t>DIME </a:t>
            </a:r>
            <a:r>
              <a:rPr lang="el-GR" altLang="zh-CN" smtClean="0"/>
              <a:t>(</a:t>
            </a:r>
            <a:r>
              <a:rPr lang="en-US" altLang="zh-CN" smtClean="0"/>
              <a:t>Dual Independent Map Encoding</a:t>
            </a:r>
            <a:r>
              <a:rPr lang="el-GR" altLang="zh-CN" smtClean="0"/>
              <a:t>)</a:t>
            </a:r>
            <a:endParaRPr lang="el-GR" dirty="0"/>
          </a:p>
        </p:txBody>
      </p:sp>
      <p:pic>
        <p:nvPicPr>
          <p:cNvPr id="1177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2704" y="2109057"/>
            <a:ext cx="5498592" cy="3432048"/>
          </a:xfrm>
        </p:spPr>
      </p:pic>
    </p:spTree>
    <p:extLst>
      <p:ext uri="{BB962C8B-B14F-4D97-AF65-F5344CB8AC3E}">
        <p14:creationId xmlns:p14="http://schemas.microsoft.com/office/powerpoint/2010/main" val="271324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smtClean="0"/>
              <a:t>Δομή δεδομένων </a:t>
            </a:r>
            <a:r>
              <a:rPr lang="en-US" altLang="zh-CN" smtClean="0"/>
              <a:t>POLYVRT</a:t>
            </a:r>
            <a:r>
              <a:rPr lang="el-GR" altLang="zh-CN" smtClean="0"/>
              <a:t> (</a:t>
            </a:r>
            <a:r>
              <a:rPr lang="en-US" altLang="zh-CN" smtClean="0"/>
              <a:t>PolyVertices</a:t>
            </a:r>
            <a:r>
              <a:rPr lang="el-GR" altLang="zh-CN" smtClean="0"/>
              <a:t>)</a:t>
            </a:r>
            <a:endParaRPr lang="el-GR" dirty="0"/>
          </a:p>
        </p:txBody>
      </p:sp>
      <p:pic>
        <p:nvPicPr>
          <p:cNvPr id="1198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0314" y="2097627"/>
            <a:ext cx="5643372" cy="3454908"/>
          </a:xfrm>
        </p:spPr>
      </p:pic>
    </p:spTree>
    <p:extLst>
      <p:ext uri="{BB962C8B-B14F-4D97-AF65-F5344CB8AC3E}">
        <p14:creationId xmlns:p14="http://schemas.microsoft.com/office/powerpoint/2010/main" val="3693044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smtClean="0"/>
              <a:t>Τοπολογικό μοντέλο δεδομένων (</a:t>
            </a:r>
            <a:r>
              <a:rPr lang="en-US" altLang="zh-CN" smtClean="0"/>
              <a:t>The Topological Data Model</a:t>
            </a:r>
            <a:r>
              <a:rPr lang="el-GR" altLang="zh-CN" smtClean="0"/>
              <a:t>) </a:t>
            </a:r>
            <a:endParaRPr lang="el-GR" dirty="0"/>
          </a:p>
        </p:txBody>
      </p:sp>
      <p:pic>
        <p:nvPicPr>
          <p:cNvPr id="12186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66588" y="1412875"/>
            <a:ext cx="3210823" cy="4824413"/>
          </a:xfrm>
        </p:spPr>
      </p:pic>
    </p:spTree>
    <p:extLst>
      <p:ext uri="{BB962C8B-B14F-4D97-AF65-F5344CB8AC3E}">
        <p14:creationId xmlns:p14="http://schemas.microsoft.com/office/powerpoint/2010/main" val="2823790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dirty="0" smtClean="0"/>
              <a:t>Τοπολογικό μοντέλο και σύνδεση με αλφαριθμητική βάση δεδομένων </a:t>
            </a:r>
            <a:endParaRPr lang="el-GR" dirty="0"/>
          </a:p>
        </p:txBody>
      </p:sp>
      <p:pic>
        <p:nvPicPr>
          <p:cNvPr id="12493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5635" y="1412875"/>
            <a:ext cx="3732729" cy="4824413"/>
          </a:xfrm>
        </p:spPr>
      </p:pic>
    </p:spTree>
    <p:extLst>
      <p:ext uri="{BB962C8B-B14F-4D97-AF65-F5344CB8AC3E}">
        <p14:creationId xmlns:p14="http://schemas.microsoft.com/office/powerpoint/2010/main" val="4179427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445624" cy="908720"/>
          </a:xfrm>
        </p:spPr>
        <p:txBody>
          <a:bodyPr>
            <a:noAutofit/>
          </a:bodyPr>
          <a:lstStyle/>
          <a:p>
            <a:r>
              <a:rPr lang="el-GR" altLang="zh-CN" sz="3200" dirty="0" smtClean="0"/>
              <a:t>Το μοντέλο ράστερ δεδομένων «</a:t>
            </a:r>
            <a:r>
              <a:rPr lang="el-GR" altLang="zh-CN" sz="3200" dirty="0" err="1" smtClean="0"/>
              <a:t>τετράενδρο</a:t>
            </a:r>
            <a:r>
              <a:rPr lang="el-GR" altLang="zh-CN" sz="3200" dirty="0" smtClean="0"/>
              <a:t>» (</a:t>
            </a:r>
            <a:r>
              <a:rPr lang="en-US" altLang="zh-CN" sz="3200" dirty="0" smtClean="0"/>
              <a:t>THE QUADTREE REPRESENTATION</a:t>
            </a:r>
            <a:r>
              <a:rPr lang="el-GR" altLang="zh-CN" sz="3200" dirty="0" smtClean="0"/>
              <a:t>)</a:t>
            </a:r>
            <a:endParaRPr lang="el-GR" sz="3200" dirty="0"/>
          </a:p>
        </p:txBody>
      </p:sp>
      <p:pic>
        <p:nvPicPr>
          <p:cNvPr id="1280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6955" y="1412875"/>
            <a:ext cx="4410089" cy="4824413"/>
          </a:xfrm>
        </p:spPr>
      </p:pic>
    </p:spTree>
    <p:extLst>
      <p:ext uri="{BB962C8B-B14F-4D97-AF65-F5344CB8AC3E}">
        <p14:creationId xmlns:p14="http://schemas.microsoft.com/office/powerpoint/2010/main" val="3010469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Συμπερασματικά…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δύο κύρια μοντέλα-εργαλεία που χρησιμοποιούνται για τα ΕΜ των ΒΧΔ είναι αυτά που χρησιμοποιούνται για τα ΕΜ ΒΔ με ειδικές επεκτάσεις / εμπλουτισμούς.</a:t>
            </a:r>
          </a:p>
          <a:p>
            <a:r>
              <a:rPr lang="el-GR" dirty="0" smtClean="0"/>
              <a:t>Αυτά είναι το μοντέλο Ο/Σ και </a:t>
            </a:r>
            <a:r>
              <a:rPr lang="en-US" dirty="0" smtClean="0"/>
              <a:t>UML</a:t>
            </a:r>
            <a:endParaRPr lang="el-GR" dirty="0" smtClean="0"/>
          </a:p>
          <a:p>
            <a:pPr lvl="1"/>
            <a:endParaRPr lang="el-GR" dirty="0" smtClean="0"/>
          </a:p>
          <a:p>
            <a:pPr lvl="2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3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48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Δήμος Πανταζής 2014</a:t>
            </a:r>
            <a:r>
              <a:rPr lang="el-GR" sz="2000" dirty="0"/>
              <a:t>. </a:t>
            </a:r>
            <a:r>
              <a:rPr lang="el-GR" sz="2000" dirty="0" smtClean="0"/>
              <a:t>Δήμος Πανταζής</a:t>
            </a:r>
            <a:r>
              <a:rPr lang="el-GR" sz="2000" dirty="0"/>
              <a:t>. «Eιδικά θέματα βάσεων χωρικών δεδομένων και θεωρία </a:t>
            </a:r>
            <a:r>
              <a:rPr lang="el-GR" sz="2000" dirty="0" smtClean="0"/>
              <a:t>συστημάτων – Θ. </a:t>
            </a:r>
            <a:r>
              <a:rPr lang="el-GR" sz="2000" dirty="0"/>
              <a:t>Ενότητα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l-GR" sz="2000" dirty="0"/>
              <a:t>Μοντέλα αναπαράστασης πραγματικότητας – Μοντέλα </a:t>
            </a:r>
            <a:r>
              <a:rPr lang="el-GR" sz="2000" dirty="0" smtClean="0"/>
              <a:t>δεδομένων».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853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hlinkClick r:id="rId3"/>
              </a:rPr>
              <a:t/>
            </a:r>
            <a:br>
              <a:rPr lang="el-GR" dirty="0" smtClean="0">
                <a:hlinkClick r:id="rId3"/>
              </a:rPr>
            </a:br>
            <a:r>
              <a:rPr lang="el-GR" dirty="0" smtClean="0"/>
              <a:t>Μοντέλα Δεδομένων </a:t>
            </a:r>
            <a:r>
              <a:rPr lang="el-GR" b="0" dirty="0" smtClean="0"/>
              <a:t>1/2</a:t>
            </a:r>
            <a:r>
              <a:rPr lang="el-GR" dirty="0" smtClean="0"/>
              <a:t>  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… που χρησιμοποιούνται στην διαδικασία ανάλυσης, σχεδιασμού, υλοποίησης, ανάπτυξης μεταδεδομένων μιας ΒΧΔ</a:t>
            </a:r>
          </a:p>
          <a:p>
            <a:pPr lvl="1"/>
            <a:r>
              <a:rPr lang="el-GR" dirty="0" smtClean="0"/>
              <a:t>3 ΒΑΣΙΚΕΣ ΕΡΩΤΗΣΕΙΣ :</a:t>
            </a:r>
          </a:p>
          <a:p>
            <a:r>
              <a:rPr lang="el-GR" dirty="0" smtClean="0"/>
              <a:t>Τι είναι μια ΒΔ;</a:t>
            </a:r>
          </a:p>
          <a:p>
            <a:r>
              <a:rPr lang="el-GR" dirty="0" smtClean="0"/>
              <a:t>Τι είναι μια ΒΧΔ;</a:t>
            </a:r>
          </a:p>
          <a:p>
            <a:r>
              <a:rPr lang="el-GR" dirty="0" smtClean="0"/>
              <a:t>Ποια η σχέση μιας Β(Χ)Δ και ενός συστήματος πληροφοριών;</a:t>
            </a:r>
            <a:endParaRPr lang="en-US" dirty="0" smtClean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98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1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3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509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3 διαφορετικά επίπεδα ανάπτυξης ΒΔ</a:t>
            </a:r>
          </a:p>
          <a:p>
            <a:pPr lvl="1"/>
            <a:r>
              <a:rPr lang="el-GR" dirty="0" smtClean="0"/>
              <a:t> Εννοιολογικό</a:t>
            </a:r>
          </a:p>
          <a:p>
            <a:pPr lvl="1"/>
            <a:r>
              <a:rPr lang="el-GR" dirty="0" smtClean="0"/>
              <a:t>Λογικό</a:t>
            </a:r>
          </a:p>
          <a:p>
            <a:pPr lvl="1"/>
            <a:r>
              <a:rPr lang="el-GR" dirty="0" smtClean="0"/>
              <a:t>Φυσικό</a:t>
            </a:r>
          </a:p>
          <a:p>
            <a:r>
              <a:rPr lang="el-GR" dirty="0" smtClean="0"/>
              <a:t>3 διαφορετικά είδη μοντέλων</a:t>
            </a:r>
          </a:p>
          <a:p>
            <a:pPr lvl="1"/>
            <a:r>
              <a:rPr lang="el-GR" dirty="0" smtClean="0"/>
              <a:t>Εννοιολογικό</a:t>
            </a:r>
          </a:p>
          <a:p>
            <a:pPr lvl="1"/>
            <a:r>
              <a:rPr lang="el-GR" dirty="0" smtClean="0"/>
              <a:t>Λογικό</a:t>
            </a:r>
          </a:p>
          <a:p>
            <a:pPr lvl="1"/>
            <a:r>
              <a:rPr lang="el-GR" dirty="0" smtClean="0"/>
              <a:t>Φυσικό</a:t>
            </a:r>
          </a:p>
          <a:p>
            <a:pPr lvl="1"/>
            <a:endParaRPr lang="el-GR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1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Εννοιολογικά Μοντέλα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Μοντέλο Οντότητας – Σχέσης</a:t>
            </a:r>
          </a:p>
          <a:p>
            <a:r>
              <a:rPr lang="en-US" dirty="0" smtClean="0"/>
              <a:t>UML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4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Εννοιολογικό Μοντέλο Δεδομένων (ΕΜΔ) : είναι η αναπαράσταση των δεδομένων του τομέα/χώρου που μας ενδιαφέρει χωρίς να λαμβάνουμε υπόψιν τεχνικούς ή οικονομικούς παράγοντες για την εκλογή τους (πχ. σχετικά με το χώρο απαιτούμενο για την αποθήκευσή τους ή την εύκολη πρόσβασή τους) και χωρίς να αναφερόμαστε στις συνθήκες χρησιμοποίησή τους από/για οποιαδήποτε επεξεργασία [ΝΑΝ </a:t>
            </a:r>
            <a:r>
              <a:rPr lang="en-US" dirty="0" smtClean="0"/>
              <a:t>et al. </a:t>
            </a:r>
            <a:r>
              <a:rPr lang="el-GR" dirty="0" smtClean="0"/>
              <a:t>1992].</a:t>
            </a:r>
          </a:p>
          <a:p>
            <a:endParaRPr lang="el-GR" dirty="0" smtClean="0"/>
          </a:p>
          <a:p>
            <a:r>
              <a:rPr lang="el-GR" dirty="0" smtClean="0"/>
              <a:t>ΕΜΔ / στόχος : η εύρεση και περιγραφή όλων των αντικειμένων και των σχέσεων / συσχετίσεών τους.</a:t>
            </a:r>
          </a:p>
          <a:p>
            <a:endParaRPr lang="el-GR" dirty="0" smtClean="0"/>
          </a:p>
          <a:p>
            <a:pPr lvl="2"/>
            <a:r>
              <a:rPr lang="en-US" dirty="0" smtClean="0"/>
              <a:t>Διαδικασία επαγωγική - deductive (consequence=αποτέλεσμα/συνέπεια – cause=αιτία)-</a:t>
            </a:r>
          </a:p>
          <a:p>
            <a:pPr lvl="2"/>
            <a:r>
              <a:rPr lang="en-US" dirty="0" smtClean="0"/>
              <a:t>Διαδικασία απαγωγική - inductive (cause=αιτία – consequence=αποτέλεσμα/συνέπεια)-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29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Δομή ψηφιακού χάρτη - </a:t>
            </a:r>
            <a:r>
              <a:rPr lang="el-GR" dirty="0" smtClean="0"/>
              <a:t>Οντότητα – Σχέση – Ιδιότητα (+ αριθμός συσχετίσεων)</a:t>
            </a:r>
          </a:p>
          <a:p>
            <a:endParaRPr lang="el-GR" dirty="0" smtClean="0"/>
          </a:p>
          <a:p>
            <a:pPr lvl="2"/>
            <a:r>
              <a:rPr lang="el-GR" dirty="0" smtClean="0"/>
              <a:t>η οντότητα (αντικείμενο) περιγράφεται από μία  λίστα ιδιοτήτων</a:t>
            </a:r>
          </a:p>
          <a:p>
            <a:pPr lvl="2"/>
            <a:r>
              <a:rPr lang="el-GR" dirty="0" smtClean="0"/>
              <a:t>μία μόνο τιμή για κάθε ιδιότητα (πχ. αριθμός πλάκας αυτοκινήτων)</a:t>
            </a:r>
          </a:p>
          <a:p>
            <a:endParaRPr lang="en-US" dirty="0" smtClean="0"/>
          </a:p>
          <a:p>
            <a:r>
              <a:rPr lang="en-US" dirty="0" smtClean="0"/>
              <a:t>Instance / Occurrence = </a:t>
            </a:r>
            <a:r>
              <a:rPr lang="el-GR" dirty="0" smtClean="0"/>
              <a:t>Εξατομικευμένη οντότητα (της οντότητας)</a:t>
            </a:r>
          </a:p>
          <a:p>
            <a:endParaRPr lang="en-US" dirty="0" smtClean="0"/>
          </a:p>
          <a:p>
            <a:pPr lvl="2"/>
            <a:r>
              <a:rPr lang="el-GR" dirty="0" smtClean="0"/>
              <a:t>Ταυτότητα (= ιδιότητα) τέτοια που, σε μιά τιμή της αντιστοιχεί μία και μόνο μία </a:t>
            </a:r>
            <a:r>
              <a:rPr lang="en-US" dirty="0" smtClean="0"/>
              <a:t>εξατομικευμένη οντότητα της οντότητας</a:t>
            </a:r>
          </a:p>
          <a:p>
            <a:pPr marL="0" indent="0">
              <a:buNone/>
            </a:pPr>
            <a:r>
              <a:rPr lang="en-US" dirty="0" smtClean="0"/>
              <a:t>		Προσοχή στην εκλογή της ταυτότητας!!!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Εννοιολογικά μοντέλα και βάσεις χαρτογραφικών / γεωγραφικών δεδομένων – Γραφική αναπαράσταση του εννοιολογικού μοντέλου οντότητα – σχέση  (Ε/R)</a:t>
            </a:r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4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Οντότητας – Σχέσης (</a:t>
            </a:r>
            <a:r>
              <a:rPr lang="en-US" dirty="0" smtClean="0"/>
              <a:t>Entity – Relationship)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Μετατροπή εννοιολογικών μοντέλων σε λογικά</a:t>
            </a:r>
          </a:p>
          <a:p>
            <a:endParaRPr lang="el-GR" dirty="0" smtClean="0"/>
          </a:p>
          <a:p>
            <a:r>
              <a:rPr lang="el-GR" dirty="0" smtClean="0"/>
              <a:t>Αυτή η μετατροπή αφορά την μετάβαση από ένα μοντέλο πχ. Ε/</a:t>
            </a:r>
            <a:r>
              <a:rPr lang="en-US" dirty="0" smtClean="0"/>
              <a:t>R</a:t>
            </a:r>
            <a:r>
              <a:rPr lang="el-GR" dirty="0" smtClean="0"/>
              <a:t> σε ένα σχεσιακό.</a:t>
            </a:r>
          </a:p>
          <a:p>
            <a:endParaRPr lang="el-GR" dirty="0" smtClean="0"/>
          </a:p>
          <a:p>
            <a:r>
              <a:rPr lang="el-GR" dirty="0" smtClean="0"/>
              <a:t>Μετατροπή εννοιολογικών μοντέλων σε φυσικά</a:t>
            </a:r>
          </a:p>
          <a:p>
            <a:endParaRPr lang="el-GR" dirty="0" smtClean="0"/>
          </a:p>
          <a:p>
            <a:r>
              <a:rPr lang="el-GR" dirty="0" smtClean="0"/>
              <a:t>Αυτή η μετατροπή αφορά την μετάβαση από ένα λογικό μοντέλο σε ένα “ φυσικό ”, πχ το φυσικό μοντέλο του οποιουδήποτε λογισμικού ΣΓΠ.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87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861</TotalTime>
  <Words>1725</Words>
  <Application>Microsoft Office PowerPoint</Application>
  <PresentationFormat>Προβολή στην οθόνη (4:3)</PresentationFormat>
  <Paragraphs>316</Paragraphs>
  <Slides>43</Slides>
  <Notes>11</Notes>
  <HiddenSlides>1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OC_template_updated</vt:lpstr>
      <vt:lpstr>1_OC_template_updated</vt:lpstr>
      <vt:lpstr>Eιδικά θέματα βάσεων χωρικών δεδομένων και θεωρία συστημάτων- Θ</vt:lpstr>
      <vt:lpstr>Moντέλα Αναπαράστασης της Πραγματικότητας - Μοντέλα </vt:lpstr>
      <vt:lpstr>Μοντέλα</vt:lpstr>
      <vt:lpstr> Μοντέλα Δεδομένων 1/2   </vt:lpstr>
      <vt:lpstr>Μοντέλα Δεδομένων 2/2</vt:lpstr>
      <vt:lpstr>Εννοιολογικά Μοντέλα Δεδομένων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Μοντέλο Οντότητας – Σχέσης (Entity – Relationship)</vt:lpstr>
      <vt:lpstr>Εννοιολογικά Μοντέλα ΒΧΔ</vt:lpstr>
      <vt:lpstr>Μοντέλο Οντότητας – Σχέσης για ΒΧΔ</vt:lpstr>
      <vt:lpstr>CASE (Computer Aided System/Software Engineering) -Tools</vt:lpstr>
      <vt:lpstr>ΒΧΔ – Είδη οντοτήτων, Είδη Σχέσεων</vt:lpstr>
      <vt:lpstr>Λογικά Μοντέλα ΒΧΔ </vt:lpstr>
      <vt:lpstr>Απλή σειριακή δομή</vt:lpstr>
      <vt:lpstr>Το μοντέλο δεδομένων σπαγγέτι (SPAGHETTI DATA MODEL) </vt:lpstr>
      <vt:lpstr>Σειριακή δομή με λεξικό</vt:lpstr>
      <vt:lpstr>Δομή δεδομένων DIME (Dual Independent Map Encoding)</vt:lpstr>
      <vt:lpstr>Δομή δεδομένων POLYVRT (PolyVertices)</vt:lpstr>
      <vt:lpstr>Τοπολογικό μοντέλο δεδομένων (The Topological Data Model) </vt:lpstr>
      <vt:lpstr>Τοπολογικό μοντέλο και σύνδεση με αλφαριθμητική βάση δεδομένων </vt:lpstr>
      <vt:lpstr>Το μοντέλο ράστερ δεδομένων «τετράενδρο» (THE QUADTREE REPRESENTATION)</vt:lpstr>
      <vt:lpstr>Συμπερασματικά…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54</cp:revision>
  <dcterms:created xsi:type="dcterms:W3CDTF">2013-05-20T07:14:41Z</dcterms:created>
  <dcterms:modified xsi:type="dcterms:W3CDTF">2015-12-08T11:14:13Z</dcterms:modified>
</cp:coreProperties>
</file>