
<file path=[Content_Types].xml><?xml version="1.0" encoding="utf-8"?>
<Types xmlns="http://schemas.openxmlformats.org/package/2006/content-types">
  <Default Extension="xml" ContentType="application/xml"/>
  <Default Extension="jpeg" ContentType="image/jpe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2" r:id="rId2"/>
    <p:sldMasterId id="2147483744" r:id="rId3"/>
    <p:sldMasterId id="2147483756" r:id="rId4"/>
    <p:sldMasterId id="2147483708" r:id="rId5"/>
    <p:sldMasterId id="2147483768" r:id="rId6"/>
    <p:sldMasterId id="2147483780" r:id="rId7"/>
    <p:sldMasterId id="2147483816" r:id="rId8"/>
  </p:sldMasterIdLst>
  <p:notesMasterIdLst>
    <p:notesMasterId r:id="rId59"/>
  </p:notesMasterIdLst>
  <p:sldIdLst>
    <p:sldId id="256" r:id="rId9"/>
    <p:sldId id="329" r:id="rId10"/>
    <p:sldId id="286" r:id="rId11"/>
    <p:sldId id="331" r:id="rId12"/>
    <p:sldId id="332" r:id="rId13"/>
    <p:sldId id="376" r:id="rId14"/>
    <p:sldId id="377" r:id="rId15"/>
    <p:sldId id="378" r:id="rId16"/>
    <p:sldId id="335" r:id="rId17"/>
    <p:sldId id="333" r:id="rId18"/>
    <p:sldId id="356" r:id="rId19"/>
    <p:sldId id="337" r:id="rId20"/>
    <p:sldId id="347" r:id="rId21"/>
    <p:sldId id="348" r:id="rId22"/>
    <p:sldId id="349" r:id="rId23"/>
    <p:sldId id="354" r:id="rId24"/>
    <p:sldId id="355" r:id="rId25"/>
    <p:sldId id="358" r:id="rId26"/>
    <p:sldId id="342" r:id="rId27"/>
    <p:sldId id="357" r:id="rId28"/>
    <p:sldId id="346" r:id="rId29"/>
    <p:sldId id="359" r:id="rId30"/>
    <p:sldId id="360" r:id="rId31"/>
    <p:sldId id="361" r:id="rId32"/>
    <p:sldId id="364" r:id="rId33"/>
    <p:sldId id="363" r:id="rId34"/>
    <p:sldId id="366" r:id="rId35"/>
    <p:sldId id="368" r:id="rId36"/>
    <p:sldId id="367" r:id="rId37"/>
    <p:sldId id="365" r:id="rId38"/>
    <p:sldId id="369" r:id="rId39"/>
    <p:sldId id="381" r:id="rId40"/>
    <p:sldId id="350" r:id="rId41"/>
    <p:sldId id="379" r:id="rId42"/>
    <p:sldId id="373" r:id="rId43"/>
    <p:sldId id="370" r:id="rId44"/>
    <p:sldId id="371" r:id="rId45"/>
    <p:sldId id="374" r:id="rId46"/>
    <p:sldId id="372" r:id="rId47"/>
    <p:sldId id="382" r:id="rId48"/>
    <p:sldId id="386" r:id="rId49"/>
    <p:sldId id="380" r:id="rId50"/>
    <p:sldId id="339" r:id="rId51"/>
    <p:sldId id="383" r:id="rId52"/>
    <p:sldId id="384" r:id="rId53"/>
    <p:sldId id="385" r:id="rId54"/>
    <p:sldId id="387" r:id="rId55"/>
    <p:sldId id="388" r:id="rId56"/>
    <p:sldId id="389" r:id="rId57"/>
    <p:sldId id="391" r:id="rId5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698EF1F2-59D3-466C-9223-A455AB1AF36B}">
          <p14:sldIdLst>
            <p14:sldId id="256"/>
            <p14:sldId id="329"/>
            <p14:sldId id="286"/>
            <p14:sldId id="331"/>
            <p14:sldId id="332"/>
            <p14:sldId id="376"/>
            <p14:sldId id="377"/>
            <p14:sldId id="378"/>
            <p14:sldId id="335"/>
            <p14:sldId id="333"/>
            <p14:sldId id="356"/>
            <p14:sldId id="337"/>
            <p14:sldId id="347"/>
            <p14:sldId id="348"/>
            <p14:sldId id="349"/>
            <p14:sldId id="354"/>
            <p14:sldId id="355"/>
            <p14:sldId id="358"/>
            <p14:sldId id="342"/>
            <p14:sldId id="357"/>
            <p14:sldId id="346"/>
            <p14:sldId id="359"/>
            <p14:sldId id="360"/>
            <p14:sldId id="361"/>
            <p14:sldId id="364"/>
            <p14:sldId id="363"/>
            <p14:sldId id="366"/>
            <p14:sldId id="368"/>
            <p14:sldId id="367"/>
            <p14:sldId id="365"/>
            <p14:sldId id="369"/>
            <p14:sldId id="381"/>
            <p14:sldId id="350"/>
            <p14:sldId id="379"/>
            <p14:sldId id="373"/>
            <p14:sldId id="370"/>
            <p14:sldId id="371"/>
            <p14:sldId id="374"/>
            <p14:sldId id="372"/>
            <p14:sldId id="382"/>
            <p14:sldId id="386"/>
            <p14:sldId id="380"/>
            <p14:sldId id="339"/>
            <p14:sldId id="383"/>
            <p14:sldId id="384"/>
            <p14:sldId id="385"/>
            <p14:sldId id="387"/>
            <p14:sldId id="388"/>
            <p14:sldId id="389"/>
            <p14:sldId id="391"/>
          </p14:sldIdLst>
        </p14:section>
      </p14:sectionLst>
    </p:ext>
    <p:ext uri="{EFAFB233-063F-42B5-8137-9DF3F51BA10A}">
      <p15:sldGuideLst xmlns:p15="http://schemas.microsoft.com/office/powerpoint/2012/main">
        <p15:guide id="1" orient="horz" pos="2137" userDrawn="1">
          <p15:clr>
            <a:srgbClr val="A4A3A4"/>
          </p15:clr>
        </p15:guide>
        <p15:guide id="3" orient="horz" pos="754" userDrawn="1">
          <p15:clr>
            <a:srgbClr val="A4A3A4"/>
          </p15:clr>
        </p15:guide>
        <p15:guide id="4"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38B1855-1B75-4FBE-930C-398BA8C253C6}" styleName="Στυλ με θέμα 2 - Έμφαση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Στυλ με θέμα 2 - Έμφαση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Στυλ με θέμα 2 - Έμφαση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Στυλ με θέμα 2 - Έμφαση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63" autoAdjust="0"/>
    <p:restoredTop sz="83762" autoAdjust="0"/>
  </p:normalViewPr>
  <p:slideViewPr>
    <p:cSldViewPr snapToGrid="0" showGuides="1">
      <p:cViewPr>
        <p:scale>
          <a:sx n="125" d="100"/>
          <a:sy n="125" d="100"/>
        </p:scale>
        <p:origin x="1200" y="168"/>
      </p:cViewPr>
      <p:guideLst>
        <p:guide orient="horz" pos="2137"/>
        <p:guide orient="horz" pos="7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notesMaster" Target="notesMasters/notesMaster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commentAuthors" Target="commentAuthors.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81A02-D9AD-412E-8D01-1685C89F9903}" type="datetimeFigureOut">
              <a:rPr lang="el-GR" smtClean="0"/>
              <a:t>24/9/15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51DD1-ED68-458C-8CE6-6EEF9A81834B}" type="slidenum">
              <a:rPr lang="el-GR" smtClean="0"/>
              <a:t>‹#›</a:t>
            </a:fld>
            <a:endParaRPr lang="el-GR"/>
          </a:p>
        </p:txBody>
      </p:sp>
    </p:spTree>
    <p:extLst>
      <p:ext uri="{BB962C8B-B14F-4D97-AF65-F5344CB8AC3E}">
        <p14:creationId xmlns:p14="http://schemas.microsoft.com/office/powerpoint/2010/main" val="187765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a:t>
            </a:fld>
            <a:endParaRPr lang="el-GR"/>
          </a:p>
        </p:txBody>
      </p:sp>
    </p:spTree>
    <p:extLst>
      <p:ext uri="{BB962C8B-B14F-4D97-AF65-F5344CB8AC3E}">
        <p14:creationId xmlns:p14="http://schemas.microsoft.com/office/powerpoint/2010/main" val="44667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Το χαγιάτι γενικά και σε όλες του τις παραλλαγές εννοείται σαν χώρος κυκλοφορίας – δηλαδή ένας χώρος που διανέμει στα διάφορα ξεχωριστά δωμάτια.</a:t>
            </a:r>
          </a:p>
          <a:p>
            <a:r>
              <a:rPr lang="el-GR" dirty="0" smtClean="0"/>
              <a:t>Για παράδειγμα στα Βορειοελλαδικά</a:t>
            </a:r>
            <a:r>
              <a:rPr lang="el-GR" baseline="0" dirty="0" smtClean="0"/>
              <a:t> </a:t>
            </a:r>
            <a:r>
              <a:rPr lang="el-GR" dirty="0" smtClean="0"/>
              <a:t>σπίτια το χαγιάτι είναι συχνά κλειστό.</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15</a:t>
            </a:fld>
            <a:endParaRPr lang="el-GR"/>
          </a:p>
        </p:txBody>
      </p:sp>
    </p:spTree>
    <p:extLst>
      <p:ext uri="{BB962C8B-B14F-4D97-AF65-F5344CB8AC3E}">
        <p14:creationId xmlns:p14="http://schemas.microsoft.com/office/powerpoint/2010/main" val="123707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smtClean="0"/>
              <a:t>* ανάμεσα στην Καστοριά και στις Πρέσπες</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16</a:t>
            </a:fld>
            <a:endParaRPr lang="el-GR"/>
          </a:p>
        </p:txBody>
      </p:sp>
    </p:spTree>
    <p:extLst>
      <p:ext uri="{BB962C8B-B14F-4D97-AF65-F5344CB8AC3E}">
        <p14:creationId xmlns:p14="http://schemas.microsoft.com/office/powerpoint/2010/main" val="32808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καμάρα στηρίζεται</a:t>
            </a:r>
            <a:r>
              <a:rPr lang="el-GR" baseline="0" dirty="0" smtClean="0"/>
              <a:t> σε βάσεις πλάτους από 0,50 έως 0,60 μ και ύψος 0,80 -1,00 μ.</a:t>
            </a:r>
          </a:p>
          <a:p>
            <a:r>
              <a:rPr lang="el-GR" baseline="0" dirty="0" smtClean="0"/>
              <a:t>Μια μεγάλη πλακόπετρα καλύπτει κάθε βάση και εξέχει από αυτήν μερικά εκατοστά, σαν επίκρανο (...)</a:t>
            </a:r>
          </a:p>
          <a:p>
            <a:r>
              <a:rPr lang="el-GR" dirty="0" smtClean="0"/>
              <a:t>Πάνω σε αυτήν τοποθετείται ο πρώτος τοξόλιθος από λαξευμένο </a:t>
            </a:r>
            <a:r>
              <a:rPr lang="el-GR" dirty="0" err="1" smtClean="0"/>
              <a:t>πορόλιθο</a:t>
            </a:r>
            <a:r>
              <a:rPr lang="el-GR" dirty="0" smtClean="0"/>
              <a:t> , πάντα μεγαλύτερος από τους</a:t>
            </a:r>
            <a:r>
              <a:rPr lang="el-GR" baseline="0" dirty="0" smtClean="0"/>
              <a:t> άλλους. Στην κορυφή της καμάρας οι τοξόλιθοι συνήθως συναντώνται με αρμό και όχι με «κλείδα» (δηλ. μια κορυφαία πέτρα η οποία σφηνώνεται ανάμεσα στους τοξόλιθους)</a:t>
            </a:r>
          </a:p>
          <a:p>
            <a:r>
              <a:rPr lang="el-GR" baseline="0" dirty="0" smtClean="0"/>
              <a:t>Η χάραξη της καμάρας γινόταν με ένα καλάμι, το οποίο στερεωνόταν στο κέντρο του ημικυκλίου και στην συνέχεια περιφερόταν κατά την κίνηση του ρολογιού και με βάση τον κύκλο αυτό έφτιαχναν τον ξυλότυπο.</a:t>
            </a:r>
          </a:p>
          <a:p>
            <a:endParaRPr lang="el-GR" baseline="0" dirty="0" smtClean="0"/>
          </a:p>
          <a:p>
            <a:r>
              <a:rPr lang="el-GR" baseline="0" dirty="0" smtClean="0"/>
              <a:t>Φυσικά η καμάρα στην λαϊκή αρχιτεκτονική χρησιμοποιείται κατά κανόνα στην εγκάρσια διεύθυνση, ώστε να λειτουργεί όχι σαν </a:t>
            </a:r>
            <a:r>
              <a:rPr lang="el-GR" baseline="0" dirty="0" err="1" smtClean="0"/>
              <a:t>μεσοδοκός</a:t>
            </a:r>
            <a:r>
              <a:rPr lang="el-GR" baseline="0" dirty="0" smtClean="0"/>
              <a:t> αλλά σαν αντηρίδα.</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18</a:t>
            </a:fld>
            <a:endParaRPr lang="el-GR"/>
          </a:p>
        </p:txBody>
      </p:sp>
    </p:spTree>
    <p:extLst>
      <p:ext uri="{BB962C8B-B14F-4D97-AF65-F5344CB8AC3E}">
        <p14:creationId xmlns:p14="http://schemas.microsoft.com/office/powerpoint/2010/main" val="166166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C1451DD1-ED68-458C-8CE6-6EEF9A81834B}" type="slidenum">
              <a:rPr lang="el-GR" smtClean="0"/>
              <a:t>21</a:t>
            </a:fld>
            <a:endParaRPr lang="el-GR"/>
          </a:p>
        </p:txBody>
      </p:sp>
    </p:spTree>
    <p:extLst>
      <p:ext uri="{BB962C8B-B14F-4D97-AF65-F5344CB8AC3E}">
        <p14:creationId xmlns:p14="http://schemas.microsoft.com/office/powerpoint/2010/main" val="143556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Από κάτω προς τα πάνω:</a:t>
            </a:r>
          </a:p>
          <a:p>
            <a:endParaRPr lang="el-GR" dirty="0" smtClean="0"/>
          </a:p>
          <a:p>
            <a:pPr marL="171450" indent="-171450">
              <a:buFont typeface="Arial" charset="-95"/>
              <a:buChar char="•"/>
            </a:pPr>
            <a:r>
              <a:rPr lang="el-GR" dirty="0" smtClean="0"/>
              <a:t>Δοκοί από πελεκητούς κορμούς δέντρων (</a:t>
            </a:r>
            <a:r>
              <a:rPr lang="el-GR" dirty="0" err="1" smtClean="0"/>
              <a:t>γρέντες</a:t>
            </a:r>
            <a:r>
              <a:rPr lang="el-GR" dirty="0" smtClean="0"/>
              <a:t>): χρησιμοποιούνται τόσο εγκάρσια όσο και στην ξυλοδεσιά.</a:t>
            </a:r>
          </a:p>
          <a:p>
            <a:pPr marL="171450" indent="-171450">
              <a:buFont typeface="Arial" charset="-95"/>
              <a:buChar char="•"/>
            </a:pPr>
            <a:r>
              <a:rPr lang="el-GR" dirty="0" smtClean="0"/>
              <a:t>Πέτσωμα από μικρούς κορμούς δέντρων</a:t>
            </a:r>
          </a:p>
          <a:p>
            <a:pPr marL="171450" indent="-171450">
              <a:buFont typeface="Arial" charset="-95"/>
              <a:buChar char="•"/>
            </a:pPr>
            <a:r>
              <a:rPr lang="el-GR" dirty="0" smtClean="0"/>
              <a:t>Πλάκες από λίθο</a:t>
            </a:r>
          </a:p>
          <a:p>
            <a:pPr marL="171450" indent="-171450">
              <a:buFont typeface="Arial" charset="-95"/>
              <a:buChar char="•"/>
            </a:pPr>
            <a:r>
              <a:rPr lang="el-GR" dirty="0" smtClean="0"/>
              <a:t>Ειδικά κατεργασμένο χώμα</a:t>
            </a:r>
            <a:r>
              <a:rPr lang="en-US" dirty="0" smtClean="0"/>
              <a:t> – </a:t>
            </a:r>
            <a:r>
              <a:rPr lang="el-GR" dirty="0" smtClean="0"/>
              <a:t>το</a:t>
            </a:r>
            <a:r>
              <a:rPr lang="el-GR" baseline="0" dirty="0" smtClean="0"/>
              <a:t> χώμα λειτουργεί ως μονωτικό για τις μυρωδιές των ζώων, ενώ ταυτόχρονα λειτουργεί και σαν καλός αγωγός για την θερμότητά τους.</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23</a:t>
            </a:fld>
            <a:endParaRPr lang="el-GR"/>
          </a:p>
        </p:txBody>
      </p:sp>
    </p:spTree>
    <p:extLst>
      <p:ext uri="{BB962C8B-B14F-4D97-AF65-F5344CB8AC3E}">
        <p14:creationId xmlns:p14="http://schemas.microsoft.com/office/powerpoint/2010/main" val="71341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Από κάτω προς τα πάνω:</a:t>
            </a:r>
          </a:p>
          <a:p>
            <a:endParaRPr lang="el-GR" dirty="0" smtClean="0"/>
          </a:p>
          <a:p>
            <a:pPr marL="171450" indent="-171450">
              <a:buFont typeface="Arial" charset="-95"/>
              <a:buChar char="•"/>
            </a:pPr>
            <a:r>
              <a:rPr lang="el-GR" dirty="0" smtClean="0"/>
              <a:t>Δοκοί από πελεκητούς κορμούς δέντρων (</a:t>
            </a:r>
            <a:r>
              <a:rPr lang="el-GR" dirty="0" err="1" smtClean="0"/>
              <a:t>γρέντες</a:t>
            </a:r>
            <a:r>
              <a:rPr lang="el-GR" dirty="0" smtClean="0"/>
              <a:t>): χρησιμοποιούνται τόσο εγκάρσια όσο και στην ξυλοδεσιά.</a:t>
            </a:r>
          </a:p>
          <a:p>
            <a:pPr marL="171450" indent="-171450">
              <a:buFont typeface="Arial" charset="-95"/>
              <a:buChar char="•"/>
            </a:pPr>
            <a:r>
              <a:rPr lang="el-GR" dirty="0" smtClean="0"/>
              <a:t>Πέτσωμα από μικρούς κορμούς δέντρων</a:t>
            </a:r>
          </a:p>
          <a:p>
            <a:pPr marL="171450" indent="-171450">
              <a:buFont typeface="Arial" charset="-95"/>
              <a:buChar char="•"/>
            </a:pPr>
            <a:r>
              <a:rPr lang="el-GR" dirty="0" smtClean="0"/>
              <a:t>Πλάκες από λίθο</a:t>
            </a:r>
          </a:p>
          <a:p>
            <a:pPr marL="171450" indent="-171450">
              <a:buFont typeface="Arial" charset="-95"/>
              <a:buChar char="•"/>
            </a:pPr>
            <a:r>
              <a:rPr lang="el-GR" dirty="0" smtClean="0"/>
              <a:t>Ειδικά κατεργασμένο χώμα</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24</a:t>
            </a:fld>
            <a:endParaRPr lang="el-GR"/>
          </a:p>
        </p:txBody>
      </p:sp>
    </p:spTree>
    <p:extLst>
      <p:ext uri="{BB962C8B-B14F-4D97-AF65-F5344CB8AC3E}">
        <p14:creationId xmlns:p14="http://schemas.microsoft.com/office/powerpoint/2010/main" val="200195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Εδώ το μαγειρειό βρίσκεται στο ισόγειο. Διακρίνονται:</a:t>
            </a:r>
            <a:r>
              <a:rPr lang="el-GR" baseline="0" dirty="0" smtClean="0"/>
              <a:t> ο φούρνος (1), ο νεροχύτης (2) και το τζάκι (3).</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25</a:t>
            </a:fld>
            <a:endParaRPr lang="el-GR"/>
          </a:p>
        </p:txBody>
      </p:sp>
    </p:spTree>
    <p:extLst>
      <p:ext uri="{BB962C8B-B14F-4D97-AF65-F5344CB8AC3E}">
        <p14:creationId xmlns:p14="http://schemas.microsoft.com/office/powerpoint/2010/main" val="500355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26</a:t>
            </a:fld>
            <a:endParaRPr lang="el-GR"/>
          </a:p>
        </p:txBody>
      </p:sp>
    </p:spTree>
    <p:extLst>
      <p:ext uri="{BB962C8B-B14F-4D97-AF65-F5344CB8AC3E}">
        <p14:creationId xmlns:p14="http://schemas.microsoft.com/office/powerpoint/2010/main" val="968381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smtClean="0"/>
              <a:t>Ο γυναικωνίτης χρησίμευε για να ακούν οι γυναίκες τις συζητήσεις των ανδρών (π.χ. την πρόταση για γάμο).</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30</a:t>
            </a:fld>
            <a:endParaRPr lang="el-GR"/>
          </a:p>
        </p:txBody>
      </p:sp>
    </p:spTree>
    <p:extLst>
      <p:ext uri="{BB962C8B-B14F-4D97-AF65-F5344CB8AC3E}">
        <p14:creationId xmlns:p14="http://schemas.microsoft.com/office/powerpoint/2010/main" val="1647358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C1451DD1-ED68-458C-8CE6-6EEF9A81834B}" type="slidenum">
              <a:rPr lang="el-GR" smtClean="0"/>
              <a:t>33</a:t>
            </a:fld>
            <a:endParaRPr lang="el-GR"/>
          </a:p>
        </p:txBody>
      </p:sp>
    </p:spTree>
    <p:extLst>
      <p:ext uri="{BB962C8B-B14F-4D97-AF65-F5344CB8AC3E}">
        <p14:creationId xmlns:p14="http://schemas.microsoft.com/office/powerpoint/2010/main" val="112896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a:t>
            </a:fld>
            <a:endParaRPr lang="el-GR"/>
          </a:p>
        </p:txBody>
      </p:sp>
    </p:spTree>
    <p:extLst>
      <p:ext uri="{BB962C8B-B14F-4D97-AF65-F5344CB8AC3E}">
        <p14:creationId xmlns:p14="http://schemas.microsoft.com/office/powerpoint/2010/main" val="2282600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34</a:t>
            </a:fld>
            <a:endParaRPr lang="el-GR"/>
          </a:p>
        </p:txBody>
      </p:sp>
    </p:spTree>
    <p:extLst>
      <p:ext uri="{BB962C8B-B14F-4D97-AF65-F5344CB8AC3E}">
        <p14:creationId xmlns:p14="http://schemas.microsoft.com/office/powerpoint/2010/main" val="16923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smtClean="0">
                <a:solidFill>
                  <a:schemeClr val="tx1"/>
                </a:solidFill>
                <a:latin typeface="+mn-lt"/>
                <a:ea typeface="+mn-ea"/>
                <a:cs typeface="+mn-cs"/>
              </a:rPr>
              <a:t>Η λέξη σαχνισί (= κάθισμα του σάχη) έχει περσική προέλευση, έχει όμως περιληφθεί και στην τουρκική οικοδομική ορολογία και σημαίνει την μικρή προεξοχή που προορίζεται για να καθίσει κανείς και να δει έξω. Ο όρος </a:t>
            </a:r>
            <a:r>
              <a:rPr lang="el-GR" sz="1200" kern="1200" dirty="0" err="1" smtClean="0">
                <a:solidFill>
                  <a:schemeClr val="tx1"/>
                </a:solidFill>
                <a:latin typeface="+mn-lt"/>
                <a:ea typeface="+mn-ea"/>
                <a:cs typeface="+mn-cs"/>
              </a:rPr>
              <a:t>έρκερ</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erker</a:t>
            </a:r>
            <a:r>
              <a:rPr lang="el-GR" sz="1200" kern="1200" dirty="0" smtClean="0">
                <a:solidFill>
                  <a:schemeClr val="tx1"/>
                </a:solidFill>
                <a:latin typeface="+mn-lt"/>
                <a:ea typeface="+mn-ea"/>
                <a:cs typeface="+mn-cs"/>
              </a:rPr>
              <a:t>) έχει επικρατήσει πλέον στην ευρωπαϊκή αρχιτεκτονική, ενώ στις σύγχρονες κατοικίες των ΗΠΑ το βρίσκουμε με το όνομα </a:t>
            </a:r>
            <a:r>
              <a:rPr lang="el-GR" sz="1200" kern="1200" dirty="0" err="1" smtClean="0">
                <a:solidFill>
                  <a:schemeClr val="tx1"/>
                </a:solidFill>
                <a:latin typeface="+mn-lt"/>
                <a:ea typeface="+mn-ea"/>
                <a:cs typeface="+mn-cs"/>
              </a:rPr>
              <a:t>Bay</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Window</a:t>
            </a:r>
            <a:r>
              <a:rPr lang="el-GR" sz="1200" kern="1200" dirty="0" smtClean="0">
                <a:solidFill>
                  <a:schemeClr val="tx1"/>
                </a:solidFill>
                <a:latin typeface="+mn-lt"/>
                <a:ea typeface="+mn-ea"/>
                <a:cs typeface="+mn-cs"/>
              </a:rPr>
              <a:t> (προεξέχον παράθυρο).</a:t>
            </a:r>
          </a:p>
          <a:p>
            <a:r>
              <a:rPr lang="el-GR" sz="1200" kern="1200" dirty="0" smtClean="0">
                <a:solidFill>
                  <a:schemeClr val="tx1"/>
                </a:solidFill>
                <a:latin typeface="+mn-lt"/>
                <a:ea typeface="+mn-ea"/>
                <a:cs typeface="+mn-cs"/>
              </a:rPr>
              <a:t>Την εφαρμογή του </a:t>
            </a:r>
            <a:r>
              <a:rPr lang="el-GR" sz="1200" kern="1200" dirty="0" err="1" smtClean="0">
                <a:solidFill>
                  <a:schemeClr val="tx1"/>
                </a:solidFill>
                <a:latin typeface="+mn-lt"/>
                <a:ea typeface="+mn-ea"/>
                <a:cs typeface="+mn-cs"/>
              </a:rPr>
              <a:t>σαχνισιού</a:t>
            </a:r>
            <a:r>
              <a:rPr lang="el-GR" sz="1200" kern="1200" dirty="0" smtClean="0">
                <a:solidFill>
                  <a:schemeClr val="tx1"/>
                </a:solidFill>
                <a:latin typeface="+mn-lt"/>
                <a:ea typeface="+mn-ea"/>
                <a:cs typeface="+mn-cs"/>
              </a:rPr>
              <a:t> επέβαλε η ανάγκη της προέκτασης των εσωτερικών χώρων, για πληρέστερη λειτουργικότητα της κατοικίας. Αλλά και λόγοι κοινωνικοί συντέλεσαν στην δημιουργία του. </a:t>
            </a:r>
            <a:r>
              <a:rPr lang="el-GR" sz="1200" kern="1200" dirty="0" err="1" smtClean="0">
                <a:solidFill>
                  <a:schemeClr val="tx1"/>
                </a:solidFill>
                <a:latin typeface="+mn-lt"/>
                <a:ea typeface="+mn-ea"/>
                <a:cs typeface="+mn-cs"/>
              </a:rPr>
              <a:t>Μισοκρυμμένες</a:t>
            </a:r>
            <a:r>
              <a:rPr lang="el-GR" sz="1200" kern="1200" dirty="0" smtClean="0">
                <a:solidFill>
                  <a:schemeClr val="tx1"/>
                </a:solidFill>
                <a:latin typeface="+mn-lt"/>
                <a:ea typeface="+mn-ea"/>
                <a:cs typeface="+mn-cs"/>
              </a:rPr>
              <a:t> στα </a:t>
            </a:r>
            <a:r>
              <a:rPr lang="el-GR" sz="1200" kern="1200" dirty="0" err="1" smtClean="0">
                <a:solidFill>
                  <a:schemeClr val="tx1"/>
                </a:solidFill>
                <a:latin typeface="+mn-lt"/>
                <a:ea typeface="+mn-ea"/>
                <a:cs typeface="+mn-cs"/>
              </a:rPr>
              <a:t>δρύφακτα</a:t>
            </a:r>
            <a:r>
              <a:rPr lang="el-GR" sz="1200" kern="1200" dirty="0" smtClean="0">
                <a:solidFill>
                  <a:schemeClr val="tx1"/>
                </a:solidFill>
                <a:latin typeface="+mn-lt"/>
                <a:ea typeface="+mn-ea"/>
                <a:cs typeface="+mn-cs"/>
              </a:rPr>
              <a:t>, οι γυναίκες του σπιτιού παρακολουθούσαν αυτά που </a:t>
            </a:r>
            <a:r>
              <a:rPr lang="el-GR" sz="1200" kern="1200" dirty="0" err="1" smtClean="0">
                <a:solidFill>
                  <a:schemeClr val="tx1"/>
                </a:solidFill>
                <a:latin typeface="+mn-lt"/>
                <a:ea typeface="+mn-ea"/>
                <a:cs typeface="+mn-cs"/>
              </a:rPr>
              <a:t>συνέβαιναν</a:t>
            </a:r>
            <a:r>
              <a:rPr lang="el-GR" sz="1200" kern="1200" dirty="0" smtClean="0">
                <a:solidFill>
                  <a:schemeClr val="tx1"/>
                </a:solidFill>
                <a:latin typeface="+mn-lt"/>
                <a:ea typeface="+mn-ea"/>
                <a:cs typeface="+mn-cs"/>
              </a:rPr>
              <a:t> στον δρόμο. Οι κατασκευές αυτές ήταν ιδιαίτερα χρήσιμες για ανάπαυση και δροσιά των ενοίκων του σπιτιού.</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35</a:t>
            </a:fld>
            <a:endParaRPr lang="el-GR"/>
          </a:p>
        </p:txBody>
      </p:sp>
    </p:spTree>
    <p:extLst>
      <p:ext uri="{BB962C8B-B14F-4D97-AF65-F5344CB8AC3E}">
        <p14:creationId xmlns:p14="http://schemas.microsoft.com/office/powerpoint/2010/main" val="422576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Λειτουργική διάκριση:</a:t>
            </a:r>
          </a:p>
          <a:p>
            <a:pPr marL="171450" indent="-171450">
              <a:buFont typeface="Arial" charset="-95"/>
              <a:buChar char="•"/>
            </a:pPr>
            <a:r>
              <a:rPr lang="el-GR" dirty="0" smtClean="0"/>
              <a:t>Βοηθητικοί χώροι και χώροι κύριας κατοικίας, ή</a:t>
            </a:r>
          </a:p>
          <a:p>
            <a:pPr marL="171450" indent="-171450">
              <a:buFont typeface="Arial" charset="-95"/>
              <a:buChar char="•"/>
            </a:pPr>
            <a:r>
              <a:rPr lang="el-GR" dirty="0" smtClean="0"/>
              <a:t>Μαγαζιά / καταστήματα</a:t>
            </a:r>
            <a:r>
              <a:rPr lang="el-GR" baseline="0" dirty="0" smtClean="0"/>
              <a:t> και χώροι κύριας κατοικίας, ή</a:t>
            </a:r>
          </a:p>
          <a:p>
            <a:pPr marL="171450" indent="-171450">
              <a:buFont typeface="Arial" charset="-95"/>
              <a:buChar char="•"/>
            </a:pPr>
            <a:r>
              <a:rPr lang="el-GR" baseline="0" dirty="0" smtClean="0"/>
              <a:t>(στην περίπτωση τριών ορόφων) βοηθητικοί χώροι και χειμερινή / καλοκαιρινή διαμονή της οικογένειας</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36</a:t>
            </a:fld>
            <a:endParaRPr lang="el-GR"/>
          </a:p>
        </p:txBody>
      </p:sp>
    </p:spTree>
    <p:extLst>
      <p:ext uri="{BB962C8B-B14F-4D97-AF65-F5344CB8AC3E}">
        <p14:creationId xmlns:p14="http://schemas.microsoft.com/office/powerpoint/2010/main" val="1245850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Τόσο ο τσατμάς όσο και το μπαγδατί είναι τούρκικες λέξεις.</a:t>
            </a:r>
            <a:endParaRPr lang="en-US" dirty="0" smtClean="0"/>
          </a:p>
        </p:txBody>
      </p:sp>
      <p:sp>
        <p:nvSpPr>
          <p:cNvPr id="4" name="Slide Number Placeholder 3"/>
          <p:cNvSpPr>
            <a:spLocks noGrp="1"/>
          </p:cNvSpPr>
          <p:nvPr>
            <p:ph type="sldNum" sz="quarter" idx="10"/>
          </p:nvPr>
        </p:nvSpPr>
        <p:spPr/>
        <p:txBody>
          <a:bodyPr/>
          <a:lstStyle/>
          <a:p>
            <a:fld id="{C1451DD1-ED68-458C-8CE6-6EEF9A81834B}" type="slidenum">
              <a:rPr lang="el-GR" smtClean="0"/>
              <a:t>37</a:t>
            </a:fld>
            <a:endParaRPr lang="el-GR"/>
          </a:p>
        </p:txBody>
      </p:sp>
    </p:spTree>
    <p:extLst>
      <p:ext uri="{BB962C8B-B14F-4D97-AF65-F5344CB8AC3E}">
        <p14:creationId xmlns:p14="http://schemas.microsoft.com/office/powerpoint/2010/main" val="36006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Τόσο ο τσατμάς όσο και το μπαγδατί είναι τούρκικες λέξεις.</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38</a:t>
            </a:fld>
            <a:endParaRPr lang="el-GR"/>
          </a:p>
        </p:txBody>
      </p:sp>
    </p:spTree>
    <p:extLst>
      <p:ext uri="{BB962C8B-B14F-4D97-AF65-F5344CB8AC3E}">
        <p14:creationId xmlns:p14="http://schemas.microsoft.com/office/powerpoint/2010/main" val="628980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39</a:t>
            </a:fld>
            <a:endParaRPr lang="el-GR"/>
          </a:p>
        </p:txBody>
      </p:sp>
    </p:spTree>
    <p:extLst>
      <p:ext uri="{BB962C8B-B14F-4D97-AF65-F5344CB8AC3E}">
        <p14:creationId xmlns:p14="http://schemas.microsoft.com/office/powerpoint/2010/main" val="2136919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40</a:t>
            </a:fld>
            <a:endParaRPr lang="el-GR"/>
          </a:p>
        </p:txBody>
      </p:sp>
    </p:spTree>
    <p:extLst>
      <p:ext uri="{BB962C8B-B14F-4D97-AF65-F5344CB8AC3E}">
        <p14:creationId xmlns:p14="http://schemas.microsoft.com/office/powerpoint/2010/main" val="1784697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41</a:t>
            </a:fld>
            <a:endParaRPr lang="el-GR"/>
          </a:p>
        </p:txBody>
      </p:sp>
    </p:spTree>
    <p:extLst>
      <p:ext uri="{BB962C8B-B14F-4D97-AF65-F5344CB8AC3E}">
        <p14:creationId xmlns:p14="http://schemas.microsoft.com/office/powerpoint/2010/main" val="1933887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42</a:t>
            </a:fld>
            <a:endParaRPr lang="el-GR"/>
          </a:p>
        </p:txBody>
      </p:sp>
    </p:spTree>
    <p:extLst>
      <p:ext uri="{BB962C8B-B14F-4D97-AF65-F5344CB8AC3E}">
        <p14:creationId xmlns:p14="http://schemas.microsoft.com/office/powerpoint/2010/main" val="1083067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43</a:t>
            </a:fld>
            <a:endParaRPr lang="el-GR"/>
          </a:p>
        </p:txBody>
      </p:sp>
    </p:spTree>
    <p:extLst>
      <p:ext uri="{BB962C8B-B14F-4D97-AF65-F5344CB8AC3E}">
        <p14:creationId xmlns:p14="http://schemas.microsoft.com/office/powerpoint/2010/main" val="165249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3</a:t>
            </a:fld>
            <a:endParaRPr lang="el-GR"/>
          </a:p>
        </p:txBody>
      </p:sp>
    </p:spTree>
    <p:extLst>
      <p:ext uri="{BB962C8B-B14F-4D97-AF65-F5344CB8AC3E}">
        <p14:creationId xmlns:p14="http://schemas.microsoft.com/office/powerpoint/2010/main" val="1228951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Τα Αμπελάκια άκμασαν ως εμπορικός συνεταιρισμός με βασικό αντικείμενο την βαφή νημάτων, και με εμπορικές σχέσεις που έφταναν μέχρι την Βιέννη, την Βουδαπέστη, την Λειψία, το Αμβούργο, την Δρέσδη, την Οδησσό, το Λονδίνο και την Κωσταντινούπολη. Ο </a:t>
            </a:r>
            <a:r>
              <a:rPr lang="el-GR" sz="1200" dirty="0" err="1" smtClean="0"/>
              <a:t>Σβάρτς</a:t>
            </a:r>
            <a:r>
              <a:rPr lang="el-GR" sz="1200" dirty="0" smtClean="0"/>
              <a:t> ήταν ένας από τους βασικούς συντελεστές αυτής της δραστηριότητας,</a:t>
            </a:r>
            <a:r>
              <a:rPr lang="el-GR" sz="1200" baseline="0" dirty="0" smtClean="0"/>
              <a:t> όπως και διατέλεσε διοικητής της «Συντροφιάς» των Αμπελακίων.</a:t>
            </a:r>
            <a:endParaRPr lang="el-GR" sz="1200" dirty="0" smtClean="0"/>
          </a:p>
          <a:p>
            <a:endParaRPr lang="el-GR" dirty="0" smtClean="0"/>
          </a:p>
          <a:p>
            <a:r>
              <a:rPr lang="el-GR" dirty="0" smtClean="0"/>
              <a:t>Στην ίδρυση και λειτουργία της</a:t>
            </a:r>
            <a:r>
              <a:rPr lang="el-GR" baseline="0" dirty="0" smtClean="0"/>
              <a:t> «Κοινής συντροφιάς και Αδελφότητας των Αμπελακίων» στα 11778 μετείχαν υποχρεωτικά όλοι οι άνδρες, γυναίκες και παιδιά. Πράκτορες της «Συντροφιάς» ήταν εγκατεστημένοι σε όλες αυτές τις ευρωπαϊκές μητροπόλεις και έτσι εδραίωναν το εμπορικό δίκτυο μεταξύ τους.</a:t>
            </a:r>
          </a:p>
          <a:p>
            <a:endParaRPr lang="el-GR" baseline="0" dirty="0" smtClean="0"/>
          </a:p>
          <a:p>
            <a:r>
              <a:rPr lang="el-GR" baseline="0" dirty="0" smtClean="0"/>
              <a:t>Η «Συντροφιά» λειτούργησε περίπου 34 χρόνια, με αρκετές διαλύσεις και ανασυστάσεις εξαιτίας διχονοιών. Η διαδικασία φαίνεται ότι ολοκληρώθηκε με την πανώλη του έτους 1813.</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45</a:t>
            </a:fld>
            <a:endParaRPr lang="el-GR"/>
          </a:p>
        </p:txBody>
      </p:sp>
    </p:spTree>
    <p:extLst>
      <p:ext uri="{BB962C8B-B14F-4D97-AF65-F5344CB8AC3E}">
        <p14:creationId xmlns:p14="http://schemas.microsoft.com/office/powerpoint/2010/main" val="1046098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Απεικονίζεται η Κωσταντινούπολη;</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46</a:t>
            </a:fld>
            <a:endParaRPr lang="el-GR"/>
          </a:p>
        </p:txBody>
      </p:sp>
    </p:spTree>
    <p:extLst>
      <p:ext uri="{BB962C8B-B14F-4D97-AF65-F5344CB8AC3E}">
        <p14:creationId xmlns:p14="http://schemas.microsoft.com/office/powerpoint/2010/main" val="563687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Απεικονίζεται η Κωσταντινούπολη;</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47</a:t>
            </a:fld>
            <a:endParaRPr lang="el-GR"/>
          </a:p>
        </p:txBody>
      </p:sp>
    </p:spTree>
    <p:extLst>
      <p:ext uri="{BB962C8B-B14F-4D97-AF65-F5344CB8AC3E}">
        <p14:creationId xmlns:p14="http://schemas.microsoft.com/office/powerpoint/2010/main" val="1273321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Απεικονίζεται η Κωσταντινούπολη;</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48</a:t>
            </a:fld>
            <a:endParaRPr lang="el-GR"/>
          </a:p>
        </p:txBody>
      </p:sp>
    </p:spTree>
    <p:extLst>
      <p:ext uri="{BB962C8B-B14F-4D97-AF65-F5344CB8AC3E}">
        <p14:creationId xmlns:p14="http://schemas.microsoft.com/office/powerpoint/2010/main" val="419017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50</a:t>
            </a:fld>
            <a:endParaRPr lang="el-GR"/>
          </a:p>
        </p:txBody>
      </p:sp>
    </p:spTree>
    <p:extLst>
      <p:ext uri="{BB962C8B-B14F-4D97-AF65-F5344CB8AC3E}">
        <p14:creationId xmlns:p14="http://schemas.microsoft.com/office/powerpoint/2010/main" val="48369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4</a:t>
            </a:fld>
            <a:endParaRPr lang="el-GR"/>
          </a:p>
        </p:txBody>
      </p:sp>
    </p:spTree>
    <p:extLst>
      <p:ext uri="{BB962C8B-B14F-4D97-AF65-F5344CB8AC3E}">
        <p14:creationId xmlns:p14="http://schemas.microsoft.com/office/powerpoint/2010/main" val="159669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5</a:t>
            </a:fld>
            <a:endParaRPr lang="el-GR"/>
          </a:p>
        </p:txBody>
      </p:sp>
    </p:spTree>
    <p:extLst>
      <p:ext uri="{BB962C8B-B14F-4D97-AF65-F5344CB8AC3E}">
        <p14:creationId xmlns:p14="http://schemas.microsoft.com/office/powerpoint/2010/main" val="108013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9</a:t>
            </a:fld>
            <a:endParaRPr lang="el-GR"/>
          </a:p>
        </p:txBody>
      </p:sp>
    </p:spTree>
    <p:extLst>
      <p:ext uri="{BB962C8B-B14F-4D97-AF65-F5344CB8AC3E}">
        <p14:creationId xmlns:p14="http://schemas.microsoft.com/office/powerpoint/2010/main" val="96840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10</a:t>
            </a:fld>
            <a:endParaRPr lang="el-GR"/>
          </a:p>
        </p:txBody>
      </p:sp>
    </p:spTree>
    <p:extLst>
      <p:ext uri="{BB962C8B-B14F-4D97-AF65-F5344CB8AC3E}">
        <p14:creationId xmlns:p14="http://schemas.microsoft.com/office/powerpoint/2010/main" val="170042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11</a:t>
            </a:fld>
            <a:endParaRPr lang="el-GR"/>
          </a:p>
        </p:txBody>
      </p:sp>
    </p:spTree>
    <p:extLst>
      <p:ext uri="{BB962C8B-B14F-4D97-AF65-F5344CB8AC3E}">
        <p14:creationId xmlns:p14="http://schemas.microsoft.com/office/powerpoint/2010/main" val="61407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12</a:t>
            </a:fld>
            <a:endParaRPr lang="el-GR"/>
          </a:p>
        </p:txBody>
      </p:sp>
    </p:spTree>
    <p:extLst>
      <p:ext uri="{BB962C8B-B14F-4D97-AF65-F5344CB8AC3E}">
        <p14:creationId xmlns:p14="http://schemas.microsoft.com/office/powerpoint/2010/main" val="57111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18480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76325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808010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1327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562225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409405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08298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089763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0958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580857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7110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57413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38915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658008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20403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322210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148626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02085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780238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308921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39041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75599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459571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903806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910427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4298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29964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38011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18400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58366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9447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6011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800128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2793287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7229419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456770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8534911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5289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657093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33446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071509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1621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600631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8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4007723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541260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237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107613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78236"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78235"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334055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112464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385802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203081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37491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403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79092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842499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08913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913534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23634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65784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1461759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9757630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6927245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845049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8625910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69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8004506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072532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3408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275264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67384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6069136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2593807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4864002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025331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18805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4487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1461526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9345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741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4988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5342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209704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nchor="b"/>
          <a:lstStyle>
            <a:lvl1pPr marL="0" indent="0" algn="r">
              <a:buNone/>
              <a:defRPr sz="3200" i="1"/>
            </a:lvl1pPr>
            <a:lvl2pPr marL="457200" indent="0" algn="r">
              <a:buNone/>
              <a:defRPr sz="2800" i="1"/>
            </a:lvl2pPr>
            <a:lvl3pPr marL="914400" indent="0" algn="r">
              <a:buNone/>
              <a:defRPr sz="2400" i="1"/>
            </a:lvl3pPr>
            <a:lvl4pPr marL="1371600" indent="0" algn="r">
              <a:buNone/>
              <a:defRPr sz="2000" i="1"/>
            </a:lvl4pPr>
            <a:lvl5pPr marL="1828800" indent="0" algn="r">
              <a:buNone/>
              <a:defRPr sz="2000" i="1"/>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428240"/>
            <a:ext cx="3932237" cy="3440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843932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335279" y="449262"/>
            <a:ext cx="3239770" cy="1119188"/>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935414" y="1"/>
            <a:ext cx="8256586"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335278" y="1991360"/>
            <a:ext cx="3239771" cy="3942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65964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79" userDrawn="1">
          <p15:clr>
            <a:srgbClr val="FBAE40"/>
          </p15:clr>
        </p15:guide>
        <p15:guide id="2" pos="225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502245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25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10502"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10501"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9/24/15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00374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955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80497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246714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11416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368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5250015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9/24/15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152975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9/24/15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44467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hyperlink" Target="https://www.flickr.com/photos/33284937@N04/7286398890/" TargetMode="External"/><Relationship Id="rId5" Type="http://schemas.openxmlformats.org/officeDocument/2006/relationships/hyperlink" Target="https://www.flickr.com/photos/33284937@N04/" TargetMode="External"/><Relationship Id="rId6" Type="http://schemas.openxmlformats.org/officeDocument/2006/relationships/hyperlink" Target="https://creativecommons.org/licenses/by/2.0/" TargetMode="External"/><Relationship Id="rId1" Type="http://schemas.openxmlformats.org/officeDocument/2006/relationships/slideLayout" Target="../slideLayouts/slideLayout7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g"/><Relationship Id="rId6" Type="http://schemas.openxmlformats.org/officeDocument/2006/relationships/image" Target="../media/image21.jpeg"/><Relationship Id="rId1" Type="http://schemas.openxmlformats.org/officeDocument/2006/relationships/slideLayout" Target="../slideLayouts/slideLayout8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85.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86.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http://creativecommons.org/licenses/by-nc/3.0/deed.el" TargetMode="External"/><Relationship Id="rId1" Type="http://schemas.openxmlformats.org/officeDocument/2006/relationships/slideLayout" Target="../slideLayouts/slideLayout8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31.jpeg"/><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85.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hyperlink" Target="https://www.flickr.com/photos/33284937@N04/7286398890/" TargetMode="External"/><Relationship Id="rId5" Type="http://schemas.openxmlformats.org/officeDocument/2006/relationships/hyperlink" Target="https://www.flickr.com/photos/33284937@N04/" TargetMode="External"/><Relationship Id="rId6" Type="http://schemas.openxmlformats.org/officeDocument/2006/relationships/hyperlink" Target="https://creativecommons.org/licenses/by/2.0/" TargetMode="External"/><Relationship Id="rId1" Type="http://schemas.openxmlformats.org/officeDocument/2006/relationships/slideLayout" Target="../slideLayouts/slideLayout8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hyperlink" Target="http://xtizontasmexoma.blogspot.gr/" TargetMode="External"/><Relationship Id="rId3"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microsoft.com/office/2007/relationships/hdphoto" Target="../media/hdphoto2.wdp"/><Relationship Id="rId6" Type="http://schemas.openxmlformats.org/officeDocument/2006/relationships/image" Target="../media/image42.jpeg"/><Relationship Id="rId7" Type="http://schemas.microsoft.com/office/2007/relationships/hdphoto" Target="../media/hdphoto3.wdp"/><Relationship Id="rId1" Type="http://schemas.openxmlformats.org/officeDocument/2006/relationships/slideLayout" Target="../slideLayouts/slideLayout8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4.wdp"/><Relationship Id="rId5" Type="http://schemas.openxmlformats.org/officeDocument/2006/relationships/hyperlink" Target="https://www.flickr.com/photos/tedpap/396879801/" TargetMode="External"/><Relationship Id="rId6" Type="http://schemas.openxmlformats.org/officeDocument/2006/relationships/hyperlink" Target="https://www.flickr.com/photos/tedpap/" TargetMode="External"/><Relationship Id="rId7" Type="http://schemas.openxmlformats.org/officeDocument/2006/relationships/hyperlink" Target="https://creativecommons.org/licenses/by-nc/2.0/" TargetMode="External"/><Relationship Id="rId1" Type="http://schemas.openxmlformats.org/officeDocument/2006/relationships/slideLayout" Target="../slideLayouts/slideLayout8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5.wdp"/><Relationship Id="rId1" Type="http://schemas.openxmlformats.org/officeDocument/2006/relationships/slideLayout" Target="../slideLayouts/slideLayout8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6.wdp"/><Relationship Id="rId1" Type="http://schemas.openxmlformats.org/officeDocument/2006/relationships/slideLayout" Target="../slideLayouts/slideLayout8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5" Type="http://schemas.openxmlformats.org/officeDocument/2006/relationships/image" Target="../media/image3.jpg"/><Relationship Id="rId1" Type="http://schemas.openxmlformats.org/officeDocument/2006/relationships/slideLayout" Target="../slideLayouts/slideLayout8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6.wdp"/><Relationship Id="rId1" Type="http://schemas.openxmlformats.org/officeDocument/2006/relationships/slideLayout" Target="../slideLayouts/slideLayout8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microsoft.com/office/2007/relationships/hdphoto" Target="../media/hdphoto7.wdp"/><Relationship Id="rId5" Type="http://schemas.openxmlformats.org/officeDocument/2006/relationships/image" Target="../media/image51.jpeg"/><Relationship Id="rId1" Type="http://schemas.openxmlformats.org/officeDocument/2006/relationships/slideLayout" Target="../slideLayouts/slideLayout84.xml"/><Relationship Id="rId2"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hyperlink" Target="https://www.flickr.com/photos/ekounoupamelissa/5490024592" TargetMode="External"/><Relationship Id="rId5" Type="http://schemas.openxmlformats.org/officeDocument/2006/relationships/hyperlink" Target="https://www.flickr.com/photos/ekounoupamelissa/" TargetMode="External"/><Relationship Id="rId1" Type="http://schemas.openxmlformats.org/officeDocument/2006/relationships/slideLayout" Target="../slideLayouts/slideLayout85.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hyperlink" Target="https://commons.wikimedia.org/wiki/File:20091128_Xanthi_Greece_3.jpg#/media/File:20091128_Xanthi_Greece_3.jpg"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85.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1.xml"/><Relationship Id="rId3"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2.xml"/><Relationship Id="rId3"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hyperlink" Target="https://www.flickr.com/photos/127850537@N03/15864508301/" TargetMode="External"/><Relationship Id="rId5" Type="http://schemas.openxmlformats.org/officeDocument/2006/relationships/hyperlink" Target="https://www.flickr.com/photos/127850537@N03/" TargetMode="External"/><Relationship Id="rId1" Type="http://schemas.openxmlformats.org/officeDocument/2006/relationships/slideLayout" Target="../slideLayouts/slideLayout85.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g"/><Relationship Id="rId1" Type="http://schemas.openxmlformats.org/officeDocument/2006/relationships/slideLayout" Target="../slideLayouts/slideLayout8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6.xml"/><Relationship Id="rId3" Type="http://schemas.openxmlformats.org/officeDocument/2006/relationships/image" Target="../media/image60.jp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4" Type="http://schemas.microsoft.com/office/2007/relationships/hdphoto" Target="../media/hdphoto8.wdp"/><Relationship Id="rId1" Type="http://schemas.openxmlformats.org/officeDocument/2006/relationships/slideLayout" Target="../slideLayouts/slideLayout84.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62.JPG"/></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hyperlink" Target="http://www.siatista.info/" TargetMode="External"/><Relationship Id="rId1" Type="http://schemas.openxmlformats.org/officeDocument/2006/relationships/slideLayout" Target="../slideLayouts/slideLayout84.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4" Type="http://schemas.microsoft.com/office/2007/relationships/hdphoto" Target="../media/hdphoto9.wdp"/><Relationship Id="rId1" Type="http://schemas.openxmlformats.org/officeDocument/2006/relationships/slideLayout" Target="../slideLayouts/slideLayout84.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1.xml"/><Relationship Id="rId3"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4" Type="http://schemas.microsoft.com/office/2007/relationships/hdphoto" Target="../media/hdphoto10.wdp"/><Relationship Id="rId1" Type="http://schemas.openxmlformats.org/officeDocument/2006/relationships/slideLayout" Target="../slideLayouts/slideLayout84.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4" Type="http://schemas.microsoft.com/office/2007/relationships/hdphoto" Target="../media/hdphoto11.wdp"/><Relationship Id="rId5" Type="http://schemas.openxmlformats.org/officeDocument/2006/relationships/image" Target="../media/image70.jpeg"/><Relationship Id="rId6" Type="http://schemas.microsoft.com/office/2007/relationships/hdphoto" Target="../media/hdphoto12.wdp"/><Relationship Id="rId7" Type="http://schemas.openxmlformats.org/officeDocument/2006/relationships/image" Target="../media/image71.jpeg"/><Relationship Id="rId8" Type="http://schemas.microsoft.com/office/2007/relationships/hdphoto" Target="../media/hdphoto13.wdp"/><Relationship Id="rId9" Type="http://schemas.openxmlformats.org/officeDocument/2006/relationships/image" Target="../media/image72.jpeg"/><Relationship Id="rId10" Type="http://schemas.microsoft.com/office/2007/relationships/hdphoto" Target="../media/hdphoto14.wdp"/><Relationship Id="rId11" Type="http://schemas.openxmlformats.org/officeDocument/2006/relationships/image" Target="../media/image73.jpeg"/><Relationship Id="rId1" Type="http://schemas.openxmlformats.org/officeDocument/2006/relationships/slideLayout" Target="../slideLayouts/slideLayout84.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3" Type="http://schemas.openxmlformats.org/officeDocument/2006/relationships/hyperlink" Target="https://commons.wikimedia.org/wiki/File:Panagia_Geb%C3%A4ude_2_C.jpg#/media/File:Panagia_Geb%C3%A4ude_2_C.jpg" TargetMode="External"/><Relationship Id="rId4" Type="http://schemas.openxmlformats.org/officeDocument/2006/relationships/hyperlink" Target="http://creativecommons.org/licenses/by-sa/3.0/" TargetMode="External"/><Relationship Id="rId1" Type="http://schemas.openxmlformats.org/officeDocument/2006/relationships/slideLayout" Target="../slideLayouts/slideLayout84.xml"/><Relationship Id="rId2"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8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hyperlink" Target="https://www.flickr.com/photos/33284937@N04/7286398890/" TargetMode="External"/><Relationship Id="rId5" Type="http://schemas.openxmlformats.org/officeDocument/2006/relationships/hyperlink" Target="https://www.flickr.com/photos/33284937@N04/" TargetMode="External"/><Relationship Id="rId6" Type="http://schemas.openxmlformats.org/officeDocument/2006/relationships/hyperlink" Target="https://creativecommons.org/licenses/by/2.0/" TargetMode="External"/><Relationship Id="rId1" Type="http://schemas.openxmlformats.org/officeDocument/2006/relationships/slideLayout" Target="../slideLayouts/slideLayout78.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213803"/>
            <a:ext cx="9144000" cy="2487612"/>
          </a:xfrm>
          <a:solidFill>
            <a:schemeClr val="tx1">
              <a:alpha val="37000"/>
            </a:schemeClr>
          </a:solidFill>
        </p:spPr>
        <p:txBody>
          <a:bodyPr/>
          <a:lstStyle/>
          <a:p>
            <a:r>
              <a:rPr lang="el-GR" dirty="0" smtClean="0">
                <a:solidFill>
                  <a:schemeClr val="bg1"/>
                </a:solidFill>
              </a:rPr>
              <a:t>Σπίτια της ηπειρωτικής Ελλάδας</a:t>
            </a:r>
            <a:endParaRPr lang="el-GR" sz="3200" dirty="0">
              <a:solidFill>
                <a:schemeClr val="bg1"/>
              </a:solidFill>
            </a:endParaRPr>
          </a:p>
        </p:txBody>
      </p:sp>
      <p:sp>
        <p:nvSpPr>
          <p:cNvPr id="3" name="Υπότιτλος 2"/>
          <p:cNvSpPr>
            <a:spLocks noGrp="1"/>
          </p:cNvSpPr>
          <p:nvPr>
            <p:ph type="subTitle" idx="1"/>
          </p:nvPr>
        </p:nvSpPr>
        <p:spPr>
          <a:xfrm>
            <a:off x="1524000" y="3701416"/>
            <a:ext cx="9144000" cy="1647824"/>
          </a:xfrm>
          <a:solidFill>
            <a:schemeClr val="tx1">
              <a:alpha val="35000"/>
            </a:schemeClr>
          </a:solidFill>
        </p:spPr>
        <p:txBody>
          <a:bodyPr/>
          <a:lstStyle/>
          <a:p>
            <a:r>
              <a:rPr lang="el-GR" sz="2400" dirty="0" smtClean="0">
                <a:solidFill>
                  <a:schemeClr val="bg1"/>
                </a:solidFill>
              </a:rPr>
              <a:t>Μορφολογία και κατασκευαστικές λογικές</a:t>
            </a:r>
            <a:endParaRPr lang="el-GR" dirty="0">
              <a:solidFill>
                <a:schemeClr val="bg1"/>
              </a:solidFill>
            </a:endParaRPr>
          </a:p>
        </p:txBody>
      </p:sp>
      <p:sp>
        <p:nvSpPr>
          <p:cNvPr id="5" name="TextBox 4"/>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Σοκάκι στην Σιάτιστα, Ν. Κοζάνης</a:t>
            </a:r>
            <a:endParaRPr lang="el-GR" sz="800" dirty="0">
              <a:solidFill>
                <a:schemeClr val="bg1"/>
              </a:solidFill>
            </a:endParaRPr>
          </a:p>
          <a:p>
            <a:pPr algn="r"/>
            <a:r>
              <a:rPr lang="en-US" sz="800" dirty="0" smtClean="0">
                <a:solidFill>
                  <a:schemeClr val="bg1"/>
                </a:solidFill>
              </a:rPr>
              <a:t>"</a:t>
            </a:r>
            <a:r>
              <a:rPr lang="en-US" sz="800" dirty="0">
                <a:hlinkClick r:id="rId4"/>
              </a:rPr>
              <a:t>Geometry</a:t>
            </a:r>
            <a:r>
              <a:rPr lang="en-US" sz="800" dirty="0" smtClean="0">
                <a:solidFill>
                  <a:schemeClr val="bg1"/>
                </a:solidFill>
              </a:rPr>
              <a:t>" </a:t>
            </a:r>
            <a:r>
              <a:rPr lang="el-GR" sz="800" dirty="0" smtClean="0">
                <a:solidFill>
                  <a:schemeClr val="bg1"/>
                </a:solidFill>
              </a:rPr>
              <a:t>από τον </a:t>
            </a:r>
            <a:r>
              <a:rPr lang="en-US" sz="800" dirty="0">
                <a:hlinkClick r:id="rId5"/>
              </a:rPr>
              <a:t>Nikos </a:t>
            </a:r>
            <a:r>
              <a:rPr lang="en-US" sz="800" dirty="0" err="1">
                <a:hlinkClick r:id="rId5"/>
              </a:rPr>
              <a:t>Koutoulas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en-US" sz="800" dirty="0">
                <a:solidFill>
                  <a:schemeClr val="bg1"/>
                </a:solidFill>
                <a:hlinkClick r:id="rId6"/>
              </a:rPr>
              <a:t>CC BY 2.0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979277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l-GR" i="1" dirty="0" smtClean="0">
                <a:solidFill>
                  <a:schemeClr val="tx1">
                    <a:lumMod val="75000"/>
                    <a:lumOff val="25000"/>
                  </a:schemeClr>
                </a:solidFill>
              </a:rPr>
              <a:t>Η αρχιτεκτονική παράδοση του ηπειρωτικού χώρου</a:t>
            </a:r>
            <a:endParaRPr lang="en-US" i="1" dirty="0"/>
          </a:p>
        </p:txBody>
      </p:sp>
      <p:sp>
        <p:nvSpPr>
          <p:cNvPr id="16" name="Text Placeholder 15"/>
          <p:cNvSpPr>
            <a:spLocks noGrp="1"/>
          </p:cNvSpPr>
          <p:nvPr>
            <p:ph type="body" sz="half" idx="2"/>
          </p:nvPr>
        </p:nvSpPr>
        <p:spPr/>
        <p:txBody>
          <a:bodyPr>
            <a:normAutofit lnSpcReduction="10000"/>
          </a:bodyPr>
          <a:lstStyle/>
          <a:p>
            <a:r>
              <a:rPr lang="el-GR" dirty="0">
                <a:solidFill>
                  <a:schemeClr val="tx1">
                    <a:lumMod val="75000"/>
                    <a:lumOff val="25000"/>
                  </a:schemeClr>
                </a:solidFill>
              </a:rPr>
              <a:t>Σ</a:t>
            </a:r>
            <a:r>
              <a:rPr lang="el-GR" dirty="0" smtClean="0">
                <a:solidFill>
                  <a:schemeClr val="tx1">
                    <a:lumMod val="75000"/>
                    <a:lumOff val="25000"/>
                  </a:schemeClr>
                </a:solidFill>
              </a:rPr>
              <a:t>την πλειονότητά τους, </a:t>
            </a:r>
            <a:r>
              <a:rPr lang="el-GR" dirty="0">
                <a:solidFill>
                  <a:schemeClr val="tx1">
                    <a:lumMod val="75000"/>
                    <a:lumOff val="25000"/>
                  </a:schemeClr>
                </a:solidFill>
              </a:rPr>
              <a:t>τ</a:t>
            </a:r>
            <a:r>
              <a:rPr lang="el-GR" dirty="0" smtClean="0">
                <a:solidFill>
                  <a:schemeClr val="tx1">
                    <a:lumMod val="75000"/>
                    <a:lumOff val="25000"/>
                  </a:schemeClr>
                </a:solidFill>
              </a:rPr>
              <a:t>α </a:t>
            </a:r>
            <a:r>
              <a:rPr lang="el-GR" dirty="0">
                <a:solidFill>
                  <a:schemeClr val="tx1">
                    <a:lumMod val="75000"/>
                    <a:lumOff val="25000"/>
                  </a:schemeClr>
                </a:solidFill>
              </a:rPr>
              <a:t>σπίτια εξυπηρετούν </a:t>
            </a:r>
            <a:r>
              <a:rPr lang="el-GR" dirty="0" smtClean="0">
                <a:solidFill>
                  <a:schemeClr val="tx1">
                    <a:lumMod val="75000"/>
                    <a:lumOff val="25000"/>
                  </a:schemeClr>
                </a:solidFill>
              </a:rPr>
              <a:t>κατά κύριο λόγο την </a:t>
            </a:r>
            <a:r>
              <a:rPr lang="el-GR" dirty="0">
                <a:solidFill>
                  <a:schemeClr val="tx1">
                    <a:lumMod val="75000"/>
                    <a:lumOff val="25000"/>
                  </a:schemeClr>
                </a:solidFill>
              </a:rPr>
              <a:t>στέγαση των ζώων, την αποθήκευση των καρπών και τις ελάχιστες ανάγκες διαβίωσης των </a:t>
            </a:r>
            <a:r>
              <a:rPr lang="el-GR" dirty="0" smtClean="0">
                <a:solidFill>
                  <a:schemeClr val="tx1">
                    <a:lumMod val="75000"/>
                    <a:lumOff val="25000"/>
                  </a:schemeClr>
                </a:solidFill>
              </a:rPr>
              <a:t>ανθρώπων. Πολλές φορές τούτα γίνονται όλα μαζί, δηλαδή τα ζώα διανυκτερεύουν στους ίδιους χώρους στους οποίους διανυκτερεύουν και οι άνθρωποι.</a:t>
            </a:r>
          </a:p>
          <a:p>
            <a:r>
              <a:rPr lang="el-GR" dirty="0" smtClean="0">
                <a:solidFill>
                  <a:schemeClr val="tx1">
                    <a:lumMod val="75000"/>
                    <a:lumOff val="25000"/>
                  </a:schemeClr>
                </a:solidFill>
              </a:rPr>
              <a:t>Οι ελάχιστες μονάδες είναι μονόχωρες λιθόκτιστες ισόγειες κατοικίες. Ανάλογα με την τοπική ιδιοτυπία και συνθήκες, αυτή η βασική μονάδα εξελίσσεται τόσο καθ’ ύφος όσο και κατά μήκος, ενώ συμπληρώνεται πολλαπλασιαστικά από επιπλέον χώρους, με το ίδιο ή άλλο υλικό.</a:t>
            </a:r>
            <a:endParaRPr lang="el-GR" dirty="0">
              <a:solidFill>
                <a:schemeClr val="tx1">
                  <a:lumMod val="75000"/>
                  <a:lumOff val="25000"/>
                </a:scheme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44" r="-1"/>
          <a:stretch/>
        </p:blipFill>
        <p:spPr>
          <a:xfrm>
            <a:off x="8347553" y="457200"/>
            <a:ext cx="3159944" cy="249319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51"/>
          <a:stretch/>
        </p:blipFill>
        <p:spPr>
          <a:xfrm>
            <a:off x="5051609" y="468359"/>
            <a:ext cx="3152775" cy="251224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890"/>
          <a:stretch/>
        </p:blipFill>
        <p:spPr>
          <a:xfrm>
            <a:off x="5051610" y="3136182"/>
            <a:ext cx="3168198" cy="2503442"/>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229"/>
          <a:stretch/>
        </p:blipFill>
        <p:spPr>
          <a:xfrm>
            <a:off x="8347554" y="3125023"/>
            <a:ext cx="3144520" cy="2514601"/>
          </a:xfrm>
          <a:prstGeom prst="rect">
            <a:avLst/>
          </a:prstGeom>
        </p:spPr>
      </p:pic>
      <p:sp>
        <p:nvSpPr>
          <p:cNvPr id="13" name="TextBox 12"/>
          <p:cNvSpPr txBox="1"/>
          <p:nvPr/>
        </p:nvSpPr>
        <p:spPr>
          <a:xfrm>
            <a:off x="4772025" y="5670104"/>
            <a:ext cx="6826727" cy="815608"/>
          </a:xfrm>
          <a:prstGeom prst="rect">
            <a:avLst/>
          </a:prstGeom>
          <a:noFill/>
        </p:spPr>
        <p:txBody>
          <a:bodyPr wrap="square" rtlCol="0">
            <a:spAutoFit/>
          </a:bodyPr>
          <a:lstStyle/>
          <a:p>
            <a:pPr algn="r"/>
            <a:r>
              <a:rPr lang="el-GR" sz="1000" dirty="0" smtClean="0"/>
              <a:t>Σπίτια της αρχιτεκτονικής παράδοσης του ηπειρωτικού ελληνικού χώρου από την Κεντρική και Νότια ηπειρωτική Ελλάδα σε τύπους κλειστού ισόγειου </a:t>
            </a:r>
            <a:r>
              <a:rPr lang="el-GR" sz="1000" dirty="0" err="1" smtClean="0"/>
              <a:t>μακρυναριού</a:t>
            </a:r>
            <a:r>
              <a:rPr lang="el-GR" sz="1000" dirty="0" smtClean="0"/>
              <a:t> (ή καλυβιού) της υπαίθρου.</a:t>
            </a:r>
          </a:p>
          <a:p>
            <a:pPr algn="r"/>
            <a:endParaRPr lang="el-GR" sz="900" dirty="0" smtClean="0"/>
          </a:p>
          <a:p>
            <a:pPr algn="r"/>
            <a:r>
              <a:rPr lang="el-GR" sz="900" dirty="0" smtClean="0"/>
              <a:t>Παπαϊωάννου</a:t>
            </a:r>
            <a:r>
              <a:rPr lang="el-GR" sz="900" dirty="0"/>
              <a:t>, </a:t>
            </a:r>
            <a:r>
              <a:rPr lang="el-GR" sz="900" dirty="0" smtClean="0"/>
              <a:t>Κ. </a:t>
            </a:r>
            <a:r>
              <a:rPr lang="el-GR" sz="900" i="1" dirty="0"/>
              <a:t>Το Ελληνικό Παραδοσιακό Σπίτι: Η γενική διάρθρωση της αρχιτεκτονικής του και η τυπολογία της.</a:t>
            </a:r>
            <a:r>
              <a:rPr lang="el-GR" sz="900" dirty="0"/>
              <a:t> Αθήνα: Πανεπιστημιακές Εκδόσεις Ε.Μ.Π., </a:t>
            </a:r>
            <a:r>
              <a:rPr lang="el-GR" sz="900" dirty="0" smtClean="0"/>
              <a:t>2003, σ.32</a:t>
            </a:r>
            <a:endParaRPr lang="el-GR" sz="900" dirty="0">
              <a:effectLst/>
            </a:endParaRPr>
          </a:p>
        </p:txBody>
      </p:sp>
    </p:spTree>
    <p:extLst>
      <p:ext uri="{BB962C8B-B14F-4D97-AF65-F5344CB8AC3E}">
        <p14:creationId xmlns:p14="http://schemas.microsoft.com/office/powerpoint/2010/main" val="1045924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754"/>
          <a:stretch/>
        </p:blipFill>
        <p:spPr>
          <a:xfrm>
            <a:off x="5051609" y="468359"/>
            <a:ext cx="6457788" cy="5165685"/>
          </a:xfrm>
          <a:prstGeom prst="rect">
            <a:avLst/>
          </a:prstGeom>
        </p:spPr>
      </p:pic>
      <p:sp>
        <p:nvSpPr>
          <p:cNvPr id="14" name="Title 13"/>
          <p:cNvSpPr>
            <a:spLocks noGrp="1"/>
          </p:cNvSpPr>
          <p:nvPr>
            <p:ph type="title"/>
          </p:nvPr>
        </p:nvSpPr>
        <p:spPr/>
        <p:txBody>
          <a:bodyPr/>
          <a:lstStyle/>
          <a:p>
            <a:r>
              <a:rPr lang="el-GR" i="1" dirty="0" smtClean="0">
                <a:solidFill>
                  <a:schemeClr val="tx1">
                    <a:lumMod val="75000"/>
                    <a:lumOff val="25000"/>
                  </a:schemeClr>
                </a:solidFill>
              </a:rPr>
              <a:t>Η αρχιτεκτονική παράδοση του ηπειρωτικού χώρου</a:t>
            </a:r>
            <a:endParaRPr lang="en-US" i="1" dirty="0"/>
          </a:p>
        </p:txBody>
      </p:sp>
      <p:sp>
        <p:nvSpPr>
          <p:cNvPr id="16" name="Text Placeholder 15"/>
          <p:cNvSpPr>
            <a:spLocks noGrp="1"/>
          </p:cNvSpPr>
          <p:nvPr>
            <p:ph type="body" sz="half" idx="2"/>
          </p:nvPr>
        </p:nvSpPr>
        <p:spPr/>
        <p:txBody>
          <a:bodyPr>
            <a:normAutofit fontScale="92500" lnSpcReduction="10000"/>
          </a:bodyPr>
          <a:lstStyle/>
          <a:p>
            <a:r>
              <a:rPr lang="el-GR" dirty="0"/>
              <a:t>Συνολικά ο Παπαϊωάννου (2003) ξεχωρίζει τυπολογικά τα κτίσματα σε:</a:t>
            </a:r>
          </a:p>
          <a:p>
            <a:pPr marL="285750" indent="-285750">
              <a:buFont typeface="Arial" charset="-95"/>
              <a:buChar char="•"/>
            </a:pPr>
            <a:r>
              <a:rPr lang="el-GR" i="1" dirty="0"/>
              <a:t>Ισόγεια,</a:t>
            </a:r>
            <a:r>
              <a:rPr lang="el-GR" dirty="0"/>
              <a:t> </a:t>
            </a:r>
            <a:r>
              <a:rPr lang="el-GR" i="1" dirty="0"/>
              <a:t>διώροφα</a:t>
            </a:r>
            <a:r>
              <a:rPr lang="el-GR" dirty="0"/>
              <a:t>, ή με περισσότερους ορόφους, δηλ. βάσει του ύψους τους</a:t>
            </a:r>
          </a:p>
          <a:p>
            <a:pPr marL="285750" indent="-285750">
              <a:buFont typeface="Arial" charset="-95"/>
              <a:buChar char="•"/>
            </a:pPr>
            <a:r>
              <a:rPr lang="el-GR" i="1" dirty="0"/>
              <a:t>Κλειστά</a:t>
            </a:r>
            <a:r>
              <a:rPr lang="el-GR" dirty="0"/>
              <a:t> και </a:t>
            </a:r>
            <a:r>
              <a:rPr lang="el-GR" i="1" dirty="0"/>
              <a:t>ανοιχτά</a:t>
            </a:r>
            <a:r>
              <a:rPr lang="el-GR" dirty="0"/>
              <a:t>, ξεχωρίζοντας τα δεύτερα από την ύπαρξη ενός ανοιχτού υπόστεγου χώρου/στοάς γνωστής κατά τόπους και ως </a:t>
            </a:r>
            <a:r>
              <a:rPr lang="el-GR" i="1" dirty="0"/>
              <a:t>χαγιάτι</a:t>
            </a:r>
          </a:p>
          <a:p>
            <a:pPr marL="285750" indent="-285750">
              <a:buFont typeface="Arial" charset="-95"/>
              <a:buChar char="•"/>
            </a:pPr>
            <a:r>
              <a:rPr lang="el-GR" i="1" dirty="0"/>
              <a:t>Μονόχωρα</a:t>
            </a:r>
            <a:r>
              <a:rPr lang="el-GR" dirty="0"/>
              <a:t>, </a:t>
            </a:r>
            <a:r>
              <a:rPr lang="el-GR" i="1" dirty="0"/>
              <a:t>δίχωρα</a:t>
            </a:r>
            <a:r>
              <a:rPr lang="el-GR" dirty="0"/>
              <a:t>, </a:t>
            </a:r>
            <a:r>
              <a:rPr lang="el-GR" i="1" dirty="0"/>
              <a:t>τρίχωρα</a:t>
            </a:r>
            <a:r>
              <a:rPr lang="el-GR" dirty="0"/>
              <a:t>, </a:t>
            </a:r>
            <a:r>
              <a:rPr lang="el-GR" i="1" dirty="0"/>
              <a:t>τετράχωρα</a:t>
            </a:r>
            <a:r>
              <a:rPr lang="el-GR" dirty="0"/>
              <a:t>, </a:t>
            </a:r>
            <a:r>
              <a:rPr lang="el-GR" i="1" dirty="0"/>
              <a:t>με πρόσθετους χώρους σε σχήμα «Γ» ή «Π»</a:t>
            </a:r>
            <a:r>
              <a:rPr lang="el-GR" dirty="0"/>
              <a:t>, ανάλογα με τους χώρους που έχουν.</a:t>
            </a:r>
            <a:endParaRPr lang="el-GR" i="1" dirty="0"/>
          </a:p>
          <a:p>
            <a:pPr marL="285750" indent="-285750">
              <a:buFont typeface="Arial" charset="-95"/>
              <a:buChar char="•"/>
            </a:pPr>
            <a:r>
              <a:rPr lang="el-GR" i="1" dirty="0"/>
              <a:t>Συμπτυγμένα</a:t>
            </a:r>
            <a:r>
              <a:rPr lang="el-GR" dirty="0"/>
              <a:t> ή </a:t>
            </a:r>
            <a:r>
              <a:rPr lang="el-GR" i="1" dirty="0"/>
              <a:t>μακρινάρια</a:t>
            </a:r>
            <a:r>
              <a:rPr lang="el-GR" dirty="0"/>
              <a:t>, ανάλογα με το σχήμα τους.</a:t>
            </a:r>
          </a:p>
        </p:txBody>
      </p:sp>
      <p:sp>
        <p:nvSpPr>
          <p:cNvPr id="13" name="TextBox 12"/>
          <p:cNvSpPr txBox="1"/>
          <p:nvPr/>
        </p:nvSpPr>
        <p:spPr>
          <a:xfrm>
            <a:off x="4772025" y="5670104"/>
            <a:ext cx="6826727" cy="523220"/>
          </a:xfrm>
          <a:prstGeom prst="rect">
            <a:avLst/>
          </a:prstGeom>
          <a:noFill/>
        </p:spPr>
        <p:txBody>
          <a:bodyPr wrap="square" rtlCol="0">
            <a:spAutoFit/>
          </a:bodyPr>
          <a:lstStyle/>
          <a:p>
            <a:pPr algn="r"/>
            <a:r>
              <a:rPr lang="el-GR" sz="1000" dirty="0" smtClean="0"/>
              <a:t>Σπίτια στα </a:t>
            </a:r>
            <a:r>
              <a:rPr lang="el-GR" sz="1000" dirty="0" err="1" smtClean="0"/>
              <a:t>Δερβενοχώρια</a:t>
            </a:r>
            <a:r>
              <a:rPr lang="el-GR" sz="1000" dirty="0" smtClean="0"/>
              <a:t>. Κλειστό ισόγειο </a:t>
            </a:r>
            <a:r>
              <a:rPr lang="el-GR" sz="1000" dirty="0" err="1" smtClean="0"/>
              <a:t>μακρυνάρι</a:t>
            </a:r>
            <a:r>
              <a:rPr lang="el-GR" sz="1000" dirty="0" smtClean="0"/>
              <a:t> που αναπτύσσεται σε μήκος ανάλογα με τις ανάγκες.</a:t>
            </a:r>
          </a:p>
          <a:p>
            <a:pPr algn="r"/>
            <a:endParaRPr lang="el-GR" sz="900" dirty="0" smtClean="0"/>
          </a:p>
          <a:p>
            <a:pPr algn="r"/>
            <a:r>
              <a:rPr lang="el-GR" sz="900" dirty="0" err="1"/>
              <a:t>Κρεμέζη</a:t>
            </a:r>
            <a:r>
              <a:rPr lang="el-GR" sz="900" dirty="0"/>
              <a:t> – </a:t>
            </a:r>
            <a:r>
              <a:rPr lang="el-GR" sz="900" dirty="0" err="1"/>
              <a:t>Δημητσάντου</a:t>
            </a:r>
            <a:r>
              <a:rPr lang="el-GR" sz="900" dirty="0"/>
              <a:t>, Α. </a:t>
            </a:r>
            <a:r>
              <a:rPr lang="el-GR" sz="900" i="1" dirty="0"/>
              <a:t>Αττική. </a:t>
            </a:r>
            <a:r>
              <a:rPr lang="el-GR" sz="900" dirty="0"/>
              <a:t>Αθήνα: Μέλισσα, 1984,  </a:t>
            </a:r>
            <a:r>
              <a:rPr lang="el-GR" sz="900" dirty="0" smtClean="0"/>
              <a:t>σ.27</a:t>
            </a:r>
            <a:endParaRPr lang="en-US" sz="1050" i="1" dirty="0"/>
          </a:p>
        </p:txBody>
      </p:sp>
    </p:spTree>
    <p:extLst>
      <p:ext uri="{BB962C8B-B14F-4D97-AF65-F5344CB8AC3E}">
        <p14:creationId xmlns:p14="http://schemas.microsoft.com/office/powerpoint/2010/main" val="164716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l-GR" i="1" dirty="0" smtClean="0">
                <a:solidFill>
                  <a:schemeClr val="tx1">
                    <a:lumMod val="75000"/>
                    <a:lumOff val="25000"/>
                  </a:schemeClr>
                </a:solidFill>
              </a:rPr>
              <a:t>Οι κατοικίες στις πεδινές περιοχές</a:t>
            </a:r>
            <a:endParaRPr lang="en-US" i="1" dirty="0"/>
          </a:p>
        </p:txBody>
      </p:sp>
      <p:sp>
        <p:nvSpPr>
          <p:cNvPr id="16" name="Text Placeholder 15"/>
          <p:cNvSpPr>
            <a:spLocks noGrp="1"/>
          </p:cNvSpPr>
          <p:nvPr>
            <p:ph type="body" sz="half" idx="2"/>
          </p:nvPr>
        </p:nvSpPr>
        <p:spPr/>
        <p:txBody>
          <a:bodyPr>
            <a:normAutofit/>
          </a:bodyPr>
          <a:lstStyle/>
          <a:p>
            <a:r>
              <a:rPr lang="el-GR" dirty="0" smtClean="0"/>
              <a:t>Η κατοικία στις πεδινές περιοχές, συνιστά συνήθως τον απλούστερο τύπο κατοικίας της ενδοχώρας.</a:t>
            </a:r>
          </a:p>
          <a:p>
            <a:r>
              <a:rPr lang="el-GR" dirty="0" smtClean="0"/>
              <a:t>Πρόκειται για ένα απλό κτίσμα, το οποίο καλύπτει τις απολύτως βασικές ανάγκες της διαβίωσης των ανθρώπων, της φύλαξης των προϊόντων της καλλιέργειάς τους και τα ζώα τους.</a:t>
            </a:r>
          </a:p>
          <a:p>
            <a:r>
              <a:rPr lang="el-GR" dirty="0" smtClean="0"/>
              <a:t>Στην πορεία προστέθηκαν βοηθητικοί χώροι για τα ζώα αλλά και ένας ανοιχτός υπόστεγος χώρος κυκλοφορίας, το </a:t>
            </a:r>
            <a:r>
              <a:rPr lang="el-GR" i="1" dirty="0" smtClean="0"/>
              <a:t>χαγιάτι</a:t>
            </a:r>
            <a:r>
              <a:rPr lang="el-GR" dirty="0" smtClean="0"/>
              <a:t>, για την προστασία της εισόδου και την θερινή διημέρευση.</a:t>
            </a:r>
            <a:endParaRPr lang="el-GR" dirty="0"/>
          </a:p>
        </p:txBody>
      </p:sp>
      <p:sp>
        <p:nvSpPr>
          <p:cNvPr id="13" name="TextBox 12"/>
          <p:cNvSpPr txBox="1"/>
          <p:nvPr/>
        </p:nvSpPr>
        <p:spPr>
          <a:xfrm>
            <a:off x="4772025" y="5053380"/>
            <a:ext cx="6826727" cy="815608"/>
          </a:xfrm>
          <a:prstGeom prst="rect">
            <a:avLst/>
          </a:prstGeom>
          <a:noFill/>
        </p:spPr>
        <p:txBody>
          <a:bodyPr wrap="square" rtlCol="0">
            <a:spAutoFit/>
          </a:bodyPr>
          <a:lstStyle/>
          <a:p>
            <a:pPr algn="r"/>
            <a:r>
              <a:rPr lang="el-GR" sz="1000" dirty="0" smtClean="0"/>
              <a:t>Σπίτια της αρχιτεκτονικής παράδοσης του ηπειρωτικού χώρου, ανοιχτά (με χαγιάτι), ισόγεια από την Βόρεια Ελλάδα. Από τον Μίσχο Ροδόπης και από την Βέροια.</a:t>
            </a:r>
          </a:p>
          <a:p>
            <a:pPr algn="r"/>
            <a:endParaRPr lang="el-GR" sz="900" dirty="0" smtClean="0"/>
          </a:p>
          <a:p>
            <a:pPr algn="r"/>
            <a:r>
              <a:rPr lang="el-GR" sz="900" dirty="0" smtClean="0"/>
              <a:t>Παπαϊωάννου</a:t>
            </a:r>
            <a:r>
              <a:rPr lang="el-GR" sz="900" dirty="0"/>
              <a:t>, </a:t>
            </a:r>
            <a:r>
              <a:rPr lang="el-GR" sz="900" dirty="0" smtClean="0"/>
              <a:t>Κ. </a:t>
            </a:r>
            <a:r>
              <a:rPr lang="el-GR" sz="900" i="1" dirty="0"/>
              <a:t>Το Ελληνικό Παραδοσιακό Σπίτι: Η γενική διάρθρωση της αρχιτεκτονικής του και η τυπολογία της.</a:t>
            </a:r>
            <a:r>
              <a:rPr lang="el-GR" sz="900" dirty="0"/>
              <a:t> Αθήνα: Πανεπιστημιακές Εκδόσεις Ε.Μ.Π., </a:t>
            </a:r>
            <a:r>
              <a:rPr lang="el-GR" sz="900" dirty="0" smtClean="0"/>
              <a:t>2003, σ.44</a:t>
            </a:r>
            <a:endParaRPr lang="el-GR" sz="900" dirty="0">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180" y="1684155"/>
            <a:ext cx="3362572" cy="32815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871" y="1684155"/>
            <a:ext cx="3322184" cy="3281546"/>
          </a:xfrm>
          <a:prstGeom prst="rect">
            <a:avLst/>
          </a:prstGeom>
        </p:spPr>
      </p:pic>
    </p:spTree>
    <p:extLst>
      <p:ext uri="{BB962C8B-B14F-4D97-AF65-F5344CB8AC3E}">
        <p14:creationId xmlns:p14="http://schemas.microsoft.com/office/powerpoint/2010/main" val="1658401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335278" y="3110548"/>
            <a:ext cx="3239771" cy="2822892"/>
          </a:xfrm>
        </p:spPr>
        <p:txBody>
          <a:bodyPr anchor="b">
            <a:normAutofit/>
          </a:bodyPr>
          <a:lstStyle/>
          <a:p>
            <a:r>
              <a:rPr lang="el-GR" sz="1400" dirty="0"/>
              <a:t>Ο πέτρινος μαντρότοιχος οριοθετεί την ιδιοκτησία. Διακρίνουμε σύμπλεγμα κτισμάτων με πρώτο το μικρό πυργάκι </a:t>
            </a:r>
            <a:r>
              <a:rPr lang="el-GR" sz="1400" dirty="0" smtClean="0"/>
              <a:t>(που, εκτός των άλλων είναι και μια κάποια ένδειξη κύρους) με </a:t>
            </a:r>
            <a:r>
              <a:rPr lang="el-GR" sz="1400" dirty="0"/>
              <a:t>την πέτρινη σκάλα. Δίπλα του έχει προσαρτηθεί προς τον δρόμο εργαστήριο όπου κεντούσαν μεσογείτικες φορεσιές. Δεξιά ο στάβλος, το υπόστεγο και το ‘σχεδόν πάντα απαραίτητο’ πηγάδι.</a:t>
            </a:r>
          </a:p>
          <a:p>
            <a:endParaRPr lang="el-GR" sz="1400" dirty="0"/>
          </a:p>
          <a:p>
            <a:pPr algn="r"/>
            <a:r>
              <a:rPr lang="el-GR" sz="900" dirty="0" err="1"/>
              <a:t>Κρεμέζη</a:t>
            </a:r>
            <a:r>
              <a:rPr lang="el-GR" sz="900" dirty="0"/>
              <a:t> – </a:t>
            </a:r>
            <a:r>
              <a:rPr lang="el-GR" sz="900" dirty="0" err="1"/>
              <a:t>Δημητσάντου</a:t>
            </a:r>
            <a:r>
              <a:rPr lang="el-GR" sz="900" dirty="0"/>
              <a:t>, Α. </a:t>
            </a:r>
            <a:r>
              <a:rPr lang="el-GR" sz="900" i="1" dirty="0"/>
              <a:t>Αττική. </a:t>
            </a:r>
            <a:r>
              <a:rPr lang="el-GR" sz="900" dirty="0"/>
              <a:t>Αθήνα: Μέλισσα, 1984</a:t>
            </a:r>
            <a:r>
              <a:rPr lang="el-GR" sz="900" dirty="0" smtClean="0"/>
              <a:t>, σ.15.</a:t>
            </a:r>
            <a:endParaRPr lang="en-US" sz="1050" i="1" dirty="0"/>
          </a:p>
        </p:txBody>
      </p:sp>
      <p:sp>
        <p:nvSpPr>
          <p:cNvPr id="9" name="Title 8"/>
          <p:cNvSpPr>
            <a:spLocks noGrp="1"/>
          </p:cNvSpPr>
          <p:nvPr>
            <p:ph type="title"/>
          </p:nvPr>
        </p:nvSpPr>
        <p:spPr>
          <a:xfrm>
            <a:off x="335279" y="1991360"/>
            <a:ext cx="3239770" cy="985520"/>
          </a:xfrm>
        </p:spPr>
        <p:txBody>
          <a:bodyPr>
            <a:normAutofit/>
          </a:bodyPr>
          <a:lstStyle/>
          <a:p>
            <a:r>
              <a:rPr lang="el-GR" sz="1600" dirty="0"/>
              <a:t>Συγκρότημα στην Παιανία, Αττικής.</a:t>
            </a: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4056" b="4056"/>
          <a:stretch>
            <a:fillRect/>
          </a:stretch>
        </p:blipFill>
        <p:spPr/>
      </p:pic>
      <p:sp>
        <p:nvSpPr>
          <p:cNvPr id="8" name="Title 13"/>
          <p:cNvSpPr txBox="1">
            <a:spLocks/>
          </p:cNvSpPr>
          <p:nvPr/>
        </p:nvSpPr>
        <p:spPr>
          <a:xfrm>
            <a:off x="335278" y="391160"/>
            <a:ext cx="3239771"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smtClean="0">
                <a:solidFill>
                  <a:schemeClr val="tx1">
                    <a:lumMod val="75000"/>
                    <a:lumOff val="25000"/>
                  </a:schemeClr>
                </a:solidFill>
              </a:rPr>
              <a:t>Οι κατοικίες στις πεδινές περιοχές</a:t>
            </a:r>
            <a:endParaRPr lang="en-US" i="1" dirty="0"/>
          </a:p>
        </p:txBody>
      </p:sp>
    </p:spTree>
    <p:extLst>
      <p:ext uri="{BB962C8B-B14F-4D97-AF65-F5344CB8AC3E}">
        <p14:creationId xmlns:p14="http://schemas.microsoft.com/office/powerpoint/2010/main" val="1956850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335278" y="3383280"/>
            <a:ext cx="3239771" cy="2702560"/>
          </a:xfrm>
        </p:spPr>
        <p:txBody>
          <a:bodyPr anchor="t">
            <a:normAutofit/>
          </a:bodyPr>
          <a:lstStyle/>
          <a:p>
            <a:r>
              <a:rPr lang="el-GR" sz="1400" dirty="0" smtClean="0"/>
              <a:t>Ενδιαφέρων διώροφος υπόστεγος χώρος προσαρτημένος μπροστά από το κτίριο, το λεγόμενο «χαγιάτι» ή «λιακωτό», εξ’ ολοκλήρου φτιαγμένος από ξύλο, που συνδέει τα συνήθως ξεχωριστά δωμάτια.</a:t>
            </a:r>
          </a:p>
          <a:p>
            <a:r>
              <a:rPr lang="el-GR" sz="1400" dirty="0" smtClean="0"/>
              <a:t>Συχνά στις μέρες μας οι κατασκευές αυτές έχουν αντικατασταθεί από υποστυλώματα, δοκούς και πλάκες από σκυρόδεμα.</a:t>
            </a:r>
            <a:endParaRPr lang="el-GR" sz="1050" dirty="0" smtClean="0"/>
          </a:p>
          <a:p>
            <a:pPr algn="r"/>
            <a:r>
              <a:rPr lang="el-GR" sz="900" dirty="0" err="1" smtClean="0"/>
              <a:t>Κρεμέζη</a:t>
            </a:r>
            <a:r>
              <a:rPr lang="el-GR" sz="900" dirty="0" smtClean="0"/>
              <a:t> – </a:t>
            </a:r>
            <a:r>
              <a:rPr lang="el-GR" sz="900" dirty="0" err="1" smtClean="0"/>
              <a:t>Δημητσάντου</a:t>
            </a:r>
            <a:r>
              <a:rPr lang="el-GR" sz="900" dirty="0" smtClean="0"/>
              <a:t>, Α. </a:t>
            </a:r>
            <a:r>
              <a:rPr lang="el-GR" sz="900" i="1" dirty="0" smtClean="0"/>
              <a:t>Αττική. </a:t>
            </a:r>
            <a:r>
              <a:rPr lang="el-GR" sz="900" dirty="0" smtClean="0"/>
              <a:t>Αθήνα: Μέλισσα, 1984,  σ.25.</a:t>
            </a:r>
            <a:endParaRPr lang="en-US" sz="1050" i="1" dirty="0"/>
          </a:p>
        </p:txBody>
      </p:sp>
      <p:sp>
        <p:nvSpPr>
          <p:cNvPr id="9" name="Title 8"/>
          <p:cNvSpPr>
            <a:spLocks noGrp="1"/>
          </p:cNvSpPr>
          <p:nvPr>
            <p:ph type="title"/>
          </p:nvPr>
        </p:nvSpPr>
        <p:spPr>
          <a:xfrm>
            <a:off x="335279" y="1991360"/>
            <a:ext cx="3239770" cy="985520"/>
          </a:xfrm>
        </p:spPr>
        <p:txBody>
          <a:bodyPr>
            <a:normAutofit/>
          </a:bodyPr>
          <a:lstStyle/>
          <a:p>
            <a:r>
              <a:rPr lang="el-GR" sz="1600"/>
              <a:t>Κατοικία στα Μέγαρα, Αττικής</a:t>
            </a:r>
            <a:r>
              <a:rPr lang="el-GR" sz="1600" smtClean="0"/>
              <a:t>.</a:t>
            </a:r>
            <a:endParaRPr lang="en-US" sz="1600" dirty="0"/>
          </a:p>
        </p:txBody>
      </p:sp>
      <p:pic>
        <p:nvPicPr>
          <p:cNvPr id="3" name="Picture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869" r="1869"/>
          <a:stretch>
            <a:fillRect/>
          </a:stretch>
        </p:blipFill>
        <p:spPr/>
      </p:pic>
      <p:sp>
        <p:nvSpPr>
          <p:cNvPr id="5" name="Title 13"/>
          <p:cNvSpPr txBox="1">
            <a:spLocks/>
          </p:cNvSpPr>
          <p:nvPr/>
        </p:nvSpPr>
        <p:spPr>
          <a:xfrm>
            <a:off x="335278" y="391160"/>
            <a:ext cx="3239771"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smtClean="0">
                <a:solidFill>
                  <a:schemeClr val="tx1">
                    <a:lumMod val="75000"/>
                    <a:lumOff val="25000"/>
                  </a:schemeClr>
                </a:solidFill>
              </a:rPr>
              <a:t>Οι κατοικίες στις πεδινές περιοχές</a:t>
            </a:r>
            <a:endParaRPr lang="en-US" i="1" dirty="0"/>
          </a:p>
        </p:txBody>
      </p:sp>
    </p:spTree>
    <p:extLst>
      <p:ext uri="{BB962C8B-B14F-4D97-AF65-F5344CB8AC3E}">
        <p14:creationId xmlns:p14="http://schemas.microsoft.com/office/powerpoint/2010/main" val="1212939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335278" y="3393440"/>
            <a:ext cx="3239771" cy="2540000"/>
          </a:xfrm>
        </p:spPr>
        <p:txBody>
          <a:bodyPr anchor="t">
            <a:normAutofit/>
          </a:bodyPr>
          <a:lstStyle/>
          <a:p>
            <a:r>
              <a:rPr lang="el-GR" sz="1400" dirty="0" smtClean="0"/>
              <a:t>Σε αντίθεση με πριν, εδώ το κάτω μέρος του χαγιατιού είναι κτιστό από λιθοδομή με καμάρες (τόξα).</a:t>
            </a:r>
          </a:p>
          <a:p>
            <a:r>
              <a:rPr lang="el-GR" sz="1400" dirty="0" smtClean="0"/>
              <a:t>Συνολικά όλες οι ξύλινες κατασκευές βασίζονται στην λογική της δοκού επί στύλου. Τόσο στο εξωτερικό όσο και στο εσωτερικό του σπιτιού (εφόσον υπάρχουν πατάρια. Στις διώροφες κατοικίες τα πατώματα διαμορφώνονται επίσης με ξύλινες δοκούς που είναι πακτωμένες μέσα στην λιθοδομή.</a:t>
            </a:r>
          </a:p>
        </p:txBody>
      </p:sp>
      <p:sp>
        <p:nvSpPr>
          <p:cNvPr id="9" name="Title 8"/>
          <p:cNvSpPr>
            <a:spLocks noGrp="1"/>
          </p:cNvSpPr>
          <p:nvPr>
            <p:ph type="title"/>
          </p:nvPr>
        </p:nvSpPr>
        <p:spPr>
          <a:xfrm>
            <a:off x="335279" y="1991360"/>
            <a:ext cx="3239770" cy="985520"/>
          </a:xfrm>
        </p:spPr>
        <p:txBody>
          <a:bodyPr>
            <a:normAutofit/>
          </a:bodyPr>
          <a:lstStyle/>
          <a:p>
            <a:r>
              <a:rPr lang="el-GR" sz="1600" dirty="0" smtClean="0"/>
              <a:t>Διώροφα σπίτια με χαγιάτι, Νότια Ηπειρωτική Ελλάδα.</a:t>
            </a:r>
            <a:endParaRPr lang="en-US" sz="1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258" y="1282193"/>
            <a:ext cx="2525871" cy="377118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735" y="1282196"/>
            <a:ext cx="2525869" cy="3771181"/>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180"/>
          <a:stretch/>
        </p:blipFill>
        <p:spPr>
          <a:xfrm>
            <a:off x="9153210" y="1282196"/>
            <a:ext cx="2445542" cy="3771182"/>
          </a:xfrm>
          <a:prstGeom prst="rect">
            <a:avLst/>
          </a:prstGeom>
        </p:spPr>
      </p:pic>
      <p:sp>
        <p:nvSpPr>
          <p:cNvPr id="13" name="TextBox 12"/>
          <p:cNvSpPr txBox="1"/>
          <p:nvPr/>
        </p:nvSpPr>
        <p:spPr>
          <a:xfrm>
            <a:off x="4772025" y="5194776"/>
            <a:ext cx="6826727" cy="738664"/>
          </a:xfrm>
          <a:prstGeom prst="rect">
            <a:avLst/>
          </a:prstGeom>
          <a:noFill/>
        </p:spPr>
        <p:txBody>
          <a:bodyPr wrap="square" rtlCol="0">
            <a:spAutoFit/>
          </a:bodyPr>
          <a:lstStyle/>
          <a:p>
            <a:pPr algn="r"/>
            <a:r>
              <a:rPr lang="el-GR" sz="1200" dirty="0"/>
              <a:t>Από αριστερά προς τα δεξιά: Κατοχή Ξηρομέρου, Σταμάτα Αττικής, και </a:t>
            </a:r>
            <a:r>
              <a:rPr lang="el-GR" sz="1200" dirty="0" err="1"/>
              <a:t>Ασσέα</a:t>
            </a:r>
            <a:r>
              <a:rPr lang="el-GR" sz="1200" dirty="0"/>
              <a:t> Τρίπολης.</a:t>
            </a:r>
          </a:p>
          <a:p>
            <a:pPr algn="r"/>
            <a:endParaRPr lang="el-GR" sz="1200" dirty="0"/>
          </a:p>
          <a:p>
            <a:pPr algn="r"/>
            <a:r>
              <a:rPr lang="el-GR" sz="900" dirty="0"/>
              <a:t>Παπαϊωάννου, Κ. </a:t>
            </a:r>
            <a:r>
              <a:rPr lang="el-GR" sz="900" i="1" dirty="0"/>
              <a:t>Το Ελληνικό Παραδοσιακό Σπίτι: Η γενική διάρθρωση της αρχιτεκτονικής του και η τυπολογία της.</a:t>
            </a:r>
            <a:r>
              <a:rPr lang="el-GR" sz="900" dirty="0"/>
              <a:t> Αθήνα: Πανεπιστημιακές Εκδόσεις Ε.Μ.Π., 2003, σ.72</a:t>
            </a:r>
          </a:p>
        </p:txBody>
      </p:sp>
      <p:sp>
        <p:nvSpPr>
          <p:cNvPr id="14" name="Title 13"/>
          <p:cNvSpPr txBox="1">
            <a:spLocks/>
          </p:cNvSpPr>
          <p:nvPr/>
        </p:nvSpPr>
        <p:spPr>
          <a:xfrm>
            <a:off x="335278" y="391160"/>
            <a:ext cx="3239771"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smtClean="0">
                <a:solidFill>
                  <a:schemeClr val="tx1">
                    <a:lumMod val="75000"/>
                    <a:lumOff val="25000"/>
                  </a:schemeClr>
                </a:solidFill>
              </a:rPr>
              <a:t>Οι κατοικίες στις πεδινές περιοχές</a:t>
            </a:r>
            <a:endParaRPr lang="en-US" i="1" dirty="0"/>
          </a:p>
        </p:txBody>
      </p:sp>
    </p:spTree>
    <p:extLst>
      <p:ext uri="{BB962C8B-B14F-4D97-AF65-F5344CB8AC3E}">
        <p14:creationId xmlns:p14="http://schemas.microsoft.com/office/powerpoint/2010/main" val="807695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015" t="-7678" r="3971" b="-8613"/>
          <a:stretch/>
        </p:blipFill>
        <p:spPr/>
      </p:pic>
      <p:sp>
        <p:nvSpPr>
          <p:cNvPr id="8" name="Title 13"/>
          <p:cNvSpPr txBox="1">
            <a:spLocks/>
          </p:cNvSpPr>
          <p:nvPr/>
        </p:nvSpPr>
        <p:spPr>
          <a:xfrm>
            <a:off x="335278" y="391160"/>
            <a:ext cx="3239771"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smtClean="0">
                <a:solidFill>
                  <a:schemeClr val="tx1">
                    <a:lumMod val="75000"/>
                    <a:lumOff val="25000"/>
                  </a:schemeClr>
                </a:solidFill>
              </a:rPr>
              <a:t>Οι κατοικίες στις πεδινές περιοχές</a:t>
            </a:r>
            <a:endParaRPr lang="en-US" i="1" dirty="0"/>
          </a:p>
        </p:txBody>
      </p:sp>
      <p:sp>
        <p:nvSpPr>
          <p:cNvPr id="10" name="Text Placeholder 6"/>
          <p:cNvSpPr>
            <a:spLocks noGrp="1"/>
          </p:cNvSpPr>
          <p:nvPr>
            <p:ph type="body" sz="half" idx="2"/>
          </p:nvPr>
        </p:nvSpPr>
        <p:spPr>
          <a:xfrm>
            <a:off x="335278" y="3393440"/>
            <a:ext cx="3239771" cy="2540000"/>
          </a:xfrm>
        </p:spPr>
        <p:txBody>
          <a:bodyPr anchor="t">
            <a:normAutofit/>
          </a:bodyPr>
          <a:lstStyle/>
          <a:p>
            <a:r>
              <a:rPr lang="el-GR" sz="1400" dirty="0"/>
              <a:t>Τ</a:t>
            </a:r>
            <a:r>
              <a:rPr lang="el-GR" sz="1400" dirty="0" smtClean="0"/>
              <a:t>ο </a:t>
            </a:r>
            <a:r>
              <a:rPr lang="el-GR" sz="1400" dirty="0"/>
              <a:t>χαγιάτι απαντάται </a:t>
            </a:r>
            <a:r>
              <a:rPr lang="el-GR" sz="1400" dirty="0" smtClean="0"/>
              <a:t>εξίσου και </a:t>
            </a:r>
            <a:r>
              <a:rPr lang="el-GR" sz="1400" dirty="0"/>
              <a:t>στους </a:t>
            </a:r>
            <a:r>
              <a:rPr lang="el-GR" sz="1400" i="1" dirty="0"/>
              <a:t>Μακεδονίτικους τύπους </a:t>
            </a:r>
            <a:r>
              <a:rPr lang="el-GR" sz="1400" dirty="0"/>
              <a:t>σπιτιών, </a:t>
            </a:r>
            <a:r>
              <a:rPr lang="el-GR" sz="1400" dirty="0" smtClean="0"/>
              <a:t>εγκιβωτισμένο στους </a:t>
            </a:r>
            <a:r>
              <a:rPr lang="el-GR" sz="1400" dirty="0"/>
              <a:t>περιμετρικούς τοίχους του </a:t>
            </a:r>
            <a:r>
              <a:rPr lang="el-GR" sz="1400" dirty="0" smtClean="0"/>
              <a:t>σπιτιού και  συχνά </a:t>
            </a:r>
            <a:r>
              <a:rPr lang="el-GR" sz="1400" dirty="0"/>
              <a:t>συμπληρωμένο με επιπλέον </a:t>
            </a:r>
            <a:r>
              <a:rPr lang="el-GR" sz="1400" dirty="0" smtClean="0"/>
              <a:t>χώρους ανάλογα με τις ανάγκες.</a:t>
            </a:r>
            <a:endParaRPr lang="el-GR" sz="1400" dirty="0"/>
          </a:p>
          <a:p>
            <a:r>
              <a:rPr lang="el-GR" sz="1400" dirty="0"/>
              <a:t>Εδώ βλέπουμε την λεγόμενη «πλατυμέτωπη» τυπολογία </a:t>
            </a:r>
            <a:r>
              <a:rPr lang="el-GR" sz="1400" dirty="0" smtClean="0"/>
              <a:t>κατοικιών με χώρους συμπληρωμένους σε μορφή «Γ». Οι εσωτερικοί χώροι αναπτύσσονται εν σειρά κατά μήκος της πλευράς.</a:t>
            </a:r>
            <a:endParaRPr lang="el-GR" sz="1400" dirty="0"/>
          </a:p>
        </p:txBody>
      </p:sp>
      <p:sp>
        <p:nvSpPr>
          <p:cNvPr id="11" name="Title 8"/>
          <p:cNvSpPr>
            <a:spLocks noGrp="1"/>
          </p:cNvSpPr>
          <p:nvPr>
            <p:ph type="title"/>
          </p:nvPr>
        </p:nvSpPr>
        <p:spPr>
          <a:xfrm>
            <a:off x="335279" y="1991360"/>
            <a:ext cx="3239770" cy="1178560"/>
          </a:xfrm>
        </p:spPr>
        <p:txBody>
          <a:bodyPr>
            <a:normAutofit/>
          </a:bodyPr>
          <a:lstStyle/>
          <a:p>
            <a:r>
              <a:rPr lang="el-GR" sz="1600" dirty="0"/>
              <a:t>Πλίνθινη κατοικία </a:t>
            </a:r>
            <a:r>
              <a:rPr lang="el-GR" sz="1600" dirty="0" smtClean="0"/>
              <a:t>στα </a:t>
            </a:r>
            <a:r>
              <a:rPr lang="el-GR" sz="1600" dirty="0" err="1" smtClean="0"/>
              <a:t>Κορέστεια</a:t>
            </a:r>
            <a:r>
              <a:rPr lang="el-GR" sz="1600" dirty="0" smtClean="0"/>
              <a:t>, Καστοριά</a:t>
            </a:r>
            <a:endParaRPr lang="en-US" sz="1200" dirty="0"/>
          </a:p>
        </p:txBody>
      </p:sp>
      <p:sp>
        <p:nvSpPr>
          <p:cNvPr id="12" name="TextBox 11"/>
          <p:cNvSpPr txBox="1"/>
          <p:nvPr/>
        </p:nvSpPr>
        <p:spPr>
          <a:xfrm>
            <a:off x="3935415" y="6364665"/>
            <a:ext cx="8256586" cy="338554"/>
          </a:xfrm>
          <a:prstGeom prst="rect">
            <a:avLst/>
          </a:prstGeom>
          <a:noFill/>
        </p:spPr>
        <p:txBody>
          <a:bodyPr wrap="square" rtlCol="0">
            <a:spAutoFit/>
          </a:bodyPr>
          <a:lstStyle/>
          <a:p>
            <a:pPr algn="r"/>
            <a:r>
              <a:rPr lang="el-GR" sz="800" dirty="0" smtClean="0"/>
              <a:t>Αγγελοπούλου</a:t>
            </a:r>
            <a:r>
              <a:rPr lang="el-GR" sz="800" dirty="0"/>
              <a:t>, </a:t>
            </a:r>
            <a:r>
              <a:rPr lang="el-GR" sz="800" dirty="0" err="1"/>
              <a:t>Σοφιάννα</a:t>
            </a:r>
            <a:r>
              <a:rPr lang="el-GR" sz="800" dirty="0"/>
              <a:t>. ‘Ταξίδια στον κόσμο: Κορέστεια τα νεκρά χωριά’, 25 Οκτώβριος </a:t>
            </a:r>
            <a:r>
              <a:rPr lang="el-GR" sz="800" dirty="0" smtClean="0"/>
              <a:t>2011.</a:t>
            </a:r>
          </a:p>
          <a:p>
            <a:pPr algn="r"/>
            <a:r>
              <a:rPr lang="el-GR" sz="800" dirty="0" smtClean="0">
                <a:hlinkClick r:id="rId4" invalidUrl="http://afaia-kalokairi.blogspot.gr/2011/10/aokomh-omopia.html /"/>
              </a:rPr>
              <a:t>http</a:t>
            </a:r>
            <a:r>
              <a:rPr lang="el-GR" sz="800" dirty="0">
                <a:hlinkClick r:id="rId5" invalidUrl="http://afaia-kalokairi.blogspot.gr/2011/10/aokomh-omopia.html /"/>
              </a:rPr>
              <a:t>://</a:t>
            </a:r>
            <a:r>
              <a:rPr lang="el-GR" sz="800" dirty="0" smtClean="0">
                <a:hlinkClick r:id="rId6" invalidUrl="http://afaia-kalokairi.blogspot.gr/2011/10/aokomh-omopia.html /"/>
              </a:rPr>
              <a:t>afaia-kalokairi.blogspot.gr/2011/10/aokomh-omopia.html</a:t>
            </a:r>
            <a:r>
              <a:rPr lang="el-GR" sz="800" dirty="0">
                <a:hlinkClick r:id="rId7" invalidUrl="http://afaia-kalokairi.blogspot.gr/2011/10/aokomh-omopia.html /"/>
              </a:rPr>
              <a:t> </a:t>
            </a:r>
            <a:r>
              <a:rPr lang="el-GR" sz="800" dirty="0" smtClean="0">
                <a:hlinkClick r:id="rId8" invalidUrl="http://afaia-kalokairi.blogspot.gr/2011/10/aokomh-omopia.html /"/>
              </a:rPr>
              <a:t>/</a:t>
            </a:r>
            <a:r>
              <a:rPr lang="el-GR" sz="800" dirty="0" smtClean="0"/>
              <a:t> </a:t>
            </a:r>
            <a:r>
              <a:rPr lang="en-US" sz="800" dirty="0" smtClean="0">
                <a:hlinkClick r:id="rId9"/>
              </a:rPr>
              <a:t>CC BY-NC 3.0</a:t>
            </a:r>
            <a:endParaRPr lang="el-GR" sz="800" dirty="0"/>
          </a:p>
        </p:txBody>
      </p:sp>
    </p:spTree>
    <p:extLst>
      <p:ext uri="{BB962C8B-B14F-4D97-AF65-F5344CB8AC3E}">
        <p14:creationId xmlns:p14="http://schemas.microsoft.com/office/powerpoint/2010/main" val="1536705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335278" y="3393440"/>
            <a:ext cx="3239771" cy="2540000"/>
          </a:xfrm>
        </p:spPr>
        <p:txBody>
          <a:bodyPr anchor="t">
            <a:normAutofit/>
          </a:bodyPr>
          <a:lstStyle/>
          <a:p>
            <a:r>
              <a:rPr lang="el-GR" sz="1400" dirty="0" smtClean="0"/>
              <a:t>Το χαγιάτι συναντάται επίσης και με τις ονομασίες «δοξάτος», «κρεβάτα» και «μπρούστι». Χρησιμεύει σαν χώρος κυκλοφορίας, αλλά και σαν χώρος παραμονής και αναψυχής κατά τους καλοκαιρινούς μήνες και είναι κατά κανόνα στραμμένο προς τον ευνοϊκότερο δυνατό προσανατολισμό. </a:t>
            </a:r>
          </a:p>
          <a:p>
            <a:r>
              <a:rPr lang="el-GR" sz="1400" dirty="0" smtClean="0"/>
              <a:t>Στα μακεδονίτικα σπίτια, το κλείσιμο των πλαγίων του πλευρών συχνά προστατεύει είτε από τον Βοριά είτε από την Δύση.</a:t>
            </a:r>
          </a:p>
        </p:txBody>
      </p:sp>
      <p:sp>
        <p:nvSpPr>
          <p:cNvPr id="9" name="Title 8"/>
          <p:cNvSpPr>
            <a:spLocks noGrp="1"/>
          </p:cNvSpPr>
          <p:nvPr>
            <p:ph type="title"/>
          </p:nvPr>
        </p:nvSpPr>
        <p:spPr>
          <a:xfrm>
            <a:off x="335279" y="1991360"/>
            <a:ext cx="3239770" cy="985520"/>
          </a:xfrm>
        </p:spPr>
        <p:txBody>
          <a:bodyPr>
            <a:normAutofit/>
          </a:bodyPr>
          <a:lstStyle/>
          <a:p>
            <a:r>
              <a:rPr lang="el-GR" sz="1600" dirty="0" smtClean="0"/>
              <a:t>Ανοιχτά πρόστυλα διώροφα σπίτια της Β. Ελλάδας.</a:t>
            </a:r>
            <a:endParaRPr lang="en-US" sz="1600" dirty="0"/>
          </a:p>
        </p:txBody>
      </p:sp>
      <p:sp>
        <p:nvSpPr>
          <p:cNvPr id="13" name="TextBox 12"/>
          <p:cNvSpPr txBox="1"/>
          <p:nvPr/>
        </p:nvSpPr>
        <p:spPr>
          <a:xfrm>
            <a:off x="5365273" y="5683602"/>
            <a:ext cx="6826727" cy="692497"/>
          </a:xfrm>
          <a:prstGeom prst="rect">
            <a:avLst/>
          </a:prstGeom>
          <a:noFill/>
        </p:spPr>
        <p:txBody>
          <a:bodyPr wrap="square" rtlCol="0">
            <a:spAutoFit/>
          </a:bodyPr>
          <a:lstStyle/>
          <a:p>
            <a:pPr algn="r"/>
            <a:r>
              <a:rPr lang="el-GR" sz="1200" dirty="0" smtClean="0"/>
              <a:t>Ανοιχτά </a:t>
            </a:r>
            <a:r>
              <a:rPr lang="el-GR" sz="1200" dirty="0" err="1" smtClean="0"/>
              <a:t>διόροφα</a:t>
            </a:r>
            <a:r>
              <a:rPr lang="el-GR" sz="1200" dirty="0" smtClean="0"/>
              <a:t> σπίτια από τους Ψαράδες και τον Αγ. Γερμανό Πρεσπών.</a:t>
            </a:r>
            <a:endParaRPr lang="el-GR" sz="1200" dirty="0"/>
          </a:p>
          <a:p>
            <a:pPr algn="r"/>
            <a:endParaRPr lang="el-GR" sz="900" dirty="0" smtClean="0"/>
          </a:p>
          <a:p>
            <a:pPr algn="r"/>
            <a:r>
              <a:rPr lang="el-GR" sz="900" dirty="0" smtClean="0"/>
              <a:t>Παπαϊωάννου</a:t>
            </a:r>
            <a:r>
              <a:rPr lang="el-GR" sz="900" dirty="0"/>
              <a:t>, Κ. </a:t>
            </a:r>
            <a:r>
              <a:rPr lang="el-GR" sz="900" i="1" dirty="0"/>
              <a:t>Το Ελληνικό Παραδοσιακό Σπίτι: Η γενική διάρθρωση της αρχιτεκτονικής του και η τυπολογία της.</a:t>
            </a:r>
            <a:r>
              <a:rPr lang="el-GR" sz="900" dirty="0"/>
              <a:t> Αθήνα: Πανεπιστημιακές Εκδόσεις Ε.Μ.Π., 2003, </a:t>
            </a:r>
            <a:r>
              <a:rPr lang="el-GR" sz="900" dirty="0" smtClean="0"/>
              <a:t>σ.98</a:t>
            </a:r>
            <a:endParaRPr lang="el-GR" sz="900" dirty="0"/>
          </a:p>
        </p:txBody>
      </p:sp>
      <p:sp>
        <p:nvSpPr>
          <p:cNvPr id="14" name="Title 13"/>
          <p:cNvSpPr txBox="1">
            <a:spLocks/>
          </p:cNvSpPr>
          <p:nvPr/>
        </p:nvSpPr>
        <p:spPr>
          <a:xfrm>
            <a:off x="335278" y="391160"/>
            <a:ext cx="3239771"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smtClean="0">
                <a:solidFill>
                  <a:schemeClr val="tx1">
                    <a:lumMod val="75000"/>
                    <a:lumOff val="25000"/>
                  </a:schemeClr>
                </a:solidFill>
              </a:rPr>
              <a:t>Οι κατοικίες στις πεδινές περιοχές</a:t>
            </a:r>
            <a:endParaRPr lang="en-US"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597" y="1111518"/>
            <a:ext cx="4161845" cy="45720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991" y="1111518"/>
            <a:ext cx="4144009" cy="4554248"/>
          </a:xfrm>
          <a:prstGeom prst="rect">
            <a:avLst/>
          </a:prstGeom>
        </p:spPr>
      </p:pic>
    </p:spTree>
    <p:extLst>
      <p:ext uri="{BB962C8B-B14F-4D97-AF65-F5344CB8AC3E}">
        <p14:creationId xmlns:p14="http://schemas.microsoft.com/office/powerpoint/2010/main" val="145213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solidFill>
                  <a:schemeClr val="tx1">
                    <a:lumMod val="75000"/>
                    <a:lumOff val="25000"/>
                  </a:schemeClr>
                </a:solidFill>
              </a:rPr>
              <a:t>Οι κατοικίες στις πεδινές </a:t>
            </a:r>
            <a:r>
              <a:rPr lang="el-GR" i="1" dirty="0" smtClean="0">
                <a:solidFill>
                  <a:schemeClr val="tx1">
                    <a:lumMod val="75000"/>
                    <a:lumOff val="25000"/>
                  </a:schemeClr>
                </a:solidFill>
              </a:rPr>
              <a:t>περιοχές</a:t>
            </a:r>
            <a:endParaRPr lang="en-US" dirty="0"/>
          </a:p>
        </p:txBody>
      </p:sp>
      <p:sp>
        <p:nvSpPr>
          <p:cNvPr id="4" name="Text Placeholder 3"/>
          <p:cNvSpPr>
            <a:spLocks noGrp="1"/>
          </p:cNvSpPr>
          <p:nvPr>
            <p:ph type="body" sz="half" idx="2"/>
          </p:nvPr>
        </p:nvSpPr>
        <p:spPr/>
        <p:txBody>
          <a:bodyPr>
            <a:normAutofit/>
          </a:bodyPr>
          <a:lstStyle/>
          <a:p>
            <a:r>
              <a:rPr lang="el-GR" dirty="0" smtClean="0"/>
              <a:t>Οι οροφές κατασκευάζονται συνήθως με απλά ζευκτά, ωστόσο ανάλογα με την περιοχή εμφανίζονται ορισμένες χαρακτηριστικές ιδιοτυπίες.</a:t>
            </a:r>
          </a:p>
          <a:p>
            <a:r>
              <a:rPr lang="el-GR" dirty="0" smtClean="0"/>
              <a:t>Στην Αττική, για παράδειγμα, η στέγη στα μακρινάρια αναλύεται πρακτικά σε δύο μονόριχτες στέγες, που στηρίζεται είτε με την χρήση μεγάλου κορμού που διατρέχει το μέσον παράλληλα με τις μεγάλες πλευρές (το λεγόμενο «μεσοδόκι»), είτε με την χρήση κτιστής </a:t>
            </a:r>
            <a:r>
              <a:rPr lang="el-GR" i="1" dirty="0" smtClean="0"/>
              <a:t>καμάρας</a:t>
            </a:r>
            <a:r>
              <a:rPr lang="el-GR" dirty="0" smtClean="0"/>
              <a:t>. Είναι προφανές ότι στην δεύτερη περίπτωση οργανώνεται ανάλογα και ο εσωτερικός χώρος.</a:t>
            </a:r>
            <a:endParaRPr lang="el-GR" sz="1300" dirty="0"/>
          </a:p>
        </p:txBody>
      </p:sp>
      <p:sp>
        <p:nvSpPr>
          <p:cNvPr id="6" name="TextBox 5"/>
          <p:cNvSpPr txBox="1"/>
          <p:nvPr/>
        </p:nvSpPr>
        <p:spPr>
          <a:xfrm>
            <a:off x="5275935" y="5868988"/>
            <a:ext cx="6540146" cy="846386"/>
          </a:xfrm>
          <a:prstGeom prst="rect">
            <a:avLst/>
          </a:prstGeom>
          <a:noFill/>
        </p:spPr>
        <p:txBody>
          <a:bodyPr wrap="square" rtlCol="0">
            <a:spAutoFit/>
          </a:bodyPr>
          <a:lstStyle/>
          <a:p>
            <a:pPr algn="r"/>
            <a:r>
              <a:rPr lang="el-GR" sz="1100" dirty="0" smtClean="0"/>
              <a:t>πάνω αριστερά: Στέγη με μεσοδόκι. πάνω δεξιά: λεπτομέρεια τετράριχτης στέγης.</a:t>
            </a:r>
          </a:p>
          <a:p>
            <a:pPr algn="r"/>
            <a:r>
              <a:rPr lang="el-GR" sz="1100" dirty="0"/>
              <a:t>κ</a:t>
            </a:r>
            <a:r>
              <a:rPr lang="el-GR" sz="1100" dirty="0" smtClean="0"/>
              <a:t>άτω: Σπίτι στο </a:t>
            </a:r>
            <a:r>
              <a:rPr lang="el-GR" sz="1100" dirty="0" err="1" smtClean="0"/>
              <a:t>Λιόπεσι</a:t>
            </a:r>
            <a:r>
              <a:rPr lang="el-GR" sz="1100" dirty="0" smtClean="0"/>
              <a:t>, ο </a:t>
            </a:r>
            <a:r>
              <a:rPr lang="el-GR" sz="1100" dirty="0" err="1" smtClean="0"/>
              <a:t>καμαρικός</a:t>
            </a:r>
            <a:r>
              <a:rPr lang="el-GR" sz="1100" dirty="0" smtClean="0"/>
              <a:t> πυρήνας.</a:t>
            </a:r>
            <a:endParaRPr lang="el-GR" sz="1100" dirty="0"/>
          </a:p>
          <a:p>
            <a:pPr algn="r"/>
            <a:endParaRPr lang="el-GR" sz="900" dirty="0" smtClean="0"/>
          </a:p>
          <a:p>
            <a:pPr algn="r"/>
            <a:r>
              <a:rPr lang="el-GR" sz="900" dirty="0" err="1" smtClean="0"/>
              <a:t>Δημητσάντου</a:t>
            </a:r>
            <a:r>
              <a:rPr lang="el-GR" sz="900" dirty="0" smtClean="0"/>
              <a:t> – </a:t>
            </a:r>
            <a:r>
              <a:rPr lang="el-GR" sz="900" dirty="0" err="1" smtClean="0"/>
              <a:t>Κρεμέζη</a:t>
            </a:r>
            <a:r>
              <a:rPr lang="el-GR" sz="900" dirty="0" smtClean="0"/>
              <a:t>, Α. </a:t>
            </a:r>
            <a:r>
              <a:rPr lang="el-GR" sz="900" i="1" dirty="0"/>
              <a:t>Το </a:t>
            </a:r>
            <a:r>
              <a:rPr lang="el-GR" sz="900" i="1" dirty="0" err="1" smtClean="0"/>
              <a:t>καμαρόσπιτο</a:t>
            </a:r>
            <a:r>
              <a:rPr lang="el-GR" sz="900" i="1" dirty="0" smtClean="0"/>
              <a:t> της Αττικής: προέλευση και αντιστοιχίες μιας βασικής αρχιτεκτονικής ιδιοτυπίας.</a:t>
            </a:r>
            <a:r>
              <a:rPr lang="el-GR" sz="900" dirty="0" smtClean="0"/>
              <a:t> </a:t>
            </a:r>
            <a:r>
              <a:rPr lang="el-GR" sz="900" dirty="0"/>
              <a:t>Αθήνα</a:t>
            </a:r>
            <a:r>
              <a:rPr lang="el-GR" sz="900" dirty="0" smtClean="0"/>
              <a:t>: </a:t>
            </a:r>
            <a:r>
              <a:rPr lang="el-GR" sz="900" dirty="0" err="1" smtClean="0"/>
              <a:t>εκδ</a:t>
            </a:r>
            <a:r>
              <a:rPr lang="el-GR" sz="900" dirty="0" smtClean="0"/>
              <a:t>. της ιδίας</a:t>
            </a:r>
            <a:r>
              <a:rPr lang="el-GR" sz="900" dirty="0"/>
              <a:t> </a:t>
            </a:r>
            <a:r>
              <a:rPr lang="el-GR" sz="900" dirty="0" smtClean="0"/>
              <a:t>(</a:t>
            </a:r>
            <a:r>
              <a:rPr lang="el-GR" sz="900" dirty="0" err="1" smtClean="0"/>
              <a:t>Διδ</a:t>
            </a:r>
            <a:r>
              <a:rPr lang="el-GR" sz="900" dirty="0" smtClean="0"/>
              <a:t>. </a:t>
            </a:r>
            <a:r>
              <a:rPr lang="el-GR" sz="900" dirty="0" err="1" smtClean="0"/>
              <a:t>Διατρ</a:t>
            </a:r>
            <a:r>
              <a:rPr lang="el-GR" sz="900" dirty="0" smtClean="0"/>
              <a:t>.), 1986. Με την σειρά: σ.31, σ.44, σ.76</a:t>
            </a:r>
            <a:endParaRPr lang="el-GR" sz="9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517" t="22" b="35040"/>
          <a:stretch/>
        </p:blipFill>
        <p:spPr>
          <a:xfrm>
            <a:off x="7366000" y="375919"/>
            <a:ext cx="2277879" cy="233944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27884"/>
          <a:stretch/>
        </p:blipFill>
        <p:spPr>
          <a:xfrm>
            <a:off x="9743440" y="375920"/>
            <a:ext cx="2072641" cy="23394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5935" y="2831404"/>
            <a:ext cx="6540146" cy="3037535"/>
          </a:xfrm>
          <a:prstGeom prst="rect">
            <a:avLst/>
          </a:prstGeom>
        </p:spPr>
      </p:pic>
    </p:spTree>
    <p:extLst>
      <p:ext uri="{BB962C8B-B14F-4D97-AF65-F5344CB8AC3E}">
        <p14:creationId xmlns:p14="http://schemas.microsoft.com/office/powerpoint/2010/main" val="1043020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9"/>
          <a:stretch/>
        </p:blipFill>
        <p:spPr>
          <a:xfrm>
            <a:off x="5386897" y="733545"/>
            <a:ext cx="6398704" cy="5412442"/>
          </a:xfrm>
        </p:spPr>
      </p:pic>
      <p:sp>
        <p:nvSpPr>
          <p:cNvPr id="2" name="Title 1"/>
          <p:cNvSpPr>
            <a:spLocks noGrp="1"/>
          </p:cNvSpPr>
          <p:nvPr>
            <p:ph type="title"/>
          </p:nvPr>
        </p:nvSpPr>
        <p:spPr/>
        <p:txBody>
          <a:bodyPr/>
          <a:lstStyle/>
          <a:p>
            <a:r>
              <a:rPr lang="el-GR" i="1" dirty="0">
                <a:solidFill>
                  <a:schemeClr val="tx1">
                    <a:lumMod val="75000"/>
                    <a:lumOff val="25000"/>
                  </a:schemeClr>
                </a:solidFill>
              </a:rPr>
              <a:t>Οι κατοικίες στις πεδινές </a:t>
            </a:r>
            <a:r>
              <a:rPr lang="el-GR" i="1" dirty="0" smtClean="0">
                <a:solidFill>
                  <a:schemeClr val="tx1">
                    <a:lumMod val="75000"/>
                    <a:lumOff val="25000"/>
                  </a:schemeClr>
                </a:solidFill>
              </a:rPr>
              <a:t>περιοχές</a:t>
            </a:r>
            <a:endParaRPr lang="en-US" dirty="0"/>
          </a:p>
        </p:txBody>
      </p:sp>
      <p:sp>
        <p:nvSpPr>
          <p:cNvPr id="4" name="Text Placeholder 3"/>
          <p:cNvSpPr>
            <a:spLocks noGrp="1"/>
          </p:cNvSpPr>
          <p:nvPr>
            <p:ph type="body" sz="half" idx="2"/>
          </p:nvPr>
        </p:nvSpPr>
        <p:spPr/>
        <p:txBody>
          <a:bodyPr>
            <a:normAutofit/>
          </a:bodyPr>
          <a:lstStyle/>
          <a:p>
            <a:r>
              <a:rPr lang="el-GR" dirty="0" smtClean="0"/>
              <a:t>Στα σπίτια της ενδοχώρας βλέπουμε λιθόκτιστες κατασκευές με ακανόνιστες ξυλοδεσιές. Αυτές οι λιθόκτιστες κατασκευές επιχρίονται, αν και σε ορισμένες περιπτώσεις παραμένουν ανεπίχριστες (π.χ. στους στάβλους, για λόγους οικονομίας).</a:t>
            </a:r>
          </a:p>
          <a:p>
            <a:r>
              <a:rPr lang="el-GR" dirty="0" smtClean="0"/>
              <a:t>Ο λίθος που χρησιμοποιείται είναι τοπικός, κάτι που δικαιολογεί τις διαφορές μεταξύ τόπων και τεχνικών. Το ίδιο συμβαίνει και με τα συνδετικά κονιάματα και τα επιχρίσματα, που εξαρτώνται από την διαθεσιμότητα σε αργιλώδες χώμα. </a:t>
            </a:r>
          </a:p>
        </p:txBody>
      </p:sp>
      <p:sp>
        <p:nvSpPr>
          <p:cNvPr id="6" name="TextBox 5"/>
          <p:cNvSpPr txBox="1"/>
          <p:nvPr/>
        </p:nvSpPr>
        <p:spPr>
          <a:xfrm>
            <a:off x="6918960" y="5453490"/>
            <a:ext cx="4866640" cy="692497"/>
          </a:xfrm>
          <a:prstGeom prst="rect">
            <a:avLst/>
          </a:prstGeom>
          <a:noFill/>
        </p:spPr>
        <p:txBody>
          <a:bodyPr wrap="square" rtlCol="0">
            <a:spAutoFit/>
          </a:bodyPr>
          <a:lstStyle/>
          <a:p>
            <a:pPr algn="r"/>
            <a:r>
              <a:rPr lang="el-GR" sz="1200" dirty="0" smtClean="0">
                <a:solidFill>
                  <a:schemeClr val="bg1"/>
                </a:solidFill>
              </a:rPr>
              <a:t>Δρόμος του </a:t>
            </a:r>
            <a:r>
              <a:rPr lang="el-GR" sz="1200" dirty="0" err="1" smtClean="0">
                <a:solidFill>
                  <a:schemeClr val="bg1"/>
                </a:solidFill>
              </a:rPr>
              <a:t>Βαρουσιού</a:t>
            </a:r>
            <a:r>
              <a:rPr lang="el-GR" sz="1200" dirty="0" smtClean="0">
                <a:solidFill>
                  <a:schemeClr val="bg1"/>
                </a:solidFill>
              </a:rPr>
              <a:t>, Τρίκαλα.</a:t>
            </a:r>
            <a:endParaRPr lang="el-GR" sz="1200" dirty="0">
              <a:solidFill>
                <a:schemeClr val="bg1"/>
              </a:solidFill>
            </a:endParaRPr>
          </a:p>
          <a:p>
            <a:pPr algn="r"/>
            <a:endParaRPr lang="el-GR" sz="900" dirty="0" smtClean="0">
              <a:solidFill>
                <a:schemeClr val="bg1"/>
              </a:solidFill>
            </a:endParaRPr>
          </a:p>
          <a:p>
            <a:pPr algn="r"/>
            <a:r>
              <a:rPr lang="el-GR" sz="900" dirty="0" err="1" smtClean="0">
                <a:solidFill>
                  <a:schemeClr val="bg1"/>
                </a:solidFill>
              </a:rPr>
              <a:t>Τσαπαλά</a:t>
            </a:r>
            <a:r>
              <a:rPr lang="el-GR" sz="900" dirty="0" smtClean="0">
                <a:solidFill>
                  <a:schemeClr val="bg1"/>
                </a:solidFill>
              </a:rPr>
              <a:t> – </a:t>
            </a:r>
            <a:r>
              <a:rPr lang="el-GR" sz="900" dirty="0" err="1" smtClean="0">
                <a:solidFill>
                  <a:schemeClr val="bg1"/>
                </a:solidFill>
              </a:rPr>
              <a:t>Βαρδούλη</a:t>
            </a:r>
            <a:r>
              <a:rPr lang="el-GR" sz="900" dirty="0" smtClean="0">
                <a:solidFill>
                  <a:schemeClr val="bg1"/>
                </a:solidFill>
              </a:rPr>
              <a:t>, Φ. «Τρίκαλα». Στο </a:t>
            </a:r>
            <a:r>
              <a:rPr lang="el-GR" sz="900" i="1" dirty="0">
                <a:solidFill>
                  <a:schemeClr val="bg1"/>
                </a:solidFill>
              </a:rPr>
              <a:t>Ελληνική Παραδοσιακή Αρχιτεκτονική: </a:t>
            </a:r>
            <a:r>
              <a:rPr lang="el-GR" sz="900" i="1" dirty="0" smtClean="0">
                <a:solidFill>
                  <a:schemeClr val="bg1"/>
                </a:solidFill>
              </a:rPr>
              <a:t>Θεσσαλία-Ήπειρος, </a:t>
            </a:r>
            <a:r>
              <a:rPr lang="el-GR" sz="900" dirty="0" err="1">
                <a:solidFill>
                  <a:schemeClr val="bg1"/>
                </a:solidFill>
              </a:rPr>
              <a:t>τομ</a:t>
            </a:r>
            <a:r>
              <a:rPr lang="el-GR" sz="900" dirty="0">
                <a:solidFill>
                  <a:schemeClr val="bg1"/>
                </a:solidFill>
              </a:rPr>
              <a:t>. </a:t>
            </a:r>
            <a:r>
              <a:rPr lang="el-GR" sz="900" dirty="0" smtClean="0">
                <a:solidFill>
                  <a:schemeClr val="bg1"/>
                </a:solidFill>
              </a:rPr>
              <a:t>6</a:t>
            </a:r>
            <a:r>
              <a:rPr lang="el-GR" sz="900" i="1" dirty="0" smtClean="0">
                <a:solidFill>
                  <a:schemeClr val="bg1"/>
                </a:solidFill>
              </a:rPr>
              <a:t>.</a:t>
            </a:r>
            <a:r>
              <a:rPr lang="el-GR" sz="900" dirty="0" smtClean="0">
                <a:solidFill>
                  <a:schemeClr val="bg1"/>
                </a:solidFill>
              </a:rPr>
              <a:t> </a:t>
            </a:r>
            <a:r>
              <a:rPr lang="el-GR" sz="900" dirty="0">
                <a:solidFill>
                  <a:schemeClr val="bg1"/>
                </a:solidFill>
              </a:rPr>
              <a:t>Αθήνα: Μέλισσα, 1998, </a:t>
            </a:r>
            <a:r>
              <a:rPr lang="el-GR" sz="900" dirty="0" smtClean="0">
                <a:solidFill>
                  <a:schemeClr val="bg1"/>
                </a:solidFill>
              </a:rPr>
              <a:t>σ.96</a:t>
            </a:r>
            <a:endParaRPr lang="el-GR" sz="900" dirty="0">
              <a:solidFill>
                <a:schemeClr val="bg1"/>
              </a:solidFill>
            </a:endParaRPr>
          </a:p>
        </p:txBody>
      </p:sp>
    </p:spTree>
    <p:extLst>
      <p:ext uri="{BB962C8B-B14F-4D97-AF65-F5344CB8AC3E}">
        <p14:creationId xmlns:p14="http://schemas.microsoft.com/office/powerpoint/2010/main" val="15046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a:solidFill>
                  <a:schemeClr val="bg1"/>
                </a:solidFill>
              </a:rPr>
              <a:t>Ένας στοιχειώδης διαχωρισμός</a:t>
            </a: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a:solidFill>
                  <a:schemeClr val="bg1"/>
                </a:solidFill>
              </a:rPr>
              <a:t>Παρόλη την ποικιλία της παραδοσιακής αρχιτεκτονικής στην Ελλάδα, θα μπορούσαμε να ξεχωρίσουμε </a:t>
            </a:r>
            <a:r>
              <a:rPr lang="el-GR" dirty="0" smtClean="0">
                <a:solidFill>
                  <a:schemeClr val="bg1"/>
                </a:solidFill>
              </a:rPr>
              <a:t>ανάμεσα:</a:t>
            </a:r>
            <a:endParaRPr lang="el-GR" dirty="0">
              <a:solidFill>
                <a:schemeClr val="bg1"/>
              </a:solidFill>
            </a:endParaRPr>
          </a:p>
          <a:p>
            <a:pPr marL="342900" indent="-342900">
              <a:buFont typeface="+mj-lt"/>
              <a:buAutoNum type="arabicPeriod"/>
            </a:pPr>
            <a:r>
              <a:rPr lang="el-GR" sz="1800" dirty="0" smtClean="0">
                <a:solidFill>
                  <a:schemeClr val="bg1"/>
                </a:solidFill>
              </a:rPr>
              <a:t>Στην </a:t>
            </a:r>
            <a:r>
              <a:rPr lang="el-GR" sz="1800" dirty="0">
                <a:solidFill>
                  <a:schemeClr val="bg1"/>
                </a:solidFill>
              </a:rPr>
              <a:t>αρχιτεκτονική των πεδινών περιοχών (πχ. της Θεσσαλίας)</a:t>
            </a:r>
          </a:p>
          <a:p>
            <a:pPr marL="342900" indent="-342900">
              <a:buFont typeface="+mj-lt"/>
              <a:buAutoNum type="arabicPeriod"/>
            </a:pPr>
            <a:r>
              <a:rPr lang="el-GR" sz="1800" dirty="0" smtClean="0">
                <a:solidFill>
                  <a:schemeClr val="bg1"/>
                </a:solidFill>
              </a:rPr>
              <a:t>Στην </a:t>
            </a:r>
            <a:r>
              <a:rPr lang="el-GR" sz="1800" dirty="0">
                <a:solidFill>
                  <a:schemeClr val="bg1"/>
                </a:solidFill>
              </a:rPr>
              <a:t>αρχιτεκτονική των </a:t>
            </a:r>
            <a:r>
              <a:rPr lang="el-GR" sz="1800" dirty="0" smtClean="0">
                <a:solidFill>
                  <a:schemeClr val="bg1"/>
                </a:solidFill>
              </a:rPr>
              <a:t>ορεινών </a:t>
            </a:r>
            <a:r>
              <a:rPr lang="el-GR" sz="1800" dirty="0">
                <a:solidFill>
                  <a:schemeClr val="bg1"/>
                </a:solidFill>
              </a:rPr>
              <a:t>περιοχών (πχ. της Σιάτιστας, της Καστοριάς, της Βέροιας, </a:t>
            </a:r>
            <a:r>
              <a:rPr lang="el-GR" sz="1800" dirty="0" smtClean="0">
                <a:solidFill>
                  <a:schemeClr val="bg1"/>
                </a:solidFill>
              </a:rPr>
              <a:t>των Ζαγοροχωριών, του Πήλιου, της ορεινής Αρκαδίας ή Κορινθίας, κ.λπ.)</a:t>
            </a:r>
          </a:p>
          <a:p>
            <a:pPr marL="342900" indent="-342900">
              <a:buFont typeface="+mj-lt"/>
              <a:buAutoNum type="arabicPeriod"/>
            </a:pPr>
            <a:r>
              <a:rPr lang="el-GR" sz="1800" dirty="0" smtClean="0">
                <a:solidFill>
                  <a:schemeClr val="bg1"/>
                </a:solidFill>
              </a:rPr>
              <a:t>Στην αρχιτεκτονική των νήσων (Σποράδες, Κυκλάδες, Δωδεκάνησα, Ιόνιο), παρότι κι εδώ έχουμε μια μεγάλη ποικιλία που μπορεί να εξεταστεί η κάθε μια μεμονωμένα.</a:t>
            </a:r>
            <a:endParaRPr lang="el-GR" sz="1800"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Η φράση «αρχιτεκτονική της Ηπειρωτικής Ελλάδας» είναι κατ’ αρχήν ένας τεχνητός διαχωρισμός. Η ποικιλία των μορφών αλλά και οι παράγοντες επιρροής για την παραγωγή τους ποικίλουν τόσο ώστε θα ήταν </a:t>
            </a:r>
            <a:r>
              <a:rPr lang="el-GR" dirty="0" err="1" smtClean="0">
                <a:solidFill>
                  <a:schemeClr val="bg1"/>
                </a:solidFill>
              </a:rPr>
              <a:t>υπεραπλούστευση</a:t>
            </a:r>
            <a:r>
              <a:rPr lang="el-GR" dirty="0" smtClean="0">
                <a:solidFill>
                  <a:schemeClr val="bg1"/>
                </a:solidFill>
              </a:rPr>
              <a:t> να τα ομαδοποιήσουμε με έναν τόσο γενικό τρόπο.</a:t>
            </a:r>
          </a:p>
          <a:p>
            <a:r>
              <a:rPr lang="el-GR" dirty="0" smtClean="0">
                <a:solidFill>
                  <a:schemeClr val="bg1"/>
                </a:solidFill>
              </a:rPr>
              <a:t>Φυσικά τα δείγματα που έχουμε στην διάθεσή μας να μελετήσουμε μας επιτρέπουν μια γενική κατηγοριοποίηση στην βάση των μορφών τους.</a:t>
            </a:r>
          </a:p>
        </p:txBody>
      </p:sp>
      <p:sp>
        <p:nvSpPr>
          <p:cNvPr id="7" name="TextBox 6"/>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Σοκάκι στην Σιάτιστα, Ν. Κοζάνης</a:t>
            </a:r>
            <a:endParaRPr lang="el-GR" sz="800" dirty="0">
              <a:solidFill>
                <a:schemeClr val="bg1"/>
              </a:solidFill>
            </a:endParaRPr>
          </a:p>
          <a:p>
            <a:pPr algn="r"/>
            <a:r>
              <a:rPr lang="en-US" sz="800" dirty="0" smtClean="0">
                <a:solidFill>
                  <a:schemeClr val="bg1"/>
                </a:solidFill>
              </a:rPr>
              <a:t>"</a:t>
            </a:r>
            <a:r>
              <a:rPr lang="en-US" sz="800" dirty="0">
                <a:hlinkClick r:id="rId4"/>
              </a:rPr>
              <a:t>Geometry</a:t>
            </a:r>
            <a:r>
              <a:rPr lang="en-US" sz="800" dirty="0" smtClean="0">
                <a:solidFill>
                  <a:schemeClr val="bg1"/>
                </a:solidFill>
              </a:rPr>
              <a:t>" </a:t>
            </a:r>
            <a:r>
              <a:rPr lang="el-GR" sz="800" dirty="0" smtClean="0">
                <a:solidFill>
                  <a:schemeClr val="bg1"/>
                </a:solidFill>
              </a:rPr>
              <a:t>από τον </a:t>
            </a:r>
            <a:r>
              <a:rPr lang="en-US" sz="800" dirty="0">
                <a:hlinkClick r:id="rId5"/>
              </a:rPr>
              <a:t>Nikos </a:t>
            </a:r>
            <a:r>
              <a:rPr lang="en-US" sz="800" dirty="0" err="1">
                <a:hlinkClick r:id="rId5"/>
              </a:rPr>
              <a:t>Koutoulas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en-US" sz="800" dirty="0">
                <a:solidFill>
                  <a:schemeClr val="bg1"/>
                </a:solidFill>
                <a:hlinkClick r:id="rId6"/>
              </a:rPr>
              <a:t>CC BY 2.0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309637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solidFill>
                  <a:schemeClr val="tx1">
                    <a:lumMod val="75000"/>
                    <a:lumOff val="25000"/>
                  </a:schemeClr>
                </a:solidFill>
              </a:rPr>
              <a:t>Οι κατοικίες στις πεδινές </a:t>
            </a:r>
            <a:r>
              <a:rPr lang="el-GR" i="1" dirty="0" smtClean="0">
                <a:solidFill>
                  <a:schemeClr val="tx1">
                    <a:lumMod val="75000"/>
                    <a:lumOff val="25000"/>
                  </a:schemeClr>
                </a:solidFill>
              </a:rPr>
              <a:t>περιοχές</a:t>
            </a:r>
            <a:endParaRPr lang="en-US" dirty="0"/>
          </a:p>
        </p:txBody>
      </p:sp>
      <p:sp>
        <p:nvSpPr>
          <p:cNvPr id="4" name="Text Placeholder 3"/>
          <p:cNvSpPr>
            <a:spLocks noGrp="1"/>
          </p:cNvSpPr>
          <p:nvPr>
            <p:ph type="body" sz="half" idx="2"/>
          </p:nvPr>
        </p:nvSpPr>
        <p:spPr/>
        <p:txBody>
          <a:bodyPr>
            <a:normAutofit/>
          </a:bodyPr>
          <a:lstStyle/>
          <a:p>
            <a:r>
              <a:rPr lang="el-GR" dirty="0" smtClean="0"/>
              <a:t>Σε κάποιες περιπτώσεις συναντάμε την χρήση </a:t>
            </a:r>
            <a:r>
              <a:rPr lang="el-GR" i="1" dirty="0" smtClean="0"/>
              <a:t>ωμών πλίνθων </a:t>
            </a:r>
            <a:r>
              <a:rPr lang="el-GR" dirty="0" smtClean="0"/>
              <a:t>(</a:t>
            </a:r>
            <a:r>
              <a:rPr lang="el-GR" dirty="0"/>
              <a:t>π.χ</a:t>
            </a:r>
            <a:r>
              <a:rPr lang="el-GR" dirty="0" smtClean="0"/>
              <a:t>. στην πεδιάδα της Θεσσαλίας και ειδικότερα στην Κάτω Ελάτη Τρικάλων, και στα χωριά των </a:t>
            </a:r>
            <a:r>
              <a:rPr lang="el-GR" dirty="0" err="1" smtClean="0"/>
              <a:t>Κορεστείων</a:t>
            </a:r>
            <a:r>
              <a:rPr lang="el-GR" dirty="0" smtClean="0"/>
              <a:t>, στην Καστοριά). Πρόκειται για τούβλα φτιαγμένα από χώμα αργιλικής σύστασης και άμμο σε αναλογία 3:1 σε συνδυασμό με άχυρο για αντοχή στον εφελκυσμό, ενώ προαιρετικά χρησιμοποιούνται τρίχες ζώων ή τσιμέντο σαν σταθεροποιητής.</a:t>
            </a:r>
          </a:p>
          <a:p>
            <a:r>
              <a:rPr lang="el-GR" dirty="0" smtClean="0"/>
              <a:t>Το χτίσιμο με πηλό είναι μια τεχνική με εκτενή χρήση ήδη από τους αρχαίους οικισμούς.</a:t>
            </a:r>
            <a:endParaRPr lang="el-GR" dirty="0"/>
          </a:p>
        </p:txBody>
      </p:sp>
      <p:sp>
        <p:nvSpPr>
          <p:cNvPr id="6" name="TextBox 5"/>
          <p:cNvSpPr txBox="1"/>
          <p:nvPr/>
        </p:nvSpPr>
        <p:spPr>
          <a:xfrm>
            <a:off x="4917648" y="5522739"/>
            <a:ext cx="7274352" cy="553998"/>
          </a:xfrm>
          <a:prstGeom prst="rect">
            <a:avLst/>
          </a:prstGeom>
          <a:noFill/>
        </p:spPr>
        <p:txBody>
          <a:bodyPr wrap="square" rtlCol="0">
            <a:spAutoFit/>
          </a:bodyPr>
          <a:lstStyle/>
          <a:p>
            <a:pPr algn="r"/>
            <a:r>
              <a:rPr lang="el-GR" sz="1200" dirty="0" smtClean="0"/>
              <a:t>Πλινθόκτιστο σπίτι στα Τρίκαλα.</a:t>
            </a:r>
            <a:endParaRPr lang="el-GR" sz="1200" dirty="0"/>
          </a:p>
          <a:p>
            <a:pPr algn="r"/>
            <a:endParaRPr lang="el-GR" sz="900" dirty="0" smtClean="0"/>
          </a:p>
          <a:p>
            <a:pPr algn="r"/>
            <a:r>
              <a:rPr lang="el-GR" sz="900" dirty="0"/>
              <a:t>‘Ένα </a:t>
            </a:r>
            <a:r>
              <a:rPr lang="el-GR" sz="900" dirty="0" err="1"/>
              <a:t>ιστολόγιο</a:t>
            </a:r>
            <a:r>
              <a:rPr lang="el-GR" sz="900" dirty="0"/>
              <a:t> για τη δόμηση με χώμα.’ Ημερομηνία πρόσβασης 21 Σεπτέμβριος 2015. </a:t>
            </a:r>
            <a:r>
              <a:rPr lang="el-GR" sz="900" dirty="0">
                <a:hlinkClick r:id="rId2"/>
              </a:rPr>
              <a:t>http://xtizontasmexoma.blogspot.gr</a:t>
            </a:r>
            <a:r>
              <a:rPr lang="el-GR" sz="900" dirty="0" smtClean="0">
                <a:hlinkClick r:id="rId2"/>
              </a:rPr>
              <a:t>/</a:t>
            </a:r>
            <a:r>
              <a:rPr lang="el-GR" sz="900" dirty="0" smtClean="0"/>
              <a:t>. </a:t>
            </a:r>
            <a:endParaRPr lang="el-GR" sz="900" dirty="0">
              <a:effectLs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17648" y="695395"/>
            <a:ext cx="7274352" cy="4851936"/>
          </a:xfrm>
        </p:spPr>
      </p:pic>
    </p:spTree>
    <p:extLst>
      <p:ext uri="{BB962C8B-B14F-4D97-AF65-F5344CB8AC3E}">
        <p14:creationId xmlns:p14="http://schemas.microsoft.com/office/powerpoint/2010/main" val="116993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a:solidFill>
            <a:schemeClr val="tx1">
              <a:alpha val="30000"/>
            </a:schemeClr>
          </a:solidFill>
        </p:spPr>
        <p:txBody>
          <a:bodyPr/>
          <a:lstStyle/>
          <a:p>
            <a:r>
              <a:rPr lang="el-GR" i="1" dirty="0">
                <a:solidFill>
                  <a:schemeClr val="bg1"/>
                </a:solidFill>
              </a:rPr>
              <a:t>Οι κατοικίες στις ορεινές περιοχές</a:t>
            </a:r>
            <a:endParaRPr lang="en-US" i="1" dirty="0">
              <a:solidFill>
                <a:schemeClr val="bg1"/>
              </a:solidFill>
            </a:endParaRPr>
          </a:p>
        </p:txBody>
      </p:sp>
      <p:sp>
        <p:nvSpPr>
          <p:cNvPr id="16" name="Text Placeholder 15"/>
          <p:cNvSpPr>
            <a:spLocks noGrp="1"/>
          </p:cNvSpPr>
          <p:nvPr>
            <p:ph type="body" sz="half" idx="2"/>
          </p:nvPr>
        </p:nvSpPr>
        <p:spPr>
          <a:solidFill>
            <a:schemeClr val="tx1">
              <a:alpha val="30000"/>
            </a:schemeClr>
          </a:solidFill>
        </p:spPr>
        <p:txBody>
          <a:bodyPr>
            <a:normAutofit/>
          </a:bodyPr>
          <a:lstStyle/>
          <a:p>
            <a:r>
              <a:rPr lang="el-GR" dirty="0">
                <a:solidFill>
                  <a:schemeClr val="bg1"/>
                </a:solidFill>
              </a:rPr>
              <a:t>Η κατοικία στην ορεινή Ελλάδα χαρακτηρίζεται από την συνύπαρξη κατώτερου και ανώτερου ορόφου (κατώι και ανώι) με τον συνακόλουθο λειτουργικό διαχωρισμό των λειτουργιών των χώρων.</a:t>
            </a:r>
          </a:p>
          <a:p>
            <a:r>
              <a:rPr lang="el-GR" dirty="0">
                <a:solidFill>
                  <a:schemeClr val="bg1"/>
                </a:solidFill>
              </a:rPr>
              <a:t>Οι κατοικίες αυτές μπορούν να είναι διώροφες ή συχνά και τριώροφες, </a:t>
            </a:r>
            <a:r>
              <a:rPr lang="el-GR" dirty="0" smtClean="0">
                <a:solidFill>
                  <a:schemeClr val="bg1"/>
                </a:solidFill>
              </a:rPr>
              <a:t>εξολοκλήρου φτιαγμένες από πέτρα.</a:t>
            </a:r>
            <a:endParaRPr lang="el-GR" dirty="0">
              <a:solidFill>
                <a:schemeClr val="bg1"/>
              </a:solidFill>
            </a:endParaRPr>
          </a:p>
          <a:p>
            <a:r>
              <a:rPr lang="el-GR" dirty="0" smtClean="0">
                <a:solidFill>
                  <a:schemeClr val="bg1"/>
                </a:solidFill>
              </a:rPr>
              <a:t>Τέλος η έλλειψη σε αργιλώδη χώματα κάνουν τα κονιάματα να σπανίζουν, ωστόσο αναδεικνύουν την κατεργασία των λίθων σε μια πραγματική τέχνη.</a:t>
            </a:r>
            <a:endParaRPr lang="el-GR" dirty="0">
              <a:solidFill>
                <a:schemeClr val="bg1"/>
              </a:solidFill>
            </a:endParaRPr>
          </a:p>
        </p:txBody>
      </p:sp>
      <p:sp>
        <p:nvSpPr>
          <p:cNvPr id="12" name="TextBox 11"/>
          <p:cNvSpPr txBox="1"/>
          <p:nvPr/>
        </p:nvSpPr>
        <p:spPr>
          <a:xfrm>
            <a:off x="6187440" y="0"/>
            <a:ext cx="6004560" cy="553998"/>
          </a:xfrm>
          <a:prstGeom prst="rect">
            <a:avLst/>
          </a:prstGeom>
          <a:solidFill>
            <a:schemeClr val="tx1">
              <a:alpha val="20000"/>
            </a:schemeClr>
          </a:solidFill>
        </p:spPr>
        <p:txBody>
          <a:bodyPr wrap="square" rtlCol="0">
            <a:spAutoFit/>
          </a:bodyPr>
          <a:lstStyle/>
          <a:p>
            <a:pPr algn="r"/>
            <a:r>
              <a:rPr lang="el-GR" sz="1200" dirty="0" smtClean="0">
                <a:solidFill>
                  <a:schemeClr val="bg1"/>
                </a:solidFill>
              </a:rPr>
              <a:t>Μικρό </a:t>
            </a:r>
            <a:r>
              <a:rPr lang="el-GR" sz="1200" dirty="0" err="1" smtClean="0">
                <a:solidFill>
                  <a:schemeClr val="bg1"/>
                </a:solidFill>
              </a:rPr>
              <a:t>Πάπιγκο</a:t>
            </a:r>
            <a:r>
              <a:rPr lang="el-GR" sz="1200" dirty="0" smtClean="0">
                <a:solidFill>
                  <a:schemeClr val="bg1"/>
                </a:solidFill>
              </a:rPr>
              <a:t>, Ζαγοροχώρια.</a:t>
            </a:r>
            <a:endParaRPr lang="el-GR" sz="1200" dirty="0">
              <a:solidFill>
                <a:schemeClr val="bg1"/>
              </a:solidFill>
            </a:endParaRPr>
          </a:p>
          <a:p>
            <a:pPr algn="r"/>
            <a:r>
              <a:rPr lang="el-GR" sz="900" dirty="0" smtClean="0">
                <a:solidFill>
                  <a:schemeClr val="bg1"/>
                </a:solidFill>
              </a:rPr>
              <a:t>Σταματοπούλου, </a:t>
            </a:r>
            <a:r>
              <a:rPr lang="el-GR" sz="900" dirty="0">
                <a:solidFill>
                  <a:schemeClr val="bg1"/>
                </a:solidFill>
              </a:rPr>
              <a:t>Χ</a:t>
            </a:r>
            <a:r>
              <a:rPr lang="el-GR" sz="900" dirty="0" smtClean="0">
                <a:solidFill>
                  <a:schemeClr val="bg1"/>
                </a:solidFill>
              </a:rPr>
              <a:t>. «</a:t>
            </a:r>
            <a:r>
              <a:rPr lang="el-GR" sz="900" dirty="0" err="1" smtClean="0">
                <a:solidFill>
                  <a:schemeClr val="bg1"/>
                </a:solidFill>
              </a:rPr>
              <a:t>Ζαγόρι</a:t>
            </a:r>
            <a:r>
              <a:rPr lang="el-GR" sz="900" dirty="0" smtClean="0">
                <a:solidFill>
                  <a:schemeClr val="bg1"/>
                </a:solidFill>
              </a:rPr>
              <a:t>». Στο </a:t>
            </a:r>
            <a:r>
              <a:rPr lang="el-GR" sz="900" i="1" dirty="0" smtClean="0">
                <a:solidFill>
                  <a:schemeClr val="bg1"/>
                </a:solidFill>
              </a:rPr>
              <a:t>Ελληνική Παραδοσιακή Αρχιτεκτονική: Μακεδονία Α’, </a:t>
            </a:r>
            <a:r>
              <a:rPr lang="el-GR" sz="900" dirty="0" err="1" smtClean="0">
                <a:solidFill>
                  <a:schemeClr val="bg1"/>
                </a:solidFill>
              </a:rPr>
              <a:t>τομ</a:t>
            </a:r>
            <a:r>
              <a:rPr lang="el-GR" sz="900" dirty="0" smtClean="0">
                <a:solidFill>
                  <a:schemeClr val="bg1"/>
                </a:solidFill>
              </a:rPr>
              <a:t>. 8, </a:t>
            </a:r>
            <a:r>
              <a:rPr lang="el-GR" sz="900" i="1" dirty="0" smtClean="0">
                <a:solidFill>
                  <a:schemeClr val="bg1"/>
                </a:solidFill>
              </a:rPr>
              <a:t>.</a:t>
            </a:r>
            <a:r>
              <a:rPr lang="el-GR" sz="900" dirty="0" smtClean="0">
                <a:solidFill>
                  <a:schemeClr val="bg1"/>
                </a:solidFill>
              </a:rPr>
              <a:t> </a:t>
            </a:r>
            <a:r>
              <a:rPr lang="el-GR" sz="900" dirty="0">
                <a:solidFill>
                  <a:schemeClr val="bg1"/>
                </a:solidFill>
              </a:rPr>
              <a:t>Αθήνα: </a:t>
            </a:r>
            <a:r>
              <a:rPr lang="el-GR" sz="900" dirty="0" smtClean="0">
                <a:solidFill>
                  <a:schemeClr val="bg1"/>
                </a:solidFill>
              </a:rPr>
              <a:t>Μέλισσα, 1998, σ.242</a:t>
            </a:r>
            <a:endParaRPr lang="el-GR" sz="900" dirty="0">
              <a:solidFill>
                <a:schemeClr val="bg1"/>
              </a:solidFill>
            </a:endParaRPr>
          </a:p>
        </p:txBody>
      </p:sp>
    </p:spTree>
    <p:extLst>
      <p:ext uri="{BB962C8B-B14F-4D97-AF65-F5344CB8AC3E}">
        <p14:creationId xmlns:p14="http://schemas.microsoft.com/office/powerpoint/2010/main" val="384427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650240" y="2306320"/>
            <a:ext cx="5852160" cy="4191000"/>
          </a:xfrm>
        </p:spPr>
        <p:txBody>
          <a:bodyPr anchor="t">
            <a:normAutofit/>
          </a:bodyPr>
          <a:lstStyle/>
          <a:p>
            <a:r>
              <a:rPr lang="el-GR" sz="1400" dirty="0"/>
              <a:t>Η</a:t>
            </a:r>
            <a:r>
              <a:rPr lang="el-GR" sz="1400" dirty="0" smtClean="0"/>
              <a:t> εμφανής πέτρα είναι το βασικό χαρακτηριστικό γνώρισμα των οικισμών του </a:t>
            </a:r>
            <a:r>
              <a:rPr lang="el-GR" sz="1400" dirty="0" err="1" smtClean="0"/>
              <a:t>Ζαγοριού</a:t>
            </a:r>
            <a:r>
              <a:rPr lang="el-GR" sz="1400" dirty="0" smtClean="0"/>
              <a:t>. Σαν υλικό υπάρχει άφθονο στην περιοχή, ενώ συναντιέται σαν</a:t>
            </a:r>
          </a:p>
          <a:p>
            <a:pPr marL="342900" indent="-342900">
              <a:buFont typeface="+mj-lt"/>
              <a:buAutoNum type="arabicPeriod"/>
            </a:pPr>
            <a:r>
              <a:rPr lang="el-GR" sz="1400" dirty="0" smtClean="0"/>
              <a:t>Ασβεστόλιθος λευκός ή </a:t>
            </a:r>
            <a:r>
              <a:rPr lang="el-GR" sz="1400" dirty="0" err="1" smtClean="0"/>
              <a:t>γκρί</a:t>
            </a:r>
            <a:r>
              <a:rPr lang="el-GR" sz="1400" dirty="0" smtClean="0"/>
              <a:t> ανοιχτός (για τοιχοποιίες, επιστεγάσεις, πλακοστρώσεις)</a:t>
            </a:r>
          </a:p>
          <a:p>
            <a:pPr marL="342900" indent="-342900">
              <a:buFont typeface="+mj-lt"/>
              <a:buAutoNum type="arabicPeriod"/>
            </a:pPr>
            <a:r>
              <a:rPr lang="el-GR" sz="1400" dirty="0" smtClean="0"/>
              <a:t>Γρανιτοειδής με  χρώμα σκούρο γκρι ή γαλαζωπό (για τις ίδιες χρήσεις)</a:t>
            </a:r>
          </a:p>
          <a:p>
            <a:pPr marL="342900" indent="-342900">
              <a:buFont typeface="+mj-lt"/>
              <a:buAutoNum type="arabicPeriod"/>
            </a:pPr>
            <a:r>
              <a:rPr lang="el-GR" sz="1400" dirty="0" smtClean="0"/>
              <a:t>Πορώδεις ασβεστόλιθος (για θόλους, τρούλλους εκκλησιών και φούρνους)</a:t>
            </a:r>
          </a:p>
          <a:p>
            <a:r>
              <a:rPr lang="el-GR" sz="1400" dirty="0" smtClean="0"/>
              <a:t>Στις τρεις αυτές κατηγορίες θα συναντήσουμε και ειδικότερες συστάσεις, όπως την άσπρη πέτρα και την </a:t>
            </a:r>
            <a:r>
              <a:rPr lang="el-GR" sz="1400" dirty="0" err="1" smtClean="0"/>
              <a:t>σιδερόπετρα</a:t>
            </a:r>
            <a:r>
              <a:rPr lang="el-GR" sz="1400" dirty="0" smtClean="0"/>
              <a:t> (παραλλαγή του 2) που χρησιμοποιείται στις τοιχοποιίες, και την μαύρη πλάκα που είναι πιο ελαφριά, αντέχει στις διακυμάνσεις της θερμοκρασίας και χρησιμοποιείται στις επιστεγάσεις.</a:t>
            </a:r>
            <a:endParaRPr lang="el-GR" sz="1400" dirty="0"/>
          </a:p>
          <a:p>
            <a:endParaRPr lang="el-GR" sz="1000" dirty="0" smtClean="0"/>
          </a:p>
          <a:p>
            <a:pPr algn="r"/>
            <a:r>
              <a:rPr lang="el-GR" sz="1000" dirty="0" smtClean="0"/>
              <a:t>Σταματοπούλου</a:t>
            </a:r>
            <a:r>
              <a:rPr lang="el-GR" sz="1000" dirty="0"/>
              <a:t>, Χ. «</a:t>
            </a:r>
            <a:r>
              <a:rPr lang="el-GR" sz="1000" dirty="0" err="1"/>
              <a:t>Ζαγόρι</a:t>
            </a:r>
            <a:r>
              <a:rPr lang="el-GR" sz="1000" dirty="0"/>
              <a:t>». Στο </a:t>
            </a:r>
            <a:r>
              <a:rPr lang="el-GR" sz="1000" i="1" dirty="0"/>
              <a:t>Ελληνική Παραδοσιακή Αρχιτεκτονική: Θεσσαλία-Ήπειρος, </a:t>
            </a:r>
            <a:r>
              <a:rPr lang="el-GR" sz="1000" dirty="0" err="1"/>
              <a:t>τομ</a:t>
            </a:r>
            <a:r>
              <a:rPr lang="el-GR" sz="1000" dirty="0"/>
              <a:t>. 6</a:t>
            </a:r>
            <a:r>
              <a:rPr lang="el-GR" sz="1000" i="1" dirty="0"/>
              <a:t>.</a:t>
            </a:r>
            <a:r>
              <a:rPr lang="el-GR" sz="1000" dirty="0"/>
              <a:t> Αθήνα: Μέλισσα, 1998, </a:t>
            </a:r>
            <a:r>
              <a:rPr lang="el-GR" sz="1000" dirty="0" smtClean="0"/>
              <a:t>σ.243-245</a:t>
            </a:r>
            <a:endParaRPr lang="el-GR" sz="1000" dirty="0"/>
          </a:p>
        </p:txBody>
      </p:sp>
      <p:sp>
        <p:nvSpPr>
          <p:cNvPr id="14" name="Title 13"/>
          <p:cNvSpPr txBox="1">
            <a:spLocks/>
          </p:cNvSpPr>
          <p:nvPr/>
        </p:nvSpPr>
        <p:spPr>
          <a:xfrm>
            <a:off x="650240" y="3911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smtClean="0">
                <a:solidFill>
                  <a:schemeClr val="tx1">
                    <a:lumMod val="75000"/>
                    <a:lumOff val="25000"/>
                  </a:schemeClr>
                </a:solidFill>
              </a:rPr>
              <a:t>Ζαγοροχώρια</a:t>
            </a:r>
            <a:endParaRPr lang="en-US"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820" y="218440"/>
            <a:ext cx="5084064" cy="6278880"/>
          </a:xfrm>
          <a:prstGeom prst="rect">
            <a:avLst/>
          </a:prstGeom>
        </p:spPr>
      </p:pic>
      <p:sp>
        <p:nvSpPr>
          <p:cNvPr id="13" name="TextBox 12"/>
          <p:cNvSpPr txBox="1"/>
          <p:nvPr/>
        </p:nvSpPr>
        <p:spPr>
          <a:xfrm>
            <a:off x="8386064" y="6081822"/>
            <a:ext cx="3512820" cy="415498"/>
          </a:xfrm>
          <a:prstGeom prst="rect">
            <a:avLst/>
          </a:prstGeom>
          <a:noFill/>
        </p:spPr>
        <p:txBody>
          <a:bodyPr wrap="square" rtlCol="0">
            <a:spAutoFit/>
          </a:bodyPr>
          <a:lstStyle/>
          <a:p>
            <a:pPr algn="r"/>
            <a:r>
              <a:rPr lang="el-GR" sz="1200" dirty="0" smtClean="0">
                <a:solidFill>
                  <a:schemeClr val="bg1"/>
                </a:solidFill>
              </a:rPr>
              <a:t>Μεγάλο </a:t>
            </a:r>
            <a:r>
              <a:rPr lang="el-GR" sz="1200" dirty="0" err="1" smtClean="0">
                <a:solidFill>
                  <a:schemeClr val="bg1"/>
                </a:solidFill>
              </a:rPr>
              <a:t>Πάπιγκο</a:t>
            </a:r>
            <a:r>
              <a:rPr lang="el-GR" sz="1200" dirty="0" smtClean="0">
                <a:solidFill>
                  <a:schemeClr val="bg1"/>
                </a:solidFill>
              </a:rPr>
              <a:t>. Καμινάδα στο σπίτι </a:t>
            </a:r>
            <a:r>
              <a:rPr lang="el-GR" sz="1200" dirty="0" err="1" smtClean="0">
                <a:solidFill>
                  <a:schemeClr val="bg1"/>
                </a:solidFill>
              </a:rPr>
              <a:t>Τσάβαλου</a:t>
            </a:r>
            <a:r>
              <a:rPr lang="el-GR" sz="1200" dirty="0" smtClean="0">
                <a:solidFill>
                  <a:schemeClr val="bg1"/>
                </a:solidFill>
              </a:rPr>
              <a:t>.</a:t>
            </a:r>
            <a:endParaRPr lang="el-GR" sz="1200" dirty="0">
              <a:solidFill>
                <a:schemeClr val="bg1"/>
              </a:solidFill>
            </a:endParaRPr>
          </a:p>
          <a:p>
            <a:pPr algn="r"/>
            <a:r>
              <a:rPr lang="el-GR" sz="900" dirty="0" err="1" smtClean="0">
                <a:solidFill>
                  <a:schemeClr val="bg1"/>
                </a:solidFill>
              </a:rPr>
              <a:t>Ο.α.</a:t>
            </a:r>
            <a:r>
              <a:rPr lang="el-GR" sz="900" dirty="0" smtClean="0">
                <a:solidFill>
                  <a:schemeClr val="bg1"/>
                </a:solidFill>
              </a:rPr>
              <a:t>, σ.262</a:t>
            </a:r>
            <a:endParaRPr lang="el-GR" sz="900" dirty="0">
              <a:solidFill>
                <a:schemeClr val="bg1"/>
              </a:solidFill>
            </a:endParaRPr>
          </a:p>
        </p:txBody>
      </p:sp>
    </p:spTree>
    <p:extLst>
      <p:ext uri="{BB962C8B-B14F-4D97-AF65-F5344CB8AC3E}">
        <p14:creationId xmlns:p14="http://schemas.microsoft.com/office/powerpoint/2010/main" val="1258265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650240" y="2306320"/>
            <a:ext cx="3698240" cy="3647440"/>
          </a:xfrm>
        </p:spPr>
        <p:txBody>
          <a:bodyPr anchor="t">
            <a:normAutofit/>
          </a:bodyPr>
          <a:lstStyle/>
          <a:p>
            <a:r>
              <a:rPr lang="el-GR" sz="1400" dirty="0" smtClean="0"/>
              <a:t>Τα </a:t>
            </a:r>
            <a:r>
              <a:rPr lang="el-GR" sz="1400" dirty="0" err="1" smtClean="0"/>
              <a:t>Ζαγορίτικα</a:t>
            </a:r>
            <a:r>
              <a:rPr lang="el-GR" sz="1400" dirty="0" smtClean="0"/>
              <a:t> σπίτια κατασκευάζονται εξ’ ολοκλήρου από ανεπίχριστη πέτρα. Οι στρώσεις των λίθων γίνονται </a:t>
            </a:r>
            <a:r>
              <a:rPr lang="el-GR" sz="1400" dirty="0" err="1" smtClean="0"/>
              <a:t>ισόδομα</a:t>
            </a:r>
            <a:r>
              <a:rPr lang="el-GR" sz="1400" dirty="0" smtClean="0"/>
              <a:t> σε αράδες, ορθογωνισμένες με κατεργασία της εξωτερικής τους πλευράς, με λίγο ή καθόλου συνδετικό κονίαμα και πολύ μικρό αρμό.</a:t>
            </a:r>
          </a:p>
          <a:p>
            <a:r>
              <a:rPr lang="el-GR" sz="1400" dirty="0" smtClean="0"/>
              <a:t>Το πάχος της τοιχοποιίας είναι περί τα 60-70 εκ. και χωρίζεται από συνεχόμενα οριζόντια διαζώματα από ξυλοδεσιές σε απόσταση 70-100 εκ. μεταξύ τους. Οι ξυλοδεσιές είναι πελεκητά καδρόνια, δρύινα ή κέδρινα, που καταλαμβάνουν όλο το πάχος του τοίχου εκτός από την εξωτερική πλευρά, όπου τοποθετείται σειρά από πέτρες ώστε να εξασφαλίζεται προστασία από τα καιρικά φαινόμενα.</a:t>
            </a:r>
            <a:endParaRPr lang="el-GR" sz="1400" dirty="0"/>
          </a:p>
        </p:txBody>
      </p:sp>
      <p:sp>
        <p:nvSpPr>
          <p:cNvPr id="14" name="Title 13"/>
          <p:cNvSpPr txBox="1">
            <a:spLocks/>
          </p:cNvSpPr>
          <p:nvPr/>
        </p:nvSpPr>
        <p:spPr>
          <a:xfrm>
            <a:off x="650240" y="3911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Ζαγοροχώρια</a:t>
            </a:r>
            <a:endParaRPr lang="en-US"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099" y="1074927"/>
            <a:ext cx="3659995" cy="487883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645660" y="4246880"/>
            <a:ext cx="2924354" cy="170688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645660" y="1074927"/>
            <a:ext cx="2842260" cy="3184789"/>
          </a:xfrm>
          <a:prstGeom prst="rect">
            <a:avLst/>
          </a:prstGeom>
        </p:spPr>
      </p:pic>
      <p:sp>
        <p:nvSpPr>
          <p:cNvPr id="8" name="TextBox 7"/>
          <p:cNvSpPr txBox="1"/>
          <p:nvPr/>
        </p:nvSpPr>
        <p:spPr>
          <a:xfrm>
            <a:off x="650240" y="5699844"/>
            <a:ext cx="3698240" cy="507831"/>
          </a:xfrm>
          <a:prstGeom prst="rect">
            <a:avLst/>
          </a:prstGeom>
          <a:noFill/>
        </p:spPr>
        <p:txBody>
          <a:bodyPr wrap="square" rtlCol="0">
            <a:spAutoFit/>
          </a:bodyPr>
          <a:lstStyle/>
          <a:p>
            <a:pPr algn="r"/>
            <a:r>
              <a:rPr lang="el-GR" sz="900" dirty="0"/>
              <a:t>Σταματοπούλου,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σ.244-5</a:t>
            </a:r>
            <a:endParaRPr lang="el-GR" sz="900" dirty="0"/>
          </a:p>
        </p:txBody>
      </p:sp>
    </p:spTree>
    <p:extLst>
      <p:ext uri="{BB962C8B-B14F-4D97-AF65-F5344CB8AC3E}">
        <p14:creationId xmlns:p14="http://schemas.microsoft.com/office/powerpoint/2010/main" val="392495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650240" y="2306320"/>
            <a:ext cx="3698240" cy="3647440"/>
          </a:xfrm>
        </p:spPr>
        <p:txBody>
          <a:bodyPr anchor="t">
            <a:normAutofit/>
          </a:bodyPr>
          <a:lstStyle/>
          <a:p>
            <a:r>
              <a:rPr lang="el-GR" sz="1400" dirty="0" smtClean="0"/>
              <a:t>Οι στέγες κατασκευάζονταν επίσης από λίθους. Ήταν συνήθως τετράριχτες, κατασκευασμένες από απλά ζευκτά κατασκευασμένα από δρύινα πελεκητά δοκάρια. Ανάμεσα στα ζευκτά τοποθετούνταν </a:t>
            </a:r>
            <a:r>
              <a:rPr lang="el-GR" sz="1400" dirty="0" err="1" smtClean="0"/>
              <a:t>τεγίδες</a:t>
            </a:r>
            <a:r>
              <a:rPr lang="el-GR" sz="1400" dirty="0" smtClean="0"/>
              <a:t> και </a:t>
            </a:r>
            <a:r>
              <a:rPr lang="el-GR" sz="1400" dirty="0" err="1" smtClean="0"/>
              <a:t>πέταυρα</a:t>
            </a:r>
            <a:r>
              <a:rPr lang="el-GR" sz="1400" dirty="0" smtClean="0"/>
              <a:t> (το </a:t>
            </a:r>
            <a:r>
              <a:rPr lang="el-GR" sz="1400" dirty="0"/>
              <a:t>λεπτό σανίδι με το οποίο ταβανώνεται η οροφή του </a:t>
            </a:r>
            <a:r>
              <a:rPr lang="el-GR" sz="1400" dirty="0" smtClean="0"/>
              <a:t>σπιτιού). Οι πλάκες της επιστέγασης τοποθετούνταν απευθείας στα </a:t>
            </a:r>
            <a:r>
              <a:rPr lang="el-GR" sz="1400" dirty="0" err="1" smtClean="0"/>
              <a:t>πέταυρα</a:t>
            </a:r>
            <a:r>
              <a:rPr lang="el-GR" sz="1400" dirty="0" smtClean="0"/>
              <a:t> χωρίς να παρεμβάλλεται πέτσωμα. Στις ράχες της στέγης οι πλάκες είναι κομμένες πιο προσεκτικά και ονομάζονται </a:t>
            </a:r>
            <a:r>
              <a:rPr lang="el-GR" sz="1400" dirty="0" err="1" smtClean="0"/>
              <a:t>κορφιάδες</a:t>
            </a:r>
            <a:r>
              <a:rPr lang="el-GR" sz="1400" dirty="0"/>
              <a:t>.</a:t>
            </a:r>
          </a:p>
        </p:txBody>
      </p:sp>
      <p:sp>
        <p:nvSpPr>
          <p:cNvPr id="14" name="Title 13"/>
          <p:cNvSpPr txBox="1">
            <a:spLocks/>
          </p:cNvSpPr>
          <p:nvPr/>
        </p:nvSpPr>
        <p:spPr>
          <a:xfrm>
            <a:off x="650240" y="3911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Ζαγοροχώρια</a:t>
            </a:r>
            <a:endParaRPr lang="en-US" i="1" dirty="0"/>
          </a:p>
        </p:txBody>
      </p:sp>
      <p:sp>
        <p:nvSpPr>
          <p:cNvPr id="8" name="TextBox 7"/>
          <p:cNvSpPr txBox="1"/>
          <p:nvPr/>
        </p:nvSpPr>
        <p:spPr>
          <a:xfrm>
            <a:off x="650240" y="5100320"/>
            <a:ext cx="3505200" cy="507831"/>
          </a:xfrm>
          <a:prstGeom prst="rect">
            <a:avLst/>
          </a:prstGeom>
          <a:noFill/>
        </p:spPr>
        <p:txBody>
          <a:bodyPr wrap="square" rtlCol="0">
            <a:spAutoFit/>
          </a:bodyPr>
          <a:lstStyle/>
          <a:p>
            <a:pPr algn="r"/>
            <a:r>
              <a:rPr lang="el-GR" sz="900" dirty="0"/>
              <a:t>Σταματοπούλου,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σ.246</a:t>
            </a:r>
            <a:endParaRPr lang="el-GR" sz="9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33900" y="830910"/>
            <a:ext cx="7658100" cy="5122850"/>
          </a:xfrm>
          <a:prstGeom prst="rect">
            <a:avLst/>
          </a:prstGeom>
        </p:spPr>
      </p:pic>
      <p:sp>
        <p:nvSpPr>
          <p:cNvPr id="9" name="TextBox 8"/>
          <p:cNvSpPr txBox="1"/>
          <p:nvPr/>
        </p:nvSpPr>
        <p:spPr>
          <a:xfrm>
            <a:off x="4533900" y="5953760"/>
            <a:ext cx="7658100" cy="400110"/>
          </a:xfrm>
          <a:prstGeom prst="rect">
            <a:avLst/>
          </a:prstGeom>
          <a:noFill/>
        </p:spPr>
        <p:txBody>
          <a:bodyPr wrap="square" rtlCol="0">
            <a:spAutoFit/>
          </a:bodyPr>
          <a:lstStyle/>
          <a:p>
            <a:pPr algn="r"/>
            <a:r>
              <a:rPr lang="el-GR" sz="1100" dirty="0" smtClean="0"/>
              <a:t>Μικρό </a:t>
            </a:r>
            <a:r>
              <a:rPr lang="el-GR" sz="1100" dirty="0" err="1" smtClean="0"/>
              <a:t>Πάπιγκο</a:t>
            </a:r>
            <a:endParaRPr lang="el-GR" sz="1100" dirty="0"/>
          </a:p>
          <a:p>
            <a:pPr algn="r"/>
            <a:r>
              <a:rPr lang="en-US" sz="900" dirty="0" smtClean="0"/>
              <a:t>"</a:t>
            </a:r>
            <a:r>
              <a:rPr lang="en-US" sz="900" dirty="0">
                <a:hlinkClick r:id="rId5"/>
              </a:rPr>
              <a:t>MIKROS PAPIGOS VILLAGE</a:t>
            </a:r>
            <a:r>
              <a:rPr lang="en-US" sz="900" dirty="0" smtClean="0"/>
              <a:t>" </a:t>
            </a:r>
            <a:r>
              <a:rPr lang="el-GR" sz="900" dirty="0" smtClean="0"/>
              <a:t>από τον </a:t>
            </a:r>
            <a:r>
              <a:rPr lang="en-US" sz="900" dirty="0" smtClean="0">
                <a:hlinkClick r:id="rId6"/>
              </a:rPr>
              <a:t>Theodore</a:t>
            </a:r>
            <a:r>
              <a:rPr lang="en-US" sz="900" dirty="0" smtClean="0"/>
              <a:t>.</a:t>
            </a:r>
            <a:r>
              <a:rPr lang="el-GR" sz="900" dirty="0"/>
              <a:t> </a:t>
            </a:r>
            <a:r>
              <a:rPr lang="el-GR" sz="900" dirty="0" smtClean="0"/>
              <a:t>Υπό </a:t>
            </a:r>
            <a:r>
              <a:rPr lang="el-GR" sz="900" dirty="0"/>
              <a:t>την άδεια </a:t>
            </a:r>
            <a:r>
              <a:rPr lang="en-US" sz="900" dirty="0">
                <a:hlinkClick r:id="rId7"/>
              </a:rPr>
              <a:t>CC BY-NC </a:t>
            </a:r>
            <a:r>
              <a:rPr lang="en-US" sz="900" dirty="0" smtClean="0">
                <a:hlinkClick r:id="rId7"/>
              </a:rPr>
              <a:t>2.0</a:t>
            </a:r>
            <a:r>
              <a:rPr lang="el-GR" sz="900" dirty="0" smtClean="0">
                <a:hlinkClick r:id="rId7"/>
              </a:rPr>
              <a:t> </a:t>
            </a:r>
            <a:r>
              <a:rPr lang="el-GR" sz="900" dirty="0" smtClean="0"/>
              <a:t>μέσω </a:t>
            </a:r>
            <a:r>
              <a:rPr lang="en-US" sz="900" dirty="0"/>
              <a:t>Flickr</a:t>
            </a:r>
            <a:endParaRPr lang="el-GR" sz="900" dirty="0"/>
          </a:p>
        </p:txBody>
      </p:sp>
    </p:spTree>
    <p:extLst>
      <p:ext uri="{BB962C8B-B14F-4D97-AF65-F5344CB8AC3E}">
        <p14:creationId xmlns:p14="http://schemas.microsoft.com/office/powerpoint/2010/main" val="243015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 contrast="9000"/>
                    </a14:imgEffect>
                  </a14:imgLayer>
                </a14:imgProps>
              </a:ext>
              <a:ext uri="{28A0092B-C50C-407E-A947-70E740481C1C}">
                <a14:useLocalDpi xmlns:a14="http://schemas.microsoft.com/office/drawing/2010/main" val="0"/>
              </a:ext>
            </a:extLst>
          </a:blip>
          <a:stretch>
            <a:fillRect/>
          </a:stretch>
        </p:blipFill>
        <p:spPr>
          <a:xfrm>
            <a:off x="5750560" y="559719"/>
            <a:ext cx="5169408" cy="5919216"/>
          </a:xfrm>
          <a:prstGeom prst="snip2DiagRect">
            <a:avLst>
              <a:gd name="adj1" fmla="val 2948"/>
              <a:gd name="adj2" fmla="val 16667"/>
            </a:avLst>
          </a:prstGeom>
        </p:spPr>
      </p:pic>
      <p:sp>
        <p:nvSpPr>
          <p:cNvPr id="7" name="Text Placeholder 6"/>
          <p:cNvSpPr>
            <a:spLocks noGrp="1"/>
          </p:cNvSpPr>
          <p:nvPr>
            <p:ph type="body" sz="half" idx="2"/>
          </p:nvPr>
        </p:nvSpPr>
        <p:spPr>
          <a:xfrm>
            <a:off x="650240" y="2306320"/>
            <a:ext cx="4714240" cy="3139609"/>
          </a:xfrm>
        </p:spPr>
        <p:txBody>
          <a:bodyPr anchor="t">
            <a:normAutofit/>
          </a:bodyPr>
          <a:lstStyle/>
          <a:p>
            <a:r>
              <a:rPr lang="el-GR" sz="1400" dirty="0" smtClean="0"/>
              <a:t>Το </a:t>
            </a:r>
            <a:r>
              <a:rPr lang="el-GR" sz="1400" dirty="0" err="1" smtClean="0"/>
              <a:t>Ζαγοριανό</a:t>
            </a:r>
            <a:r>
              <a:rPr lang="el-GR" sz="1400" dirty="0" smtClean="0"/>
              <a:t> σπίτι συνήθως εμφανίζεται σε συμπλέγματα που οργανώνονται μέσα σε μια αυλή, με το κύριο σπίτι να δεσπόζει και βοηθητικά κτίσματα να συμπληρώνουν το σύνολο.</a:t>
            </a:r>
          </a:p>
          <a:p>
            <a:r>
              <a:rPr lang="el-GR" sz="1400" dirty="0" smtClean="0"/>
              <a:t>Το κυρίως σπίτι αποτελείται από το ισόγειο και τον ή τους ορόφους. Το ισόγειο (χαγιάτι) χρησιμεύει κυρίως σαν πέρασμα προς τους πάνω ορόφους, ενώ συμπληρώνεται με βοηθητικούς χώρους όπως κελάρια και αποθήκες. Σπάνια στο ισόγειο μπορεί να φιλοξενείται και το </a:t>
            </a:r>
            <a:r>
              <a:rPr lang="el-GR" sz="1400" dirty="0" err="1" smtClean="0"/>
              <a:t>μανζάτο</a:t>
            </a:r>
            <a:r>
              <a:rPr lang="el-GR" sz="1400" dirty="0" smtClean="0"/>
              <a:t> ή μαγειρειό. Οι όροφοι φιλοξενούν τους χώρους διαμονής και κατοικίας.</a:t>
            </a:r>
          </a:p>
          <a:p>
            <a:endParaRPr lang="el-GR" sz="1400" dirty="0"/>
          </a:p>
        </p:txBody>
      </p:sp>
      <p:sp>
        <p:nvSpPr>
          <p:cNvPr id="14" name="Title 13"/>
          <p:cNvSpPr txBox="1">
            <a:spLocks/>
          </p:cNvSpPr>
          <p:nvPr/>
        </p:nvSpPr>
        <p:spPr>
          <a:xfrm>
            <a:off x="650240" y="3911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Ζαγοροχώρια</a:t>
            </a:r>
            <a:endParaRPr lang="en-US" i="1" dirty="0"/>
          </a:p>
        </p:txBody>
      </p:sp>
      <p:sp>
        <p:nvSpPr>
          <p:cNvPr id="8" name="TextBox 7"/>
          <p:cNvSpPr txBox="1"/>
          <p:nvPr/>
        </p:nvSpPr>
        <p:spPr>
          <a:xfrm>
            <a:off x="1981200" y="5445929"/>
            <a:ext cx="3505200" cy="669414"/>
          </a:xfrm>
          <a:prstGeom prst="rect">
            <a:avLst/>
          </a:prstGeom>
          <a:noFill/>
        </p:spPr>
        <p:txBody>
          <a:bodyPr wrap="square" rtlCol="0">
            <a:spAutoFit/>
          </a:bodyPr>
          <a:lstStyle/>
          <a:p>
            <a:pPr algn="r"/>
            <a:r>
              <a:rPr lang="el-GR" sz="1050" dirty="0" smtClean="0"/>
              <a:t>Μεγάλο </a:t>
            </a:r>
            <a:r>
              <a:rPr lang="el-GR" sz="1050" dirty="0" err="1" smtClean="0"/>
              <a:t>Πάπιγκο</a:t>
            </a:r>
            <a:r>
              <a:rPr lang="el-GR" sz="1050" dirty="0" smtClean="0"/>
              <a:t>, Σπίτι Αρχιμανδρίτη. Ισόγειο.</a:t>
            </a:r>
            <a:endParaRPr lang="en-US" sz="1050" dirty="0" smtClean="0"/>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σ.259</a:t>
            </a:r>
            <a:endParaRPr lang="el-GR" sz="900" dirty="0"/>
          </a:p>
        </p:txBody>
      </p:sp>
    </p:spTree>
    <p:extLst>
      <p:ext uri="{BB962C8B-B14F-4D97-AF65-F5344CB8AC3E}">
        <p14:creationId xmlns:p14="http://schemas.microsoft.com/office/powerpoint/2010/main" val="163834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8000"/>
                    </a14:imgEffect>
                    <a14:imgEffect>
                      <a14:brightnessContrast bright="3000" contrast="3000"/>
                    </a14:imgEffect>
                  </a14:imgLayer>
                </a14:imgProps>
              </a:ext>
              <a:ext uri="{28A0092B-C50C-407E-A947-70E740481C1C}">
                <a14:useLocalDpi xmlns:a14="http://schemas.microsoft.com/office/drawing/2010/main" val="0"/>
              </a:ext>
            </a:extLst>
          </a:blip>
          <a:srcRect b="-104"/>
          <a:stretch/>
        </p:blipFill>
        <p:spPr>
          <a:xfrm>
            <a:off x="6238240" y="686699"/>
            <a:ext cx="5120248" cy="5277221"/>
          </a:xfrm>
          <a:prstGeom prst="rect">
            <a:avLst/>
          </a:prstGeom>
        </p:spPr>
      </p:pic>
      <p:sp>
        <p:nvSpPr>
          <p:cNvPr id="7" name="Text Placeholder 6"/>
          <p:cNvSpPr>
            <a:spLocks noGrp="1"/>
          </p:cNvSpPr>
          <p:nvPr>
            <p:ph type="body" sz="half" idx="2"/>
          </p:nvPr>
        </p:nvSpPr>
        <p:spPr>
          <a:xfrm>
            <a:off x="650240" y="2306320"/>
            <a:ext cx="4856480" cy="3657600"/>
          </a:xfrm>
        </p:spPr>
        <p:txBody>
          <a:bodyPr anchor="t">
            <a:normAutofit/>
          </a:bodyPr>
          <a:lstStyle/>
          <a:p>
            <a:r>
              <a:rPr lang="el-GR" sz="1400" dirty="0" smtClean="0"/>
              <a:t>Στον όροφο οργανώνονται οι κύριοι χώροι διαμονής. Ο χώρος στον οποίο καταλήγει η σκάλα από το ισόγειο ονομάζεται </a:t>
            </a:r>
            <a:r>
              <a:rPr lang="el-GR" sz="1400" i="1" dirty="0" smtClean="0"/>
              <a:t>κρεβάτα </a:t>
            </a:r>
            <a:r>
              <a:rPr lang="el-GR" sz="1200" dirty="0" smtClean="0"/>
              <a:t>[1]</a:t>
            </a:r>
            <a:r>
              <a:rPr lang="el-GR" sz="1400" dirty="0" smtClean="0"/>
              <a:t>. Παρότι αρχικά αυτός ο χώρος λειτουργεί για την διανομή στα άλλα δωμάτια, αργότερα μεγαλώνει παίρνοντας διαστάσεις και διαμορφώνοντας μια ευρύχωρη σάλα με </a:t>
            </a:r>
            <a:r>
              <a:rPr lang="el-GR" sz="1400" i="1" dirty="0" smtClean="0"/>
              <a:t>μπάσια</a:t>
            </a:r>
            <a:r>
              <a:rPr lang="el-GR" sz="1400" dirty="0" smtClean="0"/>
              <a:t> </a:t>
            </a:r>
            <a:r>
              <a:rPr lang="el-GR" sz="1200" dirty="0" smtClean="0"/>
              <a:t>[7]</a:t>
            </a:r>
            <a:r>
              <a:rPr lang="el-GR" sz="1400" dirty="0" smtClean="0"/>
              <a:t> στην μία πλευρά, οπότε και γίνεται χώρος υποδοχής.</a:t>
            </a:r>
          </a:p>
          <a:p>
            <a:r>
              <a:rPr lang="el-GR" sz="1400" dirty="0" smtClean="0"/>
              <a:t>Η μπάσια είναι ένας περισσότερο ή λιγότερο οριοθετημένος υπερυψωμένος χώρος στον οποίο απλώνονται στρώματα που χρησιμεύουν είτε για κάθισμα, είτε για τον ύπνο.</a:t>
            </a:r>
          </a:p>
          <a:p>
            <a:r>
              <a:rPr lang="el-GR" sz="1400" dirty="0" smtClean="0"/>
              <a:t>Το </a:t>
            </a:r>
            <a:r>
              <a:rPr lang="el-GR" sz="1400" dirty="0"/>
              <a:t>επίσημο δωμάτιο υποδοχής </a:t>
            </a:r>
            <a:r>
              <a:rPr lang="el-GR" sz="1400" dirty="0" smtClean="0"/>
              <a:t>είναι ο </a:t>
            </a:r>
            <a:r>
              <a:rPr lang="el-GR" sz="1400" i="1" dirty="0" smtClean="0"/>
              <a:t>οντάς</a:t>
            </a:r>
            <a:r>
              <a:rPr lang="el-GR" sz="1400" dirty="0" smtClean="0"/>
              <a:t> ή </a:t>
            </a:r>
            <a:r>
              <a:rPr lang="el-GR" sz="1400" i="1" dirty="0" smtClean="0"/>
              <a:t>νοντάς</a:t>
            </a:r>
            <a:r>
              <a:rPr lang="el-GR" sz="1400" dirty="0" smtClean="0"/>
              <a:t> </a:t>
            </a:r>
            <a:r>
              <a:rPr lang="el-GR" sz="1200" dirty="0" smtClean="0"/>
              <a:t>[3]</a:t>
            </a:r>
            <a:r>
              <a:rPr lang="el-GR" sz="1400" dirty="0" smtClean="0"/>
              <a:t>, διαμορφωμένος και αυτός με μπάσια περιμετρικά. Συνήθως ο νοντάς είναι ελαιοχρωματισμένος με κυρίαρχο χρώμα το μπλε, ενώ η διακόσμησή του είναι σε ευθεία αναλογία με τον πλούτο του ιδιοκτήτη.</a:t>
            </a:r>
          </a:p>
        </p:txBody>
      </p:sp>
      <p:sp>
        <p:nvSpPr>
          <p:cNvPr id="14" name="Title 13"/>
          <p:cNvSpPr txBox="1">
            <a:spLocks/>
          </p:cNvSpPr>
          <p:nvPr/>
        </p:nvSpPr>
        <p:spPr>
          <a:xfrm>
            <a:off x="650240" y="3911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Ζαγοροχώρια</a:t>
            </a:r>
            <a:endParaRPr lang="en-US" i="1" dirty="0"/>
          </a:p>
        </p:txBody>
      </p:sp>
      <p:sp>
        <p:nvSpPr>
          <p:cNvPr id="4" name="TextBox 3"/>
          <p:cNvSpPr txBox="1"/>
          <p:nvPr/>
        </p:nvSpPr>
        <p:spPr>
          <a:xfrm>
            <a:off x="4084320" y="6086519"/>
            <a:ext cx="7274168" cy="384721"/>
          </a:xfrm>
          <a:prstGeom prst="rect">
            <a:avLst/>
          </a:prstGeom>
          <a:noFill/>
        </p:spPr>
        <p:txBody>
          <a:bodyPr wrap="square" rtlCol="0">
            <a:spAutoFit/>
          </a:bodyPr>
          <a:lstStyle/>
          <a:p>
            <a:pPr algn="r"/>
            <a:r>
              <a:rPr lang="el-GR" sz="1000" dirty="0" err="1" smtClean="0"/>
              <a:t>Καπέτσοβο</a:t>
            </a:r>
            <a:r>
              <a:rPr lang="el-GR" sz="1000" dirty="0" smtClean="0"/>
              <a:t>, Σπίτι </a:t>
            </a:r>
            <a:r>
              <a:rPr lang="el-GR" sz="1000" dirty="0" err="1" smtClean="0"/>
              <a:t>Τζούφη</a:t>
            </a:r>
            <a:r>
              <a:rPr lang="el-GR" sz="1000" dirty="0" smtClean="0"/>
              <a:t>. Όροφος</a:t>
            </a:r>
            <a:r>
              <a:rPr lang="el-GR" sz="1000" dirty="0"/>
              <a:t>.</a:t>
            </a:r>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σ.259</a:t>
            </a:r>
            <a:endParaRPr lang="el-GR" sz="900" dirty="0"/>
          </a:p>
        </p:txBody>
      </p:sp>
    </p:spTree>
    <p:extLst>
      <p:ext uri="{BB962C8B-B14F-4D97-AF65-F5344CB8AC3E}">
        <p14:creationId xmlns:p14="http://schemas.microsoft.com/office/powerpoint/2010/main" val="322812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4294967295"/>
          </p:nvPr>
        </p:nvPicPr>
        <p:blipFill>
          <a:blip r:embed="rId2">
            <a:extLst>
              <a:ext uri="{28A0092B-C50C-407E-A947-70E740481C1C}">
                <a14:useLocalDpi xmlns:a14="http://schemas.microsoft.com/office/drawing/2010/main" val="0"/>
              </a:ext>
            </a:extLst>
          </a:blip>
          <a:srcRect t="1078" b="1078"/>
          <a:stretch>
            <a:fillRect/>
          </a:stretch>
        </p:blipFill>
        <p:spPr>
          <a:xfrm>
            <a:off x="3935413" y="0"/>
            <a:ext cx="8256587" cy="6858000"/>
          </a:xfrm>
        </p:spPr>
      </p:pic>
      <p:sp>
        <p:nvSpPr>
          <p:cNvPr id="10" name="TextBox 9"/>
          <p:cNvSpPr txBox="1"/>
          <p:nvPr/>
        </p:nvSpPr>
        <p:spPr>
          <a:xfrm>
            <a:off x="477520" y="5588679"/>
            <a:ext cx="3180080" cy="661720"/>
          </a:xfrm>
          <a:prstGeom prst="rect">
            <a:avLst/>
          </a:prstGeom>
          <a:noFill/>
        </p:spPr>
        <p:txBody>
          <a:bodyPr wrap="square" rtlCol="0" anchor="b">
            <a:spAutoFit/>
          </a:bodyPr>
          <a:lstStyle/>
          <a:p>
            <a:pPr algn="r"/>
            <a:r>
              <a:rPr lang="el-GR" sz="1000" dirty="0" smtClean="0"/>
              <a:t>Κρεβάτα</a:t>
            </a:r>
            <a:r>
              <a:rPr lang="el-GR" sz="1000" dirty="0"/>
              <a:t> </a:t>
            </a:r>
            <a:r>
              <a:rPr lang="el-GR" sz="1000" dirty="0" smtClean="0"/>
              <a:t>με πλούσια ξύλινη διακόσμηση.</a:t>
            </a:r>
            <a:endParaRPr lang="el-GR" sz="1000" dirty="0"/>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σ.256</a:t>
            </a:r>
            <a:endParaRPr lang="el-GR" sz="900" dirty="0"/>
          </a:p>
        </p:txBody>
      </p:sp>
    </p:spTree>
    <p:extLst>
      <p:ext uri="{BB962C8B-B14F-4D97-AF65-F5344CB8AC3E}">
        <p14:creationId xmlns:p14="http://schemas.microsoft.com/office/powerpoint/2010/main" val="203829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4294967295"/>
          </p:nvPr>
        </p:nvPicPr>
        <p:blipFill>
          <a:blip r:embed="rId2">
            <a:extLst>
              <a:ext uri="{28A0092B-C50C-407E-A947-70E740481C1C}">
                <a14:useLocalDpi xmlns:a14="http://schemas.microsoft.com/office/drawing/2010/main" val="0"/>
              </a:ext>
            </a:extLst>
          </a:blip>
          <a:stretch>
            <a:fillRect/>
          </a:stretch>
        </p:blipFill>
        <p:spPr>
          <a:xfrm>
            <a:off x="4105235" y="0"/>
            <a:ext cx="5315982" cy="6858000"/>
          </a:xfrm>
        </p:spPr>
      </p:pic>
      <p:sp>
        <p:nvSpPr>
          <p:cNvPr id="10" name="TextBox 9"/>
          <p:cNvSpPr txBox="1"/>
          <p:nvPr/>
        </p:nvSpPr>
        <p:spPr>
          <a:xfrm>
            <a:off x="304800" y="5113904"/>
            <a:ext cx="3352800" cy="1415772"/>
          </a:xfrm>
          <a:prstGeom prst="rect">
            <a:avLst/>
          </a:prstGeom>
          <a:noFill/>
        </p:spPr>
        <p:txBody>
          <a:bodyPr wrap="square" rtlCol="0" anchor="b">
            <a:spAutoFit/>
          </a:bodyPr>
          <a:lstStyle/>
          <a:p>
            <a:pPr algn="r"/>
            <a:r>
              <a:rPr lang="el-GR" sz="1000" dirty="0" smtClean="0"/>
              <a:t>Τζάκι στην κρεβάτα.</a:t>
            </a:r>
          </a:p>
          <a:p>
            <a:pPr algn="r"/>
            <a:r>
              <a:rPr lang="el-GR" sz="1000" dirty="0" smtClean="0"/>
              <a:t>Παρατηρήστε τις μικρές εσοχές στον τοίχο οι οποίες ονομάζονται </a:t>
            </a:r>
            <a:r>
              <a:rPr lang="el-GR" sz="1000" dirty="0" err="1" smtClean="0"/>
              <a:t>σκαλοφρύδες</a:t>
            </a:r>
            <a:r>
              <a:rPr lang="el-GR" sz="1000" dirty="0" smtClean="0"/>
              <a:t>, όπως και το χαρακτηριστικό κυλινδρικό εξόγκωμα / καμινάδα που ονομάζεται </a:t>
            </a:r>
            <a:r>
              <a:rPr lang="el-GR" sz="1000" dirty="0" err="1" smtClean="0"/>
              <a:t>μπουχαρί</a:t>
            </a:r>
            <a:r>
              <a:rPr lang="el-GR" sz="1000" dirty="0" smtClean="0"/>
              <a:t>.</a:t>
            </a:r>
            <a:endParaRPr lang="el-GR" sz="1000" dirty="0"/>
          </a:p>
          <a:p>
            <a:pPr algn="r"/>
            <a:endParaRPr lang="el-GR" sz="900" dirty="0" smtClean="0"/>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σ.250</a:t>
            </a:r>
            <a:endParaRPr lang="el-GR" sz="900" dirty="0"/>
          </a:p>
        </p:txBody>
      </p:sp>
    </p:spTree>
    <p:extLst>
      <p:ext uri="{BB962C8B-B14F-4D97-AF65-F5344CB8AC3E}">
        <p14:creationId xmlns:p14="http://schemas.microsoft.com/office/powerpoint/2010/main" val="155144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tretch>
            <a:fillRect/>
          </a:stretch>
        </p:blipFill>
        <p:spPr>
          <a:xfrm>
            <a:off x="3935413" y="447992"/>
            <a:ext cx="8256587" cy="5962016"/>
          </a:xfrm>
        </p:spPr>
      </p:pic>
      <p:sp>
        <p:nvSpPr>
          <p:cNvPr id="10" name="TextBox 9"/>
          <p:cNvSpPr txBox="1"/>
          <p:nvPr/>
        </p:nvSpPr>
        <p:spPr>
          <a:xfrm>
            <a:off x="304800" y="5302012"/>
            <a:ext cx="3352800" cy="1107996"/>
          </a:xfrm>
          <a:prstGeom prst="rect">
            <a:avLst/>
          </a:prstGeom>
          <a:noFill/>
        </p:spPr>
        <p:txBody>
          <a:bodyPr wrap="square" rtlCol="0" anchor="b">
            <a:spAutoFit/>
          </a:bodyPr>
          <a:lstStyle/>
          <a:p>
            <a:pPr algn="r"/>
            <a:r>
              <a:rPr lang="el-GR" sz="1000" dirty="0" smtClean="0"/>
              <a:t>Νοντάς με τζάκι και περιμετρική μπάσια. Παρατηρήστε τον ζωγραφικό διάκοσμο άγνωστου </a:t>
            </a:r>
            <a:r>
              <a:rPr lang="el-GR" sz="1000" dirty="0" err="1" smtClean="0"/>
              <a:t>Χιοναδίτη</a:t>
            </a:r>
            <a:r>
              <a:rPr lang="el-GR" sz="1000" dirty="0" smtClean="0"/>
              <a:t> ζωγράφου, ενδεικτικό του πλούτου του ιδιοκτήτη.</a:t>
            </a:r>
            <a:endParaRPr lang="el-GR" sz="1000" dirty="0"/>
          </a:p>
          <a:p>
            <a:pPr algn="r"/>
            <a:endParaRPr lang="el-GR" sz="900" dirty="0" smtClean="0"/>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σ.253</a:t>
            </a:r>
            <a:endParaRPr lang="el-GR" sz="900" dirty="0"/>
          </a:p>
        </p:txBody>
      </p:sp>
    </p:spTree>
    <p:extLst>
      <p:ext uri="{BB962C8B-B14F-4D97-AF65-F5344CB8AC3E}">
        <p14:creationId xmlns:p14="http://schemas.microsoft.com/office/powerpoint/2010/main" val="1582533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06129" y="1135110"/>
            <a:ext cx="2621354" cy="3627797"/>
          </a:xfrm>
          <a:prstGeom prst="rect">
            <a:avLst/>
          </a:prstGeom>
        </p:spPr>
      </p:pic>
      <p:sp>
        <p:nvSpPr>
          <p:cNvPr id="3" name="TextBox 2"/>
          <p:cNvSpPr txBox="1"/>
          <p:nvPr/>
        </p:nvSpPr>
        <p:spPr>
          <a:xfrm>
            <a:off x="5200847" y="4937484"/>
            <a:ext cx="2631920" cy="861774"/>
          </a:xfrm>
          <a:prstGeom prst="rect">
            <a:avLst/>
          </a:prstGeom>
          <a:noFill/>
        </p:spPr>
        <p:txBody>
          <a:bodyPr wrap="square" rtlCol="0">
            <a:spAutoFit/>
          </a:bodyPr>
          <a:lstStyle/>
          <a:p>
            <a:r>
              <a:rPr lang="el-GR" sz="1000" dirty="0"/>
              <a:t>Παπαϊωάννου, </a:t>
            </a:r>
            <a:r>
              <a:rPr lang="el-GR" sz="1000" dirty="0" smtClean="0"/>
              <a:t>Κ. </a:t>
            </a:r>
            <a:r>
              <a:rPr lang="el-GR" sz="1000" i="1" dirty="0"/>
              <a:t>Το Ελληνικό Παραδοσιακό Σπίτι: Η γενική διάρθρωση της αρχιτεκτονικής του και η τυπολογία της.</a:t>
            </a:r>
            <a:r>
              <a:rPr lang="el-GR" sz="1000" dirty="0"/>
              <a:t> Αθήνα: Πανεπιστημιακές Εκδόσεις Ε.Μ.Π., 2003.</a:t>
            </a:r>
            <a:endParaRPr lang="el-GR" sz="1000" dirty="0">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304" y="1135110"/>
            <a:ext cx="2800558" cy="3627797"/>
          </a:xfrm>
          <a:prstGeom prst="rect">
            <a:avLst/>
          </a:prstGeom>
        </p:spPr>
      </p:pic>
      <p:sp>
        <p:nvSpPr>
          <p:cNvPr id="6" name="TextBox 5"/>
          <p:cNvSpPr txBox="1"/>
          <p:nvPr/>
        </p:nvSpPr>
        <p:spPr>
          <a:xfrm>
            <a:off x="8235303" y="4937484"/>
            <a:ext cx="2800559" cy="553998"/>
          </a:xfrm>
          <a:prstGeom prst="rect">
            <a:avLst/>
          </a:prstGeom>
          <a:noFill/>
        </p:spPr>
        <p:txBody>
          <a:bodyPr wrap="square" rtlCol="0">
            <a:spAutoFit/>
          </a:bodyPr>
          <a:lstStyle/>
          <a:p>
            <a:r>
              <a:rPr lang="el-GR" sz="1000" dirty="0" smtClean="0"/>
              <a:t>Μιχελής</a:t>
            </a:r>
            <a:r>
              <a:rPr lang="el-GR" sz="1000" smtClean="0"/>
              <a:t>, Π. </a:t>
            </a:r>
            <a:r>
              <a:rPr lang="el-GR" sz="1000" i="1" dirty="0" err="1" smtClean="0"/>
              <a:t>Φροντιστηριακαί</a:t>
            </a:r>
            <a:r>
              <a:rPr lang="el-GR" sz="1000" i="1" dirty="0" smtClean="0"/>
              <a:t> </a:t>
            </a:r>
            <a:r>
              <a:rPr lang="el-GR" sz="1000" i="1" dirty="0" err="1" smtClean="0"/>
              <a:t>Εργασίαι</a:t>
            </a:r>
            <a:r>
              <a:rPr lang="el-GR" sz="1000" i="1" dirty="0" smtClean="0"/>
              <a:t>: Α’ Το Ελληνικό Λαϊκό Σπίτι.</a:t>
            </a:r>
            <a:r>
              <a:rPr lang="el-GR" sz="1000" dirty="0" smtClean="0"/>
              <a:t> </a:t>
            </a:r>
            <a:r>
              <a:rPr lang="el-GR" sz="1000" dirty="0"/>
              <a:t>Αθήνα: Πανεπιστημιακές Εκδόσεις Ε.Μ.Π., </a:t>
            </a:r>
            <a:r>
              <a:rPr lang="el-GR" sz="1000" dirty="0" smtClean="0"/>
              <a:t>1981.</a:t>
            </a:r>
            <a:endParaRPr lang="el-GR" sz="1000" dirty="0">
              <a:effectLst/>
            </a:endParaRPr>
          </a:p>
        </p:txBody>
      </p:sp>
      <p:sp>
        <p:nvSpPr>
          <p:cNvPr id="14" name="Title 13"/>
          <p:cNvSpPr>
            <a:spLocks noGrp="1"/>
          </p:cNvSpPr>
          <p:nvPr>
            <p:ph type="title"/>
          </p:nvPr>
        </p:nvSpPr>
        <p:spPr/>
        <p:txBody>
          <a:bodyPr/>
          <a:lstStyle/>
          <a:p>
            <a:r>
              <a:rPr lang="el-GR" dirty="0" smtClean="0"/>
              <a:t>Βασική βιβλιογραφία</a:t>
            </a:r>
            <a:endParaRPr lang="en-US" dirty="0"/>
          </a:p>
        </p:txBody>
      </p:sp>
      <p:sp>
        <p:nvSpPr>
          <p:cNvPr id="16" name="Text Placeholder 15"/>
          <p:cNvSpPr>
            <a:spLocks noGrp="1"/>
          </p:cNvSpPr>
          <p:nvPr>
            <p:ph type="body" sz="half" idx="2"/>
          </p:nvPr>
        </p:nvSpPr>
        <p:spPr/>
        <p:txBody>
          <a:bodyPr>
            <a:normAutofit/>
          </a:bodyPr>
          <a:lstStyle/>
          <a:p>
            <a:r>
              <a:rPr lang="el-GR" dirty="0" smtClean="0"/>
              <a:t>Παρότι υπάρχει ένας ενδιαφέρων αριθμός από μεμονωμένες μελέτες που εξειδικεύονται σε συγκεκριμένα κτίσματα ή οικισμούς, η παραδοσιακή αρχιτεκτονική της ηπειρωτικής Ελλάδας εξετάζεται </a:t>
            </a:r>
            <a:r>
              <a:rPr lang="el-GR" u="sng" dirty="0" smtClean="0"/>
              <a:t>συγκεντρωτικά</a:t>
            </a:r>
            <a:r>
              <a:rPr lang="el-GR" dirty="0" smtClean="0"/>
              <a:t> μέσα από μια αρκετά συγκεκριμένη σειρά τίτλων.</a:t>
            </a:r>
          </a:p>
          <a:p>
            <a:r>
              <a:rPr lang="el-GR" dirty="0" smtClean="0"/>
              <a:t>Δίπλα σημειώνονται δύο βασικοί τίτλοι των εκδόσεων του Εθνικού </a:t>
            </a:r>
            <a:r>
              <a:rPr lang="el-GR" dirty="0" err="1" smtClean="0"/>
              <a:t>Μετσοβείου</a:t>
            </a:r>
            <a:r>
              <a:rPr lang="el-GR" dirty="0" smtClean="0"/>
              <a:t> Πολυτεχνείου που εστιάζουν στο αρχιτεκτονικό κέλυφος και την τυπολογία/μορφολογία του.</a:t>
            </a:r>
          </a:p>
        </p:txBody>
      </p:sp>
    </p:spTree>
    <p:extLst>
      <p:ext uri="{BB962C8B-B14F-4D97-AF65-F5344CB8AC3E}">
        <p14:creationId xmlns:p14="http://schemas.microsoft.com/office/powerpoint/2010/main" val="290941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8000"/>
                    </a14:imgEffect>
                    <a14:imgEffect>
                      <a14:brightnessContrast bright="3000" contrast="3000"/>
                    </a14:imgEffect>
                  </a14:imgLayer>
                </a14:imgProps>
              </a:ext>
              <a:ext uri="{28A0092B-C50C-407E-A947-70E740481C1C}">
                <a14:useLocalDpi xmlns:a14="http://schemas.microsoft.com/office/drawing/2010/main" val="0"/>
              </a:ext>
            </a:extLst>
          </a:blip>
          <a:srcRect b="-104"/>
          <a:stretch/>
        </p:blipFill>
        <p:spPr>
          <a:xfrm>
            <a:off x="6238240" y="686699"/>
            <a:ext cx="5120248" cy="5277221"/>
          </a:xfrm>
          <a:prstGeom prst="rect">
            <a:avLst/>
          </a:prstGeom>
        </p:spPr>
      </p:pic>
      <p:sp>
        <p:nvSpPr>
          <p:cNvPr id="7" name="Text Placeholder 6"/>
          <p:cNvSpPr>
            <a:spLocks noGrp="1"/>
          </p:cNvSpPr>
          <p:nvPr>
            <p:ph type="body" sz="half" idx="2"/>
          </p:nvPr>
        </p:nvSpPr>
        <p:spPr>
          <a:xfrm>
            <a:off x="650240" y="2306320"/>
            <a:ext cx="5059680" cy="3657600"/>
          </a:xfrm>
        </p:spPr>
        <p:txBody>
          <a:bodyPr anchor="t">
            <a:normAutofit/>
          </a:bodyPr>
          <a:lstStyle/>
          <a:p>
            <a:r>
              <a:rPr lang="el-GR" sz="1400" dirty="0" smtClean="0"/>
              <a:t>Το </a:t>
            </a:r>
            <a:r>
              <a:rPr lang="el-GR" sz="1400" i="1" dirty="0"/>
              <a:t>μαντζάτο</a:t>
            </a:r>
            <a:r>
              <a:rPr lang="el-GR" sz="1400" dirty="0"/>
              <a:t> [</a:t>
            </a:r>
            <a:r>
              <a:rPr lang="el-GR" sz="1400" dirty="0" smtClean="0"/>
              <a:t>2] είναι </a:t>
            </a:r>
            <a:r>
              <a:rPr lang="el-GR" sz="1400" dirty="0"/>
              <a:t>το δωμάτιο ύπνου και διαμονής της οικογένειας. Μ</a:t>
            </a:r>
            <a:r>
              <a:rPr lang="el-GR" sz="1400" dirty="0" smtClean="0"/>
              <a:t>πορεί </a:t>
            </a:r>
            <a:r>
              <a:rPr lang="el-GR" sz="1400" dirty="0"/>
              <a:t>να είναι καλοκαιρινό ή χειμωνιάτικο, ανάλογα με τον προσανατολισμό του, </a:t>
            </a:r>
            <a:r>
              <a:rPr lang="el-GR" sz="1400" dirty="0" smtClean="0"/>
              <a:t>και διαθέτει </a:t>
            </a:r>
            <a:r>
              <a:rPr lang="el-GR" sz="1400" dirty="0"/>
              <a:t>πάντα τζάκι και μπάσια.</a:t>
            </a:r>
          </a:p>
          <a:p>
            <a:r>
              <a:rPr lang="el-GR" sz="1400" dirty="0" smtClean="0"/>
              <a:t>Τόσο στον νοντά όσο και στο μαντζάτο, στον </a:t>
            </a:r>
            <a:r>
              <a:rPr lang="el-GR" sz="1400" dirty="0"/>
              <a:t>τοίχο απέναντι από το τζάκι βρίσκεται η </a:t>
            </a:r>
            <a:r>
              <a:rPr lang="el-GR" sz="1400" i="1" dirty="0"/>
              <a:t>μεσάντρα </a:t>
            </a:r>
            <a:r>
              <a:rPr lang="el-GR" sz="1200" dirty="0"/>
              <a:t>[6]</a:t>
            </a:r>
            <a:r>
              <a:rPr lang="el-GR" sz="1400" dirty="0"/>
              <a:t>, μια ξυλόγλυπτη εντοιχισμένη ντουλάπα ιδιαίτερου κάλλους που προορίζεται για </a:t>
            </a:r>
            <a:r>
              <a:rPr lang="el-GR" sz="1400" dirty="0" smtClean="0"/>
              <a:t>την </a:t>
            </a:r>
            <a:r>
              <a:rPr lang="el-GR" sz="1400" dirty="0"/>
              <a:t>φύλαξη των </a:t>
            </a:r>
            <a:r>
              <a:rPr lang="el-GR" sz="1400" dirty="0" smtClean="0"/>
              <a:t>στρωμάτων, ενώ διαμορφώνει και την είσοδο στον χώρο. Εδώ διαμορφώνεται και ένα διάζωμα που ονομάζεται </a:t>
            </a:r>
            <a:r>
              <a:rPr lang="el-GR" sz="1400" i="1" dirty="0" smtClean="0"/>
              <a:t>γυναικωνίτης</a:t>
            </a:r>
            <a:r>
              <a:rPr lang="el-GR" sz="1400" dirty="0" smtClean="0"/>
              <a:t>.</a:t>
            </a:r>
          </a:p>
          <a:p>
            <a:r>
              <a:rPr lang="el-GR" sz="1400" dirty="0" smtClean="0"/>
              <a:t>Τέλος στον όροφο συναντάμε και το </a:t>
            </a:r>
            <a:r>
              <a:rPr lang="el-GR" sz="1400" i="1" dirty="0" smtClean="0"/>
              <a:t>μ</a:t>
            </a:r>
            <a:r>
              <a:rPr lang="el-GR" sz="1400" i="1" dirty="0"/>
              <a:t>αγειρειό</a:t>
            </a:r>
            <a:r>
              <a:rPr lang="el-GR" sz="1400" dirty="0"/>
              <a:t> [5</a:t>
            </a:r>
            <a:r>
              <a:rPr lang="el-GR" sz="1400" dirty="0" smtClean="0"/>
              <a:t>],</a:t>
            </a:r>
            <a:r>
              <a:rPr lang="el-GR" sz="1400" i="1" dirty="0" smtClean="0"/>
              <a:t> </a:t>
            </a:r>
            <a:r>
              <a:rPr lang="el-GR" sz="1400" dirty="0" smtClean="0"/>
              <a:t>ένα ευρύχωρο δωμάτιο με φούρνο και τζάκι για την γάστρα, νεροχύτη και ντουλάπια για τις σοδειές. Έχει λίγα μικρά παράθυρα και δάπεδο χωμάτινο ή πλακόστρωτο, σε αντίθεση με τους υπόλοιπους χώρους του ορόφου που το δάπεδο είναι ξύλινο.</a:t>
            </a:r>
            <a:endParaRPr lang="el-GR" sz="1400" dirty="0"/>
          </a:p>
        </p:txBody>
      </p:sp>
      <p:sp>
        <p:nvSpPr>
          <p:cNvPr id="14" name="Title 13"/>
          <p:cNvSpPr txBox="1">
            <a:spLocks/>
          </p:cNvSpPr>
          <p:nvPr/>
        </p:nvSpPr>
        <p:spPr>
          <a:xfrm>
            <a:off x="650240" y="3911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Ζαγοροχώρια</a:t>
            </a:r>
            <a:endParaRPr lang="en-US" i="1" dirty="0"/>
          </a:p>
        </p:txBody>
      </p:sp>
      <p:sp>
        <p:nvSpPr>
          <p:cNvPr id="4" name="TextBox 3"/>
          <p:cNvSpPr txBox="1"/>
          <p:nvPr/>
        </p:nvSpPr>
        <p:spPr>
          <a:xfrm>
            <a:off x="4084320" y="6086519"/>
            <a:ext cx="7274168" cy="384721"/>
          </a:xfrm>
          <a:prstGeom prst="rect">
            <a:avLst/>
          </a:prstGeom>
          <a:noFill/>
        </p:spPr>
        <p:txBody>
          <a:bodyPr wrap="square" rtlCol="0">
            <a:spAutoFit/>
          </a:bodyPr>
          <a:lstStyle/>
          <a:p>
            <a:pPr algn="r"/>
            <a:r>
              <a:rPr lang="el-GR" sz="1000" dirty="0" err="1" smtClean="0"/>
              <a:t>Καπέτσοβο</a:t>
            </a:r>
            <a:r>
              <a:rPr lang="el-GR" sz="1000" dirty="0" smtClean="0"/>
              <a:t>, Σπίτι </a:t>
            </a:r>
            <a:r>
              <a:rPr lang="el-GR" sz="1000" dirty="0" err="1" smtClean="0"/>
              <a:t>Τζούφη</a:t>
            </a:r>
            <a:r>
              <a:rPr lang="el-GR" sz="1000" dirty="0" smtClean="0"/>
              <a:t>. Όροφος</a:t>
            </a:r>
            <a:r>
              <a:rPr lang="el-GR" sz="1000" dirty="0"/>
              <a:t>.</a:t>
            </a:r>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σ.259</a:t>
            </a:r>
            <a:endParaRPr lang="el-GR" sz="900" dirty="0"/>
          </a:p>
        </p:txBody>
      </p:sp>
    </p:spTree>
    <p:extLst>
      <p:ext uri="{BB962C8B-B14F-4D97-AF65-F5344CB8AC3E}">
        <p14:creationId xmlns:p14="http://schemas.microsoft.com/office/powerpoint/2010/main" val="2000514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2920" y="4794468"/>
            <a:ext cx="3154680" cy="1415772"/>
          </a:xfrm>
          <a:prstGeom prst="rect">
            <a:avLst/>
          </a:prstGeom>
          <a:noFill/>
        </p:spPr>
        <p:txBody>
          <a:bodyPr wrap="square" rtlCol="0" anchor="b">
            <a:spAutoFit/>
          </a:bodyPr>
          <a:lstStyle/>
          <a:p>
            <a:pPr algn="r"/>
            <a:r>
              <a:rPr lang="el-GR" sz="1000" dirty="0" smtClean="0"/>
              <a:t>Μαντζάτο – ο χώρος ύπνου της οικογένειας. Προσέξτε το παιδικό στρώμα </a:t>
            </a:r>
            <a:r>
              <a:rPr lang="en-US" sz="1000" dirty="0" smtClean="0"/>
              <a:t>[2] </a:t>
            </a:r>
            <a:r>
              <a:rPr lang="el-GR" sz="1000" dirty="0" smtClean="0"/>
              <a:t>ανάμεσα στα δύο ακραία που προορίζονται για τους ενήλικους</a:t>
            </a:r>
            <a:r>
              <a:rPr lang="en-US" sz="1000" dirty="0" smtClean="0"/>
              <a:t> [1]</a:t>
            </a:r>
            <a:r>
              <a:rPr lang="el-GR" sz="1000" dirty="0" smtClean="0"/>
              <a:t>.</a:t>
            </a:r>
          </a:p>
          <a:p>
            <a:pPr algn="r"/>
            <a:r>
              <a:rPr lang="el-GR" sz="1000" dirty="0" smtClean="0"/>
              <a:t>Πάνω αριστερά: διακοσμημένη κασέλα, ένα από τα απαραίτητα εξαρτήματα του </a:t>
            </a:r>
            <a:r>
              <a:rPr lang="el-GR" sz="1000" dirty="0" err="1" smtClean="0"/>
              <a:t>Ζαγορίτικου</a:t>
            </a:r>
            <a:r>
              <a:rPr lang="el-GR" sz="1000" dirty="0" smtClean="0"/>
              <a:t> σπιτιού.</a:t>
            </a:r>
            <a:endParaRPr lang="el-GR" sz="1000" dirty="0"/>
          </a:p>
          <a:p>
            <a:pPr algn="r"/>
            <a:endParaRPr lang="el-GR" sz="900" dirty="0" smtClean="0"/>
          </a:p>
          <a:p>
            <a:pPr algn="r"/>
            <a:r>
              <a:rPr lang="el-GR" sz="900" dirty="0" smtClean="0"/>
              <a:t>Σταματοπούλου</a:t>
            </a:r>
            <a:r>
              <a:rPr lang="el-GR" sz="900" dirty="0"/>
              <a:t>, Χ. «</a:t>
            </a:r>
            <a:r>
              <a:rPr lang="el-GR" sz="900" dirty="0" err="1"/>
              <a:t>Ζαγόρι</a:t>
            </a:r>
            <a:r>
              <a:rPr lang="el-GR" sz="900" dirty="0"/>
              <a:t>». 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Αθήνα: Μέλισσα, 1998, </a:t>
            </a:r>
            <a:r>
              <a:rPr lang="el-GR" sz="900" dirty="0" smtClean="0"/>
              <a:t>σ.260</a:t>
            </a:r>
            <a:endParaRPr lang="el-GR" sz="9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412" y="620712"/>
            <a:ext cx="8256588" cy="5589528"/>
          </a:xfrm>
          <a:prstGeom prst="rect">
            <a:avLst/>
          </a:prstGeom>
        </p:spPr>
      </p:pic>
      <p:pic>
        <p:nvPicPr>
          <p:cNvPr id="3" name="Picture 2"/>
          <p:cNvPicPr>
            <a:picLocks noChangeAspect="1"/>
          </p:cNvPicPr>
          <p:nvPr/>
        </p:nvPicPr>
        <p:blipFill>
          <a:blip r:embed="rId3" cstate="print">
            <a:lum bright="4000"/>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502920" y="2153788"/>
            <a:ext cx="3154680" cy="23608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 y="620712"/>
            <a:ext cx="3154680" cy="1453896"/>
          </a:xfrm>
          <a:prstGeom prst="rect">
            <a:avLst/>
          </a:prstGeom>
        </p:spPr>
      </p:pic>
      <p:sp>
        <p:nvSpPr>
          <p:cNvPr id="5" name="Rectangle 4"/>
          <p:cNvSpPr/>
          <p:nvPr/>
        </p:nvSpPr>
        <p:spPr>
          <a:xfrm>
            <a:off x="335280" y="2153788"/>
            <a:ext cx="436880" cy="162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57600" y="3007360"/>
            <a:ext cx="162560" cy="261610"/>
          </a:xfrm>
          <a:prstGeom prst="rect">
            <a:avLst/>
          </a:prstGeom>
          <a:noFill/>
        </p:spPr>
        <p:txBody>
          <a:bodyPr wrap="square" rtlCol="0">
            <a:spAutoFit/>
          </a:bodyPr>
          <a:lstStyle/>
          <a:p>
            <a:r>
              <a:rPr lang="en-US" sz="1100" dirty="0" smtClean="0">
                <a:solidFill>
                  <a:schemeClr val="tx1">
                    <a:lumMod val="50000"/>
                    <a:lumOff val="50000"/>
                  </a:schemeClr>
                </a:solidFill>
              </a:rPr>
              <a:t>1</a:t>
            </a:r>
            <a:endParaRPr lang="en-US" sz="1100" dirty="0">
              <a:solidFill>
                <a:schemeClr val="tx1">
                  <a:lumMod val="50000"/>
                  <a:lumOff val="50000"/>
                </a:schemeClr>
              </a:solidFill>
            </a:endParaRPr>
          </a:p>
        </p:txBody>
      </p:sp>
      <p:sp>
        <p:nvSpPr>
          <p:cNvPr id="11" name="TextBox 10"/>
          <p:cNvSpPr txBox="1"/>
          <p:nvPr/>
        </p:nvSpPr>
        <p:spPr>
          <a:xfrm>
            <a:off x="3657600" y="3315591"/>
            <a:ext cx="162560" cy="261610"/>
          </a:xfrm>
          <a:prstGeom prst="rect">
            <a:avLst/>
          </a:prstGeom>
          <a:noFill/>
        </p:spPr>
        <p:txBody>
          <a:bodyPr wrap="square" rtlCol="0">
            <a:spAutoFit/>
          </a:bodyPr>
          <a:lstStyle/>
          <a:p>
            <a:r>
              <a:rPr lang="en-US" sz="1100" dirty="0" smtClean="0">
                <a:solidFill>
                  <a:schemeClr val="tx1">
                    <a:lumMod val="50000"/>
                    <a:lumOff val="50000"/>
                  </a:schemeClr>
                </a:solidFill>
              </a:rPr>
              <a:t>2</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140673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2920" y="4486691"/>
            <a:ext cx="3154680" cy="1723549"/>
          </a:xfrm>
          <a:prstGeom prst="rect">
            <a:avLst/>
          </a:prstGeom>
          <a:noFill/>
        </p:spPr>
        <p:txBody>
          <a:bodyPr wrap="square" rtlCol="0" anchor="b">
            <a:spAutoFit/>
          </a:bodyPr>
          <a:lstStyle/>
          <a:p>
            <a:pPr algn="r"/>
            <a:r>
              <a:rPr lang="el-GR" sz="1000" dirty="0"/>
              <a:t>Λεωνίδιο, Πύργος </a:t>
            </a:r>
            <a:r>
              <a:rPr lang="el-GR" sz="1000" dirty="0" err="1"/>
              <a:t>Τσικαλιώτη</a:t>
            </a:r>
            <a:r>
              <a:rPr lang="el-GR" sz="1000" dirty="0" smtClean="0"/>
              <a:t>.</a:t>
            </a:r>
          </a:p>
          <a:p>
            <a:pPr algn="r"/>
            <a:endParaRPr lang="el-GR" sz="1000" dirty="0"/>
          </a:p>
          <a:p>
            <a:pPr algn="r"/>
            <a:r>
              <a:rPr lang="el-GR" sz="1000" dirty="0" smtClean="0"/>
              <a:t>Ο γυναικωνίτης πάνω από την μεσάντρα, με καφασωτό μπροστά για </a:t>
            </a:r>
            <a:r>
              <a:rPr lang="el-GR" sz="1000" dirty="0"/>
              <a:t>να  παρακολουθούν οι γυναίκες τα  τεκταινόμενα στον </a:t>
            </a:r>
            <a:r>
              <a:rPr lang="el-GR" sz="1000" dirty="0" smtClean="0"/>
              <a:t>οντά χωρίς </a:t>
            </a:r>
            <a:r>
              <a:rPr lang="el-GR" sz="1000" dirty="0"/>
              <a:t>να </a:t>
            </a:r>
            <a:r>
              <a:rPr lang="el-GR" sz="1000" dirty="0" smtClean="0"/>
              <a:t>τις βλέπουν </a:t>
            </a:r>
            <a:r>
              <a:rPr lang="el-GR" sz="1000" dirty="0"/>
              <a:t>οι άντρες </a:t>
            </a:r>
            <a:r>
              <a:rPr lang="el-GR" sz="1000" dirty="0" smtClean="0"/>
              <a:t>επισκέπτες.</a:t>
            </a:r>
          </a:p>
          <a:p>
            <a:pPr algn="r"/>
            <a:endParaRPr lang="el-GR" sz="1000" dirty="0"/>
          </a:p>
          <a:p>
            <a:pPr algn="r"/>
            <a:endParaRPr lang="el-GR" sz="900" dirty="0" smtClean="0"/>
          </a:p>
          <a:p>
            <a:pPr algn="r"/>
            <a:r>
              <a:rPr lang="el-GR" sz="900" dirty="0" err="1"/>
              <a:t>Βιντζηλαίου</a:t>
            </a:r>
            <a:r>
              <a:rPr lang="el-GR" sz="900" dirty="0"/>
              <a:t>, Ντίνα. ‘Ο πύργος του </a:t>
            </a:r>
            <a:r>
              <a:rPr lang="el-GR" sz="900" dirty="0" err="1"/>
              <a:t>Τσικαλιώτη</a:t>
            </a:r>
            <a:r>
              <a:rPr lang="el-GR" sz="900" dirty="0"/>
              <a:t> ευπρεπίστηκε..’, 9 Ιανουάριος 2013. </a:t>
            </a:r>
            <a:r>
              <a:rPr lang="el-GR" sz="900" dirty="0" err="1"/>
              <a:t>http</a:t>
            </a:r>
            <a:r>
              <a:rPr lang="el-GR" sz="900" dirty="0"/>
              <a:t>://</a:t>
            </a:r>
            <a:r>
              <a:rPr lang="el-GR" sz="900" dirty="0" err="1"/>
              <a:t>poulithragr.blogspot.gr</a:t>
            </a:r>
            <a:r>
              <a:rPr lang="el-GR" sz="900" dirty="0"/>
              <a:t>/2013/01/</a:t>
            </a:r>
            <a:r>
              <a:rPr lang="el-GR" sz="900" dirty="0" err="1"/>
              <a:t>blog-post.html</a:t>
            </a:r>
            <a:r>
              <a:rPr lang="el-GR" sz="900" dirty="0"/>
              <a:t>.</a:t>
            </a:r>
            <a:endParaRPr lang="el-GR" sz="900" dirty="0">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412" y="630516"/>
            <a:ext cx="8256588" cy="5569920"/>
          </a:xfrm>
          <a:prstGeom prst="rect">
            <a:avLst/>
          </a:prstGeom>
        </p:spPr>
      </p:pic>
      <p:sp>
        <p:nvSpPr>
          <p:cNvPr id="5" name="Rectangle 4"/>
          <p:cNvSpPr/>
          <p:nvPr/>
        </p:nvSpPr>
        <p:spPr>
          <a:xfrm>
            <a:off x="335280" y="2153788"/>
            <a:ext cx="436880" cy="162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262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a:xfrm>
            <a:off x="7423151" y="329287"/>
            <a:ext cx="3932237" cy="1600200"/>
          </a:xfrm>
          <a:solidFill>
            <a:schemeClr val="tx1">
              <a:alpha val="48000"/>
            </a:schemeClr>
          </a:solidFill>
        </p:spPr>
        <p:txBody>
          <a:bodyPr/>
          <a:lstStyle/>
          <a:p>
            <a:r>
              <a:rPr lang="el-GR" i="1" dirty="0" smtClean="0">
                <a:solidFill>
                  <a:schemeClr val="bg1"/>
                </a:solidFill>
              </a:rPr>
              <a:t>Το σαχνισί</a:t>
            </a:r>
            <a:endParaRPr lang="en-US" i="1" dirty="0">
              <a:solidFill>
                <a:schemeClr val="bg1"/>
              </a:solidFill>
            </a:endParaRPr>
          </a:p>
        </p:txBody>
      </p:sp>
      <p:sp>
        <p:nvSpPr>
          <p:cNvPr id="16" name="Text Placeholder 15"/>
          <p:cNvSpPr>
            <a:spLocks noGrp="1"/>
          </p:cNvSpPr>
          <p:nvPr>
            <p:ph type="body" sz="half" idx="2"/>
          </p:nvPr>
        </p:nvSpPr>
        <p:spPr>
          <a:xfrm>
            <a:off x="7423151" y="2300327"/>
            <a:ext cx="3932237" cy="3440748"/>
          </a:xfrm>
          <a:solidFill>
            <a:schemeClr val="tx1">
              <a:alpha val="48000"/>
            </a:schemeClr>
          </a:solidFill>
        </p:spPr>
        <p:txBody>
          <a:bodyPr>
            <a:normAutofit/>
          </a:bodyPr>
          <a:lstStyle/>
          <a:p>
            <a:r>
              <a:rPr lang="el-GR" dirty="0" smtClean="0">
                <a:solidFill>
                  <a:schemeClr val="bg1"/>
                </a:solidFill>
              </a:rPr>
              <a:t>Ένα ιδιαίτερο μορφολογικό στοιχείο των σπιτιών της Κεντρικής και Β. Ελλάδας είναι μια προεξοχή, γνωστή και ως «σαχνισί», που δίνει στα σπίτια της περιοχής το χαρακτηριστικό τους ύφος.</a:t>
            </a:r>
          </a:p>
          <a:p>
            <a:r>
              <a:rPr lang="el-GR" dirty="0" smtClean="0">
                <a:solidFill>
                  <a:schemeClr val="bg1"/>
                </a:solidFill>
              </a:rPr>
              <a:t>Το σαχνισί βρίσκεται κατά κανόνα στην νότια πλευρά του οικήματος, και είναι πρακτικά διάτρητοι από παράθυρα σε σειρά, σε ορισμένες περιπτώσεις και σε όλο τους το μήκος.</a:t>
            </a:r>
            <a:endParaRPr lang="el-GR" dirty="0">
              <a:solidFill>
                <a:schemeClr val="bg1"/>
              </a:solidFill>
            </a:endParaRPr>
          </a:p>
        </p:txBody>
      </p:sp>
      <p:sp>
        <p:nvSpPr>
          <p:cNvPr id="8" name="TextBox 7"/>
          <p:cNvSpPr txBox="1"/>
          <p:nvPr/>
        </p:nvSpPr>
        <p:spPr>
          <a:xfrm>
            <a:off x="7423150" y="6111915"/>
            <a:ext cx="3932237" cy="492443"/>
          </a:xfrm>
          <a:prstGeom prst="rect">
            <a:avLst/>
          </a:prstGeom>
          <a:solidFill>
            <a:schemeClr val="tx1">
              <a:alpha val="38000"/>
            </a:schemeClr>
          </a:solidFill>
        </p:spPr>
        <p:txBody>
          <a:bodyPr wrap="square" rtlCol="0">
            <a:spAutoFit/>
          </a:bodyPr>
          <a:lstStyle/>
          <a:p>
            <a:pPr algn="r"/>
            <a:r>
              <a:rPr lang="el-GR" sz="1000" dirty="0" smtClean="0">
                <a:solidFill>
                  <a:schemeClr val="bg1"/>
                </a:solidFill>
              </a:rPr>
              <a:t>Σπίτι στην Σιάτιστα, Ν. Κοζάνης</a:t>
            </a:r>
            <a:endParaRPr lang="el-GR" sz="1000" dirty="0">
              <a:solidFill>
                <a:schemeClr val="bg1"/>
              </a:solidFill>
            </a:endParaRPr>
          </a:p>
          <a:p>
            <a:pPr algn="r"/>
            <a:r>
              <a:rPr lang="en-US" sz="800" dirty="0" smtClean="0">
                <a:solidFill>
                  <a:schemeClr val="bg1"/>
                </a:solidFill>
              </a:rPr>
              <a:t>"</a:t>
            </a:r>
            <a:r>
              <a:rPr lang="el-GR" sz="800" dirty="0">
                <a:solidFill>
                  <a:schemeClr val="bg1"/>
                </a:solidFill>
                <a:hlinkClick r:id="rId4"/>
              </a:rPr>
              <a:t>Σιάτιστα- </a:t>
            </a:r>
            <a:r>
              <a:rPr lang="el-GR" sz="800" dirty="0" err="1">
                <a:solidFill>
                  <a:schemeClr val="bg1"/>
                </a:solidFill>
                <a:hlinkClick r:id="rId4"/>
              </a:rPr>
              <a:t>Siatista</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Eleanna </a:t>
            </a:r>
            <a:r>
              <a:rPr lang="en-US" sz="800" dirty="0" smtClean="0">
                <a:solidFill>
                  <a:schemeClr val="bg1"/>
                </a:solidFill>
                <a:hlinkClick r:id="rId5"/>
              </a:rPr>
              <a:t>Kounoupa</a:t>
            </a:r>
            <a:r>
              <a:rPr lang="en-US" sz="800" dirty="0" smtClean="0">
                <a:solidFill>
                  <a:schemeClr val="bg1"/>
                </a:solidFill>
              </a:rPr>
              <a:t>.</a:t>
            </a:r>
            <a:endParaRPr lang="el-GR" sz="800" dirty="0">
              <a:solidFill>
                <a:schemeClr val="bg1"/>
              </a:solidFill>
            </a:endParaRPr>
          </a:p>
          <a:p>
            <a:pPr algn="r"/>
            <a:r>
              <a:rPr lang="el-GR" sz="800" dirty="0" smtClean="0">
                <a:solidFill>
                  <a:schemeClr val="bg1"/>
                </a:solidFill>
              </a:rPr>
              <a:t>Με επιφύλαξη παντός δικαιώματος</a:t>
            </a:r>
            <a:r>
              <a:rPr lang="en-US" sz="800"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510776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40000"/>
            </a:schemeClr>
          </a:solidFill>
        </p:spPr>
        <p:txBody>
          <a:bodyPr/>
          <a:lstStyle/>
          <a:p>
            <a:r>
              <a:rPr lang="el-GR" dirty="0" smtClean="0">
                <a:solidFill>
                  <a:schemeClr val="bg1"/>
                </a:solidFill>
              </a:rPr>
              <a:t>Το σαχνισί</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40000"/>
            </a:schemeClr>
          </a:solidFill>
        </p:spPr>
        <p:txBody>
          <a:bodyPr>
            <a:normAutofit lnSpcReduction="10000"/>
          </a:bodyPr>
          <a:lstStyle/>
          <a:p>
            <a:r>
              <a:rPr lang="el-GR" dirty="0">
                <a:solidFill>
                  <a:schemeClr val="bg1"/>
                </a:solidFill>
              </a:rPr>
              <a:t>Η προεξοχή αυτή συναντάται τόσο σαν μεμονωμένο στοιχείο πάνω σε λιθόκτιστο φέροντα οργανισμό, όσο και σαν μέρος μιας συνολικής ξυλόπηκτης ελαφριάς κατασκευής («τσατμάς») στον ανώτερο όροφο που στηρίζεται πάνω στο λιθόκτιστο κατώτερο επίπεδο.</a:t>
            </a:r>
          </a:p>
          <a:p>
            <a:r>
              <a:rPr lang="el-GR" dirty="0" smtClean="0">
                <a:solidFill>
                  <a:schemeClr val="bg1"/>
                </a:solidFill>
              </a:rPr>
              <a:t>Από τα </a:t>
            </a:r>
            <a:r>
              <a:rPr lang="el-GR" dirty="0">
                <a:solidFill>
                  <a:schemeClr val="bg1"/>
                </a:solidFill>
              </a:rPr>
              <a:t>μικρά σπίτια στον οικισμό της Άνω Πόλης στην Θεσσαλονίκη μέχρι τα </a:t>
            </a:r>
            <a:r>
              <a:rPr lang="el-GR" dirty="0" smtClean="0">
                <a:solidFill>
                  <a:schemeClr val="bg1"/>
                </a:solidFill>
              </a:rPr>
              <a:t>Γιάννενα ή την Ξάνθη, τα αρχοντικά στη </a:t>
            </a:r>
            <a:r>
              <a:rPr lang="el-GR" dirty="0">
                <a:solidFill>
                  <a:schemeClr val="bg1"/>
                </a:solidFill>
              </a:rPr>
              <a:t>Σιάτιστα, στα </a:t>
            </a:r>
            <a:r>
              <a:rPr lang="el-GR" dirty="0" smtClean="0">
                <a:solidFill>
                  <a:schemeClr val="bg1"/>
                </a:solidFill>
              </a:rPr>
              <a:t>Αμπελάκια Λάρισας, </a:t>
            </a:r>
            <a:r>
              <a:rPr lang="el-GR" dirty="0">
                <a:solidFill>
                  <a:schemeClr val="bg1"/>
                </a:solidFill>
              </a:rPr>
              <a:t>στο Πήλιο ή στο Μέτσοβο, το σαχνισί αποτελεί μια από τις χαρακτηριστικότερες ιδιότυπες μορφές της ελληνικής παραδοσιακής αρχιτεκτονικής.</a:t>
            </a:r>
          </a:p>
        </p:txBody>
      </p:sp>
      <p:sp>
        <p:nvSpPr>
          <p:cNvPr id="7" name="TextBox 6"/>
          <p:cNvSpPr txBox="1"/>
          <p:nvPr/>
        </p:nvSpPr>
        <p:spPr>
          <a:xfrm>
            <a:off x="839788" y="6239828"/>
            <a:ext cx="3932238" cy="492443"/>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1000" dirty="0" smtClean="0">
                <a:solidFill>
                  <a:schemeClr val="bg1"/>
                </a:solidFill>
              </a:rPr>
              <a:t>Τοπική αρχιτεκτονική στην παλιά πόλη της Ξάνθης.</a:t>
            </a:r>
            <a:endParaRPr lang="el-GR" sz="1000" dirty="0">
              <a:solidFill>
                <a:schemeClr val="bg1"/>
              </a:solidFill>
            </a:endParaRPr>
          </a:p>
          <a:p>
            <a:r>
              <a:rPr lang="el-GR" sz="800" dirty="0">
                <a:solidFill>
                  <a:schemeClr val="bg1"/>
                </a:solidFill>
              </a:rPr>
              <a:t>"</a:t>
            </a:r>
            <a:r>
              <a:rPr lang="el-GR" sz="800" dirty="0">
                <a:solidFill>
                  <a:schemeClr val="bg1"/>
                </a:solidFill>
                <a:hlinkClick r:id="rId4"/>
              </a:rPr>
              <a:t>20091128 </a:t>
            </a:r>
            <a:r>
              <a:rPr lang="el-GR" sz="800" dirty="0" err="1">
                <a:solidFill>
                  <a:schemeClr val="bg1"/>
                </a:solidFill>
                <a:hlinkClick r:id="rId4"/>
              </a:rPr>
              <a:t>Xanthi</a:t>
            </a:r>
            <a:r>
              <a:rPr lang="el-GR" sz="800" dirty="0">
                <a:solidFill>
                  <a:schemeClr val="bg1"/>
                </a:solidFill>
                <a:hlinkClick r:id="rId4"/>
              </a:rPr>
              <a:t> </a:t>
            </a:r>
            <a:r>
              <a:rPr lang="el-GR" sz="800" dirty="0" err="1">
                <a:solidFill>
                  <a:schemeClr val="bg1"/>
                </a:solidFill>
                <a:hlinkClick r:id="rId4"/>
              </a:rPr>
              <a:t>Greece</a:t>
            </a:r>
            <a:r>
              <a:rPr lang="el-GR" sz="800" dirty="0">
                <a:solidFill>
                  <a:schemeClr val="bg1"/>
                </a:solidFill>
                <a:hlinkClick r:id="rId4"/>
              </a:rPr>
              <a:t> 3</a:t>
            </a:r>
            <a:r>
              <a:rPr lang="el-GR" sz="800" dirty="0">
                <a:solidFill>
                  <a:schemeClr val="bg1"/>
                </a:solidFill>
              </a:rPr>
              <a:t>" από τον </a:t>
            </a:r>
            <a:r>
              <a:rPr lang="el-GR" sz="800" dirty="0" err="1">
                <a:solidFill>
                  <a:schemeClr val="bg1"/>
                </a:solidFill>
              </a:rPr>
              <a:t>Ggia</a:t>
            </a:r>
            <a:r>
              <a:rPr lang="el-GR" sz="800" dirty="0">
                <a:solidFill>
                  <a:schemeClr val="bg1"/>
                </a:solidFill>
              </a:rPr>
              <a:t> - Έργο αυτού που το ανεβάζει. Υπό την άδεια </a:t>
            </a:r>
            <a:r>
              <a:rPr lang="el-GR" sz="800" dirty="0">
                <a:solidFill>
                  <a:schemeClr val="bg1"/>
                </a:solidFill>
                <a:hlinkClick r:id="rId5"/>
              </a:rPr>
              <a:t>CC BY-SA 3.0 </a:t>
            </a:r>
            <a:r>
              <a:rPr lang="el-GR" sz="800" dirty="0">
                <a:solidFill>
                  <a:schemeClr val="bg1"/>
                </a:solidFill>
              </a:rPr>
              <a:t>μέσω </a:t>
            </a:r>
            <a:r>
              <a:rPr lang="el-GR" sz="800" dirty="0" err="1">
                <a:solidFill>
                  <a:schemeClr val="bg1"/>
                </a:solidFill>
              </a:rPr>
              <a:t>Wikimedia</a:t>
            </a:r>
            <a:r>
              <a:rPr lang="el-GR" sz="800" dirty="0">
                <a:solidFill>
                  <a:schemeClr val="bg1"/>
                </a:solidFill>
              </a:rPr>
              <a:t> </a:t>
            </a:r>
            <a:r>
              <a:rPr lang="el-GR" sz="800" dirty="0" err="1">
                <a:solidFill>
                  <a:schemeClr val="bg1"/>
                </a:solidFill>
              </a:rPr>
              <a:t>Commons</a:t>
            </a:r>
            <a:r>
              <a:rPr lang="el-GR" sz="800" dirty="0">
                <a:solidFill>
                  <a:schemeClr val="bg1"/>
                </a:solidFill>
              </a:rPr>
              <a:t> </a:t>
            </a:r>
          </a:p>
        </p:txBody>
      </p:sp>
    </p:spTree>
    <p:extLst>
      <p:ext uri="{BB962C8B-B14F-4D97-AF65-F5344CB8AC3E}">
        <p14:creationId xmlns:p14="http://schemas.microsoft.com/office/powerpoint/2010/main" val="3048768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xfrm>
            <a:off x="7423151" y="329287"/>
            <a:ext cx="3932237" cy="1600200"/>
          </a:xfrm>
          <a:solidFill>
            <a:schemeClr val="tx1">
              <a:alpha val="40000"/>
            </a:schemeClr>
          </a:solidFill>
        </p:spPr>
        <p:txBody>
          <a:bodyPr/>
          <a:lstStyle/>
          <a:p>
            <a:pPr algn="r"/>
            <a:r>
              <a:rPr lang="el-GR" dirty="0" smtClean="0">
                <a:solidFill>
                  <a:schemeClr val="bg1"/>
                </a:solidFill>
              </a:rPr>
              <a:t>Το σαχνισί</a:t>
            </a:r>
            <a:endParaRPr lang="el-GR" dirty="0">
              <a:solidFill>
                <a:schemeClr val="bg1"/>
              </a:solidFill>
            </a:endParaRPr>
          </a:p>
        </p:txBody>
      </p:sp>
      <p:sp>
        <p:nvSpPr>
          <p:cNvPr id="21" name="Θέση κειμένου 20"/>
          <p:cNvSpPr>
            <a:spLocks noGrp="1"/>
          </p:cNvSpPr>
          <p:nvPr>
            <p:ph type="body" sz="half" idx="2"/>
          </p:nvPr>
        </p:nvSpPr>
        <p:spPr>
          <a:xfrm>
            <a:off x="7423151" y="2300327"/>
            <a:ext cx="3932237" cy="3440748"/>
          </a:xfrm>
          <a:solidFill>
            <a:schemeClr val="tx1">
              <a:alpha val="40000"/>
            </a:schemeClr>
          </a:solidFill>
        </p:spPr>
        <p:txBody>
          <a:bodyPr>
            <a:normAutofit lnSpcReduction="10000"/>
          </a:bodyPr>
          <a:lstStyle/>
          <a:p>
            <a:pPr algn="r"/>
            <a:r>
              <a:rPr lang="el-GR" dirty="0" smtClean="0">
                <a:solidFill>
                  <a:schemeClr val="bg1"/>
                </a:solidFill>
              </a:rPr>
              <a:t>Το σαχνισί πρακτικά είναι μια λειτουργική προέκταση των εσωτερικών χώρων του σπιτιού έξω στον δρόμο, ή προς την καλή θέα. Η λέξη «σαχνισί» σημαίνει ‘κάθισμα του Σάχη’, υποδηλώνοντας ακριβώς έναν χώρο διημέρευσης ο οποίος είναι προνομιακός.</a:t>
            </a:r>
          </a:p>
          <a:p>
            <a:pPr algn="r"/>
            <a:r>
              <a:rPr lang="el-GR" dirty="0" smtClean="0">
                <a:solidFill>
                  <a:schemeClr val="bg1"/>
                </a:solidFill>
              </a:rPr>
              <a:t>Παρότι είναι ένα χαρακτηριστικό γνώρισμα στην ευρύτερη βαλκανική αρχιτεκτονική, τούτη η προεξοχή δεν είναι άγνωστη στην υπόλοιπη Ευρώπη (με την ονομασία «</a:t>
            </a:r>
            <a:r>
              <a:rPr lang="el-GR" dirty="0" err="1" smtClean="0">
                <a:solidFill>
                  <a:schemeClr val="bg1"/>
                </a:solidFill>
              </a:rPr>
              <a:t>έρκερ</a:t>
            </a:r>
            <a:r>
              <a:rPr lang="el-GR" dirty="0" smtClean="0">
                <a:solidFill>
                  <a:schemeClr val="bg1"/>
                </a:solidFill>
              </a:rPr>
              <a:t>») αλλά και στην Αμερική (με την </a:t>
            </a:r>
            <a:r>
              <a:rPr lang="el-GR" dirty="0" err="1" smtClean="0">
                <a:solidFill>
                  <a:schemeClr val="bg1"/>
                </a:solidFill>
              </a:rPr>
              <a:t>ονμασία</a:t>
            </a:r>
            <a:r>
              <a:rPr lang="el-GR" dirty="0" smtClean="0">
                <a:solidFill>
                  <a:schemeClr val="bg1"/>
                </a:solidFill>
              </a:rPr>
              <a:t> «</a:t>
            </a:r>
            <a:r>
              <a:rPr lang="en-US" dirty="0" smtClean="0">
                <a:solidFill>
                  <a:schemeClr val="bg1"/>
                </a:solidFill>
              </a:rPr>
              <a:t>bay window”)</a:t>
            </a:r>
          </a:p>
          <a:p>
            <a:pPr algn="r"/>
            <a:r>
              <a:rPr lang="el-GR" sz="1000" dirty="0" smtClean="0">
                <a:solidFill>
                  <a:schemeClr val="bg1"/>
                </a:solidFill>
              </a:rPr>
              <a:t>Πρβ</a:t>
            </a:r>
            <a:r>
              <a:rPr lang="en-US" sz="1000" dirty="0" smtClean="0">
                <a:solidFill>
                  <a:schemeClr val="bg1"/>
                </a:solidFill>
              </a:rPr>
              <a:t>. </a:t>
            </a:r>
            <a:r>
              <a:rPr lang="el-GR" sz="1000" dirty="0" err="1" smtClean="0">
                <a:solidFill>
                  <a:schemeClr val="bg1"/>
                </a:solidFill>
              </a:rPr>
              <a:t>Μουτσόπουλος</a:t>
            </a:r>
            <a:r>
              <a:rPr lang="el-GR" sz="1000" dirty="0">
                <a:solidFill>
                  <a:schemeClr val="bg1"/>
                </a:solidFill>
              </a:rPr>
              <a:t>, Ν. Κ. </a:t>
            </a:r>
            <a:r>
              <a:rPr lang="el-GR" sz="1000" i="1" dirty="0" smtClean="0">
                <a:solidFill>
                  <a:schemeClr val="bg1"/>
                </a:solidFill>
              </a:rPr>
              <a:t>Η </a:t>
            </a:r>
            <a:r>
              <a:rPr lang="el-GR" sz="1000" i="1" dirty="0">
                <a:solidFill>
                  <a:schemeClr val="bg1"/>
                </a:solidFill>
              </a:rPr>
              <a:t>αρχιτεκτονική προεξοχή «το σαχνισί». Συμβολή στην μελέτη της ελληνικής κατοικίας</a:t>
            </a:r>
            <a:r>
              <a:rPr lang="el-GR" sz="1000" dirty="0">
                <a:solidFill>
                  <a:schemeClr val="bg1"/>
                </a:solidFill>
              </a:rPr>
              <a:t>. </a:t>
            </a:r>
            <a:r>
              <a:rPr lang="el-GR" sz="1000" dirty="0" smtClean="0">
                <a:solidFill>
                  <a:schemeClr val="bg1"/>
                </a:solidFill>
              </a:rPr>
              <a:t>Θεσσαλονίκη: Εταιρία </a:t>
            </a:r>
            <a:r>
              <a:rPr lang="el-GR" sz="1000" dirty="0">
                <a:solidFill>
                  <a:schemeClr val="bg1"/>
                </a:solidFill>
              </a:rPr>
              <a:t>Μακεδονικών </a:t>
            </a:r>
            <a:r>
              <a:rPr lang="el-GR" sz="1000" dirty="0" smtClean="0">
                <a:solidFill>
                  <a:schemeClr val="bg1"/>
                </a:solidFill>
              </a:rPr>
              <a:t>Σπουδών, </a:t>
            </a:r>
            <a:r>
              <a:rPr lang="el-GR" sz="1000" dirty="0">
                <a:solidFill>
                  <a:schemeClr val="bg1"/>
                </a:solidFill>
              </a:rPr>
              <a:t>1988 </a:t>
            </a:r>
            <a:r>
              <a:rPr lang="el-GR" sz="1000" dirty="0" smtClean="0">
                <a:solidFill>
                  <a:schemeClr val="bg1"/>
                </a:solidFill>
              </a:rPr>
              <a:t>.</a:t>
            </a:r>
            <a:endParaRPr lang="el-GR" sz="1000" dirty="0">
              <a:solidFill>
                <a:schemeClr val="bg1"/>
              </a:solidFill>
            </a:endParaRPr>
          </a:p>
        </p:txBody>
      </p:sp>
      <p:sp>
        <p:nvSpPr>
          <p:cNvPr id="7" name="TextBox 6"/>
          <p:cNvSpPr txBox="1"/>
          <p:nvPr/>
        </p:nvSpPr>
        <p:spPr>
          <a:xfrm>
            <a:off x="7423151" y="6111915"/>
            <a:ext cx="3932238" cy="492443"/>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1000" dirty="0" smtClean="0">
                <a:solidFill>
                  <a:schemeClr val="bg1"/>
                </a:solidFill>
              </a:rPr>
              <a:t>Αρχοντικό Βέργου, Καστοριά.</a:t>
            </a:r>
            <a:endParaRPr lang="el-GR" sz="1000" dirty="0">
              <a:solidFill>
                <a:schemeClr val="bg1"/>
              </a:solidFill>
            </a:endParaRPr>
          </a:p>
          <a:p>
            <a:pPr algn="r"/>
            <a:r>
              <a:rPr lang="el-GR" sz="800" dirty="0">
                <a:solidFill>
                  <a:schemeClr val="bg1"/>
                </a:solidFill>
              </a:rPr>
              <a:t>Πρόγραμμα </a:t>
            </a:r>
            <a:r>
              <a:rPr lang="el-GR" sz="800" dirty="0" err="1">
                <a:solidFill>
                  <a:schemeClr val="bg1"/>
                </a:solidFill>
              </a:rPr>
              <a:t>Smartculture</a:t>
            </a:r>
            <a:r>
              <a:rPr lang="el-GR" sz="800" dirty="0">
                <a:solidFill>
                  <a:schemeClr val="bg1"/>
                </a:solidFill>
              </a:rPr>
              <a:t>. ‘Αρχοντικό Βέργου.’ Ημερομηνία πρόσβασης 23 </a:t>
            </a:r>
            <a:r>
              <a:rPr lang="el-GR" sz="800" dirty="0" smtClean="0">
                <a:solidFill>
                  <a:schemeClr val="bg1"/>
                </a:solidFill>
              </a:rPr>
              <a:t>Σεπτεμβρίου </a:t>
            </a:r>
            <a:r>
              <a:rPr lang="el-GR" sz="800" dirty="0">
                <a:solidFill>
                  <a:schemeClr val="bg1"/>
                </a:solidFill>
              </a:rPr>
              <a:t>2015. </a:t>
            </a:r>
            <a:r>
              <a:rPr lang="el-GR" sz="800" dirty="0" err="1">
                <a:solidFill>
                  <a:schemeClr val="bg1"/>
                </a:solidFill>
              </a:rPr>
              <a:t>http</a:t>
            </a:r>
            <a:r>
              <a:rPr lang="el-GR" sz="800" dirty="0">
                <a:solidFill>
                  <a:schemeClr val="bg1"/>
                </a:solidFill>
              </a:rPr>
              <a:t>://</a:t>
            </a:r>
            <a:r>
              <a:rPr lang="el-GR" sz="800" dirty="0" err="1">
                <a:solidFill>
                  <a:schemeClr val="bg1"/>
                </a:solidFill>
              </a:rPr>
              <a:t>smartculture-webgis.eu</a:t>
            </a:r>
            <a:r>
              <a:rPr lang="el-GR" sz="800" dirty="0">
                <a:solidFill>
                  <a:schemeClr val="bg1"/>
                </a:solidFill>
              </a:rPr>
              <a:t>/αρχοντικό-</a:t>
            </a:r>
            <a:r>
              <a:rPr lang="el-GR" sz="800" dirty="0" err="1">
                <a:solidFill>
                  <a:schemeClr val="bg1"/>
                </a:solidFill>
              </a:rPr>
              <a:t>βέργου</a:t>
            </a:r>
            <a:r>
              <a:rPr lang="el-GR" sz="800" dirty="0">
                <a:solidFill>
                  <a:schemeClr val="bg1"/>
                </a:solidFill>
              </a:rPr>
              <a:t>/.</a:t>
            </a:r>
            <a:endParaRPr lang="el-GR" sz="800" dirty="0">
              <a:solidFill>
                <a:schemeClr val="bg1"/>
              </a:solidFill>
              <a:effectLst/>
            </a:endParaRPr>
          </a:p>
        </p:txBody>
      </p:sp>
    </p:spTree>
    <p:extLst>
      <p:ext uri="{BB962C8B-B14F-4D97-AF65-F5344CB8AC3E}">
        <p14:creationId xmlns:p14="http://schemas.microsoft.com/office/powerpoint/2010/main" val="601325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802640" y="2458720"/>
            <a:ext cx="3505200" cy="3336006"/>
          </a:xfrm>
        </p:spPr>
        <p:txBody>
          <a:bodyPr anchor="t">
            <a:normAutofit/>
          </a:bodyPr>
          <a:lstStyle/>
          <a:p>
            <a:r>
              <a:rPr lang="el-GR" sz="1400" dirty="0" smtClean="0"/>
              <a:t>Είτε ως προεξοχή είτε ως ανοικτό ή κλειστό χαγιάτι, πολλά από τα σπίτια του ηπειρωτικού χώρου εμφανίζουν τον ανώτερο όροφό τους κατασκευασμένο από ξύλινη κατασκευή με </a:t>
            </a:r>
            <a:r>
              <a:rPr lang="el-GR" sz="1400" i="1" dirty="0" smtClean="0"/>
              <a:t>τσατμά</a:t>
            </a:r>
            <a:r>
              <a:rPr lang="el-GR" sz="1400" dirty="0" smtClean="0"/>
              <a:t>, ή οποία εδράζεται πάνω στον λίθινο κατώτερο όροφο. Αυτή η μορφολογία ανήκει στην ευρύτερη παράδοση της λαϊκής αρχιτεκτονικής των Βαλκανίων της εποχής και σημειώνει την λειτουργική διάκριση μεταξύ του ανώτερου και του κατώτερου ορόφου.</a:t>
            </a:r>
          </a:p>
          <a:p>
            <a:r>
              <a:rPr lang="el-GR" sz="1400" dirty="0" smtClean="0"/>
              <a:t>Στην περίπτωση των αρχοντικών με δύο ορόφους πάνω από το ισόγειο, αυτή η διάκριση υποδεικνύει την χειμερινή και την καλοκαιρινή διαμονή της οικογένειας.</a:t>
            </a:r>
          </a:p>
        </p:txBody>
      </p:sp>
      <p:sp>
        <p:nvSpPr>
          <p:cNvPr id="14" name="Title 13"/>
          <p:cNvSpPr txBox="1">
            <a:spLocks/>
          </p:cNvSpPr>
          <p:nvPr/>
        </p:nvSpPr>
        <p:spPr>
          <a:xfrm>
            <a:off x="802640" y="543560"/>
            <a:ext cx="35052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smtClean="0">
                <a:solidFill>
                  <a:schemeClr val="tx1">
                    <a:lumMod val="75000"/>
                    <a:lumOff val="25000"/>
                  </a:schemeClr>
                </a:solidFill>
              </a:rPr>
              <a:t>Ο ξυλόπηκτος όροφος</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989944"/>
            <a:ext cx="7658100" cy="4804782"/>
          </a:xfrm>
          <a:prstGeom prst="rect">
            <a:avLst/>
          </a:prstGeom>
        </p:spPr>
      </p:pic>
      <p:sp>
        <p:nvSpPr>
          <p:cNvPr id="9" name="TextBox 8"/>
          <p:cNvSpPr txBox="1"/>
          <p:nvPr/>
        </p:nvSpPr>
        <p:spPr>
          <a:xfrm>
            <a:off x="4533900" y="5953760"/>
            <a:ext cx="7658100" cy="384721"/>
          </a:xfrm>
          <a:prstGeom prst="rect">
            <a:avLst/>
          </a:prstGeom>
          <a:noFill/>
        </p:spPr>
        <p:txBody>
          <a:bodyPr wrap="square" rtlCol="0">
            <a:spAutoFit/>
          </a:bodyPr>
          <a:lstStyle/>
          <a:p>
            <a:pPr algn="r"/>
            <a:r>
              <a:rPr lang="el-GR" sz="1000" dirty="0"/>
              <a:t>Πλατυμέτωπες κατοικίες εν σειρά κοντά στην κεντρική πλατεία της Βέροιας.</a:t>
            </a:r>
          </a:p>
          <a:p>
            <a:pPr algn="r"/>
            <a:r>
              <a:rPr lang="el-GR" sz="900" dirty="0"/>
              <a:t>Καλογήρου, Ν. «Βέροια». Στο </a:t>
            </a:r>
            <a:r>
              <a:rPr lang="el-GR" sz="900" i="1" dirty="0"/>
              <a:t>Ελληνική Παραδοσιακή Αρχιτεκτονική: Μακεδονία </a:t>
            </a:r>
            <a:r>
              <a:rPr lang="el-GR" sz="900" i="1" dirty="0" smtClean="0"/>
              <a:t>Β’, </a:t>
            </a:r>
            <a:r>
              <a:rPr lang="el-GR" sz="900" dirty="0" err="1"/>
              <a:t>τομ</a:t>
            </a:r>
            <a:r>
              <a:rPr lang="el-GR" sz="900" dirty="0"/>
              <a:t>. 8, </a:t>
            </a:r>
            <a:r>
              <a:rPr lang="el-GR" sz="900" i="1" dirty="0"/>
              <a:t>.</a:t>
            </a:r>
            <a:r>
              <a:rPr lang="el-GR" sz="900" dirty="0"/>
              <a:t> Αθήνα: Μέλισσα, 1998, σ.77</a:t>
            </a:r>
          </a:p>
        </p:txBody>
      </p:sp>
    </p:spTree>
    <p:extLst>
      <p:ext uri="{BB962C8B-B14F-4D97-AF65-F5344CB8AC3E}">
        <p14:creationId xmlns:p14="http://schemas.microsoft.com/office/powerpoint/2010/main" val="1311665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650240" y="2367280"/>
            <a:ext cx="3698240" cy="3245904"/>
          </a:xfrm>
        </p:spPr>
        <p:txBody>
          <a:bodyPr anchor="b">
            <a:normAutofit/>
          </a:bodyPr>
          <a:lstStyle/>
          <a:p>
            <a:r>
              <a:rPr lang="el-GR" sz="1400" dirty="0"/>
              <a:t>Από κατασκευαστικής απόψεως, ο </a:t>
            </a:r>
            <a:r>
              <a:rPr lang="el-GR" sz="1400" dirty="0" smtClean="0"/>
              <a:t>τσατμάς είναι </a:t>
            </a:r>
            <a:r>
              <a:rPr lang="el-GR" sz="1400" dirty="0"/>
              <a:t>πλέγματα ξύλου, ποικίλων διατομών και μορφής.</a:t>
            </a:r>
          </a:p>
          <a:p>
            <a:r>
              <a:rPr lang="el-GR" sz="1400" dirty="0"/>
              <a:t>Κατακόρυφοι πήχεις </a:t>
            </a:r>
            <a:r>
              <a:rPr lang="el-GR" sz="1400" dirty="0" smtClean="0"/>
              <a:t>(10Χ10 ή 7Χ7 εκ.) στηρίζονται </a:t>
            </a:r>
            <a:r>
              <a:rPr lang="el-GR" sz="1400" dirty="0"/>
              <a:t>ή συνδέονται με τη φέρουσα κατασκευή </a:t>
            </a:r>
            <a:r>
              <a:rPr lang="el-GR" sz="1400" dirty="0" smtClean="0"/>
              <a:t>(π.χ. πολλές φορές η άνω δοκός είναι και η δοκός στήριξης της στέγης) και </a:t>
            </a:r>
            <a:r>
              <a:rPr lang="el-GR" sz="1400" dirty="0"/>
              <a:t>πάνω τους πλέκονται οριζόντια </a:t>
            </a:r>
            <a:r>
              <a:rPr lang="el-GR" sz="1400" dirty="0" smtClean="0"/>
              <a:t>κλαδιά.</a:t>
            </a:r>
          </a:p>
          <a:p>
            <a:r>
              <a:rPr lang="el-GR" sz="1400" dirty="0" smtClean="0"/>
              <a:t>Πάνω </a:t>
            </a:r>
            <a:r>
              <a:rPr lang="el-GR" sz="1400" dirty="0"/>
              <a:t>στο πλέγμα πιέζεται </a:t>
            </a:r>
            <a:r>
              <a:rPr lang="el-GR" sz="1400" dirty="0" smtClean="0"/>
              <a:t>από </a:t>
            </a:r>
            <a:r>
              <a:rPr lang="el-GR" sz="1400" dirty="0"/>
              <a:t>δύο άτομα </a:t>
            </a:r>
            <a:r>
              <a:rPr lang="el-GR" sz="1400" dirty="0" smtClean="0"/>
              <a:t>μείγμα πηλού με άχυρα </a:t>
            </a:r>
            <a:r>
              <a:rPr lang="el-GR" sz="1400" dirty="0"/>
              <a:t>σε </a:t>
            </a:r>
            <a:r>
              <a:rPr lang="el-GR" sz="1400" dirty="0" smtClean="0"/>
              <a:t>στρώσεις , </a:t>
            </a:r>
            <a:r>
              <a:rPr lang="el-GR" sz="1400" dirty="0"/>
              <a:t>ταυτόχρονα και από τις δύο πλευρές του</a:t>
            </a:r>
            <a:r>
              <a:rPr lang="el-GR" sz="1400" dirty="0" smtClean="0"/>
              <a:t>, </a:t>
            </a:r>
            <a:r>
              <a:rPr lang="el-GR" sz="1400" dirty="0"/>
              <a:t>ώστε η εσωτερική και η εξωτερική  στρώση του πηλού να κολλήσουν μεταξύ τους και να σχηματιστεί ένα ενιαίο στρώμα, που ενσωματώνει τα κλαδιά</a:t>
            </a:r>
            <a:r>
              <a:rPr lang="el-GR" sz="1400" dirty="0" smtClean="0"/>
              <a:t>.</a:t>
            </a:r>
            <a:endParaRPr lang="el-GR" sz="1400" dirty="0"/>
          </a:p>
        </p:txBody>
      </p:sp>
      <p:sp>
        <p:nvSpPr>
          <p:cNvPr id="14" name="Title 13"/>
          <p:cNvSpPr txBox="1">
            <a:spLocks/>
          </p:cNvSpPr>
          <p:nvPr/>
        </p:nvSpPr>
        <p:spPr>
          <a:xfrm>
            <a:off x="650240" y="563880"/>
            <a:ext cx="3505200" cy="14274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Ο</a:t>
            </a:r>
            <a:r>
              <a:rPr lang="el-GR" i="1" dirty="0" smtClean="0">
                <a:solidFill>
                  <a:schemeClr val="tx1">
                    <a:lumMod val="75000"/>
                    <a:lumOff val="25000"/>
                  </a:schemeClr>
                </a:solidFill>
              </a:rPr>
              <a:t> τσατμάς</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924" y="1076960"/>
            <a:ext cx="7821076" cy="4536224"/>
          </a:xfrm>
          <a:prstGeom prst="rect">
            <a:avLst/>
          </a:prstGeom>
        </p:spPr>
      </p:pic>
      <p:sp>
        <p:nvSpPr>
          <p:cNvPr id="9" name="TextBox 8"/>
          <p:cNvSpPr txBox="1"/>
          <p:nvPr/>
        </p:nvSpPr>
        <p:spPr>
          <a:xfrm>
            <a:off x="4533900" y="5613184"/>
            <a:ext cx="7658100" cy="246221"/>
          </a:xfrm>
          <a:prstGeom prst="rect">
            <a:avLst/>
          </a:prstGeom>
          <a:noFill/>
        </p:spPr>
        <p:txBody>
          <a:bodyPr wrap="square" rtlCol="0">
            <a:spAutoFit/>
          </a:bodyPr>
          <a:lstStyle/>
          <a:p>
            <a:pPr algn="r"/>
            <a:r>
              <a:rPr lang="en-US" sz="1000" dirty="0"/>
              <a:t>https://sites.google.com/site/oikodomike12/home/epichrismata-armologemata/mpagdati-tsatmas</a:t>
            </a:r>
            <a:r>
              <a:rPr lang="el-GR" sz="1000" dirty="0"/>
              <a:t> </a:t>
            </a:r>
          </a:p>
        </p:txBody>
      </p:sp>
    </p:spTree>
    <p:extLst>
      <p:ext uri="{BB962C8B-B14F-4D97-AF65-F5344CB8AC3E}">
        <p14:creationId xmlns:p14="http://schemas.microsoft.com/office/powerpoint/2010/main" val="1489856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976" t="15203" r="5323" b="37714"/>
          <a:stretch/>
        </p:blipFill>
        <p:spPr>
          <a:xfrm>
            <a:off x="5110480" y="416560"/>
            <a:ext cx="6878320" cy="5994400"/>
          </a:xfrm>
          <a:prstGeom prst="rect">
            <a:avLst/>
          </a:prstGeom>
        </p:spPr>
      </p:pic>
      <p:sp>
        <p:nvSpPr>
          <p:cNvPr id="7" name="Text Placeholder 6"/>
          <p:cNvSpPr>
            <a:spLocks noGrp="1"/>
          </p:cNvSpPr>
          <p:nvPr>
            <p:ph type="body" sz="half" idx="2"/>
          </p:nvPr>
        </p:nvSpPr>
        <p:spPr>
          <a:xfrm>
            <a:off x="650240" y="2336800"/>
            <a:ext cx="3698240" cy="3276384"/>
          </a:xfrm>
        </p:spPr>
        <p:txBody>
          <a:bodyPr anchor="b">
            <a:normAutofit/>
          </a:bodyPr>
          <a:lstStyle/>
          <a:p>
            <a:r>
              <a:rPr lang="el-GR" sz="1400" dirty="0" smtClean="0"/>
              <a:t>Παραλλαγή του τσατμά είναι το μπαγδατί, αν και δεν είναι απολύτως σαφές πότε ο εκάστοτε όρος χρησιμοποιείται για ποια κατασκευή. Το μπαγδατί χρησιμοποιείται κατά κόρον και για την κατασκευή των εσωτερικών μη φερόντων τοίχων.</a:t>
            </a:r>
            <a:endParaRPr lang="el-GR" sz="1400" dirty="0"/>
          </a:p>
          <a:p>
            <a:r>
              <a:rPr lang="el-GR" sz="1400" dirty="0" smtClean="0"/>
              <a:t>Εδώ και πάλι η κατασκευαστική λογική είναι η δημιουργία ξύλινου σκελετού, στις πλευρές του οποίου καρφώνονται διαμορφωμένες σανίδες ή πήχεις, με μικρά κενά ανάμεσά τους (της τάξης των 1-2 εκ). </a:t>
            </a:r>
          </a:p>
          <a:p>
            <a:r>
              <a:rPr lang="el-GR" sz="1400" dirty="0" smtClean="0"/>
              <a:t>Στην συνέχεια κάθε πλευρά επιχρίεται με ασβεστοκονίαμα, του οποίου η πρόσφυση ενισχύεται καθώς εισχωρεί στα κενά ανάμεσα στις σανίδες.</a:t>
            </a:r>
            <a:endParaRPr lang="el-GR" sz="1400" dirty="0"/>
          </a:p>
        </p:txBody>
      </p:sp>
      <p:sp>
        <p:nvSpPr>
          <p:cNvPr id="14" name="Title 13"/>
          <p:cNvSpPr txBox="1">
            <a:spLocks/>
          </p:cNvSpPr>
          <p:nvPr/>
        </p:nvSpPr>
        <p:spPr>
          <a:xfrm>
            <a:off x="650240" y="604520"/>
            <a:ext cx="3505200" cy="1491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i="1" dirty="0">
                <a:solidFill>
                  <a:schemeClr val="tx1">
                    <a:lumMod val="75000"/>
                    <a:lumOff val="25000"/>
                  </a:schemeClr>
                </a:solidFill>
              </a:rPr>
              <a:t>Τ</a:t>
            </a:r>
            <a:r>
              <a:rPr lang="el-GR" i="1" dirty="0" smtClean="0">
                <a:solidFill>
                  <a:schemeClr val="tx1">
                    <a:lumMod val="75000"/>
                    <a:lumOff val="25000"/>
                  </a:schemeClr>
                </a:solidFill>
              </a:rPr>
              <a:t>ο μπαγδατί</a:t>
            </a:r>
            <a:endParaRPr lang="en-US" i="1" dirty="0"/>
          </a:p>
        </p:txBody>
      </p:sp>
      <p:sp>
        <p:nvSpPr>
          <p:cNvPr id="8" name="TextBox 7"/>
          <p:cNvSpPr txBox="1"/>
          <p:nvPr/>
        </p:nvSpPr>
        <p:spPr>
          <a:xfrm>
            <a:off x="1513840" y="5764629"/>
            <a:ext cx="3505200" cy="646331"/>
          </a:xfrm>
          <a:prstGeom prst="rect">
            <a:avLst/>
          </a:prstGeom>
          <a:noFill/>
        </p:spPr>
        <p:txBody>
          <a:bodyPr wrap="square" rtlCol="0" anchor="b">
            <a:spAutoFit/>
          </a:bodyPr>
          <a:lstStyle/>
          <a:p>
            <a:pPr algn="r"/>
            <a:r>
              <a:rPr lang="el-GR" sz="900" dirty="0"/>
              <a:t>‘παραδείγματα πλίνθινων κτηρίων.’ </a:t>
            </a:r>
            <a:r>
              <a:rPr lang="el-GR" sz="900" i="1" dirty="0" smtClean="0"/>
              <a:t>Ανέλιξη</a:t>
            </a:r>
            <a:r>
              <a:rPr lang="el-GR" sz="900" dirty="0" smtClean="0"/>
              <a:t>.</a:t>
            </a:r>
          </a:p>
          <a:p>
            <a:pPr algn="r"/>
            <a:r>
              <a:rPr lang="el-GR" sz="900" dirty="0" smtClean="0"/>
              <a:t>Ημερομηνία </a:t>
            </a:r>
            <a:r>
              <a:rPr lang="el-GR" sz="900" dirty="0"/>
              <a:t>πρόσβασης 23 </a:t>
            </a:r>
            <a:r>
              <a:rPr lang="el-GR" sz="900" dirty="0" smtClean="0"/>
              <a:t>Σεπτεμβρίου </a:t>
            </a:r>
            <a:r>
              <a:rPr lang="el-GR" sz="900" dirty="0"/>
              <a:t>2015. http://www.anelixi.org/oikologiki-arxitektoniki/domisi-pilou/i-domisi-tou-pilou-stin-ellada/paradeigmata-plinthinon-ktirion</a:t>
            </a:r>
            <a:r>
              <a:rPr lang="el-GR" sz="900" dirty="0" smtClean="0"/>
              <a:t>/ </a:t>
            </a:r>
            <a:endParaRPr lang="el-GR" sz="900" dirty="0">
              <a:effectLst/>
            </a:endParaRPr>
          </a:p>
        </p:txBody>
      </p:sp>
    </p:spTree>
    <p:extLst>
      <p:ext uri="{BB962C8B-B14F-4D97-AF65-F5344CB8AC3E}">
        <p14:creationId xmlns:p14="http://schemas.microsoft.com/office/powerpoint/2010/main" val="1002034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xfrm>
            <a:off x="5212080" y="457200"/>
            <a:ext cx="6296025" cy="1600200"/>
          </a:xfrm>
          <a:solidFill>
            <a:schemeClr val="tx1">
              <a:alpha val="40000"/>
            </a:schemeClr>
          </a:solidFill>
        </p:spPr>
        <p:txBody>
          <a:bodyPr/>
          <a:lstStyle/>
          <a:p>
            <a:pPr algn="r"/>
            <a:r>
              <a:rPr lang="el-GR" dirty="0" smtClean="0">
                <a:solidFill>
                  <a:schemeClr val="bg1"/>
                </a:solidFill>
              </a:rPr>
              <a:t>Τα αρχοντικά της Β. Ελλάδας</a:t>
            </a:r>
            <a:endParaRPr lang="el-GR" dirty="0">
              <a:solidFill>
                <a:schemeClr val="bg1"/>
              </a:solidFill>
            </a:endParaRPr>
          </a:p>
        </p:txBody>
      </p:sp>
      <p:sp>
        <p:nvSpPr>
          <p:cNvPr id="21" name="Θέση κειμένου 20"/>
          <p:cNvSpPr>
            <a:spLocks noGrp="1"/>
          </p:cNvSpPr>
          <p:nvPr>
            <p:ph type="body" sz="half" idx="2"/>
          </p:nvPr>
        </p:nvSpPr>
        <p:spPr>
          <a:xfrm>
            <a:off x="5212080" y="2428240"/>
            <a:ext cx="6296025" cy="3440748"/>
          </a:xfrm>
          <a:solidFill>
            <a:schemeClr val="tx1">
              <a:alpha val="40000"/>
            </a:schemeClr>
          </a:solidFill>
        </p:spPr>
        <p:txBody>
          <a:bodyPr>
            <a:normAutofit fontScale="92500" lnSpcReduction="10000"/>
          </a:bodyPr>
          <a:lstStyle/>
          <a:p>
            <a:pPr algn="r"/>
            <a:r>
              <a:rPr lang="el-GR" dirty="0" smtClean="0">
                <a:solidFill>
                  <a:schemeClr val="bg1"/>
                </a:solidFill>
              </a:rPr>
              <a:t>Παρότι τα αρχοντικά οικήματα διαφοροποιούνται μορφολογικά κατά περιοχή, τα ποιοτικότερα από αυτά εμφανίζονται στον γεωγραφικό χώρο της Κεντρικής και Βόρειας Ελλάδος, καθώς ξεπερνούν την μήτρα της τοπικής λαϊκής παράδοσης και αντανακλούν επιρροές από τα μεγάλα αστικά κέντρα της Βαλκανικής, αλλά και της Κωνσταντινούπολης. Τόσο μέσα από τις διακοσμητικές τους λεπτομέρειες, όσο και μέσα από την διάρθρωση των χώρων τους και το μέγεθός τους, αντανακλούν τον πλούτο και την δύναμη του ιδιοκτήτη και ξεχωρίζουν από τις γειτονικές τους απλούστερες κατοικίες.</a:t>
            </a:r>
          </a:p>
          <a:p>
            <a:pPr algn="r"/>
            <a:r>
              <a:rPr lang="el-GR" dirty="0" smtClean="0">
                <a:solidFill>
                  <a:schemeClr val="bg1"/>
                </a:solidFill>
              </a:rPr>
              <a:t>Τέτοιες κατοικίες συναντώνται κυρίως στην Δυτική Μακεδονία και σε αστικά κέντρα της Θράκης, της Ηπείρου και της Θεσσαλίας. Επίσης εμφανίζονται οικιστικά σύνολα όπου τα αρχοντικά καθορίζουν τον χαρακτήρα ολόκληρου του οικισμού, όπως π.χ. Στην Σιάτιστα, στα Αμπελάκια, τα χωριά του </a:t>
            </a:r>
            <a:r>
              <a:rPr lang="el-GR" dirty="0" err="1" smtClean="0">
                <a:solidFill>
                  <a:schemeClr val="bg1"/>
                </a:solidFill>
              </a:rPr>
              <a:t>Πηλίου</a:t>
            </a:r>
            <a:r>
              <a:rPr lang="el-GR" dirty="0" smtClean="0">
                <a:solidFill>
                  <a:schemeClr val="bg1"/>
                </a:solidFill>
              </a:rPr>
              <a:t> , κ.α.</a:t>
            </a:r>
          </a:p>
          <a:p>
            <a:pPr algn="r"/>
            <a:endParaRPr lang="el-GR" dirty="0" smtClean="0">
              <a:solidFill>
                <a:schemeClr val="bg1"/>
              </a:solidFill>
            </a:endParaRPr>
          </a:p>
          <a:p>
            <a:pPr algn="r"/>
            <a:r>
              <a:rPr lang="el-GR" sz="900" dirty="0" smtClean="0">
                <a:solidFill>
                  <a:schemeClr val="bg1"/>
                </a:solidFill>
              </a:rPr>
              <a:t>Πρβ. Παπαϊωάννου</a:t>
            </a:r>
            <a:r>
              <a:rPr lang="el-GR" sz="900" dirty="0">
                <a:solidFill>
                  <a:schemeClr val="bg1"/>
                </a:solidFill>
              </a:rPr>
              <a:t>, Κ. </a:t>
            </a:r>
            <a:r>
              <a:rPr lang="el-GR" sz="900" i="1" dirty="0">
                <a:solidFill>
                  <a:schemeClr val="bg1"/>
                </a:solidFill>
              </a:rPr>
              <a:t>Το Ελληνικό Παραδοσιακό Σπίτι: Η γενική διάρθρωση της αρχιτεκτονικής του και η τυπολογία της.</a:t>
            </a:r>
            <a:r>
              <a:rPr lang="el-GR" sz="900" dirty="0">
                <a:solidFill>
                  <a:schemeClr val="bg1"/>
                </a:solidFill>
              </a:rPr>
              <a:t> Αθήνα: Πανεπιστημιακές Εκδόσεις Ε.Μ.Π., </a:t>
            </a:r>
            <a:r>
              <a:rPr lang="el-GR" sz="900" dirty="0" smtClean="0">
                <a:solidFill>
                  <a:schemeClr val="bg1"/>
                </a:solidFill>
              </a:rPr>
              <a:t>2003, σ.138-9</a:t>
            </a:r>
            <a:endParaRPr lang="el-GR" sz="900" dirty="0">
              <a:solidFill>
                <a:schemeClr val="bg1"/>
              </a:solidFill>
            </a:endParaRPr>
          </a:p>
        </p:txBody>
      </p:sp>
      <p:sp>
        <p:nvSpPr>
          <p:cNvPr id="7" name="TextBox 6"/>
          <p:cNvSpPr txBox="1"/>
          <p:nvPr/>
        </p:nvSpPr>
        <p:spPr>
          <a:xfrm>
            <a:off x="0" y="6365557"/>
            <a:ext cx="2672080" cy="492443"/>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1000" dirty="0">
                <a:solidFill>
                  <a:schemeClr val="bg1"/>
                </a:solidFill>
              </a:rPr>
              <a:t>Καστοριά, </a:t>
            </a:r>
            <a:r>
              <a:rPr lang="el-GR" sz="1000" dirty="0" smtClean="0">
                <a:solidFill>
                  <a:schemeClr val="bg1"/>
                </a:solidFill>
              </a:rPr>
              <a:t>Αρχοντικό </a:t>
            </a:r>
            <a:r>
              <a:rPr lang="el-GR" sz="1000" dirty="0" err="1" smtClean="0">
                <a:solidFill>
                  <a:schemeClr val="bg1"/>
                </a:solidFill>
              </a:rPr>
              <a:t>Σκούταρη</a:t>
            </a:r>
            <a:r>
              <a:rPr lang="el-GR" sz="1000" dirty="0" smtClean="0">
                <a:solidFill>
                  <a:schemeClr val="bg1"/>
                </a:solidFill>
              </a:rPr>
              <a:t>.</a:t>
            </a:r>
          </a:p>
          <a:p>
            <a:r>
              <a:rPr lang="en-US" sz="800" dirty="0" smtClean="0">
                <a:solidFill>
                  <a:schemeClr val="bg1"/>
                </a:solidFill>
              </a:rPr>
              <a:t>"</a:t>
            </a:r>
            <a:r>
              <a:rPr lang="el-GR" sz="800" dirty="0">
                <a:solidFill>
                  <a:schemeClr val="bg1"/>
                </a:solidFill>
                <a:hlinkClick r:id="rId4"/>
              </a:rPr>
              <a:t>Καστοριά, Αρχοντικά</a:t>
            </a:r>
            <a:r>
              <a:rPr lang="en-US" sz="800" dirty="0" smtClean="0">
                <a:solidFill>
                  <a:schemeClr val="bg1"/>
                </a:solidFill>
              </a:rPr>
              <a:t>" </a:t>
            </a:r>
            <a:r>
              <a:rPr lang="el-GR" sz="800" dirty="0">
                <a:solidFill>
                  <a:schemeClr val="bg1"/>
                </a:solidFill>
              </a:rPr>
              <a:t>από </a:t>
            </a:r>
            <a:r>
              <a:rPr lang="el-GR" sz="800" dirty="0" smtClean="0">
                <a:solidFill>
                  <a:schemeClr val="bg1"/>
                </a:solidFill>
              </a:rPr>
              <a:t>τον </a:t>
            </a:r>
            <a:r>
              <a:rPr lang="en-US" sz="800" dirty="0" err="1">
                <a:solidFill>
                  <a:schemeClr val="bg1"/>
                </a:solidFill>
                <a:hlinkClick r:id="rId5"/>
              </a:rPr>
              <a:t>Giorgos</a:t>
            </a:r>
            <a:r>
              <a:rPr lang="en-US" sz="800" dirty="0">
                <a:solidFill>
                  <a:schemeClr val="bg1"/>
                </a:solidFill>
                <a:hlinkClick r:id="rId5"/>
              </a:rPr>
              <a:t> </a:t>
            </a:r>
            <a:r>
              <a:rPr lang="en-US" sz="800" dirty="0" err="1">
                <a:solidFill>
                  <a:schemeClr val="bg1"/>
                </a:solidFill>
                <a:hlinkClick r:id="rId5"/>
              </a:rPr>
              <a:t>Bampaliti</a:t>
            </a:r>
            <a:r>
              <a:rPr lang="en-US" sz="800" dirty="0" smtClean="0">
                <a:solidFill>
                  <a:schemeClr val="bg1"/>
                </a:solidFill>
              </a:rPr>
              <a:t>.</a:t>
            </a:r>
            <a:endParaRPr lang="el-GR" sz="800" dirty="0">
              <a:solidFill>
                <a:schemeClr val="bg1"/>
              </a:solidFill>
            </a:endParaRPr>
          </a:p>
          <a:p>
            <a:r>
              <a:rPr lang="el-GR" sz="800" dirty="0">
                <a:solidFill>
                  <a:schemeClr val="bg1"/>
                </a:solidFill>
              </a:rPr>
              <a:t>Με επιφύλαξη παντός δικαιώματος</a:t>
            </a:r>
            <a:r>
              <a:rPr lang="en-US" sz="800" dirty="0">
                <a:solidFill>
                  <a:schemeClr val="bg1"/>
                </a:solidFill>
              </a:rPr>
              <a:t>,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032534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l-GR" dirty="0" smtClean="0"/>
              <a:t>Βασική βιβλιογραφία</a:t>
            </a:r>
            <a:endParaRPr lang="en-US" dirty="0"/>
          </a:p>
        </p:txBody>
      </p:sp>
      <p:sp>
        <p:nvSpPr>
          <p:cNvPr id="16" name="Text Placeholder 15"/>
          <p:cNvSpPr>
            <a:spLocks noGrp="1"/>
          </p:cNvSpPr>
          <p:nvPr>
            <p:ph type="body" sz="half" idx="2"/>
          </p:nvPr>
        </p:nvSpPr>
        <p:spPr/>
        <p:txBody>
          <a:bodyPr>
            <a:normAutofit lnSpcReduction="10000"/>
          </a:bodyPr>
          <a:lstStyle/>
          <a:p>
            <a:r>
              <a:rPr lang="el-GR" dirty="0" smtClean="0"/>
              <a:t>Η πλέον ευρεία, εκτενής και συστηματική προσέγγιση του θέματος που συμπεριλαμβάνει και τον κοινωνικό/ιστορικό παράγοντα γίνεται μέσα στην σειρά </a:t>
            </a:r>
            <a:r>
              <a:rPr lang="el-GR" i="1" dirty="0" smtClean="0"/>
              <a:t>Ελληνική Παραδοσιακή Αρχιτεκτονική</a:t>
            </a:r>
            <a:r>
              <a:rPr lang="el-GR" dirty="0"/>
              <a:t> </a:t>
            </a:r>
            <a:r>
              <a:rPr lang="el-GR" dirty="0" smtClean="0"/>
              <a:t>(επιστ. Υπ. Γ.. </a:t>
            </a:r>
            <a:r>
              <a:rPr lang="el-GR" dirty="0" err="1" smtClean="0"/>
              <a:t>Λάββας</a:t>
            </a:r>
            <a:r>
              <a:rPr lang="el-GR" dirty="0" smtClean="0"/>
              <a:t> &amp; Δ. Φιλιππίδης) των εκδόσεων Μέλισσα.</a:t>
            </a:r>
          </a:p>
          <a:p>
            <a:r>
              <a:rPr lang="el-GR" dirty="0" smtClean="0"/>
              <a:t>Αξίζει να αναφερθεί ότι οι τόμοι που απεικονίζονται εδώ αναλύονται και σε επιμέρους τεύχη (ανά περιοχή μελέτης) τα οποία διατίθενται ξεχωριστά.</a:t>
            </a:r>
          </a:p>
          <a:p>
            <a:r>
              <a:rPr lang="el-GR" sz="1400" dirty="0" smtClean="0"/>
              <a:t>*Μάλιστα μια ειδικότερη ματιά στις ομαδοποιήσεις θα δείξει πώς ορισμένα νησιά επηρεάζονται εύλογα από τον εγγύς τους ηπειρωτικό χώρο.</a:t>
            </a:r>
          </a:p>
        </p:txBody>
      </p:sp>
      <p:grpSp>
        <p:nvGrpSpPr>
          <p:cNvPr id="21" name="Group 20"/>
          <p:cNvGrpSpPr/>
          <p:nvPr/>
        </p:nvGrpSpPr>
        <p:grpSpPr>
          <a:xfrm>
            <a:off x="4980825" y="628358"/>
            <a:ext cx="6401879" cy="5373049"/>
            <a:chOff x="4770618" y="807034"/>
            <a:chExt cx="6797157" cy="5831396"/>
          </a:xfrm>
        </p:grpSpPr>
        <p:sp>
          <p:nvSpPr>
            <p:cNvPr id="3" name="TextBox 2"/>
            <p:cNvSpPr txBox="1"/>
            <p:nvPr/>
          </p:nvSpPr>
          <p:spPr>
            <a:xfrm>
              <a:off x="4770618" y="5007214"/>
              <a:ext cx="3364870" cy="1631216"/>
            </a:xfrm>
            <a:prstGeom prst="rect">
              <a:avLst/>
            </a:prstGeom>
            <a:noFill/>
          </p:spPr>
          <p:txBody>
            <a:bodyPr wrap="square" rtlCol="0">
              <a:spAutoFit/>
            </a:bodyPr>
            <a:lstStyle/>
            <a:p>
              <a:pPr marL="171450" indent="-171450">
                <a:buFont typeface="Arial" charset="-95"/>
                <a:buChar char="•"/>
              </a:pPr>
              <a:r>
                <a:rPr lang="el-GR" sz="1000" dirty="0" smtClean="0"/>
                <a:t>Τόμος 1: </a:t>
              </a:r>
              <a:r>
                <a:rPr lang="el-GR" sz="1000" i="1" dirty="0" smtClean="0"/>
                <a:t>Ανατολικό Αιγαίο-Σποράδες-Επτάνησα</a:t>
              </a:r>
              <a:r>
                <a:rPr lang="el-GR" sz="1000" dirty="0" smtClean="0"/>
                <a:t>. (</a:t>
              </a:r>
              <a:r>
                <a:rPr lang="el-GR" sz="1000" dirty="0"/>
                <a:t>Λέσβος, Σάμος, Χίος, Σκύρος, Κέρκυρα, </a:t>
              </a:r>
              <a:r>
                <a:rPr lang="el-GR" sz="1000" dirty="0" smtClean="0"/>
                <a:t>Κύθηρα)</a:t>
              </a:r>
              <a:endParaRPr lang="el-GR" sz="1000" dirty="0"/>
            </a:p>
            <a:p>
              <a:pPr marL="171450" indent="-171450">
                <a:buFont typeface="Arial" charset="-95"/>
                <a:buChar char="•"/>
              </a:pPr>
              <a:r>
                <a:rPr lang="el-GR" sz="1000" dirty="0" smtClean="0"/>
                <a:t>Τόμος 2: </a:t>
              </a:r>
              <a:r>
                <a:rPr lang="el-GR" sz="1000" i="1" dirty="0" smtClean="0"/>
                <a:t>Κυκλάδες</a:t>
              </a:r>
              <a:r>
                <a:rPr lang="el-GR" sz="1000" dirty="0" smtClean="0"/>
                <a:t>. (</a:t>
              </a:r>
              <a:r>
                <a:rPr lang="el-GR" sz="1000" dirty="0" err="1"/>
                <a:t>Ανδρος</a:t>
              </a:r>
              <a:r>
                <a:rPr lang="el-GR" sz="1000" dirty="0"/>
                <a:t>, Μύκονος, Νάξος, Πάρος, Σαντορίνη, Σίφνος, Σύρος, </a:t>
              </a:r>
              <a:r>
                <a:rPr lang="el-GR" sz="1000" dirty="0" err="1"/>
                <a:t>Τζιά</a:t>
              </a:r>
              <a:r>
                <a:rPr lang="el-GR" sz="1000" dirty="0"/>
                <a:t> (Κέα), </a:t>
              </a:r>
              <a:r>
                <a:rPr lang="el-GR" sz="1000" dirty="0" smtClean="0"/>
                <a:t>Τήνος)</a:t>
              </a:r>
            </a:p>
            <a:p>
              <a:pPr marL="171450" indent="-171450">
                <a:buFont typeface="Arial" charset="-95"/>
                <a:buChar char="•"/>
              </a:pPr>
              <a:r>
                <a:rPr lang="el-GR" sz="1000" dirty="0" smtClean="0"/>
                <a:t>Τόμος 3: Δ</a:t>
              </a:r>
              <a:r>
                <a:rPr lang="el-GR" sz="1000" i="1" dirty="0" smtClean="0"/>
                <a:t>ωδεκάνησα-Κρήτη. (</a:t>
              </a:r>
              <a:r>
                <a:rPr lang="el-GR" sz="1000" dirty="0"/>
                <a:t>Ρόδος, Πάτμος, Κάλυμνος, Κάρπαθος, Λέρος, Αστυπάλαια, </a:t>
              </a:r>
              <a:r>
                <a:rPr lang="el-GR" sz="1000" dirty="0" smtClean="0"/>
                <a:t>Κρήτη)</a:t>
              </a:r>
              <a:endParaRPr lang="el-GR" sz="1000" i="1" dirty="0" smtClean="0"/>
            </a:p>
            <a:p>
              <a:pPr marL="171450" indent="-171450">
                <a:buFont typeface="Arial" charset="-95"/>
                <a:buChar char="•"/>
              </a:pPr>
              <a:r>
                <a:rPr lang="el-GR" sz="1000" dirty="0" smtClean="0"/>
                <a:t>Τόμος 4: </a:t>
              </a:r>
              <a:r>
                <a:rPr lang="el-GR" sz="1000" dirty="0" err="1" smtClean="0"/>
                <a:t>Πελοπόνησος</a:t>
              </a:r>
              <a:r>
                <a:rPr lang="el-GR" sz="1000" dirty="0" smtClean="0"/>
                <a:t> Α’ (</a:t>
              </a:r>
              <a:r>
                <a:rPr lang="el-GR" sz="1000" dirty="0" err="1"/>
                <a:t>Αχαϊα</a:t>
              </a:r>
              <a:r>
                <a:rPr lang="el-GR" sz="1000" dirty="0"/>
                <a:t>, Μεθώνη-Κορώνη, Μονεμβασιά, </a:t>
              </a:r>
              <a:r>
                <a:rPr lang="el-GR" sz="1000" dirty="0" err="1"/>
                <a:t>Ζάρακα</a:t>
              </a:r>
              <a:r>
                <a:rPr lang="el-GR" sz="1000" dirty="0"/>
                <a:t>, Κυνουρία, Αρκαδία, Σπέτσες, Ύδρα</a:t>
              </a:r>
              <a:r>
                <a:rPr lang="el-GR" sz="1000" dirty="0" smtClean="0"/>
                <a:t>.)</a:t>
              </a:r>
            </a:p>
            <a:p>
              <a:pPr marL="171450" indent="-171450">
                <a:buFont typeface="Arial" charset="-95"/>
                <a:buChar char="•"/>
              </a:pPr>
              <a:endParaRPr lang="el-GR" sz="10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005" y="824940"/>
              <a:ext cx="1629419" cy="19627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005" y="2865616"/>
              <a:ext cx="1635229" cy="19901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645" y="819586"/>
              <a:ext cx="1605843" cy="196806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6424" y="2871513"/>
              <a:ext cx="1619064" cy="198426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6224" y="807034"/>
              <a:ext cx="1638015" cy="1968063"/>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6709" y="2865983"/>
              <a:ext cx="1657046" cy="1995987"/>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4975" y="807034"/>
              <a:ext cx="1593769" cy="196806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54975" y="2865616"/>
              <a:ext cx="1612800" cy="1967127"/>
            </a:xfrm>
            <a:prstGeom prst="rect">
              <a:avLst/>
            </a:prstGeom>
          </p:spPr>
        </p:pic>
        <p:sp>
          <p:nvSpPr>
            <p:cNvPr id="20" name="TextBox 19"/>
            <p:cNvSpPr txBox="1"/>
            <p:nvPr/>
          </p:nvSpPr>
          <p:spPr>
            <a:xfrm>
              <a:off x="8226224" y="5007214"/>
              <a:ext cx="3322520" cy="1477328"/>
            </a:xfrm>
            <a:prstGeom prst="rect">
              <a:avLst/>
            </a:prstGeom>
            <a:noFill/>
          </p:spPr>
          <p:txBody>
            <a:bodyPr wrap="square" rtlCol="0">
              <a:spAutoFit/>
            </a:bodyPr>
            <a:lstStyle/>
            <a:p>
              <a:pPr marL="171450" indent="-171450">
                <a:buFont typeface="Arial" charset="-95"/>
                <a:buChar char="•"/>
              </a:pPr>
              <a:r>
                <a:rPr lang="el-GR" sz="1000" dirty="0" smtClean="0"/>
                <a:t>Τόμος 5: </a:t>
              </a:r>
              <a:r>
                <a:rPr lang="el-GR" sz="1000" i="1" dirty="0" err="1" smtClean="0"/>
                <a:t>Πελοπόνησος</a:t>
              </a:r>
              <a:r>
                <a:rPr lang="el-GR" sz="1000" i="1" dirty="0" smtClean="0"/>
                <a:t> Β’-Στερεά Ελλάδα</a:t>
              </a:r>
              <a:r>
                <a:rPr lang="el-GR" sz="1000" dirty="0" smtClean="0"/>
                <a:t>. (</a:t>
              </a:r>
              <a:r>
                <a:rPr lang="el-GR" sz="1000" dirty="0"/>
                <a:t>Αττική, Σαρακατσάνοι, Κορινθία, Μάνη, </a:t>
              </a:r>
              <a:r>
                <a:rPr lang="el-GR" sz="1000" dirty="0" smtClean="0"/>
                <a:t>Φωκίδα)</a:t>
              </a:r>
              <a:endParaRPr lang="el-GR" sz="1000" dirty="0"/>
            </a:p>
            <a:p>
              <a:pPr marL="171450" indent="-171450">
                <a:buFont typeface="Arial" charset="-95"/>
                <a:buChar char="•"/>
              </a:pPr>
              <a:r>
                <a:rPr lang="el-GR" sz="1000" dirty="0" smtClean="0"/>
                <a:t>Τόμος 6: </a:t>
              </a:r>
              <a:r>
                <a:rPr lang="el-GR" sz="1000" i="1" dirty="0" smtClean="0"/>
                <a:t>Θεσσαλία-Ήπειρος</a:t>
              </a:r>
              <a:r>
                <a:rPr lang="el-GR" sz="1000" dirty="0" smtClean="0"/>
                <a:t>. (</a:t>
              </a:r>
              <a:r>
                <a:rPr lang="el-GR" sz="1000" dirty="0"/>
                <a:t>Πήλιο, Αμπελάκια, Τρίκαλα, Μέτσοβο, Γιάννινα, </a:t>
              </a:r>
              <a:r>
                <a:rPr lang="el-GR" sz="1000" dirty="0" err="1" smtClean="0"/>
                <a:t>Ζαγόρι</a:t>
              </a:r>
              <a:r>
                <a:rPr lang="el-GR" sz="1000" dirty="0"/>
                <a:t>)</a:t>
              </a:r>
              <a:endParaRPr lang="el-GR" sz="1000" dirty="0" smtClean="0"/>
            </a:p>
            <a:p>
              <a:pPr marL="171450" indent="-171450">
                <a:buFont typeface="Arial" charset="-95"/>
                <a:buChar char="•"/>
              </a:pPr>
              <a:r>
                <a:rPr lang="el-GR" sz="1000" dirty="0" smtClean="0"/>
                <a:t>Τόμος 7: </a:t>
              </a:r>
              <a:r>
                <a:rPr lang="el-GR" sz="1000" i="1" dirty="0" smtClean="0"/>
                <a:t>Μακεδονία Α’</a:t>
              </a:r>
              <a:r>
                <a:rPr lang="el-GR" sz="1000" dirty="0" smtClean="0"/>
                <a:t> (</a:t>
              </a:r>
              <a:r>
                <a:rPr lang="el-GR" sz="1000" dirty="0"/>
                <a:t>Καστοριά, Βέροια, Σιάτιστα, Θεσσαλονίκη, Πρέσπες, Κοζάνη, </a:t>
              </a:r>
              <a:r>
                <a:rPr lang="el-GR" sz="1000" dirty="0" err="1" smtClean="0"/>
                <a:t>Εράτυρα</a:t>
              </a:r>
              <a:r>
                <a:rPr lang="el-GR" sz="1000" dirty="0"/>
                <a:t>)</a:t>
              </a:r>
              <a:endParaRPr lang="el-GR" sz="1000" i="1" dirty="0" smtClean="0"/>
            </a:p>
            <a:p>
              <a:pPr marL="171450" indent="-171450">
                <a:buFont typeface="Arial" charset="-95"/>
                <a:buChar char="•"/>
              </a:pPr>
              <a:r>
                <a:rPr lang="el-GR" sz="1000" dirty="0" smtClean="0"/>
                <a:t>Τόμος 8: </a:t>
              </a:r>
              <a:r>
                <a:rPr lang="el-GR" sz="1000" i="1" dirty="0" smtClean="0"/>
                <a:t>Μακεδονία Β’-Θράκη </a:t>
              </a:r>
              <a:r>
                <a:rPr lang="el-GR" sz="1000" dirty="0" smtClean="0"/>
                <a:t>(</a:t>
              </a:r>
              <a:r>
                <a:rPr lang="el-GR" sz="1000" dirty="0"/>
                <a:t>Λαγκαδάς, Αρναία, Θάσος, Σαμοθράκη, </a:t>
              </a:r>
              <a:r>
                <a:rPr lang="el-GR" sz="1000" dirty="0" err="1"/>
                <a:t>Παγγαίο</a:t>
              </a:r>
              <a:r>
                <a:rPr lang="el-GR" sz="1000" dirty="0"/>
                <a:t>, Θράκη, Άγιον </a:t>
              </a:r>
              <a:r>
                <a:rPr lang="el-GR" sz="1000" dirty="0" smtClean="0"/>
                <a:t>Όρος)</a:t>
              </a:r>
            </a:p>
            <a:p>
              <a:pPr marL="171450" indent="-171450">
                <a:buFont typeface="Arial" charset="-95"/>
                <a:buChar char="•"/>
              </a:pPr>
              <a:endParaRPr lang="el-GR" sz="1000" dirty="0" smtClean="0"/>
            </a:p>
          </p:txBody>
        </p:sp>
      </p:grpSp>
    </p:spTree>
    <p:extLst>
      <p:ext uri="{BB962C8B-B14F-4D97-AF65-F5344CB8AC3E}">
        <p14:creationId xmlns:p14="http://schemas.microsoft.com/office/powerpoint/2010/main" val="1767709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xfrm>
            <a:off x="5212080" y="457200"/>
            <a:ext cx="6296025" cy="1600200"/>
          </a:xfrm>
          <a:solidFill>
            <a:schemeClr val="tx1">
              <a:alpha val="40000"/>
            </a:schemeClr>
          </a:solidFill>
        </p:spPr>
        <p:txBody>
          <a:bodyPr/>
          <a:lstStyle/>
          <a:p>
            <a:pPr algn="r"/>
            <a:r>
              <a:rPr lang="el-GR" dirty="0" smtClean="0">
                <a:solidFill>
                  <a:schemeClr val="bg1"/>
                </a:solidFill>
              </a:rPr>
              <a:t>Τα αρχοντικά της Β. Ελλάδας</a:t>
            </a:r>
            <a:endParaRPr lang="el-GR" dirty="0">
              <a:solidFill>
                <a:schemeClr val="bg1"/>
              </a:solidFill>
            </a:endParaRPr>
          </a:p>
        </p:txBody>
      </p:sp>
      <p:sp>
        <p:nvSpPr>
          <p:cNvPr id="21" name="Θέση κειμένου 20"/>
          <p:cNvSpPr>
            <a:spLocks noGrp="1"/>
          </p:cNvSpPr>
          <p:nvPr>
            <p:ph type="body" sz="half" idx="2"/>
          </p:nvPr>
        </p:nvSpPr>
        <p:spPr>
          <a:xfrm>
            <a:off x="5212080" y="2428240"/>
            <a:ext cx="6296025" cy="3281680"/>
          </a:xfrm>
          <a:solidFill>
            <a:schemeClr val="tx1">
              <a:alpha val="40000"/>
            </a:schemeClr>
          </a:solidFill>
        </p:spPr>
        <p:txBody>
          <a:bodyPr>
            <a:normAutofit lnSpcReduction="10000"/>
          </a:bodyPr>
          <a:lstStyle/>
          <a:p>
            <a:pPr algn="r"/>
            <a:r>
              <a:rPr lang="el-GR" dirty="0" smtClean="0">
                <a:solidFill>
                  <a:schemeClr val="bg1"/>
                </a:solidFill>
              </a:rPr>
              <a:t>Ένα από τα σημαντικότερα χαρακτηριστικά των αρχοντικών σπιτιών είναι και η ανάπτυξή τους καθ’ ύψος, καθώς συχνά ανεβαίνουν κατά έναν περισσότερο όροφο από τους συνήθεις δύο. Έτσι ο γενικός διαχωρισμός μεταξύ ισογείου που εξυπηρετεί βοηθητικές χρήσεις και ορόφου που εξυπηρετεί την ζωή της οικογένειας αποκτά μια επιπλέον διαβάθμιση, αυτή την φορά μεταξύ χειμερινών χώρων και καλοκαιρινών.</a:t>
            </a:r>
          </a:p>
          <a:p>
            <a:pPr algn="r"/>
            <a:r>
              <a:rPr lang="el-GR" dirty="0" smtClean="0">
                <a:solidFill>
                  <a:schemeClr val="bg1"/>
                </a:solidFill>
              </a:rPr>
              <a:t>Κατά κανόνα οι χειμερινοί χώροι περικλείονται από λιθόκτιστο κέλυφος και εκμεταλλεύονται την θερμοχωρητικότητα αλλά και θερμική αδράνεια του υλικού για να προφυλάξουν από τις αλλαγές της θερμοκρασίας.</a:t>
            </a:r>
          </a:p>
          <a:p>
            <a:pPr algn="r"/>
            <a:r>
              <a:rPr lang="el-GR" dirty="0" smtClean="0">
                <a:solidFill>
                  <a:schemeClr val="bg1"/>
                </a:solidFill>
              </a:rPr>
              <a:t>Αντιθέτως στον 3</a:t>
            </a:r>
            <a:r>
              <a:rPr lang="el-GR" baseline="30000" dirty="0" smtClean="0">
                <a:solidFill>
                  <a:schemeClr val="bg1"/>
                </a:solidFill>
              </a:rPr>
              <a:t>ο</a:t>
            </a:r>
            <a:r>
              <a:rPr lang="el-GR" dirty="0" smtClean="0">
                <a:solidFill>
                  <a:schemeClr val="bg1"/>
                </a:solidFill>
              </a:rPr>
              <a:t> -καλοκαιρινό- όροφο εμφανίζονται ξυλόπηκτες κατασκευές οι οποίες αποδίδουν μια μορφολογική κορύφωση στην όλη σύνθεση και εξασφαλίζουν απρόσκοπτη θέα και δροσισμό από τα πολυάριθμα παράθυρά τους.</a:t>
            </a:r>
          </a:p>
        </p:txBody>
      </p:sp>
      <p:sp>
        <p:nvSpPr>
          <p:cNvPr id="7" name="TextBox 6"/>
          <p:cNvSpPr txBox="1"/>
          <p:nvPr/>
        </p:nvSpPr>
        <p:spPr>
          <a:xfrm>
            <a:off x="7112000" y="6239828"/>
            <a:ext cx="4396106" cy="615553"/>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1000" dirty="0" smtClean="0">
                <a:solidFill>
                  <a:schemeClr val="bg1"/>
                </a:solidFill>
              </a:rPr>
              <a:t>Μέτσοβο, Αρχοντικό Αβέρωφ – σήμερα Λαογραφικό Μουσείο Μετσόβου.</a:t>
            </a:r>
          </a:p>
          <a:p>
            <a:pPr algn="r"/>
            <a:r>
              <a:rPr lang="el-GR" sz="800" dirty="0">
                <a:solidFill>
                  <a:schemeClr val="bg1"/>
                </a:solidFill>
              </a:rPr>
              <a:t>‘ΛΑΟΓΡΑΦΙΚΟ ΜΟΥΣΕΙΟ ΜΕΤΣΟΒΟΥ.’ Ημερομηνία πρόσβασης 23 Σεπτέμβριος 2015. </a:t>
            </a:r>
            <a:r>
              <a:rPr lang="el-GR" sz="800" dirty="0" err="1">
                <a:solidFill>
                  <a:schemeClr val="bg1"/>
                </a:solidFill>
              </a:rPr>
              <a:t>http</a:t>
            </a:r>
            <a:r>
              <a:rPr lang="el-GR" sz="800" dirty="0">
                <a:solidFill>
                  <a:schemeClr val="bg1"/>
                </a:solidFill>
              </a:rPr>
              <a:t>://</a:t>
            </a:r>
            <a:r>
              <a:rPr lang="el-GR" sz="800" dirty="0" err="1">
                <a:solidFill>
                  <a:schemeClr val="bg1"/>
                </a:solidFill>
              </a:rPr>
              <a:t>www.ioannina.gr</a:t>
            </a:r>
            <a:r>
              <a:rPr lang="el-GR" sz="800" dirty="0">
                <a:solidFill>
                  <a:schemeClr val="bg1"/>
                </a:solidFill>
              </a:rPr>
              <a:t>/p2/</a:t>
            </a:r>
            <a:r>
              <a:rPr lang="el-GR" sz="800" dirty="0" err="1">
                <a:solidFill>
                  <a:schemeClr val="bg1"/>
                </a:solidFill>
              </a:rPr>
              <a:t>index.php?option</a:t>
            </a:r>
            <a:r>
              <a:rPr lang="el-GR" sz="800" dirty="0">
                <a:solidFill>
                  <a:schemeClr val="bg1"/>
                </a:solidFill>
              </a:rPr>
              <a:t>=</a:t>
            </a:r>
            <a:r>
              <a:rPr lang="el-GR" sz="800" dirty="0" err="1">
                <a:solidFill>
                  <a:schemeClr val="bg1"/>
                </a:solidFill>
              </a:rPr>
              <a:t>com_content&amp;view</a:t>
            </a:r>
            <a:r>
              <a:rPr lang="el-GR" sz="800" dirty="0">
                <a:solidFill>
                  <a:schemeClr val="bg1"/>
                </a:solidFill>
              </a:rPr>
              <a:t>=</a:t>
            </a:r>
            <a:r>
              <a:rPr lang="el-GR" sz="800" dirty="0" err="1">
                <a:solidFill>
                  <a:schemeClr val="bg1"/>
                </a:solidFill>
              </a:rPr>
              <a:t>article&amp;id</a:t>
            </a:r>
            <a:r>
              <a:rPr lang="el-GR" sz="800" dirty="0">
                <a:solidFill>
                  <a:schemeClr val="bg1"/>
                </a:solidFill>
              </a:rPr>
              <a:t>=150:2014-02-27-08-09-50&amp;catid=49:2014-02-27-08-01-11&amp;Itemid=134.</a:t>
            </a:r>
            <a:endParaRPr lang="el-GR" sz="800" dirty="0">
              <a:solidFill>
                <a:schemeClr val="bg1"/>
              </a:solidFill>
              <a:effectLst/>
            </a:endParaRPr>
          </a:p>
        </p:txBody>
      </p:sp>
    </p:spTree>
    <p:extLst>
      <p:ext uri="{BB962C8B-B14F-4D97-AF65-F5344CB8AC3E}">
        <p14:creationId xmlns:p14="http://schemas.microsoft.com/office/powerpoint/2010/main" val="849158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0079" y="237589"/>
            <a:ext cx="3990339" cy="6155531"/>
          </a:xfrm>
          <a:prstGeom prst="rect">
            <a:avLst/>
          </a:prstGeom>
          <a:noFill/>
        </p:spPr>
        <p:txBody>
          <a:bodyPr wrap="square" rtlCol="0" anchor="b">
            <a:spAutoFit/>
          </a:bodyPr>
          <a:lstStyle/>
          <a:p>
            <a:r>
              <a:rPr lang="el-GR" sz="2000" dirty="0" smtClean="0"/>
              <a:t>Καστοριά, Αρχοντικό </a:t>
            </a:r>
            <a:r>
              <a:rPr lang="el-GR" sz="2000" dirty="0" err="1" smtClean="0"/>
              <a:t>Τσιατσαπά</a:t>
            </a:r>
            <a:endParaRPr lang="el-GR" sz="2000" dirty="0" smtClean="0"/>
          </a:p>
          <a:p>
            <a:endParaRPr lang="el-GR" sz="1400" dirty="0"/>
          </a:p>
          <a:p>
            <a:r>
              <a:rPr lang="el-GR" sz="1400" dirty="0"/>
              <a:t>Τ</a:t>
            </a:r>
            <a:r>
              <a:rPr lang="el-GR" sz="1400" dirty="0" smtClean="0"/>
              <a:t>ομή κατά μήκος του κτιρίου. Αξίζει να σημειωθεί το σύστημα των δαπέδων με σταυρωτές δοκούς από σκληρά ξύλα (δρυς, φτελιές, πεύκα, έλατα).</a:t>
            </a:r>
          </a:p>
          <a:p>
            <a:endParaRPr lang="el-GR" sz="1400" dirty="0"/>
          </a:p>
          <a:p>
            <a:r>
              <a:rPr lang="el-GR" sz="1400" dirty="0" smtClean="0"/>
              <a:t>Τα δοκάρια της κατώτερης στρώσης (τα «πάτερα») έχουν διατομή 15Χ15εκ και εδράζονται απ’ ευθείας στον πέτρινο τοίχο, σε απόσταση 1,5μ μεταξύ τους. Πάνω σε αυτά τοποθετούνται σταυρωτά άλλα δοκάρια με διατομή 12Χ10εκ σε αραιότερα διαστήματα. Τέλος πάνω σε αυτή την στρώση τοποθετούνται δοκάρια 10Χ8εκ ή 10Χ10εκ σε απόσταση ανά 40εκ., πάνω στα οποία καρφώνονται μαλακές σανίδες από λευκή ξυλεία διαστάσεων 2οοΧ2Χ27εκ.</a:t>
            </a:r>
          </a:p>
          <a:p>
            <a:endParaRPr lang="el-GR" sz="1600" dirty="0"/>
          </a:p>
          <a:p>
            <a:r>
              <a:rPr lang="el-GR" sz="1400" dirty="0" smtClean="0"/>
              <a:t>Πέρα από την Καστοριά, για </a:t>
            </a:r>
            <a:r>
              <a:rPr lang="el-GR" sz="1400" dirty="0"/>
              <a:t>να επιτευχθούν τα μεγάλα ανοίγματα των αρχοντικών </a:t>
            </a:r>
            <a:r>
              <a:rPr lang="el-GR" sz="1400" dirty="0" smtClean="0"/>
              <a:t>στην Β’ Ελλάδα συχνά χρησιμοποιείται μεσοδόκι, το οποίο μπορεί να υποστηρίζεται και με εμφανή υποστυλώματα μέσα στον χώρο.</a:t>
            </a:r>
          </a:p>
          <a:p>
            <a:endParaRPr lang="el-GR" sz="900" dirty="0" smtClean="0"/>
          </a:p>
          <a:p>
            <a:r>
              <a:rPr lang="el-GR" sz="900" dirty="0" err="1" smtClean="0"/>
              <a:t>Μουτσόπουλος</a:t>
            </a:r>
            <a:r>
              <a:rPr lang="el-GR" sz="900" dirty="0" smtClean="0"/>
              <a:t>, </a:t>
            </a:r>
            <a:r>
              <a:rPr lang="el-GR" sz="900" dirty="0"/>
              <a:t>Ν</a:t>
            </a:r>
            <a:r>
              <a:rPr lang="el-GR" sz="900" dirty="0" smtClean="0"/>
              <a:t>. Κ. «Καστοριά». </a:t>
            </a:r>
            <a:r>
              <a:rPr lang="el-GR" sz="900" dirty="0"/>
              <a:t>Στο </a:t>
            </a:r>
            <a:r>
              <a:rPr lang="el-GR" sz="900" i="1" dirty="0"/>
              <a:t>Ελληνική Παραδοσιακή Αρχιτεκτονική: Μακεδονία Α’, </a:t>
            </a:r>
            <a:r>
              <a:rPr lang="el-GR" sz="900" dirty="0" err="1"/>
              <a:t>τομ</a:t>
            </a:r>
            <a:r>
              <a:rPr lang="el-GR" sz="900" dirty="0"/>
              <a:t>. </a:t>
            </a:r>
            <a:r>
              <a:rPr lang="el-GR" sz="900" dirty="0" smtClean="0"/>
              <a:t>7, </a:t>
            </a:r>
            <a:r>
              <a:rPr lang="el-GR" sz="900" i="1" dirty="0"/>
              <a:t>.</a:t>
            </a:r>
            <a:r>
              <a:rPr lang="el-GR" sz="900" dirty="0"/>
              <a:t> Αθήνα: Μέλισσα, 1998, </a:t>
            </a:r>
            <a:r>
              <a:rPr lang="el-GR" sz="900" dirty="0" smtClean="0"/>
              <a:t>σ. 137. (εικόνα στην σ.116)</a:t>
            </a:r>
            <a:endParaRPr lang="el-GR" sz="900" dirty="0"/>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1991"/>
          <a:stretch/>
        </p:blipFill>
        <p:spPr>
          <a:xfrm>
            <a:off x="4630419" y="414900"/>
            <a:ext cx="7397716" cy="5978220"/>
          </a:xfrm>
          <a:prstGeom prst="rect">
            <a:avLst/>
          </a:prstGeom>
        </p:spPr>
      </p:pic>
    </p:spTree>
    <p:extLst>
      <p:ext uri="{BB962C8B-B14F-4D97-AF65-F5344CB8AC3E}">
        <p14:creationId xmlns:p14="http://schemas.microsoft.com/office/powerpoint/2010/main" val="950875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xfrm>
            <a:off x="802640" y="457200"/>
            <a:ext cx="6296025" cy="1600200"/>
          </a:xfrm>
          <a:solidFill>
            <a:schemeClr val="tx1">
              <a:alpha val="40000"/>
            </a:schemeClr>
          </a:solidFill>
        </p:spPr>
        <p:txBody>
          <a:bodyPr/>
          <a:lstStyle/>
          <a:p>
            <a:r>
              <a:rPr lang="el-GR" dirty="0" smtClean="0">
                <a:solidFill>
                  <a:schemeClr val="bg1"/>
                </a:solidFill>
              </a:rPr>
              <a:t>Τα αρχοντικά της Β. Ελλάδας</a:t>
            </a:r>
            <a:endParaRPr lang="el-GR" dirty="0">
              <a:solidFill>
                <a:schemeClr val="bg1"/>
              </a:solidFill>
            </a:endParaRPr>
          </a:p>
        </p:txBody>
      </p:sp>
      <p:sp>
        <p:nvSpPr>
          <p:cNvPr id="21" name="Θέση κειμένου 20"/>
          <p:cNvSpPr>
            <a:spLocks noGrp="1"/>
          </p:cNvSpPr>
          <p:nvPr>
            <p:ph type="body" sz="half" idx="2"/>
          </p:nvPr>
        </p:nvSpPr>
        <p:spPr>
          <a:xfrm>
            <a:off x="802640" y="2428240"/>
            <a:ext cx="6296025" cy="3440748"/>
          </a:xfrm>
          <a:solidFill>
            <a:schemeClr val="tx1">
              <a:alpha val="40000"/>
            </a:schemeClr>
          </a:solidFill>
        </p:spPr>
        <p:txBody>
          <a:bodyPr>
            <a:normAutofit lnSpcReduction="10000"/>
          </a:bodyPr>
          <a:lstStyle/>
          <a:p>
            <a:r>
              <a:rPr lang="el-GR" dirty="0" smtClean="0">
                <a:solidFill>
                  <a:schemeClr val="bg1"/>
                </a:solidFill>
              </a:rPr>
              <a:t>Κεντρικής σημασίας χώρος για τα αρχοντικά αυτά είναι ο οντάς, που αποτελεί το κεντρικό δωμάτιο διημέρευσης της οικογένειας. Ο Παπαϊωάννου ξεχωρίζει στον οντά τα παρακάτω βασικά στοιχεία:</a:t>
            </a:r>
          </a:p>
          <a:p>
            <a:pPr marL="342900" indent="-342900">
              <a:buFont typeface="+mj-lt"/>
              <a:buAutoNum type="arabicPeriod"/>
            </a:pPr>
            <a:r>
              <a:rPr lang="el-GR" dirty="0" smtClean="0">
                <a:solidFill>
                  <a:schemeClr val="bg1"/>
                </a:solidFill>
              </a:rPr>
              <a:t>Η θέση της εισόδου διαμορφώνεται σε μια γωνιά και ενσωματώνεται στην «</a:t>
            </a:r>
            <a:r>
              <a:rPr lang="el-GR" i="1" dirty="0" smtClean="0">
                <a:solidFill>
                  <a:schemeClr val="bg1"/>
                </a:solidFill>
              </a:rPr>
              <a:t>μεσάντρα</a:t>
            </a:r>
            <a:r>
              <a:rPr lang="el-GR" dirty="0" smtClean="0">
                <a:solidFill>
                  <a:schemeClr val="bg1"/>
                </a:solidFill>
              </a:rPr>
              <a:t>».</a:t>
            </a:r>
          </a:p>
          <a:p>
            <a:pPr marL="342900" indent="-342900">
              <a:buFont typeface="+mj-lt"/>
              <a:buAutoNum type="arabicPeriod"/>
            </a:pPr>
            <a:r>
              <a:rPr lang="el-GR" dirty="0" smtClean="0">
                <a:solidFill>
                  <a:schemeClr val="bg1"/>
                </a:solidFill>
              </a:rPr>
              <a:t>Ο χώρος κλιμακώνεται σε δύο επίπεδα, διαχωρίζοντας την περιοχή για κίνηση (με παπούτσια) και την περιοχή για κάθισμα (χωρίς παπούτσια)</a:t>
            </a:r>
          </a:p>
          <a:p>
            <a:pPr marL="342900" indent="-342900">
              <a:buFont typeface="+mj-lt"/>
              <a:buAutoNum type="arabicPeriod"/>
            </a:pPr>
            <a:r>
              <a:rPr lang="el-GR" dirty="0" smtClean="0">
                <a:solidFill>
                  <a:schemeClr val="bg1"/>
                </a:solidFill>
              </a:rPr>
              <a:t>Στα πλάγια διαμορφώνονται δύο μεγάλα συμμετρικά σαλόνια, ο λεγόμενος «μουσαφίρ οντάς»</a:t>
            </a:r>
          </a:p>
          <a:p>
            <a:pPr marL="342900" indent="-342900">
              <a:buFont typeface="+mj-lt"/>
              <a:buAutoNum type="arabicPeriod"/>
            </a:pPr>
            <a:r>
              <a:rPr lang="el-GR" dirty="0" smtClean="0">
                <a:solidFill>
                  <a:schemeClr val="bg1"/>
                </a:solidFill>
              </a:rPr>
              <a:t>Στην μέση των ντιβανιών διαμορφώνεται περίτεχνο τζάκι το οποίο δεσπόζει στον χώρο.</a:t>
            </a:r>
            <a:endParaRPr lang="el-GR" dirty="0">
              <a:solidFill>
                <a:schemeClr val="bg1"/>
              </a:solidFill>
            </a:endParaRPr>
          </a:p>
          <a:p>
            <a:pPr algn="r"/>
            <a:r>
              <a:rPr lang="el-GR" sz="900" dirty="0" smtClean="0">
                <a:solidFill>
                  <a:schemeClr val="bg1"/>
                </a:solidFill>
              </a:rPr>
              <a:t>Παπαϊωάννου, Κ. 2003,  σ.139</a:t>
            </a:r>
            <a:endParaRPr lang="el-GR" sz="900" dirty="0">
              <a:solidFill>
                <a:schemeClr val="bg1"/>
              </a:solidFill>
            </a:endParaRPr>
          </a:p>
        </p:txBody>
      </p:sp>
      <p:sp>
        <p:nvSpPr>
          <p:cNvPr id="7" name="TextBox 6"/>
          <p:cNvSpPr txBox="1"/>
          <p:nvPr/>
        </p:nvSpPr>
        <p:spPr>
          <a:xfrm>
            <a:off x="5232400" y="6239828"/>
            <a:ext cx="6461760" cy="492443"/>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1000" dirty="0">
                <a:solidFill>
                  <a:schemeClr val="bg1"/>
                </a:solidFill>
              </a:rPr>
              <a:t>Μουσαφίρ-οντάς στο ανώι του αρχοντικού </a:t>
            </a:r>
            <a:r>
              <a:rPr lang="el-GR" sz="1000" dirty="0" err="1" smtClean="0">
                <a:solidFill>
                  <a:schemeClr val="bg1"/>
                </a:solidFill>
              </a:rPr>
              <a:t>Τοπάλη</a:t>
            </a:r>
            <a:endParaRPr lang="el-GR" sz="1000" dirty="0" smtClean="0">
              <a:solidFill>
                <a:schemeClr val="bg1"/>
              </a:solidFill>
            </a:endParaRPr>
          </a:p>
          <a:p>
            <a:pPr algn="r"/>
            <a:r>
              <a:rPr lang="el-GR" sz="800" dirty="0" err="1">
                <a:solidFill>
                  <a:schemeClr val="bg1"/>
                </a:solidFill>
              </a:rPr>
              <a:t>Τσιμπλούλης</a:t>
            </a:r>
            <a:r>
              <a:rPr lang="el-GR" sz="800" dirty="0">
                <a:solidFill>
                  <a:schemeClr val="bg1"/>
                </a:solidFill>
              </a:rPr>
              <a:t>, Γεράσιμος. ‘Μουσαφίρ-οντάς στο ανώι του αρχοντικού </a:t>
            </a:r>
            <a:r>
              <a:rPr lang="el-GR" sz="800" dirty="0" err="1">
                <a:solidFill>
                  <a:schemeClr val="bg1"/>
                </a:solidFill>
              </a:rPr>
              <a:t>Τοπάλη</a:t>
            </a:r>
            <a:r>
              <a:rPr lang="el-GR" sz="800" dirty="0">
                <a:solidFill>
                  <a:schemeClr val="bg1"/>
                </a:solidFill>
              </a:rPr>
              <a:t>.’ </a:t>
            </a:r>
            <a:r>
              <a:rPr lang="el-GR" sz="800" i="1" dirty="0">
                <a:solidFill>
                  <a:schemeClr val="bg1"/>
                </a:solidFill>
              </a:rPr>
              <a:t>Μουσείο Λαϊκής Τέχνης &amp; Ιστορίας </a:t>
            </a:r>
            <a:r>
              <a:rPr lang="el-GR" sz="800" i="1" dirty="0" err="1">
                <a:solidFill>
                  <a:schemeClr val="bg1"/>
                </a:solidFill>
              </a:rPr>
              <a:t>Πηλίου</a:t>
            </a:r>
            <a:r>
              <a:rPr lang="el-GR" sz="800" i="1" dirty="0">
                <a:solidFill>
                  <a:schemeClr val="bg1"/>
                </a:solidFill>
              </a:rPr>
              <a:t> (Μακρινίτσας)</a:t>
            </a:r>
            <a:r>
              <a:rPr lang="el-GR" sz="800" dirty="0">
                <a:solidFill>
                  <a:schemeClr val="bg1"/>
                </a:solidFill>
              </a:rPr>
              <a:t>, 13 Μάιος 2012. </a:t>
            </a:r>
            <a:r>
              <a:rPr lang="el-GR" sz="800" dirty="0" err="1">
                <a:solidFill>
                  <a:schemeClr val="bg1"/>
                </a:solidFill>
              </a:rPr>
              <a:t>http</a:t>
            </a:r>
            <a:r>
              <a:rPr lang="el-GR" sz="800" dirty="0">
                <a:solidFill>
                  <a:schemeClr val="bg1"/>
                </a:solidFill>
              </a:rPr>
              <a:t>://</a:t>
            </a:r>
            <a:r>
              <a:rPr lang="el-GR" sz="800" dirty="0" err="1">
                <a:solidFill>
                  <a:schemeClr val="bg1"/>
                </a:solidFill>
              </a:rPr>
              <a:t>www.museology.gr</a:t>
            </a:r>
            <a:r>
              <a:rPr lang="el-GR" sz="800" dirty="0">
                <a:solidFill>
                  <a:schemeClr val="bg1"/>
                </a:solidFill>
              </a:rPr>
              <a:t>/photo/2928604:Photo:42032?context=</a:t>
            </a:r>
            <a:r>
              <a:rPr lang="el-GR" sz="800" dirty="0" err="1">
                <a:solidFill>
                  <a:schemeClr val="bg1"/>
                </a:solidFill>
              </a:rPr>
              <a:t>album&amp;albumId</a:t>
            </a:r>
            <a:r>
              <a:rPr lang="el-GR" sz="800" dirty="0">
                <a:solidFill>
                  <a:schemeClr val="bg1"/>
                </a:solidFill>
              </a:rPr>
              <a:t>=2928604%3AAlbum%3A42105.</a:t>
            </a:r>
            <a:endParaRPr lang="el-GR" sz="800" dirty="0">
              <a:solidFill>
                <a:schemeClr val="bg1"/>
              </a:solidFill>
              <a:effectLst/>
            </a:endParaRPr>
          </a:p>
        </p:txBody>
      </p:sp>
    </p:spTree>
    <p:extLst>
      <p:ext uri="{BB962C8B-B14F-4D97-AF65-F5344CB8AC3E}">
        <p14:creationId xmlns:p14="http://schemas.microsoft.com/office/powerpoint/2010/main" val="14407069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345" y="3458510"/>
            <a:ext cx="4995464" cy="334517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260" y="63261"/>
            <a:ext cx="5009549" cy="3354609"/>
          </a:xfrm>
          <a:prstGeom prst="rect">
            <a:avLst/>
          </a:prstGeom>
        </p:spPr>
      </p:pic>
      <p:sp>
        <p:nvSpPr>
          <p:cNvPr id="9" name="TextBox 8"/>
          <p:cNvSpPr txBox="1"/>
          <p:nvPr/>
        </p:nvSpPr>
        <p:spPr>
          <a:xfrm>
            <a:off x="690880" y="2145803"/>
            <a:ext cx="5049520" cy="4247317"/>
          </a:xfrm>
          <a:prstGeom prst="rect">
            <a:avLst/>
          </a:prstGeom>
          <a:noFill/>
        </p:spPr>
        <p:txBody>
          <a:bodyPr wrap="square" rtlCol="0" anchor="b">
            <a:spAutoFit/>
          </a:bodyPr>
          <a:lstStyle/>
          <a:p>
            <a:pPr algn="r"/>
            <a:r>
              <a:rPr lang="el-GR" sz="2000" dirty="0"/>
              <a:t>Αρχοντικό </a:t>
            </a:r>
            <a:r>
              <a:rPr lang="el-GR" sz="2000" dirty="0" err="1"/>
              <a:t>Δόλγκηρα</a:t>
            </a:r>
            <a:r>
              <a:rPr lang="el-GR" sz="2000" dirty="0"/>
              <a:t> (1700 [1840]), Σιάτιστα Κοζάνης.</a:t>
            </a:r>
          </a:p>
          <a:p>
            <a:pPr algn="r"/>
            <a:endParaRPr lang="el-GR" sz="1400" dirty="0"/>
          </a:p>
          <a:p>
            <a:pPr algn="r"/>
            <a:r>
              <a:rPr lang="el-GR" sz="1400" dirty="0" smtClean="0"/>
              <a:t>Ξαναγυρνώντας στην κατακόρυφη λειτουργική οργάνωση του σπιτιού, στην πάνω φωτογραφία απεικονίζεται ο καλός «μπας</a:t>
            </a:r>
            <a:r>
              <a:rPr lang="el-GR" sz="1400" dirty="0"/>
              <a:t>» οντάς στα ανώτερο </a:t>
            </a:r>
            <a:r>
              <a:rPr lang="el-GR" sz="1400" dirty="0" smtClean="0"/>
              <a:t>επίπεδο, </a:t>
            </a:r>
            <a:r>
              <a:rPr lang="el-GR" sz="1400" dirty="0"/>
              <a:t>«διακοσμημένος  από λαϊκούς ζωγράφους» αλλά και «με έπιπλα από τη Βιέννη, τη Βουδαπέστη και το Βουκουρέστι</a:t>
            </a:r>
            <a:r>
              <a:rPr lang="el-GR" sz="1400" dirty="0" smtClean="0"/>
              <a:t>». Είναι σαφές ότι αντανακλά το επίπεδο ευμάρειας του ιδιοκτήτη και απευθύνεται στους καλεσμένους.</a:t>
            </a:r>
            <a:endParaRPr lang="el-GR" sz="1400" dirty="0"/>
          </a:p>
          <a:p>
            <a:pPr algn="r"/>
            <a:endParaRPr lang="el-GR" sz="1400" dirty="0"/>
          </a:p>
          <a:p>
            <a:pPr algn="r"/>
            <a:r>
              <a:rPr lang="el-GR" sz="1400" dirty="0"/>
              <a:t>Δίπλα βλέπουμε τον οντά στο κατώτερο επίπεδο, για </a:t>
            </a:r>
            <a:r>
              <a:rPr lang="el-GR" sz="1400" dirty="0" smtClean="0"/>
              <a:t>την διημέρευση της οικογένειας κατά τους </a:t>
            </a:r>
            <a:r>
              <a:rPr lang="el-GR" sz="1400" dirty="0"/>
              <a:t>χειμερινούς μήνες</a:t>
            </a:r>
            <a:r>
              <a:rPr lang="el-GR" sz="1400" dirty="0" smtClean="0"/>
              <a:t>. Δεσπόζει το τζάκι με την χαρακτηριστική κυλινδρική του μορφή.</a:t>
            </a:r>
            <a:endParaRPr lang="el-GR" sz="1400" dirty="0"/>
          </a:p>
          <a:p>
            <a:pPr algn="r"/>
            <a:endParaRPr lang="el-GR" sz="1200" dirty="0"/>
          </a:p>
          <a:p>
            <a:pPr algn="r"/>
            <a:endParaRPr lang="el-GR" sz="900" dirty="0" smtClean="0"/>
          </a:p>
          <a:p>
            <a:pPr algn="r"/>
            <a:r>
              <a:rPr lang="el-GR" sz="900" dirty="0"/>
              <a:t>«Αρχοντικά Σιάτιστας»</a:t>
            </a:r>
          </a:p>
          <a:p>
            <a:pPr algn="r"/>
            <a:r>
              <a:rPr lang="el-GR" sz="900" u="sng" dirty="0">
                <a:hlinkClick r:id="rId5"/>
              </a:rPr>
              <a:t>http://www.siatista.info</a:t>
            </a:r>
            <a:endParaRPr lang="el-GR" sz="900" u="sng" dirty="0"/>
          </a:p>
          <a:p>
            <a:pPr algn="r"/>
            <a:r>
              <a:rPr lang="el-GR" sz="900" i="1" dirty="0" err="1"/>
              <a:t>Φωτό</a:t>
            </a:r>
            <a:r>
              <a:rPr lang="el-GR" sz="900" i="1" dirty="0"/>
              <a:t>: Ιωάννα </a:t>
            </a:r>
            <a:r>
              <a:rPr lang="el-GR" sz="900" i="1" dirty="0" err="1"/>
              <a:t>Νικολαρεϊζη</a:t>
            </a:r>
            <a:r>
              <a:rPr lang="el-GR" sz="900" i="1" dirty="0"/>
              <a:t> &amp; </a:t>
            </a:r>
            <a:r>
              <a:rPr lang="el-GR" sz="900" i="1" dirty="0" err="1"/>
              <a:t>Ολγα</a:t>
            </a:r>
            <a:r>
              <a:rPr lang="el-GR" sz="900" i="1" dirty="0"/>
              <a:t> </a:t>
            </a:r>
            <a:r>
              <a:rPr lang="el-GR" sz="900" i="1" dirty="0" err="1"/>
              <a:t>Νικολαϊδου</a:t>
            </a:r>
            <a:r>
              <a:rPr lang="el-GR" sz="900" i="1" dirty="0"/>
              <a:t>.</a:t>
            </a:r>
            <a:endParaRPr lang="el-GR" sz="900" dirty="0"/>
          </a:p>
        </p:txBody>
      </p:sp>
    </p:spTree>
    <p:extLst>
      <p:ext uri="{BB962C8B-B14F-4D97-AF65-F5344CB8AC3E}">
        <p14:creationId xmlns:p14="http://schemas.microsoft.com/office/powerpoint/2010/main" val="10958810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6400" y="1284029"/>
            <a:ext cx="2926080" cy="5109091"/>
          </a:xfrm>
          <a:prstGeom prst="rect">
            <a:avLst/>
          </a:prstGeom>
          <a:noFill/>
        </p:spPr>
        <p:txBody>
          <a:bodyPr wrap="square" rtlCol="0" anchor="b">
            <a:spAutoFit/>
          </a:bodyPr>
          <a:lstStyle/>
          <a:p>
            <a:pPr algn="r"/>
            <a:r>
              <a:rPr lang="el-GR" sz="2000" dirty="0" smtClean="0"/>
              <a:t>Μέτσοβο, Αρχοντικό Αβέρωφ.</a:t>
            </a:r>
          </a:p>
          <a:p>
            <a:pPr algn="r"/>
            <a:endParaRPr lang="el-GR" sz="1400" dirty="0"/>
          </a:p>
          <a:p>
            <a:pPr algn="r"/>
            <a:r>
              <a:rPr lang="el-GR" sz="1400" dirty="0" smtClean="0"/>
              <a:t>Εδώ ο χώρος υποδοχής οργανώνεται με το χαρακτηριστικό τζάκι να δεσπόζει στο κέντρο του τοίχου, ενώ αναπτύσσονται συμμετρικά ντιβάνια που διατρέχουν την περίμετρο του χώρου. Αξίζει να σημειωθεί το λιτό ξυλόγλυπτο ταβάνι (καθώς οι Μετσοβίτες δεν αρέσκονταν σε πληθωρικές διακοσμήσεις).</a:t>
            </a:r>
          </a:p>
          <a:p>
            <a:pPr algn="r"/>
            <a:endParaRPr lang="el-GR" sz="1400" dirty="0" smtClean="0"/>
          </a:p>
          <a:p>
            <a:pPr algn="r"/>
            <a:r>
              <a:rPr lang="el-GR" sz="1400" dirty="0" smtClean="0"/>
              <a:t>Επίσης αξίζει να σημειωθούν τα διπλά κουφώματα, </a:t>
            </a:r>
            <a:r>
              <a:rPr lang="el-GR" sz="1400" dirty="0"/>
              <a:t>όπως και το κιλίμι στον </a:t>
            </a:r>
            <a:r>
              <a:rPr lang="el-GR" sz="1400" dirty="0" smtClean="0"/>
              <a:t>τοίχο, για την καλύτερη μόνωση του χώρου.</a:t>
            </a:r>
          </a:p>
          <a:p>
            <a:pPr algn="r"/>
            <a:endParaRPr lang="el-GR" sz="1200" dirty="0"/>
          </a:p>
          <a:p>
            <a:pPr algn="r"/>
            <a:endParaRPr lang="el-GR" sz="900" dirty="0" smtClean="0"/>
          </a:p>
          <a:p>
            <a:pPr algn="r"/>
            <a:r>
              <a:rPr lang="el-GR" sz="900" dirty="0" smtClean="0"/>
              <a:t>Χαρίσης, Β. Α. «Μέτσοβο». </a:t>
            </a:r>
            <a:r>
              <a:rPr lang="el-GR" sz="900" dirty="0"/>
              <a:t>Στο </a:t>
            </a:r>
            <a:r>
              <a:rPr lang="el-GR" sz="900" i="1" dirty="0"/>
              <a:t>Ελληνική Παραδοσιακή Αρχιτεκτονική: Θεσσαλία-Ήπειρος, </a:t>
            </a:r>
            <a:r>
              <a:rPr lang="el-GR" sz="900" dirty="0" err="1"/>
              <a:t>τομ</a:t>
            </a:r>
            <a:r>
              <a:rPr lang="el-GR" sz="900" dirty="0"/>
              <a:t>. 6</a:t>
            </a:r>
            <a:r>
              <a:rPr lang="el-GR" sz="900" i="1" dirty="0"/>
              <a:t>.</a:t>
            </a:r>
            <a:r>
              <a:rPr lang="el-GR" sz="900" dirty="0"/>
              <a:t> </a:t>
            </a:r>
            <a:r>
              <a:rPr lang="el-GR" sz="900" dirty="0" smtClean="0"/>
              <a:t>Αθήνα</a:t>
            </a:r>
            <a:r>
              <a:rPr lang="el-GR" sz="900" dirty="0"/>
              <a:t>: Μέλισσα, 1998, </a:t>
            </a:r>
            <a:r>
              <a:rPr lang="el-GR" sz="900" dirty="0" smtClean="0"/>
              <a:t>σ.183</a:t>
            </a:r>
            <a:endParaRPr lang="el-GR" sz="9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89" b="599"/>
          <a:stretch/>
        </p:blipFill>
        <p:spPr>
          <a:xfrm>
            <a:off x="3632504" y="0"/>
            <a:ext cx="8558855" cy="6858000"/>
          </a:xfrm>
          <a:prstGeom prst="rect">
            <a:avLst/>
          </a:prstGeom>
        </p:spPr>
      </p:pic>
    </p:spTree>
    <p:extLst>
      <p:ext uri="{BB962C8B-B14F-4D97-AF65-F5344CB8AC3E}">
        <p14:creationId xmlns:p14="http://schemas.microsoft.com/office/powerpoint/2010/main" val="1905907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6400" y="1160918"/>
            <a:ext cx="3210560" cy="5232202"/>
          </a:xfrm>
          <a:prstGeom prst="rect">
            <a:avLst/>
          </a:prstGeom>
          <a:noFill/>
        </p:spPr>
        <p:txBody>
          <a:bodyPr wrap="square" rtlCol="0" anchor="b">
            <a:spAutoFit/>
          </a:bodyPr>
          <a:lstStyle/>
          <a:p>
            <a:pPr algn="r"/>
            <a:r>
              <a:rPr lang="el-GR" sz="2000" dirty="0" smtClean="0"/>
              <a:t>Αμπελάκια, Αρχοντικό Γεωργίου Μαύρου (</a:t>
            </a:r>
            <a:r>
              <a:rPr lang="el-GR" sz="2000" dirty="0" err="1" smtClean="0"/>
              <a:t>Σβάρτς</a:t>
            </a:r>
            <a:r>
              <a:rPr lang="el-GR" sz="2000" dirty="0" smtClean="0"/>
              <a:t>).</a:t>
            </a:r>
          </a:p>
          <a:p>
            <a:pPr algn="r"/>
            <a:endParaRPr lang="el-GR" sz="1400" dirty="0"/>
          </a:p>
          <a:p>
            <a:pPr algn="r"/>
            <a:r>
              <a:rPr lang="el-GR" sz="1400" dirty="0" smtClean="0"/>
              <a:t>Άποψη του χώρου υποδοχής/κατανομής στα δωμάτια (κρεβάτα) στο ανώι του αρχοντικού.</a:t>
            </a:r>
          </a:p>
          <a:p>
            <a:pPr algn="r"/>
            <a:r>
              <a:rPr lang="el-GR" sz="1400" dirty="0" smtClean="0"/>
              <a:t>Χαρακτηριστική είναι η διαμόρφωση με σοφάδες στις τρεις πλευρές της κρεβάτας, και τους τρείς αντίστοιχους οντάδες στις τρεις γωνιές του.</a:t>
            </a:r>
          </a:p>
          <a:p>
            <a:pPr algn="r"/>
            <a:endParaRPr lang="el-GR" sz="1400" dirty="0"/>
          </a:p>
          <a:p>
            <a:pPr algn="r"/>
            <a:r>
              <a:rPr lang="el-GR" sz="1400" dirty="0" smtClean="0"/>
              <a:t>Τόσο ο ξυλόγλυπτος όσο και ο ζωγραφικός διάκοσμος του αρχοντικού καθιστά το οικοδόμημα σαν ένα από τα σημαντικότερα έργα λαϊκής αρχιτεκτονικής που έχουμε διαθέσιμα σήμερα.</a:t>
            </a:r>
          </a:p>
          <a:p>
            <a:pPr algn="r"/>
            <a:endParaRPr lang="el-GR" sz="1400" dirty="0" smtClean="0"/>
          </a:p>
          <a:p>
            <a:pPr algn="r"/>
            <a:r>
              <a:rPr lang="el-GR" sz="1400" dirty="0" smtClean="0"/>
              <a:t> </a:t>
            </a:r>
            <a:endParaRPr lang="el-GR" sz="1200" dirty="0"/>
          </a:p>
          <a:p>
            <a:pPr algn="r"/>
            <a:endParaRPr lang="el-GR" sz="900" dirty="0" smtClean="0"/>
          </a:p>
          <a:p>
            <a:pPr algn="r"/>
            <a:r>
              <a:rPr lang="el-GR" sz="900" dirty="0" smtClean="0"/>
              <a:t>Χαρίσης, Β. Α. «Μέτσοβο». </a:t>
            </a:r>
            <a:r>
              <a:rPr lang="el-GR" sz="900" dirty="0"/>
              <a:t>Στο </a:t>
            </a:r>
            <a:r>
              <a:rPr lang="el-GR" sz="900" i="1" dirty="0"/>
              <a:t>Ελληνική Παραδοσιακή Αρχιτεκτονική: Θεσσαλία-Ήπειρος, </a:t>
            </a:r>
            <a:r>
              <a:rPr lang="el-GR" sz="900" dirty="0" err="1"/>
              <a:t>τομ</a:t>
            </a:r>
            <a:r>
              <a:rPr lang="el-GR" sz="900" dirty="0"/>
              <a:t>. </a:t>
            </a:r>
            <a:r>
              <a:rPr lang="el-GR" sz="900" dirty="0" smtClean="0"/>
              <a:t>6</a:t>
            </a:r>
            <a:r>
              <a:rPr lang="el-GR" sz="900" i="1" dirty="0" smtClean="0"/>
              <a:t>.</a:t>
            </a:r>
            <a:r>
              <a:rPr lang="el-GR" sz="900" dirty="0" smtClean="0"/>
              <a:t> </a:t>
            </a:r>
            <a:r>
              <a:rPr lang="el-GR" sz="900" dirty="0"/>
              <a:t>Αθήνα: Μέλισσα, 1998, </a:t>
            </a:r>
            <a:r>
              <a:rPr lang="el-GR" sz="900" dirty="0" smtClean="0"/>
              <a:t>σ.133</a:t>
            </a:r>
            <a:endParaRPr lang="el-GR" sz="9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38122" y="0"/>
            <a:ext cx="7947618" cy="6858000"/>
          </a:xfrm>
          <a:prstGeom prst="rect">
            <a:avLst/>
          </a:prstGeom>
        </p:spPr>
      </p:pic>
    </p:spTree>
    <p:extLst>
      <p:ext uri="{BB962C8B-B14F-4D97-AF65-F5344CB8AC3E}">
        <p14:creationId xmlns:p14="http://schemas.microsoft.com/office/powerpoint/2010/main" val="651330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6400" y="1376362"/>
            <a:ext cx="3271520" cy="5016758"/>
          </a:xfrm>
          <a:prstGeom prst="rect">
            <a:avLst/>
          </a:prstGeom>
          <a:noFill/>
        </p:spPr>
        <p:txBody>
          <a:bodyPr wrap="square" rtlCol="0" anchor="b">
            <a:spAutoFit/>
          </a:bodyPr>
          <a:lstStyle/>
          <a:p>
            <a:pPr algn="r"/>
            <a:r>
              <a:rPr lang="el-GR" sz="2000" dirty="0" smtClean="0"/>
              <a:t>Αμπελάκια, Αρχοντικό Γεωργίου Μαύρου (</a:t>
            </a:r>
            <a:r>
              <a:rPr lang="el-GR" sz="2000" dirty="0" err="1" smtClean="0"/>
              <a:t>Σβάρτς</a:t>
            </a:r>
            <a:r>
              <a:rPr lang="el-GR" sz="2000" dirty="0" smtClean="0"/>
              <a:t>).</a:t>
            </a:r>
          </a:p>
          <a:p>
            <a:pPr algn="r"/>
            <a:endParaRPr lang="el-GR" sz="1400" dirty="0"/>
          </a:p>
          <a:p>
            <a:pPr algn="r"/>
            <a:r>
              <a:rPr lang="el-GR" sz="1400" dirty="0" smtClean="0"/>
              <a:t>Άποψη του πράσινου οντά στο ανώι του αρχοντικού. Η είσοδος προς τον οντά γίνεται από την ξυλόγλυπτη μεσάντρα, η οποία φέρει και μια σειρά από ενδιαφέρουσες </a:t>
            </a:r>
            <a:r>
              <a:rPr lang="el-GR" sz="1400" i="1" dirty="0" smtClean="0"/>
              <a:t>θουρίδες</a:t>
            </a:r>
            <a:r>
              <a:rPr lang="el-GR" sz="1400" dirty="0" smtClean="0"/>
              <a:t> – κόγχες στις οποίες τοποθετούσαν πολύτιμα σκεύη και αγγεία.</a:t>
            </a:r>
          </a:p>
          <a:p>
            <a:pPr algn="r"/>
            <a:endParaRPr lang="el-GR" sz="1400" dirty="0" smtClean="0"/>
          </a:p>
          <a:p>
            <a:pPr algn="r"/>
            <a:r>
              <a:rPr lang="el-GR" sz="1400" dirty="0" smtClean="0"/>
              <a:t>Χαρακτηριστική είναι η ζωγραφιστή διακόσμηση όχι μόνο της μεσάντρας, αλλά και της οροφής και των στοιχείων στήριξής της. Οι παραστάσεις  στην μεσάντρα αντανακλούν την εμπορική δραστηριότητα του ιδιοκτήτη.</a:t>
            </a:r>
          </a:p>
          <a:p>
            <a:pPr algn="r"/>
            <a:r>
              <a:rPr lang="el-GR" sz="1400" dirty="0" smtClean="0"/>
              <a:t> </a:t>
            </a:r>
            <a:endParaRPr lang="el-GR" sz="1200" dirty="0"/>
          </a:p>
          <a:p>
            <a:pPr algn="r"/>
            <a:endParaRPr lang="el-GR" sz="900" dirty="0" smtClean="0"/>
          </a:p>
          <a:p>
            <a:pPr algn="r"/>
            <a:r>
              <a:rPr lang="el-GR" sz="900" dirty="0" smtClean="0"/>
              <a:t>Χαρίσης, Β. Α. «Μέτσοβο». </a:t>
            </a:r>
            <a:r>
              <a:rPr lang="el-GR" sz="900" dirty="0"/>
              <a:t>Στο </a:t>
            </a:r>
            <a:r>
              <a:rPr lang="el-GR" sz="900" i="1" dirty="0"/>
              <a:t>Ελληνική Παραδοσιακή Αρχιτεκτονική: Θεσσαλία-Ήπειρος</a:t>
            </a:r>
            <a:r>
              <a:rPr lang="el-GR" sz="900" i="1" dirty="0" smtClean="0"/>
              <a:t>, </a:t>
            </a:r>
            <a:r>
              <a:rPr lang="el-GR" sz="900" dirty="0" err="1"/>
              <a:t>τομ</a:t>
            </a:r>
            <a:r>
              <a:rPr lang="el-GR" sz="900" dirty="0"/>
              <a:t>. </a:t>
            </a:r>
            <a:r>
              <a:rPr lang="el-GR" sz="900" dirty="0" smtClean="0"/>
              <a:t>6. </a:t>
            </a:r>
            <a:r>
              <a:rPr lang="el-GR" sz="900" dirty="0"/>
              <a:t>Αθήνα: Μέλισσα, 1998, </a:t>
            </a:r>
            <a:r>
              <a:rPr lang="el-GR" sz="900" dirty="0" smtClean="0"/>
              <a:t>σ.135</a:t>
            </a:r>
            <a:endParaRPr lang="el-GR" sz="9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0067" y="0"/>
            <a:ext cx="7384413" cy="6858000"/>
          </a:xfrm>
          <a:prstGeom prst="rect">
            <a:avLst/>
          </a:prstGeom>
        </p:spPr>
      </p:pic>
    </p:spTree>
    <p:extLst>
      <p:ext uri="{BB962C8B-B14F-4D97-AF65-F5344CB8AC3E}">
        <p14:creationId xmlns:p14="http://schemas.microsoft.com/office/powerpoint/2010/main" val="1058762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6400" y="2084248"/>
            <a:ext cx="3271520" cy="4308872"/>
          </a:xfrm>
          <a:prstGeom prst="rect">
            <a:avLst/>
          </a:prstGeom>
          <a:noFill/>
        </p:spPr>
        <p:txBody>
          <a:bodyPr wrap="square" rtlCol="0" anchor="b">
            <a:spAutoFit/>
          </a:bodyPr>
          <a:lstStyle/>
          <a:p>
            <a:pPr algn="r"/>
            <a:endParaRPr lang="el-GR" sz="1400" dirty="0"/>
          </a:p>
          <a:p>
            <a:pPr algn="r"/>
            <a:r>
              <a:rPr lang="el-GR" sz="1400" dirty="0" smtClean="0"/>
              <a:t>Αναπαράσταση του καλού οντά του αρχοντικού του Νεράντζη </a:t>
            </a:r>
            <a:r>
              <a:rPr lang="el-GR" sz="1400" dirty="0" err="1" smtClean="0"/>
              <a:t>Αϊβαντζή</a:t>
            </a:r>
            <a:r>
              <a:rPr lang="el-GR" sz="1400" dirty="0" smtClean="0"/>
              <a:t> στο Λαογραφικό Μουσείο Καστοριάς.</a:t>
            </a:r>
          </a:p>
          <a:p>
            <a:pPr algn="r"/>
            <a:endParaRPr lang="el-GR" sz="1400" dirty="0"/>
          </a:p>
          <a:p>
            <a:pPr algn="r"/>
            <a:r>
              <a:rPr lang="el-GR" sz="1400" dirty="0" smtClean="0"/>
              <a:t>Όπως συνήθως η είσοδος γίνεται από την μουσάντρα, με την υποχώρηση στο μέσον της και σχεδόν πάντοτε μια απεικόνιση της Πρωτεύουσας της Οθωμανικής Αυτοκρατορίας, της </a:t>
            </a:r>
            <a:r>
              <a:rPr lang="el-GR" sz="1400" dirty="0" err="1" smtClean="0"/>
              <a:t>Κωσταντινούπολης</a:t>
            </a:r>
            <a:r>
              <a:rPr lang="el-GR" sz="1400" dirty="0" smtClean="0"/>
              <a:t>.</a:t>
            </a:r>
          </a:p>
          <a:p>
            <a:pPr algn="r"/>
            <a:r>
              <a:rPr lang="el-GR" sz="1400" dirty="0" smtClean="0"/>
              <a:t>Ο κυρίως χώρος είναι υπερυψωμένος, τετραγωνικός, και διαφοροποιείται από τον χώρο της </a:t>
            </a:r>
            <a:r>
              <a:rPr lang="el-GR" sz="1400" dirty="0" err="1" smtClean="0"/>
              <a:t>μουσάντρας</a:t>
            </a:r>
            <a:r>
              <a:rPr lang="el-GR" sz="1400" dirty="0" smtClean="0"/>
              <a:t> με ένα «</a:t>
            </a:r>
            <a:r>
              <a:rPr lang="el-GR" sz="1400" dirty="0" err="1" smtClean="0"/>
              <a:t>τρίβηλον</a:t>
            </a:r>
            <a:r>
              <a:rPr lang="el-GR" sz="1400" dirty="0" smtClean="0"/>
              <a:t>». Πολλές φορές ο οντάς προεξέχει δημιουργώντας ένα σαχνισί.</a:t>
            </a:r>
          </a:p>
          <a:p>
            <a:pPr algn="r"/>
            <a:r>
              <a:rPr lang="el-GR" sz="1400" dirty="0" smtClean="0"/>
              <a:t> </a:t>
            </a:r>
            <a:endParaRPr lang="el-GR" sz="1200" dirty="0"/>
          </a:p>
          <a:p>
            <a:pPr algn="r"/>
            <a:endParaRPr lang="el-GR" sz="900" dirty="0" smtClean="0"/>
          </a:p>
          <a:p>
            <a:pPr algn="r"/>
            <a:r>
              <a:rPr lang="el-GR" sz="900" dirty="0" err="1"/>
              <a:t>Μουτσόπουλος</a:t>
            </a:r>
            <a:r>
              <a:rPr lang="el-GR" sz="900" dirty="0"/>
              <a:t>, Ν. Κ. «Καστοριά». Στο </a:t>
            </a:r>
            <a:r>
              <a:rPr lang="el-GR" sz="900" i="1" dirty="0"/>
              <a:t>Ελληνική Παραδοσιακή Αρχιτεκτονική: Μακεδονία Α’, </a:t>
            </a:r>
            <a:r>
              <a:rPr lang="el-GR" sz="900" dirty="0" err="1"/>
              <a:t>τομ</a:t>
            </a:r>
            <a:r>
              <a:rPr lang="el-GR" sz="900" dirty="0"/>
              <a:t>. 7, </a:t>
            </a:r>
            <a:r>
              <a:rPr lang="el-GR" sz="900" i="1" dirty="0"/>
              <a:t>.</a:t>
            </a:r>
            <a:r>
              <a:rPr lang="el-GR" sz="900" dirty="0"/>
              <a:t> Αθήνα: Μέλισσα, 1998</a:t>
            </a:r>
            <a:r>
              <a:rPr lang="el-GR" sz="900" dirty="0" smtClean="0"/>
              <a:t>, σ.129</a:t>
            </a:r>
            <a:endParaRPr lang="el-GR" sz="900" dirty="0"/>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301"/>
          <a:stretch/>
        </p:blipFill>
        <p:spPr>
          <a:xfrm>
            <a:off x="4339068" y="0"/>
            <a:ext cx="7852932" cy="6858000"/>
          </a:xfrm>
          <a:prstGeom prst="rect">
            <a:avLst/>
          </a:prstGeom>
        </p:spPr>
      </p:pic>
    </p:spTree>
    <p:extLst>
      <p:ext uri="{BB962C8B-B14F-4D97-AF65-F5344CB8AC3E}">
        <p14:creationId xmlns:p14="http://schemas.microsoft.com/office/powerpoint/2010/main" val="214095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4618" y="3777119"/>
            <a:ext cx="3325702" cy="2708434"/>
          </a:xfrm>
          <a:prstGeom prst="rect">
            <a:avLst/>
          </a:prstGeom>
          <a:noFill/>
        </p:spPr>
        <p:txBody>
          <a:bodyPr wrap="square" rtlCol="0" anchor="t">
            <a:spAutoFit/>
          </a:bodyPr>
          <a:lstStyle/>
          <a:p>
            <a:r>
              <a:rPr lang="el-GR" sz="1600" dirty="0" smtClean="0"/>
              <a:t>Καστοριά</a:t>
            </a:r>
            <a:r>
              <a:rPr lang="el-GR" sz="1600" dirty="0"/>
              <a:t>, Αρχοντικό </a:t>
            </a:r>
            <a:r>
              <a:rPr lang="el-GR" sz="1600" dirty="0" err="1"/>
              <a:t>Τσιατσαπά</a:t>
            </a:r>
            <a:endParaRPr lang="el-GR" sz="1600" dirty="0"/>
          </a:p>
          <a:p>
            <a:endParaRPr lang="el-GR" sz="1400" dirty="0"/>
          </a:p>
          <a:p>
            <a:r>
              <a:rPr lang="el-GR" sz="1400" dirty="0" smtClean="0"/>
              <a:t>Εγκάρσια τομή του </a:t>
            </a:r>
            <a:r>
              <a:rPr lang="el-GR" sz="1400" dirty="0"/>
              <a:t>κτιρίου. </a:t>
            </a:r>
            <a:r>
              <a:rPr lang="el-GR" sz="1400" dirty="0" smtClean="0"/>
              <a:t>Δεξιά βλέπουμε σχηματικές κατόψεις του ισογείου (κάτω) και των δύο ανώτερων ορόφων (μέση και πάνω). Στην φωτογραφία διακρίνεται καθαρά η λιθοδομή και οι κατασκευές με </a:t>
            </a:r>
            <a:r>
              <a:rPr lang="el-GR" sz="1400" dirty="0" err="1" smtClean="0"/>
              <a:t>τσατμάδες</a:t>
            </a:r>
            <a:r>
              <a:rPr lang="el-GR" sz="1400" dirty="0" smtClean="0"/>
              <a:t>, όπως και η κατασκευή των δαπέδων. Επίσης βλέπουμε τον οντά ο οποίος εκτείνεται έξω από το περίγραμμα με σαχνισί.</a:t>
            </a:r>
            <a:endParaRPr lang="el-GR" sz="14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73220" y="0"/>
            <a:ext cx="5290758" cy="685800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50908" y="304800"/>
            <a:ext cx="2429256" cy="1962912"/>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69196" y="2382744"/>
            <a:ext cx="2392680" cy="1941576"/>
          </a:xfrm>
          <a:prstGeom prst="rect">
            <a:avLst/>
          </a:prstGeom>
        </p:spPr>
      </p:pic>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69196" y="4439352"/>
            <a:ext cx="2459736" cy="1953768"/>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18" y="216417"/>
            <a:ext cx="3163142" cy="3437830"/>
          </a:xfrm>
          <a:prstGeom prst="rect">
            <a:avLst/>
          </a:prstGeom>
        </p:spPr>
      </p:pic>
      <p:sp>
        <p:nvSpPr>
          <p:cNvPr id="8" name="TextBox 7"/>
          <p:cNvSpPr txBox="1"/>
          <p:nvPr/>
        </p:nvSpPr>
        <p:spPr>
          <a:xfrm>
            <a:off x="9550908" y="6393120"/>
            <a:ext cx="2410968" cy="369332"/>
          </a:xfrm>
          <a:prstGeom prst="rect">
            <a:avLst/>
          </a:prstGeom>
          <a:noFill/>
        </p:spPr>
        <p:txBody>
          <a:bodyPr wrap="square" rtlCol="0">
            <a:spAutoFit/>
          </a:bodyPr>
          <a:lstStyle/>
          <a:p>
            <a:pPr algn="r"/>
            <a:r>
              <a:rPr lang="el-GR" sz="900" dirty="0" err="1"/>
              <a:t>Μουτσόπουλος</a:t>
            </a:r>
            <a:r>
              <a:rPr lang="el-GR" sz="900" dirty="0"/>
              <a:t>, Ν. Κ. «</a:t>
            </a:r>
            <a:r>
              <a:rPr lang="el-GR" sz="900" dirty="0" smtClean="0"/>
              <a:t>Καστοριά»</a:t>
            </a:r>
          </a:p>
          <a:p>
            <a:pPr algn="r"/>
            <a:r>
              <a:rPr lang="el-GR" sz="900" dirty="0" smtClean="0"/>
              <a:t>σ.116 (πάνω), σ.141 (αριστερά)</a:t>
            </a:r>
            <a:endParaRPr lang="el-GR" sz="900" dirty="0"/>
          </a:p>
        </p:txBody>
      </p:sp>
    </p:spTree>
    <p:extLst>
      <p:ext uri="{BB962C8B-B14F-4D97-AF65-F5344CB8AC3E}">
        <p14:creationId xmlns:p14="http://schemas.microsoft.com/office/powerpoint/2010/main" val="413371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Title 13"/>
          <p:cNvSpPr txBox="1">
            <a:spLocks/>
          </p:cNvSpPr>
          <p:nvPr/>
        </p:nvSpPr>
        <p:spPr>
          <a:xfrm>
            <a:off x="687388" y="457200"/>
            <a:ext cx="3932237" cy="1600200"/>
          </a:xfrm>
          <a:prstGeom prst="rect">
            <a:avLst/>
          </a:prstGeom>
          <a:solidFill>
            <a:schemeClr val="tx1">
              <a:alpha val="30000"/>
            </a:schemeClr>
          </a:solidFill>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i="1" dirty="0" smtClean="0">
                <a:solidFill>
                  <a:schemeClr val="bg1"/>
                </a:solidFill>
              </a:rPr>
              <a:t>Σπ</a:t>
            </a:r>
            <a:r>
              <a:rPr lang="el-GR" sz="3200" i="1" dirty="0" smtClean="0">
                <a:solidFill>
                  <a:schemeClr val="bg1"/>
                </a:solidFill>
              </a:rPr>
              <a:t>ίτι στην Παναγιά, Θάσος</a:t>
            </a:r>
            <a:endParaRPr lang="en-US" sz="3200" i="1" dirty="0">
              <a:solidFill>
                <a:schemeClr val="bg1"/>
              </a:solidFill>
            </a:endParaRPr>
          </a:p>
        </p:txBody>
      </p:sp>
      <p:sp>
        <p:nvSpPr>
          <p:cNvPr id="4" name="Text Placeholder 15"/>
          <p:cNvSpPr txBox="1">
            <a:spLocks/>
          </p:cNvSpPr>
          <p:nvPr/>
        </p:nvSpPr>
        <p:spPr>
          <a:xfrm>
            <a:off x="687387" y="2590800"/>
            <a:ext cx="3932237" cy="3440748"/>
          </a:xfrm>
          <a:prstGeom prst="rect">
            <a:avLst/>
          </a:prstGeom>
          <a:solidFill>
            <a:schemeClr val="tx1">
              <a:alpha val="30000"/>
            </a:schemeClr>
          </a:solidFill>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dirty="0" smtClean="0">
                <a:solidFill>
                  <a:schemeClr val="bg1"/>
                </a:solidFill>
              </a:rPr>
              <a:t>Κλε</a:t>
            </a:r>
            <a:r>
              <a:rPr lang="el-GR" sz="2000" dirty="0" smtClean="0">
                <a:solidFill>
                  <a:schemeClr val="bg1"/>
                </a:solidFill>
              </a:rPr>
              <a:t>ίνοντας αξίζει να δούμε ότι η σφαίρα επιρροής του ηπειρωτικού χώρου εκτείνεται σε ορισμένες περιπτώσεις και στο νησιωτικό χώρο, αναδεικνύοντας έτσι την σημασία των δικτύων ανταλλαγών μεταξύ των τόπων.</a:t>
            </a:r>
            <a:endParaRPr lang="el-GR" sz="2000" dirty="0">
              <a:solidFill>
                <a:schemeClr val="bg1"/>
              </a:solidFill>
            </a:endParaRPr>
          </a:p>
          <a:p>
            <a:pPr marL="0" indent="0">
              <a:buNone/>
            </a:pPr>
            <a:r>
              <a:rPr lang="el-GR" sz="2000" dirty="0" smtClean="0">
                <a:solidFill>
                  <a:schemeClr val="bg1"/>
                </a:solidFill>
              </a:rPr>
              <a:t>Η Θάσος, για παράδειγμα είναι ένα φτωχό νησί με αρχαία ωστόσο ιστορία και μεγάλη παράδοση. Εδώ ένα από τα ελάχιστα αρχοντικά του τόπου, φανερά επηρεασμένο από την Βορειοελλαδίτικη αρχιτεκτονική. Η τοξωτή θύρα ωστόσο στο ισόγειο παραπέμπει στην τοπική παράδοση.</a:t>
            </a:r>
          </a:p>
          <a:p>
            <a:pPr marL="0" indent="0">
              <a:buNone/>
            </a:pPr>
            <a:endParaRPr lang="el-GR" sz="2000" dirty="0">
              <a:solidFill>
                <a:schemeClr val="bg1"/>
              </a:solidFill>
            </a:endParaRPr>
          </a:p>
        </p:txBody>
      </p:sp>
      <p:sp>
        <p:nvSpPr>
          <p:cNvPr id="5" name="TextBox 4"/>
          <p:cNvSpPr txBox="1"/>
          <p:nvPr/>
        </p:nvSpPr>
        <p:spPr>
          <a:xfrm>
            <a:off x="9045892" y="6303486"/>
            <a:ext cx="3146108" cy="369332"/>
          </a:xfrm>
          <a:prstGeom prst="rect">
            <a:avLst/>
          </a:prstGeom>
          <a:solidFill>
            <a:schemeClr val="tx1">
              <a:alpha val="43000"/>
            </a:schemeClr>
          </a:solidFill>
        </p:spPr>
        <p:txBody>
          <a:bodyPr wrap="square" rtlCol="0">
            <a:spAutoFit/>
          </a:bodyPr>
          <a:lstStyle/>
          <a:p>
            <a:pPr algn="r"/>
            <a:r>
              <a:rPr lang="en-US" sz="900" dirty="0">
                <a:solidFill>
                  <a:schemeClr val="bg1"/>
                </a:solidFill>
              </a:rPr>
              <a:t>"</a:t>
            </a:r>
            <a:r>
              <a:rPr lang="en-US" sz="900" dirty="0" err="1">
                <a:solidFill>
                  <a:schemeClr val="bg1"/>
                </a:solidFill>
                <a:hlinkClick r:id="rId3"/>
              </a:rPr>
              <a:t>Panagia</a:t>
            </a:r>
            <a:r>
              <a:rPr lang="en-US" sz="900" dirty="0">
                <a:solidFill>
                  <a:schemeClr val="bg1"/>
                </a:solidFill>
                <a:hlinkClick r:id="rId3"/>
              </a:rPr>
              <a:t> </a:t>
            </a:r>
            <a:r>
              <a:rPr lang="en-US" sz="900" dirty="0" err="1">
                <a:solidFill>
                  <a:schemeClr val="bg1"/>
                </a:solidFill>
                <a:hlinkClick r:id="rId3"/>
              </a:rPr>
              <a:t>Gebäude</a:t>
            </a:r>
            <a:r>
              <a:rPr lang="en-US" sz="900" dirty="0">
                <a:solidFill>
                  <a:schemeClr val="bg1"/>
                </a:solidFill>
                <a:hlinkClick r:id="rId3"/>
              </a:rPr>
              <a:t> 2 C</a:t>
            </a:r>
            <a:r>
              <a:rPr lang="en-US" sz="900" dirty="0">
                <a:solidFill>
                  <a:schemeClr val="bg1"/>
                </a:solidFill>
              </a:rPr>
              <a:t>" by Gerhard </a:t>
            </a:r>
            <a:r>
              <a:rPr lang="en-US" sz="900" dirty="0" err="1">
                <a:solidFill>
                  <a:schemeClr val="bg1"/>
                </a:solidFill>
              </a:rPr>
              <a:t>Haubold</a:t>
            </a:r>
            <a:r>
              <a:rPr lang="en-US" sz="900" dirty="0">
                <a:solidFill>
                  <a:schemeClr val="bg1"/>
                </a:solidFill>
              </a:rPr>
              <a:t> - Own </a:t>
            </a:r>
            <a:r>
              <a:rPr lang="en-US" sz="900" dirty="0" smtClean="0">
                <a:solidFill>
                  <a:schemeClr val="bg1"/>
                </a:solidFill>
              </a:rPr>
              <a:t>work.</a:t>
            </a:r>
            <a:endParaRPr lang="el-GR" sz="900" dirty="0" smtClean="0">
              <a:solidFill>
                <a:schemeClr val="bg1"/>
              </a:solidFill>
            </a:endParaRPr>
          </a:p>
          <a:p>
            <a:pPr algn="r"/>
            <a:r>
              <a:rPr lang="en-US" sz="900" dirty="0" smtClean="0">
                <a:solidFill>
                  <a:schemeClr val="bg1"/>
                </a:solidFill>
              </a:rPr>
              <a:t>Licensed </a:t>
            </a:r>
            <a:r>
              <a:rPr lang="en-US" sz="900" dirty="0">
                <a:solidFill>
                  <a:schemeClr val="bg1"/>
                </a:solidFill>
              </a:rPr>
              <a:t>under </a:t>
            </a:r>
            <a:r>
              <a:rPr lang="en-US" sz="900" dirty="0">
                <a:solidFill>
                  <a:schemeClr val="bg1"/>
                </a:solidFill>
                <a:hlinkClick r:id="rId4"/>
              </a:rPr>
              <a:t>CC BY-SA 3.0 </a:t>
            </a:r>
            <a:r>
              <a:rPr lang="en-US" sz="900" dirty="0">
                <a:solidFill>
                  <a:schemeClr val="bg1"/>
                </a:solidFill>
              </a:rPr>
              <a:t>via Wikimedia Commons </a:t>
            </a:r>
            <a:endParaRPr lang="el-GR" sz="700" dirty="0">
              <a:solidFill>
                <a:schemeClr val="bg1"/>
              </a:solidFill>
            </a:endParaRPr>
          </a:p>
        </p:txBody>
      </p:sp>
    </p:spTree>
    <p:extLst>
      <p:ext uri="{BB962C8B-B14F-4D97-AF65-F5344CB8AC3E}">
        <p14:creationId xmlns:p14="http://schemas.microsoft.com/office/powerpoint/2010/main" val="120808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76497" y="3663585"/>
            <a:ext cx="2267090" cy="707886"/>
          </a:xfrm>
          <a:prstGeom prst="rect">
            <a:avLst/>
          </a:prstGeom>
          <a:noFill/>
        </p:spPr>
        <p:txBody>
          <a:bodyPr wrap="square" rtlCol="0">
            <a:spAutoFit/>
          </a:bodyPr>
          <a:lstStyle/>
          <a:p>
            <a:r>
              <a:rPr lang="el-GR" sz="1000" dirty="0" err="1" smtClean="0"/>
              <a:t>Μουτσόπουλος</a:t>
            </a:r>
            <a:r>
              <a:rPr lang="el-GR" sz="1000" dirty="0" smtClean="0"/>
              <a:t>, </a:t>
            </a:r>
            <a:r>
              <a:rPr lang="el-GR" sz="1000" dirty="0"/>
              <a:t>Ν</a:t>
            </a:r>
            <a:r>
              <a:rPr lang="el-GR" sz="1000" dirty="0" smtClean="0"/>
              <a:t>. </a:t>
            </a:r>
            <a:r>
              <a:rPr lang="el-GR" sz="1000" i="1" dirty="0" smtClean="0"/>
              <a:t>Παραδοσιακή Αρχιτεκτονική της Μακεδονίας: 15</a:t>
            </a:r>
            <a:r>
              <a:rPr lang="el-GR" sz="1000" i="1" baseline="30000" dirty="0" smtClean="0"/>
              <a:t>ος</a:t>
            </a:r>
            <a:r>
              <a:rPr lang="el-GR" sz="1000" i="1" dirty="0" smtClean="0"/>
              <a:t>-19</a:t>
            </a:r>
            <a:r>
              <a:rPr lang="el-GR" sz="1000" i="1" baseline="30000" dirty="0" smtClean="0"/>
              <a:t>ος</a:t>
            </a:r>
            <a:r>
              <a:rPr lang="el-GR" sz="1000" i="1" dirty="0"/>
              <a:t> </a:t>
            </a:r>
            <a:r>
              <a:rPr lang="el-GR" sz="1000" i="1" dirty="0" smtClean="0"/>
              <a:t>αιώνας.</a:t>
            </a:r>
            <a:r>
              <a:rPr lang="el-GR" sz="1000" dirty="0" smtClean="0"/>
              <a:t> Θεσσαλονίκη: Επίκεντρο, 2005.</a:t>
            </a:r>
            <a:endParaRPr lang="el-GR" sz="1000" dirty="0">
              <a:effectLst/>
            </a:endParaRPr>
          </a:p>
        </p:txBody>
      </p:sp>
      <p:sp>
        <p:nvSpPr>
          <p:cNvPr id="6" name="TextBox 5"/>
          <p:cNvSpPr txBox="1"/>
          <p:nvPr/>
        </p:nvSpPr>
        <p:spPr>
          <a:xfrm>
            <a:off x="4942421" y="5037991"/>
            <a:ext cx="2800559" cy="553998"/>
          </a:xfrm>
          <a:prstGeom prst="rect">
            <a:avLst/>
          </a:prstGeom>
          <a:noFill/>
        </p:spPr>
        <p:txBody>
          <a:bodyPr wrap="square" rtlCol="0">
            <a:spAutoFit/>
          </a:bodyPr>
          <a:lstStyle/>
          <a:p>
            <a:pPr algn="r"/>
            <a:r>
              <a:rPr lang="el-GR" sz="1000" dirty="0" smtClean="0"/>
              <a:t>Φιλιππίδης, </a:t>
            </a:r>
            <a:r>
              <a:rPr lang="el-GR" sz="1000" dirty="0"/>
              <a:t>Δ</a:t>
            </a:r>
            <a:r>
              <a:rPr lang="el-GR" sz="1000" dirty="0" smtClean="0"/>
              <a:t>. </a:t>
            </a:r>
            <a:r>
              <a:rPr lang="el-GR" sz="1000" i="1" dirty="0"/>
              <a:t>Διακοσμητικές Τέχνες: τρεις αιώνες τέχνης στην ελληνική </a:t>
            </a:r>
            <a:r>
              <a:rPr lang="el-GR" sz="1000" i="1" dirty="0" smtClean="0"/>
              <a:t>αρχιτεκτονική.</a:t>
            </a:r>
            <a:r>
              <a:rPr lang="el-GR" sz="1000" dirty="0" smtClean="0"/>
              <a:t> </a:t>
            </a:r>
            <a:r>
              <a:rPr lang="el-GR" sz="1000" dirty="0"/>
              <a:t>Αθήνα: </a:t>
            </a:r>
            <a:r>
              <a:rPr lang="el-GR" sz="1000" dirty="0" smtClean="0"/>
              <a:t>Μέλισσα, 1998.</a:t>
            </a:r>
            <a:endParaRPr lang="el-GR" sz="1000" dirty="0">
              <a:effectLst/>
            </a:endParaRPr>
          </a:p>
        </p:txBody>
      </p:sp>
      <p:sp>
        <p:nvSpPr>
          <p:cNvPr id="14" name="Title 13"/>
          <p:cNvSpPr>
            <a:spLocks noGrp="1"/>
          </p:cNvSpPr>
          <p:nvPr>
            <p:ph type="title"/>
          </p:nvPr>
        </p:nvSpPr>
        <p:spPr/>
        <p:txBody>
          <a:bodyPr/>
          <a:lstStyle/>
          <a:p>
            <a:r>
              <a:rPr lang="el-GR" dirty="0" smtClean="0"/>
              <a:t>Βασική βιβλιογραφία</a:t>
            </a:r>
            <a:endParaRPr lang="en-US" dirty="0"/>
          </a:p>
        </p:txBody>
      </p:sp>
      <p:sp>
        <p:nvSpPr>
          <p:cNvPr id="16" name="Text Placeholder 15"/>
          <p:cNvSpPr>
            <a:spLocks noGrp="1"/>
          </p:cNvSpPr>
          <p:nvPr>
            <p:ph type="body" sz="half" idx="2"/>
          </p:nvPr>
        </p:nvSpPr>
        <p:spPr/>
        <p:txBody>
          <a:bodyPr>
            <a:normAutofit/>
          </a:bodyPr>
          <a:lstStyle/>
          <a:p>
            <a:r>
              <a:rPr lang="el-GR" dirty="0" smtClean="0"/>
              <a:t>Τέλος δύο τίτλοι που αξίζει να αναφερθούν λόγω του εξειδικευμένου ενδιαφέροντός τους είναι:</a:t>
            </a:r>
          </a:p>
          <a:p>
            <a:pPr marL="285750" indent="-285750">
              <a:buFont typeface="Arial" charset="-95"/>
              <a:buChar char="•"/>
            </a:pPr>
            <a:r>
              <a:rPr lang="el-GR" dirty="0" smtClean="0"/>
              <a:t>Η </a:t>
            </a:r>
            <a:r>
              <a:rPr lang="el-GR" i="1" dirty="0" smtClean="0"/>
              <a:t>Παραδοσιακή Αρχιτεκτονική της Μακεδονίας</a:t>
            </a:r>
            <a:r>
              <a:rPr lang="el-GR" dirty="0" smtClean="0"/>
              <a:t> </a:t>
            </a:r>
            <a:r>
              <a:rPr lang="el-GR" dirty="0"/>
              <a:t>του Ν. </a:t>
            </a:r>
            <a:r>
              <a:rPr lang="el-GR" dirty="0" err="1"/>
              <a:t>Μουτσόπουλου</a:t>
            </a:r>
            <a:r>
              <a:rPr lang="el-GR" dirty="0"/>
              <a:t> </a:t>
            </a:r>
            <a:r>
              <a:rPr lang="el-GR" dirty="0" smtClean="0"/>
              <a:t>(</a:t>
            </a:r>
            <a:r>
              <a:rPr lang="el-GR" dirty="0" err="1" smtClean="0"/>
              <a:t>εκδ</a:t>
            </a:r>
            <a:r>
              <a:rPr lang="el-GR" dirty="0" smtClean="0"/>
              <a:t>. Επίκεντρο), που εστιάζει ειδικά στον γεωγραφικό χώρο της Β. Ελλάδας, και</a:t>
            </a:r>
          </a:p>
          <a:p>
            <a:pPr marL="285750" indent="-285750">
              <a:buFont typeface="Arial" charset="-95"/>
              <a:buChar char="•"/>
            </a:pPr>
            <a:r>
              <a:rPr lang="el-GR" dirty="0" smtClean="0"/>
              <a:t>Το </a:t>
            </a:r>
            <a:r>
              <a:rPr lang="el-GR" i="1" dirty="0" smtClean="0"/>
              <a:t>Διακοσμητικές Τέχνες: τρεις αιώνες τέχνης στην ελληνική αρχιτεκτονική </a:t>
            </a:r>
            <a:r>
              <a:rPr lang="el-GR" dirty="0"/>
              <a:t>του Δ. Φιλιππίδη </a:t>
            </a:r>
            <a:r>
              <a:rPr lang="el-GR" dirty="0" smtClean="0"/>
              <a:t>(</a:t>
            </a:r>
            <a:r>
              <a:rPr lang="el-GR" dirty="0" err="1" smtClean="0"/>
              <a:t>εκδ</a:t>
            </a:r>
            <a:r>
              <a:rPr lang="el-GR" dirty="0" smtClean="0"/>
              <a:t>. Μέλισσα), που εστιάζει στον εσωτερικό χώρο με έμφαση στις διακοσμητικές λεπτομέρειες.</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417" y="731155"/>
            <a:ext cx="2172170" cy="293243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980" y="731155"/>
            <a:ext cx="3692407" cy="4860834"/>
          </a:xfrm>
          <a:prstGeom prst="rect">
            <a:avLst/>
          </a:prstGeom>
        </p:spPr>
      </p:pic>
    </p:spTree>
    <p:extLst>
      <p:ext uri="{BB962C8B-B14F-4D97-AF65-F5344CB8AC3E}">
        <p14:creationId xmlns:p14="http://schemas.microsoft.com/office/powerpoint/2010/main" val="752648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213803"/>
            <a:ext cx="9144000" cy="2487612"/>
          </a:xfrm>
          <a:solidFill>
            <a:schemeClr val="tx1">
              <a:alpha val="37000"/>
            </a:schemeClr>
          </a:solidFill>
        </p:spPr>
        <p:txBody>
          <a:bodyPr/>
          <a:lstStyle/>
          <a:p>
            <a:r>
              <a:rPr lang="el-GR" dirty="0" smtClean="0">
                <a:solidFill>
                  <a:schemeClr val="bg1"/>
                </a:solidFill>
              </a:rPr>
              <a:t>Σπίτια της ηπειρωτικής Ελλάδας</a:t>
            </a:r>
            <a:endParaRPr lang="el-GR" sz="3200" dirty="0">
              <a:solidFill>
                <a:schemeClr val="bg1"/>
              </a:solidFill>
            </a:endParaRPr>
          </a:p>
        </p:txBody>
      </p:sp>
      <p:sp>
        <p:nvSpPr>
          <p:cNvPr id="3" name="Υπότιτλος 2"/>
          <p:cNvSpPr>
            <a:spLocks noGrp="1"/>
          </p:cNvSpPr>
          <p:nvPr>
            <p:ph type="subTitle" idx="1"/>
          </p:nvPr>
        </p:nvSpPr>
        <p:spPr>
          <a:xfrm>
            <a:off x="1524000" y="3701416"/>
            <a:ext cx="9144000" cy="1647824"/>
          </a:xfrm>
          <a:solidFill>
            <a:schemeClr val="tx1">
              <a:alpha val="35000"/>
            </a:schemeClr>
          </a:solidFill>
        </p:spPr>
        <p:txBody>
          <a:bodyPr/>
          <a:lstStyle/>
          <a:p>
            <a:r>
              <a:rPr lang="el-GR" sz="2400" dirty="0" smtClean="0">
                <a:solidFill>
                  <a:schemeClr val="bg1"/>
                </a:solidFill>
              </a:rPr>
              <a:t>Μορφολογία και κατασκευαστικές λογικές</a:t>
            </a:r>
            <a:endParaRPr lang="el-GR" dirty="0">
              <a:solidFill>
                <a:schemeClr val="bg1"/>
              </a:solidFill>
            </a:endParaRPr>
          </a:p>
        </p:txBody>
      </p:sp>
      <p:sp>
        <p:nvSpPr>
          <p:cNvPr id="5" name="TextBox 4"/>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Σοκάκι στην Σιάτιστα, Ν. Κοζάνης</a:t>
            </a:r>
            <a:endParaRPr lang="el-GR" sz="800" dirty="0">
              <a:solidFill>
                <a:schemeClr val="bg1"/>
              </a:solidFill>
            </a:endParaRPr>
          </a:p>
          <a:p>
            <a:pPr algn="r"/>
            <a:r>
              <a:rPr lang="en-US" sz="800" dirty="0" smtClean="0">
                <a:solidFill>
                  <a:schemeClr val="bg1"/>
                </a:solidFill>
              </a:rPr>
              <a:t>"</a:t>
            </a:r>
            <a:r>
              <a:rPr lang="en-US" sz="800" dirty="0">
                <a:hlinkClick r:id="rId4"/>
              </a:rPr>
              <a:t>Geometry</a:t>
            </a:r>
            <a:r>
              <a:rPr lang="en-US" sz="800" dirty="0" smtClean="0">
                <a:solidFill>
                  <a:schemeClr val="bg1"/>
                </a:solidFill>
              </a:rPr>
              <a:t>" </a:t>
            </a:r>
            <a:r>
              <a:rPr lang="el-GR" sz="800" dirty="0" smtClean="0">
                <a:solidFill>
                  <a:schemeClr val="bg1"/>
                </a:solidFill>
              </a:rPr>
              <a:t>από τον </a:t>
            </a:r>
            <a:r>
              <a:rPr lang="en-US" sz="800" dirty="0">
                <a:hlinkClick r:id="rId5"/>
              </a:rPr>
              <a:t>Nikos </a:t>
            </a:r>
            <a:r>
              <a:rPr lang="en-US" sz="800" dirty="0" err="1">
                <a:hlinkClick r:id="rId5"/>
              </a:rPr>
              <a:t>Koutoulas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en-US" sz="800" dirty="0">
                <a:solidFill>
                  <a:schemeClr val="bg1"/>
                </a:solidFill>
                <a:hlinkClick r:id="rId6"/>
              </a:rPr>
              <a:t>CC BY 2.0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843331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5040" y="365125"/>
            <a:ext cx="7858760" cy="1325563"/>
          </a:xfrm>
          <a:solidFill>
            <a:schemeClr val="tx1">
              <a:alpha val="40000"/>
            </a:schemeClr>
          </a:solidFill>
        </p:spPr>
        <p:txBody>
          <a:bodyPr>
            <a:normAutofit/>
          </a:bodyPr>
          <a:lstStyle/>
          <a:p>
            <a:pPr algn="r"/>
            <a:r>
              <a:rPr lang="el-GR" sz="3200" i="1" dirty="0" smtClean="0">
                <a:solidFill>
                  <a:schemeClr val="bg1"/>
                </a:solidFill>
              </a:rPr>
              <a:t>Ένα βασικό γλωσσάρι</a:t>
            </a:r>
            <a:endParaRPr lang="en-US" sz="3200" i="1" dirty="0">
              <a:solidFill>
                <a:schemeClr val="bg1"/>
              </a:solidFill>
            </a:endParaRPr>
          </a:p>
        </p:txBody>
      </p:sp>
      <p:sp>
        <p:nvSpPr>
          <p:cNvPr id="3" name="Content Placeholder 2"/>
          <p:cNvSpPr>
            <a:spLocks noGrp="1"/>
          </p:cNvSpPr>
          <p:nvPr>
            <p:ph idx="1"/>
          </p:nvPr>
        </p:nvSpPr>
        <p:spPr>
          <a:xfrm>
            <a:off x="3495040" y="1825625"/>
            <a:ext cx="7858760" cy="4351338"/>
          </a:xfrm>
          <a:solidFill>
            <a:schemeClr val="tx1">
              <a:alpha val="40000"/>
            </a:schemeClr>
          </a:solidFill>
        </p:spPr>
        <p:txBody>
          <a:bodyPr>
            <a:normAutofit lnSpcReduction="10000"/>
          </a:bodyPr>
          <a:lstStyle/>
          <a:p>
            <a:pPr marL="0" indent="0" algn="r">
              <a:buNone/>
            </a:pPr>
            <a:r>
              <a:rPr lang="el-GR" sz="2400" dirty="0" smtClean="0">
                <a:solidFill>
                  <a:schemeClr val="bg1"/>
                </a:solidFill>
              </a:rPr>
              <a:t>Πριν </a:t>
            </a:r>
            <a:r>
              <a:rPr lang="el-GR" sz="2400" dirty="0">
                <a:solidFill>
                  <a:schemeClr val="bg1"/>
                </a:solidFill>
              </a:rPr>
              <a:t>προχωρήσουμε, αξίζει να δώσουμε έμφαση σε ορισμένα μορφολογικά και λειτουργικά στοιχεία τα οποία θα συναντήσουμε παρακάτω</a:t>
            </a:r>
            <a:r>
              <a:rPr lang="el-GR" sz="2400" dirty="0" smtClean="0">
                <a:solidFill>
                  <a:schemeClr val="bg1"/>
                </a:solidFill>
              </a:rPr>
              <a:t>:</a:t>
            </a:r>
          </a:p>
          <a:p>
            <a:pPr marL="0" indent="0" algn="r">
              <a:buNone/>
            </a:pPr>
            <a:endParaRPr lang="el-GR" sz="2400" dirty="0" smtClean="0">
              <a:solidFill>
                <a:schemeClr val="bg1"/>
              </a:solidFill>
            </a:endParaRPr>
          </a:p>
          <a:p>
            <a:pPr marL="457200" indent="-457200" algn="r">
              <a:buFont typeface="+mj-lt"/>
              <a:buAutoNum type="arabicPeriod"/>
            </a:pPr>
            <a:r>
              <a:rPr lang="el-GR" sz="2400" dirty="0" smtClean="0">
                <a:solidFill>
                  <a:schemeClr val="bg1"/>
                </a:solidFill>
              </a:rPr>
              <a:t>Το </a:t>
            </a:r>
            <a:r>
              <a:rPr lang="el-GR" sz="2400" i="1" dirty="0">
                <a:solidFill>
                  <a:schemeClr val="bg1"/>
                </a:solidFill>
              </a:rPr>
              <a:t>χαγιάτι</a:t>
            </a:r>
            <a:r>
              <a:rPr lang="el-GR" sz="2400" dirty="0">
                <a:solidFill>
                  <a:schemeClr val="bg1"/>
                </a:solidFill>
              </a:rPr>
              <a:t>.</a:t>
            </a:r>
          </a:p>
          <a:p>
            <a:pPr marL="457200" lvl="1" indent="0" algn="r">
              <a:buNone/>
            </a:pPr>
            <a:r>
              <a:rPr lang="el-GR" sz="2000" dirty="0">
                <a:solidFill>
                  <a:schemeClr val="bg1"/>
                </a:solidFill>
              </a:rPr>
              <a:t>Πρόκειται για έναν χώρο ο οποίος εμφανίζεται επιπρόσθετα στο βασικό κύτταρο της κατοικίας. Με το πέρασμα του χρόνου εμφανίζεται πρακτικά ενσωματωμένο μέσα στο σύνολο του κτιρίου, φτιαγμένο είτε με το ίδιο υλικό (πέτρα) ή άλλο (ξύλο). Το χαγιάτι μπορεί να είναι μονώροφο ή διώροφο, ανοιχτό ή κλειστό, και σχεδόν πάντα αποτελεί χώρο που διαμοιράζει την κυκλοφορία στα ξεχωριστά δωμάτια. Σε αρκετές περιπτώσεις εμφανίζεται αρκετά μεγάλο ώστε να εξυπηρετεί και σαν χώρος διημέρευσης / υποδοχής.</a:t>
            </a:r>
          </a:p>
        </p:txBody>
      </p:sp>
      <p:sp>
        <p:nvSpPr>
          <p:cNvPr id="4" name="TextBox 3"/>
          <p:cNvSpPr txBox="1"/>
          <p:nvPr/>
        </p:nvSpPr>
        <p:spPr>
          <a:xfrm>
            <a:off x="3495040" y="6176963"/>
            <a:ext cx="7858760" cy="523220"/>
          </a:xfrm>
          <a:prstGeom prst="rect">
            <a:avLst/>
          </a:prstGeom>
          <a:solidFill>
            <a:schemeClr val="tx1">
              <a:alpha val="40000"/>
            </a:schemeClr>
          </a:solidFill>
        </p:spPr>
        <p:txBody>
          <a:bodyPr wrap="square" rtlCol="0">
            <a:spAutoFit/>
          </a:bodyPr>
          <a:lstStyle/>
          <a:p>
            <a:pPr algn="r"/>
            <a:r>
              <a:rPr lang="el-GR" sz="1000" dirty="0">
                <a:solidFill>
                  <a:schemeClr val="bg1"/>
                </a:solidFill>
              </a:rPr>
              <a:t>Ξάνθη. </a:t>
            </a:r>
            <a:r>
              <a:rPr lang="el-GR" sz="1000" dirty="0" err="1">
                <a:solidFill>
                  <a:schemeClr val="bg1"/>
                </a:solidFill>
              </a:rPr>
              <a:t>Λαική</a:t>
            </a:r>
            <a:r>
              <a:rPr lang="el-GR" sz="1000" dirty="0">
                <a:solidFill>
                  <a:schemeClr val="bg1"/>
                </a:solidFill>
              </a:rPr>
              <a:t> κατοικία με χαγιάτι</a:t>
            </a:r>
            <a:r>
              <a:rPr lang="el-GR" sz="1000" dirty="0" smtClean="0">
                <a:solidFill>
                  <a:schemeClr val="bg1"/>
                </a:solidFill>
              </a:rPr>
              <a:t>.</a:t>
            </a:r>
            <a:endParaRPr lang="en-US" sz="1000" dirty="0" smtClean="0">
              <a:solidFill>
                <a:schemeClr val="bg1"/>
              </a:solidFill>
            </a:endParaRPr>
          </a:p>
          <a:p>
            <a:pPr algn="r"/>
            <a:r>
              <a:rPr lang="el-GR" sz="900" dirty="0" smtClean="0">
                <a:solidFill>
                  <a:schemeClr val="bg1"/>
                </a:solidFill>
              </a:rPr>
              <a:t>© </a:t>
            </a:r>
            <a:r>
              <a:rPr lang="el-GR" sz="900" dirty="0">
                <a:solidFill>
                  <a:schemeClr val="bg1"/>
                </a:solidFill>
              </a:rPr>
              <a:t>Παρακράτηση Όλων των Δικαιωμάτων </a:t>
            </a:r>
            <a:r>
              <a:rPr lang="en-US" sz="900" dirty="0" smtClean="0">
                <a:solidFill>
                  <a:schemeClr val="bg1"/>
                </a:solidFill>
              </a:rPr>
              <a:t>απ</a:t>
            </a:r>
            <a:r>
              <a:rPr lang="en-US" sz="900" dirty="0" err="1" smtClean="0">
                <a:solidFill>
                  <a:schemeClr val="bg1"/>
                </a:solidFill>
              </a:rPr>
              <a:t>ό</a:t>
            </a:r>
            <a:r>
              <a:rPr lang="en-US" sz="900" dirty="0" smtClean="0">
                <a:solidFill>
                  <a:schemeClr val="bg1"/>
                </a:solidFill>
              </a:rPr>
              <a:t> </a:t>
            </a:r>
            <a:r>
              <a:rPr lang="en-US" sz="900" dirty="0" err="1">
                <a:solidFill>
                  <a:schemeClr val="bg1"/>
                </a:solidFill>
              </a:rPr>
              <a:t>dimitrios</a:t>
            </a:r>
            <a:r>
              <a:rPr lang="en-US" sz="900" dirty="0">
                <a:solidFill>
                  <a:schemeClr val="bg1"/>
                </a:solidFill>
              </a:rPr>
              <a:t> </a:t>
            </a:r>
            <a:r>
              <a:rPr lang="en-US" sz="900" dirty="0" err="1" smtClean="0">
                <a:solidFill>
                  <a:schemeClr val="bg1"/>
                </a:solidFill>
              </a:rPr>
              <a:t>mavridis</a:t>
            </a:r>
            <a:r>
              <a:rPr lang="el-GR" sz="900" dirty="0" smtClean="0">
                <a:solidFill>
                  <a:schemeClr val="bg1"/>
                </a:solidFill>
              </a:rPr>
              <a:t> μέσω </a:t>
            </a:r>
            <a:r>
              <a:rPr lang="en-US" sz="900" dirty="0" err="1" smtClean="0">
                <a:solidFill>
                  <a:schemeClr val="bg1"/>
                </a:solidFill>
              </a:rPr>
              <a:t>Panoramio</a:t>
            </a:r>
            <a:endParaRPr lang="el-GR" sz="900" dirty="0" smtClean="0">
              <a:solidFill>
                <a:schemeClr val="bg1"/>
              </a:solidFill>
            </a:endParaRPr>
          </a:p>
          <a:p>
            <a:pPr algn="r"/>
            <a:r>
              <a:rPr lang="en-US" sz="900" dirty="0">
                <a:solidFill>
                  <a:schemeClr val="bg1"/>
                </a:solidFill>
              </a:rPr>
              <a:t>http://</a:t>
            </a:r>
            <a:r>
              <a:rPr lang="en-US" sz="900" dirty="0" err="1" smtClean="0">
                <a:solidFill>
                  <a:schemeClr val="bg1"/>
                </a:solidFill>
              </a:rPr>
              <a:t>www.panoramio.com</a:t>
            </a:r>
            <a:r>
              <a:rPr lang="en-US" sz="900" dirty="0" smtClean="0">
                <a:solidFill>
                  <a:schemeClr val="bg1"/>
                </a:solidFill>
              </a:rPr>
              <a:t>/photo/32237154</a:t>
            </a:r>
            <a:endParaRPr lang="el-GR" sz="900" dirty="0" smtClean="0">
              <a:solidFill>
                <a:schemeClr val="bg1"/>
              </a:solidFill>
            </a:endParaRPr>
          </a:p>
        </p:txBody>
      </p:sp>
    </p:spTree>
    <p:extLst>
      <p:ext uri="{BB962C8B-B14F-4D97-AF65-F5344CB8AC3E}">
        <p14:creationId xmlns:p14="http://schemas.microsoft.com/office/powerpoint/2010/main" val="153587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5040" y="365125"/>
            <a:ext cx="7858760" cy="1325563"/>
          </a:xfrm>
          <a:solidFill>
            <a:schemeClr val="tx1">
              <a:alpha val="40000"/>
            </a:schemeClr>
          </a:solidFill>
        </p:spPr>
        <p:txBody>
          <a:bodyPr>
            <a:normAutofit/>
          </a:bodyPr>
          <a:lstStyle/>
          <a:p>
            <a:pPr algn="r"/>
            <a:r>
              <a:rPr lang="el-GR" sz="3200" i="1" dirty="0" smtClean="0">
                <a:solidFill>
                  <a:schemeClr val="bg1"/>
                </a:solidFill>
              </a:rPr>
              <a:t>Ένα βασικό γλωσσάρι</a:t>
            </a:r>
            <a:endParaRPr lang="en-US" sz="3200" i="1" dirty="0">
              <a:solidFill>
                <a:schemeClr val="bg1"/>
              </a:solidFill>
            </a:endParaRPr>
          </a:p>
        </p:txBody>
      </p:sp>
      <p:sp>
        <p:nvSpPr>
          <p:cNvPr id="3" name="Content Placeholder 2"/>
          <p:cNvSpPr>
            <a:spLocks noGrp="1"/>
          </p:cNvSpPr>
          <p:nvPr>
            <p:ph idx="1"/>
          </p:nvPr>
        </p:nvSpPr>
        <p:spPr>
          <a:xfrm>
            <a:off x="3495040" y="1825625"/>
            <a:ext cx="7858760" cy="4351338"/>
          </a:xfrm>
          <a:solidFill>
            <a:schemeClr val="tx1">
              <a:alpha val="40000"/>
            </a:schemeClr>
          </a:solidFill>
        </p:spPr>
        <p:txBody>
          <a:bodyPr>
            <a:normAutofit lnSpcReduction="10000"/>
          </a:bodyPr>
          <a:lstStyle/>
          <a:p>
            <a:pPr marL="0" indent="0" algn="r">
              <a:buNone/>
            </a:pPr>
            <a:r>
              <a:rPr lang="el-GR" sz="2400" dirty="0" smtClean="0">
                <a:solidFill>
                  <a:schemeClr val="bg1"/>
                </a:solidFill>
              </a:rPr>
              <a:t>Πριν προχωρήσουμε, αξίζει να δώσουμε έμφαση σε ορισμένα μορφολογικά και λειτουργικά στοιχεία τα οποία θα συναντήσουμε παρακάτω:</a:t>
            </a:r>
          </a:p>
          <a:p>
            <a:pPr marL="0" indent="0" algn="r">
              <a:buNone/>
            </a:pPr>
            <a:endParaRPr lang="el-GR" sz="2400" dirty="0" smtClean="0">
              <a:solidFill>
                <a:schemeClr val="bg1"/>
              </a:solidFill>
            </a:endParaRPr>
          </a:p>
          <a:p>
            <a:pPr marL="514350" indent="-514350" algn="r">
              <a:buFont typeface="+mj-lt"/>
              <a:buAutoNum type="arabicPeriod" startAt="2"/>
            </a:pPr>
            <a:r>
              <a:rPr lang="el-GR" sz="2400" dirty="0" smtClean="0">
                <a:solidFill>
                  <a:schemeClr val="bg1"/>
                </a:solidFill>
              </a:rPr>
              <a:t>Το </a:t>
            </a:r>
            <a:r>
              <a:rPr lang="el-GR" sz="2400" i="1" dirty="0" smtClean="0">
                <a:solidFill>
                  <a:schemeClr val="bg1"/>
                </a:solidFill>
              </a:rPr>
              <a:t>σαχνισί</a:t>
            </a:r>
            <a:r>
              <a:rPr lang="el-GR" sz="2400" dirty="0" smtClean="0">
                <a:solidFill>
                  <a:schemeClr val="bg1"/>
                </a:solidFill>
              </a:rPr>
              <a:t>.</a:t>
            </a:r>
            <a:endParaRPr lang="el-GR" dirty="0" smtClean="0">
              <a:solidFill>
                <a:schemeClr val="bg1"/>
              </a:solidFill>
            </a:endParaRPr>
          </a:p>
          <a:p>
            <a:pPr marL="457200" lvl="1" indent="0" algn="r">
              <a:buNone/>
            </a:pPr>
            <a:r>
              <a:rPr lang="el-GR" sz="2000" dirty="0" smtClean="0">
                <a:solidFill>
                  <a:schemeClr val="bg1"/>
                </a:solidFill>
              </a:rPr>
              <a:t>Αντίθετα με το χαγιάτι, το σαχνισί εμφανίζεται σαν προεξοχή του κτιρίου έξω από την οικοδομική γραμμή της βάσης του και εμφανίζεται πάντα σε ανώτερο επίπεδο (1</a:t>
            </a:r>
            <a:r>
              <a:rPr lang="el-GR" sz="2000" baseline="30000" dirty="0" smtClean="0">
                <a:solidFill>
                  <a:schemeClr val="bg1"/>
                </a:solidFill>
              </a:rPr>
              <a:t>ος</a:t>
            </a:r>
            <a:r>
              <a:rPr lang="el-GR" sz="2000" dirty="0" smtClean="0">
                <a:solidFill>
                  <a:schemeClr val="bg1"/>
                </a:solidFill>
              </a:rPr>
              <a:t> ή 2</a:t>
            </a:r>
            <a:r>
              <a:rPr lang="el-GR" sz="2000" baseline="30000" dirty="0" smtClean="0">
                <a:solidFill>
                  <a:schemeClr val="bg1"/>
                </a:solidFill>
              </a:rPr>
              <a:t>ος</a:t>
            </a:r>
            <a:r>
              <a:rPr lang="el-GR" sz="2000" dirty="0" smtClean="0">
                <a:solidFill>
                  <a:schemeClr val="bg1"/>
                </a:solidFill>
              </a:rPr>
              <a:t> όροφος). Κατασκευάζεται πάντα από ξύλο και επίχρισμα («τσατμά» ή «μπαγδατί» - βλ. παρακάτω) και σημειώνει εμφαντικά την λειτουργική διάκριση των χώρων του σπιτιού καθ’ ύψος. Μπορεί να εμφανίζεται σαν διακριτό στοιχείο ή σαν συνεχόμενη προεξοχή σε όλο το μήκος της πλευράς του ορόφου, και χρησιμοποιείται σαν χώρος καθίσματος/διημέρευσης.</a:t>
            </a:r>
          </a:p>
        </p:txBody>
      </p:sp>
      <p:sp>
        <p:nvSpPr>
          <p:cNvPr id="4" name="TextBox 3"/>
          <p:cNvSpPr txBox="1"/>
          <p:nvPr/>
        </p:nvSpPr>
        <p:spPr>
          <a:xfrm>
            <a:off x="3495040" y="6176963"/>
            <a:ext cx="7858760" cy="523220"/>
          </a:xfrm>
          <a:prstGeom prst="rect">
            <a:avLst/>
          </a:prstGeom>
          <a:solidFill>
            <a:schemeClr val="tx1">
              <a:alpha val="40000"/>
            </a:schemeClr>
          </a:solidFill>
        </p:spPr>
        <p:txBody>
          <a:bodyPr wrap="square" rtlCol="0">
            <a:spAutoFit/>
          </a:bodyPr>
          <a:lstStyle/>
          <a:p>
            <a:pPr algn="r"/>
            <a:r>
              <a:rPr lang="el-GR" sz="1000" dirty="0">
                <a:solidFill>
                  <a:schemeClr val="bg1"/>
                </a:solidFill>
              </a:rPr>
              <a:t>Ξάνθη</a:t>
            </a:r>
            <a:r>
              <a:rPr lang="el-GR" sz="1000" dirty="0" smtClean="0">
                <a:solidFill>
                  <a:schemeClr val="bg1"/>
                </a:solidFill>
              </a:rPr>
              <a:t>.</a:t>
            </a:r>
            <a:r>
              <a:rPr lang="en-US" sz="1000" dirty="0" smtClean="0">
                <a:solidFill>
                  <a:schemeClr val="bg1"/>
                </a:solidFill>
              </a:rPr>
              <a:t> </a:t>
            </a:r>
            <a:r>
              <a:rPr lang="el-GR" sz="1000" dirty="0" smtClean="0">
                <a:solidFill>
                  <a:schemeClr val="bg1"/>
                </a:solidFill>
              </a:rPr>
              <a:t>Σαχνισί </a:t>
            </a:r>
            <a:r>
              <a:rPr lang="el-GR" sz="1000" dirty="0">
                <a:solidFill>
                  <a:schemeClr val="bg1"/>
                </a:solidFill>
              </a:rPr>
              <a:t>σε κονάκι μακεδονικού ύφους</a:t>
            </a:r>
            <a:r>
              <a:rPr lang="el-GR" sz="1000" dirty="0" smtClean="0">
                <a:solidFill>
                  <a:schemeClr val="bg1"/>
                </a:solidFill>
              </a:rPr>
              <a:t>.</a:t>
            </a:r>
            <a:endParaRPr lang="en-US" sz="1000" dirty="0" smtClean="0">
              <a:solidFill>
                <a:schemeClr val="bg1"/>
              </a:solidFill>
            </a:endParaRPr>
          </a:p>
          <a:p>
            <a:pPr algn="r"/>
            <a:r>
              <a:rPr lang="el-GR" sz="900" dirty="0" smtClean="0">
                <a:solidFill>
                  <a:schemeClr val="bg1"/>
                </a:solidFill>
              </a:rPr>
              <a:t>© </a:t>
            </a:r>
            <a:r>
              <a:rPr lang="el-GR" sz="900" dirty="0">
                <a:solidFill>
                  <a:schemeClr val="bg1"/>
                </a:solidFill>
              </a:rPr>
              <a:t>Παρακράτηση Όλων των Δικαιωμάτων </a:t>
            </a:r>
            <a:r>
              <a:rPr lang="en-US" sz="900" dirty="0" smtClean="0">
                <a:solidFill>
                  <a:schemeClr val="bg1"/>
                </a:solidFill>
              </a:rPr>
              <a:t>απ</a:t>
            </a:r>
            <a:r>
              <a:rPr lang="en-US" sz="900" dirty="0" err="1" smtClean="0">
                <a:solidFill>
                  <a:schemeClr val="bg1"/>
                </a:solidFill>
              </a:rPr>
              <a:t>ό</a:t>
            </a:r>
            <a:r>
              <a:rPr lang="en-US" sz="900" dirty="0" smtClean="0">
                <a:solidFill>
                  <a:schemeClr val="bg1"/>
                </a:solidFill>
              </a:rPr>
              <a:t> </a:t>
            </a:r>
            <a:r>
              <a:rPr lang="en-US" sz="900" dirty="0" err="1">
                <a:solidFill>
                  <a:schemeClr val="bg1"/>
                </a:solidFill>
              </a:rPr>
              <a:t>dimitrios</a:t>
            </a:r>
            <a:r>
              <a:rPr lang="en-US" sz="900" dirty="0">
                <a:solidFill>
                  <a:schemeClr val="bg1"/>
                </a:solidFill>
              </a:rPr>
              <a:t> </a:t>
            </a:r>
            <a:r>
              <a:rPr lang="en-US" sz="900" dirty="0" err="1" smtClean="0">
                <a:solidFill>
                  <a:schemeClr val="bg1"/>
                </a:solidFill>
              </a:rPr>
              <a:t>mavridis</a:t>
            </a:r>
            <a:r>
              <a:rPr lang="el-GR" sz="900" dirty="0" smtClean="0">
                <a:solidFill>
                  <a:schemeClr val="bg1"/>
                </a:solidFill>
              </a:rPr>
              <a:t> μέσω </a:t>
            </a:r>
            <a:r>
              <a:rPr lang="en-US" sz="900" dirty="0" err="1" smtClean="0">
                <a:solidFill>
                  <a:schemeClr val="bg1"/>
                </a:solidFill>
              </a:rPr>
              <a:t>Panoramio</a:t>
            </a:r>
            <a:endParaRPr lang="el-GR" sz="900" dirty="0" smtClean="0">
              <a:solidFill>
                <a:schemeClr val="bg1"/>
              </a:solidFill>
            </a:endParaRPr>
          </a:p>
          <a:p>
            <a:pPr algn="r"/>
            <a:r>
              <a:rPr lang="en-US" sz="900" dirty="0">
                <a:solidFill>
                  <a:schemeClr val="bg1"/>
                </a:solidFill>
              </a:rPr>
              <a:t>http://</a:t>
            </a:r>
            <a:r>
              <a:rPr lang="en-US" sz="900" dirty="0" err="1">
                <a:solidFill>
                  <a:schemeClr val="bg1"/>
                </a:solidFill>
              </a:rPr>
              <a:t>www.panoramio.com</a:t>
            </a:r>
            <a:r>
              <a:rPr lang="en-US" sz="900" dirty="0">
                <a:solidFill>
                  <a:schemeClr val="bg1"/>
                </a:solidFill>
              </a:rPr>
              <a:t>/photo/33675920</a:t>
            </a:r>
          </a:p>
        </p:txBody>
      </p:sp>
    </p:spTree>
    <p:extLst>
      <p:ext uri="{BB962C8B-B14F-4D97-AF65-F5344CB8AC3E}">
        <p14:creationId xmlns:p14="http://schemas.microsoft.com/office/powerpoint/2010/main" val="54334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5040" y="365125"/>
            <a:ext cx="7858760" cy="1325563"/>
          </a:xfrm>
          <a:solidFill>
            <a:schemeClr val="tx1">
              <a:alpha val="40000"/>
            </a:schemeClr>
          </a:solidFill>
        </p:spPr>
        <p:txBody>
          <a:bodyPr>
            <a:normAutofit/>
          </a:bodyPr>
          <a:lstStyle/>
          <a:p>
            <a:pPr algn="r"/>
            <a:r>
              <a:rPr lang="el-GR" sz="3200" i="1" dirty="0" smtClean="0">
                <a:solidFill>
                  <a:schemeClr val="bg1"/>
                </a:solidFill>
              </a:rPr>
              <a:t>Ένα βασικό γλωσσάρι</a:t>
            </a:r>
            <a:endParaRPr lang="en-US" sz="3200" i="1" dirty="0">
              <a:solidFill>
                <a:schemeClr val="bg1"/>
              </a:solidFill>
            </a:endParaRPr>
          </a:p>
        </p:txBody>
      </p:sp>
      <p:sp>
        <p:nvSpPr>
          <p:cNvPr id="3" name="Content Placeholder 2"/>
          <p:cNvSpPr>
            <a:spLocks noGrp="1"/>
          </p:cNvSpPr>
          <p:nvPr>
            <p:ph idx="1"/>
          </p:nvPr>
        </p:nvSpPr>
        <p:spPr>
          <a:xfrm>
            <a:off x="3495040" y="1825625"/>
            <a:ext cx="7858760" cy="4351338"/>
          </a:xfrm>
          <a:solidFill>
            <a:schemeClr val="tx1">
              <a:alpha val="40000"/>
            </a:schemeClr>
          </a:solidFill>
        </p:spPr>
        <p:txBody>
          <a:bodyPr>
            <a:normAutofit fontScale="92500" lnSpcReduction="10000"/>
          </a:bodyPr>
          <a:lstStyle/>
          <a:p>
            <a:pPr marL="0" indent="0" algn="r">
              <a:buNone/>
            </a:pPr>
            <a:endParaRPr lang="el-GR" sz="2000" dirty="0" smtClean="0">
              <a:solidFill>
                <a:schemeClr val="bg1"/>
              </a:solidFill>
            </a:endParaRPr>
          </a:p>
          <a:p>
            <a:pPr marL="0" indent="0" algn="r">
              <a:buNone/>
            </a:pPr>
            <a:r>
              <a:rPr lang="el-GR" sz="2000" dirty="0" smtClean="0">
                <a:solidFill>
                  <a:schemeClr val="bg1"/>
                </a:solidFill>
              </a:rPr>
              <a:t>Τα σπίτια χτίζονται κατά κανόνα με ενδογενή υλικά. Τούτα είναι η πέτρα, ο πηλός, και το ξύλο, ανάλογα ωστόσο με την διαθεσιμότητα και τις ποικιλίες της περιοχής. Σιδηρά στοιχεία όπως καρφιά είναι σπάνια και είναι συνήθως προϊόντα εισαγωγής, επομένως χρησιμοποιούνται με φειδώ και ανάλογα με την οικονομική ευμάρεια των ιδιοκτητών.</a:t>
            </a:r>
          </a:p>
          <a:p>
            <a:pPr marL="0" indent="0" algn="r">
              <a:buNone/>
            </a:pPr>
            <a:r>
              <a:rPr lang="el-GR" sz="2000" dirty="0" smtClean="0">
                <a:solidFill>
                  <a:schemeClr val="bg1"/>
                </a:solidFill>
              </a:rPr>
              <a:t>Η βασική φέρουσα δομή γίνεται κατά βάση από </a:t>
            </a:r>
            <a:r>
              <a:rPr lang="el-GR" sz="2000" i="1" dirty="0" smtClean="0">
                <a:solidFill>
                  <a:schemeClr val="bg1"/>
                </a:solidFill>
              </a:rPr>
              <a:t>πέτρα</a:t>
            </a:r>
            <a:r>
              <a:rPr lang="el-GR" sz="2000" dirty="0" smtClean="0">
                <a:solidFill>
                  <a:schemeClr val="bg1"/>
                </a:solidFill>
              </a:rPr>
              <a:t> με ξυλοδεσιές και λίγα ή καθόλου συνδετικά κονιάματα ανάλογα με την διαθεσιμότητα κατάλληλου υλικού στην περιοχή. Μπορεί επίσης να γίνεται με </a:t>
            </a:r>
            <a:r>
              <a:rPr lang="el-GR" sz="2000" i="1" dirty="0" smtClean="0">
                <a:solidFill>
                  <a:schemeClr val="bg1"/>
                </a:solidFill>
              </a:rPr>
              <a:t>ωμές πλίνθους</a:t>
            </a:r>
            <a:r>
              <a:rPr lang="el-GR" sz="2000" dirty="0" smtClean="0">
                <a:solidFill>
                  <a:schemeClr val="bg1"/>
                </a:solidFill>
              </a:rPr>
              <a:t>, με λίγα ή καθόλου κατακόρυφα φέροντα στοιχεία ενίσχυσης από ξύλο.</a:t>
            </a:r>
          </a:p>
          <a:p>
            <a:pPr marL="0" indent="0" algn="r">
              <a:buNone/>
            </a:pPr>
            <a:r>
              <a:rPr lang="el-GR" sz="2000" dirty="0" smtClean="0">
                <a:solidFill>
                  <a:schemeClr val="bg1"/>
                </a:solidFill>
              </a:rPr>
              <a:t>Στο εσωτερικό οι μη φέροντες τοίχοι γίνονται με </a:t>
            </a:r>
            <a:r>
              <a:rPr lang="el-GR" sz="2000" i="1" dirty="0" smtClean="0">
                <a:solidFill>
                  <a:schemeClr val="bg1"/>
                </a:solidFill>
              </a:rPr>
              <a:t>ξυλόπηκτες κατασκευές</a:t>
            </a:r>
            <a:r>
              <a:rPr lang="el-GR" sz="2000" dirty="0" smtClean="0">
                <a:solidFill>
                  <a:schemeClr val="bg1"/>
                </a:solidFill>
              </a:rPr>
              <a:t>. Το ίδιο ισχύει ενίοτε και για τις συμπληρωματικές/δευτερεύουσες φέρουσες κατασκευές όπως το σαχνισί και το χαγιάτι </a:t>
            </a:r>
          </a:p>
        </p:txBody>
      </p:sp>
      <p:sp>
        <p:nvSpPr>
          <p:cNvPr id="4" name="TextBox 3"/>
          <p:cNvSpPr txBox="1"/>
          <p:nvPr/>
        </p:nvSpPr>
        <p:spPr>
          <a:xfrm>
            <a:off x="3495040" y="6176963"/>
            <a:ext cx="7858760" cy="523220"/>
          </a:xfrm>
          <a:prstGeom prst="rect">
            <a:avLst/>
          </a:prstGeom>
          <a:solidFill>
            <a:schemeClr val="tx1">
              <a:alpha val="40000"/>
            </a:schemeClr>
          </a:solidFill>
        </p:spPr>
        <p:txBody>
          <a:bodyPr wrap="square" rtlCol="0">
            <a:spAutoFit/>
          </a:bodyPr>
          <a:lstStyle/>
          <a:p>
            <a:pPr algn="r"/>
            <a:r>
              <a:rPr lang="el-GR" sz="1000" dirty="0" err="1" smtClean="0">
                <a:solidFill>
                  <a:schemeClr val="bg1"/>
                </a:solidFill>
              </a:rPr>
              <a:t>Στεμνίτσα</a:t>
            </a:r>
            <a:r>
              <a:rPr lang="el-GR" sz="1000" dirty="0" smtClean="0">
                <a:solidFill>
                  <a:schemeClr val="bg1"/>
                </a:solidFill>
              </a:rPr>
              <a:t>, Πήλιο.</a:t>
            </a:r>
            <a:endParaRPr lang="en-US" sz="1000" dirty="0" smtClean="0">
              <a:solidFill>
                <a:schemeClr val="bg1"/>
              </a:solidFill>
            </a:endParaRPr>
          </a:p>
          <a:p>
            <a:pPr algn="r"/>
            <a:r>
              <a:rPr lang="el-GR" sz="900" dirty="0" smtClean="0">
                <a:solidFill>
                  <a:schemeClr val="bg1"/>
                </a:solidFill>
              </a:rPr>
              <a:t>© </a:t>
            </a:r>
            <a:r>
              <a:rPr lang="el-GR" sz="900" dirty="0">
                <a:solidFill>
                  <a:schemeClr val="bg1"/>
                </a:solidFill>
              </a:rPr>
              <a:t>Παρακράτηση Όλων των Δικαιωμάτων </a:t>
            </a:r>
            <a:r>
              <a:rPr lang="en-US" sz="900" dirty="0" smtClean="0">
                <a:solidFill>
                  <a:schemeClr val="bg1"/>
                </a:solidFill>
              </a:rPr>
              <a:t>απ</a:t>
            </a:r>
            <a:r>
              <a:rPr lang="en-US" sz="900" dirty="0" err="1" smtClean="0">
                <a:solidFill>
                  <a:schemeClr val="bg1"/>
                </a:solidFill>
              </a:rPr>
              <a:t>ό</a:t>
            </a:r>
            <a:r>
              <a:rPr lang="en-US" sz="900" dirty="0" smtClean="0">
                <a:solidFill>
                  <a:schemeClr val="bg1"/>
                </a:solidFill>
              </a:rPr>
              <a:t> </a:t>
            </a:r>
            <a:r>
              <a:rPr lang="en-US" sz="900" dirty="0" err="1">
                <a:solidFill>
                  <a:schemeClr val="bg1"/>
                </a:solidFill>
              </a:rPr>
              <a:t>dimitrios</a:t>
            </a:r>
            <a:r>
              <a:rPr lang="en-US" sz="900" dirty="0">
                <a:solidFill>
                  <a:schemeClr val="bg1"/>
                </a:solidFill>
              </a:rPr>
              <a:t> </a:t>
            </a:r>
            <a:r>
              <a:rPr lang="en-US" sz="900" dirty="0" err="1" smtClean="0">
                <a:solidFill>
                  <a:schemeClr val="bg1"/>
                </a:solidFill>
              </a:rPr>
              <a:t>mavridis</a:t>
            </a:r>
            <a:r>
              <a:rPr lang="el-GR" sz="900" dirty="0" smtClean="0">
                <a:solidFill>
                  <a:schemeClr val="bg1"/>
                </a:solidFill>
              </a:rPr>
              <a:t> μέσω </a:t>
            </a:r>
            <a:r>
              <a:rPr lang="en-US" sz="900" dirty="0" err="1" smtClean="0">
                <a:solidFill>
                  <a:schemeClr val="bg1"/>
                </a:solidFill>
              </a:rPr>
              <a:t>Panoramio</a:t>
            </a:r>
            <a:endParaRPr lang="el-GR" sz="900" dirty="0" smtClean="0">
              <a:solidFill>
                <a:schemeClr val="bg1"/>
              </a:solidFill>
            </a:endParaRPr>
          </a:p>
          <a:p>
            <a:pPr algn="r"/>
            <a:r>
              <a:rPr lang="en-US" sz="900" dirty="0">
                <a:solidFill>
                  <a:schemeClr val="bg1"/>
                </a:solidFill>
              </a:rPr>
              <a:t>https://</a:t>
            </a:r>
            <a:r>
              <a:rPr lang="en-US" sz="900" dirty="0" err="1">
                <a:solidFill>
                  <a:schemeClr val="bg1"/>
                </a:solidFill>
              </a:rPr>
              <a:t>ssl.panoramio.com</a:t>
            </a:r>
            <a:r>
              <a:rPr lang="en-US" sz="900" dirty="0">
                <a:solidFill>
                  <a:schemeClr val="bg1"/>
                </a:solidFill>
              </a:rPr>
              <a:t>/photo/61310500</a:t>
            </a:r>
          </a:p>
        </p:txBody>
      </p:sp>
    </p:spTree>
    <p:extLst>
      <p:ext uri="{BB962C8B-B14F-4D97-AF65-F5344CB8AC3E}">
        <p14:creationId xmlns:p14="http://schemas.microsoft.com/office/powerpoint/2010/main" val="357723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a:xfrm>
            <a:off x="687388" y="457200"/>
            <a:ext cx="3932237" cy="1600200"/>
          </a:xfrm>
          <a:solidFill>
            <a:schemeClr val="tx1">
              <a:alpha val="30000"/>
            </a:schemeClr>
          </a:solidFill>
        </p:spPr>
        <p:txBody>
          <a:bodyPr/>
          <a:lstStyle/>
          <a:p>
            <a:r>
              <a:rPr lang="el-GR" i="1" dirty="0" smtClean="0">
                <a:solidFill>
                  <a:schemeClr val="bg1"/>
                </a:solidFill>
              </a:rPr>
              <a:t>Η αρχιτεκτονική παράδοση του ηπειρωτικού χώρου</a:t>
            </a:r>
            <a:endParaRPr lang="en-US" i="1" dirty="0">
              <a:solidFill>
                <a:schemeClr val="bg1"/>
              </a:solidFill>
            </a:endParaRPr>
          </a:p>
        </p:txBody>
      </p:sp>
      <p:sp>
        <p:nvSpPr>
          <p:cNvPr id="16" name="Text Placeholder 15"/>
          <p:cNvSpPr>
            <a:spLocks noGrp="1"/>
          </p:cNvSpPr>
          <p:nvPr>
            <p:ph type="body" sz="half" idx="2"/>
          </p:nvPr>
        </p:nvSpPr>
        <p:spPr>
          <a:xfrm>
            <a:off x="687388" y="2428240"/>
            <a:ext cx="3932237" cy="3440748"/>
          </a:xfrm>
          <a:solidFill>
            <a:schemeClr val="tx1">
              <a:alpha val="30000"/>
            </a:schemeClr>
          </a:solidFill>
        </p:spPr>
        <p:txBody>
          <a:bodyPr>
            <a:normAutofit/>
          </a:bodyPr>
          <a:lstStyle/>
          <a:p>
            <a:r>
              <a:rPr lang="el-GR" dirty="0">
                <a:solidFill>
                  <a:schemeClr val="bg1"/>
                </a:solidFill>
              </a:rPr>
              <a:t>Πρακτικά ολόκληρη η Ελληνική επικράτεια για την περίοδο που μελετάμε δεν είναι παρά μια επαρχία της μεγάλης Οθωμανικής Αυτοκρατορίας. Η βασική δομή των οικισμών οργανώνεται γύρω από τον πρωτογενή τομέα – είναι δηλαδή τυπικά μια αγροτική </a:t>
            </a:r>
            <a:r>
              <a:rPr lang="el-GR" dirty="0" smtClean="0">
                <a:solidFill>
                  <a:schemeClr val="bg1"/>
                </a:solidFill>
              </a:rPr>
              <a:t>οικονομία.</a:t>
            </a:r>
          </a:p>
          <a:p>
            <a:r>
              <a:rPr lang="el-GR" dirty="0" smtClean="0">
                <a:solidFill>
                  <a:schemeClr val="bg1"/>
                </a:solidFill>
              </a:rPr>
              <a:t>Ταυτόχρονα</a:t>
            </a:r>
            <a:r>
              <a:rPr lang="el-GR" dirty="0">
                <a:solidFill>
                  <a:schemeClr val="bg1"/>
                </a:solidFill>
              </a:rPr>
              <a:t>, ελάχιστες </a:t>
            </a:r>
            <a:r>
              <a:rPr lang="el-GR" dirty="0" smtClean="0">
                <a:solidFill>
                  <a:schemeClr val="bg1"/>
                </a:solidFill>
              </a:rPr>
              <a:t>αλλά αξιοσημείωτες περιοχές </a:t>
            </a:r>
            <a:r>
              <a:rPr lang="el-GR" dirty="0">
                <a:solidFill>
                  <a:schemeClr val="bg1"/>
                </a:solidFill>
              </a:rPr>
              <a:t>εμφανίζουν στοιχεία αστικού </a:t>
            </a:r>
            <a:r>
              <a:rPr lang="el-GR" dirty="0" smtClean="0">
                <a:solidFill>
                  <a:schemeClr val="bg1"/>
                </a:solidFill>
              </a:rPr>
              <a:t>χαρακτήρα, επιδεικνύοντας μεγαλύτερη οικονομική ευμάρεια (π.χ. Σιάτιστα</a:t>
            </a:r>
            <a:r>
              <a:rPr lang="el-GR" dirty="0">
                <a:solidFill>
                  <a:schemeClr val="bg1"/>
                </a:solidFill>
              </a:rPr>
              <a:t>, Αμπελάκια</a:t>
            </a:r>
            <a:r>
              <a:rPr lang="el-GR" dirty="0" smtClean="0">
                <a:solidFill>
                  <a:schemeClr val="bg1"/>
                </a:solidFill>
              </a:rPr>
              <a:t>) αλλά και άλλες οργανώσεις λειτουργικού χαρακτήρα.</a:t>
            </a:r>
            <a:endParaRPr lang="el-GR" dirty="0">
              <a:solidFill>
                <a:schemeClr val="bg1"/>
              </a:solidFill>
            </a:endParaRPr>
          </a:p>
        </p:txBody>
      </p:sp>
      <p:sp>
        <p:nvSpPr>
          <p:cNvPr id="4" name="TextBox 3"/>
          <p:cNvSpPr txBox="1"/>
          <p:nvPr/>
        </p:nvSpPr>
        <p:spPr>
          <a:xfrm>
            <a:off x="5183188" y="6396335"/>
            <a:ext cx="6172200" cy="492443"/>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1000" dirty="0" smtClean="0">
                <a:solidFill>
                  <a:schemeClr val="bg1"/>
                </a:solidFill>
              </a:rPr>
              <a:t>Κορέστεια: Σπίτια από </a:t>
            </a:r>
            <a:r>
              <a:rPr lang="el-GR" sz="1000" dirty="0">
                <a:solidFill>
                  <a:schemeClr val="bg1"/>
                </a:solidFill>
              </a:rPr>
              <a:t>ωμούς πήλινους πλίνθους </a:t>
            </a:r>
            <a:r>
              <a:rPr lang="el-GR" sz="1000" dirty="0" smtClean="0">
                <a:solidFill>
                  <a:schemeClr val="bg1"/>
                </a:solidFill>
              </a:rPr>
              <a:t>στον δρόμο μεταξύ Καστοριάς και Πρεσπών</a:t>
            </a:r>
            <a:endParaRPr lang="el-GR" sz="1000" dirty="0">
              <a:solidFill>
                <a:schemeClr val="bg1"/>
              </a:solidFill>
            </a:endParaRPr>
          </a:p>
          <a:p>
            <a:pPr algn="r"/>
            <a:r>
              <a:rPr lang="el-GR" sz="800" dirty="0">
                <a:solidFill>
                  <a:schemeClr val="bg1"/>
                </a:solidFill>
              </a:rPr>
              <a:t>Αγγελοπούλου, </a:t>
            </a:r>
            <a:r>
              <a:rPr lang="el-GR" sz="800" dirty="0" err="1">
                <a:solidFill>
                  <a:schemeClr val="bg1"/>
                </a:solidFill>
              </a:rPr>
              <a:t>Σοφιάννα</a:t>
            </a:r>
            <a:r>
              <a:rPr lang="el-GR" sz="800" dirty="0">
                <a:solidFill>
                  <a:schemeClr val="bg1"/>
                </a:solidFill>
              </a:rPr>
              <a:t>. ‘Ταξίδια στον κόσμο: Κορέστεια τα νεκρά χωριά’, 25 Οκτώβριος </a:t>
            </a:r>
            <a:r>
              <a:rPr lang="el-GR" sz="800" dirty="0" smtClean="0">
                <a:solidFill>
                  <a:schemeClr val="bg1"/>
                </a:solidFill>
              </a:rPr>
              <a:t>2011.</a:t>
            </a:r>
          </a:p>
          <a:p>
            <a:pPr algn="r"/>
            <a:r>
              <a:rPr lang="el-GR" sz="800" dirty="0" smtClean="0">
                <a:solidFill>
                  <a:schemeClr val="bg1"/>
                </a:solidFill>
              </a:rPr>
              <a:t>http</a:t>
            </a:r>
            <a:r>
              <a:rPr lang="el-GR" sz="800" dirty="0">
                <a:solidFill>
                  <a:schemeClr val="bg1"/>
                </a:solidFill>
              </a:rPr>
              <a:t>://</a:t>
            </a:r>
            <a:r>
              <a:rPr lang="el-GR" sz="800" dirty="0" smtClean="0">
                <a:solidFill>
                  <a:schemeClr val="bg1"/>
                </a:solidFill>
              </a:rPr>
              <a:t>afaia-kalokairi.blogspot.gr/2011/10/aokomh-omopia.html </a:t>
            </a:r>
            <a:r>
              <a:rPr lang="en-US" sz="800" dirty="0" smtClean="0">
                <a:solidFill>
                  <a:schemeClr val="bg1"/>
                </a:solidFill>
              </a:rPr>
              <a:t>CC BY-NC 3.0</a:t>
            </a:r>
            <a:endParaRPr lang="el-GR" sz="800" dirty="0">
              <a:solidFill>
                <a:schemeClr val="bg1"/>
              </a:solidFill>
            </a:endParaRPr>
          </a:p>
        </p:txBody>
      </p:sp>
      <p:sp>
        <p:nvSpPr>
          <p:cNvPr id="5" name="Θέση περιεχομένου 3"/>
          <p:cNvSpPr>
            <a:spLocks noGrp="1"/>
          </p:cNvSpPr>
          <p:nvPr>
            <p:ph idx="1"/>
          </p:nvPr>
        </p:nvSpPr>
        <p:spPr>
          <a:xfrm>
            <a:off x="5183188" y="2428239"/>
            <a:ext cx="6172200" cy="3432811"/>
          </a:xfrm>
          <a:noFill/>
        </p:spPr>
        <p:txBody>
          <a:bodyPr>
            <a:normAutofit/>
          </a:bodyPr>
          <a:lstStyle/>
          <a:p>
            <a:r>
              <a:rPr lang="el-GR" dirty="0" smtClean="0">
                <a:solidFill>
                  <a:schemeClr val="bg1"/>
                </a:solidFill>
              </a:rPr>
              <a:t>Ένα βασικό γνώρισμα των σπιτιών του ηπειρωτικού χώρου είναι </a:t>
            </a:r>
            <a:r>
              <a:rPr lang="el-GR" dirty="0">
                <a:solidFill>
                  <a:schemeClr val="bg1"/>
                </a:solidFill>
              </a:rPr>
              <a:t>η εκτενής χρήση </a:t>
            </a:r>
            <a:r>
              <a:rPr lang="el-GR" dirty="0" smtClean="0">
                <a:solidFill>
                  <a:schemeClr val="bg1"/>
                </a:solidFill>
              </a:rPr>
              <a:t>επικλινών </a:t>
            </a:r>
            <a:r>
              <a:rPr lang="el-GR" dirty="0" err="1" smtClean="0">
                <a:solidFill>
                  <a:schemeClr val="bg1"/>
                </a:solidFill>
              </a:rPr>
              <a:t>δίριχτων</a:t>
            </a:r>
            <a:r>
              <a:rPr lang="el-GR" dirty="0" smtClean="0">
                <a:solidFill>
                  <a:schemeClr val="bg1"/>
                </a:solidFill>
              </a:rPr>
              <a:t> </a:t>
            </a:r>
            <a:r>
              <a:rPr lang="el-GR" dirty="0">
                <a:solidFill>
                  <a:schemeClr val="bg1"/>
                </a:solidFill>
              </a:rPr>
              <a:t>ή </a:t>
            </a:r>
            <a:r>
              <a:rPr lang="el-GR" dirty="0" err="1">
                <a:solidFill>
                  <a:schemeClr val="bg1"/>
                </a:solidFill>
              </a:rPr>
              <a:t>τετράριχτων</a:t>
            </a:r>
            <a:r>
              <a:rPr lang="el-GR" dirty="0">
                <a:solidFill>
                  <a:schemeClr val="bg1"/>
                </a:solidFill>
              </a:rPr>
              <a:t> κεραμωτών ή λίθινων στεγών</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118664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Πλαίσιο">
  <a:themeElements>
    <a:clrScheme name="Πλαίσιο">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4_Πλαίσιο">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5_Πλαίσιο">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6_Πλαίσιο">
  <a:themeElements>
    <a:clrScheme name="Μπλε ΙΙ">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2_Πλαίσιο">
  <a:themeElements>
    <a:clrScheme name="Πρασινοκίτρινο">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3_Πλαίσιο">
  <a:themeElements>
    <a:clrScheme name="Βιολετί">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7_Πλαίσιο">
  <a:themeElements>
    <a:clrScheme name="Μπλε">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Custom 4">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FFA941"/>
      </a:hlink>
      <a:folHlink>
        <a:srgbClr val="D834D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11000</TotalTime>
  <Words>6403</Words>
  <Application>Microsoft Macintosh PowerPoint</Application>
  <PresentationFormat>Widescreen</PresentationFormat>
  <Paragraphs>400</Paragraphs>
  <Slides>50</Slides>
  <Notes>34</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50</vt:i4>
      </vt:variant>
    </vt:vector>
  </HeadingPairs>
  <TitlesOfParts>
    <vt:vector size="64" baseType="lpstr">
      <vt:lpstr>Calibri</vt:lpstr>
      <vt:lpstr>Franklin Gothic Book</vt:lpstr>
      <vt:lpstr>Franklin Gothic Medium</vt:lpstr>
      <vt:lpstr>Georgia</vt:lpstr>
      <vt:lpstr>Wingdings 2</vt:lpstr>
      <vt:lpstr>Arial</vt:lpstr>
      <vt:lpstr>1_Πλαίσιο</vt:lpstr>
      <vt:lpstr>4_Πλαίσιο</vt:lpstr>
      <vt:lpstr>5_Πλαίσιο</vt:lpstr>
      <vt:lpstr>6_Πλαίσιο</vt:lpstr>
      <vt:lpstr>2_Πλαίσιο</vt:lpstr>
      <vt:lpstr>3_Πλαίσιο</vt:lpstr>
      <vt:lpstr>7_Πλαίσιο</vt:lpstr>
      <vt:lpstr>Office Theme</vt:lpstr>
      <vt:lpstr>Σπίτια της ηπειρωτικής Ελλάδας</vt:lpstr>
      <vt:lpstr>Ένας στοιχειώδης διαχωρισμός</vt:lpstr>
      <vt:lpstr>Βασική βιβλιογραφία</vt:lpstr>
      <vt:lpstr>Βασική βιβλιογραφία</vt:lpstr>
      <vt:lpstr>Βασική βιβλιογραφία</vt:lpstr>
      <vt:lpstr>Ένα βασικό γλωσσάρι</vt:lpstr>
      <vt:lpstr>Ένα βασικό γλωσσάρι</vt:lpstr>
      <vt:lpstr>Ένα βασικό γλωσσάρι</vt:lpstr>
      <vt:lpstr>Η αρχιτεκτονική παράδοση του ηπειρωτικού χώρου</vt:lpstr>
      <vt:lpstr>Η αρχιτεκτονική παράδοση του ηπειρωτικού χώρου</vt:lpstr>
      <vt:lpstr>Η αρχιτεκτονική παράδοση του ηπειρωτικού χώρου</vt:lpstr>
      <vt:lpstr>Οι κατοικίες στις πεδινές περιοχές</vt:lpstr>
      <vt:lpstr>Συγκρότημα στην Παιανία, Αττικής.</vt:lpstr>
      <vt:lpstr>Κατοικία στα Μέγαρα, Αττικής.</vt:lpstr>
      <vt:lpstr>Διώροφα σπίτια με χαγιάτι, Νότια Ηπειρωτική Ελλάδα.</vt:lpstr>
      <vt:lpstr>Πλίνθινη κατοικία στα Κορέστεια, Καστοριά</vt:lpstr>
      <vt:lpstr>Ανοιχτά πρόστυλα διώροφα σπίτια της Β. Ελλάδας.</vt:lpstr>
      <vt:lpstr>Οι κατοικίες στις πεδινές περιοχές</vt:lpstr>
      <vt:lpstr>Οι κατοικίες στις πεδινές περιοχές</vt:lpstr>
      <vt:lpstr>Οι κατοικίες στις πεδινές περιοχές</vt:lpstr>
      <vt:lpstr>Οι κατοικίες στις ορεινές περιοχές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 σαχνισί</vt:lpstr>
      <vt:lpstr>Το σαχνισί</vt:lpstr>
      <vt:lpstr>Το σαχνισί</vt:lpstr>
      <vt:lpstr>PowerPoint Presentation</vt:lpstr>
      <vt:lpstr>PowerPoint Presentation</vt:lpstr>
      <vt:lpstr>PowerPoint Presentation</vt:lpstr>
      <vt:lpstr>Τα αρχοντικά της Β. Ελλάδας</vt:lpstr>
      <vt:lpstr>Τα αρχοντικά της Β. Ελλάδας</vt:lpstr>
      <vt:lpstr>PowerPoint Presentation</vt:lpstr>
      <vt:lpstr>Τα αρχοντικά της Β. Ελλάδας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Σπίτια της ηπειρωτικής Ελλάδας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ΑΕΧ - Παραδοσιακά Κελύφη</dc:title>
  <dc:creator>Άγγελος Ψιλόπουλος</dc:creator>
  <cp:lastModifiedBy>Άγγελος Ψιλόπουλος</cp:lastModifiedBy>
  <cp:revision>805</cp:revision>
  <dcterms:created xsi:type="dcterms:W3CDTF">2014-10-13T15:29:18Z</dcterms:created>
  <dcterms:modified xsi:type="dcterms:W3CDTF">2015-09-23T21:47:46Z</dcterms:modified>
</cp:coreProperties>
</file>