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8" r:id="rId3"/>
    <p:sldMasterId id="2147483719" r:id="rId4"/>
  </p:sldMasterIdLst>
  <p:notesMasterIdLst>
    <p:notesMasterId r:id="rId27"/>
  </p:notesMasterIdLst>
  <p:handoutMasterIdLst>
    <p:handoutMasterId r:id="rId28"/>
  </p:handoutMasterIdLst>
  <p:sldIdLst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80" r:id="rId23"/>
    <p:sldId id="281" r:id="rId24"/>
    <p:sldId id="278" r:id="rId25"/>
    <p:sldId id="279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743" autoAdjust="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115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44672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lex\Desktop\light-lines-colors-powerpoint-backgrounds-light-lines-colors-design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2539"/>
            <a:ext cx="9174051" cy="68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4"/>
          <p:cNvSpPr/>
          <p:nvPr userDrawn="1"/>
        </p:nvSpPr>
        <p:spPr>
          <a:xfrm>
            <a:off x="467544" y="2"/>
            <a:ext cx="8676456" cy="6857999"/>
          </a:xfrm>
          <a:prstGeom prst="roundRect">
            <a:avLst>
              <a:gd name="adj" fmla="val 2870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2" name="Rectangle 6"/>
          <p:cNvSpPr/>
          <p:nvPr userDrawn="1"/>
        </p:nvSpPr>
        <p:spPr>
          <a:xfrm>
            <a:off x="3635896" y="1676906"/>
            <a:ext cx="5538154" cy="5181095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Rectangle 5"/>
          <p:cNvSpPr/>
          <p:nvPr userDrawn="1"/>
        </p:nvSpPr>
        <p:spPr>
          <a:xfrm>
            <a:off x="467544" y="-22539"/>
            <a:ext cx="8706506" cy="48196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968552"/>
          </a:xfrm>
        </p:spPr>
        <p:txBody>
          <a:bodyPr>
            <a:normAutofit/>
          </a:bodyPr>
          <a:lstStyle>
            <a:lvl1pPr marL="342900" indent="-34290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Clr>
                <a:schemeClr val="accent5">
                  <a:lumMod val="50000"/>
                </a:schemeClr>
              </a:buClr>
              <a:buSzPct val="110000"/>
              <a:buFont typeface="Courier New" panose="02070309020205020404" pitchFamily="49" charset="0"/>
              <a:buChar char="o"/>
              <a:defRPr sz="2400"/>
            </a:lvl2pPr>
            <a:lvl3pPr marL="11430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3pPr>
            <a:lvl4pPr marL="16002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4pPr>
            <a:lvl5pPr marL="2057400" indent="-228600">
              <a:buClr>
                <a:schemeClr val="accent5">
                  <a:lumMod val="50000"/>
                </a:schemeClr>
              </a:buClr>
              <a:buSzPct val="11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2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400"/>
            </a:lvl1pPr>
            <a:lvl2pPr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71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32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02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14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1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6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42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7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96753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1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152128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Τεχνικές Λήψης Βιολογικών 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Υλικών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</a:t>
            </a:r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Θ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1752600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Ενότητα 11</a:t>
            </a:r>
            <a:r>
              <a:rPr lang="en-US" sz="2400" b="1" dirty="0" smtClean="0"/>
              <a:t> 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Γαστρικό υγρό – Δωδεκαδακτυλικό - Χολή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l-GR" sz="2400" dirty="0" smtClean="0"/>
              <a:t>Αναστάσιος Κριεμπάρδης</a:t>
            </a:r>
          </a:p>
          <a:p>
            <a:r>
              <a:rPr lang="el-GR" sz="2400" dirty="0" smtClean="0"/>
              <a:t>Τμήμα Ιατρικών Εργαστηρίων</a:t>
            </a:r>
          </a:p>
          <a:p>
            <a:endParaRPr lang="el-GR" sz="2400" dirty="0" smtClean="0"/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04"/>
          <a:stretch/>
        </p:blipFill>
        <p:spPr bwMode="auto">
          <a:xfrm>
            <a:off x="4045866" y="5238573"/>
            <a:ext cx="3348000" cy="83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Περιεχόμενο </a:t>
            </a:r>
            <a:r>
              <a:rPr lang="el-GR" dirty="0" smtClean="0"/>
              <a:t>δωδεκαδακτυλικού </a:t>
            </a:r>
            <a:r>
              <a:rPr lang="el-GR" dirty="0"/>
              <a:t>υ</a:t>
            </a:r>
            <a:r>
              <a:rPr lang="el-GR" dirty="0" smtClean="0"/>
              <a:t>γρού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300" b="0" dirty="0"/>
              <a:t>3</a:t>
            </a:r>
            <a:r>
              <a:rPr lang="el-GR" sz="3300" b="0" dirty="0" smtClean="0"/>
              <a:t>/3</a:t>
            </a:r>
            <a:endParaRPr lang="el-GR" sz="3300" b="0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267002"/>
              </p:ext>
            </p:extLst>
          </p:nvPr>
        </p:nvGraphicFramePr>
        <p:xfrm>
          <a:off x="827584" y="1340768"/>
          <a:ext cx="7920880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512167"/>
                <a:gridCol w="2293571"/>
                <a:gridCol w="1882894"/>
                <a:gridCol w="223224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Φυσιολογικό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Παθολογικό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Νοσήματα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Ένζυμα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Αμυλάση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Θρυψίνη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Λιπάση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Μείωση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Αύξηση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Μείωση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Νόσοι του παγκρέατος, ινοκυστική νόσος, απόφραξη παγκρεατική ανεπάρκεια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Χολερυθρίνη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Κρύσταλλοι χοληστερόλης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Απουσία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Απόφραξη χοληφόρων,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χολολιθίαση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Πυοσφαίρια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Αύξηση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Χολοκυστίτιδα, χολαγγειίτιδα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1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Αίμα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Παρουσία 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Καρκίνος δωδεκαδακτύλου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59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Διαγνωστική αξία</a:t>
            </a:r>
            <a:br>
              <a:rPr lang="el-GR" dirty="0" smtClean="0"/>
            </a:br>
            <a:r>
              <a:rPr lang="el-GR" dirty="0" smtClean="0"/>
              <a:t>ανάλυσης του δωδεκαδακτυλικού υγρού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556792"/>
            <a:ext cx="8075240" cy="4680520"/>
          </a:xfrm>
        </p:spPr>
        <p:txBody>
          <a:bodyPr/>
          <a:lstStyle/>
          <a:p>
            <a:r>
              <a:rPr lang="el-GR" dirty="0" smtClean="0"/>
              <a:t>Ανίχνευση </a:t>
            </a:r>
            <a:r>
              <a:rPr lang="el-GR" dirty="0"/>
              <a:t>παθολογικών συστατικών της χολής, του παγκρεατικού και του δωδεκαδακτυλικού υγρού.</a:t>
            </a:r>
          </a:p>
          <a:p>
            <a:r>
              <a:rPr lang="el-GR" dirty="0" smtClean="0"/>
              <a:t>Βοήθεια </a:t>
            </a:r>
            <a:r>
              <a:rPr lang="el-GR" dirty="0"/>
              <a:t>στη διάγνωση της χολολιθίασης, της παγκρεατίτιδας και κακοηθειών του παγκρέατος.</a:t>
            </a:r>
          </a:p>
          <a:p>
            <a:r>
              <a:rPr lang="el-GR" dirty="0" smtClean="0"/>
              <a:t>Βοήθεια </a:t>
            </a:r>
            <a:r>
              <a:rPr lang="el-GR" dirty="0"/>
              <a:t>στη διάγνωση προβλημάτων της χοληδόχου κύστης σε περιπτώσεις αδυναμίας του ακτινολογικού ελέγχου.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677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Εξετάσεις </a:t>
            </a:r>
            <a:r>
              <a:rPr lang="el-GR" dirty="0" smtClean="0"/>
              <a:t>δωδεκαδακτυλικού </a:t>
            </a:r>
            <a:r>
              <a:rPr lang="el-GR" dirty="0"/>
              <a:t>υ</a:t>
            </a:r>
            <a:r>
              <a:rPr lang="el-GR" dirty="0" smtClean="0"/>
              <a:t>γρού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4968552"/>
          </a:xfrm>
        </p:spPr>
        <p:txBody>
          <a:bodyPr/>
          <a:lstStyle/>
          <a:p>
            <a:r>
              <a:rPr lang="el-GR" dirty="0"/>
              <a:t>Εξέταση γενικών χαρακτηριστικών δωδεκαδακτυλικού </a:t>
            </a:r>
            <a:r>
              <a:rPr lang="el-GR" dirty="0" smtClean="0"/>
              <a:t>υγρού.</a:t>
            </a:r>
          </a:p>
          <a:p>
            <a:r>
              <a:rPr lang="el-GR" dirty="0"/>
              <a:t>Προσδιορισμός ενζυμικής </a:t>
            </a:r>
            <a:r>
              <a:rPr lang="el-GR" dirty="0" smtClean="0"/>
              <a:t>δραστηριότητας.</a:t>
            </a:r>
          </a:p>
          <a:p>
            <a:r>
              <a:rPr lang="el-GR" dirty="0"/>
              <a:t>Χημικές </a:t>
            </a:r>
            <a:r>
              <a:rPr lang="el-GR" dirty="0" smtClean="0"/>
              <a:t>εξετάσεις.</a:t>
            </a:r>
          </a:p>
          <a:p>
            <a:r>
              <a:rPr lang="el-GR" dirty="0"/>
              <a:t>Ανίχνευση </a:t>
            </a:r>
            <a:r>
              <a:rPr lang="el-GR" dirty="0" smtClean="0"/>
              <a:t>αιμοσφαιρίνης</a:t>
            </a:r>
            <a:endParaRPr lang="el-GR" dirty="0"/>
          </a:p>
          <a:p>
            <a:r>
              <a:rPr lang="el-GR" dirty="0"/>
              <a:t>Μικροσκοπική </a:t>
            </a:r>
            <a:r>
              <a:rPr lang="el-GR" dirty="0" smtClean="0"/>
              <a:t>εξέταση.</a:t>
            </a:r>
          </a:p>
          <a:p>
            <a:r>
              <a:rPr lang="el-GR" dirty="0"/>
              <a:t>Μικροβιολογική </a:t>
            </a:r>
            <a:r>
              <a:rPr lang="el-GR" dirty="0" smtClean="0"/>
              <a:t>εξέταση.</a:t>
            </a:r>
          </a:p>
          <a:p>
            <a:r>
              <a:rPr lang="el-GR" dirty="0"/>
              <a:t>Καλλιέργεια δωδεκαδακτυλικού </a:t>
            </a:r>
            <a:r>
              <a:rPr lang="el-GR" dirty="0" smtClean="0"/>
              <a:t>υγρού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755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Βασικές λειτουργίες χολής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268760"/>
            <a:ext cx="8316416" cy="4968552"/>
          </a:xfrm>
        </p:spPr>
        <p:txBody>
          <a:bodyPr>
            <a:noAutofit/>
          </a:bodyPr>
          <a:lstStyle/>
          <a:p>
            <a:r>
              <a:rPr lang="el-GR" sz="2200" dirty="0" smtClean="0"/>
              <a:t>Εξουδετέρωση </a:t>
            </a:r>
            <a:r>
              <a:rPr lang="el-GR" sz="2200" dirty="0"/>
              <a:t>του όξινου </a:t>
            </a:r>
            <a:r>
              <a:rPr lang="el-GR" sz="2200" dirty="0" smtClean="0"/>
              <a:t>βλωμού.</a:t>
            </a:r>
          </a:p>
          <a:p>
            <a:r>
              <a:rPr lang="el-GR" sz="2200" dirty="0"/>
              <a:t>Μείωση της επιφανειακής τάσης των λιπών και γαλακτοματοποίησή </a:t>
            </a:r>
            <a:r>
              <a:rPr lang="el-GR" sz="2200" dirty="0" smtClean="0"/>
              <a:t>τους.</a:t>
            </a:r>
          </a:p>
          <a:p>
            <a:r>
              <a:rPr lang="el-GR" sz="2200" dirty="0"/>
              <a:t>Διευκόλυνση της απορρόφησης και δημιουργίας των χολικών </a:t>
            </a:r>
            <a:r>
              <a:rPr lang="el-GR" sz="2200" dirty="0" smtClean="0"/>
              <a:t>συμπλεγμάτων.</a:t>
            </a:r>
          </a:p>
          <a:p>
            <a:pPr lvl="0"/>
            <a:r>
              <a:rPr lang="el-GR" sz="2200" dirty="0"/>
              <a:t>Επιτάχυνση της πέψης των λιπών και έμμεση πέψη πρωτεϊνών και υδατανθράκων.</a:t>
            </a:r>
          </a:p>
          <a:p>
            <a:pPr lvl="0"/>
            <a:r>
              <a:rPr lang="el-GR" sz="2200" dirty="0"/>
              <a:t>Διέγερση του περισταλτισμού και μείωση της σήψης στο παχύ </a:t>
            </a:r>
            <a:r>
              <a:rPr lang="el-GR" sz="2200" dirty="0" smtClean="0"/>
              <a:t>έντερο.</a:t>
            </a:r>
          </a:p>
          <a:p>
            <a:pPr lvl="0"/>
            <a:r>
              <a:rPr lang="el-GR" sz="2200" dirty="0"/>
              <a:t>Βοήθεια στην αποβολή φαρμάκων, τοξικών ουσιών και χοληστερόλης.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468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Λήψη χολής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1440160"/>
          </a:xfrm>
        </p:spPr>
        <p:txBody>
          <a:bodyPr/>
          <a:lstStyle/>
          <a:p>
            <a:r>
              <a:rPr lang="el-GR" dirty="0"/>
              <a:t>Σπάνια ζητείται λήψη χολής για εργαστηριακή διερεύνηση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Βοηθά στη διάγνωση και χημειοθεραπεία της χολολιθίασης.</a:t>
            </a:r>
          </a:p>
          <a:p>
            <a:endParaRPr lang="el-GR" dirty="0"/>
          </a:p>
        </p:txBody>
      </p:sp>
      <p:graphicFrame>
        <p:nvGraphicFramePr>
          <p:cNvPr id="6" name="Πίνακα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23898"/>
              </p:ext>
            </p:extLst>
          </p:nvPr>
        </p:nvGraphicFramePr>
        <p:xfrm>
          <a:off x="1619672" y="2708920"/>
          <a:ext cx="6336704" cy="33192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60079"/>
                <a:gridCol w="4776625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Νοσήματα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Ευρήματα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χολολιθίαση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Κρύσταλλοι από άμορφο χολερυθρινικό ασβέστιο και χοληστερόλης. Άμορφες μάζες.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χολοκυστίτιδα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Αιωρούμενες κροκίδες, άφθονα πυοσφαίρια, επιθήλια, βλέννη, βακτηριοειδή, σαλμονέλες, σταφυλόκοκκος, εντερόκοκκος, στρεπτόκοκκος και κλωστηρίδια.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χολαγγειίτιδα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Βακτηριοειδή, σαλμονέλα, σταφυλόκοκκος, εντερόκοκκος, στρεπτόκοκκος, κλωστηρίδια, κολοβακτηρίδιο, κλεμπσιέλα, χρυσίζων σταφυλόκοκκος, κλωστηρίδιο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Dificile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21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Εξετάσεις χολής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82453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 smtClean="0"/>
              <a:t>Μικροσκοπική εξέταση.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Μικροβιολογική εξέταση.</a:t>
            </a:r>
          </a:p>
          <a:p>
            <a:pPr>
              <a:spcBef>
                <a:spcPts val="1800"/>
              </a:spcBef>
            </a:pPr>
            <a:r>
              <a:rPr lang="el-GR" dirty="0" smtClean="0"/>
              <a:t>Καλλιέργεια.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74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Κριεμπάρδης 2014. Αναστάσιος Κριεμπάρδης. «Τεχνικές λήψης βιολογικών </a:t>
            </a:r>
            <a:r>
              <a:rPr lang="el-GR" sz="2000" dirty="0" smtClean="0"/>
              <a:t>υλικών (Θ). </a:t>
            </a:r>
            <a:r>
              <a:rPr lang="el-GR" sz="2000" dirty="0" smtClean="0"/>
              <a:t>Ενότητα 11</a:t>
            </a:r>
            <a:r>
              <a:rPr lang="en-US" sz="2000" dirty="0" smtClean="0"/>
              <a:t>:</a:t>
            </a:r>
            <a:r>
              <a:rPr lang="el-GR" sz="2000" dirty="0" smtClean="0"/>
              <a:t> Γαστρικό υγρό – Δωδεκαδακτυλικό - Χολή».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Αδειοδότησης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creativecommons.org/licenses/by-nc-sa/4.0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93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Σύσταση γαστρικού υγρού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188785"/>
              </p:ext>
            </p:extLst>
          </p:nvPr>
        </p:nvGraphicFramePr>
        <p:xfrm>
          <a:off x="1115616" y="1556792"/>
          <a:ext cx="7541064" cy="42672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42884"/>
                <a:gridCol w="5298180"/>
              </a:tblGrid>
              <a:tr h="304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Νερό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98% του ολικού όγκου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Υδροχλωρικό οξύ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Βασική έκκριση: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9370"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160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mEq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ή 1,4-4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mEq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9370" algn="just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Ποσό γαστρικού υγρού: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9370"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60-80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Μέγιστη έκκριση: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17780"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22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mEq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άνδρες</a:t>
                      </a:r>
                    </a:p>
                    <a:p>
                      <a:pPr marL="17780"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16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mEq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γυναίκες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Μέγιστο ποσό γαστρικού υγρού: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120-1800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Ένζυμα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Πεψινογόνο, πεψίνη (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pH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ενεργοποίησης: 1,6-2,4)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γαστρισίνη, γελατινάση, ρενίνη, λιπάση, γαλακτική δευδρογονάση, τρανσαμινάσες, αλκαλική φωσφατάση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03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tx1"/>
                </a:solidFill>
              </a:rPr>
              <a:t>Επεξήγηση όρων χρήσης έργων τρίτων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7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8266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Σύσταση γαστρικού υγρού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graphicFrame>
        <p:nvGraphicFramePr>
          <p:cNvPr id="7" name="Πίνακας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97690"/>
              </p:ext>
            </p:extLst>
          </p:nvPr>
        </p:nvGraphicFramePr>
        <p:xfrm>
          <a:off x="1115616" y="1700809"/>
          <a:ext cx="7541064" cy="3657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242884"/>
                <a:gridCol w="5298180"/>
              </a:tblGrid>
              <a:tr h="409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Ηλεκτρολύτες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Η</a:t>
                      </a:r>
                      <a:r>
                        <a:rPr lang="el-GR" sz="20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,Να</a:t>
                      </a:r>
                      <a:r>
                        <a:rPr lang="el-GR" sz="20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Κ</a:t>
                      </a:r>
                      <a:r>
                        <a:rPr lang="el-GR" sz="20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l-GR" sz="20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,Η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Ο</a:t>
                      </a:r>
                      <a:r>
                        <a:rPr lang="el-GR" sz="2000" baseline="-25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l-GR" sz="20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2000" baseline="-25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</a:t>
                      </a:r>
                      <a:r>
                        <a:rPr lang="el-GR" sz="2000" baseline="30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l-GR" sz="2000" baseline="-25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Βλένη</a:t>
                      </a:r>
                      <a:endParaRPr lang="el-GR" sz="20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μυκίνη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Λευκώματα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(ίχνη)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1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Ορμόνες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Γαστρίνη (Φ.Τ. 25,60±2,66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pg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Ενδογενής παράγοντας (Φ.Τ. 7.700 μονάδες)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Βιολογικές ουσίες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Ισταμίνη, αντισώματα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Γαλακτικό οξύ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99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Νιτρώδη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557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Λήψη γαστρικού υγρού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268760"/>
            <a:ext cx="8532440" cy="496855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Εισαγωγή </a:t>
            </a:r>
            <a:r>
              <a:rPr lang="el-GR" dirty="0"/>
              <a:t>του αρρώστου στο </a:t>
            </a:r>
            <a:r>
              <a:rPr lang="el-GR" dirty="0" smtClean="0"/>
              <a:t>νοσοκομείο.</a:t>
            </a:r>
          </a:p>
          <a:p>
            <a:r>
              <a:rPr lang="el-GR" dirty="0" smtClean="0"/>
              <a:t>Ελέγχονται:</a:t>
            </a:r>
          </a:p>
          <a:p>
            <a:pPr lvl="1"/>
            <a:r>
              <a:rPr lang="el-GR" dirty="0" smtClean="0"/>
              <a:t>Η ποσότητα </a:t>
            </a:r>
            <a:r>
              <a:rPr lang="el-GR" dirty="0"/>
              <a:t>του υδροχλωρικού οξέος (εκκριτική δραστηριότητα του βλεννογόνου του στομάχου).</a:t>
            </a:r>
          </a:p>
          <a:p>
            <a:pPr lvl="1"/>
            <a:r>
              <a:rPr lang="el-GR" dirty="0" smtClean="0"/>
              <a:t>Η παρουσία </a:t>
            </a:r>
            <a:r>
              <a:rPr lang="el-GR" dirty="0"/>
              <a:t>και βαθμός κατακράτησης γαστρικού περιεχομένου.</a:t>
            </a:r>
          </a:p>
          <a:p>
            <a:pPr lvl="1"/>
            <a:r>
              <a:rPr lang="el-GR" dirty="0" smtClean="0"/>
              <a:t>Η περιεκτικότητα </a:t>
            </a:r>
            <a:r>
              <a:rPr lang="el-GR" dirty="0"/>
              <a:t>σε υδροχλωρικό οξύ.</a:t>
            </a:r>
          </a:p>
          <a:p>
            <a:pPr lvl="1"/>
            <a:r>
              <a:rPr lang="el-GR" dirty="0" smtClean="0"/>
              <a:t>Η παρουσία </a:t>
            </a:r>
            <a:r>
              <a:rPr lang="el-GR" dirty="0"/>
              <a:t>καρκινικών κυττάρων.</a:t>
            </a:r>
          </a:p>
          <a:p>
            <a:pPr lvl="1"/>
            <a:r>
              <a:rPr lang="el-GR" dirty="0" smtClean="0"/>
              <a:t>Η παρουσία </a:t>
            </a:r>
            <a:r>
              <a:rPr lang="el-GR" dirty="0"/>
              <a:t>ξένων ουσιών σε σχέση με τη φυσιολογική του σύσταση, π.χ. αίμα, μικρόβια, γαλακτικό οξύ, κ.λπ.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παρουσία μυκοβακτηριδίου της </a:t>
            </a:r>
            <a:r>
              <a:rPr lang="el-GR" dirty="0" smtClean="0"/>
              <a:t>φυματίωσης.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093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496944" cy="908720"/>
          </a:xfrm>
        </p:spPr>
        <p:txBody>
          <a:bodyPr>
            <a:normAutofit fontScale="90000"/>
          </a:bodyPr>
          <a:lstStyle/>
          <a:p>
            <a:r>
              <a:rPr lang="el-GR" dirty="0"/>
              <a:t>Λήψη γαστρικού υγρού  με ρινογαστρικό καθετήρα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/>
              <a:t>Βασική έκκριση ή φάση </a:t>
            </a:r>
            <a:r>
              <a:rPr lang="el-GR" b="1" dirty="0" smtClean="0"/>
              <a:t>ηρεμίας</a:t>
            </a:r>
          </a:p>
          <a:p>
            <a:pPr marL="355600" indent="0">
              <a:buNone/>
            </a:pPr>
            <a:r>
              <a:rPr lang="el-GR" dirty="0" smtClean="0"/>
              <a:t>Ο </a:t>
            </a:r>
            <a:r>
              <a:rPr lang="el-GR" dirty="0"/>
              <a:t>άρρωστος </a:t>
            </a:r>
            <a:r>
              <a:rPr lang="el-GR" dirty="0" smtClean="0"/>
              <a:t>νηστικός </a:t>
            </a:r>
            <a:r>
              <a:rPr lang="el-GR" dirty="0"/>
              <a:t>από το προηγούμενο βράδυ. Το πρωί γίνεται ο καθετηριασμός του στομάχου </a:t>
            </a:r>
            <a:r>
              <a:rPr lang="el-GR" dirty="0" smtClean="0"/>
              <a:t>και </a:t>
            </a:r>
            <a:r>
              <a:rPr lang="el-GR" dirty="0"/>
              <a:t>αναρρόφηση όλου του γαστρικού περιεχομένου, του οποίου απλά μετριέται ο όγκος του. </a:t>
            </a:r>
            <a:r>
              <a:rPr lang="el-GR" dirty="0" smtClean="0"/>
              <a:t>Μετά για διάστημα </a:t>
            </a:r>
            <a:r>
              <a:rPr lang="el-GR" dirty="0"/>
              <a:t>μιας ώρας ανά δεκαπέντε λεπτά αναρροφάται το υγρό που παράγεται, συλλέγεται σε </a:t>
            </a:r>
            <a:r>
              <a:rPr lang="el-GR" dirty="0" smtClean="0"/>
              <a:t>καθαρό Εrlenmeyer (</a:t>
            </a:r>
            <a:r>
              <a:rPr lang="el-GR" dirty="0"/>
              <a:t>Κωνική ευρύλαιμη φιάλη με στόμιο </a:t>
            </a:r>
            <a:r>
              <a:rPr lang="el-GR" dirty="0" smtClean="0"/>
              <a:t>εκροής). Συλλέγονται 50-80ml.</a:t>
            </a:r>
          </a:p>
          <a:p>
            <a:pPr marL="352425"/>
            <a:r>
              <a:rPr lang="el-GR" b="1" dirty="0" smtClean="0"/>
              <a:t>Μέγιστη </a:t>
            </a:r>
            <a:r>
              <a:rPr lang="el-GR" b="1" dirty="0"/>
              <a:t>έκκριση ή τεχνητή </a:t>
            </a:r>
            <a:r>
              <a:rPr lang="el-GR" b="1" dirty="0" smtClean="0"/>
              <a:t>πρόκληση.</a:t>
            </a:r>
          </a:p>
          <a:p>
            <a:pPr marL="352425"/>
            <a:r>
              <a:rPr lang="el-GR" b="1" dirty="0" smtClean="0"/>
              <a:t>Αντιδραστήρια</a:t>
            </a:r>
          </a:p>
          <a:p>
            <a:pPr marL="355600" indent="0">
              <a:buNone/>
            </a:pPr>
            <a:r>
              <a:rPr lang="el-GR" dirty="0" smtClean="0"/>
              <a:t>0,1 </a:t>
            </a:r>
            <a:r>
              <a:rPr lang="en-US" dirty="0" smtClean="0"/>
              <a:t>NaOH.</a:t>
            </a:r>
            <a:endParaRPr lang="el-GR" dirty="0" smtClean="0"/>
          </a:p>
          <a:p>
            <a:pPr marL="352425"/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49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Τεχνική </a:t>
            </a:r>
            <a:r>
              <a:rPr lang="el-GR" dirty="0" smtClean="0"/>
              <a:t>τοποθέτησης </a:t>
            </a:r>
            <a:r>
              <a:rPr lang="el-GR" dirty="0" err="1"/>
              <a:t>ρ</a:t>
            </a:r>
            <a:r>
              <a:rPr lang="el-GR" dirty="0" err="1" smtClean="0"/>
              <a:t>ινογαστρικού</a:t>
            </a:r>
            <a:r>
              <a:rPr lang="el-GR" dirty="0" smtClean="0"/>
              <a:t> </a:t>
            </a:r>
            <a:r>
              <a:rPr lang="el-GR" dirty="0"/>
              <a:t>κ</a:t>
            </a:r>
            <a:r>
              <a:rPr lang="el-GR" dirty="0" smtClean="0"/>
              <a:t>αθετήρα </a:t>
            </a:r>
            <a:r>
              <a:rPr lang="el-GR" dirty="0"/>
              <a:t>(Levin)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59" y="1556792"/>
            <a:ext cx="8433817" cy="2088232"/>
          </a:xfrm>
        </p:spPr>
        <p:txBody>
          <a:bodyPr>
            <a:normAutofit/>
          </a:bodyPr>
          <a:lstStyle/>
          <a:p>
            <a:r>
              <a:rPr lang="el-GR" dirty="0" smtClean="0"/>
              <a:t>Επιλογή σωστού </a:t>
            </a:r>
            <a:r>
              <a:rPr lang="el-GR" dirty="0"/>
              <a:t>μεγέθους </a:t>
            </a:r>
            <a:r>
              <a:rPr lang="el-GR" dirty="0" smtClean="0"/>
              <a:t>σωλήνα.</a:t>
            </a:r>
          </a:p>
          <a:p>
            <a:r>
              <a:rPr lang="el-GR" dirty="0"/>
              <a:t>Αφαιρούνται </a:t>
            </a:r>
            <a:r>
              <a:rPr lang="el-GR" dirty="0" smtClean="0"/>
              <a:t>οι </a:t>
            </a:r>
            <a:r>
              <a:rPr lang="el-GR" dirty="0"/>
              <a:t>τεχνητές οδοντοστοιχίες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Θέση ασθενή καθιστική </a:t>
            </a:r>
            <a:r>
              <a:rPr lang="en-US" dirty="0" smtClean="0"/>
              <a:t>Flower</a:t>
            </a:r>
            <a:r>
              <a:rPr lang="el-GR" dirty="0"/>
              <a:t> (Ημικαθιστή θέση με αύξηση κεφαλής και κορμού στις 90</a:t>
            </a:r>
            <a:r>
              <a:rPr lang="el-GR" dirty="0" smtClean="0"/>
              <a:t>°) </a:t>
            </a:r>
            <a:r>
              <a:rPr lang="el-GR" dirty="0"/>
              <a:t>ή </a:t>
            </a:r>
            <a:r>
              <a:rPr lang="el-GR" dirty="0" smtClean="0"/>
              <a:t>πλάγια </a:t>
            </a:r>
            <a:r>
              <a:rPr lang="el-GR" dirty="0"/>
              <a:t>ή </a:t>
            </a:r>
            <a:r>
              <a:rPr lang="el-GR" dirty="0" smtClean="0"/>
              <a:t>ύπτια.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611560" y="3645024"/>
            <a:ext cx="4572000" cy="22775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Καθαρισμός των ρωθώνων και ψεκάζεται ο ρινοφάρυγγας με αναισθητικό spray-xylocaine.</a:t>
            </a:r>
          </a:p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4BACC6">
                  <a:lumMod val="50000"/>
                </a:srgbClr>
              </a:buClr>
              <a:buSzPct val="11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Εισάγεται ο καθετήρας σε ένα ρουθούνι μέχρι το στομάχι.</a:t>
            </a:r>
          </a:p>
        </p:txBody>
      </p:sp>
      <p:pic>
        <p:nvPicPr>
          <p:cNvPr id="5" name="Picture 4" descr="υλικά για τοποθέτηση σωλήνα Lev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5" t="25423" r="24062" b="15842"/>
          <a:stretch>
            <a:fillRect/>
          </a:stretch>
        </p:blipFill>
        <p:spPr bwMode="auto">
          <a:xfrm>
            <a:off x="5166810" y="3773512"/>
            <a:ext cx="3897313" cy="246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12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Κάκωση ρινικών χοανών και αιμορραγία, κολπίτιδα.</a:t>
            </a:r>
          </a:p>
          <a:p>
            <a:pPr lvl="0"/>
            <a:r>
              <a:rPr lang="el-GR" dirty="0"/>
              <a:t>Οισοφαγίτιδα, εξέλκωση γαστρικού βλεννογόνου.</a:t>
            </a:r>
          </a:p>
          <a:p>
            <a:pPr lvl="0"/>
            <a:r>
              <a:rPr lang="el-GR" dirty="0"/>
              <a:t>Κάκωση μαλακών μορίων φάρυγγα.</a:t>
            </a:r>
          </a:p>
          <a:p>
            <a:pPr lvl="0"/>
            <a:r>
              <a:rPr lang="el-GR" dirty="0"/>
              <a:t>Εισρόφηση γαστρικού περιεχομένου λόγω ερεθισμού και ενεργοποίησης αντανακλαστικού εμετού κατά τη διαδικασία τοποθέτησης.</a:t>
            </a:r>
          </a:p>
          <a:p>
            <a:pPr lvl="0"/>
            <a:r>
              <a:rPr lang="el-GR" dirty="0"/>
              <a:t>Είσοδος σωλήνα στην τραχεία (υποξαιμία, κυάνωση).</a:t>
            </a:r>
          </a:p>
          <a:p>
            <a:pPr lvl="0"/>
            <a:r>
              <a:rPr lang="el-GR" dirty="0"/>
              <a:t>Ερεθισμός παρασυμπαθητικού, καρδιολογικές διαταραχές.</a:t>
            </a:r>
          </a:p>
          <a:p>
            <a:pPr lvl="0"/>
            <a:r>
              <a:rPr lang="el-GR" dirty="0"/>
              <a:t>Παράλυση φωνητικών χορδών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45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Περιεχόμενο </a:t>
            </a:r>
            <a:r>
              <a:rPr lang="el-GR" dirty="0" smtClean="0"/>
              <a:t>δωδεκαδακτυλικού </a:t>
            </a:r>
            <a:r>
              <a:rPr lang="el-GR" dirty="0"/>
              <a:t>υ</a:t>
            </a:r>
            <a:r>
              <a:rPr lang="el-GR" dirty="0" smtClean="0"/>
              <a:t>γρού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300" b="0" dirty="0" smtClean="0"/>
              <a:t>1/3</a:t>
            </a:r>
            <a:endParaRPr lang="el-GR" sz="33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560" y="1484784"/>
            <a:ext cx="8075240" cy="4752528"/>
          </a:xfrm>
        </p:spPr>
        <p:txBody>
          <a:bodyPr/>
          <a:lstStyle/>
          <a:p>
            <a:r>
              <a:rPr lang="el-GR" dirty="0"/>
              <a:t>Το δωδεκαδακτυλικό υγρό αποτελείται από το παγκρεατικό υγρό, τη χολή και τα εντερικά </a:t>
            </a:r>
            <a:r>
              <a:rPr lang="el-GR" dirty="0" smtClean="0"/>
              <a:t>υγρά.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38431"/>
              </p:ext>
            </p:extLst>
          </p:nvPr>
        </p:nvGraphicFramePr>
        <p:xfrm>
          <a:off x="827585" y="2420888"/>
          <a:ext cx="7920880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1512167"/>
                <a:gridCol w="2293571"/>
                <a:gridCol w="1882894"/>
                <a:gridCol w="223224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Φυσιολογικό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Παθολογικό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Νοσήματα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Όψη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Διαυγής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Θολή μόνο παρουσία γαστρικού υγρού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Χρώμα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Γκριζωπό- κιτρινωπό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Άχρωμο, κοκκινωπό,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αιματηρό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Απόφραξη χοληφόρων οδών, κακοήθειες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Ποσότητα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Βασική έκκριση 20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μέγιστη έκκριση 150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 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ή 700-2.000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/24ωρο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&lt;20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mL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&lt;100 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mL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Ανεπάρκεια παγκρέατος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Απόφραξη παγκρέατος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454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Περιεχόμενο </a:t>
            </a:r>
            <a:r>
              <a:rPr lang="el-GR" dirty="0" smtClean="0"/>
              <a:t>δωδεκαδακτυλικού </a:t>
            </a:r>
            <a:r>
              <a:rPr lang="el-GR" dirty="0"/>
              <a:t>υ</a:t>
            </a:r>
            <a:r>
              <a:rPr lang="el-GR" dirty="0" smtClean="0"/>
              <a:t>γρού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300" b="0" dirty="0" smtClean="0"/>
              <a:t>2/3</a:t>
            </a:r>
            <a:endParaRPr lang="el-GR" sz="3300" b="0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204485"/>
              </p:ext>
            </p:extLst>
          </p:nvPr>
        </p:nvGraphicFramePr>
        <p:xfrm>
          <a:off x="827584" y="1340768"/>
          <a:ext cx="7920880" cy="4876800"/>
        </p:xfrm>
        <a:graphic>
          <a:graphicData uri="http://schemas.openxmlformats.org/drawingml/2006/table">
            <a:tbl>
              <a:tblPr firstRow="1" firstCol="1" bandRow="1"/>
              <a:tblGrid>
                <a:gridCol w="1512167"/>
                <a:gridCol w="2293571"/>
                <a:gridCol w="1882894"/>
                <a:gridCol w="2232248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Φυσιολογικό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Παθολογικό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20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Νοσήματα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pH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Ειδικό Βάρος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8,00 (7,00- 8,70)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1007-1042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7,00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Απόφραξη παγκρέατος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HCO</a:t>
                      </a:r>
                      <a:r>
                        <a:rPr lang="el-GR" sz="2000" baseline="-25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105</a:t>
                      </a: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mEq/l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 85 mEq/l</a:t>
                      </a:r>
                      <a:endParaRPr lang="el-GR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Απόφραξη παγκρεατικού πόρου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Κύτταρα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Λίγα λευκά και ερυθρά αιμοσφαίρια ή επιθήλια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Αύξηση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Κακοήθη κύτταρα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Φλεγμονή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Καρκίνος 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Βακτήρια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Δεν υπάρχουν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Αερόβια και αναερόβια 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Χολοκυστίτιδα, χολαγγειίτιδα 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Παράσιτα (ζωικά)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Δεν υπάρχουν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l-GR" sz="20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Αγκυλόστομα, λάμβλιες, στρογγυλοειδές κοπράνων </a:t>
                      </a:r>
                    </a:p>
                  </a:txBody>
                  <a:tcPr marL="68580" marR="68580" marT="0" marB="0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7634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OC_template1</Template>
  <TotalTime>118</TotalTime>
  <Words>1393</Words>
  <Application>Microsoft Office PowerPoint</Application>
  <PresentationFormat>Προβολή στην οθόνη (4:3)</PresentationFormat>
  <Paragraphs>254</Paragraphs>
  <Slides>22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OC_template1</vt:lpstr>
      <vt:lpstr>1_OC_template_updated</vt:lpstr>
      <vt:lpstr>2_OC_template_updated</vt:lpstr>
      <vt:lpstr>OC_template_updated</vt:lpstr>
      <vt:lpstr>Τεχνικές Λήψης Βιολογικών Υλικών (Θ)</vt:lpstr>
      <vt:lpstr>Σύσταση γαστρικού υγρού 1/2</vt:lpstr>
      <vt:lpstr>Σύσταση γαστρικού υγρού 1/2</vt:lpstr>
      <vt:lpstr>Λήψη γαστρικού υγρού</vt:lpstr>
      <vt:lpstr>Λήψη γαστρικού υγρού  με ρινογαστρικό καθετήρα</vt:lpstr>
      <vt:lpstr>Τεχνική τοποθέτησης ρινογαστρικού καθετήρα (Levin)</vt:lpstr>
      <vt:lpstr>Επιπλοκές </vt:lpstr>
      <vt:lpstr>Περιεχόμενο δωδεκαδακτυλικού υγρού 1/3</vt:lpstr>
      <vt:lpstr>Περιεχόμενο δωδεκαδακτυλικού υγρού 2/3</vt:lpstr>
      <vt:lpstr>Περιεχόμενο δωδεκαδακτυλικού υγρού 3/3</vt:lpstr>
      <vt:lpstr>Διαγνωστική αξία ανάλυσης του δωδεκαδακτυλικού υγρού</vt:lpstr>
      <vt:lpstr>Εξετάσεις δωδεκαδακτυλικού υγρού</vt:lpstr>
      <vt:lpstr>Βασικές λειτουργίες χολής</vt:lpstr>
      <vt:lpstr>Λήψη χολής</vt:lpstr>
      <vt:lpstr>Εξετάσεις χολής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Λήψης Βιολογικών Υλικών</dc:title>
  <dc:creator>opencourses@teiath.gr</dc:creator>
  <cp:lastModifiedBy>natasakar new</cp:lastModifiedBy>
  <cp:revision>17</cp:revision>
  <dcterms:created xsi:type="dcterms:W3CDTF">2014-06-02T08:45:28Z</dcterms:created>
  <dcterms:modified xsi:type="dcterms:W3CDTF">2015-02-27T14:53:40Z</dcterms:modified>
</cp:coreProperties>
</file>