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1" r:id="rId4"/>
    <p:sldMasterId id="2147483733" r:id="rId5"/>
  </p:sldMasterIdLst>
  <p:notesMasterIdLst>
    <p:notesMasterId r:id="rId46"/>
  </p:notesMasterIdLst>
  <p:handoutMasterIdLst>
    <p:handoutMasterId r:id="rId47"/>
  </p:handoutMasterIdLst>
  <p:sldIdLst>
    <p:sldId id="256" r:id="rId6"/>
    <p:sldId id="268" r:id="rId7"/>
    <p:sldId id="269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305" r:id="rId25"/>
    <p:sldId id="293" r:id="rId26"/>
    <p:sldId id="294" r:id="rId27"/>
    <p:sldId id="306" r:id="rId28"/>
    <p:sldId id="307" r:id="rId29"/>
    <p:sldId id="297" r:id="rId30"/>
    <p:sldId id="308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257" r:id="rId39"/>
    <p:sldId id="262" r:id="rId40"/>
    <p:sldId id="264" r:id="rId41"/>
    <p:sldId id="309" r:id="rId42"/>
    <p:sldId id="310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32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05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01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55EC-BB07-424B-83CC-FFFFBD7EDEA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63507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3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0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0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9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4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03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3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9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5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2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27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8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3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3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5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7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2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4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9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hsourc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otein_CD59_PDB_1cdq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PDBbo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ormowanie_MAC-en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ea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bank.hematology.org/AssetDetail.aspx?AssetID=994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9</a:t>
            </a:r>
            <a:r>
              <a:rPr lang="el-GR" sz="2600" dirty="0"/>
              <a:t>: </a:t>
            </a:r>
            <a:r>
              <a:rPr lang="el-GR" sz="2600" dirty="0" err="1"/>
              <a:t>Παροξυσμική</a:t>
            </a:r>
            <a:r>
              <a:rPr lang="el-GR" sz="2600" dirty="0"/>
              <a:t> Νυχτερινή </a:t>
            </a:r>
            <a:r>
              <a:rPr lang="el-GR" sz="2600" dirty="0" err="1"/>
              <a:t>Αιμοσφαιρινουρία</a:t>
            </a:r>
            <a:r>
              <a:rPr lang="el-GR" sz="2600" dirty="0"/>
              <a:t> και Εισαγωγή στις Αιμολυτικές Αναιμίες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nhsource.com/sites/all/themes/pnhsource/images/complement_cascade_and_p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32" y="1052736"/>
            <a:ext cx="6281936" cy="55679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Cascade and PNH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563888" y="6597352"/>
            <a:ext cx="1149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pnhsource.com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5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Κλινικές εκδηλώσεις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err="1" smtClean="0"/>
              <a:t>Ορθρόχρωμη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ορθροκυτταρική</a:t>
            </a:r>
            <a:r>
              <a:rPr lang="el-GR" altLang="el-GR" dirty="0" smtClean="0"/>
              <a:t> αναιμία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Αυξημένα ΔΕΚ </a:t>
            </a:r>
            <a:r>
              <a:rPr lang="el-GR" altLang="el-GR" dirty="0" err="1" smtClean="0"/>
              <a:t>μακροκυτταρική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Μειωμένος </a:t>
            </a:r>
            <a:r>
              <a:rPr lang="en-US" altLang="el-GR" dirty="0" smtClean="0"/>
              <a:t>Fe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υπόχρωμη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μικροκυτταρική</a:t>
            </a:r>
            <a:r>
              <a:rPr lang="en-US" altLang="el-GR" dirty="0" smtClean="0"/>
              <a:t>.</a:t>
            </a:r>
          </a:p>
          <a:p>
            <a:pPr eaLnBrk="1" hangingPunct="1"/>
            <a:r>
              <a:rPr lang="el-GR" altLang="el-GR" dirty="0" err="1" smtClean="0"/>
              <a:t>Λευκοπενία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θρομβοπενία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Λεμφοκύτταρα ΦΤ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Αύξηση </a:t>
            </a:r>
            <a:r>
              <a:rPr lang="en-US" altLang="el-GR" dirty="0" smtClean="0"/>
              <a:t>LDH, T-BIL, </a:t>
            </a:r>
            <a:r>
              <a:rPr lang="el-GR" altLang="el-GR" dirty="0" smtClean="0"/>
              <a:t>μείωση </a:t>
            </a:r>
            <a:r>
              <a:rPr lang="el-GR" altLang="el-GR" dirty="0" err="1" smtClean="0"/>
              <a:t>απτοσφαιρινών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αιμοσφαιρινουρία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Σιδηροπενική αναιμία από απώλεια </a:t>
            </a:r>
            <a:r>
              <a:rPr lang="en-US" altLang="el-GR" dirty="0" smtClean="0"/>
              <a:t>Fe </a:t>
            </a:r>
            <a:r>
              <a:rPr lang="el-GR" altLang="el-GR" dirty="0" smtClean="0"/>
              <a:t>στα ούρα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err="1" smtClean="0"/>
              <a:t>Αιμοσιδηρινουρία</a:t>
            </a:r>
            <a:r>
              <a:rPr lang="el-GR" altLang="el-GR" dirty="0" smtClean="0"/>
              <a:t> (διάγνωση)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ΠΝΑ χωρίς απλασία παρουσιάζει φυσιολογική </a:t>
            </a:r>
            <a:r>
              <a:rPr lang="el-GR" altLang="el-GR" dirty="0" err="1" smtClean="0"/>
              <a:t>κυτταροβρίθεια</a:t>
            </a:r>
            <a:r>
              <a:rPr lang="el-GR" altLang="el-GR" dirty="0" smtClean="0"/>
              <a:t> με υπερπλασία της ερυθράς σειράς και ήπιες έως μέτριες </a:t>
            </a:r>
            <a:r>
              <a:rPr lang="el-GR" altLang="el-GR" dirty="0" err="1" smtClean="0"/>
              <a:t>δυσερυθροποθητικές</a:t>
            </a:r>
            <a:r>
              <a:rPr lang="el-GR" altLang="el-GR" dirty="0" smtClean="0"/>
              <a:t> αλλοιώσεις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Διάγνωση και διαφορική διάγνωση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Αιμοσφαιρινουρία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err="1" smtClean="0"/>
              <a:t>Αιμοσιδηρίνη</a:t>
            </a:r>
            <a:r>
              <a:rPr lang="el-GR" dirty="0" smtClean="0"/>
              <a:t> στα ούρα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Αιμολυτική αναιμία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err="1" smtClean="0"/>
              <a:t>Λευκοπενία</a:t>
            </a:r>
            <a:r>
              <a:rPr lang="el-GR" dirty="0" smtClean="0"/>
              <a:t> και </a:t>
            </a:r>
            <a:r>
              <a:rPr lang="el-GR" dirty="0" err="1" smtClean="0"/>
              <a:t>θρομβοπενία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Θρόμβωση σε τυχαία σημεία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Ιδιοπαθής </a:t>
            </a:r>
            <a:r>
              <a:rPr lang="el-GR" dirty="0" err="1" smtClean="0"/>
              <a:t>θρομβοπενία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3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err="1" smtClean="0"/>
              <a:t>Κυτταρομετρία</a:t>
            </a:r>
            <a:r>
              <a:rPr lang="el-GR" altLang="el-GR" sz="4000" dirty="0" smtClean="0"/>
              <a:t> ροής 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 bwMode="auto">
          <a:xfrm>
            <a:off x="914392" y="1268760"/>
            <a:ext cx="6950490" cy="49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Θεραπεία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Συντηρητικά με </a:t>
            </a:r>
            <a:r>
              <a:rPr lang="el-GR" altLang="el-GR" dirty="0" err="1" smtClean="0"/>
              <a:t>φυλλικό</a:t>
            </a:r>
            <a:r>
              <a:rPr lang="el-GR" altLang="el-GR" dirty="0" smtClean="0"/>
              <a:t> οξύ και σίδηρο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Μεταμόσχευση σε νέους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Αντιμετώπιση θρομβώσεων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Πρόγνωση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Ήπια έως απειλητική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10-15 έτη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ΜΔΣ ή ΟΛ</a:t>
            </a:r>
            <a:r>
              <a:rPr lang="en-US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Αιμολυτικές αναιμίες</a:t>
            </a:r>
          </a:p>
        </p:txBody>
      </p:sp>
      <p:sp>
        <p:nvSpPr>
          <p:cNvPr id="23555" name="Υπότιτλο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Γενική εισαγωγή και ταξινόμηση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Εισαγωγή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b="1" dirty="0"/>
              <a:t>Τι είναι </a:t>
            </a:r>
            <a:r>
              <a:rPr lang="el-GR" altLang="el-GR" b="1" dirty="0" err="1" smtClean="0"/>
              <a:t>αιμόλυση</a:t>
            </a:r>
            <a:r>
              <a:rPr lang="el-GR" altLang="el-GR" b="1" dirty="0" smtClean="0"/>
              <a:t>;</a:t>
            </a:r>
            <a:endParaRPr lang="en-US" altLang="el-GR" b="1" dirty="0" smtClean="0"/>
          </a:p>
          <a:p>
            <a:r>
              <a:rPr lang="el-GR" altLang="el-GR" dirty="0" err="1" smtClean="0"/>
              <a:t>Ασυμπτωματική</a:t>
            </a:r>
            <a:r>
              <a:rPr lang="en-US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Χωρίς παθολογικά εργαστηριακά ευρήματα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Κατά την εξέλιξη:</a:t>
            </a:r>
          </a:p>
          <a:p>
            <a:pPr>
              <a:buFontTx/>
              <a:buAutoNum type="arabicPeriod"/>
            </a:pPr>
            <a:r>
              <a:rPr lang="el-GR" altLang="el-GR" dirty="0" smtClean="0"/>
              <a:t>Αναιμία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buFontTx/>
              <a:buAutoNum type="arabicPeriod"/>
            </a:pPr>
            <a:r>
              <a:rPr lang="el-GR" altLang="el-GR" dirty="0" smtClean="0"/>
              <a:t>ΔΕΚ υψηλά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buFontTx/>
              <a:buAutoNum type="arabicPeriod"/>
            </a:pPr>
            <a:r>
              <a:rPr lang="el-GR" altLang="el-GR" dirty="0" smtClean="0"/>
              <a:t>Ίκτερο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buFontTx/>
              <a:buAutoNum type="arabicPeriod"/>
            </a:pPr>
            <a:r>
              <a:rPr lang="el-GR" altLang="el-GR" dirty="0" smtClean="0"/>
              <a:t>Σπληνομεγαλία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buFontTx/>
              <a:buAutoNum type="arabicPeriod"/>
            </a:pPr>
            <a:r>
              <a:rPr lang="el-GR" altLang="el-GR" dirty="0" err="1" smtClean="0"/>
              <a:t>Χολοληθίαση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294967295"/>
          </p:nvPr>
        </p:nvSpPr>
        <p:spPr>
          <a:xfrm>
            <a:off x="4860032" y="1124744"/>
            <a:ext cx="4041775" cy="3918421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200" b="1" dirty="0"/>
              <a:t>Παραγωγή/καταστροφή </a:t>
            </a:r>
            <a:endParaRPr lang="en-US" sz="2200" b="1" dirty="0" smtClean="0"/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Βαριά αναιμία.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Βαθμός </a:t>
            </a:r>
            <a:r>
              <a:rPr lang="el-GR" sz="2200" dirty="0" err="1" smtClean="0"/>
              <a:t>αιμόλυσης</a:t>
            </a:r>
            <a:r>
              <a:rPr lang="el-GR" sz="2200" dirty="0" smtClean="0"/>
              <a:t>;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Διόρθωση απόλυτου αριθμού ΔΕΚ.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Χρόνος ωρίμανσης;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Παραμονή στο αίμα</a:t>
            </a:r>
            <a:r>
              <a:rPr lang="el-GR" sz="2200" dirty="0"/>
              <a:t>;</a:t>
            </a:r>
            <a:endParaRPr 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427984" y="1340768"/>
            <a:ext cx="0" cy="453650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Χρόνος ωρίμανσης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Ασθενής με αιμολυτική αναιμία και</a:t>
            </a:r>
            <a:r>
              <a:rPr lang="en-US" dirty="0" smtClean="0"/>
              <a:t>:</a:t>
            </a:r>
          </a:p>
          <a:p>
            <a:pPr lvl="1" indent="-387350">
              <a:defRPr/>
            </a:pPr>
            <a:r>
              <a:rPr lang="en-US" dirty="0" smtClean="0"/>
              <a:t>HCT 18%</a:t>
            </a:r>
          </a:p>
          <a:p>
            <a:pPr lvl="1" indent="-387350">
              <a:defRPr/>
            </a:pPr>
            <a:r>
              <a:rPr lang="en-US" dirty="0" smtClean="0"/>
              <a:t>RBCs</a:t>
            </a:r>
            <a:r>
              <a:rPr lang="el-GR" dirty="0" smtClean="0"/>
              <a:t> 2</a:t>
            </a:r>
            <a:r>
              <a:rPr lang="en-US" dirty="0" smtClean="0"/>
              <a:t>x10</a:t>
            </a:r>
            <a:r>
              <a:rPr lang="en-US" baseline="30000" dirty="0" smtClean="0"/>
              <a:t>12</a:t>
            </a:r>
            <a:r>
              <a:rPr lang="el-GR" dirty="0" smtClean="0"/>
              <a:t>/μ</a:t>
            </a:r>
            <a:r>
              <a:rPr lang="en-US" dirty="0" smtClean="0"/>
              <a:t>l</a:t>
            </a:r>
          </a:p>
          <a:p>
            <a:pPr lvl="1" indent="-387350">
              <a:defRPr/>
            </a:pPr>
            <a:r>
              <a:rPr lang="el-GR" dirty="0" smtClean="0"/>
              <a:t>ΔΕΚ 3%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Απόλυτος αριθμός ΔΕΚ = </a:t>
            </a:r>
            <a:r>
              <a:rPr lang="el-GR" dirty="0"/>
              <a:t>2</a:t>
            </a:r>
            <a:r>
              <a:rPr lang="en-US" dirty="0" smtClean="0"/>
              <a:t>x10</a:t>
            </a:r>
            <a:r>
              <a:rPr lang="en-US" baseline="30000" dirty="0" smtClean="0"/>
              <a:t>12</a:t>
            </a:r>
            <a:r>
              <a:rPr lang="el-GR" dirty="0" smtClean="0"/>
              <a:t> </a:t>
            </a:r>
            <a:r>
              <a:rPr lang="en-US" dirty="0" smtClean="0"/>
              <a:t>x 0.003 = 60 x10</a:t>
            </a:r>
            <a:r>
              <a:rPr lang="en-US" baseline="30000" dirty="0" smtClean="0"/>
              <a:t>9</a:t>
            </a:r>
            <a:r>
              <a:rPr lang="el-GR" dirty="0"/>
              <a:t>/μ</a:t>
            </a:r>
            <a:r>
              <a:rPr lang="en-US" dirty="0" smtClean="0"/>
              <a:t>l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Διορθωμένος = 60</a:t>
            </a:r>
            <a:r>
              <a:rPr lang="en-US" dirty="0" smtClean="0"/>
              <a:t>x10</a:t>
            </a:r>
            <a:r>
              <a:rPr lang="en-US" baseline="30000" dirty="0" smtClean="0"/>
              <a:t>12</a:t>
            </a:r>
            <a:r>
              <a:rPr lang="el-GR" dirty="0" smtClean="0"/>
              <a:t> :</a:t>
            </a:r>
            <a:r>
              <a:rPr lang="en-US" dirty="0" smtClean="0"/>
              <a:t> </a:t>
            </a:r>
            <a:r>
              <a:rPr lang="el-GR" dirty="0" smtClean="0"/>
              <a:t>2.5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l-GR" dirty="0" smtClean="0"/>
              <a:t>24</a:t>
            </a:r>
            <a:r>
              <a:rPr lang="en-US" dirty="0" smtClean="0"/>
              <a:t> </a:t>
            </a:r>
            <a:r>
              <a:rPr lang="en-US" dirty="0"/>
              <a:t>x10</a:t>
            </a:r>
            <a:r>
              <a:rPr lang="en-US" baseline="30000" dirty="0"/>
              <a:t>9</a:t>
            </a:r>
            <a:r>
              <a:rPr lang="el-GR" dirty="0"/>
              <a:t>/μ</a:t>
            </a:r>
            <a:r>
              <a:rPr lang="en-US" dirty="0" smtClean="0"/>
              <a:t>l</a:t>
            </a:r>
            <a:endParaRPr lang="el-GR" dirty="0"/>
          </a:p>
          <a:p>
            <a:pPr marL="0" indent="0">
              <a:buFontTx/>
              <a:buNone/>
              <a:defRPr/>
            </a:pPr>
            <a:r>
              <a:rPr lang="el-GR" b="1" dirty="0" smtClean="0"/>
              <a:t>ΦΤ </a:t>
            </a:r>
            <a:r>
              <a:rPr lang="el-GR" b="1" dirty="0"/>
              <a:t>ΔΕΚ </a:t>
            </a:r>
            <a:r>
              <a:rPr lang="el-GR" b="1" dirty="0" smtClean="0"/>
              <a:t>25-75</a:t>
            </a:r>
            <a:r>
              <a:rPr lang="en-US" b="1" dirty="0" smtClean="0"/>
              <a:t> </a:t>
            </a:r>
            <a:r>
              <a:rPr lang="en-US" b="1" dirty="0"/>
              <a:t>x10</a:t>
            </a:r>
            <a:r>
              <a:rPr lang="en-US" b="1" baseline="30000" dirty="0"/>
              <a:t>9</a:t>
            </a:r>
            <a:r>
              <a:rPr lang="el-GR" b="1" dirty="0"/>
              <a:t>/μ</a:t>
            </a:r>
            <a:r>
              <a:rPr lang="en-US" b="1" dirty="0"/>
              <a:t>l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l-GR" baseline="30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1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Διαγνωστική προσέγγιση</a:t>
            </a:r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Ιστορικό.</a:t>
            </a:r>
          </a:p>
          <a:p>
            <a:r>
              <a:rPr lang="el-GR" altLang="el-GR" dirty="0" smtClean="0"/>
              <a:t>Κλινική κατάσταση.</a:t>
            </a:r>
          </a:p>
          <a:p>
            <a:r>
              <a:rPr lang="el-GR" altLang="el-GR" dirty="0" smtClean="0"/>
              <a:t>Γενικά συμπτώματα αναιμίας.</a:t>
            </a:r>
          </a:p>
          <a:p>
            <a:r>
              <a:rPr lang="el-GR" altLang="el-GR" dirty="0" smtClean="0"/>
              <a:t>ΔΕΚ.</a:t>
            </a:r>
          </a:p>
          <a:p>
            <a:r>
              <a:rPr lang="el-GR" altLang="el-GR" dirty="0" err="1" smtClean="0"/>
              <a:t>Αιμόλυση</a:t>
            </a:r>
            <a:r>
              <a:rPr lang="el-GR" altLang="el-GR" dirty="0" smtClean="0"/>
              <a:t>.</a:t>
            </a:r>
          </a:p>
          <a:p>
            <a:r>
              <a:rPr lang="en-US" altLang="el-GR" dirty="0" smtClean="0"/>
              <a:t>I-BIL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n-US" altLang="el-GR" dirty="0" smtClean="0"/>
              <a:t>LDH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err="1" smtClean="0"/>
              <a:t>Απτοσφαιρίνες</a:t>
            </a:r>
            <a:r>
              <a:rPr lang="el-GR" altLang="el-GR" dirty="0" smtClean="0"/>
              <a:t> μειωμένες.</a:t>
            </a:r>
          </a:p>
        </p:txBody>
      </p:sp>
      <p:sp>
        <p:nvSpPr>
          <p:cNvPr id="26628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Σχιστοκύτταρα.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Σφαιροκύτταρα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Αιμοσφαιρίνη στα ούρα.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340768"/>
            <a:ext cx="0" cy="388843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Σπάνια.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Επίκτητη.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Κληρονομική νόσος.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Αρχέγονο αιμοποιητικό κύτταρο.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Χρόνια </a:t>
            </a:r>
            <a:r>
              <a:rPr lang="el-GR" altLang="el-GR" dirty="0" err="1" smtClean="0"/>
              <a:t>ενδοαγγειακή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Παγκυτταροπενία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Φλεβικές θρομβώσεις.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485031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1:100.000.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Πώς γίνονται οι θρομβώσεις;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Συσχέτιση με </a:t>
            </a:r>
            <a:r>
              <a:rPr lang="el-GR" altLang="el-GR" sz="2200" dirty="0" err="1" smtClean="0"/>
              <a:t>απλαστική</a:t>
            </a:r>
            <a:r>
              <a:rPr lang="el-GR" altLang="el-GR" sz="2200" dirty="0" smtClean="0"/>
              <a:t> αναιμία;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Παροξυσμική</a:t>
            </a:r>
            <a:r>
              <a:rPr lang="el-GR" dirty="0"/>
              <a:t> Νυχτερινή </a:t>
            </a:r>
            <a:r>
              <a:rPr lang="el-GR" dirty="0" err="1"/>
              <a:t>Αιμοσφαιρινουρία</a:t>
            </a:r>
            <a:r>
              <a:rPr lang="el-GR" dirty="0"/>
              <a:t> (ΠΝΑ)</a:t>
            </a: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932040" y="1628800"/>
            <a:ext cx="0" cy="29523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0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33338" y="1124744"/>
            <a:ext cx="8947150" cy="3950494"/>
            <a:chOff x="33338" y="1124744"/>
            <a:chExt cx="8947150" cy="3950494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52400" y="1731963"/>
              <a:ext cx="8658225" cy="4778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       (-)                        Άμεση δοκιμασία κατά </a:t>
              </a:r>
              <a:r>
                <a:rPr lang="en-US" altLang="el-GR" sz="2200" b="1" dirty="0">
                  <a:solidFill>
                    <a:prstClr val="black"/>
                  </a:solidFill>
                  <a:latin typeface="Calibri"/>
                </a:rPr>
                <a:t>Coombs</a:t>
              </a: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              (+)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96838" y="3290888"/>
              <a:ext cx="4384675" cy="3984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1. Ιστορικό, κλινική εξέταση, επίχρισμα</a:t>
              </a:r>
            </a:p>
          </p:txBody>
        </p:sp>
        <p:sp>
          <p:nvSpPr>
            <p:cNvPr id="31749" name="Line 16"/>
            <p:cNvSpPr>
              <a:spLocks noChangeShapeType="1"/>
            </p:cNvSpPr>
            <p:nvPr/>
          </p:nvSpPr>
          <p:spPr bwMode="auto">
            <a:xfrm>
              <a:off x="1676400" y="2238375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50" name="Line 16"/>
            <p:cNvSpPr>
              <a:spLocks noChangeShapeType="1"/>
            </p:cNvSpPr>
            <p:nvPr/>
          </p:nvSpPr>
          <p:spPr bwMode="auto">
            <a:xfrm>
              <a:off x="4772025" y="1124744"/>
              <a:ext cx="0" cy="5818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51" name="Line 16"/>
            <p:cNvSpPr>
              <a:spLocks noChangeShapeType="1"/>
            </p:cNvSpPr>
            <p:nvPr/>
          </p:nvSpPr>
          <p:spPr bwMode="auto">
            <a:xfrm>
              <a:off x="7751763" y="22939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19800" y="2522538"/>
              <a:ext cx="2960688" cy="5953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Ανοσολογικής αρχής  ΑΑ</a:t>
              </a:r>
              <a:endParaRPr lang="en-US" alt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457200" y="2506663"/>
              <a:ext cx="327025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Μη Ανοσολογικής αρχής ΑΑ </a:t>
              </a:r>
              <a:endParaRPr lang="en-US" alt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54" name="Line 16"/>
            <p:cNvSpPr>
              <a:spLocks noChangeShapeType="1"/>
            </p:cNvSpPr>
            <p:nvPr/>
          </p:nvSpPr>
          <p:spPr bwMode="auto">
            <a:xfrm>
              <a:off x="1447800" y="2936875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33338" y="3986213"/>
              <a:ext cx="3581400" cy="3984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Θετικό ιστορικό, κλινικά σημεία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33338" y="4678363"/>
              <a:ext cx="4481512" cy="396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Έκθεση σε Φ/Χ παράγοντες ή λοιμώξεις</a:t>
              </a:r>
            </a:p>
          </p:txBody>
        </p:sp>
        <p:sp>
          <p:nvSpPr>
            <p:cNvPr id="31757" name="Line 16"/>
            <p:cNvSpPr>
              <a:spLocks noChangeShapeType="1"/>
            </p:cNvSpPr>
            <p:nvPr/>
          </p:nvSpPr>
          <p:spPr bwMode="auto">
            <a:xfrm>
              <a:off x="685800" y="3765550"/>
              <a:ext cx="0" cy="220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58" name="Line 16"/>
            <p:cNvSpPr>
              <a:spLocks noChangeShapeType="1"/>
            </p:cNvSpPr>
            <p:nvPr/>
          </p:nvSpPr>
          <p:spPr bwMode="auto">
            <a:xfrm>
              <a:off x="685800" y="44069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759" name="AutoShape 2" descr="data:image/jpeg;base64,/9j/4AAQSkZJRgABAQAAAQABAAD/2wCEAAkGBxQSEhUUExQVFhUXGBwaFxgXFxcaHBwdGBcXGhgcGRcaHCggGBolHBcXITEhJSkrLi4uFx8zODMsNygtLiwBCgoKDg0OGxAQGywkICQsLCwsLCwsLCwsLCwsLCwsLCwsLCwsLCwsLCwsLCwsLCwsLCwsLCwsLCwsLCwsLCwsLP/AABEIAK4BIgMBIgACEQEDEQH/xAAbAAACAgMBAAAAAAAAAAAAAAAFBgMEAAECB//EAEQQAAIABAMFBgQDBgMIAgMAAAECAAMEEQUSIQYxQVFhEyJxgZGhMkKxwRRS0SNicoKS8BUz0hZDU3ODsuHxJJM0VKP/xAAYAQEBAQEBAAAAAAAAAAAAAAACAwEABP/EACQRAAICAgIDAQEBAAMAAAAAAAABAhESIQMxEyJBUTJhQnGR/9oADAMBAAIRAxEAPwB32xw2TLMkS5ElQxbNaVL1sBYHu9TA2moUY/5Un/6pf+mHbaPDe3lWW2dTmTxG8eY+0JqMVUqwKtexBFiLRTjpxPRxU1R3MpZI0WTKbmTKlgeQyxDTpLRwzU0h14r2Uv8A074tCJ2kgC8OkUxX1BCVhFFVp+zlS5bDfaVLBHiMtiIq/wCxOvxSbf8AIS/paBkqeZDiYu8bxzHER6GraX3aX1icrj0RmnDoDUOytNLFjJlOeLNKl+wy6CJ5mBUgBJpqcAC5PYy9w/ljs49T3t2q387etrRvGVM2mmiUQxZGC2N73HAxNp3sm0/p572CT5jOsmUqE9xVlSxZeF+7qTv84uVGz2Vb9lLt/wAtP9Mawp8jAMCpHA6bobqvE0Mo7iSLWi8taR6XqqQs7My5BmdjOp5DX+FjJl3uOB7usQYjh8uTUOhlSst8y/spe5t3y8N3lGqRj+IlFd/aL9Rf2h5xTCZc8d4WYbmG8fqOkZJqMrJyqMuhWkLTBe9T05P/ACZf+mBtYZTGy08gX3BZMu//AGwfGyRvrO7vHu2P1tGHEqam7shO0fcWH3fj4CO9b1s24/FZNgWzEpUvOkSWdtbGVL7o5fDv5wS/2fpf/wBan/8Apl/6YXhj9Tcm6W/Ll0Hne8G8FxwTjkcBX4cj4dekTlCXZOUJdgjauip5SIkumpw8wnXsZdwoGpHd36gecVcLwCWwuZco/wDSl/6YL7ZUZZZc0a9mTfwa2vqB6xVwfEQo1hRXpocKx0ZWbOygptKkj/pS/wDTAnCKOUtQqPJkMrHLYypeh4Ed3nb1hhxHFlK6QGwWW02qUgXVDmY8By942C07Nr12Mz4DSAEmmpwBqf2Mv/TCRViVNcmXIkpL3KBJlgkcyct9YbtosUQI0pe87CxA4A77nhpwgBSOFt3FIHjB44/WHjj9ZXkUzIO6AByAAHoBYQW2fnJMcy5qKTa6nnbeCIJfiZMxCFFiB8J3+XOF/Cj/APKl2/N9jD/q7QntPQ6Chlf8NP6V/SK9YKeUuaYstR1Ua+AtcmL7GwvHn7zmq5xdt25B+VeHmd5iMIOTJQhkw9/jdH/w/wD+QgnSJImrmRZbKeSj30uDAZMEGX/xAntGpZoZSbX1HMcQYphF6XY3xp9DPN2fkm576+DaD1gTOxWmldyTKE08WaxH9R1PlF7a+rIp1C/7xgpP7pBJ9bWgHhVEHNoyEbVyNhG1bNLjThrmTJK/lyAe8MuE1NPUDuogYb1Krce2o6xXqsEUJpvtCws0080TF0KnXqOI8IVRnpGuEZLQybWusqSAiIHmHKpCrcDexGm+31hew6hZtLsfeC+2guJEz5dR5sAR7AxPgM1QNYyHrGzoaiBa/DXQXuRDLs+6T5V2ly8y91u4uvXdxitjVSpXSI9imJM7TS669e9GP2gzJq42H/wMv/hp/Sv6RqLVoyJkDdoD7T0WeSWAuyd4cyB8Q9L+ggxGRidPRqdbPPaeeDqAImaZeDeJbMh2LSmyEm5U/D5cooDZieTYvLA5i5PpaPSpRf09K5IsH0cntZyINQTdvAamCm2GIHMtOpsCMz25Xso8NLwbwjCEpwbasd7Hf4DkIVdpUtWsTxRSPK4+ojE1KQE1KZxKwkstwI4wrEWpZnEyybMv3HWGXB65BK1IBhaxkqWYjdGptumO7tMZ8cwYVKhkYK41VrbxyPMQtTsHq00MvN1Ugj03w54QD2Eq+/It/QRbiS5HHRFTcdC1s3gDI3azbZh8K8r8See+GWMjcGUnJ7DJtu2CdqJ+SmexsWso/mIB9rwrYdRE2CiGfammL05tvUhvIHX2JPlAzB65VEVg6jorxuonDYSw3wPrJLSmDcVNx5QxTMUWAVSfxM0S0BNzqRwHE9I2Lb7Hb+jstmXUXBG49RC7W7L63ktl/da5Hkd4hjQWFuUbiKli9HnUmuhPTZacx78xAOlyfQgQSrCtDT2li7sbAnixB1PQAe0HoAbZSC0pXGoR7t4EEX8rws3J0xZOTSYBoKfMTc3J3k7yTvMS1NMUNiPDrHFBUgWMEKzEwyWsIs7TL7sETHI15Qf2dwk5zPfj8A8eMA6ZWnTAiC/M8AOJMPyiwtB5JUgckqVI1Nl5lI5gj1Eef4Y3Ytkb4kOU+WkehwHxfAEnNnBKPbeLEG264iUJJPZPjlXZqXiS5YW8enBzpvOkWm2cqRoChHPMR7WgrhOzolsHmNncbgNw/Uw1hF3ZTKMdnG0VIzUiaay8rEeAs3pe/lATC6vIwO+HthfQws1+y2uaSwX9xr28jwEZCa2mGE1VMs1eNLl03mFOqJmGwF2Y2A8d0FZezdS3xGWo6kn0AEGMJweVTsCzhpp0BJAt/CsNYx2hZRitFqtwkTKcSSdQoAPIqND/AHzhNmNMkNkmAgj0PUHiI9FiOdIVxZlDDkQD9YlHkp7Jwniedds85hLl3LHT/wBw3UnZUMkCY4ubk23s37o3nlF+odJEpnyhVUXIUAeWkJCy3qJnaPcsx3cFHIdBDvPXSH/f+IcJWMqwBCvYgH5ePnGokpqEBFHJQPQRkZ6B9AhAvHsXFOgNszsbIvM8STwAiORtFJaYZZJRsxUZhobG28QE2yv+IlX+HIbeObX7QYQ9qYYxuSTKj4rUubmaR0UAD03+t4npNoZ8s/tP2i8dAD5ERqip7xZqMKZhosWePRdqP4NFHUrNQOhuCP7B6xQx7BxUKCCBMX4T9QekUNk7oZkskcCBfyP2hkiL9ZaIP1ejz6dTTpejS305AkHwI0izheDTJzgurJLBuSwIJ6AH6w8RkLyv8F5WYBG41G4kSMjUbjRjjTCIWsR2bIN5BAB3oTp/KfsYZo1CjJx6NTa6EyXgNQ+hsnUkH0ywSnVEuhQS5YzzW16n95jwHSGGPPpcwzHeY2pZj6XsB5C0VjJz76KRbm6ZamYjUMbmaR0XQf35xZpsdnSxZrTPHQ+oiCWBeI2W8Ol+FMY/hfn7QziAUWWAeYJ+4iXD9pczZZ6hQdMw3eYO6KmHSwS681JHiNYo1UsQcY9GYReg5XbNq5zyXC31tvXyI3RUk7LzSe/MUD925P2ifY2oNpks3stiOl73HtDJNfKpPIE+ggOUouibnKLoXq7E5VGOykqGmcRy6u3PpAwbTVN7/syOWU/W8CqEGY2djq5zMfHWG47PoUFt9obUY9jxiv6LWCYytQDpldfiX7jmIKQj4XKMqsQDmVPUEfraHiJciSdolNJPRkZGRyzAak2ETCdRFVTxLRnY2VQSfKI5ddKZsqzELcgwJ9LwP2u//FmdMv8A3r7RtbOrdCzUYhPqGJzsincim1h1I3nrHAwsgZtb8zF/Z+WpIvDJXy17M7t2kXlNR0j0OSjpATZnFmD9jMJN/gJ33/Lf6Q1CPO5X+fLtvzrb+oR6BNnKoJYhQOJIA9TA5V0yfIqYL2rQmlmW4ZT5B1J9hAHAqhVIvB6ZtBStdDMBB0Pdaxvpvta0A6zZ5kGenbtEOuW+o8D831jePSpmw0qY3pNBAPSNwCpDNyJdWByjgeQjULxHeP8A0CbTYfkmE/mOYHxN4J5Px1ICP82Xu6kDd5iK+1FaGYr+WCOxcgrILEfG5I8Bp+sc36Js1v1TAuE1WRj2gIybwRrccPGOq/GZs7ujuJyB1Pi32EGNr5KiVnt3s6i/Gx015wFw6UrEAxsWmshRalshl09hf0i7huMzJBAYl5fG+pHgftB6dRIUsBaFmtk5SRHKSlpm2paY8ypgZQym4IuD4x1AXZGYTT2PysQPDQ/cwZZrC/KISVOjztU6A2OY8JJyIA8ziCbBRwv16QHXaOoGpWWRyyke94oYce2mF2+dix8zp6Cwhsm4SmXdwizjGC2VxjFbN4LjK1AItlcb1+45iCkIcw/h5wdflOo5jiIfAYnyRraBONdEFbWJKQu5sB7nkBxMLz7Wm/dk93q1j6AED1ijjNQZ9QVv3JZyqOF/mPjfTygtR4SpXUQlFJXIUYJK2WsKx+XPbJYq1r2NtfAiF2soTTzSp+BiSh8eHiIjxOjMtsymxBuCIZsPdaunHaLfg3QjiOXPzhaj7Lo2sdroX0cX3xE0y0FpuyevcnEDky39wRE1Nssg/wAx2c9O6PveNzj+m5xAtPVBAW4kFV895ipMqMxyqCTyAufaGibgFOgLzCco1OZ7ADytFI7RU8rSnlZuoAUep1McpJ9I5TvpBLZvDDJQl/jexI5W3D3PrBd1uCDuIhdodqlY2moU6g5h56XEMKOCAQQQdxESmpXbIyTvZ5zUUrU7mW2mU908xwIgjK2kdVy6dCYb6yilzRaYoYdeHgd4gfL2bpgb9nfxZiPQmH5ItexTyJrYM2dpyxapm6KLkE+58N8RTtoZ04nsRkTgxALHrrovhFnbOaQsqUNFcnNbiFtp4XI9I3hEhQsbprI1b9mVJOJ1EvUtm/iA+1oq1Ux6lu82o3J8vkOcE8WUZRbXWA2bKysN4MKNPYkl3Rhw4jWxEGsCxHtA1PP71xZSeItqD1gpPRbEab4VsWUK11NiDcW5wVLPTM/o5qZD0cyxvkJ7jcxyPWNVeKlhYtpDvJyzZakgMrKDYi+8cohl4RIU3EqXf+EfeD5F/wAgrk/Rf2Xw/U1EwWVQcl/doGvOetm5j8APcXgBz8Tzh4rZGeW6fmUr6giEPCasyHswsVNmHLnChLJt/wDhsXk2wlU7P5UvFTA6xpE5Uv8As2NivibAjlrBSs2hRlIAgZglGZ89WA7iMGY+GoHjeNi5NPIT/n2HuMjIyIV/p5rFVNmWeczzmGQsTlU7xckXNtBB2TiEjRFmS9NAAy6dN8K22Vc7zvw6kqiqC1vmLXsD0AG7rA2XhXd0EVxcl7MsouStsfsToxOlNLJ+IaHkRqD6gQjynaS5RxlZd/6jmIM7L4mwbsHNxbuE9OEH6+hlTR+0UG3E6EefCMTwdPoxPB0xa/xnTfAx3aa+VBmY8P74QY/CYeu+ap/6l/pF7DK+jQ5ZRUE8bNr/ADGHkl0hZV0glhlH2UpU5DXqTv8AeLRjUuYGFwQRzEbjzttuyLEBUammlG4G46gnQj++EGDjhy2g5iGHS54s63tuI0I8DAN9keU426qD94spxl/RZTi+wKyGbNVBqWb/ANx6CogbhWCy5Go7z/mO/wAuUE4HJJPSBOV9Hn4HZT5inhMb3Nx7EQz02IALvjjHcC7Y9ohCzBob7mA3X5HrC89DUobGU5/hFx6iKamiiaktlzGqkNugrshJKyLn5mJHhoPtAmh2fmzCDN7icvmPlw84L1W0EmT3FBfLp3bWFuFzGS6xQZO1SDcZAWj2klOQCGQn81reogyDEXFrsk1XYn7Y1Beakn5VGdhzJJC+gBPnHGGYMXF90SbW05Scs35WXKTyKk29QfaN0OKlE0i8bw0Xj/OjVfg5W1tbxZwevFOrJMO7VQBc9RFdq9yjOTrwHUxSw6RmbXU8TG7apm1a2Gm2slg/5cy38v0zQVw7E5c8dxtRvB0I8oBz8LFrwGmZpDh0NmB9eh8YOEX0DBPoZtqaBpktWQXZGvbiQRZrex8oXqerIFodqKeJktXG5gD6xVrcFkzTmZbNzU2J8eBgxljphjOtMVjUcCdIhl2Ld74RqfLhDKuzEm+pc9C36AQTFGmTJkXJ+UgWheSK6H5EJ83FC1zeKaq0+YJaXJJ1PIcSYbn2dpyb9n5BmA9LwPxDGpdNeVTywXG+2ig9TvY9I1TX/FHKd6QxyJQVVUblAA8tI7hITGKveWHgEW30v7wewLGxPujDLMHDgRzH6ROXHJbJuDWwyYB49IpCQagqGO6xIY+S6kR1tBjXYAKozTG3DgB+Y+fCFmXRM5LtdidSTvMdxxfZsI/QhKkYcT8R8CXA+kNVNKVVAQALwy7oSZ+FELmtpaCGytcVfsWN1NyvQjePC30hzja0xTjq7GyMjI1EaZIRdppeStudzopHldSPb3gvLqUEvyi5tDg/4hBlOWYuqk7uoPQwrf4PV/D2R8cy29bxdNSS2WhJONMlw4F6uXl4Nc+AFzF7bKtLMtMp0IzTLcReyqehsSfCCezuCdgCzm8xt9twHIfrATGJdqx2IIBC2J490bjHWnP/AKOtOZBSYMGG7SCBwhUF4t0tUo00iLEq0EWEc5SbE27O9msQJcySNACynzFx7wxwl7Myi1TmG5Ab+egH98osbQ447O0mSSoU2dxvJ4qp4dTBnG5Uico3KkM1RWy5fxzEX+JgPrG6erR/gdW/hYH6QgSsLvrbXmf1jl6MobqSpG4g2jfEv03xL9PR41ATZfFGnIyvq6WueYO4+OkHIlJYumSap0ZGRoiFLE8bnJPdFNgpGlhruJ1PjbSNhBzdI2MXJ0grtXVmXTnKSGchAR13+wMBMKoRlGkF8YktPpQ2XvrZwB036eBMB8MrOsUgqiykOiSuw8DdBDZSr0aSTfLqvhuI+nrEFVVAjfEey6kz3Ybgtj5kW+hjduLsUv52M1VTLMUo4BU7wf73wuT9lWB/ZzBbk4Nx5jf6Q0xqJRk49EVJroU63B2lU7FmBykEgA7t3/nyipSVWXdDs6BgQRcHQjoYVqzZh1P7Fhl/Kx3eB4iKRnemUjP4yRsRBEBa+bc6bzBBdnKg72ljzP6QXwvZ1JRDuS7jdfQA9B+sbcY/RZRRewmnMuTLQ7wov47zFyMjRMQbtkDcZCpiW0rMxWnAAGnaEXv/AAjl1PpA2YKj4jNmf1MPYG0NcbfY1xtjji9SZcmY43qpI8baQmYHSZmA3neT+sE8DxB53aU81s2ZDlJAvyIJG/eDA3CZxkziH0KnKRFIRxtDiqtDdMpFCWtw5Qo0ZyVcu358vrcfeGepxZMuh3wr0Sl6qWE1s4byBuT6QeO7dnK6dljaFb1h/gX7wyYUihBugRtZQuHWeouAuV7cNbg+GsCExU20MallBJHVlFDDtHWKFKg69IG7L05ed2nyywdepFrel4H0lM9S+Vb/ALzcAP16QWx2pEpFpZOmnfI32PXmd8dWKx+s5qlihhGJSvzr6xkC6Kh/Zpp8q/QRkdgv0zHj/WHo3GRqPOSNxRxXD1nyyhNjvVuR5xHjmLLTpc6s2iLzP2A4mE9q+pmamaw42XugdBbhFIQb2KMW9lqdglVL3ATBzU6+hiqtPPdsvZOD1BAHiTpEyYxVS/mzD98X94ZMBxoVAysMswbxwI5iLNySsq3JI6wbCvw0ttcztqTw0GgHSErCDm7x1Ld4+J1PvHpRhDxfDGpXLKLymJKn8t/lPLoYPHK27BCW9jTh8tckDsclrbS0BpWKkC14gn1zTCFF2Y6ADUmNXG7seLuwnseD278smv8AULfeC+MbRLJbIg7SZxF7Bf4jz6RWkJ+BpXmPbtG4fvHRVgbs1hQmd5zc7yTxJ1JjmlJtvpBpSbb6LC7VTL6y0txAJv6/+IJ034er7xUFgLFTow8bHUR3W4LLK6CxELEluxnoy8GAPUE2Ijli/wCdHUmtD6iAAACwG4Qu4jsxdmeS2W+uU7r8bHh4Qx3hcr9rFDFZKGZb5r2Xy4t4xOGV6Jxu9FGXs5UNozKo53J9oZcKw5ZCZVuTvJO8mAEnaxwf2koW5qfsd8MtHVLNQOhup/ux6wpudbFPL6TxqMjIkA2IX8fx8ym7KUAZlrsTuW+7TiYPx5/UH9vPvv7Rvrp7Wh8cU3scEm9kz4nVH/ekeCqPtFrD9oZssgTe+vPcw/WLFDkyEtwEDpgzdIrp6opSfwdpE5XUMpuCLgiBm1VQUpntvYhb9GIB9rwvUVfNkhshuL3sdRrv8PKDnbJXU7oO63EH5WBup8LiJOFO/hJxpgTA6cXENM6nXJw3QlU1Q0lijizKbEQRm45dbXik4tvRVpvZRYlKmWybw49CbEehMMOObP8AbN2ktgr21B3G27wMDtnMNaZNE5xZF1W/E8PIQ4Wg8kqaoE5b0JS7NVJ0JQDnmJ+0H8JwpKZSxILW7znTTpyEFoUNsawtMSnHw2Dv11IUeGhPpBzlPRmTlovVG1shTZQ7jmoFvci8RSq2hnMLooY/mXL7jSIKDBAyXitiWDZRe1odRWkxYx+DjJkqgyqoUcgLQhyyTPml/i7R7+TED2Ag3sniDEmS5vlF0J324jy0iLH8HcTDOlDMG1dRvB5gcQYMVjKmZHTpjBTOMi/wj6RqBNHUHs03/COfIRkUwO8X+jCY3GRkeUmJe2B/+VLB3dnp5sb/AEEFsDpEKg2vFjaDCPxCi2kxNUPjvB6Gwhdp6+ZTd1gQ3Ix6F7QpFYu40GMcpQBe1oCbPE/i0txDX8Mp+9o5qcZmTNDr0A/SDWy9OgLMdJhFgvJdI2nGOzeo7GOKGI4nJl92a66j4fiJ/lHCNY9XGRImTB8QFlv+YkBfcwmYHhZnMWckkm7Md5MThC1bJxjew4qYfMO5Rf8AiUe1gIOUNBKli8pFF+I1J/m3mAk/ZxMvdveK+zta0mb2D/CT3eh/QwmrXqxNX0wltjTlqe4+Rlc+A0Ppe/lFDZ3EVRcp48YaXQMCDqDoR0MK1TsswP7Fxl/K97j+YXvGQarFmQaqmFMSxRAhsbkjQQs4TTmfUKPlU5nPKx0HmfvF2Vs1OY99lVeY7x8hF+pqpNCglyxmmNra+p/eY8BCVR1HbFaWok+1lQVkELvchNORvm9gfWF3DMPzCwEbra2dMszNuOgAAAv/AHxi3hONZTlmAdG/WNinGJsYtIr19Hli1sdOImvL+UrmtyIIHuD7RHjVcC1ovbH0ZAeaR8dgvgL3PgdPSNb9NnSfrsZIqYhiEuQuaY1hwGpJ8ANTE86aFVmO5QSfAC5hBp89TMzubs27koO4DkBEYRyJxjYzytqKc7yy+Kn7Xilj2FmYe3kWa47wB323Eczbh0jU/ZvuacoFUVdNpGtqycUP1XkYrGK7iNRXcTmRU6ERLnvDMlFT1KCZkHfF7jRutyOML2I0xpntbun4XOvl0MapJ6+mqVlibKCpl+Y6t05D3inhk0y6mWQdGbKw5htPraOGqr8fOLWz1KZs4PbuS9b9eA+/lG9J2a9IZ63DZU7/ADEDW3HcR5jWK0nZ6nU37O/8RJHoTaCgjcebJr6QtmtAOQEL1bthJRiqBplt5W2XyJOvlEe3NWVlJLBt2rWP8IFyPPQQtSKTu3tpFOOCe2UhBNWxsw7auTNOU5pbHdntY/zDT1ihtfTFZiTgO6VyseRBJX1ufSAE2lFoYsDxVGk9jUEad27biDuBPP8ASG4KPtE3GtomwrFVCgRLi1eCukUKjZRlN5EwZTwcn2YDURuTszOYjtJigcctyfK4EFqDd2dcezjZOUXns/yotvNt3sDDhFaho0kqEQWHuTzJ4mLES5JW9Ak7dm7RkZGRgTl3A3kDxjpWvujz7FEZ5zmYSxDEC+4C5sAOEc0lS9OwZDpxXgR4RXxFFx6HjFa0SJTzCL5RoOZJsB6kQoyax2uZmVydTcfTpB/Gx+IpGZNbgOB/CwYjx0MK9LMBAjeOKo6CC0iYOCKPAQPqprSpgmDeDf8A8RZpG1tHOK07EaCGuxhvaKX29GxXiquPIhvpAbZqtCixhpw2Tlky1OtkAPpC3iezLoxen1U65L2I/hJ0I6QItbiCDStMPvULa94U507tKpAu/OPqL+0cihq207Jh4lQPrBrDsOSjQzpzAvzGtr8F5kxqSgbpdDHG4R52Jz6ljlZkS+irpp1Yakxmaplaq7+BJYehg+IPjY7sbC8edyZhnTGmtvdrjoPlHkLQ3YFiv4hCGADrowG7xEKEqW0lzLfeht4jgR0Ihccabs2CpsYpFMpWx5QHrqQLxizLrrCB1bPLGw1JNgOZO6ErsouxhwjB0mIk2Yc2mg4aG2vOGICK+HU3Zy0T8qgHx4+8WDEJStkG7ZVxaQXkTUG9kYDxKm0JmA1YV1Lac+nMQ7zatF0Z1B5FgIXsZ2eLs02Sw72pXgTxKnrD42lpig60w9MrEtvEKGLzVdiRuijMqJi91wykaWIMW8Jwh6g6gpLG9iCCei3+sOPGo7Gko7D2xpP4c33Z2y+Gn3vBqdKVwQwBB4EXEK1ftAJYEmlAsuhfeB0X8x67vGBZxOp39s/t9LWg4OTvoODext/wCnvfsx6tb0vBCTKVAFUAAbgBYQtYHtISwlzrXOiuNNeAYdYaDAmpLTBK12R1FSksZnYKOZIAgaNpKYsB2o142a3ra0Ks1pldPYk9xSRLHAAG1/E2vBB9l7LvhLjil7MWK+hLafD/AMTJVpVmZDmWxBzAixAP97oV6ebdbct46iLGGVb0k21/2ZPfX7jrFnaOQJc/MV7szUEaa8R48fOKR16jjrRVkqG048LRJWYX2aWb42NyOQ4X6xYw+tSXqiDN+Y6nyitiFdmuSY5t2LdhbY2sJDyTqE1XwJ3f3zgzimIpITO/goG8nkIC7GUhs846B9F6gHU+F/pFDaiYXqwhPdRRYdW1J9LROUb5KJUnI3N2kqHN1CoOVs3qT9gItYdtQwbLPUWPzKLW8Ry8Iv4dhKFBcQKx/DRL1G6N9LqhLF6HBWBFwbgxkK9DNIloL/Kv0EajfAxeB/pNidKrsSvxX1gTU0LDfbwJF4mr6xld1RiO8bkb9+4RRKc7mNimctIaNk7iTlPysfexiliezhzl5JFmNyh0sTvy/pAmmq5lP3kJtvK8D48obqbEBOp+1S4upIHEEX09RBlcXaJytOxQn1xW6S9LaMeJPHwiOTTTX71ntz1+sd7NzlupfXnfn/7h2qHBQ8rQpTx+DlKhewnaFlcS5xup0D8uV+nWGoR5xi4AJh/w6/ZS82pyLfxyi8Dkiu0Ca+lmE/bGaWnS5Z+FVz+JJIHoB7w3FwOMAtqcKaaFmS9XS9xzU66dQR9YPH/WwxdMzB5QAG6LdfLGU7oV6DFMsT1OKtM7ksXY7obg2yrjuzezptV2G4qb+UMOM4Os8X+FxuYD2I4iKeDUS0qGZPdQzbySAB0vxMXEx+nJyiat+twPUi0ZNtvQJbdoBNsvP3Z5dufe+loK4Ps+skh3OdxuNtB4Dn1g0rX1EDMaxcSAABmdvhX7nkIzySejMm9BMwr7S4s+fsZRKgfG436/KDw6mKX+I1Dm5mEdF0A/XziBJzIb/FxIOt4UeOnsShRXl0F4mpKmZTNdDpxU7j+kM2GCVNTMoCkfEOR/SBWNylB0h526FlboZMPq1nS1ddx4cjxECtr64y5IRTZppy35KBdvbTzitsW/+avC6n1uD9BG9t5BKS5g3IxDdA4AB8LgesTxqdE0qlQLwPDg7AbgIaThErLbLw3wr4RiXZG++CNVtNcEKtusKeTehyUrF3EkysbcDp6x6MuqjqPqIRMLpDUzwPlBzOel93iYf4zlekg8n4efbMVXYPlfS11N+YNodxXSyLhhAnHNmxOYzJZyTDvv8LePI9YCDAKrdlH9a2+sc1Ge7N9ZdkG0UwPMyrvJA8ybfeHmoo0mJ2bjMth7cRyMAMCwyVLe8xw0wHQcAel97QzwZuqSMm/gtTtkRfuTmUcit/e4jaYBTSBmnzM38ZCr5Lx94LY1XdhJd+I0W/FjoPeEunoGnMXmMWY7ydfTkOkKMpS+mq32xzpMXkTCFlzEJ4Dd6Awu7XUxlz1nfK4CnoV3eo/7Yq1ODWGkF8BrO3VqeeMxA0v8w/Uaax2Ki8kdWO0cUWOWUDlAzF8Qz7zBOo2SH+7mEDkwv7i0WsO2aRCGmN2jDdpZb87cfOOuC2blFbIqGhfs07vyL9BGQx2jI7zyO80hFZAZr665j9TBCmw8b2N4CzXtNmDk7D3MWhXECE7F8N4pbhBfYot2LAjuhzl9Bf3hcGadMWWDYsba7ofaGlEqWqDco9eZ8zGcjqNAm9UJOKYXMpXYgEyiSVYcLnc3LxiNcZIW149BIiAUEq9+zl355F/SMXKvqMXJ+ibgeFvUTBMdbSlN9fmPIdOsX9qMafP+Hkmxt+0YbxfcqngeZhonvlRm/KCbeAvHnWCLmIdtS5zE9W1P1jYvJ2/hq9ns6XCWIud/M6n1gpgGKTJcxZUxroxsCflPDXlDJIkLl3cIUdoZOQm0apKWjby0OFVhUmYbvLUnnuPmRqYqYhMk0csussA3soAF2J4XOtv0gnTNdFJ3lQT5gQobYziaiWnBUzebMQfZfeJxtyxsnHboqpSTat8803t8IG5egH3jeI4L2YuYNYJOCruiDaCuutgIpm06RW90jnYeoY9pLJuq2I13XvcQPr3z1M5jrZso8FsPrf1gtsTTWR5n52t/T/7gTVyslROXf3y39Vm+8drNhX9MKYRRgm5iDFKEIxtqp1H6RlJVFd0Rz6knUxm7F9I8LnmXM03MpB+oirV1uY8yTpBPZ+Qs2a2YAhV3dSbfrDLT0EuWboiqeYAv6x0pJMxypg7ZnDWlIWfR3IJHIDcPHU+sF3QMCCAQdCDuMdRuIuTbsk3exarNk1JvKcp0IzDy4iK3+zMpP82o05d1fcmItqMQmPOMlWKIgGaxsWLa6nkBbSBdPhimLxyatsrG62x5wxZKoFklMo/KQfM8zF28efHD8neU2I3Eb/WGzZ/EDOQhviSwJ533Hxic4fbA41sKxqNxqJBKn+HL2vaceXXdeLcZG41ts4XdtQeyl8u1F/6Wt7xxgijLBTH6PtZDrxAzC/NdftbzhXwmtIEVjuFFI7Qz1EsZYW6U5ayWRpdrHzBEEKnEDl8oHbPDtasE/IC32H1jYJqzapMdoyMJhRqtq3Zj2ShVBI7+pNjbcDYe8RjFt0icYtjhGQFp8TdkUkLcgHceI8YyK+Ji8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Αιμολυτική αναιμία (ΑΑ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Ομάδα 35"/>
          <p:cNvGrpSpPr/>
          <p:nvPr/>
        </p:nvGrpSpPr>
        <p:grpSpPr>
          <a:xfrm>
            <a:off x="152400" y="1112986"/>
            <a:ext cx="8991600" cy="5340350"/>
            <a:chOff x="152400" y="1112986"/>
            <a:chExt cx="8991600" cy="5340350"/>
          </a:xfrm>
        </p:grpSpPr>
        <p:sp>
          <p:nvSpPr>
            <p:cNvPr id="2" name="Rectangle 14"/>
            <p:cNvSpPr>
              <a:spLocks noChangeArrowheads="1"/>
            </p:cNvSpPr>
            <p:nvPr/>
          </p:nvSpPr>
          <p:spPr bwMode="auto">
            <a:xfrm>
              <a:off x="2800350" y="1112986"/>
              <a:ext cx="3228975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Θετικό </a:t>
              </a: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ατομικό αναμνηστικό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Κλινικά σημεία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Επίχρισμα χαρακτηριστικό </a:t>
              </a:r>
            </a:p>
          </p:txBody>
        </p:sp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43174"/>
              <a:ext cx="1009650" cy="606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</p:pic>
        <p:pic>
          <p:nvPicPr>
            <p:cNvPr id="2867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713" y="2573486"/>
              <a:ext cx="787400" cy="593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</p:pic>
        <p:pic>
          <p:nvPicPr>
            <p:cNvPr id="2867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313011"/>
              <a:ext cx="963613" cy="585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</p:pic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52400" y="2148036"/>
              <a:ext cx="2362200" cy="593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Κληρονομική </a:t>
              </a:r>
              <a:endParaRPr lang="el-GR" altLang="el-G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  <a:p>
              <a:pPr>
                <a:defRPr/>
              </a:pPr>
              <a:r>
                <a:rPr lang="el-GR" altLang="el-GR" sz="16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σφαιροκυττάρωση</a:t>
              </a:r>
              <a:r>
                <a:rPr lang="el-GR" altLang="el-GR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endParaRPr lang="el-GR" altLang="el-G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859088" y="3581549"/>
              <a:ext cx="2384425" cy="481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Κληρονομική </a:t>
              </a:r>
              <a:endParaRPr lang="el-GR" altLang="el-G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  <a:p>
              <a:pPr>
                <a:defRPr/>
              </a:pPr>
              <a:r>
                <a:rPr lang="el-GR" altLang="el-GR" sz="16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ελλειπτοκυττάρωση</a:t>
              </a:r>
              <a:endParaRPr lang="el-GR" altLang="el-G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602414" y="1949599"/>
              <a:ext cx="2541586" cy="396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Δρεπανοκυτταρική αναιμία </a:t>
              </a:r>
            </a:p>
          </p:txBody>
        </p:sp>
        <p:pic>
          <p:nvPicPr>
            <p:cNvPr id="28681" name="Picture 2" descr="http://www.mclno.org/WebResources/kbase/cellatlas/cell%20images/Echinocyt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2524274"/>
              <a:ext cx="882650" cy="658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</p:pic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76225" y="3281511"/>
              <a:ext cx="2524125" cy="499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Ακανθοκύτταρα</a:t>
              </a: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 και </a:t>
              </a:r>
              <a:endParaRPr lang="el-GR" altLang="el-G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  <a:p>
              <a:pPr>
                <a:defRPr/>
              </a:pPr>
              <a:r>
                <a:rPr lang="el-GR" altLang="el-GR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κλινική </a:t>
              </a: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εικόνα</a:t>
              </a: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1828800" y="1606699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H="1">
              <a:off x="1997075" y="2806849"/>
              <a:ext cx="533400" cy="2524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>
              <a:off x="2097088" y="1767036"/>
              <a:ext cx="0" cy="2825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3074988" y="2224236"/>
              <a:ext cx="0" cy="280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4479925" y="2235349"/>
              <a:ext cx="0" cy="2825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>
              <a:off x="4479925" y="3237061"/>
              <a:ext cx="0" cy="280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6112775" y="1570319"/>
              <a:ext cx="685800" cy="7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>
              <a:off x="6096000" y="1767036"/>
              <a:ext cx="506413" cy="319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>
              <a:off x="990600" y="3764111"/>
              <a:ext cx="0" cy="280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03200" y="4062561"/>
              <a:ext cx="2525713" cy="638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Ηπατική νόσος ή α-βήτα </a:t>
              </a:r>
            </a:p>
            <a:p>
              <a:pPr>
                <a:defRPr/>
              </a:pPr>
              <a:r>
                <a:rPr lang="el-GR" altLang="el-GR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λιποπρωτεϊναιμία</a:t>
              </a:r>
              <a:endParaRPr lang="el-GR" altLang="el-G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410200" y="3365649"/>
              <a:ext cx="2330152" cy="51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Κλινική εικόνα </a:t>
              </a:r>
            </a:p>
            <a:p>
              <a:pPr>
                <a:defRPr/>
              </a:pPr>
              <a:r>
                <a:rPr lang="el-GR" altLang="el-GR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Υπόχρωμα</a:t>
              </a: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μικροκύτταρα </a:t>
              </a:r>
            </a:p>
          </p:txBody>
        </p:sp>
        <p:pic>
          <p:nvPicPr>
            <p:cNvPr id="2869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89" t="78845"/>
            <a:stretch>
              <a:fillRect/>
            </a:stretch>
          </p:blipFill>
          <p:spPr bwMode="auto">
            <a:xfrm>
              <a:off x="5807075" y="2517924"/>
              <a:ext cx="444500" cy="447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</p:pic>
        <p:cxnSp>
          <p:nvCxnSpPr>
            <p:cNvPr id="23" name="Ευθύγραμμο βέλος σύνδεσης 22"/>
            <p:cNvCxnSpPr/>
            <p:nvPr/>
          </p:nvCxnSpPr>
          <p:spPr>
            <a:xfrm>
              <a:off x="6042025" y="2998936"/>
              <a:ext cx="0" cy="2825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/>
            <p:nvPr/>
          </p:nvCxnSpPr>
          <p:spPr>
            <a:xfrm>
              <a:off x="5986463" y="2224236"/>
              <a:ext cx="0" cy="280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>
              <a:off x="6237288" y="3878411"/>
              <a:ext cx="0" cy="280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5133975" y="4170511"/>
              <a:ext cx="2820194" cy="398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Ομόζυγες μεσογειακές αναιμίες</a:t>
              </a:r>
            </a:p>
          </p:txBody>
        </p:sp>
        <p:cxnSp>
          <p:nvCxnSpPr>
            <p:cNvPr id="27" name="Ευθύγραμμο βέλος σύνδεσης 26"/>
            <p:cNvCxnSpPr/>
            <p:nvPr/>
          </p:nvCxnSpPr>
          <p:spPr>
            <a:xfrm>
              <a:off x="6096000" y="2049611"/>
              <a:ext cx="838200" cy="6921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6743700" y="2763986"/>
              <a:ext cx="2292796" cy="396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Κατακερματισμένα </a:t>
              </a:r>
              <a:r>
                <a:rPr lang="en-US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RBCs</a:t>
              </a:r>
              <a:endParaRPr lang="el-GR" altLang="el-G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cxnSp>
          <p:nvCxnSpPr>
            <p:cNvPr id="29" name="Ευθύγραμμο βέλος σύνδεσης 28"/>
            <p:cNvCxnSpPr/>
            <p:nvPr/>
          </p:nvCxnSpPr>
          <p:spPr>
            <a:xfrm>
              <a:off x="8077200" y="3254524"/>
              <a:ext cx="0" cy="14462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6251575" y="4869160"/>
              <a:ext cx="2722563" cy="458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Σύνδρομα κατακερματισμού </a:t>
              </a:r>
            </a:p>
            <a:p>
              <a:pPr>
                <a:defRPr/>
              </a:pPr>
              <a:r>
                <a:rPr lang="en-US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RBCs</a:t>
              </a:r>
              <a:endParaRPr lang="el-GR" altLang="el-G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5133975" y="5733256"/>
              <a:ext cx="383698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Ουραιμικό αιμολυτικό σύνδρομο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l-GR" altLang="el-GR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Θρωμβωτική</a:t>
              </a: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r>
                <a:rPr lang="el-GR" altLang="el-GR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θρομβοπενική</a:t>
              </a: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πορφύρα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Διάχυτη </a:t>
              </a:r>
              <a:r>
                <a:rPr lang="el-GR" altLang="el-GR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ενδοαγγειακή</a:t>
              </a:r>
              <a:r>
                <a:rPr lang="el-GR" altLang="el-G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πήξη</a:t>
              </a:r>
            </a:p>
          </p:txBody>
        </p:sp>
        <p:cxnSp>
          <p:nvCxnSpPr>
            <p:cNvPr id="32" name="Ευθύγραμμο βέλος σύνδεσης 31"/>
            <p:cNvCxnSpPr/>
            <p:nvPr/>
          </p:nvCxnSpPr>
          <p:spPr>
            <a:xfrm>
              <a:off x="8077200" y="5327799"/>
              <a:ext cx="0" cy="4054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6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600200" y="1624930"/>
            <a:ext cx="6172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Χρώση για σωμάτια </a:t>
            </a:r>
            <a:r>
              <a:rPr lang="en-US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Heinz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Προσδιορισμός κλασμάτων αιμοσφαιρίνης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Δοκιμασίες για διάχυτη </a:t>
            </a:r>
            <a:r>
              <a:rPr lang="el-GR" altLang="el-GR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ενδοαγγειακή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πήξη (ΝΠΑ) 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85800" y="3453730"/>
            <a:ext cx="3276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Ιστορικό για σωμάτια </a:t>
            </a:r>
            <a:r>
              <a:rPr lang="en-US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Heinz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436813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Έλλειψη </a:t>
            </a:r>
            <a:r>
              <a:rPr lang="en-US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G6PD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4311650" y="1340768"/>
            <a:ext cx="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1905000" y="2844130"/>
            <a:ext cx="0" cy="495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1790700" y="3910930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419600" y="3450555"/>
            <a:ext cx="167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Διαταραχή </a:t>
            </a:r>
            <a:r>
              <a:rPr lang="en-US" altLang="el-GR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Hb</a:t>
            </a:r>
            <a:endParaRPr lang="en-US" altLang="el-GR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895600" y="4368130"/>
            <a:ext cx="388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l-GR" altLang="el-GR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Ετερόζυγες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el-GR" altLang="el-GR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αιμοσφαιρινοπάθειες</a:t>
            </a:r>
            <a:endParaRPr lang="en-US" altLang="el-GR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5334000" y="2844130"/>
            <a:ext cx="0" cy="495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5219700" y="3910930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6850063" y="3031455"/>
            <a:ext cx="45720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324600" y="3618830"/>
            <a:ext cx="25908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Θετική δοκιμασία ΝΠΑ</a:t>
            </a:r>
            <a:endParaRPr lang="en-US" altLang="el-GR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00900" y="4537993"/>
            <a:ext cx="8382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ΝΠΑ</a:t>
            </a:r>
            <a:endParaRPr lang="en-US" altLang="el-GR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7607300" y="4098255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Χωρίς χαρακτηριστικά ευρήματα </a:t>
            </a:r>
          </a:p>
        </p:txBody>
      </p:sp>
      <p:sp>
        <p:nvSpPr>
          <p:cNvPr id="19" name="Θέση αριθμού διαφάνειας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2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79512" y="1412776"/>
            <a:ext cx="8601075" cy="3287712"/>
            <a:chOff x="355600" y="1665288"/>
            <a:chExt cx="8601075" cy="3287712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355600" y="2743200"/>
              <a:ext cx="3302000" cy="1022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Ιστορικό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Μετάγγιση αίματος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Θετική Έμμεση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Coombs </a:t>
              </a:r>
              <a:endParaRPr lang="el-GR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39940" name="Line 16"/>
            <p:cNvSpPr>
              <a:spLocks noChangeShapeType="1"/>
            </p:cNvSpPr>
            <p:nvPr/>
          </p:nvSpPr>
          <p:spPr bwMode="auto">
            <a:xfrm>
              <a:off x="2122488" y="170656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41" name="Line 16"/>
            <p:cNvSpPr>
              <a:spLocks noChangeShapeType="1"/>
            </p:cNvSpPr>
            <p:nvPr/>
          </p:nvSpPr>
          <p:spPr bwMode="auto">
            <a:xfrm>
              <a:off x="7543800" y="166528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858000" y="1911350"/>
              <a:ext cx="1371600" cy="3714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Αυτοάνοση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460500" y="1943100"/>
              <a:ext cx="1417638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Αλλοάνοση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39944" name="Line 16"/>
            <p:cNvSpPr>
              <a:spLocks noChangeShapeType="1"/>
            </p:cNvSpPr>
            <p:nvPr/>
          </p:nvSpPr>
          <p:spPr bwMode="auto">
            <a:xfrm>
              <a:off x="2743200" y="24082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45" name="Line 16"/>
            <p:cNvSpPr>
              <a:spLocks noChangeShapeType="1"/>
            </p:cNvSpPr>
            <p:nvPr/>
          </p:nvSpPr>
          <p:spPr bwMode="auto">
            <a:xfrm>
              <a:off x="2057400" y="3875088"/>
              <a:ext cx="0" cy="222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46" name="Line 16"/>
            <p:cNvSpPr>
              <a:spLocks noChangeShapeType="1"/>
            </p:cNvSpPr>
            <p:nvPr/>
          </p:nvSpPr>
          <p:spPr bwMode="auto">
            <a:xfrm>
              <a:off x="2743200" y="2408238"/>
              <a:ext cx="26670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15938" y="4191000"/>
              <a:ext cx="3082925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Αλλοάνοση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από ασύμβατη</a:t>
              </a:r>
            </a:p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μετάγγιση  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72000" y="2743200"/>
              <a:ext cx="4384675" cy="1022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Νεογνό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Rh (+) 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μητέρας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Rh (-)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Θετική έμμεση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Coombs 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στη μητέρα</a:t>
              </a:r>
            </a:p>
          </p:txBody>
        </p:sp>
        <p:sp>
          <p:nvSpPr>
            <p:cNvPr id="39949" name="Line 16"/>
            <p:cNvSpPr>
              <a:spLocks noChangeShapeType="1"/>
            </p:cNvSpPr>
            <p:nvPr/>
          </p:nvSpPr>
          <p:spPr bwMode="auto">
            <a:xfrm>
              <a:off x="6934200" y="387508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486400" y="4191000"/>
              <a:ext cx="3081338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Ισοάνοση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Αιμολυτική </a:t>
              </a:r>
            </a:p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νόσος του νεογνού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Ανοσολογικής αρχής (ΑΑ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458788" y="1184746"/>
            <a:ext cx="8380412" cy="4908550"/>
            <a:chOff x="458788" y="1184746"/>
            <a:chExt cx="8380412" cy="4908550"/>
          </a:xfrm>
        </p:grpSpPr>
        <p:sp>
          <p:nvSpPr>
            <p:cNvPr id="40963" name="Line 16"/>
            <p:cNvSpPr>
              <a:spLocks noChangeShapeType="1"/>
            </p:cNvSpPr>
            <p:nvPr/>
          </p:nvSpPr>
          <p:spPr bwMode="auto">
            <a:xfrm flipH="1">
              <a:off x="2798763" y="1330796"/>
              <a:ext cx="10668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64" name="Line 16"/>
            <p:cNvSpPr>
              <a:spLocks noChangeShapeType="1"/>
            </p:cNvSpPr>
            <p:nvPr/>
          </p:nvSpPr>
          <p:spPr bwMode="auto">
            <a:xfrm>
              <a:off x="5257800" y="1330796"/>
              <a:ext cx="8382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2286000" y="1221259"/>
              <a:ext cx="91440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80-90%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5676900" y="1184746"/>
              <a:ext cx="914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10-20%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584200" y="2054696"/>
              <a:ext cx="3302000" cy="5111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ΑΑΑ από θερμά αντισώματα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029200" y="2054696"/>
              <a:ext cx="3302000" cy="5111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ΑΑΑ από ψυχρά αντισώματα</a:t>
              </a:r>
            </a:p>
          </p:txBody>
        </p:sp>
        <p:sp>
          <p:nvSpPr>
            <p:cNvPr id="40969" name="Line 16"/>
            <p:cNvSpPr>
              <a:spLocks noChangeShapeType="1"/>
            </p:cNvSpPr>
            <p:nvPr/>
          </p:nvSpPr>
          <p:spPr bwMode="auto">
            <a:xfrm flipH="1">
              <a:off x="1143000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8788" y="2740496"/>
              <a:ext cx="533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50</a:t>
              </a:r>
              <a:r>
                <a:rPr lang="en-US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%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69913" y="3275484"/>
              <a:ext cx="129540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Ιδιοπαθής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0972" name="Line 16"/>
            <p:cNvSpPr>
              <a:spLocks noChangeShapeType="1"/>
            </p:cNvSpPr>
            <p:nvPr/>
          </p:nvSpPr>
          <p:spPr bwMode="auto">
            <a:xfrm flipH="1">
              <a:off x="3427413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743200" y="2740496"/>
              <a:ext cx="533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50</a:t>
              </a:r>
              <a:r>
                <a:rPr lang="en-US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%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287588" y="3345334"/>
              <a:ext cx="2801937" cy="1524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Δευτεροπαθής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Κακοήθη νοσήματα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Λοιμώξεις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Φάρμακα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ανοσοανεπάρκειες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 flipH="1">
              <a:off x="5945188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181600" y="3262784"/>
              <a:ext cx="2743200" cy="163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Ψυχροσυγκολλητίνες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Ιδιοπαθής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Δευτεροπαθής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Κακοήθη νοσήματα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Λοιμώξεις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flipH="1">
              <a:off x="8077200" y="2740496"/>
              <a:ext cx="0" cy="2514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427413" y="5288434"/>
              <a:ext cx="5411787" cy="8048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Ψυχροσυγκοαιμολυσίνες</a:t>
              </a:r>
              <a:endParaRPr lang="el-GR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Παροξυσμική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αιμοσφαιρινουρία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από ψύχος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Αυτοάνοση</a:t>
            </a:r>
            <a:r>
              <a:rPr lang="el-GR" dirty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Ταξινόμηση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l-GR" altLang="el-GR" b="1" dirty="0" smtClean="0"/>
              <a:t>Εντόπιση της καταστροφής</a:t>
            </a:r>
          </a:p>
          <a:p>
            <a:pPr marL="514350" indent="-336550"/>
            <a:r>
              <a:rPr lang="el-GR" altLang="el-GR" dirty="0" err="1" smtClean="0"/>
              <a:t>Εξωαγγειακή</a:t>
            </a:r>
            <a:r>
              <a:rPr lang="el-GR" altLang="el-GR" dirty="0" smtClean="0"/>
              <a:t>,</a:t>
            </a:r>
          </a:p>
          <a:p>
            <a:pPr marL="514350" indent="-336550"/>
            <a:r>
              <a:rPr lang="el-GR" altLang="el-GR" dirty="0" err="1" smtClean="0"/>
              <a:t>Ενδοαγγειακή</a:t>
            </a:r>
            <a:r>
              <a:rPr lang="el-GR" altLang="el-GR" dirty="0" smtClean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altLang="el-GR" b="1" dirty="0" smtClean="0"/>
              <a:t>Διάρκεια της καταστροφής</a:t>
            </a:r>
          </a:p>
          <a:p>
            <a:pPr marL="514350" indent="-336550"/>
            <a:r>
              <a:rPr lang="el-GR" altLang="el-GR" dirty="0" smtClean="0"/>
              <a:t>Οξεία,</a:t>
            </a:r>
          </a:p>
          <a:p>
            <a:pPr marL="514350" indent="-336550"/>
            <a:r>
              <a:rPr lang="el-GR" altLang="el-GR" dirty="0" smtClean="0"/>
              <a:t>Χρόνια.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05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Ταξινόμηση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altLang="el-GR" b="1" dirty="0" smtClean="0"/>
              <a:t>Κληρονομικότητα</a:t>
            </a:r>
          </a:p>
          <a:p>
            <a:pPr marL="514350" indent="-336550"/>
            <a:r>
              <a:rPr lang="el-GR" altLang="el-GR" dirty="0" smtClean="0"/>
              <a:t>Συγγενής,</a:t>
            </a:r>
          </a:p>
          <a:p>
            <a:pPr marL="514350" indent="-336550"/>
            <a:r>
              <a:rPr lang="el-GR" altLang="el-GR" dirty="0" smtClean="0"/>
              <a:t>Επίκτητη.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altLang="el-GR" b="1" dirty="0" smtClean="0"/>
              <a:t>Προέλευση του αίτιου</a:t>
            </a:r>
          </a:p>
          <a:p>
            <a:pPr marL="514350" indent="-336550"/>
            <a:r>
              <a:rPr lang="el-GR" altLang="el-GR" dirty="0" err="1" smtClean="0"/>
              <a:t>Ενδοερυθροκυτταρικό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εξωερυθροκυτταρικό</a:t>
            </a:r>
            <a:r>
              <a:rPr lang="el-GR" altLang="el-GR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altLang="el-GR" b="1" dirty="0" smtClean="0"/>
              <a:t>Συμμετοχή του ανοσοποιητικού συστήματος </a:t>
            </a:r>
          </a:p>
          <a:p>
            <a:pPr marL="514350" indent="-336550"/>
            <a:r>
              <a:rPr lang="el-GR" altLang="el-GR" dirty="0" smtClean="0"/>
              <a:t>Ανοσολογικής ή μη ανοσολογικής αρχής).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1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3"/>
          <p:cNvSpPr>
            <a:spLocks noGrp="1"/>
          </p:cNvSpPr>
          <p:nvPr>
            <p:ph type="title"/>
          </p:nvPr>
        </p:nvSpPr>
        <p:spPr>
          <a:xfrm>
            <a:off x="467544" y="2448272"/>
            <a:ext cx="8229600" cy="908720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altLang="el-GR" dirty="0" smtClean="0"/>
              <a:t>Ειδικό μέρος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5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Ομάδα 20"/>
          <p:cNvGrpSpPr/>
          <p:nvPr/>
        </p:nvGrpSpPr>
        <p:grpSpPr>
          <a:xfrm>
            <a:off x="215775" y="1556792"/>
            <a:ext cx="8748713" cy="4392612"/>
            <a:chOff x="215775" y="1556792"/>
            <a:chExt cx="8748713" cy="4392612"/>
          </a:xfrm>
        </p:grpSpPr>
        <p:sp>
          <p:nvSpPr>
            <p:cNvPr id="3" name="2 - Στρογγυλεμένο ορθογώνιο"/>
            <p:cNvSpPr/>
            <p:nvPr/>
          </p:nvSpPr>
          <p:spPr>
            <a:xfrm>
              <a:off x="215775" y="1628229"/>
              <a:ext cx="3708400" cy="7921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 err="1">
                  <a:solidFill>
                    <a:schemeClr val="tx1"/>
                  </a:solidFill>
                </a:rPr>
                <a:t>↑Έμμεσης</a:t>
              </a:r>
              <a:r>
                <a:rPr lang="el-GR" b="1" dirty="0">
                  <a:solidFill>
                    <a:schemeClr val="tx1"/>
                  </a:solidFill>
                </a:rPr>
                <a:t>  </a:t>
              </a:r>
              <a:r>
                <a:rPr lang="el-GR" b="1" dirty="0" err="1">
                  <a:solidFill>
                    <a:schemeClr val="tx1"/>
                  </a:solidFill>
                </a:rPr>
                <a:t>χολερυθρίνης</a:t>
              </a:r>
              <a:r>
                <a:rPr lang="el-GR" b="1" dirty="0">
                  <a:solidFill>
                    <a:schemeClr val="tx1"/>
                  </a:solidFill>
                </a:rPr>
                <a:t>,</a:t>
              </a:r>
              <a:r>
                <a:rPr lang="en-US" b="1" dirty="0">
                  <a:solidFill>
                    <a:schemeClr val="tx1"/>
                  </a:solidFill>
                </a:rPr>
                <a:t>  ↑LDH,↑ </a:t>
              </a:r>
              <a:r>
                <a:rPr lang="el-GR" b="1" dirty="0" err="1">
                  <a:solidFill>
                    <a:schemeClr val="tx1"/>
                  </a:solidFill>
                </a:rPr>
                <a:t>απτοσφαιρίνης</a:t>
              </a:r>
              <a:r>
                <a:rPr lang="el-GR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4" name="3 - Στρογγυλεμένο ορθογώνιο"/>
            <p:cNvSpPr/>
            <p:nvPr/>
          </p:nvSpPr>
          <p:spPr>
            <a:xfrm>
              <a:off x="215775" y="2493417"/>
              <a:ext cx="3455988" cy="79216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schemeClr val="tx1"/>
                  </a:solidFill>
                </a:rPr>
                <a:t>Άμεση </a:t>
              </a:r>
              <a:r>
                <a:rPr lang="en-US" b="1" dirty="0">
                  <a:solidFill>
                    <a:schemeClr val="tx1"/>
                  </a:solidFill>
                </a:rPr>
                <a:t>Coombs :</a:t>
              </a:r>
              <a:r>
                <a:rPr lang="el-GR" b="1" dirty="0">
                  <a:solidFill>
                    <a:schemeClr val="tx1"/>
                  </a:solidFill>
                </a:rPr>
                <a:t> ΘΕΤΙΚΗ</a:t>
              </a:r>
            </a:p>
          </p:txBody>
        </p:sp>
        <p:sp>
          <p:nvSpPr>
            <p:cNvPr id="5" name="4 - Στρογγυλεμένο ορθογώνιο"/>
            <p:cNvSpPr/>
            <p:nvPr/>
          </p:nvSpPr>
          <p:spPr>
            <a:xfrm>
              <a:off x="5075113" y="1628229"/>
              <a:ext cx="3384550" cy="6492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schemeClr val="tx1"/>
                  </a:solidFill>
                </a:rPr>
                <a:t>ΟΞΕΙΑ  ΑΙΜΟΡΡΑΓΙΑ</a:t>
              </a:r>
            </a:p>
          </p:txBody>
        </p:sp>
        <p:cxnSp>
          <p:nvCxnSpPr>
            <p:cNvPr id="6" name="6 - Ευθύγραμμο βέλος σύνδεσης"/>
            <p:cNvCxnSpPr>
              <a:stCxn id="3" idx="3"/>
              <a:endCxn id="5" idx="1"/>
            </p:cNvCxnSpPr>
            <p:nvPr/>
          </p:nvCxnSpPr>
          <p:spPr>
            <a:xfrm flipV="1">
              <a:off x="3924175" y="1953667"/>
              <a:ext cx="1150938" cy="71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3" name="8 - Ορθογώνιο"/>
            <p:cNvSpPr>
              <a:spLocks noChangeArrowheads="1"/>
            </p:cNvSpPr>
            <p:nvPr/>
          </p:nvSpPr>
          <p:spPr bwMode="auto">
            <a:xfrm>
              <a:off x="3995613" y="1556792"/>
              <a:ext cx="7921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ΟΧΙ</a:t>
              </a:r>
            </a:p>
          </p:txBody>
        </p:sp>
        <p:sp>
          <p:nvSpPr>
            <p:cNvPr id="8" name="9 - Στρογγυλεμένο ορθογώνιο"/>
            <p:cNvSpPr/>
            <p:nvPr/>
          </p:nvSpPr>
          <p:spPr>
            <a:xfrm>
              <a:off x="215775" y="3572917"/>
              <a:ext cx="4500563" cy="11525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schemeClr val="tx1"/>
                  </a:solidFill>
                </a:rPr>
                <a:t>Σημεία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l-GR" b="1" dirty="0">
                  <a:solidFill>
                    <a:schemeClr val="tx1"/>
                  </a:solidFill>
                </a:rPr>
                <a:t> </a:t>
              </a:r>
              <a:r>
                <a:rPr lang="el-GR" b="1" dirty="0" err="1">
                  <a:solidFill>
                    <a:schemeClr val="tx1"/>
                  </a:solidFill>
                </a:rPr>
                <a:t>εξωαγγειακής</a:t>
              </a:r>
              <a:r>
                <a:rPr lang="el-GR" b="1" dirty="0">
                  <a:solidFill>
                    <a:schemeClr val="tx1"/>
                  </a:solidFill>
                </a:rPr>
                <a:t>  </a:t>
              </a:r>
              <a:r>
                <a:rPr lang="el-GR" b="1" dirty="0" err="1">
                  <a:solidFill>
                    <a:schemeClr val="tx1"/>
                  </a:solidFill>
                </a:rPr>
                <a:t>αιμόλυσης</a:t>
              </a:r>
              <a:r>
                <a:rPr lang="el-GR" b="1" dirty="0">
                  <a:solidFill>
                    <a:schemeClr val="tx1"/>
                  </a:solidFill>
                </a:rPr>
                <a:t> (</a:t>
              </a:r>
              <a:r>
                <a:rPr lang="en-US" b="1" dirty="0">
                  <a:solidFill>
                    <a:schemeClr val="tx1"/>
                  </a:solidFill>
                </a:rPr>
                <a:t>bite cells, </a:t>
              </a:r>
              <a:r>
                <a:rPr lang="el-GR" b="1" dirty="0">
                  <a:solidFill>
                    <a:schemeClr val="tx1"/>
                  </a:solidFill>
                </a:rPr>
                <a:t>όχι</a:t>
              </a:r>
              <a:r>
                <a:rPr lang="en-US" b="1" dirty="0">
                  <a:solidFill>
                    <a:schemeClr val="tx1"/>
                  </a:solidFill>
                </a:rPr>
                <a:t>  </a:t>
              </a:r>
              <a:r>
                <a:rPr lang="el-GR" b="1" dirty="0">
                  <a:solidFill>
                    <a:schemeClr val="tx1"/>
                  </a:solidFill>
                </a:rPr>
                <a:t>Η</a:t>
              </a:r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l-GR" b="1" dirty="0">
                  <a:solidFill>
                    <a:schemeClr val="tx1"/>
                  </a:solidFill>
                </a:rPr>
                <a:t> στα ούρα.)</a:t>
              </a:r>
            </a:p>
          </p:txBody>
        </p:sp>
        <p:sp>
          <p:nvSpPr>
            <p:cNvPr id="9" name="10 - Στρογγυλεμένο ορθογώνιο"/>
            <p:cNvSpPr/>
            <p:nvPr/>
          </p:nvSpPr>
          <p:spPr>
            <a:xfrm>
              <a:off x="215775" y="5012779"/>
              <a:ext cx="3240088" cy="9366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 err="1">
                  <a:solidFill>
                    <a:schemeClr val="tx1"/>
                  </a:solidFill>
                </a:rPr>
                <a:t>Αυτοάνοση</a:t>
              </a:r>
              <a:r>
                <a:rPr lang="el-GR" b="1" dirty="0">
                  <a:solidFill>
                    <a:schemeClr val="tx1"/>
                  </a:solidFill>
                </a:rPr>
                <a:t>  αιμολυτική αναιμία  θερμού τύπου.</a:t>
              </a:r>
            </a:p>
          </p:txBody>
        </p:sp>
        <p:sp>
          <p:nvSpPr>
            <p:cNvPr id="10" name="12 - Στρογγυλεμένο ορθογώνιο"/>
            <p:cNvSpPr/>
            <p:nvPr/>
          </p:nvSpPr>
          <p:spPr>
            <a:xfrm>
              <a:off x="5148138" y="5012779"/>
              <a:ext cx="3311525" cy="93662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 err="1">
                  <a:solidFill>
                    <a:schemeClr val="tx1"/>
                  </a:solidFill>
                </a:rPr>
                <a:t>Αυτοάνοση</a:t>
              </a:r>
              <a:r>
                <a:rPr lang="el-GR" b="1" dirty="0">
                  <a:solidFill>
                    <a:schemeClr val="tx1"/>
                  </a:solidFill>
                </a:rPr>
                <a:t>  αιμολυτική αναιμία  ψυχρού 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l-GR" b="1" dirty="0">
                  <a:solidFill>
                    <a:schemeClr val="tx1"/>
                  </a:solidFill>
                </a:rPr>
                <a:t>τύπου.</a:t>
              </a:r>
            </a:p>
          </p:txBody>
        </p:sp>
        <p:cxnSp>
          <p:nvCxnSpPr>
            <p:cNvPr id="11" name="14 - Shape"/>
            <p:cNvCxnSpPr>
              <a:stCxn id="4" idx="3"/>
            </p:cNvCxnSpPr>
            <p:nvPr/>
          </p:nvCxnSpPr>
          <p:spPr>
            <a:xfrm>
              <a:off x="3671763" y="2890292"/>
              <a:ext cx="3276600" cy="46672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8 - Ευθύγραμμο βέλος σύνδεσης"/>
            <p:cNvCxnSpPr/>
            <p:nvPr/>
          </p:nvCxnSpPr>
          <p:spPr>
            <a:xfrm>
              <a:off x="1763439" y="4725442"/>
              <a:ext cx="0" cy="2516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25 - Ευθύγραμμο βέλος σύνδεσης"/>
            <p:cNvCxnSpPr>
              <a:stCxn id="4" idx="2"/>
            </p:cNvCxnSpPr>
            <p:nvPr/>
          </p:nvCxnSpPr>
          <p:spPr>
            <a:xfrm>
              <a:off x="1943769" y="3285579"/>
              <a:ext cx="0" cy="287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31 - Ευθύγραμμο βέλος σύνδεσης"/>
            <p:cNvCxnSpPr/>
            <p:nvPr/>
          </p:nvCxnSpPr>
          <p:spPr>
            <a:xfrm>
              <a:off x="6803900" y="4725442"/>
              <a:ext cx="0" cy="2873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21 - Ορθογώνιο"/>
            <p:cNvSpPr/>
            <p:nvPr/>
          </p:nvSpPr>
          <p:spPr>
            <a:xfrm>
              <a:off x="5219575" y="3428454"/>
              <a:ext cx="3744913" cy="1296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dirty="0">
                  <a:solidFill>
                    <a:schemeClr val="tx1"/>
                  </a:solidFill>
                </a:rPr>
                <a:t>Σημεία </a:t>
              </a:r>
              <a:r>
                <a:rPr lang="el-GR" b="1" dirty="0" err="1">
                  <a:solidFill>
                    <a:schemeClr val="tx1"/>
                  </a:solidFill>
                </a:rPr>
                <a:t>ενδοαγγειακής</a:t>
              </a:r>
              <a:r>
                <a:rPr lang="el-GR" b="1" dirty="0">
                  <a:solidFill>
                    <a:schemeClr val="tx1"/>
                  </a:solidFill>
                </a:rPr>
                <a:t>  </a:t>
              </a:r>
              <a:r>
                <a:rPr lang="el-GR" b="1" dirty="0" err="1">
                  <a:solidFill>
                    <a:schemeClr val="tx1"/>
                  </a:solidFill>
                </a:rPr>
                <a:t>αιμόλυσης</a:t>
              </a:r>
              <a:r>
                <a:rPr lang="el-GR" b="1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l-GR" b="1" dirty="0">
                  <a:solidFill>
                    <a:schemeClr val="tx1"/>
                  </a:solidFill>
                </a:rPr>
                <a:t>(</a:t>
              </a:r>
              <a:r>
                <a:rPr lang="el-GR" b="1" dirty="0" err="1">
                  <a:solidFill>
                    <a:schemeClr val="tx1"/>
                  </a:solidFill>
                </a:rPr>
                <a:t>μικροσφαιροκύτταρα</a:t>
              </a:r>
              <a:r>
                <a:rPr lang="el-GR" b="1" dirty="0">
                  <a:solidFill>
                    <a:schemeClr val="tx1"/>
                  </a:solidFill>
                </a:rPr>
                <a:t>,</a:t>
              </a:r>
              <a:r>
                <a:rPr lang="en-US" b="1" dirty="0">
                  <a:solidFill>
                    <a:schemeClr val="tx1"/>
                  </a:solidFill>
                </a:rPr>
                <a:t> ↑</a:t>
              </a:r>
              <a:r>
                <a:rPr lang="el-GR" b="1" dirty="0">
                  <a:solidFill>
                    <a:schemeClr val="tx1"/>
                  </a:solidFill>
                </a:rPr>
                <a:t> ελεύθερης </a:t>
              </a:r>
              <a:r>
                <a:rPr lang="en-US" b="1" dirty="0">
                  <a:solidFill>
                    <a:schemeClr val="tx1"/>
                  </a:solidFill>
                </a:rPr>
                <a:t>Ht</a:t>
              </a:r>
              <a:r>
                <a:rPr lang="el-GR" b="1" dirty="0">
                  <a:solidFill>
                    <a:schemeClr val="tx1"/>
                  </a:solidFill>
                </a:rPr>
                <a:t>, </a:t>
              </a:r>
              <a:r>
                <a:rPr lang="el-GR" b="1" dirty="0" err="1">
                  <a:solidFill>
                    <a:schemeClr val="tx1"/>
                  </a:solidFill>
                </a:rPr>
                <a:t>αιμοσφαιρινουρία</a:t>
              </a:r>
              <a:r>
                <a:rPr lang="el-GR" b="1" dirty="0">
                  <a:solidFill>
                    <a:schemeClr val="tx1"/>
                  </a:solidFill>
                </a:rPr>
                <a:t>) </a:t>
              </a:r>
            </a:p>
          </p:txBody>
        </p:sp>
      </p:grpSp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052736"/>
          </a:xfrm>
        </p:spPr>
        <p:txBody>
          <a:bodyPr>
            <a:noAutofit/>
          </a:bodyPr>
          <a:lstStyle/>
          <a:p>
            <a:r>
              <a:rPr lang="el-GR" dirty="0"/>
              <a:t>Αναγεννητική </a:t>
            </a:r>
            <a:r>
              <a:rPr lang="el-GR" dirty="0" smtClean="0"/>
              <a:t>αναιμία</a:t>
            </a:r>
            <a:br>
              <a:rPr lang="el-GR" dirty="0" smtClean="0"/>
            </a:br>
            <a:r>
              <a:rPr lang="el-GR" dirty="0" smtClean="0"/>
              <a:t>ΔΕΚ</a:t>
            </a:r>
            <a:r>
              <a:rPr lang="el-GR" dirty="0"/>
              <a:t>= 100× </a:t>
            </a:r>
            <a:r>
              <a:rPr lang="el-GR" dirty="0" smtClean="0"/>
              <a:t>10</a:t>
            </a:r>
            <a:r>
              <a:rPr lang="el-GR" baseline="30000" dirty="0" smtClean="0"/>
              <a:t>9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3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υλεμένο ορθογώνιο"/>
          <p:cNvSpPr/>
          <p:nvPr/>
        </p:nvSpPr>
        <p:spPr>
          <a:xfrm>
            <a:off x="236036" y="1770753"/>
            <a:ext cx="3384550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Έμμεσης  </a:t>
            </a:r>
            <a:r>
              <a:rPr lang="el-GR" b="1" dirty="0" err="1">
                <a:solidFill>
                  <a:schemeClr val="tx1"/>
                </a:solidFill>
              </a:rPr>
              <a:t>χολερυθρίνης</a:t>
            </a:r>
            <a:r>
              <a:rPr lang="en-US" b="1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↑</a:t>
            </a:r>
            <a:r>
              <a:rPr lang="en-US" b="1" dirty="0">
                <a:solidFill>
                  <a:schemeClr val="tx1"/>
                </a:solidFill>
              </a:rPr>
              <a:t>  LDH, </a:t>
            </a:r>
            <a:r>
              <a:rPr lang="el-GR" b="1" dirty="0" err="1">
                <a:solidFill>
                  <a:schemeClr val="tx1"/>
                </a:solidFill>
              </a:rPr>
              <a:t>↑απτοσφαιρίνης</a:t>
            </a:r>
            <a:r>
              <a:rPr lang="el-G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236036" y="2707378"/>
            <a:ext cx="3455988" cy="576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Άμεση </a:t>
            </a:r>
            <a:r>
              <a:rPr lang="en-US" b="1" dirty="0">
                <a:solidFill>
                  <a:schemeClr val="tx1"/>
                </a:solidFill>
              </a:rPr>
              <a:t>Coombs :</a:t>
            </a:r>
            <a:r>
              <a:rPr lang="el-GR" b="1" dirty="0">
                <a:solidFill>
                  <a:schemeClr val="tx1"/>
                </a:solidFill>
              </a:rPr>
              <a:t>ΑΡΝΗΤΙΚΗ</a:t>
            </a: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559886" y="3570978"/>
            <a:ext cx="2592388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ΣΧΙΣΤΟΚΥΤΤΑΡΑ  ΝΑΙ</a:t>
            </a: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642867" y="3420895"/>
            <a:ext cx="2736850" cy="792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ΘΡΟΜΒΟΠΕΝΙΑ</a:t>
            </a: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6443092" y="4716295"/>
            <a:ext cx="2665412" cy="1512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Μικροαγγειοπάθεια</a:t>
            </a:r>
            <a:endParaRPr lang="el-G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(μηχανική βαλβίδα,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μεγάλη  θρόμβωση,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αθηροσκλήρωση)</a:t>
            </a: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483867" y="4716295"/>
            <a:ext cx="2447925" cy="1296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Θρομβωτική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b="1" dirty="0" err="1">
                <a:solidFill>
                  <a:schemeClr val="tx1"/>
                </a:solidFill>
              </a:rPr>
              <a:t>θρομβοπεννική</a:t>
            </a:r>
            <a:r>
              <a:rPr lang="el-GR" b="1" dirty="0">
                <a:solidFill>
                  <a:schemeClr val="tx1"/>
                </a:solidFill>
              </a:rPr>
              <a:t> πορφύρα</a:t>
            </a:r>
            <a:r>
              <a:rPr lang="en-US" b="1" dirty="0">
                <a:solidFill>
                  <a:schemeClr val="tx1"/>
                </a:solidFill>
              </a:rPr>
              <a:t>,</a:t>
            </a:r>
            <a:endParaRPr lang="el-G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(καρκίνος, </a:t>
            </a:r>
            <a:r>
              <a:rPr lang="en-US" b="1" dirty="0">
                <a:solidFill>
                  <a:schemeClr val="tx1"/>
                </a:solidFill>
              </a:rPr>
              <a:t>HIV. )</a:t>
            </a:r>
            <a:endParaRPr lang="el-GR" b="1" dirty="0">
              <a:solidFill>
                <a:schemeClr val="tx1"/>
              </a:solidFill>
            </a:endParaRPr>
          </a:p>
        </p:txBody>
      </p:sp>
      <p:cxnSp>
        <p:nvCxnSpPr>
          <p:cNvPr id="9" name="9 - Shape"/>
          <p:cNvCxnSpPr>
            <a:stCxn id="6" idx="3"/>
            <a:endCxn id="7" idx="0"/>
          </p:cNvCxnSpPr>
          <p:nvPr/>
        </p:nvCxnSpPr>
        <p:spPr>
          <a:xfrm>
            <a:off x="7379717" y="3816183"/>
            <a:ext cx="395287" cy="90011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1 - Shape"/>
          <p:cNvCxnSpPr>
            <a:stCxn id="6" idx="1"/>
            <a:endCxn id="8" idx="0"/>
          </p:cNvCxnSpPr>
          <p:nvPr/>
        </p:nvCxnSpPr>
        <p:spPr>
          <a:xfrm rot="10800000" flipV="1">
            <a:off x="3707829" y="3816183"/>
            <a:ext cx="935038" cy="90011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2 - Γωνιακή σύνδεση"/>
          <p:cNvCxnSpPr>
            <a:endCxn id="6" idx="0"/>
          </p:cNvCxnSpPr>
          <p:nvPr/>
        </p:nvCxnSpPr>
        <p:spPr>
          <a:xfrm flipV="1">
            <a:off x="3152274" y="3420895"/>
            <a:ext cx="2859018" cy="268717"/>
          </a:xfrm>
          <a:prstGeom prst="bentConnector4">
            <a:avLst>
              <a:gd name="adj1" fmla="val 26068"/>
              <a:gd name="adj2" fmla="val 18507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3 - Βέλος προς τα κάτω"/>
          <p:cNvSpPr/>
          <p:nvPr/>
        </p:nvSpPr>
        <p:spPr>
          <a:xfrm>
            <a:off x="1783849" y="3283640"/>
            <a:ext cx="71437" cy="28733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>
              <a:solidFill>
                <a:schemeClr val="tx1"/>
              </a:solidFill>
            </a:endParaRPr>
          </a:p>
        </p:txBody>
      </p:sp>
      <p:sp>
        <p:nvSpPr>
          <p:cNvPr id="13" name="14 - Βέλος προς τα κάτω"/>
          <p:cNvSpPr/>
          <p:nvPr/>
        </p:nvSpPr>
        <p:spPr>
          <a:xfrm>
            <a:off x="1783849" y="2491478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>
              <a:solidFill>
                <a:schemeClr val="tx1"/>
              </a:solidFill>
            </a:endParaRPr>
          </a:p>
        </p:txBody>
      </p:sp>
      <p:sp>
        <p:nvSpPr>
          <p:cNvPr id="35855" name="17 - Ορθογώνιο"/>
          <p:cNvSpPr>
            <a:spLocks noChangeArrowheads="1"/>
          </p:cNvSpPr>
          <p:nvPr/>
        </p:nvSpPr>
        <p:spPr bwMode="auto">
          <a:xfrm>
            <a:off x="3799180" y="3518408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+mn-lt"/>
              </a:rPr>
              <a:t>ΝΑΙ</a:t>
            </a:r>
          </a:p>
        </p:txBody>
      </p:sp>
      <p:sp>
        <p:nvSpPr>
          <p:cNvPr id="35856" name="22 - Ορθογώνιο"/>
          <p:cNvSpPr>
            <a:spLocks noChangeArrowheads="1"/>
          </p:cNvSpPr>
          <p:nvPr/>
        </p:nvSpPr>
        <p:spPr bwMode="auto">
          <a:xfrm flipH="1">
            <a:off x="7353094" y="3525496"/>
            <a:ext cx="719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+mn-lt"/>
              </a:rPr>
              <a:t>ΟΧΙ</a:t>
            </a:r>
          </a:p>
        </p:txBody>
      </p:sp>
      <p:sp>
        <p:nvSpPr>
          <p:cNvPr id="35858" name="21 - Ορθογώνιο"/>
          <p:cNvSpPr>
            <a:spLocks noChangeArrowheads="1"/>
          </p:cNvSpPr>
          <p:nvPr/>
        </p:nvSpPr>
        <p:spPr bwMode="auto">
          <a:xfrm>
            <a:off x="7562575" y="1484784"/>
            <a:ext cx="1368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+mn-lt"/>
              </a:rPr>
              <a:t>Μηχανική </a:t>
            </a:r>
            <a:r>
              <a:rPr lang="el-GR" altLang="el-GR" sz="1800" b="1" dirty="0" err="1">
                <a:latin typeface="+mn-lt"/>
              </a:rPr>
              <a:t>αιμόλυση</a:t>
            </a:r>
            <a:endParaRPr lang="el-GR" altLang="el-GR" sz="1800" b="1" dirty="0">
              <a:latin typeface="+mn-lt"/>
            </a:endParaRPr>
          </a:p>
        </p:txBody>
      </p:sp>
      <p:sp>
        <p:nvSpPr>
          <p:cNvPr id="35859" name="23 - Ορθογώνιο"/>
          <p:cNvSpPr>
            <a:spLocks noChangeArrowheads="1"/>
          </p:cNvSpPr>
          <p:nvPr/>
        </p:nvSpPr>
        <p:spPr bwMode="auto">
          <a:xfrm>
            <a:off x="676725" y="4701748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+mn-lt"/>
              </a:rPr>
              <a:t>Τ.Τ.Ρ.</a:t>
            </a: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25" name="Τίτλος 6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052736"/>
          </a:xfrm>
        </p:spPr>
        <p:txBody>
          <a:bodyPr>
            <a:noAutofit/>
          </a:bodyPr>
          <a:lstStyle/>
          <a:p>
            <a:r>
              <a:rPr lang="el-GR" dirty="0"/>
              <a:t>Αναγεννητική </a:t>
            </a:r>
            <a:r>
              <a:rPr lang="el-GR" dirty="0" smtClean="0"/>
              <a:t>αναιμία</a:t>
            </a:r>
            <a:br>
              <a:rPr lang="el-GR" dirty="0" smtClean="0"/>
            </a:br>
            <a:r>
              <a:rPr lang="el-GR" dirty="0" smtClean="0"/>
              <a:t>ΔΕΚ</a:t>
            </a:r>
            <a:r>
              <a:rPr lang="el-GR" dirty="0"/>
              <a:t>= 100× </a:t>
            </a:r>
            <a:r>
              <a:rPr lang="el-GR" dirty="0" smtClean="0"/>
              <a:t>109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8447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Στοιχεία κλειδιά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784" cy="547260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Χαρακτηρίζεται από: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Μυελική απλασία.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Αιμολυτική αναιμία.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Θρομβώσεις.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Βλάβη στο σχηματισμό του</a:t>
            </a:r>
            <a:r>
              <a:rPr lang="en-US" altLang="el-GR" dirty="0" smtClean="0"/>
              <a:t> GPI </a:t>
            </a:r>
            <a:r>
              <a:rPr lang="el-GR" altLang="el-GR" dirty="0" smtClean="0"/>
              <a:t>μορίου.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Αδυναμία σύνδεσης των </a:t>
            </a:r>
            <a:r>
              <a:rPr lang="en-US" altLang="el-GR" dirty="0" smtClean="0"/>
              <a:t>GPI </a:t>
            </a:r>
            <a:r>
              <a:rPr lang="el-GR" altLang="el-GR" dirty="0" smtClean="0"/>
              <a:t>πρωτεϊνών.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Ευαισθησία στην </a:t>
            </a:r>
            <a:r>
              <a:rPr lang="el-GR" altLang="el-GR" dirty="0" err="1" smtClean="0"/>
              <a:t>λυτική</a:t>
            </a:r>
            <a:r>
              <a:rPr lang="el-GR" altLang="el-GR" dirty="0" smtClean="0"/>
              <a:t> δράση του συμπληρώματος.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24" y="1196975"/>
            <a:ext cx="4355976" cy="5256361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/>
              <a:t>Θρομβώσεις:</a:t>
            </a:r>
          </a:p>
          <a:p>
            <a:pPr marL="627063"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200" dirty="0" smtClean="0"/>
              <a:t>Ηπατικών και </a:t>
            </a:r>
          </a:p>
          <a:p>
            <a:pPr marL="627063"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200" dirty="0" smtClean="0"/>
              <a:t>Εγκεφαλικών φλεβών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/>
              <a:t>Συμπτωματική αγωγή (κλασσικό τύπο νόσου).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err="1" smtClean="0"/>
              <a:t>Ανοσοκαταστολή</a:t>
            </a:r>
            <a:r>
              <a:rPr lang="el-GR" altLang="el-GR" sz="2200" dirty="0" smtClean="0"/>
              <a:t> (</a:t>
            </a:r>
            <a:r>
              <a:rPr lang="el-GR" altLang="el-GR" sz="2200" dirty="0" err="1" smtClean="0"/>
              <a:t>υποπλαστικό</a:t>
            </a:r>
            <a:r>
              <a:rPr lang="el-GR" altLang="el-GR" sz="2200" dirty="0" smtClean="0"/>
              <a:t> τύπο).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/>
              <a:t>Δυσχερής αντιμετώπιση θρομβώσεων λόγο </a:t>
            </a:r>
            <a:r>
              <a:rPr lang="el-GR" altLang="el-GR" sz="2200" dirty="0" err="1" smtClean="0"/>
              <a:t>θρομβοπενίας</a:t>
            </a:r>
            <a:r>
              <a:rPr lang="el-GR" altLang="el-GR" sz="22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/>
              <a:t>Αλλογενής μεταμόσχευση.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/>
              <a:t>Εξέλιξη σε </a:t>
            </a:r>
            <a:r>
              <a:rPr lang="en-US" altLang="el-GR" sz="2200" dirty="0" smtClean="0"/>
              <a:t>MDS </a:t>
            </a:r>
            <a:r>
              <a:rPr lang="el-GR" altLang="el-GR" sz="2200" dirty="0" smtClean="0"/>
              <a:t>ή ΟΛ.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72000" y="1340768"/>
            <a:ext cx="0" cy="525658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3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- Στρογγυλεμένο ορθογώνιο"/>
          <p:cNvSpPr/>
          <p:nvPr/>
        </p:nvSpPr>
        <p:spPr>
          <a:xfrm>
            <a:off x="0" y="1773238"/>
            <a:ext cx="3708400" cy="7191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Άμεση </a:t>
            </a:r>
            <a:r>
              <a:rPr lang="en-US" b="1" dirty="0">
                <a:solidFill>
                  <a:schemeClr val="tx1"/>
                </a:solidFill>
              </a:rPr>
              <a:t>Coombs :</a:t>
            </a:r>
            <a:r>
              <a:rPr lang="el-GR" b="1" dirty="0">
                <a:solidFill>
                  <a:schemeClr val="tx1"/>
                </a:solidFill>
              </a:rPr>
              <a:t>ΑΡΝΗΤΙΚΉ</a:t>
            </a:r>
          </a:p>
        </p:txBody>
      </p:sp>
      <p:sp>
        <p:nvSpPr>
          <p:cNvPr id="3" name="7 - Στρογγυλεμένο ορθογώνιο"/>
          <p:cNvSpPr/>
          <p:nvPr/>
        </p:nvSpPr>
        <p:spPr>
          <a:xfrm>
            <a:off x="0" y="1052091"/>
            <a:ext cx="4356100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↑ έμμεσης  </a:t>
            </a:r>
            <a:r>
              <a:rPr lang="el-GR" b="1" dirty="0" err="1">
                <a:solidFill>
                  <a:schemeClr val="tx1"/>
                </a:solidFill>
              </a:rPr>
              <a:t>χολερυθρίνης</a:t>
            </a:r>
            <a:r>
              <a:rPr lang="el-GR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 ↑ LDH,       ↓</a:t>
            </a:r>
            <a:r>
              <a:rPr lang="el-GR" b="1" dirty="0">
                <a:solidFill>
                  <a:schemeClr val="tx1"/>
                </a:solidFill>
              </a:rPr>
              <a:t>  </a:t>
            </a:r>
            <a:r>
              <a:rPr lang="el-GR" b="1" dirty="0" err="1">
                <a:solidFill>
                  <a:schemeClr val="tx1"/>
                </a:solidFill>
              </a:rPr>
              <a:t>απτοσφαιρίνης</a:t>
            </a:r>
            <a:r>
              <a:rPr lang="el-G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9 - Στρογγυλεμένο ορθογώνιο"/>
          <p:cNvSpPr/>
          <p:nvPr/>
        </p:nvSpPr>
        <p:spPr>
          <a:xfrm>
            <a:off x="4572000" y="1916113"/>
            <a:ext cx="3529013" cy="7921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Ανωμαλίες στο επίχρισμα</a:t>
            </a:r>
          </a:p>
        </p:txBody>
      </p:sp>
      <p:sp>
        <p:nvSpPr>
          <p:cNvPr id="5" name="10 - Στρογγυλεμένο ορθογώνιο"/>
          <p:cNvSpPr/>
          <p:nvPr/>
        </p:nvSpPr>
        <p:spPr>
          <a:xfrm>
            <a:off x="0" y="2492375"/>
            <a:ext cx="3059113" cy="792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ΌΧΙ  ΣΧΙΣΤΟΚΎΤΤΑΡΑ</a:t>
            </a:r>
          </a:p>
        </p:txBody>
      </p:sp>
      <p:cxnSp>
        <p:nvCxnSpPr>
          <p:cNvPr id="7" name="16 - Ευθύγραμμο βέλος σύνδεσης"/>
          <p:cNvCxnSpPr>
            <a:stCxn id="5" idx="3"/>
          </p:cNvCxnSpPr>
          <p:nvPr/>
        </p:nvCxnSpPr>
        <p:spPr>
          <a:xfrm flipV="1">
            <a:off x="3059113" y="2276475"/>
            <a:ext cx="1512887" cy="612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0 - Στρογγυλεμένο ορθογώνιο"/>
          <p:cNvSpPr/>
          <p:nvPr/>
        </p:nvSpPr>
        <p:spPr>
          <a:xfrm>
            <a:off x="3203575" y="3357563"/>
            <a:ext cx="2160588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Συγγενής </a:t>
            </a:r>
            <a:r>
              <a:rPr lang="el-GR" b="1" dirty="0" err="1">
                <a:solidFill>
                  <a:schemeClr val="tx1"/>
                </a:solidFill>
              </a:rPr>
              <a:t>σφαιροκυττάρωση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21 - Στρογγυλεμένο ορθογώνιο"/>
          <p:cNvSpPr/>
          <p:nvPr/>
        </p:nvSpPr>
        <p:spPr>
          <a:xfrm>
            <a:off x="3203575" y="4221163"/>
            <a:ext cx="2376488" cy="576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Συγγενής  </a:t>
            </a:r>
            <a:r>
              <a:rPr lang="el-GR" b="1" dirty="0" err="1">
                <a:solidFill>
                  <a:schemeClr val="tx1"/>
                </a:solidFill>
              </a:rPr>
              <a:t>ελλειπτοκυττάρωση</a:t>
            </a:r>
            <a:r>
              <a:rPr lang="el-G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22 - Στρογγυλεμένο ορθογώνιο"/>
          <p:cNvSpPr/>
          <p:nvPr/>
        </p:nvSpPr>
        <p:spPr>
          <a:xfrm>
            <a:off x="3132138" y="5013325"/>
            <a:ext cx="2519362" cy="576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Μεσσογειακή</a:t>
            </a:r>
            <a:r>
              <a:rPr lang="el-GR" b="1" dirty="0">
                <a:solidFill>
                  <a:schemeClr val="tx1"/>
                </a:solidFill>
              </a:rPr>
              <a:t>  αναιμία</a:t>
            </a:r>
          </a:p>
        </p:txBody>
      </p:sp>
      <p:sp>
        <p:nvSpPr>
          <p:cNvPr id="11" name="23 - Στρογγυλεμένο ορθογώνιο"/>
          <p:cNvSpPr/>
          <p:nvPr/>
        </p:nvSpPr>
        <p:spPr>
          <a:xfrm>
            <a:off x="3059113" y="5732463"/>
            <a:ext cx="2881312" cy="5048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Δρεπανοκυτταρική   νόσος</a:t>
            </a:r>
          </a:p>
        </p:txBody>
      </p:sp>
      <p:sp>
        <p:nvSpPr>
          <p:cNvPr id="12" name="24 - Στρογγυλεμένο ορθογώνιο"/>
          <p:cNvSpPr/>
          <p:nvPr/>
        </p:nvSpPr>
        <p:spPr>
          <a:xfrm>
            <a:off x="3059113" y="6381750"/>
            <a:ext cx="2881312" cy="476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Δηλητηρίαση με μόλυβδο.</a:t>
            </a:r>
          </a:p>
        </p:txBody>
      </p:sp>
      <p:sp>
        <p:nvSpPr>
          <p:cNvPr id="13" name="26 - Στρογγυλεμένο ορθογώνιο"/>
          <p:cNvSpPr/>
          <p:nvPr/>
        </p:nvSpPr>
        <p:spPr>
          <a:xfrm>
            <a:off x="7164388" y="4437063"/>
            <a:ext cx="1979612" cy="720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Έγκλειστα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(ενζυμοπάθειες) </a:t>
            </a:r>
          </a:p>
        </p:txBody>
      </p:sp>
      <p:sp>
        <p:nvSpPr>
          <p:cNvPr id="14" name="27 - Στρογγυλεμένο ορθογώνιο"/>
          <p:cNvSpPr/>
          <p:nvPr/>
        </p:nvSpPr>
        <p:spPr>
          <a:xfrm>
            <a:off x="7235825" y="5300663"/>
            <a:ext cx="1908175" cy="865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Ανώμαλο υπέρηχο</a:t>
            </a:r>
            <a:endParaRPr lang="en-US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υπερσπληνισμός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5" name="28 - Στρογγυλεμένο ορθογώνιο"/>
          <p:cNvSpPr/>
          <p:nvPr/>
        </p:nvSpPr>
        <p:spPr>
          <a:xfrm>
            <a:off x="7235825" y="6308725"/>
            <a:ext cx="1908175" cy="549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υπερφόρτωση με χαλκό</a:t>
            </a:r>
          </a:p>
        </p:txBody>
      </p:sp>
      <p:sp>
        <p:nvSpPr>
          <p:cNvPr id="16" name="64 - Στρογγυλεμένο ορθογώνιο"/>
          <p:cNvSpPr/>
          <p:nvPr/>
        </p:nvSpPr>
        <p:spPr>
          <a:xfrm>
            <a:off x="7164388" y="3500438"/>
            <a:ext cx="1979612" cy="649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Κυτταρομετρία</a:t>
            </a:r>
            <a:r>
              <a:rPr lang="el-GR" b="1" dirty="0">
                <a:solidFill>
                  <a:schemeClr val="tx1"/>
                </a:solidFill>
              </a:rPr>
              <a:t> ροής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 για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PNH</a:t>
            </a:r>
            <a:endParaRPr lang="el-GR" b="1" dirty="0">
              <a:solidFill>
                <a:schemeClr val="tx1"/>
              </a:solidFill>
            </a:endParaRPr>
          </a:p>
        </p:txBody>
      </p:sp>
      <p:cxnSp>
        <p:nvCxnSpPr>
          <p:cNvPr id="17" name="81 - Shape"/>
          <p:cNvCxnSpPr>
            <a:stCxn id="4" idx="2"/>
            <a:endCxn id="12" idx="3"/>
          </p:cNvCxnSpPr>
          <p:nvPr/>
        </p:nvCxnSpPr>
        <p:spPr>
          <a:xfrm rot="5400000">
            <a:off x="4182269" y="4466431"/>
            <a:ext cx="3911600" cy="39528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83 - Shape"/>
          <p:cNvCxnSpPr/>
          <p:nvPr/>
        </p:nvCxnSpPr>
        <p:spPr>
          <a:xfrm rot="16200000" flipH="1">
            <a:off x="5118100" y="4394200"/>
            <a:ext cx="3803650" cy="4318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3" name="92 - Ορθογώνιο"/>
          <p:cNvSpPr>
            <a:spLocks noChangeArrowheads="1"/>
          </p:cNvSpPr>
          <p:nvPr/>
        </p:nvSpPr>
        <p:spPr bwMode="auto">
          <a:xfrm>
            <a:off x="6948488" y="270827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latin typeface="+mn-lt"/>
              </a:rPr>
              <a:t>ΟΧΙ</a:t>
            </a:r>
          </a:p>
        </p:txBody>
      </p:sp>
      <p:sp>
        <p:nvSpPr>
          <p:cNvPr id="36884" name="93 - Ορθογώνιο"/>
          <p:cNvSpPr>
            <a:spLocks noChangeArrowheads="1"/>
          </p:cNvSpPr>
          <p:nvPr/>
        </p:nvSpPr>
        <p:spPr bwMode="auto">
          <a:xfrm>
            <a:off x="5364163" y="2708275"/>
            <a:ext cx="72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latin typeface="+mn-lt"/>
              </a:rPr>
              <a:t>ΝΑΙ</a:t>
            </a:r>
          </a:p>
        </p:txBody>
      </p:sp>
      <p:cxnSp>
        <p:nvCxnSpPr>
          <p:cNvPr id="21" name="29 - Ευθύγραμμο βέλος σύνδεσης"/>
          <p:cNvCxnSpPr/>
          <p:nvPr/>
        </p:nvCxnSpPr>
        <p:spPr>
          <a:xfrm flipH="1">
            <a:off x="5435600" y="3644900"/>
            <a:ext cx="8651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31 - Ευθύγραμμο βέλος σύνδεσης"/>
          <p:cNvCxnSpPr>
            <a:endCxn id="9" idx="3"/>
          </p:cNvCxnSpPr>
          <p:nvPr/>
        </p:nvCxnSpPr>
        <p:spPr>
          <a:xfrm flipH="1">
            <a:off x="5580063" y="4509294"/>
            <a:ext cx="75565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33 - Ευθύγραμμο βέλος σύνδεσης"/>
          <p:cNvCxnSpPr>
            <a:endCxn id="10" idx="3"/>
          </p:cNvCxnSpPr>
          <p:nvPr/>
        </p:nvCxnSpPr>
        <p:spPr>
          <a:xfrm flipH="1">
            <a:off x="5651500" y="5300663"/>
            <a:ext cx="684214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36 - Ευθύγραμμο βέλος σύνδεσης"/>
          <p:cNvCxnSpPr>
            <a:endCxn id="11" idx="3"/>
          </p:cNvCxnSpPr>
          <p:nvPr/>
        </p:nvCxnSpPr>
        <p:spPr>
          <a:xfrm flipH="1">
            <a:off x="5940425" y="5967412"/>
            <a:ext cx="395289" cy="174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44 - Ευθύγραμμο βέλος σύνδεσης"/>
          <p:cNvCxnSpPr>
            <a:endCxn id="16" idx="1"/>
          </p:cNvCxnSpPr>
          <p:nvPr/>
        </p:nvCxnSpPr>
        <p:spPr>
          <a:xfrm>
            <a:off x="6804024" y="3825082"/>
            <a:ext cx="3603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47 - Ευθύγραμμο βέλος σύνδεσης"/>
          <p:cNvCxnSpPr>
            <a:endCxn id="13" idx="1"/>
          </p:cNvCxnSpPr>
          <p:nvPr/>
        </p:nvCxnSpPr>
        <p:spPr>
          <a:xfrm>
            <a:off x="6804025" y="4797425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49 - Ευθύγραμμο βέλος σύνδεσης"/>
          <p:cNvCxnSpPr/>
          <p:nvPr/>
        </p:nvCxnSpPr>
        <p:spPr>
          <a:xfrm>
            <a:off x="6804025" y="5661025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35 - Γωνιακή σύνδεση"/>
          <p:cNvCxnSpPr>
            <a:stCxn id="8" idx="1"/>
          </p:cNvCxnSpPr>
          <p:nvPr/>
        </p:nvCxnSpPr>
        <p:spPr>
          <a:xfrm rot="10800000" flipV="1">
            <a:off x="2484438" y="3681413"/>
            <a:ext cx="719137" cy="61118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8 - Γωνιακή σύνδεση"/>
          <p:cNvCxnSpPr>
            <a:stCxn id="11" idx="1"/>
          </p:cNvCxnSpPr>
          <p:nvPr/>
        </p:nvCxnSpPr>
        <p:spPr>
          <a:xfrm rot="10800000" flipV="1">
            <a:off x="2484438" y="5984875"/>
            <a:ext cx="574675" cy="587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7" name="58 - Ορθογώνιο"/>
          <p:cNvSpPr>
            <a:spLocks noChangeArrowheads="1"/>
          </p:cNvSpPr>
          <p:nvPr/>
        </p:nvSpPr>
        <p:spPr bwMode="auto">
          <a:xfrm>
            <a:off x="504825" y="4005024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+mn-lt"/>
              </a:rPr>
              <a:t>Συγγενής </a:t>
            </a:r>
            <a:r>
              <a:rPr lang="el-GR" altLang="el-GR" sz="1800" b="1" dirty="0" err="1">
                <a:latin typeface="+mn-lt"/>
              </a:rPr>
              <a:t>σφαιροκυττάρωση</a:t>
            </a:r>
            <a:endParaRPr lang="el-GR" altLang="el-GR" sz="1800" b="1" dirty="0">
              <a:latin typeface="+mn-lt"/>
            </a:endParaRPr>
          </a:p>
        </p:txBody>
      </p:sp>
      <p:sp>
        <p:nvSpPr>
          <p:cNvPr id="36898" name="59 - Ορθογώνιο"/>
          <p:cNvSpPr>
            <a:spLocks noChangeArrowheads="1"/>
          </p:cNvSpPr>
          <p:nvPr/>
        </p:nvSpPr>
        <p:spPr bwMode="auto">
          <a:xfrm>
            <a:off x="431800" y="5720556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+mn-lt"/>
              </a:rPr>
              <a:t>Δρεπανοκυτταρική   νόσος</a:t>
            </a:r>
          </a:p>
        </p:txBody>
      </p:sp>
      <p:sp>
        <p:nvSpPr>
          <p:cNvPr id="36899" name="34 - Ορθογώνιο"/>
          <p:cNvSpPr>
            <a:spLocks noChangeArrowheads="1"/>
          </p:cNvSpPr>
          <p:nvPr/>
        </p:nvSpPr>
        <p:spPr bwMode="auto">
          <a:xfrm flipH="1">
            <a:off x="6838950" y="1127125"/>
            <a:ext cx="230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latin typeface="+mn-lt"/>
              </a:rPr>
              <a:t>Συγγενής  </a:t>
            </a:r>
            <a:r>
              <a:rPr lang="el-GR" altLang="el-GR" sz="1800" b="1" dirty="0" err="1">
                <a:latin typeface="+mn-lt"/>
              </a:rPr>
              <a:t>ελλειπτοκυττάρωση</a:t>
            </a:r>
            <a:r>
              <a:rPr lang="el-GR" altLang="el-GR" sz="1800" b="1" dirty="0">
                <a:latin typeface="+mn-lt"/>
              </a:rPr>
              <a:t> </a:t>
            </a:r>
          </a:p>
        </p:txBody>
      </p:sp>
      <p:sp>
        <p:nvSpPr>
          <p:cNvPr id="19" name="Τίτλος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Αναιμίες με αποδοτική </a:t>
            </a:r>
            <a:r>
              <a:rPr lang="el-GR" dirty="0" err="1"/>
              <a:t>ερυθροποίηση</a:t>
            </a:r>
            <a:r>
              <a:rPr lang="el-GR" dirty="0"/>
              <a:t> (αναγεννητικές)  ΔΕΚ &gt;100×109 </a:t>
            </a:r>
          </a:p>
        </p:txBody>
      </p:sp>
      <p:sp>
        <p:nvSpPr>
          <p:cNvPr id="28" name="Θέση αριθμού διαφάνειας 27"/>
          <p:cNvSpPr>
            <a:spLocks noGrp="1"/>
          </p:cNvSpPr>
          <p:nvPr>
            <p:ph type="sldNum" sz="quarter" idx="12"/>
          </p:nvPr>
        </p:nvSpPr>
        <p:spPr>
          <a:xfrm>
            <a:off x="0" y="6511925"/>
            <a:ext cx="515954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33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υλεμένο ορθογώνιο"/>
          <p:cNvSpPr/>
          <p:nvPr/>
        </p:nvSpPr>
        <p:spPr>
          <a:xfrm>
            <a:off x="18256" y="836712"/>
            <a:ext cx="1673423" cy="3592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MCV  XAMH</a:t>
            </a:r>
            <a:r>
              <a:rPr lang="el-GR" sz="1600" b="1" dirty="0">
                <a:solidFill>
                  <a:schemeClr val="tx1"/>
                </a:solidFill>
              </a:rPr>
              <a:t>ΛΌ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116013" y="1268413"/>
            <a:ext cx="3095625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Αριθμός  ερυθρών χαμηλός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787900" y="1268413"/>
            <a:ext cx="3313113" cy="647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Αριθμός  ερυθρών  αυξημένος  ή φυσιολογικός</a:t>
            </a: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6875463" y="1916113"/>
            <a:ext cx="2268537" cy="720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err="1">
                <a:solidFill>
                  <a:schemeClr val="tx1"/>
                </a:solidFill>
              </a:rPr>
              <a:t>Φερριτίνη</a:t>
            </a:r>
            <a:r>
              <a:rPr lang="el-GR" sz="1600" b="1" dirty="0">
                <a:solidFill>
                  <a:schemeClr val="tx1"/>
                </a:solidFill>
              </a:rPr>
              <a:t> φυσιολογική</a:t>
            </a: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6588125" y="2636838"/>
            <a:ext cx="2555875" cy="720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err="1">
                <a:solidFill>
                  <a:schemeClr val="tx1"/>
                </a:solidFill>
              </a:rPr>
              <a:t>Ηλεκτροφόρηση</a:t>
            </a:r>
            <a:r>
              <a:rPr lang="el-GR" sz="1600" b="1" dirty="0">
                <a:solidFill>
                  <a:schemeClr val="tx1"/>
                </a:solidFill>
              </a:rPr>
              <a:t>  </a:t>
            </a:r>
            <a:r>
              <a:rPr lang="en-US" sz="1600" b="1" dirty="0" err="1">
                <a:solidFill>
                  <a:schemeClr val="tx1"/>
                </a:solidFill>
              </a:rPr>
              <a:t>Hb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8" name="8 - Στρογγυλεμένο ορθογώνιο"/>
          <p:cNvSpPr/>
          <p:nvPr/>
        </p:nvSpPr>
        <p:spPr>
          <a:xfrm>
            <a:off x="7451725" y="3357563"/>
            <a:ext cx="1692275" cy="7921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Φυσιολογικά ευρήματα</a:t>
            </a:r>
          </a:p>
        </p:txBody>
      </p:sp>
      <p:sp>
        <p:nvSpPr>
          <p:cNvPr id="9" name="9 - Στρογγυλεμένο ορθογώνιο"/>
          <p:cNvSpPr/>
          <p:nvPr/>
        </p:nvSpPr>
        <p:spPr>
          <a:xfrm>
            <a:off x="5003800" y="5013325"/>
            <a:ext cx="1655763" cy="576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β-μεσογειακή</a:t>
            </a:r>
          </a:p>
        </p:txBody>
      </p:sp>
      <p:sp>
        <p:nvSpPr>
          <p:cNvPr id="10" name="10 - Στρογγυλεμένο ορθογώνιο"/>
          <p:cNvSpPr/>
          <p:nvPr/>
        </p:nvSpPr>
        <p:spPr>
          <a:xfrm>
            <a:off x="7092950" y="6092825"/>
            <a:ext cx="2051050" cy="5762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α-μεσογειακή </a:t>
            </a:r>
          </a:p>
        </p:txBody>
      </p:sp>
      <p:sp>
        <p:nvSpPr>
          <p:cNvPr id="11" name="11 - Στρογγυλεμένο ορθογώνιο"/>
          <p:cNvSpPr/>
          <p:nvPr/>
        </p:nvSpPr>
        <p:spPr>
          <a:xfrm>
            <a:off x="6732588" y="4365625"/>
            <a:ext cx="2411412" cy="1366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Μελέτη  οικογένειας, βιοσύνθεση </a:t>
            </a:r>
            <a:r>
              <a:rPr lang="el-GR" sz="1600" b="1" dirty="0" err="1">
                <a:solidFill>
                  <a:schemeClr val="tx1"/>
                </a:solidFill>
              </a:rPr>
              <a:t>αλύσεων</a:t>
            </a:r>
            <a:r>
              <a:rPr lang="el-GR" sz="1600" b="1" dirty="0">
                <a:solidFill>
                  <a:schemeClr val="tx1"/>
                </a:solidFill>
              </a:rPr>
              <a:t>, μοριακός έλεγχος.</a:t>
            </a:r>
          </a:p>
        </p:txBody>
      </p:sp>
      <p:sp>
        <p:nvSpPr>
          <p:cNvPr id="12" name="12 - Ορθογώνιο"/>
          <p:cNvSpPr/>
          <p:nvPr/>
        </p:nvSpPr>
        <p:spPr>
          <a:xfrm>
            <a:off x="0" y="1844675"/>
            <a:ext cx="2051050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CRP</a:t>
            </a:r>
            <a:r>
              <a:rPr lang="el-GR" sz="1600" b="1" dirty="0">
                <a:solidFill>
                  <a:schemeClr val="tx1"/>
                </a:solidFill>
              </a:rPr>
              <a:t>  φυσιολογική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13" name="13 - Ορθογώνιο"/>
          <p:cNvSpPr/>
          <p:nvPr/>
        </p:nvSpPr>
        <p:spPr>
          <a:xfrm>
            <a:off x="2627313" y="1916113"/>
            <a:ext cx="1944687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CRP  </a:t>
            </a:r>
            <a:r>
              <a:rPr lang="el-GR" sz="1600" b="1" dirty="0">
                <a:solidFill>
                  <a:schemeClr val="tx1"/>
                </a:solidFill>
              </a:rPr>
              <a:t>αυξημένη</a:t>
            </a:r>
          </a:p>
        </p:txBody>
      </p:sp>
      <p:sp>
        <p:nvSpPr>
          <p:cNvPr id="14" name="16 - Στρογγυλεμένο ορθογώνιο"/>
          <p:cNvSpPr/>
          <p:nvPr/>
        </p:nvSpPr>
        <p:spPr>
          <a:xfrm>
            <a:off x="5651500" y="3500438"/>
            <a:ext cx="1657350" cy="576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Α2 ↑,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l-GR" sz="1600" b="1" dirty="0">
                <a:solidFill>
                  <a:schemeClr val="tx1"/>
                </a:solidFill>
              </a:rPr>
              <a:t> ↑  .</a:t>
            </a:r>
          </a:p>
        </p:txBody>
      </p:sp>
      <p:cxnSp>
        <p:nvCxnSpPr>
          <p:cNvPr id="15" name="18 - Γωνιακή σύνδεση"/>
          <p:cNvCxnSpPr>
            <a:stCxn id="7" idx="1"/>
            <a:endCxn id="14" idx="0"/>
          </p:cNvCxnSpPr>
          <p:nvPr/>
        </p:nvCxnSpPr>
        <p:spPr>
          <a:xfrm rot="10800000" flipV="1">
            <a:off x="6480175" y="2997200"/>
            <a:ext cx="107950" cy="5032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1 - Γωνιακή σύνδεση"/>
          <p:cNvCxnSpPr>
            <a:stCxn id="14" idx="2"/>
            <a:endCxn id="9" idx="0"/>
          </p:cNvCxnSpPr>
          <p:nvPr/>
        </p:nvCxnSpPr>
        <p:spPr>
          <a:xfrm rot="5400000">
            <a:off x="5688012" y="4221163"/>
            <a:ext cx="936625" cy="647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4 - Στρογγυλεμένο ορθογώνιο"/>
          <p:cNvSpPr/>
          <p:nvPr/>
        </p:nvSpPr>
        <p:spPr>
          <a:xfrm>
            <a:off x="3635375" y="2492375"/>
            <a:ext cx="1512888" cy="431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err="1">
                <a:solidFill>
                  <a:schemeClr val="tx1"/>
                </a:solidFill>
              </a:rPr>
              <a:t>Φερρ</a:t>
            </a:r>
            <a:r>
              <a:rPr lang="el-GR" sz="1600" b="1" dirty="0">
                <a:solidFill>
                  <a:schemeClr val="tx1"/>
                </a:solidFill>
              </a:rPr>
              <a:t> =50-150</a:t>
            </a:r>
          </a:p>
        </p:txBody>
      </p:sp>
      <p:sp>
        <p:nvSpPr>
          <p:cNvPr id="18" name="25 - Στρογγυλεμένο ορθογώνιο"/>
          <p:cNvSpPr/>
          <p:nvPr/>
        </p:nvSpPr>
        <p:spPr>
          <a:xfrm>
            <a:off x="5219700" y="2492375"/>
            <a:ext cx="1296988" cy="5048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err="1">
                <a:solidFill>
                  <a:schemeClr val="tx1"/>
                </a:solidFill>
              </a:rPr>
              <a:t>Φερρ</a:t>
            </a:r>
            <a:r>
              <a:rPr lang="el-GR" sz="1600" b="1" dirty="0">
                <a:solidFill>
                  <a:schemeClr val="tx1"/>
                </a:solidFill>
              </a:rPr>
              <a:t>&gt; 150</a:t>
            </a:r>
          </a:p>
        </p:txBody>
      </p:sp>
      <p:sp>
        <p:nvSpPr>
          <p:cNvPr id="19" name="32 - Στρογγυλεμένο ορθογώνιο"/>
          <p:cNvSpPr/>
          <p:nvPr/>
        </p:nvSpPr>
        <p:spPr>
          <a:xfrm>
            <a:off x="3708400" y="3500438"/>
            <a:ext cx="1727200" cy="576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Αναιμία χρόνιας νόσου</a:t>
            </a:r>
          </a:p>
        </p:txBody>
      </p:sp>
      <p:sp>
        <p:nvSpPr>
          <p:cNvPr id="20" name="33 - Στρογγυλεμένο ορθογώνιο"/>
          <p:cNvSpPr/>
          <p:nvPr/>
        </p:nvSpPr>
        <p:spPr>
          <a:xfrm>
            <a:off x="0" y="2420938"/>
            <a:ext cx="1258888" cy="503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err="1">
                <a:solidFill>
                  <a:schemeClr val="tx1"/>
                </a:solidFill>
              </a:rPr>
              <a:t>Φερρ</a:t>
            </a:r>
            <a:r>
              <a:rPr lang="el-GR" sz="1600" b="1" dirty="0">
                <a:solidFill>
                  <a:schemeClr val="tx1"/>
                </a:solidFill>
              </a:rPr>
              <a:t> &lt; 20</a:t>
            </a:r>
          </a:p>
        </p:txBody>
      </p:sp>
      <p:sp>
        <p:nvSpPr>
          <p:cNvPr id="21" name="34 - Στρογγυλεμένο ορθογώνιο"/>
          <p:cNvSpPr/>
          <p:nvPr/>
        </p:nvSpPr>
        <p:spPr>
          <a:xfrm>
            <a:off x="1979613" y="5849938"/>
            <a:ext cx="2087562" cy="1008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Σιδηροπενική αναιμία</a:t>
            </a:r>
          </a:p>
        </p:txBody>
      </p:sp>
      <p:sp>
        <p:nvSpPr>
          <p:cNvPr id="22" name="35 - Στρογγυλεμένο ορθογώνιο"/>
          <p:cNvSpPr/>
          <p:nvPr/>
        </p:nvSpPr>
        <p:spPr>
          <a:xfrm>
            <a:off x="1403350" y="2420938"/>
            <a:ext cx="936625" cy="576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err="1">
                <a:solidFill>
                  <a:schemeClr val="tx1"/>
                </a:solidFill>
              </a:rPr>
              <a:t>Φερρ</a:t>
            </a:r>
            <a:r>
              <a:rPr lang="el-GR" sz="1600" b="1" dirty="0">
                <a:solidFill>
                  <a:schemeClr val="tx1"/>
                </a:solidFill>
              </a:rPr>
              <a:t>. </a:t>
            </a:r>
            <a:r>
              <a:rPr lang="el-GR" sz="1600" b="1" dirty="0" err="1">
                <a:solidFill>
                  <a:schemeClr val="tx1"/>
                </a:solidFill>
              </a:rPr>
              <a:t>Κ.φ</a:t>
            </a:r>
            <a:r>
              <a:rPr lang="el-GR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36 - Στρογγυλεμένο ορθογώνιο"/>
          <p:cNvSpPr/>
          <p:nvPr/>
        </p:nvSpPr>
        <p:spPr>
          <a:xfrm>
            <a:off x="0" y="5876925"/>
            <a:ext cx="1835150" cy="981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Έλεγχος </a:t>
            </a:r>
            <a:r>
              <a:rPr lang="el-GR" sz="1600" b="1" dirty="0" err="1">
                <a:solidFill>
                  <a:schemeClr val="tx1"/>
                </a:solidFill>
              </a:rPr>
              <a:t>μετάλαξης</a:t>
            </a:r>
            <a:r>
              <a:rPr lang="el-GR" sz="1600" b="1" dirty="0">
                <a:solidFill>
                  <a:schemeClr val="tx1"/>
                </a:solidFill>
              </a:rPr>
              <a:t>  </a:t>
            </a:r>
            <a:r>
              <a:rPr lang="en-US" sz="1600" b="1" dirty="0">
                <a:solidFill>
                  <a:schemeClr val="tx1"/>
                </a:solidFill>
              </a:rPr>
              <a:t>DMT</a:t>
            </a:r>
            <a:r>
              <a:rPr lang="el-GR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38 - Στρογγυλεμένο ορθογώνιο"/>
          <p:cNvSpPr/>
          <p:nvPr/>
        </p:nvSpPr>
        <p:spPr>
          <a:xfrm>
            <a:off x="827088" y="3141663"/>
            <a:ext cx="2160587" cy="10080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  ΜΥΕΛΟΣ </a:t>
            </a:r>
            <a:r>
              <a:rPr lang="el-GR" sz="1600" b="1" dirty="0" err="1">
                <a:solidFill>
                  <a:schemeClr val="tx1"/>
                </a:solidFill>
              </a:rPr>
              <a:t>δακτηλιοειδείς</a:t>
            </a:r>
            <a:r>
              <a:rPr lang="el-GR" sz="1600" b="1" dirty="0">
                <a:solidFill>
                  <a:schemeClr val="tx1"/>
                </a:solidFill>
              </a:rPr>
              <a:t>  </a:t>
            </a:r>
            <a:r>
              <a:rPr lang="el-GR" sz="1600" b="1" dirty="0" err="1">
                <a:solidFill>
                  <a:schemeClr val="tx1"/>
                </a:solidFill>
              </a:rPr>
              <a:t>σιδηροβλάστες</a:t>
            </a:r>
            <a:r>
              <a:rPr lang="el-GR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39 - Στρογγυλεμένο ορθογώνιο"/>
          <p:cNvSpPr/>
          <p:nvPr/>
        </p:nvSpPr>
        <p:spPr>
          <a:xfrm>
            <a:off x="2843213" y="4365625"/>
            <a:ext cx="2016125" cy="863600"/>
          </a:xfrm>
          <a:prstGeom prst="roundRect">
            <a:avLst>
              <a:gd name="adj" fmla="val 845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Συγγενής </a:t>
            </a:r>
            <a:r>
              <a:rPr lang="el-GR" sz="1600" b="1" dirty="0" err="1">
                <a:solidFill>
                  <a:schemeClr val="tx1"/>
                </a:solidFill>
              </a:rPr>
              <a:t>σιδηροβλαστική</a:t>
            </a:r>
            <a:r>
              <a:rPr lang="el-GR" sz="1600" b="1" dirty="0">
                <a:solidFill>
                  <a:schemeClr val="tx1"/>
                </a:solidFill>
              </a:rPr>
              <a:t> </a:t>
            </a:r>
            <a:r>
              <a:rPr lang="el-GR" sz="1600" b="1" dirty="0" err="1">
                <a:solidFill>
                  <a:schemeClr val="tx1"/>
                </a:solidFill>
              </a:rPr>
              <a:t>αναίμια</a:t>
            </a:r>
            <a:endParaRPr lang="el-GR" sz="1600" b="1" dirty="0">
              <a:solidFill>
                <a:schemeClr val="tx1"/>
              </a:solidFill>
            </a:endParaRPr>
          </a:p>
        </p:txBody>
      </p:sp>
      <p:cxnSp>
        <p:nvCxnSpPr>
          <p:cNvPr id="26" name="41 - Γωνιακή σύνδεση"/>
          <p:cNvCxnSpPr>
            <a:stCxn id="24" idx="2"/>
          </p:cNvCxnSpPr>
          <p:nvPr/>
        </p:nvCxnSpPr>
        <p:spPr>
          <a:xfrm rot="16200000" flipH="1">
            <a:off x="1548210" y="4508897"/>
            <a:ext cx="1727200" cy="10088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44 - Γωνιακή σύνδεση"/>
          <p:cNvCxnSpPr>
            <a:stCxn id="24" idx="1"/>
          </p:cNvCxnSpPr>
          <p:nvPr/>
        </p:nvCxnSpPr>
        <p:spPr>
          <a:xfrm rot="10800000" flipV="1">
            <a:off x="250825" y="3644900"/>
            <a:ext cx="576263" cy="22320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47 - Ορθογώνιο"/>
          <p:cNvSpPr>
            <a:spLocks noChangeArrowheads="1"/>
          </p:cNvSpPr>
          <p:nvPr/>
        </p:nvSpPr>
        <p:spPr bwMode="auto">
          <a:xfrm>
            <a:off x="0" y="3716338"/>
            <a:ext cx="611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latin typeface="+mn-lt"/>
              </a:rPr>
              <a:t>ΟΧΙ</a:t>
            </a:r>
          </a:p>
        </p:txBody>
      </p:sp>
      <p:cxnSp>
        <p:nvCxnSpPr>
          <p:cNvPr id="29" name="53 - Γωνιακή σύνδεση"/>
          <p:cNvCxnSpPr>
            <a:stCxn id="18" idx="2"/>
          </p:cNvCxnSpPr>
          <p:nvPr/>
        </p:nvCxnSpPr>
        <p:spPr>
          <a:xfrm rot="5400000">
            <a:off x="5399881" y="3032919"/>
            <a:ext cx="503238" cy="431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59 - Γωνιακή σύνδεση"/>
          <p:cNvCxnSpPr>
            <a:stCxn id="24" idx="2"/>
            <a:endCxn id="25" idx="1"/>
          </p:cNvCxnSpPr>
          <p:nvPr/>
        </p:nvCxnSpPr>
        <p:spPr>
          <a:xfrm rot="16200000" flipH="1">
            <a:off x="2051447" y="4005659"/>
            <a:ext cx="647700" cy="93583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42 - Γωνιακή σύνδεση"/>
          <p:cNvCxnSpPr>
            <a:stCxn id="13" idx="3"/>
            <a:endCxn id="18" idx="0"/>
          </p:cNvCxnSpPr>
          <p:nvPr/>
        </p:nvCxnSpPr>
        <p:spPr>
          <a:xfrm>
            <a:off x="4572000" y="2168525"/>
            <a:ext cx="1295400" cy="32385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48 - Γωνιακή σύνδεση"/>
          <p:cNvCxnSpPr>
            <a:endCxn id="11" idx="0"/>
          </p:cNvCxnSpPr>
          <p:nvPr/>
        </p:nvCxnSpPr>
        <p:spPr>
          <a:xfrm rot="5400000">
            <a:off x="7839075" y="4248150"/>
            <a:ext cx="215900" cy="1905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51 - Ευθύγραμμο βέλος σύνδεσης"/>
          <p:cNvCxnSpPr>
            <a:endCxn id="10" idx="0"/>
          </p:cNvCxnSpPr>
          <p:nvPr/>
        </p:nvCxnSpPr>
        <p:spPr>
          <a:xfrm>
            <a:off x="8101013" y="5732463"/>
            <a:ext cx="17462" cy="360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45 - Στρογγυλεμένο ορθογώνιο"/>
          <p:cNvSpPr/>
          <p:nvPr/>
        </p:nvSpPr>
        <p:spPr>
          <a:xfrm>
            <a:off x="2484438" y="2492375"/>
            <a:ext cx="1008062" cy="5048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Φερρ&lt;50</a:t>
            </a:r>
          </a:p>
        </p:txBody>
      </p:sp>
      <p:sp>
        <p:nvSpPr>
          <p:cNvPr id="35" name="37 - Στρογγυλεμένο ορθογώνιο"/>
          <p:cNvSpPr/>
          <p:nvPr/>
        </p:nvSpPr>
        <p:spPr>
          <a:xfrm>
            <a:off x="3563938" y="2924175"/>
            <a:ext cx="1368425" cy="5048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el-GR" sz="1600" b="1" dirty="0">
                <a:solidFill>
                  <a:schemeClr val="tx1"/>
                </a:solidFill>
              </a:rPr>
              <a:t>Τ</a:t>
            </a:r>
            <a:r>
              <a:rPr lang="en-US" sz="1600" b="1" dirty="0">
                <a:solidFill>
                  <a:schemeClr val="tx1"/>
                </a:solidFill>
              </a:rPr>
              <a:t>R/</a:t>
            </a:r>
            <a:r>
              <a:rPr lang="el-GR" sz="1600" b="1" dirty="0" err="1">
                <a:solidFill>
                  <a:schemeClr val="tx1"/>
                </a:solidFill>
              </a:rPr>
              <a:t>φερρ</a:t>
            </a:r>
            <a:endParaRPr lang="el-GR" sz="1600" b="1" dirty="0">
              <a:solidFill>
                <a:schemeClr val="tx1"/>
              </a:solidFill>
            </a:endParaRPr>
          </a:p>
        </p:txBody>
      </p:sp>
      <p:cxnSp>
        <p:nvCxnSpPr>
          <p:cNvPr id="36" name="49 - Ευθύγραμμο βέλος σύνδεσης"/>
          <p:cNvCxnSpPr>
            <a:stCxn id="22" idx="2"/>
            <a:endCxn id="24" idx="0"/>
          </p:cNvCxnSpPr>
          <p:nvPr/>
        </p:nvCxnSpPr>
        <p:spPr>
          <a:xfrm>
            <a:off x="1871663" y="2997200"/>
            <a:ext cx="36512" cy="144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54 - Γωνιακή σύνδεση"/>
          <p:cNvCxnSpPr>
            <a:stCxn id="24" idx="2"/>
          </p:cNvCxnSpPr>
          <p:nvPr/>
        </p:nvCxnSpPr>
        <p:spPr>
          <a:xfrm rot="16200000" flipH="1">
            <a:off x="1332310" y="4724796"/>
            <a:ext cx="1727200" cy="57705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Τίτλος 27"/>
          <p:cNvSpPr>
            <a:spLocks noGrp="1"/>
          </p:cNvSpPr>
          <p:nvPr>
            <p:ph type="title"/>
          </p:nvPr>
        </p:nvSpPr>
        <p:spPr>
          <a:xfrm>
            <a:off x="484381" y="3180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Αναιμίες  με μη αποδοτική </a:t>
            </a:r>
            <a:r>
              <a:rPr lang="el-GR" dirty="0" err="1" smtClean="0"/>
              <a:t>ερυθροποίηση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(μη-αναγεννητικές</a:t>
            </a:r>
            <a:r>
              <a:rPr lang="el-GR" dirty="0"/>
              <a:t>) </a:t>
            </a:r>
            <a:r>
              <a:rPr lang="el-GR" dirty="0" smtClean="0"/>
              <a:t>ΔΕΚ&lt;50×109 </a:t>
            </a:r>
            <a:r>
              <a:rPr lang="el-GR" sz="3100" b="0" dirty="0" smtClean="0"/>
              <a:t>1/3</a:t>
            </a:r>
            <a:endParaRPr lang="el-GR" sz="3100" b="0" dirty="0"/>
          </a:p>
        </p:txBody>
      </p:sp>
      <p:sp>
        <p:nvSpPr>
          <p:cNvPr id="39" name="Θέση αριθμού διαφάνειας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- Στρογγυλεμένο ορθογώνιο"/>
          <p:cNvSpPr/>
          <p:nvPr/>
        </p:nvSpPr>
        <p:spPr>
          <a:xfrm>
            <a:off x="2987675" y="1052735"/>
            <a:ext cx="3168650" cy="43157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MCV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φυσιολογικό</a:t>
            </a:r>
          </a:p>
        </p:txBody>
      </p:sp>
      <p:sp>
        <p:nvSpPr>
          <p:cNvPr id="4" name="5 - Στρογγυλεμένο ορθογώνιο"/>
          <p:cNvSpPr/>
          <p:nvPr/>
        </p:nvSpPr>
        <p:spPr>
          <a:xfrm>
            <a:off x="5219700" y="1557338"/>
            <a:ext cx="3384550" cy="647700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Κάθαρση </a:t>
            </a:r>
            <a:r>
              <a:rPr lang="el-GR" b="1" dirty="0" err="1">
                <a:solidFill>
                  <a:schemeClr val="tx1"/>
                </a:solidFill>
              </a:rPr>
              <a:t>κρεατινίνης</a:t>
            </a:r>
            <a:r>
              <a:rPr lang="el-GR" b="1" dirty="0">
                <a:solidFill>
                  <a:schemeClr val="tx1"/>
                </a:solidFill>
              </a:rPr>
              <a:t> &gt; 30</a:t>
            </a:r>
          </a:p>
        </p:txBody>
      </p:sp>
      <p:sp>
        <p:nvSpPr>
          <p:cNvPr id="5" name="6 - Στρογγυλεμένο ορθογώνιο"/>
          <p:cNvSpPr/>
          <p:nvPr/>
        </p:nvSpPr>
        <p:spPr>
          <a:xfrm>
            <a:off x="468313" y="1557338"/>
            <a:ext cx="3598862" cy="647700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Κάθαρση </a:t>
            </a:r>
            <a:r>
              <a:rPr lang="el-GR" b="1" dirty="0" err="1">
                <a:solidFill>
                  <a:schemeClr val="tx1"/>
                </a:solidFill>
              </a:rPr>
              <a:t>κρεατινίνης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&lt;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6" name="7 - Στρογγυλεμένο ορθογώνιο"/>
          <p:cNvSpPr/>
          <p:nvPr/>
        </p:nvSpPr>
        <p:spPr>
          <a:xfrm>
            <a:off x="395288" y="2276872"/>
            <a:ext cx="1584325" cy="86479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ΕΡΟ  ΧΑΜΗΛΉ</a:t>
            </a:r>
          </a:p>
        </p:txBody>
      </p:sp>
      <p:sp>
        <p:nvSpPr>
          <p:cNvPr id="7" name="8 - Στρογγυλεμένο ορθογώνιο"/>
          <p:cNvSpPr/>
          <p:nvPr/>
        </p:nvSpPr>
        <p:spPr>
          <a:xfrm>
            <a:off x="3203848" y="2276872"/>
            <a:ext cx="1728515" cy="791766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ΕΡΟ ΦΥΣΙΟΛΟΓΙΚΉ</a:t>
            </a:r>
          </a:p>
        </p:txBody>
      </p:sp>
      <p:sp>
        <p:nvSpPr>
          <p:cNvPr id="8" name="9 - Στρογγυλεμένο ορθογώνιο"/>
          <p:cNvSpPr/>
          <p:nvPr/>
        </p:nvSpPr>
        <p:spPr>
          <a:xfrm>
            <a:off x="5076825" y="3141663"/>
            <a:ext cx="1511300" cy="79216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CRP</a:t>
            </a:r>
            <a:r>
              <a:rPr lang="el-GR" b="1" dirty="0">
                <a:solidFill>
                  <a:schemeClr val="tx1"/>
                </a:solidFill>
              </a:rPr>
              <a:t>  ΥΨΗΛΗ</a:t>
            </a:r>
          </a:p>
        </p:txBody>
      </p:sp>
      <p:sp>
        <p:nvSpPr>
          <p:cNvPr id="9" name="10 - Στρογγυλεμένο ορθογώνιο"/>
          <p:cNvSpPr/>
          <p:nvPr/>
        </p:nvSpPr>
        <p:spPr>
          <a:xfrm>
            <a:off x="7019925" y="3141663"/>
            <a:ext cx="1584325" cy="71913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CRP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ΦΥΣΙΟΛ.</a:t>
            </a:r>
          </a:p>
        </p:txBody>
      </p:sp>
      <p:sp>
        <p:nvSpPr>
          <p:cNvPr id="10" name="11 - Στρογγυλεμένο ορθογώνιο"/>
          <p:cNvSpPr/>
          <p:nvPr/>
        </p:nvSpPr>
        <p:spPr>
          <a:xfrm>
            <a:off x="0" y="3429000"/>
            <a:ext cx="2555875" cy="100806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Αναιμία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 λόγω   έλλειψης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 ΕΡΟ</a:t>
            </a:r>
          </a:p>
        </p:txBody>
      </p:sp>
      <p:sp>
        <p:nvSpPr>
          <p:cNvPr id="11" name="12 - Στρογγυλεμένο ορθογώνιο"/>
          <p:cNvSpPr/>
          <p:nvPr/>
        </p:nvSpPr>
        <p:spPr>
          <a:xfrm>
            <a:off x="2916238" y="3716338"/>
            <a:ext cx="1800225" cy="108108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Αναιμία χρόνιας  νόσου</a:t>
            </a:r>
          </a:p>
        </p:txBody>
      </p:sp>
      <p:cxnSp>
        <p:nvCxnSpPr>
          <p:cNvPr id="12" name="14 - Shape"/>
          <p:cNvCxnSpPr>
            <a:stCxn id="7" idx="3"/>
            <a:endCxn id="9" idx="0"/>
          </p:cNvCxnSpPr>
          <p:nvPr/>
        </p:nvCxnSpPr>
        <p:spPr>
          <a:xfrm>
            <a:off x="4932363" y="2672755"/>
            <a:ext cx="2879725" cy="46890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6 - Ευθεία γραμμή σύνδεσης"/>
          <p:cNvCxnSpPr>
            <a:stCxn id="4" idx="2"/>
          </p:cNvCxnSpPr>
          <p:nvPr/>
        </p:nvCxnSpPr>
        <p:spPr>
          <a:xfrm>
            <a:off x="6911975" y="2205038"/>
            <a:ext cx="36513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5 - Ευθύγραμμο βέλος σύνδεσης"/>
          <p:cNvCxnSpPr>
            <a:endCxn id="8" idx="0"/>
          </p:cNvCxnSpPr>
          <p:nvPr/>
        </p:nvCxnSpPr>
        <p:spPr>
          <a:xfrm>
            <a:off x="5795963" y="2636838"/>
            <a:ext cx="36512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31 - Γωνιακή σύνδεση"/>
          <p:cNvCxnSpPr>
            <a:endCxn id="11" idx="0"/>
          </p:cNvCxnSpPr>
          <p:nvPr/>
        </p:nvCxnSpPr>
        <p:spPr>
          <a:xfrm rot="10800000" flipV="1">
            <a:off x="3816350" y="3429000"/>
            <a:ext cx="1260475" cy="2873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3 - Στρογγυλεμένο ορθογώνιο"/>
          <p:cNvSpPr/>
          <p:nvPr/>
        </p:nvSpPr>
        <p:spPr>
          <a:xfrm>
            <a:off x="7019925" y="4508500"/>
            <a:ext cx="1584325" cy="72072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ΔΕΚ</a:t>
            </a:r>
            <a:r>
              <a:rPr lang="en-US" b="1" dirty="0">
                <a:solidFill>
                  <a:schemeClr val="tx1"/>
                </a:solidFill>
              </a:rPr>
              <a:t>        </a:t>
            </a:r>
            <a:r>
              <a:rPr lang="el-GR" b="1" dirty="0">
                <a:solidFill>
                  <a:schemeClr val="tx1"/>
                </a:solidFill>
              </a:rPr>
              <a:t>υψηλά</a:t>
            </a:r>
          </a:p>
        </p:txBody>
      </p:sp>
      <p:sp>
        <p:nvSpPr>
          <p:cNvPr id="17" name="44 - Στρογγυλεμένο ορθογώνιο"/>
          <p:cNvSpPr/>
          <p:nvPr/>
        </p:nvSpPr>
        <p:spPr>
          <a:xfrm>
            <a:off x="5148263" y="4508500"/>
            <a:ext cx="1295400" cy="72072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>
                <a:solidFill>
                  <a:schemeClr val="tx1"/>
                </a:solidFill>
              </a:rPr>
              <a:t>ΔΕΚ</a:t>
            </a:r>
            <a:r>
              <a:rPr lang="en-US" b="1">
                <a:solidFill>
                  <a:schemeClr val="tx1"/>
                </a:solidFill>
              </a:rPr>
              <a:t>  </a:t>
            </a:r>
            <a:r>
              <a:rPr lang="el-GR" b="1" dirty="0" err="1">
                <a:solidFill>
                  <a:schemeClr val="tx1"/>
                </a:solidFill>
              </a:rPr>
              <a:t>φυσιολογ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8" name="45 - Στρογγυλεμένο ορθογώνιο"/>
          <p:cNvSpPr/>
          <p:nvPr/>
        </p:nvSpPr>
        <p:spPr>
          <a:xfrm>
            <a:off x="6804025" y="5732463"/>
            <a:ext cx="2089150" cy="72072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Οξεία αιμορραγία</a:t>
            </a:r>
          </a:p>
        </p:txBody>
      </p:sp>
      <p:cxnSp>
        <p:nvCxnSpPr>
          <p:cNvPr id="19" name="47 - Γωνιακή σύνδεση"/>
          <p:cNvCxnSpPr>
            <a:stCxn id="9" idx="2"/>
            <a:endCxn id="17" idx="0"/>
          </p:cNvCxnSpPr>
          <p:nvPr/>
        </p:nvCxnSpPr>
        <p:spPr>
          <a:xfrm rot="5400000">
            <a:off x="6480176" y="3176587"/>
            <a:ext cx="647700" cy="201612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49 - Γωνιακή σύνδεση"/>
          <p:cNvCxnSpPr>
            <a:stCxn id="9" idx="2"/>
            <a:endCxn id="16" idx="0"/>
          </p:cNvCxnSpPr>
          <p:nvPr/>
        </p:nvCxnSpPr>
        <p:spPr>
          <a:xfrm rot="5400000">
            <a:off x="7488238" y="4184650"/>
            <a:ext cx="647700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52 - Γωνιακή σύνδεση"/>
          <p:cNvCxnSpPr>
            <a:stCxn id="16" idx="2"/>
            <a:endCxn id="18" idx="0"/>
          </p:cNvCxnSpPr>
          <p:nvPr/>
        </p:nvCxnSpPr>
        <p:spPr>
          <a:xfrm rot="16200000" flipH="1">
            <a:off x="7578725" y="5462588"/>
            <a:ext cx="503238" cy="365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7 - Στρογγυλεμένο ορθογώνιο"/>
          <p:cNvSpPr/>
          <p:nvPr/>
        </p:nvSpPr>
        <p:spPr>
          <a:xfrm>
            <a:off x="3492500" y="5589588"/>
            <a:ext cx="2951163" cy="1268412"/>
          </a:xfrm>
          <a:prstGeom prst="roundRect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Χαμηλή </a:t>
            </a:r>
            <a:r>
              <a:rPr lang="en-US" b="1" dirty="0">
                <a:solidFill>
                  <a:schemeClr val="tx1"/>
                </a:solidFill>
              </a:rPr>
              <a:t>TSH,</a:t>
            </a:r>
            <a:r>
              <a:rPr lang="el-GR" b="1" dirty="0">
                <a:solidFill>
                  <a:schemeClr val="tx1"/>
                </a:solidFill>
              </a:rPr>
              <a:t> κύηση,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 err="1">
                <a:solidFill>
                  <a:schemeClr val="tx1"/>
                </a:solidFill>
              </a:rPr>
              <a:t>παραπρωτείνη</a:t>
            </a:r>
            <a:r>
              <a:rPr lang="el-GR" b="1" dirty="0">
                <a:solidFill>
                  <a:schemeClr val="tx1"/>
                </a:solidFill>
              </a:rPr>
              <a:t> , μικτή  έλλειψη 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l-GR" b="1" dirty="0">
                <a:solidFill>
                  <a:schemeClr val="tx1"/>
                </a:solidFill>
              </a:rPr>
              <a:t>12 –</a:t>
            </a:r>
            <a:r>
              <a:rPr lang="en-US" b="1" dirty="0">
                <a:solidFill>
                  <a:schemeClr val="tx1"/>
                </a:solidFill>
              </a:rPr>
              <a:t>Fe,</a:t>
            </a:r>
            <a:r>
              <a:rPr lang="el-GR" b="1" dirty="0">
                <a:solidFill>
                  <a:schemeClr val="tx1"/>
                </a:solidFill>
              </a:rPr>
              <a:t> καρδιακή ανεπάρκεια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3" name="58 - Στρογγυλεμένο ορθογώνιο"/>
          <p:cNvSpPr/>
          <p:nvPr/>
        </p:nvSpPr>
        <p:spPr>
          <a:xfrm>
            <a:off x="0" y="5013325"/>
            <a:ext cx="3059113" cy="184467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KANENA A</a:t>
            </a:r>
            <a:r>
              <a:rPr lang="el-GR" b="1" dirty="0">
                <a:solidFill>
                  <a:schemeClr val="tx1"/>
                </a:solidFill>
              </a:rPr>
              <a:t>ΠΟ ΤΑ ΠΑΡΑΠΑΝΩ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l-GR" b="1" dirty="0">
                <a:solidFill>
                  <a:schemeClr val="tx1"/>
                </a:solidFill>
              </a:rPr>
              <a:t> ΜΥΕΛΟΓΡΑΜΜΑ  ΓΙΑ  ΠΙΘΑΝΗ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ΔΙΉΘΗΣΗ,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 ΊΝΩΣΗ,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ΑΑ  Ή  </a:t>
            </a:r>
            <a:r>
              <a:rPr lang="en-US" b="1" dirty="0">
                <a:solidFill>
                  <a:schemeClr val="tx1"/>
                </a:solidFill>
              </a:rPr>
              <a:t>PRCA </a:t>
            </a:r>
            <a:endParaRPr lang="el-GR" b="1" dirty="0">
              <a:solidFill>
                <a:schemeClr val="tx1"/>
              </a:solidFill>
            </a:endParaRPr>
          </a:p>
        </p:txBody>
      </p:sp>
      <p:cxnSp>
        <p:nvCxnSpPr>
          <p:cNvPr id="24" name="60 - Γωνιακή σύνδεση"/>
          <p:cNvCxnSpPr>
            <a:stCxn id="17" idx="2"/>
            <a:endCxn id="22" idx="0"/>
          </p:cNvCxnSpPr>
          <p:nvPr/>
        </p:nvCxnSpPr>
        <p:spPr>
          <a:xfrm rot="5400000">
            <a:off x="5201444" y="4995069"/>
            <a:ext cx="360363" cy="82867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75 - Γωνιακή σύνδεση"/>
          <p:cNvCxnSpPr>
            <a:endCxn id="23" idx="3"/>
          </p:cNvCxnSpPr>
          <p:nvPr/>
        </p:nvCxnSpPr>
        <p:spPr>
          <a:xfrm rot="10800000">
            <a:off x="3059113" y="5935663"/>
            <a:ext cx="433387" cy="30162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94 - Ευθύγραμμο βέλος σύνδεσης"/>
          <p:cNvCxnSpPr>
            <a:stCxn id="6" idx="2"/>
            <a:endCxn id="10" idx="0"/>
          </p:cNvCxnSpPr>
          <p:nvPr/>
        </p:nvCxnSpPr>
        <p:spPr>
          <a:xfrm>
            <a:off x="1187451" y="3141663"/>
            <a:ext cx="90487" cy="287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Τίτλος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Αναιμίες  με μη αποδοτική  </a:t>
            </a:r>
            <a:r>
              <a:rPr lang="el-GR" dirty="0" err="1"/>
              <a:t>ερυθροποίηση</a:t>
            </a:r>
            <a:r>
              <a:rPr lang="el-GR" dirty="0"/>
              <a:t>  (μη-αναγεννητικές) ΔΕΚ&lt;50×109 </a:t>
            </a:r>
            <a:r>
              <a:rPr lang="el-GR" sz="3100" b="0" dirty="0" smtClean="0"/>
              <a:t>2/3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- Στρογγυλεμένο ορθογώνιο"/>
          <p:cNvSpPr/>
          <p:nvPr/>
        </p:nvSpPr>
        <p:spPr>
          <a:xfrm>
            <a:off x="2124075" y="1124744"/>
            <a:ext cx="4392613" cy="504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 ↑</a:t>
            </a:r>
            <a:r>
              <a:rPr lang="en-US" b="1" dirty="0">
                <a:solidFill>
                  <a:schemeClr val="tx1"/>
                </a:solidFill>
              </a:rPr>
              <a:t>MCV</a:t>
            </a:r>
            <a:r>
              <a:rPr lang="el-GR" b="1" dirty="0">
                <a:solidFill>
                  <a:schemeClr val="tx1"/>
                </a:solidFill>
              </a:rPr>
              <a:t>≥</a:t>
            </a:r>
            <a:r>
              <a:rPr lang="en-US" b="1" dirty="0">
                <a:solidFill>
                  <a:schemeClr val="tx1"/>
                </a:solidFill>
              </a:rPr>
              <a:t>100ft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5 - Στρογγυλεμένο ορθογώνιο"/>
          <p:cNvSpPr/>
          <p:nvPr/>
        </p:nvSpPr>
        <p:spPr>
          <a:xfrm>
            <a:off x="3059113" y="1694116"/>
            <a:ext cx="2881312" cy="582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Β12, ΦΥΛΛΙΚΌ  ΌΞΥ</a:t>
            </a:r>
          </a:p>
        </p:txBody>
      </p:sp>
      <p:sp>
        <p:nvSpPr>
          <p:cNvPr id="5" name="8 - Στρογγυλεμένο ορθογώνιο"/>
          <p:cNvSpPr/>
          <p:nvPr/>
        </p:nvSpPr>
        <p:spPr>
          <a:xfrm>
            <a:off x="3059113" y="2420590"/>
            <a:ext cx="2881312" cy="648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Β12  </a:t>
            </a:r>
            <a:r>
              <a:rPr lang="el-GR" b="1" dirty="0" err="1">
                <a:solidFill>
                  <a:schemeClr val="tx1"/>
                </a:solidFill>
              </a:rPr>
              <a:t>κ.φ</a:t>
            </a:r>
            <a:r>
              <a:rPr lang="el-GR" b="1" dirty="0">
                <a:solidFill>
                  <a:schemeClr val="tx1"/>
                </a:solidFill>
              </a:rPr>
              <a:t>.,  ΦΥΛΛΙΚΌ  ΌΞΥ ↓    </a:t>
            </a:r>
          </a:p>
        </p:txBody>
      </p:sp>
      <p:sp>
        <p:nvSpPr>
          <p:cNvPr id="6" name="9 - Στρογγυλεμένο ορθογώνιο"/>
          <p:cNvSpPr/>
          <p:nvPr/>
        </p:nvSpPr>
        <p:spPr>
          <a:xfrm>
            <a:off x="6084168" y="2276872"/>
            <a:ext cx="2808312" cy="72008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Β1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&amp;</a:t>
            </a:r>
            <a:r>
              <a:rPr lang="el-GR" b="1" dirty="0">
                <a:solidFill>
                  <a:schemeClr val="tx1"/>
                </a:solidFill>
              </a:rPr>
              <a:t>  ΦΥΛΛΙΚΌ  ΌΞΥ  </a:t>
            </a:r>
            <a:r>
              <a:rPr lang="el-GR" b="1" dirty="0" err="1">
                <a:solidFill>
                  <a:schemeClr val="tx1"/>
                </a:solidFill>
              </a:rPr>
              <a:t>κ.φ</a:t>
            </a:r>
            <a:r>
              <a:rPr lang="el-G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10 - Στρογγυλεμένο ορθογώνιο"/>
          <p:cNvSpPr/>
          <p:nvPr/>
        </p:nvSpPr>
        <p:spPr>
          <a:xfrm>
            <a:off x="0" y="2276475"/>
            <a:ext cx="2843213" cy="720725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Β12 ↓ ,ΦΥΛΛΙΚΌ  ΌΞΥ  </a:t>
            </a:r>
            <a:r>
              <a:rPr lang="el-GR" b="1" dirty="0" err="1">
                <a:solidFill>
                  <a:schemeClr val="tx1"/>
                </a:solidFill>
              </a:rPr>
              <a:t>κ.φ</a:t>
            </a:r>
            <a:r>
              <a:rPr lang="el-G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11 - Στρογγυλεμένο ορθογώνιο"/>
          <p:cNvSpPr/>
          <p:nvPr/>
        </p:nvSpPr>
        <p:spPr>
          <a:xfrm>
            <a:off x="0" y="3284538"/>
            <a:ext cx="2771775" cy="865187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Γαστροσκόπηση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12 - Στρογγυλεμένο ορθογώνιο"/>
          <p:cNvSpPr/>
          <p:nvPr/>
        </p:nvSpPr>
        <p:spPr>
          <a:xfrm>
            <a:off x="3131840" y="3284984"/>
            <a:ext cx="2808312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Έλλειψη </a:t>
            </a:r>
            <a:r>
              <a:rPr lang="el-GR" b="1" dirty="0" err="1">
                <a:solidFill>
                  <a:schemeClr val="tx1"/>
                </a:solidFill>
              </a:rPr>
              <a:t>φυλικού</a:t>
            </a:r>
            <a:endParaRPr lang="el-G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(δίαιτα, αλκοόλ, κύηση, </a:t>
            </a:r>
            <a:r>
              <a:rPr lang="el-GR" b="1" dirty="0" err="1">
                <a:solidFill>
                  <a:schemeClr val="tx1"/>
                </a:solidFill>
              </a:rPr>
              <a:t>δυσαπορρόφηση</a:t>
            </a:r>
            <a:r>
              <a:rPr lang="el-GR" b="1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φάρμακα.)</a:t>
            </a:r>
          </a:p>
        </p:txBody>
      </p:sp>
      <p:sp>
        <p:nvSpPr>
          <p:cNvPr id="10" name="13 - Στρογγυλεμένο ορθογώνιο"/>
          <p:cNvSpPr/>
          <p:nvPr/>
        </p:nvSpPr>
        <p:spPr>
          <a:xfrm>
            <a:off x="6227763" y="3213100"/>
            <a:ext cx="2665412" cy="792163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ΜΥΕΛΟΓΡΑΜΜΑ</a:t>
            </a:r>
          </a:p>
        </p:txBody>
      </p:sp>
      <p:sp>
        <p:nvSpPr>
          <p:cNvPr id="11" name="14 - Στρογγυλεμένο ορθογώνιο"/>
          <p:cNvSpPr/>
          <p:nvPr/>
        </p:nvSpPr>
        <p:spPr>
          <a:xfrm>
            <a:off x="4859338" y="4581525"/>
            <a:ext cx="2305050" cy="129540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Μεγαλοβλαστοειδήςανώμαλη</a:t>
            </a:r>
            <a:r>
              <a:rPr lang="el-GR" b="1" dirty="0">
                <a:solidFill>
                  <a:schemeClr val="tx1"/>
                </a:solidFill>
              </a:rPr>
              <a:t> ωρίμανση ερυθράς, βλάστες</a:t>
            </a:r>
          </a:p>
        </p:txBody>
      </p:sp>
      <p:sp>
        <p:nvSpPr>
          <p:cNvPr id="12" name="15 - Στρογγυλεμένο ορθογώνιο"/>
          <p:cNvSpPr/>
          <p:nvPr/>
        </p:nvSpPr>
        <p:spPr>
          <a:xfrm>
            <a:off x="7380288" y="4581525"/>
            <a:ext cx="1763712" cy="107950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Αυξημένη </a:t>
            </a:r>
            <a:r>
              <a:rPr lang="el-GR" b="1" dirty="0" err="1">
                <a:solidFill>
                  <a:schemeClr val="tx1"/>
                </a:solidFill>
              </a:rPr>
              <a:t>ερυθροποίηση,στροφή</a:t>
            </a:r>
            <a:r>
              <a:rPr lang="el-GR" b="1" dirty="0">
                <a:solidFill>
                  <a:schemeClr val="tx1"/>
                </a:solidFill>
              </a:rPr>
              <a:t> δεξιά</a:t>
            </a:r>
          </a:p>
        </p:txBody>
      </p:sp>
      <p:sp>
        <p:nvSpPr>
          <p:cNvPr id="13" name="16 - Στρογγυλεμένο ορθογώνιο"/>
          <p:cNvSpPr/>
          <p:nvPr/>
        </p:nvSpPr>
        <p:spPr>
          <a:xfrm>
            <a:off x="5364163" y="6092825"/>
            <a:ext cx="1511300" cy="765175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ΜΔΣ</a:t>
            </a:r>
          </a:p>
        </p:txBody>
      </p:sp>
      <p:sp>
        <p:nvSpPr>
          <p:cNvPr id="14" name="17 - Στρογγυλεμένο ορθογώνιο"/>
          <p:cNvSpPr/>
          <p:nvPr/>
        </p:nvSpPr>
        <p:spPr>
          <a:xfrm>
            <a:off x="7451725" y="5949950"/>
            <a:ext cx="1692275" cy="90805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Δοκιμαστική θεραπεία με Β12</a:t>
            </a:r>
          </a:p>
        </p:txBody>
      </p:sp>
      <p:sp>
        <p:nvSpPr>
          <p:cNvPr id="15" name="18 - Στρογγυλεμένο ορθογώνιο"/>
          <p:cNvSpPr/>
          <p:nvPr/>
        </p:nvSpPr>
        <p:spPr>
          <a:xfrm>
            <a:off x="0" y="4581525"/>
            <a:ext cx="1835696" cy="107950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Ατροφική </a:t>
            </a:r>
            <a:r>
              <a:rPr lang="el-GR" b="1" dirty="0" err="1">
                <a:solidFill>
                  <a:schemeClr val="tx1"/>
                </a:solidFill>
              </a:rPr>
              <a:t>γαστρίτις</a:t>
            </a:r>
            <a:r>
              <a:rPr lang="el-GR" b="1" dirty="0">
                <a:solidFill>
                  <a:schemeClr val="tx1"/>
                </a:solidFill>
              </a:rPr>
              <a:t>  ναι ή όχι αντισώματα</a:t>
            </a:r>
          </a:p>
        </p:txBody>
      </p:sp>
      <p:sp>
        <p:nvSpPr>
          <p:cNvPr id="16" name="19 - Στρογγυλεμένο ορθογώνιο"/>
          <p:cNvSpPr/>
          <p:nvPr/>
        </p:nvSpPr>
        <p:spPr>
          <a:xfrm>
            <a:off x="1979613" y="4652963"/>
            <a:ext cx="1728787" cy="863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Φυσιολογική μελέτη  Γ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l-GR" b="1" dirty="0">
                <a:solidFill>
                  <a:schemeClr val="tx1"/>
                </a:solidFill>
              </a:rPr>
              <a:t>Α.Σ</a:t>
            </a:r>
          </a:p>
        </p:txBody>
      </p:sp>
      <p:sp>
        <p:nvSpPr>
          <p:cNvPr id="17" name="20 - Στρογγυλεμένο ορθογώνιο"/>
          <p:cNvSpPr/>
          <p:nvPr/>
        </p:nvSpPr>
        <p:spPr>
          <a:xfrm>
            <a:off x="0" y="5949950"/>
            <a:ext cx="1763713" cy="90805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Κακοήθης  αναιμία </a:t>
            </a:r>
            <a:r>
              <a:rPr lang="en-US" b="1" dirty="0" err="1">
                <a:solidFill>
                  <a:schemeClr val="tx1"/>
                </a:solidFill>
              </a:rPr>
              <a:t>Birmer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8" name="21 - Στρογγυλεμένο ορθογώνιο"/>
          <p:cNvSpPr/>
          <p:nvPr/>
        </p:nvSpPr>
        <p:spPr>
          <a:xfrm>
            <a:off x="2195736" y="5877272"/>
            <a:ext cx="1944216" cy="980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Διαιτητική έλλειψη ή </a:t>
            </a:r>
            <a:r>
              <a:rPr lang="el-GR" b="1" dirty="0" err="1">
                <a:solidFill>
                  <a:schemeClr val="tx1"/>
                </a:solidFill>
              </a:rPr>
              <a:t>δυσαπορόφηση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9" name="22 - Βέλος προς τα κάτω"/>
          <p:cNvSpPr/>
          <p:nvPr/>
        </p:nvSpPr>
        <p:spPr>
          <a:xfrm>
            <a:off x="7308850" y="2997200"/>
            <a:ext cx="142875" cy="215900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>
              <a:solidFill>
                <a:schemeClr val="tx1"/>
              </a:solidFill>
            </a:endParaRPr>
          </a:p>
        </p:txBody>
      </p:sp>
      <p:sp>
        <p:nvSpPr>
          <p:cNvPr id="20" name="23 - Βέλος προς τα κάτω"/>
          <p:cNvSpPr/>
          <p:nvPr/>
        </p:nvSpPr>
        <p:spPr>
          <a:xfrm>
            <a:off x="1258888" y="2997200"/>
            <a:ext cx="144462" cy="28733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>
              <a:solidFill>
                <a:schemeClr val="tx1"/>
              </a:solidFill>
            </a:endParaRPr>
          </a:p>
        </p:txBody>
      </p:sp>
      <p:sp>
        <p:nvSpPr>
          <p:cNvPr id="21" name="24 - Βέλος προς τα κάτω"/>
          <p:cNvSpPr/>
          <p:nvPr/>
        </p:nvSpPr>
        <p:spPr>
          <a:xfrm flipH="1">
            <a:off x="4427538" y="3068910"/>
            <a:ext cx="73025" cy="215900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>
              <a:solidFill>
                <a:schemeClr val="tx1"/>
              </a:solidFill>
            </a:endParaRPr>
          </a:p>
        </p:txBody>
      </p:sp>
      <p:cxnSp>
        <p:nvCxnSpPr>
          <p:cNvPr id="22" name="26 - Γωνιακή σύνδεση"/>
          <p:cNvCxnSpPr/>
          <p:nvPr/>
        </p:nvCxnSpPr>
        <p:spPr>
          <a:xfrm rot="16200000" flipH="1">
            <a:off x="2268539" y="4221163"/>
            <a:ext cx="503237" cy="36036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33 - Γωνιακή σύνδεση"/>
          <p:cNvCxnSpPr>
            <a:stCxn id="8" idx="2"/>
            <a:endCxn id="15" idx="0"/>
          </p:cNvCxnSpPr>
          <p:nvPr/>
        </p:nvCxnSpPr>
        <p:spPr>
          <a:xfrm rot="5400000">
            <a:off x="935968" y="4131605"/>
            <a:ext cx="431800" cy="46804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36 - Γωνιακή σύνδεση"/>
          <p:cNvCxnSpPr>
            <a:endCxn id="17" idx="0"/>
          </p:cNvCxnSpPr>
          <p:nvPr/>
        </p:nvCxnSpPr>
        <p:spPr>
          <a:xfrm rot="16200000" flipH="1">
            <a:off x="529432" y="5598319"/>
            <a:ext cx="433387" cy="2698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39 - Γωνιακή σύνδεση"/>
          <p:cNvCxnSpPr>
            <a:stCxn id="16" idx="3"/>
          </p:cNvCxnSpPr>
          <p:nvPr/>
        </p:nvCxnSpPr>
        <p:spPr>
          <a:xfrm flipH="1">
            <a:off x="3167063" y="5084763"/>
            <a:ext cx="541337" cy="792162"/>
          </a:xfrm>
          <a:prstGeom prst="bentConnector4">
            <a:avLst>
              <a:gd name="adj1" fmla="val -42229"/>
              <a:gd name="adj2" fmla="val 7725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56 - Γωνιακή σύνδεση"/>
          <p:cNvCxnSpPr>
            <a:stCxn id="10" idx="2"/>
            <a:endCxn id="12" idx="0"/>
          </p:cNvCxnSpPr>
          <p:nvPr/>
        </p:nvCxnSpPr>
        <p:spPr>
          <a:xfrm rot="16200000" flipH="1">
            <a:off x="7622382" y="3942556"/>
            <a:ext cx="576262" cy="7016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59 - Γωνιακή σύνδεση"/>
          <p:cNvCxnSpPr/>
          <p:nvPr/>
        </p:nvCxnSpPr>
        <p:spPr>
          <a:xfrm rot="5400000">
            <a:off x="6192045" y="4040981"/>
            <a:ext cx="576262" cy="50482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62 - Ευθύγραμμο βέλος σύνδεσης"/>
          <p:cNvCxnSpPr/>
          <p:nvPr/>
        </p:nvCxnSpPr>
        <p:spPr>
          <a:xfrm>
            <a:off x="8243888" y="5661025"/>
            <a:ext cx="36512" cy="2889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65 - Γωνιακή σύνδεση"/>
          <p:cNvCxnSpPr>
            <a:stCxn id="11" idx="2"/>
            <a:endCxn id="13" idx="0"/>
          </p:cNvCxnSpPr>
          <p:nvPr/>
        </p:nvCxnSpPr>
        <p:spPr>
          <a:xfrm rot="16200000" flipH="1">
            <a:off x="5957888" y="5930900"/>
            <a:ext cx="215900" cy="107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Τίτλος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Αναιμίες  με μη αποδοτική  </a:t>
            </a:r>
            <a:r>
              <a:rPr lang="el-GR" dirty="0" err="1"/>
              <a:t>ερυθροποίηση</a:t>
            </a:r>
            <a:r>
              <a:rPr lang="el-GR" dirty="0"/>
              <a:t>  (</a:t>
            </a:r>
            <a:r>
              <a:rPr lang="el-GR" dirty="0" smtClean="0"/>
              <a:t>μη-αναγεννητικές</a:t>
            </a:r>
            <a:r>
              <a:rPr lang="el-GR" dirty="0"/>
              <a:t>) </a:t>
            </a:r>
            <a:r>
              <a:rPr lang="el-GR" dirty="0" smtClean="0"/>
              <a:t>ΔΕΚ&lt; 50×109 </a:t>
            </a:r>
            <a:r>
              <a:rPr lang="el-GR" sz="3100" b="0" dirty="0" smtClean="0"/>
              <a:t>3/3</a:t>
            </a:r>
            <a:endParaRPr lang="el-GR" dirty="0"/>
          </a:p>
        </p:txBody>
      </p:sp>
      <p:sp>
        <p:nvSpPr>
          <p:cNvPr id="32" name="Θέση αριθμού διαφάνειας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3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Παροξυσμική</a:t>
            </a:r>
            <a:r>
              <a:rPr lang="el-GR" sz="2000" dirty="0"/>
              <a:t> Νυχτερινή </a:t>
            </a:r>
            <a:r>
              <a:rPr lang="el-GR" sz="2000" dirty="0" err="1"/>
              <a:t>Αιμοσφαιρινουρία</a:t>
            </a:r>
            <a:r>
              <a:rPr lang="el-GR" sz="2000" dirty="0"/>
              <a:t> και Εισαγωγή στις Αιμολυτικές Αναιμίες».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Παθοφυσιολογία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Έλλειψη αντιγόνων από τη μεμβράνη.</a:t>
            </a:r>
          </a:p>
          <a:p>
            <a:pPr eaLnBrk="1" hangingPunct="1"/>
            <a:r>
              <a:rPr lang="el-GR" altLang="el-GR" dirty="0" smtClean="0"/>
              <a:t>Μερική ή ολική έλλειψη των </a:t>
            </a:r>
            <a:r>
              <a:rPr lang="en-US" altLang="el-GR" dirty="0" smtClean="0"/>
              <a:t>GPI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Γιατί η έλλειψη </a:t>
            </a:r>
            <a:r>
              <a:rPr lang="en-US" altLang="el-GR" dirty="0" smtClean="0"/>
              <a:t>GPI </a:t>
            </a:r>
            <a:r>
              <a:rPr lang="el-GR" altLang="el-GR" dirty="0" smtClean="0"/>
              <a:t>οδηγεί σε </a:t>
            </a:r>
            <a:r>
              <a:rPr lang="el-GR" altLang="el-GR" dirty="0" err="1" smtClean="0"/>
              <a:t>ενδοαγγειακή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;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9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Λειτουργίες </a:t>
            </a:r>
            <a:r>
              <a:rPr lang="en-US" altLang="el-GR" dirty="0" smtClean="0"/>
              <a:t>GPI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04056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DAF: </a:t>
            </a:r>
            <a:r>
              <a:rPr lang="en-US" dirty="0" smtClean="0"/>
              <a:t>Decay accelerating factor</a:t>
            </a:r>
          </a:p>
          <a:p>
            <a:pPr>
              <a:defRPr/>
            </a:pPr>
            <a:r>
              <a:rPr lang="el-GR" dirty="0" smtClean="0"/>
              <a:t>Παράγοντας επιτάχυνσης της αδρανοποίησης.</a:t>
            </a:r>
          </a:p>
          <a:p>
            <a:pPr>
              <a:defRPr/>
            </a:pPr>
            <a:r>
              <a:rPr lang="el-GR" dirty="0" smtClean="0"/>
              <a:t>Παρεμποδίζει το σχηματισμό της </a:t>
            </a:r>
            <a:r>
              <a:rPr lang="en-US" dirty="0" smtClean="0"/>
              <a:t>C3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http://upload.wikimedia.org/wikipedia/commons/b/b9/Protein_CD59_PDB_1cd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41043" cy="376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Λειτουργίες </a:t>
            </a:r>
            <a:r>
              <a:rPr lang="en-US" altLang="el-GR" dirty="0"/>
              <a:t>GPI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6563072" cy="5040560"/>
          </a:xfrm>
        </p:spPr>
        <p:txBody>
          <a:bodyPr/>
          <a:lstStyle/>
          <a:p>
            <a:r>
              <a:rPr lang="el-GR" dirty="0"/>
              <a:t>MIRL: </a:t>
            </a:r>
            <a:r>
              <a:rPr lang="el-GR" dirty="0" err="1"/>
              <a:t>membrane</a:t>
            </a:r>
            <a:r>
              <a:rPr lang="el-GR" dirty="0"/>
              <a:t> </a:t>
            </a:r>
            <a:r>
              <a:rPr lang="el-GR" dirty="0" err="1"/>
              <a:t>inhibitor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reactive</a:t>
            </a:r>
            <a:r>
              <a:rPr lang="el-GR" dirty="0"/>
              <a:t> </a:t>
            </a:r>
            <a:r>
              <a:rPr lang="el-GR" dirty="0" err="1" smtClean="0"/>
              <a:t>lysis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Αναστολέας της </a:t>
            </a:r>
            <a:r>
              <a:rPr lang="el-GR" dirty="0" smtClean="0"/>
              <a:t>αντιδραστικής.</a:t>
            </a:r>
            <a:endParaRPr lang="el-GR" dirty="0"/>
          </a:p>
          <a:p>
            <a:r>
              <a:rPr lang="el-GR" dirty="0"/>
              <a:t>λύσης του </a:t>
            </a:r>
            <a:r>
              <a:rPr lang="el-GR" dirty="0" smtClean="0"/>
              <a:t>συμπληρώματος.</a:t>
            </a:r>
            <a:endParaRPr lang="el-GR" dirty="0"/>
          </a:p>
          <a:p>
            <a:r>
              <a:rPr lang="el-GR" dirty="0"/>
              <a:t>Εξουδετέρωση της λύσης </a:t>
            </a:r>
            <a:r>
              <a:rPr lang="el-GR" dirty="0" smtClean="0"/>
              <a:t>των.</a:t>
            </a:r>
            <a:endParaRPr lang="el-GR" dirty="0"/>
          </a:p>
          <a:p>
            <a:r>
              <a:rPr lang="el-GR" dirty="0" err="1" smtClean="0"/>
              <a:t>RBCs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211960" y="5661248"/>
            <a:ext cx="47945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Protein CD59 PDB </a:t>
            </a:r>
            <a:r>
              <a:rPr lang="en-US" sz="1200" dirty="0" smtClean="0">
                <a:latin typeface="+mn-lt"/>
                <a:hlinkClick r:id="rId3"/>
              </a:rPr>
              <a:t>1cdq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PDBbot"/>
              </a:rPr>
              <a:t>PDBbot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9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Membrane attack complex 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29698" name="Picture 2" descr="File:Formowanie MAC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2" y="1268760"/>
            <a:ext cx="7272808" cy="50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083629" y="6279419"/>
            <a:ext cx="47945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Formowanie </a:t>
            </a:r>
            <a:r>
              <a:rPr lang="en-US" sz="1200" dirty="0" smtClean="0">
                <a:latin typeface="+mn-lt"/>
                <a:hlinkClick r:id="rId3"/>
              </a:rPr>
              <a:t>MAC-</a:t>
            </a:r>
            <a:r>
              <a:rPr lang="en-US" sz="1200" dirty="0" err="1" smtClean="0"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eao"/>
              </a:rPr>
              <a:t>Beao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8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 - PNH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69002" y="6350867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pSp>
        <p:nvGrpSpPr>
          <p:cNvPr id="37" name="Ομάδα 36"/>
          <p:cNvGrpSpPr/>
          <p:nvPr/>
        </p:nvGrpSpPr>
        <p:grpSpPr>
          <a:xfrm>
            <a:off x="766035" y="305212"/>
            <a:ext cx="2629653" cy="6509939"/>
            <a:chOff x="221450" y="116632"/>
            <a:chExt cx="2629653" cy="6509939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287854" y="721915"/>
              <a:ext cx="2514156" cy="5904656"/>
              <a:chOff x="2497213" y="836712"/>
              <a:chExt cx="2514156" cy="5904656"/>
            </a:xfrm>
          </p:grpSpPr>
          <p:sp>
            <p:nvSpPr>
              <p:cNvPr id="3" name="Έλλειψη 2"/>
              <p:cNvSpPr/>
              <p:nvPr/>
            </p:nvSpPr>
            <p:spPr>
              <a:xfrm>
                <a:off x="3170393" y="836712"/>
                <a:ext cx="1296144" cy="57606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normal</a:t>
                </a:r>
                <a:endParaRPr lang="el-G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Έλλειψη 4"/>
              <p:cNvSpPr/>
              <p:nvPr/>
            </p:nvSpPr>
            <p:spPr>
              <a:xfrm>
                <a:off x="2954861" y="3200879"/>
                <a:ext cx="1757612" cy="94820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GPI-linked proteins</a:t>
                </a:r>
                <a:endParaRPr lang="el-G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Επεξήγηση με κάτω βέλος 5"/>
              <p:cNvSpPr/>
              <p:nvPr/>
            </p:nvSpPr>
            <p:spPr>
              <a:xfrm rot="19930026">
                <a:off x="2497213" y="1936688"/>
                <a:ext cx="432048" cy="1562472"/>
              </a:xfrm>
              <a:prstGeom prst="downArrow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Antigens </a:t>
                </a:r>
                <a:endParaRPr lang="el-G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Επεξήγηση με κάτω βέλος 7"/>
              <p:cNvSpPr/>
              <p:nvPr/>
            </p:nvSpPr>
            <p:spPr>
              <a:xfrm rot="20691991">
                <a:off x="2999992" y="1695550"/>
                <a:ext cx="432048" cy="1479265"/>
              </a:xfrm>
              <a:prstGeom prst="downArrowCallou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Enzymes</a:t>
                </a:r>
                <a:endParaRPr lang="el-G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Επεξήγηση με κάτω βέλος 8"/>
              <p:cNvSpPr/>
              <p:nvPr/>
            </p:nvSpPr>
            <p:spPr>
              <a:xfrm>
                <a:off x="3617643" y="1484784"/>
                <a:ext cx="432048" cy="1512168"/>
              </a:xfrm>
              <a:prstGeom prst="downArrowCallout">
                <a:avLst>
                  <a:gd name="adj1" fmla="val 20890"/>
                  <a:gd name="adj2" fmla="val 25000"/>
                  <a:gd name="adj3" fmla="val 27055"/>
                  <a:gd name="adj4" fmla="val 7848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Receptors</a:t>
                </a:r>
                <a:endParaRPr lang="el-G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Επεξήγηση με κάτω βέλος 9"/>
              <p:cNvSpPr/>
              <p:nvPr/>
            </p:nvSpPr>
            <p:spPr>
              <a:xfrm rot="1030037">
                <a:off x="4144878" y="1895751"/>
                <a:ext cx="432048" cy="1274440"/>
              </a:xfrm>
              <a:prstGeom prst="downArrowCallo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CD55</a:t>
                </a:r>
                <a:endParaRPr lang="el-G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Επεξήγηση με κάτω βέλος 10"/>
              <p:cNvSpPr/>
              <p:nvPr/>
            </p:nvSpPr>
            <p:spPr>
              <a:xfrm rot="1590733">
                <a:off x="4579321" y="2130293"/>
                <a:ext cx="432048" cy="1274440"/>
              </a:xfrm>
              <a:prstGeom prst="downArrowCallou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CD59</a:t>
                </a:r>
                <a:endParaRPr lang="el-G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Έλλειψη 6"/>
              <p:cNvSpPr/>
              <p:nvPr/>
            </p:nvSpPr>
            <p:spPr>
              <a:xfrm>
                <a:off x="2954861" y="4509120"/>
                <a:ext cx="1904259" cy="72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C5b-6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C8-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CD59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-C7</a:t>
                </a:r>
                <a:endParaRPr lang="el-G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71111" y="5394702"/>
                <a:ext cx="1271758" cy="338554"/>
              </a:xfrm>
              <a:prstGeom prst="rect">
                <a:avLst/>
              </a:prstGeom>
              <a:noFill/>
              <a:ln>
                <a:solidFill>
                  <a:srgbClr val="004A8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+mn-lt"/>
                  </a:rPr>
                  <a:t>BLOCKS MAC</a:t>
                </a:r>
                <a:endParaRPr lang="el-GR" sz="1600" dirty="0">
                  <a:latin typeface="+mn-lt"/>
                </a:endParaRPr>
              </a:p>
            </p:txBody>
          </p:sp>
          <p:sp>
            <p:nvSpPr>
              <p:cNvPr id="13" name="Ορθογώνιο 12"/>
              <p:cNvSpPr/>
              <p:nvPr/>
            </p:nvSpPr>
            <p:spPr>
              <a:xfrm>
                <a:off x="3027289" y="5853606"/>
                <a:ext cx="1685184" cy="88776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Normal Hematopoietic Cells</a:t>
                </a:r>
                <a:endParaRPr lang="el-GR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15" name="Ορθογώνιο 14"/>
            <p:cNvSpPr/>
            <p:nvPr/>
          </p:nvSpPr>
          <p:spPr>
            <a:xfrm>
              <a:off x="1573102" y="116632"/>
              <a:ext cx="72008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8" name="Ευθεία γραμμή σύνδεσης 27"/>
            <p:cNvCxnSpPr>
              <a:stCxn id="15" idx="2"/>
              <a:endCxn id="3" idx="0"/>
            </p:cNvCxnSpPr>
            <p:nvPr/>
          </p:nvCxnSpPr>
          <p:spPr>
            <a:xfrm>
              <a:off x="1609106" y="476672"/>
              <a:ext cx="0" cy="2452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1450" y="116632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GPI anchor</a:t>
              </a:r>
              <a:endParaRPr lang="el-GR" b="1" dirty="0"/>
            </a:p>
          </p:txBody>
        </p:sp>
        <p:sp>
          <p:nvSpPr>
            <p:cNvPr id="30" name="Ελεύθερη σχεδίαση 29"/>
            <p:cNvSpPr/>
            <p:nvPr/>
          </p:nvSpPr>
          <p:spPr>
            <a:xfrm>
              <a:off x="1793289" y="461639"/>
              <a:ext cx="632361" cy="994299"/>
            </a:xfrm>
            <a:custGeom>
              <a:avLst/>
              <a:gdLst>
                <a:gd name="connsiteX0" fmla="*/ 0 w 632361"/>
                <a:gd name="connsiteY0" fmla="*/ 0 h 994299"/>
                <a:gd name="connsiteX1" fmla="*/ 337352 w 632361"/>
                <a:gd name="connsiteY1" fmla="*/ 150920 h 994299"/>
                <a:gd name="connsiteX2" fmla="*/ 630315 w 632361"/>
                <a:gd name="connsiteY2" fmla="*/ 514905 h 994299"/>
                <a:gd name="connsiteX3" fmla="*/ 186431 w 632361"/>
                <a:gd name="connsiteY3" fmla="*/ 994299 h 99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361" h="994299">
                  <a:moveTo>
                    <a:pt x="0" y="0"/>
                  </a:moveTo>
                  <a:cubicBezTo>
                    <a:pt x="116150" y="32551"/>
                    <a:pt x="232300" y="65103"/>
                    <a:pt x="337352" y="150920"/>
                  </a:cubicBezTo>
                  <a:cubicBezTo>
                    <a:pt x="442404" y="236737"/>
                    <a:pt x="655468" y="374342"/>
                    <a:pt x="630315" y="514905"/>
                  </a:cubicBezTo>
                  <a:cubicBezTo>
                    <a:pt x="605162" y="655468"/>
                    <a:pt x="395796" y="824883"/>
                    <a:pt x="186431" y="994299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Ελεύθερη σχεδίαση 30"/>
            <p:cNvSpPr/>
            <p:nvPr/>
          </p:nvSpPr>
          <p:spPr>
            <a:xfrm>
              <a:off x="2006353" y="2840854"/>
              <a:ext cx="844750" cy="1864311"/>
            </a:xfrm>
            <a:custGeom>
              <a:avLst/>
              <a:gdLst>
                <a:gd name="connsiteX0" fmla="*/ 0 w 844750"/>
                <a:gd name="connsiteY0" fmla="*/ 1864311 h 1864311"/>
                <a:gd name="connsiteX1" fmla="*/ 390618 w 844750"/>
                <a:gd name="connsiteY1" fmla="*/ 1580226 h 1864311"/>
                <a:gd name="connsiteX2" fmla="*/ 656948 w 844750"/>
                <a:gd name="connsiteY2" fmla="*/ 1225119 h 1864311"/>
                <a:gd name="connsiteX3" fmla="*/ 834501 w 844750"/>
                <a:gd name="connsiteY3" fmla="*/ 532661 h 1864311"/>
                <a:gd name="connsiteX4" fmla="*/ 807868 w 844750"/>
                <a:gd name="connsiteY4" fmla="*/ 0 h 186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50" h="1864311">
                  <a:moveTo>
                    <a:pt x="0" y="1864311"/>
                  </a:moveTo>
                  <a:cubicBezTo>
                    <a:pt x="140563" y="1775534"/>
                    <a:pt x="281127" y="1686758"/>
                    <a:pt x="390618" y="1580226"/>
                  </a:cubicBezTo>
                  <a:cubicBezTo>
                    <a:pt x="500109" y="1473694"/>
                    <a:pt x="582968" y="1399713"/>
                    <a:pt x="656948" y="1225119"/>
                  </a:cubicBezTo>
                  <a:cubicBezTo>
                    <a:pt x="730929" y="1050525"/>
                    <a:pt x="809348" y="736848"/>
                    <a:pt x="834501" y="532661"/>
                  </a:cubicBezTo>
                  <a:cubicBezTo>
                    <a:pt x="859654" y="328474"/>
                    <a:pt x="833761" y="164237"/>
                    <a:pt x="80786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3" name="Ευθεία γραμμή σύνδεσης 32"/>
            <p:cNvCxnSpPr>
              <a:endCxn id="12" idx="0"/>
            </p:cNvCxnSpPr>
            <p:nvPr/>
          </p:nvCxnSpPr>
          <p:spPr>
            <a:xfrm>
              <a:off x="1697631" y="4941168"/>
              <a:ext cx="0" cy="338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εία γραμμή σύνδεσης 35"/>
            <p:cNvCxnSpPr/>
            <p:nvPr/>
          </p:nvCxnSpPr>
          <p:spPr>
            <a:xfrm>
              <a:off x="1573102" y="5619195"/>
              <a:ext cx="0" cy="120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>
              <a:off x="1725502" y="5612906"/>
              <a:ext cx="0" cy="120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1" name="Ομάδα 12300"/>
          <p:cNvGrpSpPr/>
          <p:nvPr/>
        </p:nvGrpSpPr>
        <p:grpSpPr>
          <a:xfrm>
            <a:off x="5311158" y="447390"/>
            <a:ext cx="3171027" cy="6181442"/>
            <a:chOff x="5907187" y="185914"/>
            <a:chExt cx="3171027" cy="6181442"/>
          </a:xfrm>
        </p:grpSpPr>
        <p:sp>
          <p:nvSpPr>
            <p:cNvPr id="50" name="Έλλειψη 49"/>
            <p:cNvSpPr/>
            <p:nvPr/>
          </p:nvSpPr>
          <p:spPr>
            <a:xfrm>
              <a:off x="6968224" y="793923"/>
              <a:ext cx="1439248" cy="5760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PIG-A mutation</a:t>
              </a:r>
              <a:endParaRPr lang="el-GR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Έλλειψη 50"/>
            <p:cNvSpPr/>
            <p:nvPr/>
          </p:nvSpPr>
          <p:spPr>
            <a:xfrm>
              <a:off x="6968224" y="3155364"/>
              <a:ext cx="1439248" cy="61764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Επεξήγηση με κάτω βέλος 51"/>
            <p:cNvSpPr/>
            <p:nvPr/>
          </p:nvSpPr>
          <p:spPr>
            <a:xfrm rot="19930026">
              <a:off x="6366596" y="1891173"/>
              <a:ext cx="432048" cy="1562472"/>
            </a:xfrm>
            <a:prstGeom prst="down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4A8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Antigens </a:t>
              </a:r>
              <a:endParaRPr lang="el-GR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Επεξήγηση με κάτω βέλος 52"/>
            <p:cNvSpPr/>
            <p:nvPr/>
          </p:nvSpPr>
          <p:spPr>
            <a:xfrm rot="20691991">
              <a:off x="6869375" y="1650035"/>
              <a:ext cx="432048" cy="1479265"/>
            </a:xfrm>
            <a:prstGeom prst="downArrowCallou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4A8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Enzymes</a:t>
              </a:r>
              <a:endParaRPr lang="el-GR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Επεξήγηση με κάτω βέλος 53"/>
            <p:cNvSpPr/>
            <p:nvPr/>
          </p:nvSpPr>
          <p:spPr>
            <a:xfrm>
              <a:off x="7487026" y="1439269"/>
              <a:ext cx="432048" cy="1512168"/>
            </a:xfrm>
            <a:prstGeom prst="downArrowCallout">
              <a:avLst>
                <a:gd name="adj1" fmla="val 20890"/>
                <a:gd name="adj2" fmla="val 25000"/>
                <a:gd name="adj3" fmla="val 27055"/>
                <a:gd name="adj4" fmla="val 7848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4A8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Receptors</a:t>
              </a:r>
              <a:endParaRPr lang="el-GR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Επεξήγηση με κάτω βέλος 54"/>
            <p:cNvSpPr/>
            <p:nvPr/>
          </p:nvSpPr>
          <p:spPr>
            <a:xfrm rot="1030037">
              <a:off x="8014261" y="1850236"/>
              <a:ext cx="432048" cy="1274440"/>
            </a:xfrm>
            <a:prstGeom prst="downArrow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4A8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CD55</a:t>
              </a:r>
              <a:endParaRPr lang="el-GR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Επεξήγηση με κάτω βέλος 55"/>
            <p:cNvSpPr/>
            <p:nvPr/>
          </p:nvSpPr>
          <p:spPr>
            <a:xfrm rot="1590733">
              <a:off x="8448704" y="2084778"/>
              <a:ext cx="432048" cy="1274440"/>
            </a:xfrm>
            <a:prstGeom prst="downArrowCallou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4A8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CD59</a:t>
              </a:r>
              <a:endParaRPr lang="el-GR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Έλλειψη 56"/>
            <p:cNvSpPr/>
            <p:nvPr/>
          </p:nvSpPr>
          <p:spPr>
            <a:xfrm>
              <a:off x="6771722" y="3940712"/>
              <a:ext cx="1904259" cy="7200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C5b-6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C8-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CD59</a:t>
              </a:r>
              <a:r>
                <a:rPr lang="en-US" sz="1600" dirty="0" smtClean="0">
                  <a:solidFill>
                    <a:schemeClr val="tx1"/>
                  </a:solidFill>
                </a:rPr>
                <a:t>-C7</a:t>
              </a:r>
              <a:endParaRPr lang="el-GR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75077" y="4826294"/>
              <a:ext cx="585545" cy="338554"/>
            </a:xfrm>
            <a:prstGeom prst="rect">
              <a:avLst/>
            </a:prstGeom>
            <a:noFill/>
            <a:ln>
              <a:solidFill>
                <a:srgbClr val="004A8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MAC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7651844" y="185914"/>
              <a:ext cx="72008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3" name="Ευθεία γραμμή σύνδεσης 42"/>
            <p:cNvCxnSpPr>
              <a:stCxn id="42" idx="2"/>
              <a:endCxn id="50" idx="0"/>
            </p:cNvCxnSpPr>
            <p:nvPr/>
          </p:nvCxnSpPr>
          <p:spPr>
            <a:xfrm>
              <a:off x="7687848" y="545954"/>
              <a:ext cx="0" cy="247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896672" y="19033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PNH</a:t>
              </a:r>
              <a:endParaRPr lang="el-GR" b="1" dirty="0"/>
            </a:p>
          </p:txBody>
        </p:sp>
        <p:sp>
          <p:nvSpPr>
            <p:cNvPr id="46" name="Ελεύθερη σχεδίαση 45"/>
            <p:cNvSpPr/>
            <p:nvPr/>
          </p:nvSpPr>
          <p:spPr>
            <a:xfrm>
              <a:off x="7919074" y="2910136"/>
              <a:ext cx="1010771" cy="1484187"/>
            </a:xfrm>
            <a:custGeom>
              <a:avLst/>
              <a:gdLst>
                <a:gd name="connsiteX0" fmla="*/ 0 w 844750"/>
                <a:gd name="connsiteY0" fmla="*/ 1864311 h 1864311"/>
                <a:gd name="connsiteX1" fmla="*/ 390618 w 844750"/>
                <a:gd name="connsiteY1" fmla="*/ 1580226 h 1864311"/>
                <a:gd name="connsiteX2" fmla="*/ 656948 w 844750"/>
                <a:gd name="connsiteY2" fmla="*/ 1225119 h 1864311"/>
                <a:gd name="connsiteX3" fmla="*/ 834501 w 844750"/>
                <a:gd name="connsiteY3" fmla="*/ 532661 h 1864311"/>
                <a:gd name="connsiteX4" fmla="*/ 807868 w 844750"/>
                <a:gd name="connsiteY4" fmla="*/ 0 h 186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50" h="1864311">
                  <a:moveTo>
                    <a:pt x="0" y="1864311"/>
                  </a:moveTo>
                  <a:cubicBezTo>
                    <a:pt x="140563" y="1775534"/>
                    <a:pt x="281127" y="1686758"/>
                    <a:pt x="390618" y="1580226"/>
                  </a:cubicBezTo>
                  <a:cubicBezTo>
                    <a:pt x="500109" y="1473694"/>
                    <a:pt x="582968" y="1399713"/>
                    <a:pt x="656948" y="1225119"/>
                  </a:cubicBezTo>
                  <a:cubicBezTo>
                    <a:pt x="730929" y="1050525"/>
                    <a:pt x="809348" y="736848"/>
                    <a:pt x="834501" y="532661"/>
                  </a:cubicBezTo>
                  <a:cubicBezTo>
                    <a:pt x="859654" y="328474"/>
                    <a:pt x="833761" y="164237"/>
                    <a:pt x="807868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7" name="Ευθεία γραμμή σύνδεσης 46"/>
            <p:cNvCxnSpPr>
              <a:endCxn id="58" idx="0"/>
            </p:cNvCxnSpPr>
            <p:nvPr/>
          </p:nvCxnSpPr>
          <p:spPr>
            <a:xfrm>
              <a:off x="7667850" y="4487557"/>
              <a:ext cx="0" cy="338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89" name="TextBox 12288"/>
            <p:cNvSpPr txBox="1"/>
            <p:nvPr/>
          </p:nvSpPr>
          <p:spPr>
            <a:xfrm rot="19385290">
              <a:off x="6711553" y="5295308"/>
              <a:ext cx="7282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RBC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2291" name="TextBox 12290"/>
            <p:cNvSpPr txBox="1"/>
            <p:nvPr/>
          </p:nvSpPr>
          <p:spPr>
            <a:xfrm rot="2602056">
              <a:off x="7770276" y="5325007"/>
              <a:ext cx="9457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Platelets </a:t>
              </a:r>
              <a:endParaRPr lang="el-GR" sz="1600" dirty="0">
                <a:latin typeface="+mn-lt"/>
              </a:endParaRPr>
            </a:p>
          </p:txBody>
        </p:sp>
        <p:cxnSp>
          <p:nvCxnSpPr>
            <p:cNvPr id="12293" name="Ευθύγραμμο βέλος σύνδεσης 12292"/>
            <p:cNvCxnSpPr>
              <a:stCxn id="58" idx="2"/>
            </p:cNvCxnSpPr>
            <p:nvPr/>
          </p:nvCxnSpPr>
          <p:spPr>
            <a:xfrm flipH="1">
              <a:off x="6582620" y="5164848"/>
              <a:ext cx="1085230" cy="7914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5" name="Ευθύγραμμο βέλος σύνδεσης 12294"/>
            <p:cNvCxnSpPr>
              <a:stCxn id="58" idx="2"/>
            </p:cNvCxnSpPr>
            <p:nvPr/>
          </p:nvCxnSpPr>
          <p:spPr>
            <a:xfrm>
              <a:off x="7667850" y="5164848"/>
              <a:ext cx="864590" cy="7914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7" name="TextBox 12296"/>
            <p:cNvSpPr txBox="1"/>
            <p:nvPr/>
          </p:nvSpPr>
          <p:spPr>
            <a:xfrm>
              <a:off x="5907187" y="5998024"/>
              <a:ext cx="11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Hemolysis</a:t>
              </a:r>
              <a:endParaRPr lang="el-GR" dirty="0">
                <a:latin typeface="+mn-lt"/>
              </a:endParaRPr>
            </a:p>
          </p:txBody>
        </p:sp>
        <p:sp>
          <p:nvSpPr>
            <p:cNvPr id="12298" name="TextBox 12297"/>
            <p:cNvSpPr txBox="1"/>
            <p:nvPr/>
          </p:nvSpPr>
          <p:spPr>
            <a:xfrm>
              <a:off x="7747913" y="5973750"/>
              <a:ext cx="13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Thrombosis </a:t>
              </a:r>
              <a:endParaRPr lang="el-GR" dirty="0">
                <a:latin typeface="+mn-lt"/>
              </a:endParaRPr>
            </a:p>
          </p:txBody>
        </p:sp>
        <p:cxnSp>
          <p:nvCxnSpPr>
            <p:cNvPr id="12300" name="Ευθύγραμμο βέλος σύνδεσης 12299"/>
            <p:cNvCxnSpPr>
              <a:stCxn id="12297" idx="3"/>
              <a:endCxn id="12298" idx="1"/>
            </p:cNvCxnSpPr>
            <p:nvPr/>
          </p:nvCxnSpPr>
          <p:spPr>
            <a:xfrm flipV="1">
              <a:off x="7045127" y="6158416"/>
              <a:ext cx="702786" cy="242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5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Παθογέννεση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028" name="Picture 4" descr="http://imagebank.hematology.org/Content/9941/9941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"/>
          <a:stretch/>
        </p:blipFill>
        <p:spPr bwMode="auto">
          <a:xfrm>
            <a:off x="683568" y="933624"/>
            <a:ext cx="7920880" cy="57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95736" y="6382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imagebank.hematology.org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0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a7315beb8377d3154917642e1e91cd8dbd34d6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135</TotalTime>
  <Words>1755</Words>
  <Application>Microsoft Office PowerPoint</Application>
  <PresentationFormat>On-screen Show (4:3)</PresentationFormat>
  <Paragraphs>432</Paragraphs>
  <Slides>40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OC_template</vt:lpstr>
      <vt:lpstr>template</vt:lpstr>
      <vt:lpstr>1_template</vt:lpstr>
      <vt:lpstr>2_template</vt:lpstr>
      <vt:lpstr>OC_template_updated</vt:lpstr>
      <vt:lpstr>Αιματολογία ΙΙ (Θ)</vt:lpstr>
      <vt:lpstr>Παροξυσμική Νυχτερινή Αιμοσφαιρινουρία (ΠΝΑ)</vt:lpstr>
      <vt:lpstr>Στοιχεία κλειδιά</vt:lpstr>
      <vt:lpstr>Παθοφυσιολογία </vt:lpstr>
      <vt:lpstr>Λειτουργίες GPI 1/2</vt:lpstr>
      <vt:lpstr>Λειτουργίες GPI 2/2</vt:lpstr>
      <vt:lpstr>Membrane attack complex </vt:lpstr>
      <vt:lpstr>GPI - PNH</vt:lpstr>
      <vt:lpstr>Παθογέννεση </vt:lpstr>
      <vt:lpstr>Complement Cascade and PNH</vt:lpstr>
      <vt:lpstr>Κλινικές εκδηλώσεις</vt:lpstr>
      <vt:lpstr>Διάγνωση και διαφορική διάγνωση</vt:lpstr>
      <vt:lpstr>Κυτταρομετρία ροής </vt:lpstr>
      <vt:lpstr>Θεραπεία </vt:lpstr>
      <vt:lpstr>Πρόγνωση </vt:lpstr>
      <vt:lpstr>Αιμολυτικές αναιμίες</vt:lpstr>
      <vt:lpstr>Εισαγωγή </vt:lpstr>
      <vt:lpstr>Χρόνος ωρίμανσης </vt:lpstr>
      <vt:lpstr>Διαγνωστική προσέγγιση</vt:lpstr>
      <vt:lpstr>Αιμολυτική αναιμία (ΑΑ)</vt:lpstr>
      <vt:lpstr>Αλγόριθμος </vt:lpstr>
      <vt:lpstr>Χωρίς χαρακτηριστικά ευρήματα </vt:lpstr>
      <vt:lpstr>Ανοσολογικής αρχής (ΑΑ)</vt:lpstr>
      <vt:lpstr>Αυτοάνοση </vt:lpstr>
      <vt:lpstr>Ταξινόμηση 1/2</vt:lpstr>
      <vt:lpstr>Ταξινόμηση 2/2</vt:lpstr>
      <vt:lpstr>Ειδικό μέρος </vt:lpstr>
      <vt:lpstr>Αναγεννητική αναιμία ΔΕΚ= 100× 109 1/2</vt:lpstr>
      <vt:lpstr>Αναγεννητική αναιμία ΔΕΚ= 100× 109 2/2</vt:lpstr>
      <vt:lpstr>Αναιμίες με αποδοτική ερυθροποίηση (αναγεννητικές)  ΔΕΚ &gt;100×109 </vt:lpstr>
      <vt:lpstr>Αναιμίες  με μη αποδοτική ερυθροποίηση (μη-αναγεννητικές) ΔΕΚ&lt;50×109 1/3</vt:lpstr>
      <vt:lpstr>Αναιμίες  με μη αποδοτική  ερυθροποίηση  (μη-αναγεννητικές) ΔΕΚ&lt;50×109 2/3</vt:lpstr>
      <vt:lpstr>Αναιμίες  με μη αποδοτική  ερυθροποίηση  (μη-αναγεννητικές) ΔΕΚ&lt; 50×109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alex</cp:lastModifiedBy>
  <cp:revision>23</cp:revision>
  <dcterms:created xsi:type="dcterms:W3CDTF">2014-11-18T12:54:01Z</dcterms:created>
  <dcterms:modified xsi:type="dcterms:W3CDTF">2015-03-02T10:23:33Z</dcterms:modified>
</cp:coreProperties>
</file>