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302" r:id="rId13"/>
    <p:sldId id="303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57" r:id="rId36"/>
    <p:sldId id="262" r:id="rId37"/>
    <p:sldId id="264" r:id="rId38"/>
    <p:sldId id="265" r:id="rId39"/>
    <p:sldId id="266" r:id="rId40"/>
    <p:sldId id="304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EA52-2035-4D6D-B374-C2949B47C455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88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resource4u.com/attention-deficit-hyperactivity-disorder-adhd-causes-picture-symptoms-and-treatment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am.com/1998/0998issue/0998barkle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sitivemed.com/wp-content/uploads/2013/04/what-is-ADH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thisemotionallife/topic/adh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Calibri"/>
              </a:rPr>
              <a:t>Προσαρμοσμένη Κινητική Δραστηριότητα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04256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Ενότητα 13</a:t>
            </a:r>
            <a:r>
              <a:rPr lang="el-GR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Διαταραχή Ελλειμματικής Προσοχής με </a:t>
            </a:r>
            <a:r>
              <a:rPr lang="el-GR" sz="2400" dirty="0" err="1" smtClean="0">
                <a:solidFill>
                  <a:schemeClr val="tx1"/>
                </a:solidFill>
              </a:rPr>
              <a:t>Υπερκινητικότητα</a:t>
            </a:r>
            <a:r>
              <a:rPr lang="el-GR" sz="2400" dirty="0" smtClean="0">
                <a:solidFill>
                  <a:schemeClr val="tx1"/>
                </a:solidFill>
              </a:rPr>
              <a:t>-ΔΕΠΥ και Προσαρμοσμένη Κινητική Δραστηριότητα</a:t>
            </a:r>
          </a:p>
          <a:p>
            <a:pPr eaLnBrk="1" hangingPunct="1"/>
            <a:endParaRPr lang="el-GR" sz="1600" dirty="0" smtClean="0">
              <a:solidFill>
                <a:schemeClr val="tx1"/>
              </a:solidFill>
            </a:endParaRPr>
          </a:p>
          <a:p>
            <a:pPr algn="l"/>
            <a:r>
              <a:rPr lang="el-GR" sz="2400" dirty="0" smtClean="0">
                <a:solidFill>
                  <a:schemeClr val="tx1"/>
                </a:solidFill>
              </a:rPr>
              <a:t>	Ειρήνη </a:t>
            </a:r>
            <a:r>
              <a:rPr lang="el-GR" sz="2400" dirty="0" err="1" smtClean="0">
                <a:solidFill>
                  <a:schemeClr val="tx1"/>
                </a:solidFill>
              </a:rPr>
              <a:t>Γραμματοπούλου</a:t>
            </a:r>
            <a:r>
              <a:rPr lang="el-GR" sz="2400" dirty="0" smtClean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l-GR" sz="2400" dirty="0" smtClean="0">
                <a:solidFill>
                  <a:schemeClr val="tx1"/>
                </a:solidFill>
              </a:rPr>
              <a:t>	Αγγελική Δούκα, </a:t>
            </a:r>
            <a:r>
              <a:rPr lang="en-US" sz="2400" dirty="0" smtClean="0">
                <a:solidFill>
                  <a:schemeClr val="tx1"/>
                </a:solidFill>
              </a:rPr>
              <a:t>Ph.D.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l"/>
            <a:r>
              <a:rPr lang="el-GR" sz="2400" dirty="0"/>
              <a:t> </a:t>
            </a:r>
            <a:r>
              <a:rPr lang="el-GR" sz="2400" dirty="0" smtClean="0"/>
              <a:t>          </a:t>
            </a:r>
            <a:r>
              <a:rPr lang="el-GR" sz="2400" dirty="0" smtClean="0">
                <a:solidFill>
                  <a:schemeClr val="tx1"/>
                </a:solidFill>
              </a:rPr>
              <a:t>Αναπληρώτρια </a:t>
            </a:r>
            <a:r>
              <a:rPr lang="el-GR" sz="2400" dirty="0" smtClean="0">
                <a:solidFill>
                  <a:schemeClr val="tx1"/>
                </a:solidFill>
              </a:rPr>
              <a:t>Καθηγήτρια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l-GR" sz="2400" dirty="0" smtClean="0"/>
              <a:t>			</a:t>
            </a:r>
            <a:r>
              <a:rPr lang="en-US" sz="2400" dirty="0" smtClean="0"/>
              <a:t>T</a:t>
            </a:r>
            <a:r>
              <a:rPr lang="el-GR" sz="2400" dirty="0" err="1" smtClean="0"/>
              <a:t>μήμα</a:t>
            </a:r>
            <a:r>
              <a:rPr lang="el-GR" sz="2400" dirty="0" smtClean="0"/>
              <a:t> Φυσικοθεραπείας</a:t>
            </a:r>
            <a:r>
              <a:rPr lang="el-GR" sz="24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 smtClean="0">
                <a:latin typeface="Calibri" pitchFamily="34" charset="0"/>
              </a:rPr>
              <a:t>Οι ψυχίατροι, για να κάνουν τη διάγνωση του συνδρόμου, πρέπει το άτομο να εκδηλώσει 6 ή περισσότερα από τα συμπτώματα </a:t>
            </a:r>
            <a:r>
              <a:rPr lang="el-GR" sz="3100" dirty="0" err="1" smtClean="0">
                <a:latin typeface="Calibri" pitchFamily="34" charset="0"/>
              </a:rPr>
              <a:t>τηα</a:t>
            </a:r>
            <a:r>
              <a:rPr lang="el-GR" sz="3100" dirty="0" smtClean="0">
                <a:latin typeface="Calibri" pitchFamily="34" charset="0"/>
              </a:rPr>
              <a:t> απροσεξίας ή 6 ή περισσότερα συμπτώματα της </a:t>
            </a:r>
            <a:r>
              <a:rPr lang="el-GR" sz="3100" dirty="0" err="1" smtClean="0">
                <a:latin typeface="Calibri" pitchFamily="34" charset="0"/>
              </a:rPr>
              <a:t>υπερκινητικότητας</a:t>
            </a:r>
            <a:r>
              <a:rPr lang="el-GR" sz="3100" dirty="0" smtClean="0">
                <a:latin typeface="Calibri" pitchFamily="34" charset="0"/>
              </a:rPr>
              <a:t> και παρορμητικότητας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 smtClean="0">
                <a:latin typeface="Calibri" pitchFamily="34" charset="0"/>
              </a:rPr>
              <a:t>Επίσης, τα συμπτώματα πρέπει να συμβαίνουν συχνά και να εμφανίζονται επί 6 μήνες τουλάχιστον σε βαθμό ανάρμοστο και ασυνεπή με το αναπτυξιακό επίπεδο του ατόμου. Μερικά απ' αυτά είναι παρόντα πριν την ηλικία των επτά χρόνων </a:t>
            </a:r>
            <a:endParaRPr lang="en-US" sz="31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 smtClean="0">
                <a:latin typeface="Calibri" pitchFamily="34" charset="0"/>
              </a:rPr>
              <a:t>Τα συμπτώματα δεν πληρούν τα κριτήρια για μια διάχυτη αναπτυξιακή διαταραχή και δεν εκδηλώνονται αποκλειστικά κατά τη διάρκεια μιας τέτοιας ψυχοπαθολογικής κατάστασης</a:t>
            </a:r>
          </a:p>
          <a:p>
            <a:pPr algn="r">
              <a:buNone/>
            </a:pPr>
            <a:r>
              <a:rPr lang="el-GR" sz="3100" dirty="0" smtClean="0">
                <a:latin typeface="Calibri" pitchFamily="34" charset="0"/>
              </a:rPr>
              <a:t> </a:t>
            </a:r>
            <a:r>
              <a:rPr lang="el-GR" sz="2300" dirty="0" smtClean="0"/>
              <a:t>(</a:t>
            </a:r>
            <a:r>
              <a:rPr lang="en-US" sz="2300" dirty="0" smtClean="0"/>
              <a:t>American Psychiatric Association</a:t>
            </a:r>
            <a:r>
              <a:rPr lang="el-GR" sz="2300" dirty="0" smtClean="0"/>
              <a:t>, </a:t>
            </a:r>
            <a:r>
              <a:rPr lang="en-US" sz="2300" dirty="0" smtClean="0"/>
              <a:t>20</a:t>
            </a:r>
            <a:r>
              <a:rPr lang="el-GR" sz="2300" dirty="0" smtClean="0"/>
              <a:t>13)</a:t>
            </a:r>
            <a:endParaRPr lang="el-GR" sz="2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Διαγνωστικά κριτήρια (</a:t>
            </a:r>
            <a:r>
              <a:rPr lang="en-US" dirty="0"/>
              <a:t>DSM IV) </a:t>
            </a:r>
            <a:br>
              <a:rPr lang="en-US" dirty="0"/>
            </a:br>
            <a:r>
              <a:rPr lang="en-US" sz="3100" b="0" dirty="0"/>
              <a:t>(5 </a:t>
            </a:r>
            <a:r>
              <a:rPr lang="el-GR" sz="3100" b="0" dirty="0"/>
              <a:t>από 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4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Συμπτώματα της </a:t>
            </a:r>
            <a:r>
              <a:rPr lang="el-GR" sz="3600" dirty="0" smtClean="0"/>
              <a:t>ΔΕΠΥ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αναλογα</a:t>
            </a:r>
            <a:r>
              <a:rPr lang="el-GR" sz="3600" b="1" dirty="0" smtClean="0"/>
              <a:t> με το </a:t>
            </a:r>
            <a:r>
              <a:rPr lang="el-GR" sz="3600" b="1" dirty="0" err="1" smtClean="0"/>
              <a:t>ηλικιακο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φασμα</a:t>
            </a:r>
            <a:r>
              <a:rPr lang="el-GR" sz="3600" b="1" dirty="0" smtClean="0"/>
              <a:t> </a:t>
            </a:r>
            <a:r>
              <a:rPr lang="el-GR" sz="2800" b="0" dirty="0" smtClean="0"/>
              <a:t>(1 από 3)</a:t>
            </a:r>
            <a:endParaRPr lang="el-GR" sz="1400" b="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74268"/>
              </p:ext>
            </p:extLst>
          </p:nvPr>
        </p:nvGraphicFramePr>
        <p:xfrm>
          <a:off x="121968" y="1412776"/>
          <a:ext cx="8900064" cy="2915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208"/>
                <a:gridCol w="2808312"/>
                <a:gridCol w="2512696"/>
                <a:gridCol w="2383848"/>
              </a:tblGrid>
              <a:tr h="81270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Ηλικιακή ομάδα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απροσεξίας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παρορμητικότητας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</a:t>
                      </a:r>
                      <a:r>
                        <a:rPr lang="el-GR" sz="2000" dirty="0" err="1" smtClean="0"/>
                        <a:t>Υπερκινητικότητας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470855">
                <a:tc rowSpan="3">
                  <a:txBody>
                    <a:bodyPr/>
                    <a:lstStyle/>
                    <a:p>
                      <a:r>
                        <a:rPr lang="el-GR" sz="2000" b="1" u="none" dirty="0" smtClean="0"/>
                        <a:t>Παιδιά</a:t>
                      </a:r>
                      <a:endParaRPr lang="el-GR" sz="20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Αδυναμία ολοκλήρωσης εργασιών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Χαμηλός αυτοέλεγχος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Υπερβολική κινητικότητα</a:t>
                      </a:r>
                      <a:endParaRPr lang="el-GR" sz="2000" dirty="0"/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Εύκολη διάσπαση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Δυσκολία παραμονής στη σειρά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Φαίνεται σαν να έχει</a:t>
                      </a:r>
                    </a:p>
                    <a:p>
                      <a:r>
                        <a:rPr lang="el-GR" sz="2000" dirty="0" smtClean="0"/>
                        <a:t>«</a:t>
                      </a:r>
                      <a:r>
                        <a:rPr lang="el-GR" sz="2000" dirty="0" err="1" smtClean="0"/>
                        <a:t>μοτεράκι</a:t>
                      </a:r>
                      <a:r>
                        <a:rPr lang="el-GR" sz="2000" dirty="0" smtClean="0"/>
                        <a:t>»</a:t>
                      </a:r>
                      <a:endParaRPr lang="el-GR" sz="2000" dirty="0"/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Δυσκολία συγκέντρωσης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Αδιακρισία, κυρίως λεκτική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Υπερβολική ομιλία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78899" y="4365104"/>
            <a:ext cx="298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l-GR" dirty="0" err="1">
                <a:latin typeface="+mn-lt"/>
              </a:rPr>
              <a:t>Πεχλιβανίδης</a:t>
            </a:r>
            <a:r>
              <a:rPr lang="el-GR" dirty="0">
                <a:latin typeface="+mn-lt"/>
              </a:rPr>
              <a:t> και συν., 2012)</a:t>
            </a:r>
          </a:p>
        </p:txBody>
      </p:sp>
    </p:spTree>
    <p:extLst>
      <p:ext uri="{BB962C8B-B14F-4D97-AF65-F5344CB8AC3E}">
        <p14:creationId xmlns:p14="http://schemas.microsoft.com/office/powerpoint/2010/main" val="30669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Συμπτώματα της </a:t>
            </a:r>
            <a:r>
              <a:rPr lang="el-GR" sz="3600" dirty="0" smtClean="0"/>
              <a:t>ΔΕΠΥ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αναλογα</a:t>
            </a:r>
            <a:r>
              <a:rPr lang="el-GR" sz="3600" b="1" dirty="0" smtClean="0"/>
              <a:t> με το </a:t>
            </a:r>
            <a:r>
              <a:rPr lang="el-GR" sz="3600" b="1" dirty="0" err="1" smtClean="0"/>
              <a:t>ηλικιακο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φασμα</a:t>
            </a:r>
            <a:r>
              <a:rPr lang="el-GR" sz="3600" b="1" dirty="0" smtClean="0"/>
              <a:t> </a:t>
            </a:r>
            <a:r>
              <a:rPr lang="el-GR" sz="2800" b="0" dirty="0" smtClean="0"/>
              <a:t>(2 </a:t>
            </a:r>
            <a:r>
              <a:rPr lang="el-GR" sz="2800" b="0" dirty="0"/>
              <a:t>από 3)</a:t>
            </a:r>
            <a:endParaRPr lang="el-GR" sz="1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01694"/>
              </p:ext>
            </p:extLst>
          </p:nvPr>
        </p:nvGraphicFramePr>
        <p:xfrm>
          <a:off x="121968" y="1412776"/>
          <a:ext cx="8900064" cy="430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208"/>
                <a:gridCol w="2808312"/>
                <a:gridCol w="2512696"/>
                <a:gridCol w="2383848"/>
              </a:tblGrid>
              <a:tr h="81270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Ηλικιακή ομάδα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απροσεξίας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παρορμητικότητας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</a:t>
                      </a:r>
                      <a:r>
                        <a:rPr lang="el-GR" sz="2000" dirty="0" err="1" smtClean="0"/>
                        <a:t>Υπερκινητικότητας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470855">
                <a:tc rowSpan="4">
                  <a:txBody>
                    <a:bodyPr/>
                    <a:lstStyle/>
                    <a:p>
                      <a:r>
                        <a:rPr lang="el-GR" sz="2000" b="1" u="none" dirty="0" smtClean="0"/>
                        <a:t>Έφηβοι</a:t>
                      </a:r>
                      <a:endParaRPr lang="el-GR" sz="20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Αδυναμία εκπλήρωσης ακαδημαϊκών υποχρεώσεων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Χαμηλός αυτοέλεγχος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Υποκειμενικό</a:t>
                      </a:r>
                      <a:r>
                        <a:rPr lang="el-GR" sz="2000" baseline="0" dirty="0" smtClean="0"/>
                        <a:t> αίσθημα κινητικής ανησυχίας</a:t>
                      </a:r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Εύκολη διάσπαση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Συχνή εμπλοκή σε σεξουαλικές δραστηριότητες υψηλού κινδύνου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Κατάχρηση ουσιών</a:t>
                      </a:r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Δυσκολίες στην επικοινωνία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Διαταραχή  της διάθεσης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66707" y="5733256"/>
            <a:ext cx="298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l-GR" dirty="0" err="1">
                <a:latin typeface="+mn-lt"/>
              </a:rPr>
              <a:t>Πεχλιβανίδης</a:t>
            </a:r>
            <a:r>
              <a:rPr lang="el-GR" dirty="0">
                <a:latin typeface="+mn-lt"/>
              </a:rPr>
              <a:t> και συν., 2012)</a:t>
            </a:r>
          </a:p>
        </p:txBody>
      </p:sp>
    </p:spTree>
    <p:extLst>
      <p:ext uri="{BB962C8B-B14F-4D97-AF65-F5344CB8AC3E}">
        <p14:creationId xmlns:p14="http://schemas.microsoft.com/office/powerpoint/2010/main" val="2724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Συμπτώματα της </a:t>
            </a:r>
            <a:r>
              <a:rPr lang="el-GR" sz="3600" dirty="0" smtClean="0"/>
              <a:t>ΔΕΠΥ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αναλογα</a:t>
            </a:r>
            <a:r>
              <a:rPr lang="el-GR" sz="3600" b="1" dirty="0" smtClean="0"/>
              <a:t> με το </a:t>
            </a:r>
            <a:r>
              <a:rPr lang="el-GR" sz="3600" b="1" dirty="0" err="1" smtClean="0"/>
              <a:t>ηλικιακο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φασμα</a:t>
            </a:r>
            <a:r>
              <a:rPr lang="el-GR" sz="3600" b="1" dirty="0" smtClean="0"/>
              <a:t> </a:t>
            </a:r>
            <a:r>
              <a:rPr lang="el-GR" sz="2800" b="0" dirty="0" smtClean="0"/>
              <a:t>(3 </a:t>
            </a:r>
            <a:r>
              <a:rPr lang="el-GR" sz="2800" b="0" dirty="0"/>
              <a:t>από 3)</a:t>
            </a:r>
            <a:endParaRPr lang="el-GR" sz="1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60148"/>
              </p:ext>
            </p:extLst>
          </p:nvPr>
        </p:nvGraphicFramePr>
        <p:xfrm>
          <a:off x="121968" y="1412776"/>
          <a:ext cx="8900064" cy="399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208"/>
                <a:gridCol w="2808312"/>
                <a:gridCol w="2512696"/>
                <a:gridCol w="2383848"/>
              </a:tblGrid>
              <a:tr h="81270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Ηλικιακή ομάδα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απροσεξίας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παρορμητικότητας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Συμπτώματα </a:t>
                      </a:r>
                      <a:r>
                        <a:rPr lang="el-GR" sz="2000" dirty="0" err="1" smtClean="0"/>
                        <a:t>Υπερκινητικότητας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470855">
                <a:tc rowSpan="4">
                  <a:txBody>
                    <a:bodyPr/>
                    <a:lstStyle/>
                    <a:p>
                      <a:r>
                        <a:rPr lang="el-GR" sz="2000" b="1" u="none" dirty="0" smtClean="0"/>
                        <a:t>Ενήλικες</a:t>
                      </a:r>
                      <a:endParaRPr lang="el-GR" sz="20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Δυσκολία διατήρησης της προσοχής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Χαμηλός έλεγχος των παρορμήσεων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Πολυάριθμες νευρικές κινήσεις</a:t>
                      </a:r>
                      <a:endParaRPr lang="el-GR" sz="2000" dirty="0"/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Ευκολία διάσπασης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Προβλήματα με την οδήγηση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Υπερβολική ομιλία</a:t>
                      </a:r>
                      <a:endParaRPr lang="el-GR" sz="2000" dirty="0"/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Δυσκολία στο να ακούει τους άλλους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Αδυναμία ελέγχου και αναστολής των συναισθηματικών του αντιδράσεων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Υποκειμενικό αίσθημα κινητικής ανησυχίας</a:t>
                      </a:r>
                      <a:endParaRPr lang="el-GR" sz="2000" dirty="0"/>
                    </a:p>
                  </a:txBody>
                  <a:tcPr/>
                </a:tc>
              </a:tr>
              <a:tr h="470855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Κατάχρηση ουσιών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66707" y="5386822"/>
            <a:ext cx="298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l-GR" dirty="0" err="1">
                <a:latin typeface="+mn-lt"/>
              </a:rPr>
              <a:t>Πεχλιβανίδης</a:t>
            </a:r>
            <a:r>
              <a:rPr lang="el-GR" dirty="0">
                <a:latin typeface="+mn-lt"/>
              </a:rPr>
              <a:t> και συν., 2012)</a:t>
            </a:r>
          </a:p>
        </p:txBody>
      </p:sp>
    </p:spTree>
    <p:extLst>
      <p:ext uri="{BB962C8B-B14F-4D97-AF65-F5344CB8AC3E}">
        <p14:creationId xmlns:p14="http://schemas.microsoft.com/office/powerpoint/2010/main" val="26880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l-GR" sz="2400" dirty="0">
                <a:latin typeface="Calibri" pitchFamily="34" charset="0"/>
              </a:rPr>
              <a:t>Η</a:t>
            </a:r>
            <a:r>
              <a:rPr lang="el-GR" sz="2400" dirty="0" smtClean="0">
                <a:latin typeface="Calibri" pitchFamily="34" charset="0"/>
              </a:rPr>
              <a:t> ΔΕΠΥ στο μεγαλύτερο ποσοστό των περιπτώσεων συνοδεύεται από:</a:t>
            </a:r>
          </a:p>
          <a:p>
            <a:r>
              <a:rPr lang="el-GR" sz="2400" dirty="0" smtClean="0">
                <a:latin typeface="Calibri" pitchFamily="34" charset="0"/>
              </a:rPr>
              <a:t>Ήπιες νευρολογικές ενδείξεις (</a:t>
            </a:r>
            <a:r>
              <a:rPr lang="en-US" sz="2400" dirty="0" smtClean="0">
                <a:latin typeface="Calibri" pitchFamily="34" charset="0"/>
              </a:rPr>
              <a:t>soft signs)</a:t>
            </a:r>
          </a:p>
          <a:p>
            <a:r>
              <a:rPr lang="el-GR" sz="2400" dirty="0" smtClean="0">
                <a:latin typeface="Calibri" pitchFamily="34" charset="0"/>
              </a:rPr>
              <a:t>Ανώμαλο ηλεκτροεγκεφαλογράφημα ( 50% σε σύγκριση με τον τυπικό πληθυσμό)</a:t>
            </a:r>
          </a:p>
          <a:p>
            <a:r>
              <a:rPr lang="el-GR" sz="2400" dirty="0" smtClean="0">
                <a:latin typeface="Calibri" pitchFamily="34" charset="0"/>
              </a:rPr>
              <a:t>Αδεξιότητα (καθόλου επιδέξιο στη λεπτή κινητικότητα)</a:t>
            </a:r>
          </a:p>
          <a:p>
            <a:r>
              <a:rPr lang="el-GR" sz="2400" dirty="0">
                <a:latin typeface="Calibri" pitchFamily="34" charset="0"/>
              </a:rPr>
              <a:t>Μ</a:t>
            </a:r>
            <a:r>
              <a:rPr lang="el-GR" sz="2400" dirty="0" smtClean="0">
                <a:latin typeface="Calibri" pitchFamily="34" charset="0"/>
              </a:rPr>
              <a:t>αθησιακές δυσκολίες</a:t>
            </a:r>
          </a:p>
          <a:p>
            <a:r>
              <a:rPr lang="el-GR" sz="2400" dirty="0" smtClean="0">
                <a:latin typeface="Calibri" pitchFamily="34" charset="0"/>
              </a:rPr>
              <a:t>Παρορμητικότητα και ανελαστικότητα στη σκέψη </a:t>
            </a:r>
          </a:p>
          <a:p>
            <a:r>
              <a:rPr lang="el-GR" sz="2400" dirty="0" smtClean="0">
                <a:latin typeface="Calibri" pitchFamily="34" charset="0"/>
              </a:rPr>
              <a:t>Ελλιπείς κοινωνικές δεξιότητες, κρίσεις οργής, πείσμα, αρνητισμό, επιθετικότητα, χαμηλή αυτοεκτίμηση, έλλειψη πειθαρχίας</a:t>
            </a:r>
          </a:p>
          <a:p>
            <a:r>
              <a:rPr lang="el-GR" sz="2400" dirty="0" smtClean="0">
                <a:latin typeface="Calibri" pitchFamily="34" charset="0"/>
              </a:rPr>
              <a:t>Συναισθηματική αστάθεια </a:t>
            </a:r>
            <a:r>
              <a:rPr lang="el-GR" sz="1600" dirty="0" smtClean="0">
                <a:latin typeface="Calibri" pitchFamily="34" charset="0"/>
              </a:rPr>
              <a:t>(</a:t>
            </a:r>
            <a:r>
              <a:rPr lang="el-GR" sz="1600" dirty="0" err="1" smtClean="0">
                <a:latin typeface="Calibri" pitchFamily="34" charset="0"/>
              </a:rPr>
              <a:t>Ασωνίτου</a:t>
            </a:r>
            <a:r>
              <a:rPr lang="el-GR" sz="1600" dirty="0" smtClean="0">
                <a:latin typeface="Calibri" pitchFamily="34" charset="0"/>
              </a:rPr>
              <a:t>, 2007)</a:t>
            </a:r>
          </a:p>
          <a:p>
            <a:endParaRPr lang="el-GR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6165304"/>
            <a:ext cx="396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(American Psychiatric Association, 2013)</a:t>
            </a:r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Calibri" pitchFamily="34" charset="0"/>
              </a:rPr>
              <a:t>Συνοδά</a:t>
            </a:r>
            <a:r>
              <a:rPr lang="el-GR" dirty="0" smtClean="0">
                <a:latin typeface="Calibri" pitchFamily="34" charset="0"/>
              </a:rPr>
              <a:t> χαρακτηριστικά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7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Τα </a:t>
            </a:r>
            <a:r>
              <a:rPr lang="el-GR" sz="2400" dirty="0"/>
              <a:t>κριτήρια του </a:t>
            </a:r>
            <a:r>
              <a:rPr lang="el-GR" sz="2400" dirty="0" smtClean="0"/>
              <a:t>DSM-IV-TR διακρίνουν </a:t>
            </a:r>
            <a:r>
              <a:rPr lang="el-GR" sz="2400" dirty="0"/>
              <a:t>τρεις </a:t>
            </a:r>
            <a:r>
              <a:rPr lang="el-GR" sz="2400" dirty="0" smtClean="0"/>
              <a:t>κατηγορίες της </a:t>
            </a:r>
            <a:r>
              <a:rPr lang="el-GR" sz="2400" dirty="0"/>
              <a:t>ΔΕΠΥ:</a:t>
            </a:r>
          </a:p>
          <a:p>
            <a:r>
              <a:rPr lang="el-GR" sz="2400" dirty="0" smtClean="0"/>
              <a:t>τον </a:t>
            </a:r>
            <a:r>
              <a:rPr lang="el-GR" sz="2400" dirty="0"/>
              <a:t>απρόσεκτο τύπο (</a:t>
            </a:r>
            <a:r>
              <a:rPr lang="el-GR" sz="2400" dirty="0" err="1"/>
              <a:t>inattentive</a:t>
            </a:r>
            <a:r>
              <a:rPr lang="el-GR" sz="2400" dirty="0"/>
              <a:t> </a:t>
            </a:r>
            <a:r>
              <a:rPr lang="el-GR" sz="2400" dirty="0" err="1"/>
              <a:t>type</a:t>
            </a:r>
            <a:r>
              <a:rPr lang="el-GR" sz="2400" dirty="0"/>
              <a:t>), </a:t>
            </a:r>
            <a:endParaRPr lang="el-GR" sz="2400" dirty="0" smtClean="0"/>
          </a:p>
          <a:p>
            <a:r>
              <a:rPr lang="el-GR" sz="2400" dirty="0" smtClean="0"/>
              <a:t>τον υπερκινητικό-παρορμητικό </a:t>
            </a:r>
            <a:r>
              <a:rPr lang="el-GR" sz="2400" dirty="0"/>
              <a:t>τύπο (</a:t>
            </a:r>
            <a:r>
              <a:rPr lang="el-GR" sz="2400" dirty="0" err="1"/>
              <a:t>hyperactive</a:t>
            </a:r>
            <a:r>
              <a:rPr lang="el-GR" sz="2400" dirty="0"/>
              <a:t>-</a:t>
            </a:r>
            <a:r>
              <a:rPr lang="el-GR" sz="2400" dirty="0" err="1"/>
              <a:t>impulsive</a:t>
            </a:r>
            <a:r>
              <a:rPr lang="el-GR" sz="2400" dirty="0"/>
              <a:t> </a:t>
            </a:r>
            <a:r>
              <a:rPr lang="el-GR" sz="2400" dirty="0" err="1"/>
              <a:t>type</a:t>
            </a:r>
            <a:r>
              <a:rPr lang="el-GR" sz="2400" dirty="0"/>
              <a:t>) και </a:t>
            </a:r>
            <a:endParaRPr lang="el-GR" sz="2400" dirty="0" smtClean="0"/>
          </a:p>
          <a:p>
            <a:r>
              <a:rPr lang="el-GR" sz="2400" dirty="0" smtClean="0"/>
              <a:t>το συνδυασμένο </a:t>
            </a:r>
            <a:r>
              <a:rPr lang="el-GR" sz="2400" dirty="0"/>
              <a:t>τύπο (</a:t>
            </a:r>
            <a:r>
              <a:rPr lang="el-GR" sz="2400" dirty="0" err="1"/>
              <a:t>combined</a:t>
            </a:r>
            <a:r>
              <a:rPr lang="el-GR" sz="2400" dirty="0"/>
              <a:t> </a:t>
            </a:r>
            <a:r>
              <a:rPr lang="el-GR" sz="2400" dirty="0" err="1"/>
              <a:t>type</a:t>
            </a:r>
            <a:r>
              <a:rPr lang="el-GR" sz="2400" dirty="0" smtClean="0"/>
              <a:t>)</a:t>
            </a:r>
          </a:p>
          <a:p>
            <a:pPr marL="0" indent="0">
              <a:buNone/>
            </a:pPr>
            <a:r>
              <a:rPr lang="el-GR" sz="1800" dirty="0" smtClean="0">
                <a:latin typeface="Calibri" pitchFamily="34" charset="0"/>
              </a:rPr>
              <a:t>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4972526"/>
            <a:ext cx="396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(American Psychiatric Association, 2013)</a:t>
            </a:r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Ταξινόμηση</a:t>
            </a:r>
            <a:endParaRPr lang="el-GR" sz="3200" b="0" dirty="0"/>
          </a:p>
        </p:txBody>
      </p:sp>
      <p:pic>
        <p:nvPicPr>
          <p:cNvPr id="3074" name="Picture 2" descr="http://www.healthresource4u.com/wp-content/uploads/2011/08/adhd-Attention-Deficit-Hyperactivity-Disorde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85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2758" y="4805808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healthresource4u.com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2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Οι περισσότεροι ερευνητές αποδίδουν τη ΔΕΠΥ σε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el-GR" sz="2400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Γενετικούς (</a:t>
            </a:r>
            <a:r>
              <a:rPr lang="en-US" sz="2400" dirty="0" smtClean="0">
                <a:latin typeface="Calibri" pitchFamily="34" charset="0"/>
              </a:rPr>
              <a:t>Faraone, et al., 2005</a:t>
            </a:r>
            <a:r>
              <a:rPr lang="el-GR" sz="2400" dirty="0" smtClean="0">
                <a:latin typeface="Calibri" pitchFamily="34" charset="0"/>
              </a:rPr>
              <a:t>)</a:t>
            </a: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</a:endParaRPr>
          </a:p>
          <a:p>
            <a:r>
              <a:rPr lang="el-GR" sz="2400" dirty="0" err="1" smtClean="0">
                <a:latin typeface="Calibri" pitchFamily="34" charset="0"/>
              </a:rPr>
              <a:t>Νευροβιολογικούς</a:t>
            </a:r>
            <a:r>
              <a:rPr lang="en-US" sz="2400" dirty="0" smtClean="0">
                <a:latin typeface="Calibri" pitchFamily="34" charset="0"/>
              </a:rPr>
              <a:t> () (</a:t>
            </a:r>
            <a:r>
              <a:rPr lang="en-US" sz="2400" dirty="0" err="1" smtClean="0">
                <a:latin typeface="Calibri" pitchFamily="34" charset="0"/>
              </a:rPr>
              <a:t>Seidman</a:t>
            </a:r>
            <a:r>
              <a:rPr lang="en-US" sz="2400" dirty="0" smtClean="0">
                <a:latin typeface="Calibri" pitchFamily="34" charset="0"/>
              </a:rPr>
              <a:t>, Valera, &amp; Bush, 2004)</a:t>
            </a:r>
            <a:endParaRPr lang="el-GR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Περιβαλλοντικούς παράγοντες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</a:rPr>
              <a:t>Thapar</a:t>
            </a:r>
            <a:r>
              <a:rPr lang="en-US" sz="2400" dirty="0" smtClean="0">
                <a:latin typeface="Calibri" pitchFamily="34" charset="0"/>
              </a:rPr>
              <a:t> et al., 2009)</a:t>
            </a:r>
            <a:endParaRPr lang="el-GR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Αιτιολογία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9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>
                <a:latin typeface="Calibri" pitchFamily="34" charset="0"/>
              </a:rPr>
              <a:t>Οι περισσότερες μελέτες δείχνουν ότι τα μισά παιδιά ξεπερνούν το πρόβλημα </a:t>
            </a:r>
          </a:p>
          <a:p>
            <a:r>
              <a:rPr lang="el-GR" sz="2200" dirty="0" smtClean="0">
                <a:latin typeface="Calibri" pitchFamily="34" charset="0"/>
              </a:rPr>
              <a:t>Περίπου το 1/3 των παιδιών με ΔΕΠΥ στην παιδική ηλικία συνεχίζουν να έχουν διάσπαση προσοχής και στην ενήλικη ζωή</a:t>
            </a:r>
          </a:p>
          <a:p>
            <a:r>
              <a:rPr lang="el-GR" sz="2200" dirty="0" smtClean="0">
                <a:latin typeface="Calibri" pitchFamily="34" charset="0"/>
              </a:rPr>
              <a:t>Τα περισσότερα παιδιά όταν ενηλικιωθούν εργάζονται και είναι οικονομικά ανεξάρτητα άτομα </a:t>
            </a:r>
          </a:p>
          <a:p>
            <a:r>
              <a:rPr lang="el-GR" sz="2200" dirty="0" smtClean="0">
                <a:latin typeface="Calibri" pitchFamily="34" charset="0"/>
              </a:rPr>
              <a:t>Η εργασιακή τους όμως επίδοση φαίνεται να είναι λιγότερο καλή από άλλα «μη υπερκινητικά» άτομα</a:t>
            </a:r>
          </a:p>
          <a:p>
            <a:r>
              <a:rPr lang="el-GR" sz="2200" dirty="0" smtClean="0">
                <a:latin typeface="Calibri" pitchFamily="34" charset="0"/>
              </a:rPr>
              <a:t>Αλλάζουν συχνά δουλειά και βρίσκονται χαμηλά στην εργασιακή ιεραρχία</a:t>
            </a:r>
            <a:r>
              <a:rPr lang="el-GR" sz="2400" dirty="0" smtClean="0">
                <a:latin typeface="Calibri" pitchFamily="34" charset="0"/>
              </a:rPr>
              <a:t> </a:t>
            </a:r>
          </a:p>
          <a:p>
            <a:pPr marL="0" indent="0" algn="r">
              <a:buNone/>
            </a:pPr>
            <a:r>
              <a:rPr lang="el-GR" sz="2400" dirty="0">
                <a:latin typeface="Calibri" pitchFamily="34" charset="0"/>
              </a:rPr>
              <a:t>	</a:t>
            </a:r>
            <a:r>
              <a:rPr lang="el-GR" sz="1600" dirty="0" smtClean="0">
                <a:latin typeface="Calibri" pitchFamily="34" charset="0"/>
              </a:rPr>
              <a:t>(Δούκα, 2007)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</a:endParaRPr>
          </a:p>
          <a:p>
            <a:pPr>
              <a:buNone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Πρόγνωση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5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Calibri" pitchFamily="34" charset="0"/>
              </a:rPr>
              <a:t>Η αντιμετώπιση της ΔΕΠΥ είναι πολυπαραγοντική, με δεδομένη πάντα την συνεργασία γονέων, δασκάλων, ψυχολόγων, ιατρών και όσων άλλων ειδικοτήτων εμπλέκονται σε αυτή την τόσο δύσκολη υπόθεση, είναι: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400" dirty="0">
                <a:latin typeface="Calibri" pitchFamily="34" charset="0"/>
              </a:rPr>
              <a:t>Τροποποίηση της συμπεριφοράς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400" dirty="0" smtClean="0">
                <a:latin typeface="Calibri" pitchFamily="34" charset="0"/>
              </a:rPr>
              <a:t>Εκπαιδευτική αντιμετώπιση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400" dirty="0">
                <a:latin typeface="Calibri" pitchFamily="34" charset="0"/>
              </a:rPr>
              <a:t>Ψυχολογική </a:t>
            </a:r>
            <a:r>
              <a:rPr lang="el-GR" sz="2400" dirty="0" smtClean="0">
                <a:latin typeface="Calibri" pitchFamily="34" charset="0"/>
              </a:rPr>
              <a:t>αντιμετώπιση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400" dirty="0">
                <a:latin typeface="Calibri" pitchFamily="34" charset="0"/>
              </a:rPr>
              <a:t>Φαρμακευτική </a:t>
            </a:r>
            <a:r>
              <a:rPr lang="el-GR" sz="2400" dirty="0" smtClean="0">
                <a:latin typeface="Calibri" pitchFamily="34" charset="0"/>
              </a:rPr>
              <a:t>αντιμετώπιση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400" dirty="0">
                <a:latin typeface="Calibri" pitchFamily="34" charset="0"/>
              </a:rPr>
              <a:t>Συμβουλευτική </a:t>
            </a:r>
            <a:r>
              <a:rPr lang="el-GR" sz="2400" dirty="0" smtClean="0">
                <a:latin typeface="Calibri" pitchFamily="34" charset="0"/>
              </a:rPr>
              <a:t>γονέων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400" dirty="0" smtClean="0">
                <a:latin typeface="Calibri" pitchFamily="34" charset="0"/>
              </a:rPr>
              <a:t>Άσκηση</a:t>
            </a:r>
            <a:endParaRPr lang="el-GR" sz="2400" dirty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l-GR" sz="3400" dirty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l-GR" sz="3400" dirty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l-GR" sz="3400" dirty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l-GR" sz="3400" dirty="0" smtClean="0">
              <a:latin typeface="Calibri" pitchFamily="34" charset="0"/>
            </a:endParaRPr>
          </a:p>
          <a:p>
            <a:endParaRPr lang="el-GR" sz="3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5445224"/>
            <a:ext cx="396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(American Psychiatric Association, 2013)</a:t>
            </a:r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Θεραπεία - Παρέμβαση </a:t>
            </a:r>
            <a:r>
              <a:rPr lang="el-GR" sz="2800" b="0" dirty="0"/>
              <a:t>(1 από 5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3546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>
                <a:latin typeface="Calibri" pitchFamily="34" charset="0"/>
              </a:rPr>
              <a:t>Τροποποίηση της συμπεριφοράς</a:t>
            </a:r>
          </a:p>
          <a:p>
            <a:r>
              <a:rPr lang="el-GR" sz="2200" dirty="0" smtClean="0">
                <a:latin typeface="Calibri" pitchFamily="34" charset="0"/>
              </a:rPr>
              <a:t>Η εφαρμογή διαφορετικών ψυχολογικών μεθόδων (συμπεριφοριστική κατεύθυνση ή τροποποίηση της συμπεριφοράς) στην αντιμετώπιση της ΔΕΠΥ αποσκοπεί στην βελτίωση της απόδοσης όχι μόνο γνωστικά και κινητικά αλλά και συναισθηματικά </a:t>
            </a:r>
          </a:p>
          <a:p>
            <a:r>
              <a:rPr lang="el-GR" sz="2200" dirty="0" smtClean="0">
                <a:latin typeface="Calibri" pitchFamily="34" charset="0"/>
              </a:rPr>
              <a:t>Η παρέμβαση αυτή κατορθώνει να τροποποιήσει την συμπεριφορά του παιδιού προς όφελός του με μεγάλη επιτυχία </a:t>
            </a:r>
          </a:p>
          <a:p>
            <a:r>
              <a:rPr lang="el-GR" sz="2200" dirty="0" smtClean="0">
                <a:latin typeface="Calibri" pitchFamily="34" charset="0"/>
              </a:rPr>
              <a:t>Οι τεχνικές αυτές εφαρμόζονται τόσο από τους δασκάλους, όσο και από τους γονείς (αμοιβές, </a:t>
            </a:r>
            <a:r>
              <a:rPr lang="en-US" sz="2200" dirty="0" smtClean="0">
                <a:latin typeface="Calibri" pitchFamily="34" charset="0"/>
              </a:rPr>
              <a:t>point</a:t>
            </a:r>
            <a:r>
              <a:rPr lang="el-GR" sz="2200" dirty="0" smtClean="0">
                <a:latin typeface="Calibri" pitchFamily="34" charset="0"/>
              </a:rPr>
              <a:t>-</a:t>
            </a:r>
            <a:r>
              <a:rPr lang="en-US" sz="2200" dirty="0" smtClean="0">
                <a:latin typeface="Calibri" pitchFamily="34" charset="0"/>
              </a:rPr>
              <a:t>system</a:t>
            </a:r>
            <a:r>
              <a:rPr lang="el-GR" sz="2200" dirty="0" smtClean="0">
                <a:latin typeface="Calibri" pitchFamily="34" charset="0"/>
              </a:rPr>
              <a:t> με αμοιβή ή τιμωρία, κανόνες, αυστηρά δομημένο πρόγραμμα, </a:t>
            </a:r>
            <a:r>
              <a:rPr lang="el-GR" sz="2200" dirty="0" err="1" smtClean="0">
                <a:latin typeface="Calibri" pitchFamily="34" charset="0"/>
              </a:rPr>
              <a:t>αυτο</a:t>
            </a:r>
            <a:r>
              <a:rPr lang="el-GR" sz="2200" dirty="0" smtClean="0">
                <a:latin typeface="Calibri" pitchFamily="34" charset="0"/>
              </a:rPr>
              <a:t>-ενίσχυση, </a:t>
            </a:r>
            <a:r>
              <a:rPr lang="el-GR" sz="2200" dirty="0" err="1" smtClean="0">
                <a:latin typeface="Calibri" pitchFamily="34" charset="0"/>
              </a:rPr>
              <a:t>αυτο</a:t>
            </a:r>
            <a:r>
              <a:rPr lang="el-GR" sz="2200" dirty="0" smtClean="0">
                <a:latin typeface="Calibri" pitchFamily="34" charset="0"/>
              </a:rPr>
              <a:t>-παρατήρηση, </a:t>
            </a:r>
            <a:r>
              <a:rPr lang="el-GR" sz="2200" dirty="0" err="1" smtClean="0">
                <a:latin typeface="Calibri" pitchFamily="34" charset="0"/>
              </a:rPr>
              <a:t>αυτο</a:t>
            </a:r>
            <a:r>
              <a:rPr lang="el-GR" sz="2200" dirty="0" smtClean="0">
                <a:latin typeface="Calibri" pitchFamily="34" charset="0"/>
              </a:rPr>
              <a:t>-διαχείριση «πάω λίγο έξω να ηρεμήσω») με τη συνεργασία ειδικών </a:t>
            </a:r>
            <a:r>
              <a:rPr lang="el-GR" sz="1400" dirty="0" smtClean="0">
                <a:latin typeface="Calibri" pitchFamily="34" charset="0"/>
              </a:rPr>
              <a:t>(</a:t>
            </a:r>
            <a:r>
              <a:rPr lang="el-GR" sz="1400" dirty="0" err="1" smtClean="0">
                <a:latin typeface="Calibri" pitchFamily="34" charset="0"/>
              </a:rPr>
              <a:t>Κυπριωτάκης</a:t>
            </a:r>
            <a:r>
              <a:rPr lang="el-GR" sz="1400" dirty="0" smtClean="0">
                <a:latin typeface="Calibri" pitchFamily="34" charset="0"/>
              </a:rPr>
              <a:t>, 1989; </a:t>
            </a:r>
            <a:r>
              <a:rPr lang="el-GR" sz="1400" dirty="0" err="1" smtClean="0">
                <a:latin typeface="Calibri" pitchFamily="34" charset="0"/>
              </a:rPr>
              <a:t>Τσιάντης</a:t>
            </a:r>
            <a:r>
              <a:rPr lang="el-GR" sz="1400" dirty="0" smtClean="0">
                <a:latin typeface="Calibri" pitchFamily="34" charset="0"/>
              </a:rPr>
              <a:t> &amp; </a:t>
            </a:r>
            <a:r>
              <a:rPr lang="el-GR" sz="1400" dirty="0" err="1" smtClean="0">
                <a:latin typeface="Calibri" pitchFamily="34" charset="0"/>
              </a:rPr>
              <a:t>Μανωλόπουλος</a:t>
            </a:r>
            <a:r>
              <a:rPr lang="el-GR" sz="1400" dirty="0" smtClean="0">
                <a:latin typeface="Calibri" pitchFamily="34" charset="0"/>
              </a:rPr>
              <a:t>, 1988)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Θεραπεία - Παρέμβαση </a:t>
            </a:r>
            <a:r>
              <a:rPr lang="el-GR" sz="2800" b="0" dirty="0" smtClean="0"/>
              <a:t>(2 </a:t>
            </a:r>
            <a:r>
              <a:rPr lang="el-GR" sz="2800" b="0" dirty="0"/>
              <a:t>από 5)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2455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l-GR" sz="2800" dirty="0" smtClean="0"/>
              <a:t>Ορισμός</a:t>
            </a:r>
          </a:p>
          <a:p>
            <a:r>
              <a:rPr lang="el-GR" sz="2800" dirty="0" smtClean="0"/>
              <a:t>Επιδημιολογία</a:t>
            </a:r>
          </a:p>
          <a:p>
            <a:r>
              <a:rPr lang="el-GR" sz="2800" dirty="0" smtClean="0"/>
              <a:t>Διάγνωση</a:t>
            </a:r>
          </a:p>
          <a:p>
            <a:r>
              <a:rPr lang="el-GR" sz="2800" dirty="0" smtClean="0"/>
              <a:t>Διαγνωστικά κριτήρια </a:t>
            </a:r>
          </a:p>
          <a:p>
            <a:r>
              <a:rPr lang="el-GR" sz="2800" dirty="0" err="1" smtClean="0"/>
              <a:t>Συνοδά</a:t>
            </a:r>
            <a:r>
              <a:rPr lang="el-GR" sz="2800" dirty="0" smtClean="0"/>
              <a:t> χαρακτηριστικά</a:t>
            </a:r>
          </a:p>
          <a:p>
            <a:r>
              <a:rPr lang="el-GR" sz="2800" dirty="0" smtClean="0"/>
              <a:t>Ταξινόμηση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l-GR" sz="2800" dirty="0" smtClean="0"/>
              <a:t>Αιτιολογία</a:t>
            </a:r>
          </a:p>
          <a:p>
            <a:r>
              <a:rPr lang="el-GR" sz="2800" dirty="0" smtClean="0"/>
              <a:t>Πρόγνωση</a:t>
            </a:r>
          </a:p>
          <a:p>
            <a:r>
              <a:rPr lang="el-GR" sz="2800" dirty="0" smtClean="0"/>
              <a:t>Θεραπεία – Παρέμβαση</a:t>
            </a:r>
          </a:p>
          <a:p>
            <a:r>
              <a:rPr lang="el-GR" sz="2800" dirty="0" smtClean="0"/>
              <a:t>Η επίδραση της άσκησης</a:t>
            </a:r>
          </a:p>
          <a:p>
            <a:r>
              <a:rPr lang="el-GR" sz="2800" dirty="0" smtClean="0"/>
              <a:t>Αναψυχή και αθλήματα</a:t>
            </a:r>
          </a:p>
          <a:p>
            <a:r>
              <a:rPr lang="el-GR" sz="2800" dirty="0" smtClean="0"/>
              <a:t>Βιβλιογραφία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7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>
                <a:latin typeface="Calibri" pitchFamily="34" charset="0"/>
              </a:rPr>
              <a:t>Εκπαιδευτική αντιμετώπιση</a:t>
            </a:r>
            <a:endParaRPr lang="el-GR" sz="2400" b="1" u="sng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Προτείνονται τεχνικές που αφορούν σε θέματα δομής, εκπαίδευσης και ενθάρρυνσης</a:t>
            </a:r>
          </a:p>
          <a:p>
            <a:r>
              <a:rPr lang="el-GR" sz="2400" dirty="0" smtClean="0">
                <a:latin typeface="Calibri" pitchFamily="34" charset="0"/>
              </a:rPr>
              <a:t>Το παιδί χρειάζεται δομημένο περιβάλλον για να οργανώσει αυτά που του συμβαίνουν εξωτερικά όταν αδυνατεί να οργανώσει αυτά που του συμβαίνουν εσωτερικά </a:t>
            </a:r>
          </a:p>
          <a:p>
            <a:r>
              <a:rPr lang="el-GR" sz="2400" dirty="0" smtClean="0">
                <a:latin typeface="Calibri" pitchFamily="34" charset="0"/>
              </a:rPr>
              <a:t>Χρειάζεται </a:t>
            </a:r>
            <a:r>
              <a:rPr lang="el-GR" sz="2400" b="1" dirty="0" smtClean="0">
                <a:latin typeface="Calibri" pitchFamily="34" charset="0"/>
              </a:rPr>
              <a:t>υπενθύμιση, επανάληψη, κατεύθυνση, όρια δηλ. δομή</a:t>
            </a:r>
          </a:p>
          <a:p>
            <a:r>
              <a:rPr lang="el-GR" sz="2400" dirty="0" smtClean="0">
                <a:latin typeface="Calibri" pitchFamily="34" charset="0"/>
              </a:rPr>
              <a:t>Η συνεχής επανάληψη είναι μία ακόμα μέθοδος εκπαίδευσης, γιατί το παιδί χρειάζεται να ακούει περισσότερο από μία φορά τί θα κάνει </a:t>
            </a:r>
          </a:p>
          <a:p>
            <a:r>
              <a:rPr lang="el-GR" sz="2400" dirty="0" smtClean="0">
                <a:latin typeface="Calibri" pitchFamily="34" charset="0"/>
              </a:rPr>
              <a:t>Τα παιδιά πρέπει να αισθάνονται χαρά και ευχαρίστηση στην τάξη αντί για ανία, φόβο ή αίσθημα της αποτυχίας </a:t>
            </a:r>
            <a:r>
              <a:rPr lang="el-GR" sz="1600" dirty="0" smtClean="0">
                <a:latin typeface="Calibri" pitchFamily="34" charset="0"/>
              </a:rPr>
              <a:t>(Δούκα, 2004;  Σωτηριάδη-</a:t>
            </a:r>
            <a:r>
              <a:rPr lang="el-GR" sz="1600" dirty="0" err="1" smtClean="0">
                <a:latin typeface="Calibri" pitchFamily="34" charset="0"/>
              </a:rPr>
              <a:t>Γκουτζιαμάνη</a:t>
            </a:r>
            <a:r>
              <a:rPr lang="el-GR" sz="1600" dirty="0" smtClean="0">
                <a:latin typeface="Calibri" pitchFamily="34" charset="0"/>
              </a:rPr>
              <a:t>, 1993)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Θεραπεία - Παρέμβαση </a:t>
            </a:r>
            <a:r>
              <a:rPr lang="el-GR" sz="2800" b="0" dirty="0" smtClean="0"/>
              <a:t>(3 </a:t>
            </a:r>
            <a:r>
              <a:rPr lang="el-GR" sz="2800" b="0" dirty="0"/>
              <a:t>από 5)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78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latin typeface="Calibri" pitchFamily="34" charset="0"/>
              </a:rPr>
              <a:t>Ψυχολογική αντιμετώπιση</a:t>
            </a:r>
          </a:p>
          <a:p>
            <a:r>
              <a:rPr lang="el-GR" sz="2400" dirty="0" smtClean="0">
                <a:latin typeface="Calibri" pitchFamily="34" charset="0"/>
              </a:rPr>
              <a:t>Η παραδοσιακή ψυχοθεραπεία έχει αποδειχθεί ότι έχει περιορισμένη αποτελεσματικότητα στην αντιμετώπιση των βασικών συμπτωμάτων της </a:t>
            </a:r>
            <a:r>
              <a:rPr lang="el-GR" sz="2400" dirty="0" err="1" smtClean="0">
                <a:latin typeface="Calibri" pitchFamily="34" charset="0"/>
              </a:rPr>
              <a:t>υπερκινητικότητας</a:t>
            </a:r>
            <a:endParaRPr lang="el-GR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Παρόλ</a:t>
            </a:r>
            <a:r>
              <a:rPr lang="el-GR" sz="2400" dirty="0">
                <a:latin typeface="Calibri" pitchFamily="34" charset="0"/>
              </a:rPr>
              <a:t>α</a:t>
            </a:r>
            <a:r>
              <a:rPr lang="el-GR" sz="2400" dirty="0" smtClean="0">
                <a:latin typeface="Calibri" pitchFamily="34" charset="0"/>
              </a:rPr>
              <a:t> αυτά, χρησιμοποιείται με αρκετή επιτυχία για την αντιμετώπιση των δευτερογενών της συμπτωμάτων, όπως είναι η χαμηλή αυτοεκτίμηση, συναισθήματα αποτυχίας και ανεπάρκειας που βιώνουν καθημερινά τα άτομα με ΔΕΠΥ και συχνά τα οδηγούν σε αντικοινωνικές συμπεριφορές </a:t>
            </a:r>
          </a:p>
          <a:p>
            <a:pPr marL="0" indent="0" algn="r">
              <a:buNone/>
            </a:pPr>
            <a:r>
              <a:rPr lang="el-GR" sz="2400" dirty="0">
                <a:latin typeface="Calibri" pitchFamily="34" charset="0"/>
              </a:rPr>
              <a:t>	</a:t>
            </a:r>
            <a:r>
              <a:rPr lang="el-GR" sz="1600" dirty="0" smtClean="0">
                <a:latin typeface="Calibri" pitchFamily="34" charset="0"/>
              </a:rPr>
              <a:t>(Νοταράς, 1995; </a:t>
            </a:r>
            <a:r>
              <a:rPr lang="el-GR" sz="1600" dirty="0" err="1" smtClean="0">
                <a:latin typeface="Calibri" pitchFamily="34" charset="0"/>
              </a:rPr>
              <a:t>Κυπριωτάκης</a:t>
            </a:r>
            <a:r>
              <a:rPr lang="el-GR" sz="1600" dirty="0" smtClean="0">
                <a:latin typeface="Calibri" pitchFamily="34" charset="0"/>
              </a:rPr>
              <a:t>, 1989)</a:t>
            </a:r>
            <a:endParaRPr lang="el-GR" sz="2400" dirty="0" smtClean="0">
              <a:latin typeface="Calibri" pitchFamily="34" charset="0"/>
            </a:endParaRPr>
          </a:p>
          <a:p>
            <a:endParaRPr lang="el-G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Θεραπεία - Παρέμβαση </a:t>
            </a:r>
            <a:r>
              <a:rPr lang="el-GR" sz="2800" b="0" dirty="0" smtClean="0"/>
              <a:t>(4 </a:t>
            </a:r>
            <a:r>
              <a:rPr lang="el-GR" sz="2800" b="0" dirty="0"/>
              <a:t>από 5)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516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>
                <a:latin typeface="Calibri" pitchFamily="34" charset="0"/>
              </a:rPr>
              <a:t>Συμβουλευτική γονέων</a:t>
            </a:r>
          </a:p>
          <a:p>
            <a:r>
              <a:rPr lang="el-GR" sz="2400" dirty="0">
                <a:latin typeface="Calibri" pitchFamily="34" charset="0"/>
              </a:rPr>
              <a:t>Α</a:t>
            </a:r>
            <a:r>
              <a:rPr lang="el-GR" sz="2400" dirty="0" smtClean="0">
                <a:latin typeface="Calibri" pitchFamily="34" charset="0"/>
              </a:rPr>
              <a:t>φορά στην παροχή πληροφοριών στους γονείς, ώστε να αντιμετωπίζουν με ορθότερο τρόπο το πρόβλημα του παιδιού </a:t>
            </a:r>
          </a:p>
          <a:p>
            <a:r>
              <a:rPr lang="el-GR" sz="2400" dirty="0" smtClean="0">
                <a:latin typeface="Calibri" pitchFamily="34" charset="0"/>
              </a:rPr>
              <a:t>Οι πληροφορίες αυτές αφορούν στη φύση και στα αίτια της διαταραχής, αλλά κυρίως </a:t>
            </a:r>
            <a:r>
              <a:rPr lang="el-GR" sz="2400" b="1" dirty="0" smtClean="0">
                <a:latin typeface="Calibri" pitchFamily="34" charset="0"/>
              </a:rPr>
              <a:t>στους τρόπους παρέμβασης και την αντιμετώπιση των αρνητικών στοιχείων </a:t>
            </a:r>
            <a:r>
              <a:rPr lang="el-GR" sz="2400" dirty="0" smtClean="0">
                <a:latin typeface="Calibri" pitchFamily="34" charset="0"/>
              </a:rPr>
              <a:t>της συμπεριφοράς του παιδιού </a:t>
            </a:r>
          </a:p>
          <a:p>
            <a:r>
              <a:rPr lang="el-GR" sz="2400" dirty="0" smtClean="0">
                <a:latin typeface="Calibri" pitchFamily="34" charset="0"/>
              </a:rPr>
              <a:t>Στόχοι της συμβουλευτικής είναι να καταστήσει τους γονείς ικανούς να </a:t>
            </a:r>
            <a:r>
              <a:rPr lang="el-GR" sz="2400" b="1" dirty="0" smtClean="0">
                <a:latin typeface="Calibri" pitchFamily="34" charset="0"/>
              </a:rPr>
              <a:t>αποδεχθούν το πρόβλημα </a:t>
            </a:r>
            <a:r>
              <a:rPr lang="el-GR" sz="2400" dirty="0" smtClean="0">
                <a:latin typeface="Calibri" pitchFamily="34" charset="0"/>
              </a:rPr>
              <a:t>του παιδιού, να έχουν </a:t>
            </a:r>
            <a:r>
              <a:rPr lang="el-GR" sz="2400" b="1" dirty="0" smtClean="0">
                <a:latin typeface="Calibri" pitchFamily="34" charset="0"/>
              </a:rPr>
              <a:t>ρεαλιστικές προσδοκίες </a:t>
            </a:r>
            <a:r>
              <a:rPr lang="el-GR" sz="2400" dirty="0" smtClean="0">
                <a:latin typeface="Calibri" pitchFamily="34" charset="0"/>
              </a:rPr>
              <a:t>και να ξεπεράσουν τα συναισθήματα ενοχής που πολλοί δοκιμάζουν για την κατάσταση του παιδιού </a:t>
            </a:r>
            <a:r>
              <a:rPr lang="el-GR" sz="1600" dirty="0" smtClean="0">
                <a:latin typeface="Calibri" pitchFamily="34" charset="0"/>
              </a:rPr>
              <a:t>(</a:t>
            </a:r>
            <a:r>
              <a:rPr lang="en-US" sz="1600" dirty="0" smtClean="0">
                <a:latin typeface="Calibri" pitchFamily="34" charset="0"/>
              </a:rPr>
              <a:t>Thomson,</a:t>
            </a:r>
            <a:r>
              <a:rPr lang="el-GR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Brooke, West, Johnson, </a:t>
            </a:r>
            <a:r>
              <a:rPr lang="en-US" sz="1600" dirty="0" err="1" smtClean="0">
                <a:latin typeface="Calibri" pitchFamily="34" charset="0"/>
              </a:rPr>
              <a:t>Bumby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Brodrick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Pepe</a:t>
            </a:r>
            <a:r>
              <a:rPr lang="en-US" sz="1600" dirty="0" smtClean="0">
                <a:latin typeface="Calibri" pitchFamily="34" charset="0"/>
              </a:rPr>
              <a:t>, Laver-Bradbury &amp; Scott 2004)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</a:rPr>
              <a:t> </a:t>
            </a:r>
          </a:p>
          <a:p>
            <a:endParaRPr lang="el-GR" sz="24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Θεραπεία - Παρέμβαση </a:t>
            </a:r>
            <a:r>
              <a:rPr lang="el-GR" sz="2800" b="0" dirty="0" smtClean="0"/>
              <a:t>(5 </a:t>
            </a:r>
            <a:r>
              <a:rPr lang="el-GR" sz="2800" b="0" dirty="0"/>
              <a:t>από 5)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570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Calibri" pitchFamily="34" charset="0"/>
              </a:rPr>
              <a:t>Η άσκηση επηρεάζει τον τρόπο που σκεφτόμαστε. Αυτό μπορεί να αυξήσει τη νευρολογική βάση του εγκεφάλου μας.  Η άσκηση προχωράει ακόμα περισσότερο βελτιώνοντας το μυϊκό και αναπνευστικό σύστημα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(Harvey &amp; Reid, 1997)</a:t>
            </a:r>
            <a:endParaRPr lang="el-GR" sz="2000" dirty="0" smtClean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</a:rPr>
              <a:t>Η φυσική δραστηριότητα βελτιώνει τη γνωστική λειτουργία και ιδιαίτερα στα </a:t>
            </a:r>
            <a:r>
              <a:rPr lang="el-GR" sz="2400" dirty="0" smtClean="0">
                <a:latin typeface="Calibri" pitchFamily="34" charset="0"/>
              </a:rPr>
              <a:t>παιδιά με ΔΕΠΥ </a:t>
            </a:r>
            <a:r>
              <a:rPr lang="el-GR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Gapin</a:t>
            </a:r>
            <a:r>
              <a:rPr lang="en-US" sz="2000" dirty="0" smtClean="0">
                <a:latin typeface="Calibri" pitchFamily="34" charset="0"/>
              </a:rPr>
              <a:t> et al., 2011</a:t>
            </a:r>
            <a:r>
              <a:rPr lang="el-GR" sz="2000" dirty="0" smtClean="0">
                <a:latin typeface="Calibri" pitchFamily="34" charset="0"/>
              </a:rPr>
              <a:t>)</a:t>
            </a:r>
            <a:endParaRPr lang="el-GR" sz="2000" dirty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n-US" sz="2400" dirty="0" smtClean="0"/>
              <a:t>H </a:t>
            </a:r>
            <a:r>
              <a:rPr lang="el-GR" sz="2400" dirty="0" smtClean="0"/>
              <a:t>έντονη </a:t>
            </a:r>
            <a:r>
              <a:rPr lang="el-GR" sz="2400" dirty="0"/>
              <a:t>αεροβική </a:t>
            </a:r>
            <a:r>
              <a:rPr lang="el-GR" sz="2400" dirty="0" smtClean="0"/>
              <a:t>άσκηση </a:t>
            </a:r>
            <a:r>
              <a:rPr lang="el-GR" sz="2400" dirty="0"/>
              <a:t>έξι εβδομάδων σε παιδιά με </a:t>
            </a:r>
            <a:r>
              <a:rPr lang="el-GR" sz="2400" dirty="0" smtClean="0"/>
              <a:t>ΔΕΠΥ </a:t>
            </a:r>
            <a:r>
              <a:rPr lang="el-GR" sz="2400" dirty="0"/>
              <a:t>βελτίωσε τη συμπεριφορά των παιδιών που συμμετείχαν </a:t>
            </a:r>
            <a:r>
              <a:rPr lang="el-GR" sz="2400" dirty="0" smtClean="0"/>
              <a:t>σ</a:t>
            </a:r>
            <a:r>
              <a:rPr lang="el-GR" sz="2400" dirty="0"/>
              <a:t>ε</a:t>
            </a:r>
            <a:r>
              <a:rPr lang="el-GR" sz="2400" dirty="0" smtClean="0"/>
              <a:t> </a:t>
            </a:r>
            <a:r>
              <a:rPr lang="el-GR" sz="2400" dirty="0"/>
              <a:t>αυτό </a:t>
            </a:r>
            <a:r>
              <a:rPr lang="el-GR" sz="2000" dirty="0"/>
              <a:t>(</a:t>
            </a:r>
            <a:r>
              <a:rPr lang="el-GR" sz="2000" dirty="0" err="1"/>
              <a:t>Ασωνίτου</a:t>
            </a:r>
            <a:r>
              <a:rPr lang="el-GR" sz="2000" dirty="0"/>
              <a:t>, 2007)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Calibri" pitchFamily="34" charset="0"/>
              </a:rPr>
              <a:t>Η επίδραση της άσκησης </a:t>
            </a:r>
            <a:r>
              <a:rPr lang="el-GR" sz="2800" b="0" dirty="0" smtClean="0">
                <a:latin typeface="Calibri" pitchFamily="34" charset="0"/>
              </a:rPr>
              <a:t>(</a:t>
            </a:r>
            <a:r>
              <a:rPr lang="el-GR" sz="2800" b="0" dirty="0">
                <a:latin typeface="Calibri" pitchFamily="34" charset="0"/>
              </a:rPr>
              <a:t>1 από 3)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23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Η επίδραση της άσκησης </a:t>
            </a:r>
            <a:r>
              <a:rPr lang="el-GR" sz="2800" b="0" dirty="0" smtClean="0">
                <a:latin typeface="Calibri" pitchFamily="34" charset="0"/>
              </a:rPr>
              <a:t>(2 </a:t>
            </a:r>
            <a:r>
              <a:rPr lang="el-GR" sz="2800" b="0" dirty="0">
                <a:latin typeface="Calibri" pitchFamily="34" charset="0"/>
              </a:rPr>
              <a:t>από 3)</a:t>
            </a:r>
            <a:endParaRPr lang="el-G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Η συμμετοχή παιδιών με ΔΕΠΥ σε πρόγραμμα μέτριας</a:t>
            </a:r>
            <a:r>
              <a:rPr lang="en-US" sz="2400" dirty="0"/>
              <a:t> </a:t>
            </a:r>
            <a:r>
              <a:rPr lang="el-GR" sz="2400" dirty="0"/>
              <a:t>προς υψηλής έντασης φυσικής δραστηριότητας 10 εβδομάδων βελτίωσε σημαντικά τη μυϊκή απόδοση, κινητικές δεξιότητες και τη συμπεριφορά τους </a:t>
            </a:r>
            <a:r>
              <a:rPr lang="el-GR" sz="2000" dirty="0"/>
              <a:t>(</a:t>
            </a:r>
            <a:r>
              <a:rPr lang="en-US" sz="2000" dirty="0" err="1"/>
              <a:t>Verret</a:t>
            </a:r>
            <a:r>
              <a:rPr lang="en-US" sz="2000" dirty="0"/>
              <a:t> et al., 2012)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συμμετοχή παιδιών με ΔΕΠΥ σε πρόγραμμα μέτριας προς υψηλής έντασης φυσικής δραστηριότητας </a:t>
            </a:r>
            <a:r>
              <a:rPr lang="en-US" sz="2400" dirty="0"/>
              <a:t>5</a:t>
            </a:r>
            <a:r>
              <a:rPr lang="el-GR" sz="2400" dirty="0"/>
              <a:t> εβδομάδων βελτίωσε</a:t>
            </a:r>
            <a:r>
              <a:rPr lang="en-US" sz="2400" dirty="0"/>
              <a:t> </a:t>
            </a:r>
            <a:r>
              <a:rPr lang="el-GR" sz="2400" dirty="0"/>
              <a:t>τη συμπεριφορά, την προσοχή, τα συναισθήματα και τις κινητικές δεξιότητες </a:t>
            </a:r>
            <a:r>
              <a:rPr lang="el-GR" sz="2000" dirty="0"/>
              <a:t>(</a:t>
            </a:r>
            <a:r>
              <a:rPr lang="en-US" sz="2000" dirty="0" err="1"/>
              <a:t>McKune</a:t>
            </a:r>
            <a:r>
              <a:rPr lang="en-US" sz="2000" dirty="0"/>
              <a:t> et al., 2003</a:t>
            </a:r>
            <a:r>
              <a:rPr lang="el-GR" sz="2000" dirty="0"/>
              <a:t>)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Μετά </a:t>
            </a:r>
            <a:r>
              <a:rPr lang="el-GR" sz="2400" dirty="0"/>
              <a:t>από μια μοναδική συνεδρία </a:t>
            </a:r>
            <a:r>
              <a:rPr lang="en-US" sz="2400" dirty="0"/>
              <a:t>20</a:t>
            </a:r>
            <a:r>
              <a:rPr lang="el-GR" sz="2400" dirty="0"/>
              <a:t> λεπτών άσκησης μέτριας έντασης σε παιδιά με και χωρίς ΔΕΠΥ βελτίωσε την προσοχή, τη </a:t>
            </a:r>
            <a:r>
              <a:rPr lang="el-GR" sz="2400" dirty="0" err="1"/>
              <a:t>νευρογνωστική</a:t>
            </a:r>
            <a:r>
              <a:rPr lang="el-GR" sz="2400" dirty="0"/>
              <a:t> λειτουργία και τις ακαδημαϊκές επιδόσεις τους </a:t>
            </a:r>
            <a:r>
              <a:rPr lang="el-GR" sz="2000" dirty="0"/>
              <a:t>(</a:t>
            </a:r>
            <a:r>
              <a:rPr lang="en-US" sz="2000" dirty="0" err="1"/>
              <a:t>Pontifex</a:t>
            </a:r>
            <a:r>
              <a:rPr lang="en-US" sz="2000" dirty="0"/>
              <a:t> et al., 2013</a:t>
            </a:r>
            <a:r>
              <a:rPr lang="el-GR" sz="2000" dirty="0" smtClean="0"/>
              <a:t>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418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Calibri" pitchFamily="34" charset="0"/>
              </a:rPr>
              <a:t>Το παρεμβατικό πρόγραμμα άσκησης πρέπει να αρχίζει στα πρώτα στάδια ανάπτυξης του παιδιού με ΔΕΠΥ</a:t>
            </a:r>
          </a:p>
          <a:p>
            <a:r>
              <a:rPr lang="el-GR" sz="2400" dirty="0" smtClean="0">
                <a:latin typeface="Calibri" pitchFamily="34" charset="0"/>
              </a:rPr>
              <a:t>Όσο πιο νωρίς το παιδί εξοικειώνεται με την άσκηση, τόσο </a:t>
            </a:r>
            <a:r>
              <a:rPr lang="el-GR" sz="2400" dirty="0">
                <a:latin typeface="Calibri" pitchFamily="34" charset="0"/>
              </a:rPr>
              <a:t>η άσκηση μπορεί να χρησιμοποιηθεί ευκολότερα </a:t>
            </a:r>
            <a:r>
              <a:rPr lang="el-GR" sz="2400" dirty="0" smtClean="0">
                <a:latin typeface="Calibri" pitchFamily="34" charset="0"/>
              </a:rPr>
              <a:t>ως παρέμβαση κατά τη διάρκεια των αναπτυξιακών χρόνων του</a:t>
            </a:r>
          </a:p>
          <a:p>
            <a:r>
              <a:rPr lang="el-GR" sz="2400" dirty="0" smtClean="0">
                <a:latin typeface="Calibri" pitchFamily="34" charset="0"/>
              </a:rPr>
              <a:t>Επειδή κρίσιμη ηλικία είναι η μικρότερη των έξι ετών, η ένταξη της άσκησης νωρίς στην ανάπτυξη του παιδιού αυξάνει τη σημαντικότητα της επίδρασής της </a:t>
            </a:r>
          </a:p>
          <a:p>
            <a:r>
              <a:rPr lang="el-GR" sz="2400" dirty="0">
                <a:latin typeface="Calibri" pitchFamily="34" charset="0"/>
              </a:rPr>
              <a:t>Η</a:t>
            </a:r>
            <a:r>
              <a:rPr lang="el-GR" sz="2400" dirty="0" smtClean="0">
                <a:latin typeface="Calibri" pitchFamily="34" charset="0"/>
              </a:rPr>
              <a:t> επίδραση της άσκησης μπορεί να βελτιώσει τη συμπεριφορά και την ακαδημαϊκή επίδοση του παιδιού</a:t>
            </a:r>
          </a:p>
          <a:p>
            <a:r>
              <a:rPr lang="el-GR" sz="2400" dirty="0" smtClean="0">
                <a:latin typeface="Calibri" pitchFamily="34" charset="0"/>
              </a:rPr>
              <a:t>Οι δάσκαλοι πρέπει να θεωρούν την άσκηση ως μια άλλη επιλογή για να βελτιώσουν την ποιότητα της διδασκαλίας τους </a:t>
            </a:r>
            <a:r>
              <a:rPr lang="el-GR" sz="1600" dirty="0" smtClean="0">
                <a:latin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</a:rPr>
              <a:t>Gapin</a:t>
            </a:r>
            <a:r>
              <a:rPr lang="en-US" sz="1600" dirty="0" smtClean="0">
                <a:latin typeface="Calibri" pitchFamily="34" charset="0"/>
              </a:rPr>
              <a:t> et al., 2011; </a:t>
            </a:r>
            <a:r>
              <a:rPr lang="el-GR" sz="1600" dirty="0" smtClean="0">
                <a:latin typeface="Calibri" pitchFamily="34" charset="0"/>
              </a:rPr>
              <a:t>Πεπραγμένα Συμποσίου, 1992)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Η επίδραση της άσκησης </a:t>
            </a:r>
            <a:r>
              <a:rPr lang="el-GR" sz="2800" b="0" dirty="0" smtClean="0">
                <a:latin typeface="Calibri" pitchFamily="34" charset="0"/>
              </a:rPr>
              <a:t>(3 </a:t>
            </a:r>
            <a:r>
              <a:rPr lang="el-GR" sz="2800" b="0" dirty="0">
                <a:latin typeface="Calibri" pitchFamily="34" charset="0"/>
              </a:rPr>
              <a:t>από 3)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056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Calibri" pitchFamily="34" charset="0"/>
              </a:rPr>
              <a:t>Οι πολεμικές τέχνες προσφέρουν εξαιρετικά δομημένες δεξιότητες που αναπτύσσουν πειθαρχία και ενισχύουν τις δεξιότητες προσοχής, συντονισμού και αλληλουχίας των κινήσεων σε παιδιά με ΔΕΠΥ</a:t>
            </a:r>
            <a:endParaRPr lang="el-GR" sz="2400" dirty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Στα παιδιά με ΔΕΠΥ, τα παιχνίδια με τουβλάκια ή μικρές μπάλες σε στόχο προωθούν την  λεπτή κινητική ανάπτυξη, την οπτική κρίση, την αλληλουχία, και τον προγραμματισμό των δεξιοτήτων </a:t>
            </a:r>
          </a:p>
          <a:p>
            <a:r>
              <a:rPr lang="el-GR" sz="2400" dirty="0" smtClean="0">
                <a:latin typeface="Calibri" pitchFamily="34" charset="0"/>
              </a:rPr>
              <a:t>Θετικές εμπειρίες ψυχαγωγίας μπορούν να βοηθήσουν στην ενίσχυση της αυτοεκτίμησης και της εμπιστοσύνης των παιδιών με ΔΕΠΥ, αφού η αποτυχία βιώνεται συχνά σε ένα ακαδημαϊκό περιβάλλον</a:t>
            </a:r>
            <a:r>
              <a:rPr lang="el-GR" sz="1600" dirty="0" smtClean="0"/>
              <a:t> </a:t>
            </a:r>
          </a:p>
          <a:p>
            <a:pPr marL="0" indent="0" algn="r">
              <a:buNone/>
            </a:pPr>
            <a:r>
              <a:rPr lang="el-GR" sz="1600" dirty="0"/>
              <a:t>	</a:t>
            </a:r>
            <a:r>
              <a:rPr lang="el-GR" sz="1600" dirty="0" smtClean="0"/>
              <a:t>(</a:t>
            </a:r>
            <a:r>
              <a:rPr lang="en-GB" sz="1600" dirty="0" err="1" smtClean="0"/>
              <a:t>Litner</a:t>
            </a:r>
            <a:r>
              <a:rPr lang="en-GB" sz="1600" dirty="0" smtClean="0"/>
              <a:t> </a:t>
            </a:r>
            <a:r>
              <a:rPr lang="el-GR" sz="1600" dirty="0" smtClean="0"/>
              <a:t>&amp;</a:t>
            </a:r>
            <a:r>
              <a:rPr lang="en-GB" sz="1600" dirty="0" smtClean="0"/>
              <a:t> </a:t>
            </a:r>
            <a:r>
              <a:rPr lang="en-GB" sz="1600" dirty="0" err="1" smtClean="0"/>
              <a:t>Ostiguy</a:t>
            </a:r>
            <a:r>
              <a:rPr lang="el-GR" sz="1600" dirty="0" smtClean="0"/>
              <a:t>,</a:t>
            </a:r>
            <a:r>
              <a:rPr lang="en-GB" sz="1600" dirty="0" smtClean="0"/>
              <a:t> </a:t>
            </a:r>
            <a:r>
              <a:rPr lang="el-GR" sz="1600" dirty="0" smtClean="0"/>
              <a:t>2000) </a:t>
            </a:r>
            <a:endParaRPr lang="el-G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Calibri" pitchFamily="34" charset="0"/>
              </a:rPr>
              <a:t>Αναψυχή και Αθλήματα </a:t>
            </a:r>
            <a:r>
              <a:rPr lang="el-GR" sz="2800" b="0" dirty="0" smtClean="0">
                <a:latin typeface="Calibri" pitchFamily="34" charset="0"/>
              </a:rPr>
              <a:t>(</a:t>
            </a:r>
            <a:r>
              <a:rPr lang="el-GR" sz="2800" b="0" dirty="0">
                <a:latin typeface="Calibri" pitchFamily="34" charset="0"/>
              </a:rPr>
              <a:t>1 από </a:t>
            </a:r>
            <a:r>
              <a:rPr lang="el-GR" sz="2800" b="0" dirty="0" smtClean="0">
                <a:latin typeface="Calibri" pitchFamily="34" charset="0"/>
              </a:rPr>
              <a:t>2)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0629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Calibri" pitchFamily="34" charset="0"/>
              </a:rPr>
              <a:t>Η συμμετοχή παιδιών με ΔΕΠΥ σε δραστηριότητες αναψυχής έξω από την τάξη τα βοηθά να αναπτύξουν σημαντικές δεξιότητες για να επιτύχουν στη ζωή</a:t>
            </a:r>
          </a:p>
          <a:p>
            <a:r>
              <a:rPr lang="el-GR" sz="2400" dirty="0" smtClean="0">
                <a:latin typeface="Calibri" pitchFamily="34" charset="0"/>
              </a:rPr>
              <a:t>Επίσης, η ενασχόληση με άσκηση αντοχής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ή αθλήματα αντοχής όπως, το κολύμπι, το τρέξιμο και το ποδήλατο, κ.ά. δίνουν την ευκαιρία στα παιδιά αυτά να ελέγξουν την παρορμητικότητά τους και την </a:t>
            </a:r>
            <a:r>
              <a:rPr lang="el-GR" sz="2400" dirty="0" err="1" smtClean="0">
                <a:latin typeface="Calibri" pitchFamily="34" charset="0"/>
              </a:rPr>
              <a:t>υπερκινητικότητά</a:t>
            </a:r>
            <a:r>
              <a:rPr lang="el-GR" sz="2400" dirty="0" smtClean="0">
                <a:latin typeface="Calibri" pitchFamily="34" charset="0"/>
              </a:rPr>
              <a:t> τους, μέσω της φυσιολογικά επερχόμενης κούρασης και να ενισχύσουν την αυτοπεποίθησή τους, μέσα από την επιτυχία εκτέλεσης αλλά και την πιθανή νίκη</a:t>
            </a:r>
          </a:p>
          <a:p>
            <a:r>
              <a:rPr lang="el-GR" sz="2400" smtClean="0">
                <a:latin typeface="Calibri" pitchFamily="34" charset="0"/>
              </a:rPr>
              <a:t>Πολύ </a:t>
            </a:r>
            <a:r>
              <a:rPr lang="el-GR" sz="2400" dirty="0" smtClean="0">
                <a:latin typeface="Calibri" pitchFamily="34" charset="0"/>
              </a:rPr>
              <a:t>καλή πρόταση για συμμετοχή στον αθλητισμό κατά την διάρκεια της εφηβείας επίσης, είναι τα ομαδικά αθλήματα με απαιτήσεις αντοχής και δύναμης, όπως η υδατοσφαίριση</a:t>
            </a:r>
          </a:p>
          <a:p>
            <a:pPr marL="0" indent="0" algn="r">
              <a:buNone/>
            </a:pPr>
            <a:r>
              <a:rPr lang="el-GR" sz="1600" dirty="0" smtClean="0">
                <a:latin typeface="Calibri" pitchFamily="34" charset="0"/>
              </a:rPr>
              <a:t>	(</a:t>
            </a:r>
            <a:r>
              <a:rPr lang="en-US" sz="1600" dirty="0" err="1" smtClean="0">
                <a:latin typeface="Calibri" pitchFamily="34" charset="0"/>
              </a:rPr>
              <a:t>Litner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&amp; </a:t>
            </a:r>
            <a:r>
              <a:rPr lang="en-US" sz="1600" dirty="0" err="1">
                <a:latin typeface="Calibri" pitchFamily="34" charset="0"/>
              </a:rPr>
              <a:t>Ostiguy</a:t>
            </a:r>
            <a:r>
              <a:rPr lang="en-US" sz="1600" dirty="0">
                <a:latin typeface="Calibri" pitchFamily="34" charset="0"/>
              </a:rPr>
              <a:t>, 2000</a:t>
            </a:r>
            <a:r>
              <a:rPr lang="en-US" sz="1600" dirty="0" smtClean="0">
                <a:latin typeface="Calibri" pitchFamily="34" charset="0"/>
              </a:rPr>
              <a:t>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Αναψυχή και Αθλήματα </a:t>
            </a:r>
            <a:r>
              <a:rPr lang="el-GR" sz="2800" b="0" dirty="0" smtClean="0">
                <a:latin typeface="Calibri" pitchFamily="34" charset="0"/>
              </a:rPr>
              <a:t>(2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l-GR" sz="2800" b="0" dirty="0" smtClean="0">
                <a:latin typeface="Calibri" pitchFamily="34" charset="0"/>
              </a:rPr>
              <a:t>2)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938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Calibri" pitchFamily="34" charset="0"/>
              </a:rPr>
              <a:t>American Psychiatric Association. </a:t>
            </a:r>
            <a:r>
              <a:rPr lang="en-US" sz="2200" dirty="0">
                <a:latin typeface="Calibri" pitchFamily="34" charset="0"/>
              </a:rPr>
              <a:t>Diagnostic and </a:t>
            </a:r>
            <a:r>
              <a:rPr lang="en-US" sz="2200" dirty="0" smtClean="0">
                <a:latin typeface="Calibri" pitchFamily="34" charset="0"/>
              </a:rPr>
              <a:t>statistical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manual </a:t>
            </a:r>
            <a:r>
              <a:rPr lang="en-US" sz="2200" dirty="0">
                <a:latin typeface="Calibri" pitchFamily="34" charset="0"/>
              </a:rPr>
              <a:t>of mental disorders. 4th ed. APA, Washington, DC</a:t>
            </a:r>
            <a:r>
              <a:rPr lang="en-US" sz="2200" dirty="0" smtClean="0">
                <a:latin typeface="Calibri" pitchFamily="34" charset="0"/>
              </a:rPr>
              <a:t>,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2000</a:t>
            </a:r>
            <a:r>
              <a:rPr lang="el-GR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Babinski LM, </a:t>
            </a:r>
            <a:r>
              <a:rPr lang="en-US" sz="2200" dirty="0" err="1">
                <a:latin typeface="Calibri" pitchFamily="34" charset="0"/>
              </a:rPr>
              <a:t>Hartsough</a:t>
            </a:r>
            <a:r>
              <a:rPr lang="en-US" sz="2200" dirty="0">
                <a:latin typeface="Calibri" pitchFamily="34" charset="0"/>
              </a:rPr>
              <a:t>, C.S. &amp; Lambert, </a:t>
            </a:r>
            <a:r>
              <a:rPr lang="en-US" sz="2200" dirty="0" smtClean="0">
                <a:latin typeface="Calibri" pitchFamily="34" charset="0"/>
              </a:rPr>
              <a:t>N.M. </a:t>
            </a:r>
            <a:r>
              <a:rPr lang="en-US" sz="2200" dirty="0">
                <a:latin typeface="Calibri" pitchFamily="34" charset="0"/>
              </a:rPr>
              <a:t>Childhood Conduct Problems, Hyperactivity-impulsivity, and Inattention as Predictors of Adult Criminal Activity. Journal of Child Psychology and Psychiatry, </a:t>
            </a:r>
            <a:r>
              <a:rPr lang="el-GR" sz="2200" dirty="0" smtClean="0">
                <a:latin typeface="Calibri" pitchFamily="34" charset="0"/>
              </a:rPr>
              <a:t>1999; </a:t>
            </a:r>
            <a:r>
              <a:rPr lang="en-US" sz="2200" dirty="0" smtClean="0">
                <a:latin typeface="Calibri" pitchFamily="34" charset="0"/>
              </a:rPr>
              <a:t>40: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</a:rPr>
              <a:t>, 347-355.</a:t>
            </a:r>
            <a:endParaRPr lang="el-GR" sz="2200" dirty="0">
              <a:latin typeface="Calibri" pitchFamily="34" charset="0"/>
            </a:endParaRPr>
          </a:p>
          <a:p>
            <a:pPr lvl="0"/>
            <a:r>
              <a:rPr lang="en-US" sz="2200" dirty="0">
                <a:latin typeface="Calibri" pitchFamily="34" charset="0"/>
              </a:rPr>
              <a:t>Barkley, R.A. (1998). Attention - Deficit Hyperactivity Disorder. Scientific </a:t>
            </a:r>
            <a:r>
              <a:rPr lang="en-US" sz="2200" dirty="0" smtClean="0">
                <a:latin typeface="Calibri" pitchFamily="34" charset="0"/>
              </a:rPr>
              <a:t>American. Retrieved at </a:t>
            </a:r>
            <a:r>
              <a:rPr lang="el-GR" sz="2200" dirty="0" smtClean="0">
                <a:latin typeface="Calibri" pitchFamily="34" charset="0"/>
              </a:rPr>
              <a:t>10 </a:t>
            </a:r>
            <a:r>
              <a:rPr lang="en-US" sz="2200" dirty="0" smtClean="0">
                <a:latin typeface="Calibri" pitchFamily="34" charset="0"/>
              </a:rPr>
              <a:t>December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sz="2200" dirty="0">
                <a:latin typeface="Calibri" pitchFamily="34" charset="0"/>
              </a:rPr>
              <a:t>2004 </a:t>
            </a:r>
            <a:r>
              <a:rPr lang="en-US" sz="2200" dirty="0" smtClean="0">
                <a:latin typeface="Calibri" pitchFamily="34" charset="0"/>
              </a:rPr>
              <a:t>from</a:t>
            </a:r>
            <a:r>
              <a:rPr lang="el-GR" sz="2200" dirty="0" smtClean="0">
                <a:latin typeface="Calibri" pitchFamily="34" charset="0"/>
              </a:rPr>
              <a:t>: </a:t>
            </a:r>
            <a:r>
              <a:rPr lang="en-US" sz="2200" u="sng" dirty="0">
                <a:latin typeface="Calibri" pitchFamily="34" charset="0"/>
                <a:hlinkClick r:id="rId3"/>
              </a:rPr>
              <a:t>http</a:t>
            </a:r>
            <a:r>
              <a:rPr lang="el-GR" sz="2200" u="sng" dirty="0">
                <a:latin typeface="Calibri" pitchFamily="34" charset="0"/>
                <a:hlinkClick r:id="rId3"/>
              </a:rPr>
              <a:t>://</a:t>
            </a:r>
            <a:r>
              <a:rPr lang="en-US" sz="2200" u="sng" dirty="0">
                <a:latin typeface="Calibri" pitchFamily="34" charset="0"/>
                <a:hlinkClick r:id="rId3"/>
              </a:rPr>
              <a:t>www</a:t>
            </a:r>
            <a:r>
              <a:rPr lang="el-GR" sz="2200" u="sng" dirty="0">
                <a:latin typeface="Calibri" pitchFamily="34" charset="0"/>
                <a:hlinkClick r:id="rId3"/>
              </a:rPr>
              <a:t>.</a:t>
            </a:r>
            <a:r>
              <a:rPr lang="en-US" sz="2200" u="sng" dirty="0" err="1">
                <a:latin typeface="Calibri" pitchFamily="34" charset="0"/>
                <a:hlinkClick r:id="rId3"/>
              </a:rPr>
              <a:t>sciam</a:t>
            </a:r>
            <a:r>
              <a:rPr lang="el-GR" sz="2200" u="sng" dirty="0">
                <a:latin typeface="Calibri" pitchFamily="34" charset="0"/>
                <a:hlinkClick r:id="rId3"/>
              </a:rPr>
              <a:t>.</a:t>
            </a:r>
            <a:r>
              <a:rPr lang="en-US" sz="2200" u="sng" dirty="0">
                <a:latin typeface="Calibri" pitchFamily="34" charset="0"/>
                <a:hlinkClick r:id="rId3"/>
              </a:rPr>
              <a:t>com</a:t>
            </a:r>
            <a:r>
              <a:rPr lang="el-GR" sz="2200" u="sng" dirty="0">
                <a:latin typeface="Calibri" pitchFamily="34" charset="0"/>
                <a:hlinkClick r:id="rId3"/>
              </a:rPr>
              <a:t>/1998/0998</a:t>
            </a:r>
            <a:r>
              <a:rPr lang="en-US" sz="2200" u="sng" dirty="0">
                <a:latin typeface="Calibri" pitchFamily="34" charset="0"/>
                <a:hlinkClick r:id="rId3"/>
              </a:rPr>
              <a:t>issue</a:t>
            </a:r>
            <a:r>
              <a:rPr lang="el-GR" sz="2200" u="sng" dirty="0">
                <a:latin typeface="Calibri" pitchFamily="34" charset="0"/>
                <a:hlinkClick r:id="rId3"/>
              </a:rPr>
              <a:t>/0998</a:t>
            </a:r>
            <a:r>
              <a:rPr lang="en-US" sz="2200" u="sng" dirty="0" err="1">
                <a:latin typeface="Calibri" pitchFamily="34" charset="0"/>
                <a:hlinkClick r:id="rId3"/>
              </a:rPr>
              <a:t>barkley</a:t>
            </a:r>
            <a:r>
              <a:rPr lang="el-GR" sz="2200" u="sng" dirty="0">
                <a:latin typeface="Calibri" pitchFamily="34" charset="0"/>
                <a:hlinkClick r:id="rId3"/>
              </a:rPr>
              <a:t>.</a:t>
            </a:r>
            <a:r>
              <a:rPr lang="en-US" sz="2200" u="sng" dirty="0">
                <a:latin typeface="Calibri" pitchFamily="34" charset="0"/>
                <a:hlinkClick r:id="rId3"/>
              </a:rPr>
              <a:t>html</a:t>
            </a:r>
            <a:r>
              <a:rPr lang="el-GR" sz="2200" dirty="0">
                <a:latin typeface="Calibri" pitchFamily="34" charset="0"/>
              </a:rPr>
              <a:t>.</a:t>
            </a:r>
          </a:p>
          <a:p>
            <a:endParaRPr 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>
                <a:latin typeface="Calibri" pitchFamily="34" charset="0"/>
              </a:rPr>
              <a:t>(1 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2231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200" dirty="0" smtClean="0">
                <a:latin typeface="Calibri" pitchFamily="34" charset="0"/>
              </a:rPr>
              <a:t>Faraone </a:t>
            </a:r>
            <a:r>
              <a:rPr lang="en-US" sz="2200" dirty="0" err="1" smtClean="0">
                <a:latin typeface="Calibri" pitchFamily="34" charset="0"/>
              </a:rPr>
              <a:t>Sv</a:t>
            </a:r>
            <a:r>
              <a:rPr lang="en-US" sz="2200" dirty="0" smtClean="0">
                <a:latin typeface="Calibri" pitchFamily="34" charset="0"/>
              </a:rPr>
              <a:t>, Sergeant J, </a:t>
            </a:r>
            <a:r>
              <a:rPr lang="en-US" sz="2200" dirty="0" err="1" smtClean="0">
                <a:latin typeface="Calibri" pitchFamily="34" charset="0"/>
              </a:rPr>
              <a:t>Gillberg</a:t>
            </a:r>
            <a:r>
              <a:rPr lang="en-US" sz="2200" dirty="0" smtClean="0">
                <a:latin typeface="Calibri" pitchFamily="34" charset="0"/>
              </a:rPr>
              <a:t> C, </a:t>
            </a:r>
            <a:r>
              <a:rPr lang="en-US" sz="2200" dirty="0" err="1" smtClean="0">
                <a:latin typeface="Calibri" pitchFamily="34" charset="0"/>
              </a:rPr>
              <a:t>Biederman</a:t>
            </a:r>
            <a:r>
              <a:rPr lang="en-US" sz="2200" dirty="0" smtClean="0">
                <a:latin typeface="Calibri" pitchFamily="34" charset="0"/>
              </a:rPr>
              <a:t> J. </a:t>
            </a:r>
            <a:r>
              <a:rPr lang="en-US" sz="2200" dirty="0">
                <a:latin typeface="Calibri" pitchFamily="34" charset="0"/>
              </a:rPr>
              <a:t>The </a:t>
            </a:r>
            <a:r>
              <a:rPr lang="en-US" sz="2200" dirty="0" smtClean="0">
                <a:latin typeface="Calibri" pitchFamily="34" charset="0"/>
              </a:rPr>
              <a:t>worldwide</a:t>
            </a:r>
            <a:r>
              <a:rPr lang="el-GR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prevalence </a:t>
            </a:r>
            <a:r>
              <a:rPr lang="en-US" sz="2200" dirty="0">
                <a:latin typeface="Calibri" pitchFamily="34" charset="0"/>
              </a:rPr>
              <a:t>of ADHD: Is it an American condition? </a:t>
            </a:r>
            <a:r>
              <a:rPr lang="en-US" sz="2200" dirty="0" smtClean="0">
                <a:latin typeface="Calibri" pitchFamily="34" charset="0"/>
              </a:rPr>
              <a:t>World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Psychiatry </a:t>
            </a:r>
            <a:r>
              <a:rPr lang="en-US" sz="2200" dirty="0">
                <a:latin typeface="Calibri" pitchFamily="34" charset="0"/>
              </a:rPr>
              <a:t>2003, 2:104−113Feingold</a:t>
            </a:r>
            <a:r>
              <a:rPr lang="en-US" sz="2200" dirty="0" smtClean="0">
                <a:latin typeface="Calibri" pitchFamily="34" charset="0"/>
              </a:rPr>
              <a:t>, B.F. (1973). Food additives and child development. Hospital Practice, </a:t>
            </a:r>
            <a:r>
              <a:rPr lang="el-GR" sz="2200" dirty="0" smtClean="0">
                <a:latin typeface="Calibri" pitchFamily="34" charset="0"/>
              </a:rPr>
              <a:t>1973: </a:t>
            </a:r>
            <a:r>
              <a:rPr lang="en-US" sz="2200" dirty="0" smtClean="0">
                <a:latin typeface="Calibri" pitchFamily="34" charset="0"/>
              </a:rPr>
              <a:t>8, 11-12, 17-19. </a:t>
            </a:r>
            <a:endParaRPr lang="el-GR" sz="2200" dirty="0" smtClean="0">
              <a:latin typeface="Calibri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200" dirty="0" smtClean="0">
                <a:latin typeface="Calibri" pitchFamily="34" charset="0"/>
              </a:rPr>
              <a:t>Faraone </a:t>
            </a:r>
            <a:r>
              <a:rPr lang="en-US" sz="2200" dirty="0" err="1" smtClean="0">
                <a:latin typeface="Calibri" pitchFamily="34" charset="0"/>
              </a:rPr>
              <a:t>Sv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Biederman</a:t>
            </a:r>
            <a:r>
              <a:rPr lang="en-US" sz="2200" dirty="0" smtClean="0">
                <a:latin typeface="Calibri" pitchFamily="34" charset="0"/>
              </a:rPr>
              <a:t> J, Mick E. </a:t>
            </a:r>
            <a:r>
              <a:rPr lang="en-US" sz="2200" dirty="0">
                <a:latin typeface="Calibri" pitchFamily="34" charset="0"/>
              </a:rPr>
              <a:t>The age-dependent </a:t>
            </a:r>
            <a:r>
              <a:rPr lang="en-US" sz="2200" dirty="0" smtClean="0">
                <a:latin typeface="Calibri" pitchFamily="34" charset="0"/>
              </a:rPr>
              <a:t>decline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of </a:t>
            </a:r>
            <a:r>
              <a:rPr lang="en-US" sz="2200" dirty="0">
                <a:latin typeface="Calibri" pitchFamily="34" charset="0"/>
              </a:rPr>
              <a:t>attention deficit hyperactivity disorder: A meta-analysis </a:t>
            </a:r>
            <a:r>
              <a:rPr lang="en-US" sz="2200" dirty="0" smtClean="0">
                <a:latin typeface="Calibri" pitchFamily="34" charset="0"/>
              </a:rPr>
              <a:t>of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follow-up </a:t>
            </a:r>
            <a:r>
              <a:rPr lang="en-US" sz="2200" dirty="0">
                <a:latin typeface="Calibri" pitchFamily="34" charset="0"/>
              </a:rPr>
              <a:t>studies. </a:t>
            </a:r>
            <a:r>
              <a:rPr lang="en-US" sz="2200" dirty="0" err="1">
                <a:latin typeface="Calibri" pitchFamily="34" charset="0"/>
              </a:rPr>
              <a:t>Psychol</a:t>
            </a:r>
            <a:r>
              <a:rPr lang="en-US" sz="2200" dirty="0">
                <a:latin typeface="Calibri" pitchFamily="34" charset="0"/>
              </a:rPr>
              <a:t> Med 2006, 36:159−</a:t>
            </a:r>
            <a:r>
              <a:rPr lang="en-US" sz="2200" dirty="0" smtClean="0">
                <a:latin typeface="Calibri" pitchFamily="34" charset="0"/>
              </a:rPr>
              <a:t>165</a:t>
            </a:r>
            <a:r>
              <a:rPr lang="el-GR" sz="2200" dirty="0" smtClean="0">
                <a:latin typeface="Calibri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sz="2200" dirty="0" err="1" smtClean="0">
                <a:latin typeface="Calibri" pitchFamily="34" charset="0"/>
              </a:rPr>
              <a:t>Gapin</a:t>
            </a:r>
            <a:r>
              <a:rPr lang="en-US" sz="2200" dirty="0" smtClean="0">
                <a:latin typeface="Calibri" pitchFamily="34" charset="0"/>
              </a:rPr>
              <a:t> JI, </a:t>
            </a:r>
            <a:r>
              <a:rPr lang="en-US" sz="2200" dirty="0" err="1" smtClean="0">
                <a:latin typeface="Calibri" pitchFamily="34" charset="0"/>
              </a:rPr>
              <a:t>Labban</a:t>
            </a:r>
            <a:r>
              <a:rPr lang="en-US" sz="2200" dirty="0" smtClean="0">
                <a:latin typeface="Calibri" pitchFamily="34" charset="0"/>
              </a:rPr>
              <a:t> JD, </a:t>
            </a:r>
            <a:r>
              <a:rPr lang="en-US" sz="2200" dirty="0" err="1" smtClean="0">
                <a:latin typeface="Calibri" pitchFamily="34" charset="0"/>
              </a:rPr>
              <a:t>Etnier</a:t>
            </a:r>
            <a:r>
              <a:rPr lang="en-US" sz="2200" dirty="0">
                <a:latin typeface="Calibri" pitchFamily="34" charset="0"/>
              </a:rPr>
              <a:t> JL. The effects of physical activity on attention deficit hyperactivity disorder </a:t>
            </a:r>
            <a:r>
              <a:rPr lang="en-US" sz="2200" dirty="0" err="1" smtClean="0">
                <a:latin typeface="Calibri" pitchFamily="34" charset="0"/>
              </a:rPr>
              <a:t>symptoms:The</a:t>
            </a:r>
            <a:r>
              <a:rPr lang="en-US" sz="2200" dirty="0">
                <a:latin typeface="Calibri" pitchFamily="34" charset="0"/>
              </a:rPr>
              <a:t> evidence. Preventive Medicine 52 (2011) </a:t>
            </a:r>
            <a:r>
              <a:rPr lang="en-US" sz="2200" dirty="0" smtClean="0">
                <a:latin typeface="Calibri" pitchFamily="34" charset="0"/>
              </a:rPr>
              <a:t>S70–S74.</a:t>
            </a:r>
          </a:p>
          <a:p>
            <a:pPr lvl="0">
              <a:spcBef>
                <a:spcPts val="600"/>
              </a:spcBef>
            </a:pPr>
            <a:r>
              <a:rPr lang="en-US" sz="2200" dirty="0" err="1" smtClean="0">
                <a:latin typeface="Calibri" pitchFamily="34" charset="0"/>
              </a:rPr>
              <a:t>Gillberg</a:t>
            </a:r>
            <a:r>
              <a:rPr lang="en-US" sz="2200" dirty="0">
                <a:latin typeface="Calibri" pitchFamily="34" charset="0"/>
              </a:rPr>
              <a:t>, C. &amp; Rasmussen, P. (1999). AD(H)D, Hyperkinetic Disorders, DAMP, and related </a:t>
            </a:r>
            <a:r>
              <a:rPr lang="en-US" sz="2200" dirty="0" err="1">
                <a:latin typeface="Calibri" pitchFamily="34" charset="0"/>
              </a:rPr>
              <a:t>Behaviour</a:t>
            </a:r>
            <a:r>
              <a:rPr lang="en-US" sz="2200" dirty="0">
                <a:latin typeface="Calibri" pitchFamily="34" charset="0"/>
              </a:rPr>
              <a:t> Disorders. In </a:t>
            </a:r>
            <a:r>
              <a:rPr lang="en-US" sz="2200" dirty="0" err="1">
                <a:latin typeface="Calibri" pitchFamily="34" charset="0"/>
              </a:rPr>
              <a:t>Whitmore,K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Hart,H</a:t>
            </a:r>
            <a:r>
              <a:rPr lang="en-US" sz="2200" dirty="0">
                <a:latin typeface="Calibri" pitchFamily="34" charset="0"/>
              </a:rPr>
              <a:t> &amp; </a:t>
            </a:r>
            <a:r>
              <a:rPr lang="en-US" sz="2200" dirty="0" err="1">
                <a:latin typeface="Calibri" pitchFamily="34" charset="0"/>
              </a:rPr>
              <a:t>Willems,G</a:t>
            </a:r>
            <a:r>
              <a:rPr lang="en-US" sz="2200" dirty="0">
                <a:latin typeface="Calibri" pitchFamily="34" charset="0"/>
              </a:rPr>
              <a:t> (Eds.), A </a:t>
            </a:r>
            <a:r>
              <a:rPr lang="en-US" sz="2200" dirty="0" err="1">
                <a:latin typeface="Calibri" pitchFamily="34" charset="0"/>
              </a:rPr>
              <a:t>Neurodevelopmental</a:t>
            </a:r>
            <a:r>
              <a:rPr lang="en-US" sz="2200" dirty="0">
                <a:latin typeface="Calibri" pitchFamily="34" charset="0"/>
              </a:rPr>
              <a:t> Approach to Specific Learning Disorders, (pp.134-156). London: </a:t>
            </a:r>
            <a:r>
              <a:rPr lang="en-US" sz="2200" dirty="0" err="1">
                <a:latin typeface="Calibri" pitchFamily="34" charset="0"/>
              </a:rPr>
              <a:t>MacKeith</a:t>
            </a:r>
            <a:r>
              <a:rPr lang="en-US" sz="2200" dirty="0">
                <a:latin typeface="Calibri" pitchFamily="34" charset="0"/>
              </a:rPr>
              <a:t> Press</a:t>
            </a:r>
            <a:r>
              <a:rPr lang="en-US" sz="2200" dirty="0" smtClean="0">
                <a:latin typeface="Calibri" pitchFamily="34" charset="0"/>
              </a:rPr>
              <a:t>.</a:t>
            </a:r>
            <a:endParaRPr 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 smtClean="0">
                <a:latin typeface="Calibri" pitchFamily="34" charset="0"/>
              </a:rPr>
              <a:t>(2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757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Calibri" pitchFamily="34" charset="0"/>
              </a:rPr>
              <a:t>Η ΔΕΠΥ ή </a:t>
            </a:r>
            <a:r>
              <a:rPr lang="en-US" sz="2400" dirty="0" smtClean="0">
                <a:latin typeface="Calibri" pitchFamily="34" charset="0"/>
              </a:rPr>
              <a:t>ADHD</a:t>
            </a:r>
            <a:r>
              <a:rPr lang="el-GR" sz="2400" dirty="0" smtClean="0">
                <a:latin typeface="Calibri" pitchFamily="34" charset="0"/>
              </a:rPr>
              <a:t> (</a:t>
            </a:r>
            <a:r>
              <a:rPr lang="en-US" sz="2400" dirty="0" smtClean="0">
                <a:latin typeface="Calibri" pitchFamily="34" charset="0"/>
              </a:rPr>
              <a:t>Attention Deficit Hyperactivity Disorder</a:t>
            </a:r>
            <a:r>
              <a:rPr lang="el-GR" sz="2400" dirty="0" smtClean="0">
                <a:latin typeface="Calibri" pitchFamily="34" charset="0"/>
              </a:rPr>
              <a:t>) είναι </a:t>
            </a:r>
            <a:r>
              <a:rPr lang="el-GR" sz="2400" dirty="0">
                <a:latin typeface="Calibri" pitchFamily="34" charset="0"/>
              </a:rPr>
              <a:t>μια από τις πιο συχνές </a:t>
            </a:r>
            <a:r>
              <a:rPr lang="el-GR" sz="2400" dirty="0" err="1">
                <a:latin typeface="Calibri" pitchFamily="34" charset="0"/>
              </a:rPr>
              <a:t>συμπεριφορικές</a:t>
            </a:r>
            <a:r>
              <a:rPr lang="el-GR" sz="2400" dirty="0">
                <a:latin typeface="Calibri" pitchFamily="34" charset="0"/>
              </a:rPr>
              <a:t> διαταραχές και η συχνότερη </a:t>
            </a:r>
            <a:r>
              <a:rPr lang="el-GR" sz="2400" dirty="0" err="1">
                <a:latin typeface="Calibri" pitchFamily="34" charset="0"/>
              </a:rPr>
              <a:t>νευροαναπτυξιακή</a:t>
            </a:r>
            <a:r>
              <a:rPr lang="el-GR" sz="2400" dirty="0">
                <a:latin typeface="Calibri" pitchFamily="34" charset="0"/>
              </a:rPr>
              <a:t> διαταραχή της παιδικής </a:t>
            </a:r>
            <a:r>
              <a:rPr lang="el-GR" sz="2400" dirty="0" smtClean="0">
                <a:latin typeface="Calibri" pitchFamily="34" charset="0"/>
              </a:rPr>
              <a:t>ηλικίας </a:t>
            </a:r>
            <a:r>
              <a:rPr lang="el-GR" sz="2100" dirty="0" smtClean="0">
                <a:latin typeface="Calibri" pitchFamily="34" charset="0"/>
              </a:rPr>
              <a:t>(</a:t>
            </a:r>
            <a:r>
              <a:rPr lang="el-GR" sz="2100" dirty="0" err="1" smtClean="0">
                <a:latin typeface="Calibri" pitchFamily="34" charset="0"/>
              </a:rPr>
              <a:t>Πεχλιβανίδης</a:t>
            </a:r>
            <a:r>
              <a:rPr lang="el-GR" sz="2100" dirty="0" smtClean="0">
                <a:latin typeface="Calibri" pitchFamily="34" charset="0"/>
              </a:rPr>
              <a:t> και συν., 2012)</a:t>
            </a:r>
            <a:endParaRPr lang="el-GR" sz="2100" dirty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400" dirty="0" smtClean="0">
                <a:latin typeface="Calibri" pitchFamily="34" charset="0"/>
              </a:rPr>
              <a:t>Είναι ένας συνδυασμός συμπτωμάτων απροσεξίας, </a:t>
            </a:r>
            <a:r>
              <a:rPr lang="el-GR" sz="2400" dirty="0" err="1" smtClean="0">
                <a:latin typeface="Calibri" pitchFamily="34" charset="0"/>
              </a:rPr>
              <a:t>υπερκινητικότητας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και παρορμητικότητας  που παρεμποδίζουν τη λειτουργικότητα του ατόμου στον ακαδημαϊκό, κοινωνικό και εργασιακό τομέα</a:t>
            </a:r>
            <a:r>
              <a:rPr lang="el-GR" sz="2400" i="1" dirty="0" smtClean="0">
                <a:latin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</a:rPr>
              <a:t>(</a:t>
            </a:r>
            <a:r>
              <a:rPr lang="en-US" sz="1800" dirty="0" smtClean="0">
                <a:latin typeface="Calibri" pitchFamily="34" charset="0"/>
              </a:rPr>
              <a:t>American Psychiatric Association, </a:t>
            </a:r>
            <a:r>
              <a:rPr lang="el-GR" sz="1800" dirty="0" smtClean="0">
                <a:latin typeface="Calibri" pitchFamily="34" charset="0"/>
              </a:rPr>
              <a:t>2000</a:t>
            </a:r>
            <a:r>
              <a:rPr lang="en-US" sz="1800" dirty="0" smtClean="0">
                <a:latin typeface="Calibri" pitchFamily="34" charset="0"/>
              </a:rPr>
              <a:t>)</a:t>
            </a:r>
            <a:endParaRPr lang="el-GR" sz="1800" dirty="0">
              <a:latin typeface="Calibri" pitchFamily="34" charset="0"/>
            </a:endParaRPr>
          </a:p>
          <a:p>
            <a:pPr marL="0" indent="0">
              <a:buNone/>
            </a:pPr>
            <a:endParaRPr lang="el-GR" sz="3800" dirty="0" smtClean="0">
              <a:latin typeface="Calibri" pitchFamily="34" charset="0"/>
            </a:endParaRPr>
          </a:p>
          <a:p>
            <a:endParaRPr lang="el-GR" sz="3400" b="1" dirty="0" smtClean="0">
              <a:latin typeface="Calibri" pitchFamily="34" charset="0"/>
            </a:endParaRPr>
          </a:p>
          <a:p>
            <a:endParaRPr lang="el-GR" sz="31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Kooij </a:t>
            </a:r>
            <a:r>
              <a:rPr lang="en-GB" sz="2200" dirty="0" err="1" smtClean="0"/>
              <a:t>Sj</a:t>
            </a:r>
            <a:r>
              <a:rPr lang="en-GB" sz="2200" dirty="0" smtClean="0"/>
              <a:t>, </a:t>
            </a:r>
            <a:r>
              <a:rPr lang="en-GB" sz="2200" dirty="0" err="1" smtClean="0"/>
              <a:t>Bejerot</a:t>
            </a:r>
            <a:r>
              <a:rPr lang="en-GB" sz="2200" dirty="0" smtClean="0"/>
              <a:t> S, Blackwell A, </a:t>
            </a:r>
            <a:r>
              <a:rPr lang="en-GB" sz="2200" dirty="0" err="1" smtClean="0"/>
              <a:t>Caci</a:t>
            </a:r>
            <a:r>
              <a:rPr lang="en-GB" sz="2200" dirty="0" smtClean="0"/>
              <a:t> H, Casas-</a:t>
            </a:r>
            <a:r>
              <a:rPr lang="en-GB" sz="2200" dirty="0" err="1" smtClean="0"/>
              <a:t>brugué</a:t>
            </a:r>
            <a:r>
              <a:rPr lang="en-GB" sz="2200" dirty="0" smtClean="0"/>
              <a:t> M, </a:t>
            </a:r>
            <a:r>
              <a:rPr lang="en-GB" sz="2200" dirty="0" err="1" smtClean="0"/>
              <a:t>Carpentier</a:t>
            </a:r>
            <a:r>
              <a:rPr lang="en-GB" sz="2200" dirty="0" smtClean="0"/>
              <a:t> </a:t>
            </a:r>
            <a:r>
              <a:rPr lang="en-GB" sz="2200" dirty="0" err="1" smtClean="0"/>
              <a:t>Pj</a:t>
            </a:r>
            <a:r>
              <a:rPr lang="en-GB" sz="2200" dirty="0" smtClean="0"/>
              <a:t> </a:t>
            </a:r>
            <a:r>
              <a:rPr lang="en-US" sz="2200" dirty="0"/>
              <a:t>e</a:t>
            </a:r>
            <a:r>
              <a:rPr lang="en-GB" sz="2200" dirty="0" smtClean="0"/>
              <a:t>t al. </a:t>
            </a:r>
            <a:r>
              <a:rPr lang="en-GB" sz="2200" dirty="0"/>
              <a:t>European consensus statement on diagnosis and treatment of adult ADHD: The European Network Adult ADHD. BMC Psychiatry 2010, 10:67.</a:t>
            </a:r>
          </a:p>
          <a:p>
            <a:r>
              <a:rPr lang="en-GB" sz="2200" dirty="0" err="1" smtClean="0"/>
              <a:t>Litner</a:t>
            </a:r>
            <a:r>
              <a:rPr lang="en-GB" sz="2200" dirty="0" smtClean="0"/>
              <a:t>,</a:t>
            </a:r>
            <a:r>
              <a:rPr lang="el-GR" sz="2200" dirty="0" smtClean="0"/>
              <a:t> Β</a:t>
            </a:r>
            <a:r>
              <a:rPr lang="en-US" sz="2200" dirty="0" smtClean="0"/>
              <a:t>.</a:t>
            </a:r>
            <a:r>
              <a:rPr lang="el-GR" sz="2200" dirty="0" smtClean="0"/>
              <a:t> &amp; </a:t>
            </a:r>
            <a:r>
              <a:rPr lang="en-GB" sz="2200" dirty="0" err="1" smtClean="0"/>
              <a:t>Ostiguy</a:t>
            </a:r>
            <a:r>
              <a:rPr lang="en-GB" sz="2200" dirty="0" smtClean="0"/>
              <a:t>,</a:t>
            </a:r>
            <a:r>
              <a:rPr lang="el-GR" sz="2200" dirty="0" smtClean="0"/>
              <a:t> </a:t>
            </a:r>
            <a:r>
              <a:rPr lang="en-US" sz="2200" dirty="0" smtClean="0"/>
              <a:t>L. </a:t>
            </a:r>
            <a:r>
              <a:rPr lang="en-GB" sz="2200" dirty="0" smtClean="0"/>
              <a:t>Understanding Attention Deficit Hyperactivity Disorder: Strategies and Consideration for Inclusion of Youth in Leisure Services</a:t>
            </a:r>
            <a:r>
              <a:rPr lang="el-GR" sz="2200" dirty="0" smtClean="0"/>
              <a:t>. </a:t>
            </a:r>
            <a:r>
              <a:rPr lang="en-GB" sz="2200" dirty="0" smtClean="0"/>
              <a:t>Journal of Leisurability, </a:t>
            </a:r>
            <a:r>
              <a:rPr lang="el-GR" sz="2200" dirty="0" smtClean="0"/>
              <a:t>2000; </a:t>
            </a:r>
            <a:r>
              <a:rPr lang="en-GB" sz="2200" dirty="0" smtClean="0"/>
              <a:t>27: 11-18. </a:t>
            </a:r>
            <a:endParaRPr lang="el-GR" sz="2200" dirty="0" smtClean="0"/>
          </a:p>
          <a:p>
            <a:pPr lvl="0"/>
            <a:r>
              <a:rPr lang="en-US" sz="2200" dirty="0" err="1" smtClean="0"/>
              <a:t>Neuhaus</a:t>
            </a:r>
            <a:r>
              <a:rPr lang="el-GR" sz="2200" dirty="0"/>
              <a:t>, </a:t>
            </a:r>
            <a:r>
              <a:rPr lang="en-US" sz="2200" dirty="0"/>
              <a:t>C</a:t>
            </a:r>
            <a:r>
              <a:rPr lang="el-GR" sz="2200" dirty="0"/>
              <a:t>. (1998). </a:t>
            </a:r>
            <a:r>
              <a:rPr lang="en-US" sz="2200" dirty="0"/>
              <a:t>To </a:t>
            </a:r>
            <a:r>
              <a:rPr lang="el-GR" sz="2200" dirty="0"/>
              <a:t>Υπερκινητικό παιδί και τα προβλήματά του. Εκδόσεις Ελληνικά Γράμματα.</a:t>
            </a:r>
          </a:p>
          <a:p>
            <a:pPr lvl="0"/>
            <a:r>
              <a:rPr lang="en-US" sz="2200" dirty="0" err="1" smtClean="0"/>
              <a:t>Pontifex</a:t>
            </a:r>
            <a:r>
              <a:rPr lang="el-GR" sz="2200" dirty="0" smtClean="0"/>
              <a:t> </a:t>
            </a:r>
            <a:r>
              <a:rPr lang="en-US" sz="2200" dirty="0" smtClean="0"/>
              <a:t>MB, </a:t>
            </a:r>
            <a:r>
              <a:rPr lang="en-US" sz="2200" dirty="0" err="1" smtClean="0"/>
              <a:t>Saliba</a:t>
            </a:r>
            <a:r>
              <a:rPr lang="en-US" sz="2200" dirty="0" smtClean="0"/>
              <a:t> BJ, </a:t>
            </a:r>
            <a:r>
              <a:rPr lang="en-US" sz="2200" dirty="0" err="1" smtClean="0"/>
              <a:t>Raine</a:t>
            </a:r>
            <a:r>
              <a:rPr lang="en-US" sz="2200" dirty="0" smtClean="0"/>
              <a:t> LB, </a:t>
            </a:r>
            <a:r>
              <a:rPr lang="en-US" sz="2200" dirty="0" err="1" smtClean="0"/>
              <a:t>Picchietti</a:t>
            </a:r>
            <a:r>
              <a:rPr lang="en-US" sz="2200" dirty="0" smtClean="0"/>
              <a:t> DL, </a:t>
            </a:r>
            <a:r>
              <a:rPr lang="en-US" sz="2200" dirty="0"/>
              <a:t>Hillman CH. Exercise Improves Behavioral, Neurocognitive, and </a:t>
            </a:r>
            <a:r>
              <a:rPr lang="en-US" sz="2200" dirty="0" smtClean="0"/>
              <a:t>Scholastic Performance </a:t>
            </a:r>
            <a:r>
              <a:rPr lang="en-US" sz="2200" dirty="0"/>
              <a:t>in Children with Attention-Deficit/Hyperactivity Disorder. J </a:t>
            </a:r>
            <a:r>
              <a:rPr lang="en-US" sz="2200" dirty="0" err="1" smtClean="0"/>
              <a:t>Pediatr</a:t>
            </a:r>
            <a:r>
              <a:rPr lang="en-US" sz="2200" dirty="0" smtClean="0"/>
              <a:t>,  2013; 162: 543-51.</a:t>
            </a:r>
            <a:endParaRPr 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 smtClean="0">
                <a:latin typeface="Calibri" pitchFamily="34" charset="0"/>
              </a:rPr>
              <a:t>(3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0527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Calibri" pitchFamily="34" charset="0"/>
              </a:rPr>
              <a:t>Sherrill, C. (1998). Adapted Physical Activity, Recreation and Sport: Cross disciplinary and lifespan. (Fifth Edition). Mc </a:t>
            </a:r>
            <a:r>
              <a:rPr lang="en-US" sz="2200" dirty="0" err="1">
                <a:latin typeface="Calibri" pitchFamily="34" charset="0"/>
              </a:rPr>
              <a:t>Graw</a:t>
            </a:r>
            <a:r>
              <a:rPr lang="en-US" sz="2200" dirty="0">
                <a:latin typeface="Calibri" pitchFamily="34" charset="0"/>
              </a:rPr>
              <a:t> - Hill, Boston, Massachusetts.</a:t>
            </a:r>
          </a:p>
          <a:p>
            <a:r>
              <a:rPr lang="en-US" sz="2200" dirty="0" smtClean="0">
                <a:latin typeface="Calibri" pitchFamily="34" charset="0"/>
              </a:rPr>
              <a:t>Taylor</a:t>
            </a:r>
            <a:r>
              <a:rPr lang="en-US" sz="2200" dirty="0">
                <a:latin typeface="Calibri" pitchFamily="34" charset="0"/>
              </a:rPr>
              <a:t>, E. (1999). Syndromes of Attention Deficit and Hyperactivity. Chapter 17, pp. 285-303.</a:t>
            </a:r>
          </a:p>
          <a:p>
            <a:r>
              <a:rPr lang="en-US" sz="2200" dirty="0" err="1" smtClean="0">
                <a:latin typeface="Calibri" pitchFamily="34" charset="0"/>
              </a:rPr>
              <a:t>Thapar</a:t>
            </a:r>
            <a:r>
              <a:rPr lang="en-US" sz="2200" dirty="0" smtClean="0">
                <a:latin typeface="Calibri" pitchFamily="34" charset="0"/>
              </a:rPr>
              <a:t> A, Holmes J, </a:t>
            </a:r>
            <a:r>
              <a:rPr lang="en-US" sz="2200" dirty="0" err="1" smtClean="0">
                <a:latin typeface="Calibri" pitchFamily="34" charset="0"/>
              </a:rPr>
              <a:t>Poulton</a:t>
            </a:r>
            <a:r>
              <a:rPr lang="en-US" sz="2200" dirty="0" smtClean="0">
                <a:latin typeface="Calibri" pitchFamily="34" charset="0"/>
              </a:rPr>
              <a:t> K</a:t>
            </a:r>
            <a:r>
              <a:rPr lang="el-GR" sz="2200" dirty="0" smtClean="0">
                <a:latin typeface="Calibri" pitchFamily="34" charset="0"/>
              </a:rPr>
              <a:t>, </a:t>
            </a:r>
            <a:r>
              <a:rPr lang="en-US" sz="2200" dirty="0" smtClean="0">
                <a:latin typeface="Calibri" pitchFamily="34" charset="0"/>
              </a:rPr>
              <a:t>Harrington, R. Genetic basis of attention deficit and hyperactivity. (Review Article). British Journal of Psychiatry, </a:t>
            </a:r>
            <a:r>
              <a:rPr lang="el-GR" sz="2200" dirty="0" smtClean="0">
                <a:latin typeface="Calibri" pitchFamily="34" charset="0"/>
              </a:rPr>
              <a:t>1999; </a:t>
            </a:r>
            <a:r>
              <a:rPr lang="en-US" sz="2200" dirty="0" smtClean="0">
                <a:latin typeface="Calibri" pitchFamily="34" charset="0"/>
              </a:rPr>
              <a:t>174</a:t>
            </a:r>
            <a:r>
              <a:rPr lang="el-GR" sz="2200" dirty="0">
                <a:latin typeface="Calibri" pitchFamily="34" charset="0"/>
              </a:rPr>
              <a:t>:</a:t>
            </a:r>
            <a:r>
              <a:rPr lang="en-US" sz="2200" dirty="0" smtClean="0">
                <a:latin typeface="Calibri" pitchFamily="34" charset="0"/>
              </a:rPr>
              <a:t> 105-111.</a:t>
            </a:r>
            <a:endParaRPr lang="el-GR" sz="2200" dirty="0" smtClean="0">
              <a:latin typeface="Calibri" pitchFamily="34" charset="0"/>
            </a:endParaRPr>
          </a:p>
          <a:p>
            <a:pPr lvl="0"/>
            <a:r>
              <a:rPr lang="en-US" sz="2200" dirty="0" smtClean="0">
                <a:latin typeface="Calibri" pitchFamily="34" charset="0"/>
              </a:rPr>
              <a:t>Thompson </a:t>
            </a:r>
            <a:r>
              <a:rPr lang="el-GR" sz="2200" dirty="0" smtClean="0">
                <a:latin typeface="Calibri" pitchFamily="34" charset="0"/>
              </a:rPr>
              <a:t>Μ</a:t>
            </a:r>
            <a:r>
              <a:rPr lang="en-US" sz="2200" dirty="0" smtClean="0">
                <a:latin typeface="Calibri" pitchFamily="34" charset="0"/>
              </a:rPr>
              <a:t>, Brooke </a:t>
            </a:r>
            <a:r>
              <a:rPr lang="el-GR" sz="2200" dirty="0" smtClean="0">
                <a:latin typeface="Calibri" pitchFamily="34" charset="0"/>
              </a:rPr>
              <a:t>Χ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>
                <a:latin typeface="Calibri" pitchFamily="34" charset="0"/>
              </a:rPr>
              <a:t>West </a:t>
            </a:r>
            <a:r>
              <a:rPr lang="en-US" sz="2200" dirty="0" smtClean="0">
                <a:latin typeface="Calibri" pitchFamily="34" charset="0"/>
              </a:rPr>
              <a:t>AC, et al. Profiles</a:t>
            </a:r>
            <a:r>
              <a:rPr lang="en-US" sz="2200" dirty="0">
                <a:latin typeface="Calibri" pitchFamily="34" charset="0"/>
              </a:rPr>
              <a:t>, co-morbidity and their relationship to treatment of 191 children with AD/HD and their families. </a:t>
            </a:r>
            <a:r>
              <a:rPr lang="en-US" sz="2200" dirty="0" err="1">
                <a:latin typeface="Calibri" pitchFamily="34" charset="0"/>
              </a:rPr>
              <a:t>Eur</a:t>
            </a:r>
            <a:r>
              <a:rPr lang="en-US" sz="2200" dirty="0">
                <a:latin typeface="Calibri" pitchFamily="34" charset="0"/>
              </a:rPr>
              <a:t> Child </a:t>
            </a:r>
            <a:r>
              <a:rPr lang="en-US" sz="2200" dirty="0" err="1">
                <a:latin typeface="Calibri" pitchFamily="34" charset="0"/>
              </a:rPr>
              <a:t>Adolesc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Psychiatry, 2004; </a:t>
            </a:r>
            <a:r>
              <a:rPr lang="en-US" sz="2200" dirty="0">
                <a:latin typeface="Calibri" pitchFamily="34" charset="0"/>
              </a:rPr>
              <a:t>13:234–242.  </a:t>
            </a:r>
            <a:endParaRPr lang="el-GR" sz="22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 smtClean="0">
                <a:latin typeface="Calibri" pitchFamily="34" charset="0"/>
              </a:rPr>
              <a:t>(4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3567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sz="2200" dirty="0" smtClean="0">
                <a:latin typeface="Calibri" pitchFamily="34" charset="0"/>
              </a:rPr>
              <a:t>Αγγελοπούλου-</a:t>
            </a:r>
            <a:r>
              <a:rPr lang="el-GR" sz="2200" dirty="0" err="1" smtClean="0">
                <a:latin typeface="Calibri" pitchFamily="34" charset="0"/>
              </a:rPr>
              <a:t>Σακαντάμη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sz="2200" dirty="0">
                <a:latin typeface="Calibri" pitchFamily="34" charset="0"/>
              </a:rPr>
              <a:t>Ν. (2004). </a:t>
            </a:r>
            <a:r>
              <a:rPr lang="el-GR" sz="2200" i="1" dirty="0">
                <a:latin typeface="Calibri" pitchFamily="34" charset="0"/>
              </a:rPr>
              <a:t>Ειδική Αγωγή. Αναπτυξιακές Διαταραχές και χρόνιες Μειονεξίες.</a:t>
            </a:r>
            <a:r>
              <a:rPr lang="el-GR" sz="2200" dirty="0">
                <a:latin typeface="Calibri" pitchFamily="34" charset="0"/>
              </a:rPr>
              <a:t> Εκδόσεις Πανεπιστημίου </a:t>
            </a:r>
            <a:r>
              <a:rPr lang="el-GR" sz="2200" dirty="0" smtClean="0">
                <a:latin typeface="Calibri" pitchFamily="34" charset="0"/>
              </a:rPr>
              <a:t>Θεσσαλονίκης.</a:t>
            </a:r>
            <a:endParaRPr lang="en-US" sz="2200" dirty="0" smtClean="0">
              <a:latin typeface="Calibri" pitchFamily="34" charset="0"/>
            </a:endParaRPr>
          </a:p>
          <a:p>
            <a:r>
              <a:rPr lang="el-GR" sz="2200" dirty="0" err="1" smtClean="0">
                <a:latin typeface="Calibri" pitchFamily="34" charset="0"/>
              </a:rPr>
              <a:t>Ασωνίτου</a:t>
            </a:r>
            <a:r>
              <a:rPr lang="el-GR" sz="2200" dirty="0" smtClean="0">
                <a:latin typeface="Calibri" pitchFamily="34" charset="0"/>
              </a:rPr>
              <a:t> Α. (200</a:t>
            </a:r>
            <a:r>
              <a:rPr lang="en-US" sz="2200" dirty="0" smtClean="0">
                <a:latin typeface="Calibri" pitchFamily="34" charset="0"/>
              </a:rPr>
              <a:t>7</a:t>
            </a:r>
            <a:r>
              <a:rPr lang="el-GR" sz="2200" dirty="0" smtClean="0">
                <a:latin typeface="Calibri" pitchFamily="34" charset="0"/>
              </a:rPr>
              <a:t>). </a:t>
            </a:r>
            <a:r>
              <a:rPr lang="el-GR" sz="2200" i="1" dirty="0" smtClean="0">
                <a:latin typeface="Calibri" pitchFamily="34" charset="0"/>
              </a:rPr>
              <a:t>Σύνδρομο </a:t>
            </a:r>
            <a:r>
              <a:rPr lang="el-GR" sz="2200" i="1" dirty="0" err="1" smtClean="0">
                <a:latin typeface="Calibri" pitchFamily="34" charset="0"/>
              </a:rPr>
              <a:t>Υπερκινητικότητας</a:t>
            </a:r>
            <a:r>
              <a:rPr lang="el-GR" sz="2200" i="1" dirty="0" smtClean="0">
                <a:latin typeface="Calibri" pitchFamily="34" charset="0"/>
              </a:rPr>
              <a:t> και Διάσπασης Προσοχής</a:t>
            </a:r>
            <a:r>
              <a:rPr lang="el-GR" sz="2200" dirty="0" smtClean="0">
                <a:latin typeface="Calibri" pitchFamily="34" charset="0"/>
              </a:rPr>
              <a:t>. Σημειώσεις για τα «Ειδικά Θέματα». Κύκλος Σπουδών στην Προσαρμοσμένη Κινητική Αγωγή του ΤΕΦΑΑ Αθηνών, ΕΚΠΑ. </a:t>
            </a:r>
            <a:endParaRPr lang="el-GR" sz="2200" dirty="0">
              <a:latin typeface="Calibri" pitchFamily="34" charset="0"/>
            </a:endParaRPr>
          </a:p>
          <a:p>
            <a:pPr lvl="0"/>
            <a:r>
              <a:rPr lang="el-GR" sz="2200" dirty="0" err="1" smtClean="0">
                <a:latin typeface="Calibri" pitchFamily="34" charset="0"/>
              </a:rPr>
              <a:t>Ασωνίτου</a:t>
            </a:r>
            <a:r>
              <a:rPr lang="el-GR" sz="2200" dirty="0" smtClean="0">
                <a:latin typeface="Calibri" pitchFamily="34" charset="0"/>
              </a:rPr>
              <a:t> Α, </a:t>
            </a:r>
            <a:r>
              <a:rPr lang="el-GR" sz="2200" dirty="0" err="1" smtClean="0">
                <a:latin typeface="Calibri" pitchFamily="34" charset="0"/>
              </a:rPr>
              <a:t>Κουτσούκη</a:t>
            </a:r>
            <a:r>
              <a:rPr lang="el-GR" sz="2200" dirty="0" smtClean="0">
                <a:latin typeface="Calibri" pitchFamily="34" charset="0"/>
              </a:rPr>
              <a:t> Δ. (2006). </a:t>
            </a:r>
            <a:r>
              <a:rPr lang="el-GR" sz="2200" i="1" dirty="0">
                <a:latin typeface="Calibri" pitchFamily="34" charset="0"/>
              </a:rPr>
              <a:t>Σύνδρομο </a:t>
            </a:r>
            <a:r>
              <a:rPr lang="el-GR" sz="2200" i="1" dirty="0" err="1">
                <a:latin typeface="Calibri" pitchFamily="34" charset="0"/>
              </a:rPr>
              <a:t>Υπερκινητικότητας</a:t>
            </a:r>
            <a:r>
              <a:rPr lang="el-GR" sz="2200" i="1" dirty="0">
                <a:latin typeface="Calibri" pitchFamily="34" charset="0"/>
              </a:rPr>
              <a:t> και Διάσπασης Προσοχής</a:t>
            </a:r>
            <a:r>
              <a:rPr lang="el-GR" sz="2200" dirty="0">
                <a:latin typeface="Calibri" pitchFamily="34" charset="0"/>
              </a:rPr>
              <a:t>. Σημειώσεις για τα «Ειδικά Θέματα». Κύκλος Σπουδών στην Προσαρμοσμένη Κινητική Αγωγή του ΤΕΦΑΑ Αθηνών, ΕΚΠΑ</a:t>
            </a:r>
            <a:r>
              <a:rPr lang="el-GR" sz="2200" dirty="0" smtClean="0">
                <a:latin typeface="Calibri" pitchFamily="34" charset="0"/>
              </a:rPr>
              <a:t>.</a:t>
            </a:r>
            <a:endParaRPr lang="el-GR" sz="22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 smtClean="0">
                <a:latin typeface="Calibri" pitchFamily="34" charset="0"/>
              </a:rPr>
              <a:t>(5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5407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sz="2200" dirty="0" smtClean="0">
                <a:latin typeface="Calibri" pitchFamily="34" charset="0"/>
              </a:rPr>
              <a:t>Δούκα Α. (2004). Σύνδρομο </a:t>
            </a:r>
            <a:r>
              <a:rPr lang="el-GR" sz="2200" dirty="0" err="1" smtClean="0">
                <a:latin typeface="Calibri" pitchFamily="34" charset="0"/>
              </a:rPr>
              <a:t>Υπερκινητικότητας</a:t>
            </a:r>
            <a:r>
              <a:rPr lang="el-GR" sz="2200" dirty="0" smtClean="0">
                <a:latin typeface="Calibri" pitchFamily="34" charset="0"/>
              </a:rPr>
              <a:t> και Διάσπασης Προσοχής. Εκπαιδευτική Αντιμετώπιση. Σημειώσεις για τα «Ειδικά Θέματα». Κύκλος Σπουδών στην Προσαρμοσμένη Κινητική Αγωγή του ΤΕΦΑΑ Αθηνών, ΕΚΠΑ.</a:t>
            </a:r>
            <a:endParaRPr lang="en-US" sz="2200" dirty="0" smtClean="0">
              <a:latin typeface="Calibri" pitchFamily="34" charset="0"/>
            </a:endParaRPr>
          </a:p>
          <a:p>
            <a:r>
              <a:rPr lang="el-GR" sz="2200" dirty="0" err="1" smtClean="0">
                <a:latin typeface="Calibri" pitchFamily="34" charset="0"/>
              </a:rPr>
              <a:t>Κυπριωτάκης</a:t>
            </a:r>
            <a:r>
              <a:rPr lang="el-GR" sz="2200" dirty="0" smtClean="0">
                <a:latin typeface="Calibri" pitchFamily="34" charset="0"/>
              </a:rPr>
              <a:t> (1989). Το Ειδικό Παιδί και η Αγωγή του. Αθήνα.</a:t>
            </a:r>
          </a:p>
          <a:p>
            <a:pPr lvl="0"/>
            <a:r>
              <a:rPr lang="el-GR" sz="2200" dirty="0" smtClean="0">
                <a:latin typeface="Calibri" pitchFamily="34" charset="0"/>
              </a:rPr>
              <a:t>Νοταράς Σ. (1995). Υπερκινητικό Σύνδρομο: Το πρόβλημα των υπερκινητικών παιδιών. Το Σχολείο και το Σπίτι, 160-164.</a:t>
            </a:r>
          </a:p>
          <a:p>
            <a:r>
              <a:rPr lang="el-GR" sz="2200" dirty="0" smtClean="0">
                <a:latin typeface="Calibri" pitchFamily="34" charset="0"/>
              </a:rPr>
              <a:t>Πεπραγμένα Συμποσίου (1992). Παιδιά με Υπερκινητικό Σύνδρομο και Διαταραχές Διαγωγής. Πρόκληση για τους Ειδικούς και το Σχολείο. Παιδοψυχιατρική Εταιρεία Ελλάδας. Εκδόσεις Ελληνικά Γράμματα.  </a:t>
            </a:r>
          </a:p>
          <a:p>
            <a:endParaRPr 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 smtClean="0">
                <a:latin typeface="Calibri" pitchFamily="34" charset="0"/>
              </a:rPr>
              <a:t>(6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6052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200" dirty="0" err="1" smtClean="0">
                <a:latin typeface="Calibri" pitchFamily="34" charset="0"/>
              </a:rPr>
              <a:t>Πεχλιβανίδης</a:t>
            </a:r>
            <a:r>
              <a:rPr lang="el-GR" sz="2200" dirty="0" smtClean="0">
                <a:latin typeface="Calibri" pitchFamily="34" charset="0"/>
              </a:rPr>
              <a:t> Α, </a:t>
            </a:r>
            <a:r>
              <a:rPr lang="el-GR" sz="2200" dirty="0" err="1" smtClean="0">
                <a:latin typeface="Calibri" pitchFamily="34" charset="0"/>
              </a:rPr>
              <a:t>Σπυροπούλου</a:t>
            </a:r>
            <a:r>
              <a:rPr lang="el-GR" sz="2200" dirty="0" smtClean="0">
                <a:latin typeface="Calibri" pitchFamily="34" charset="0"/>
              </a:rPr>
              <a:t> Α, Γαλανόπουλος Α, </a:t>
            </a:r>
            <a:r>
              <a:rPr lang="el-GR" sz="2200" dirty="0" err="1" smtClean="0">
                <a:latin typeface="Calibri" pitchFamily="34" charset="0"/>
              </a:rPr>
              <a:t>Παπαχρήστου</a:t>
            </a:r>
            <a:r>
              <a:rPr lang="el-GR" sz="2200" dirty="0" smtClean="0">
                <a:latin typeface="Calibri" pitchFamily="34" charset="0"/>
              </a:rPr>
              <a:t> ΧΑ</a:t>
            </a:r>
            <a:r>
              <a:rPr lang="el-GR" sz="2200" dirty="0">
                <a:latin typeface="Calibri" pitchFamily="34" charset="0"/>
              </a:rPr>
              <a:t>, Παπαδημητρίου ΓΝ. Διαταραχή ελλειμματικής </a:t>
            </a:r>
            <a:r>
              <a:rPr lang="el-GR" sz="2200" dirty="0" smtClean="0">
                <a:latin typeface="Calibri" pitchFamily="34" charset="0"/>
              </a:rPr>
              <a:t>προσοχής </a:t>
            </a:r>
            <a:r>
              <a:rPr lang="el-GR" sz="2200" dirty="0" err="1" smtClean="0">
                <a:latin typeface="Calibri" pitchFamily="34" charset="0"/>
              </a:rPr>
              <a:t>υπερκινητικότητας</a:t>
            </a:r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sz="2200" dirty="0">
                <a:latin typeface="Calibri" pitchFamily="34" charset="0"/>
              </a:rPr>
              <a:t>(ΔΕΠΥ) στους </a:t>
            </a:r>
            <a:r>
              <a:rPr lang="el-GR" sz="2200" dirty="0" smtClean="0">
                <a:latin typeface="Calibri" pitchFamily="34" charset="0"/>
              </a:rPr>
              <a:t>ενήλικες. Κλινική </a:t>
            </a:r>
            <a:r>
              <a:rPr lang="el-GR" sz="2200" dirty="0">
                <a:latin typeface="Calibri" pitchFamily="34" charset="0"/>
              </a:rPr>
              <a:t>αναγνώριση, </a:t>
            </a:r>
            <a:r>
              <a:rPr lang="el-GR" sz="2200" dirty="0" smtClean="0">
                <a:latin typeface="Calibri" pitchFamily="34" charset="0"/>
              </a:rPr>
              <a:t>διάγνωση και </a:t>
            </a:r>
            <a:r>
              <a:rPr lang="el-GR" sz="2200" dirty="0">
                <a:latin typeface="Calibri" pitchFamily="34" charset="0"/>
              </a:rPr>
              <a:t>θεραπευτικές </a:t>
            </a:r>
            <a:r>
              <a:rPr lang="el-GR" sz="2200" dirty="0" smtClean="0">
                <a:latin typeface="Calibri" pitchFamily="34" charset="0"/>
              </a:rPr>
              <a:t>παρεμβάσεις.  Αρχεία Ελληνικής Ιατρικής, 2012; 29(5): 562-576.</a:t>
            </a:r>
            <a:endParaRPr lang="el-GR" sz="2200" dirty="0">
              <a:latin typeface="Calibri" pitchFamily="34" charset="0"/>
            </a:endParaRPr>
          </a:p>
          <a:p>
            <a:pPr lvl="0"/>
            <a:r>
              <a:rPr lang="el-GR" sz="2200" dirty="0" smtClean="0">
                <a:latin typeface="Calibri" pitchFamily="34" charset="0"/>
              </a:rPr>
              <a:t>Σωτηριάδη - </a:t>
            </a:r>
            <a:r>
              <a:rPr lang="el-GR" sz="2200" dirty="0" err="1" smtClean="0">
                <a:latin typeface="Calibri" pitchFamily="34" charset="0"/>
              </a:rPr>
              <a:t>Γκουτζιαμάνη</a:t>
            </a:r>
            <a:r>
              <a:rPr lang="el-GR" sz="2200" dirty="0" smtClean="0">
                <a:latin typeface="Calibri" pitchFamily="34" charset="0"/>
              </a:rPr>
              <a:t> Κ. (1993). Παιδιά με "ειδικές" εκπαιδευτικές ανάγκες. Αθήνα.</a:t>
            </a:r>
          </a:p>
          <a:p>
            <a:pPr lvl="0"/>
            <a:r>
              <a:rPr lang="el-GR" sz="2200" dirty="0" err="1" smtClean="0">
                <a:latin typeface="Calibri" pitchFamily="34" charset="0"/>
              </a:rPr>
              <a:t>Τσιάντης</a:t>
            </a:r>
            <a:r>
              <a:rPr lang="el-GR" sz="2200" dirty="0" smtClean="0">
                <a:latin typeface="Calibri" pitchFamily="34" charset="0"/>
              </a:rPr>
              <a:t> Γ, </a:t>
            </a:r>
            <a:r>
              <a:rPr lang="el-GR" sz="2200" dirty="0" err="1" smtClean="0">
                <a:latin typeface="Calibri" pitchFamily="34" charset="0"/>
              </a:rPr>
              <a:t>Μανωλόπουλος</a:t>
            </a:r>
            <a:r>
              <a:rPr lang="el-GR" sz="2200" dirty="0" smtClean="0">
                <a:latin typeface="Calibri" pitchFamily="34" charset="0"/>
              </a:rPr>
              <a:t> Σ. (1988). Σύγχρονα Θέματα Παιδοψυχιατρικής.</a:t>
            </a:r>
            <a:r>
              <a:rPr lang="el-GR" sz="2200" dirty="0">
                <a:latin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</a:rPr>
              <a:t>Τόμος Β'. Εκδόσεις Καστανιώτη, Αθήνα. </a:t>
            </a:r>
            <a:endParaRPr 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Calibri" pitchFamily="34" charset="0"/>
              </a:rPr>
              <a:t>Προτεινόμενη βιβλιογραφία </a:t>
            </a:r>
            <a:r>
              <a:rPr lang="el-GR" sz="2800" b="0" dirty="0" smtClean="0">
                <a:latin typeface="Calibri" pitchFamily="34" charset="0"/>
              </a:rPr>
              <a:t>(7 </a:t>
            </a:r>
            <a:r>
              <a:rPr lang="el-GR" sz="2800" b="0" dirty="0">
                <a:latin typeface="Calibri" pitchFamily="34" charset="0"/>
              </a:rPr>
              <a:t>από </a:t>
            </a:r>
            <a:r>
              <a:rPr lang="en-US" sz="2800" b="0" dirty="0">
                <a:latin typeface="Calibri" pitchFamily="34" charset="0"/>
              </a:rPr>
              <a:t>7</a:t>
            </a:r>
            <a:r>
              <a:rPr lang="el-GR" sz="2800" b="0" dirty="0">
                <a:latin typeface="Calibri" pitchFamily="34" charset="0"/>
              </a:rPr>
              <a:t>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1369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</a:t>
            </a:r>
            <a:r>
              <a:rPr lang="el-GR" sz="2000" dirty="0" err="1" smtClean="0"/>
              <a:t>Γραμματοπούλου</a:t>
            </a:r>
            <a:r>
              <a:rPr lang="el-GR" sz="2000" dirty="0" smtClean="0"/>
              <a:t>, </a:t>
            </a:r>
            <a:r>
              <a:rPr lang="el-GR" sz="2000" dirty="0"/>
              <a:t>Αγγελική Δούκα </a:t>
            </a:r>
            <a:r>
              <a:rPr lang="el-GR" sz="2000" dirty="0" smtClean="0"/>
              <a:t>2014. </a:t>
            </a:r>
            <a:r>
              <a:rPr lang="el-GR" sz="2000" dirty="0" err="1"/>
              <a:t>Γραμματοπούλου</a:t>
            </a:r>
            <a:r>
              <a:rPr lang="el-GR" sz="2000" dirty="0"/>
              <a:t>, Αγγελική </a:t>
            </a:r>
            <a:r>
              <a:rPr lang="el-GR" sz="2000" dirty="0" smtClean="0"/>
              <a:t>Δούκα. </a:t>
            </a:r>
            <a:r>
              <a:rPr lang="el-GR" sz="2000" dirty="0"/>
              <a:t>«Προσαρμοσμένη Κινητική Δραστηριότητα. Ενότητα 13: Διαταραχή Ελλειμματικής Προσοχής με </a:t>
            </a:r>
            <a:r>
              <a:rPr lang="el-GR" sz="2000" dirty="0" err="1"/>
              <a:t>Υπερκινητικότητα</a:t>
            </a:r>
            <a:r>
              <a:rPr lang="el-GR" sz="2000" dirty="0"/>
              <a:t>-ΔΕΠΥ και Προσαρμοσμένη Κινητική </a:t>
            </a:r>
            <a:r>
              <a:rPr lang="el-GR" sz="2000" dirty="0" smtClean="0"/>
              <a:t>Δραστηριότητα».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sz="2200" dirty="0" smtClean="0">
                <a:latin typeface="Calibri" pitchFamily="34" charset="0"/>
              </a:rPr>
              <a:t>Η ΔΕΠΥ εμφανίζεται στο 3-7% των παιδιών της σχολικής ηλικίας (</a:t>
            </a:r>
            <a:r>
              <a:rPr lang="en-US" sz="2200" dirty="0">
                <a:latin typeface="Calibri" pitchFamily="34" charset="0"/>
              </a:rPr>
              <a:t>American Psychiatric Association, </a:t>
            </a:r>
            <a:r>
              <a:rPr lang="en-US" sz="2200" dirty="0" smtClean="0">
                <a:latin typeface="Calibri" pitchFamily="34" charset="0"/>
              </a:rPr>
              <a:t>2000</a:t>
            </a:r>
            <a:r>
              <a:rPr lang="el-GR" sz="2200" dirty="0" smtClean="0">
                <a:latin typeface="Calibri" pitchFamily="34" charset="0"/>
              </a:rPr>
              <a:t>; </a:t>
            </a:r>
            <a:r>
              <a:rPr lang="en-US" sz="2200" dirty="0" smtClean="0">
                <a:latin typeface="Calibri" pitchFamily="34" charset="0"/>
              </a:rPr>
              <a:t>Faraone et al., 2003</a:t>
            </a:r>
            <a:r>
              <a:rPr lang="el-GR" sz="2200" dirty="0" smtClean="0">
                <a:latin typeface="Calibri" pitchFamily="34" charset="0"/>
              </a:rPr>
              <a:t>)</a:t>
            </a:r>
            <a:endParaRPr lang="en-US" sz="22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200" dirty="0" smtClean="0">
                <a:latin typeface="Calibri" pitchFamily="34" charset="0"/>
              </a:rPr>
              <a:t>Η αναλογία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</a:rPr>
              <a:t>αγοριών </a:t>
            </a:r>
            <a:r>
              <a:rPr lang="el-GR" sz="2200" dirty="0">
                <a:latin typeface="Calibri" pitchFamily="34" charset="0"/>
              </a:rPr>
              <a:t>προς κορίτσια κυμαίνεται από 3:1 έως 5:1.  </a:t>
            </a:r>
            <a:endParaRPr lang="el-GR" sz="22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200" dirty="0" smtClean="0">
                <a:latin typeface="Calibri" pitchFamily="34" charset="0"/>
              </a:rPr>
              <a:t>Φθίνει στη διάρκεια της εφηβείας (</a:t>
            </a:r>
            <a:r>
              <a:rPr lang="en-US" sz="2200" dirty="0" smtClean="0">
                <a:latin typeface="Calibri" pitchFamily="34" charset="0"/>
              </a:rPr>
              <a:t>Hill &amp; </a:t>
            </a:r>
            <a:r>
              <a:rPr lang="en-US" sz="2200" dirty="0" err="1" smtClean="0">
                <a:latin typeface="Calibri" pitchFamily="34" charset="0"/>
              </a:rPr>
              <a:t>Schoener</a:t>
            </a:r>
            <a:r>
              <a:rPr lang="en-US" sz="2200" dirty="0" smtClean="0">
                <a:latin typeface="Calibri" pitchFamily="34" charset="0"/>
              </a:rPr>
              <a:t>, 1996</a:t>
            </a:r>
            <a:r>
              <a:rPr lang="el-GR" sz="2200" dirty="0" smtClean="0">
                <a:latin typeface="Calibri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l-GR" sz="2200" dirty="0" smtClean="0">
                <a:latin typeface="Calibri" pitchFamily="34" charset="0"/>
              </a:rPr>
              <a:t>Η ΔΕΠΥ παραμένει στην πλήρη μορφή της μέχρι την ηλικία των 25 χρόνων σε ποσοστό 15% (</a:t>
            </a:r>
            <a:r>
              <a:rPr lang="en-US" sz="2200" dirty="0" smtClean="0">
                <a:latin typeface="Calibri" pitchFamily="34" charset="0"/>
              </a:rPr>
              <a:t>Faraone, </a:t>
            </a:r>
            <a:r>
              <a:rPr lang="en-US" sz="2200" dirty="0" err="1" smtClean="0">
                <a:latin typeface="Calibri" pitchFamily="34" charset="0"/>
              </a:rPr>
              <a:t>Biederman</a:t>
            </a:r>
            <a:r>
              <a:rPr lang="en-US" sz="2200" dirty="0" smtClean="0">
                <a:latin typeface="Calibri" pitchFamily="34" charset="0"/>
              </a:rPr>
              <a:t>, &amp; Mick, 2006</a:t>
            </a:r>
            <a:r>
              <a:rPr lang="el-GR" sz="2200" dirty="0" smtClean="0">
                <a:latin typeface="Calibri" pitchFamily="34" charset="0"/>
              </a:rPr>
              <a:t>), ενώ στους ενήλικες αφορά στο 2-5% (</a:t>
            </a:r>
            <a:r>
              <a:rPr lang="en-US" sz="2200" dirty="0" smtClean="0">
                <a:latin typeface="Calibri" pitchFamily="34" charset="0"/>
              </a:rPr>
              <a:t>Simon, et al., 2009</a:t>
            </a:r>
            <a:r>
              <a:rPr lang="el-GR" sz="2200" dirty="0" smtClean="0">
                <a:latin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l-GR" sz="2200" dirty="0" smtClean="0">
                <a:latin typeface="Calibri" pitchFamily="34" charset="0"/>
              </a:rPr>
              <a:t>Τα συμπτώματα είναι φανερά σε δύο τουλάχιστον περιβάλλοντα (σπίτι - σχολείο ή σπίτι -  δουλειά) και υπάρχει ξεκάθαρη απόδειξη παρεμπόδισης αναπτυξιακών λειτουργιών, όπως κοινωνικών, ακαδημαϊκών και συναισθηματικών με αντίκτυπο αργότερα και στην εργασία (Δούκα, 2004)</a:t>
            </a:r>
            <a:endParaRPr lang="el-GR" sz="22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2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r>
              <a:rPr lang="el-GR" sz="2000" dirty="0" err="1"/>
              <a:t>Πεχλιβανίδης</a:t>
            </a:r>
            <a:r>
              <a:rPr lang="el-GR" sz="2000" dirty="0"/>
              <a:t> Α, </a:t>
            </a:r>
            <a:r>
              <a:rPr lang="el-GR" sz="2000" dirty="0" err="1"/>
              <a:t>Σπυροπούλου</a:t>
            </a:r>
            <a:r>
              <a:rPr lang="el-GR" sz="2000" dirty="0"/>
              <a:t> Α, Γαλανόπουλος Α, </a:t>
            </a:r>
            <a:r>
              <a:rPr lang="el-GR" sz="2000" dirty="0" err="1"/>
              <a:t>Παπαχρήστου</a:t>
            </a:r>
            <a:r>
              <a:rPr lang="el-GR" sz="2000" dirty="0"/>
              <a:t> ΧΑ, Παπαδημητρίου ΓΝ. Διαταραχή ελλειμματικής προσοχής </a:t>
            </a:r>
            <a:r>
              <a:rPr lang="el-GR" sz="2000" dirty="0" err="1"/>
              <a:t>υπερκινητικότητας</a:t>
            </a:r>
            <a:r>
              <a:rPr lang="el-GR" sz="2000" dirty="0"/>
              <a:t> (ΔΕΠΥ) στους ενήλικες. Κλινική αναγνώριση, διάγνωση και θεραπευτικές παρεμβάσεις.  Αρχεία Ελληνικής Ιατρικής, 2012; 29(5): </a:t>
            </a:r>
            <a:r>
              <a:rPr lang="el-GR" sz="2000" dirty="0" smtClean="0"/>
              <a:t>562-576</a:t>
            </a:r>
            <a:r>
              <a:rPr lang="en-US" sz="2000" dirty="0" smtClean="0"/>
              <a:t>, </a:t>
            </a:r>
            <a:r>
              <a:rPr lang="el-GR" sz="2000" dirty="0" smtClean="0"/>
              <a:t>Πίνακας 1, Πίνακας 2.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954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Τα Διαγνωστικά </a:t>
            </a:r>
            <a:r>
              <a:rPr lang="el-GR" sz="2400" dirty="0">
                <a:latin typeface="Calibri" pitchFamily="34" charset="0"/>
              </a:rPr>
              <a:t>κριτήρια της διαταραχής ελλειμματικής </a:t>
            </a:r>
            <a:r>
              <a:rPr lang="el-GR" sz="2400" dirty="0" smtClean="0">
                <a:latin typeface="Calibri" pitchFamily="34" charset="0"/>
              </a:rPr>
              <a:t>προσοχής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υπερκινητικότητας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(ΔΕΠΥ) παιδικής ηλικίας </a:t>
            </a:r>
            <a:r>
              <a:rPr lang="el-GR" sz="2400" dirty="0" smtClean="0">
                <a:latin typeface="Calibri" pitchFamily="34" charset="0"/>
              </a:rPr>
              <a:t>βασίζονται στο</a:t>
            </a:r>
            <a:r>
              <a:rPr lang="en-US" sz="2400" dirty="0" smtClean="0">
                <a:latin typeface="Calibri" pitchFamily="34" charset="0"/>
              </a:rPr>
              <a:t> Diagnostic and Statistical Manual-IV-text revised (</a:t>
            </a:r>
            <a:r>
              <a:rPr lang="el-GR" sz="2400" dirty="0" smtClean="0">
                <a:latin typeface="Calibri" pitchFamily="34" charset="0"/>
              </a:rPr>
              <a:t>DSM-IV-TR</a:t>
            </a:r>
            <a:r>
              <a:rPr lang="en-US" sz="2400" dirty="0" smtClean="0">
                <a:latin typeface="Calibri" pitchFamily="34" charset="0"/>
              </a:rPr>
              <a:t>) (</a:t>
            </a:r>
            <a:r>
              <a:rPr lang="en-US" sz="2400" dirty="0">
                <a:latin typeface="Calibri" pitchFamily="34" charset="0"/>
              </a:rPr>
              <a:t>American Psychiatric Association, </a:t>
            </a:r>
            <a:r>
              <a:rPr lang="en-US" sz="2400" dirty="0" smtClean="0">
                <a:latin typeface="Calibri" pitchFamily="34" charset="0"/>
              </a:rPr>
              <a:t>20</a:t>
            </a:r>
            <a:r>
              <a:rPr lang="el-GR" sz="2400" dirty="0" smtClean="0">
                <a:latin typeface="Calibri" pitchFamily="34" charset="0"/>
              </a:rPr>
              <a:t>13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l-GR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endParaRPr lang="el-GR" sz="3200" b="0" dirty="0"/>
          </a:p>
        </p:txBody>
      </p:sp>
      <p:pic>
        <p:nvPicPr>
          <p:cNvPr id="1028" name="Picture 4" descr="http://positivemed.com/wp-content/uploads/2013/04/what-is-AD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967366" cy="25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7295" y="5628743"/>
            <a:ext cx="2012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positivemed.com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3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Συμπτώματα απροσεξίας:</a:t>
            </a:r>
          </a:p>
          <a:p>
            <a:pPr lvl="0"/>
            <a:r>
              <a:rPr lang="el-GR" sz="2400" dirty="0">
                <a:latin typeface="Calibri" pitchFamily="34" charset="0"/>
              </a:rPr>
              <a:t>Τ</a:t>
            </a:r>
            <a:r>
              <a:rPr lang="el-GR" sz="2400" dirty="0" smtClean="0">
                <a:latin typeface="Calibri" pitchFamily="34" charset="0"/>
              </a:rPr>
              <a:t>ο άτομο αποτυγχάνει να συγκεντρωθεί σε λεπτομέρειες ή κάνει απρόσεκτα λάθη στις σχολικές ή άλλες εργασίες</a:t>
            </a:r>
          </a:p>
          <a:p>
            <a:pPr lvl="0"/>
            <a:r>
              <a:rPr lang="el-GR" sz="2400" dirty="0">
                <a:latin typeface="Calibri" pitchFamily="34" charset="0"/>
              </a:rPr>
              <a:t>Δ</a:t>
            </a:r>
            <a:r>
              <a:rPr lang="el-GR" sz="2400" dirty="0" smtClean="0">
                <a:latin typeface="Calibri" pitchFamily="34" charset="0"/>
              </a:rPr>
              <a:t>υσκολεύεται να συγκεντρωθεί στα καθήκοντά του ή στο παιχνίδι</a:t>
            </a:r>
          </a:p>
          <a:p>
            <a:pPr lvl="0"/>
            <a:r>
              <a:rPr lang="el-GR" sz="2400" dirty="0" smtClean="0">
                <a:latin typeface="Calibri" pitchFamily="34" charset="0"/>
              </a:rPr>
              <a:t>Δείχνει σα να μην ακούει όταν του μιλούν</a:t>
            </a:r>
          </a:p>
          <a:p>
            <a:pPr lvl="0"/>
            <a:r>
              <a:rPr lang="el-GR" sz="2400" dirty="0">
                <a:latin typeface="Calibri" pitchFamily="34" charset="0"/>
              </a:rPr>
              <a:t>Δ</a:t>
            </a:r>
            <a:r>
              <a:rPr lang="el-GR" sz="2400" dirty="0" smtClean="0">
                <a:latin typeface="Calibri" pitchFamily="34" charset="0"/>
              </a:rPr>
              <a:t>εν ακολουθεί μέχρι τέλους οδηγίες και δεν τελειώνει κάτι που έχει αρχίσει ( χωρίς να οφείλεται σε αντιδραστική συμπεριφορά ή σε αδυναμία κατανόησης των οδηγιών)</a:t>
            </a:r>
          </a:p>
          <a:p>
            <a:pPr lvl="0"/>
            <a:r>
              <a:rPr lang="el-GR" sz="2400" dirty="0">
                <a:latin typeface="Calibri" pitchFamily="34" charset="0"/>
              </a:rPr>
              <a:t>Δ</a:t>
            </a:r>
            <a:r>
              <a:rPr lang="el-GR" sz="2400" dirty="0" smtClean="0">
                <a:latin typeface="Calibri" pitchFamily="34" charset="0"/>
              </a:rPr>
              <a:t>υσκολεύεται να οργανώσει δραστηριότητες και εργασίες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Διαγνωστικά κριτήρια (</a:t>
            </a:r>
            <a:r>
              <a:rPr lang="en-US" dirty="0"/>
              <a:t>DSM IV)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 smtClean="0"/>
              <a:t>(</a:t>
            </a:r>
            <a:r>
              <a:rPr lang="en-US" sz="3100" b="0" dirty="0"/>
              <a:t>1 </a:t>
            </a:r>
            <a:r>
              <a:rPr lang="el-GR" sz="3100" b="0" dirty="0"/>
              <a:t>από 5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5" name="Rectangle 4"/>
          <p:cNvSpPr/>
          <p:nvPr/>
        </p:nvSpPr>
        <p:spPr>
          <a:xfrm>
            <a:off x="4211960" y="5517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American Psychiatric Association, 2013)</a:t>
            </a:r>
            <a:br>
              <a:rPr lang="en-US" dirty="0">
                <a:latin typeface="+mn-lt"/>
              </a:rPr>
            </a:b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7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lvl="0"/>
            <a:r>
              <a:rPr lang="el-GR" sz="2400" dirty="0" smtClean="0">
                <a:latin typeface="Calibri" pitchFamily="34" charset="0"/>
              </a:rPr>
              <a:t>Δεν του αρέσει, αποφεύγει ή είναι απρόθυμο να συμμετέχει σε δραστηριότητες που απαιτούν παρατεταμένη πνευματική προσπάθεια (σχολικές εργασίες ή προετοιμασία μαθημάτων στο σπίτι)</a:t>
            </a:r>
          </a:p>
          <a:p>
            <a:pPr lvl="0"/>
            <a:r>
              <a:rPr lang="el-GR" sz="2400" dirty="0" smtClean="0">
                <a:latin typeface="Calibri" pitchFamily="34" charset="0"/>
              </a:rPr>
              <a:t>Συχνά χάνει αντικείμενα αναγκαία για δραστηριότητες (παιχνίδια, στυλό, βιβλία, ή εργασίες μαθημάτων για το σπίτι)</a:t>
            </a:r>
          </a:p>
          <a:p>
            <a:pPr lvl="0"/>
            <a:r>
              <a:rPr lang="el-GR" sz="2400" dirty="0" smtClean="0">
                <a:latin typeface="Calibri" pitchFamily="34" charset="0"/>
              </a:rPr>
              <a:t>Η προσοχή του διασπάται εύκολα από εξωτερικά ερεθίσματα (π.χ. θορύβους)</a:t>
            </a:r>
          </a:p>
          <a:p>
            <a:pPr lvl="0"/>
            <a:r>
              <a:rPr lang="el-GR" sz="2400" dirty="0" smtClean="0">
                <a:latin typeface="Calibri" pitchFamily="34" charset="0"/>
              </a:rPr>
              <a:t>Συχνά ξεχνάει τις καθημερινές του δραστηριότητες</a:t>
            </a:r>
            <a:endParaRPr 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Διαγνωστικά κριτήρια (</a:t>
            </a:r>
            <a:r>
              <a:rPr lang="en-US" sz="3600" dirty="0"/>
              <a:t>DSM IV) </a:t>
            </a:r>
            <a:br>
              <a:rPr lang="en-US" sz="3600" dirty="0"/>
            </a:br>
            <a:r>
              <a:rPr lang="en-US" sz="2800" b="0" dirty="0" smtClean="0"/>
              <a:t>(2 </a:t>
            </a:r>
            <a:r>
              <a:rPr lang="el-GR" sz="2800" b="0" dirty="0"/>
              <a:t>από 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3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Συμπτώματα </a:t>
            </a:r>
            <a:r>
              <a:rPr lang="el-GR" sz="2600" b="1" dirty="0" err="1" smtClean="0">
                <a:solidFill>
                  <a:srgbClr val="820000"/>
                </a:solidFill>
                <a:latin typeface="Calibri" pitchFamily="34" charset="0"/>
              </a:rPr>
              <a:t>υπερκινητικότητας</a:t>
            </a: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:</a:t>
            </a:r>
          </a:p>
          <a:p>
            <a:pPr lvl="0"/>
            <a:r>
              <a:rPr lang="el-GR" sz="2600" dirty="0">
                <a:latin typeface="Calibri" pitchFamily="34" charset="0"/>
              </a:rPr>
              <a:t>Τ</a:t>
            </a:r>
            <a:r>
              <a:rPr lang="el-GR" sz="2600" dirty="0" smtClean="0">
                <a:latin typeface="Calibri" pitchFamily="34" charset="0"/>
              </a:rPr>
              <a:t>ο άτομο συχνά κινείται </a:t>
            </a:r>
            <a:r>
              <a:rPr lang="el-GR" sz="2600" dirty="0">
                <a:latin typeface="Calibri" pitchFamily="34" charset="0"/>
              </a:rPr>
              <a:t>νευρικά συνεχώς με </a:t>
            </a:r>
            <a:r>
              <a:rPr lang="el-GR" sz="2600" dirty="0" smtClean="0">
                <a:latin typeface="Calibri" pitchFamily="34" charset="0"/>
              </a:rPr>
              <a:t>τα χέρια ή τα πόδια ή στριφογυρίζει στο κάθισμά του</a:t>
            </a:r>
          </a:p>
          <a:p>
            <a:pPr lvl="0"/>
            <a:r>
              <a:rPr lang="el-GR" sz="2600" dirty="0">
                <a:latin typeface="Calibri" pitchFamily="34" charset="0"/>
              </a:rPr>
              <a:t>Σ</a:t>
            </a:r>
            <a:r>
              <a:rPr lang="el-GR" sz="2600" dirty="0" smtClean="0">
                <a:latin typeface="Calibri" pitchFamily="34" charset="0"/>
              </a:rPr>
              <a:t>υχνά φεύγει από το κάθισμά του μέσα στην τάξη ή σε άλλες καταστάσεις που απαιτείται να παραμείνει καθιστό</a:t>
            </a:r>
          </a:p>
          <a:p>
            <a:pPr lvl="0"/>
            <a:r>
              <a:rPr lang="el-GR" sz="2600" dirty="0">
                <a:latin typeface="Calibri" pitchFamily="34" charset="0"/>
              </a:rPr>
              <a:t>Τ</a:t>
            </a:r>
            <a:r>
              <a:rPr lang="el-GR" sz="2600" dirty="0" smtClean="0">
                <a:latin typeface="Calibri" pitchFamily="34" charset="0"/>
              </a:rPr>
              <a:t>ρέχει γύρω - γύρω ή σκαρφαλώνει συνεχώς σε καταστάσεις όπου δεν επιτρέπεται</a:t>
            </a:r>
          </a:p>
          <a:p>
            <a:pPr lvl="0"/>
            <a:r>
              <a:rPr lang="el-GR" sz="2600" dirty="0" smtClean="0">
                <a:latin typeface="Calibri" pitchFamily="34" charset="0"/>
              </a:rPr>
              <a:t> Δυσκολεύεται να παίξει ή να εμπλακεί σε δραστηριότητες ελεύθερου χρόνου ήσυχα</a:t>
            </a:r>
          </a:p>
          <a:p>
            <a:pPr lvl="0"/>
            <a:r>
              <a:rPr lang="el-GR" sz="2600" dirty="0">
                <a:latin typeface="Calibri" pitchFamily="34" charset="0"/>
              </a:rPr>
              <a:t>Ε</a:t>
            </a:r>
            <a:r>
              <a:rPr lang="el-GR" sz="2600" dirty="0" smtClean="0">
                <a:latin typeface="Calibri" pitchFamily="34" charset="0"/>
              </a:rPr>
              <a:t>ίναι πάντα πρόθυμο να "τρέξει" για οτιδήποτε ή δίνει την εντύπωση ότι καθοδηγείται από  ένα "</a:t>
            </a:r>
            <a:r>
              <a:rPr lang="el-GR" sz="2600" dirty="0" err="1" smtClean="0">
                <a:latin typeface="Calibri" pitchFamily="34" charset="0"/>
              </a:rPr>
              <a:t>μοτεράκι</a:t>
            </a:r>
            <a:r>
              <a:rPr lang="el-GR" sz="2600" dirty="0" smtClean="0">
                <a:latin typeface="Calibri" pitchFamily="34" charset="0"/>
              </a:rPr>
              <a:t>"</a:t>
            </a:r>
          </a:p>
          <a:p>
            <a:pPr lvl="0"/>
            <a:r>
              <a:rPr lang="el-GR" sz="2600" dirty="0">
                <a:latin typeface="Calibri" pitchFamily="34" charset="0"/>
              </a:rPr>
              <a:t>Σ</a:t>
            </a:r>
            <a:r>
              <a:rPr lang="el-GR" sz="2600" dirty="0" smtClean="0">
                <a:latin typeface="Calibri" pitchFamily="34" charset="0"/>
              </a:rPr>
              <a:t>υχνά μιλάει συνεχώς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Διαγνωστικά κριτήρια (</a:t>
            </a:r>
            <a:r>
              <a:rPr lang="en-US" dirty="0"/>
              <a:t>DSM IV) </a:t>
            </a:r>
            <a:br>
              <a:rPr lang="en-US" dirty="0"/>
            </a:br>
            <a:r>
              <a:rPr lang="en-US" sz="3100" b="0" dirty="0" smtClean="0"/>
              <a:t>(3 </a:t>
            </a:r>
            <a:r>
              <a:rPr lang="el-GR" sz="3100" b="0" dirty="0"/>
              <a:t>από 5)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1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Συμπτώματα παρορμητικότητας: </a:t>
            </a:r>
          </a:p>
          <a:p>
            <a:pPr lvl="0"/>
            <a:r>
              <a:rPr lang="el-GR" sz="2400" dirty="0">
                <a:latin typeface="Calibri" pitchFamily="34" charset="0"/>
              </a:rPr>
              <a:t>Σ</a:t>
            </a:r>
            <a:r>
              <a:rPr lang="el-GR" sz="2400" dirty="0" smtClean="0">
                <a:latin typeface="Calibri" pitchFamily="34" charset="0"/>
              </a:rPr>
              <a:t>υχνά πετάγεται και προλαβαίνει να απαντήσει πριν ακόμη ολοκληρωθεί η ερώτηση</a:t>
            </a:r>
          </a:p>
          <a:p>
            <a:pPr lvl="0"/>
            <a:r>
              <a:rPr lang="el-GR" sz="2400" dirty="0">
                <a:latin typeface="Calibri" pitchFamily="34" charset="0"/>
              </a:rPr>
              <a:t>Σ</a:t>
            </a:r>
            <a:r>
              <a:rPr lang="el-GR" sz="2400" dirty="0" smtClean="0">
                <a:latin typeface="Calibri" pitchFamily="34" charset="0"/>
              </a:rPr>
              <a:t>υχνά δυσκολεύεται να περιμένει τη σειρά του</a:t>
            </a:r>
          </a:p>
          <a:p>
            <a:pPr lvl="0"/>
            <a:r>
              <a:rPr lang="el-GR" sz="2400" dirty="0">
                <a:latin typeface="Calibri" pitchFamily="34" charset="0"/>
              </a:rPr>
              <a:t>Σ</a:t>
            </a:r>
            <a:r>
              <a:rPr lang="el-GR" sz="2400" dirty="0" smtClean="0">
                <a:latin typeface="Calibri" pitchFamily="34" charset="0"/>
              </a:rPr>
              <a:t>υχνά διακόπτει ή επιβάλλει την παρουσία του σε άλλους (π.χ. επεμβαίνει σε συζητήσεις ή σε  ομαδικά παιχνίδια) </a:t>
            </a:r>
          </a:p>
          <a:p>
            <a:pPr algn="r">
              <a:buNone/>
            </a:pPr>
            <a:r>
              <a:rPr lang="el-GR" sz="1600" dirty="0" smtClean="0">
                <a:latin typeface="Calibri" pitchFamily="34" charset="0"/>
              </a:rPr>
              <a:t>                                (</a:t>
            </a:r>
            <a:r>
              <a:rPr lang="en-US" sz="1600" dirty="0" smtClean="0">
                <a:latin typeface="Calibri" pitchFamily="34" charset="0"/>
              </a:rPr>
              <a:t>American Psychiatric Association</a:t>
            </a:r>
            <a:r>
              <a:rPr lang="el-GR" sz="1600" dirty="0" smtClean="0">
                <a:latin typeface="Calibri" pitchFamily="34" charset="0"/>
              </a:rPr>
              <a:t>, 2013)</a:t>
            </a:r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Διαγνωστικά κριτήρια (</a:t>
            </a:r>
            <a:r>
              <a:rPr lang="en-US" dirty="0"/>
              <a:t>DSM IV) </a:t>
            </a:r>
            <a:br>
              <a:rPr lang="en-US" dirty="0"/>
            </a:br>
            <a:r>
              <a:rPr lang="en-US" sz="3100" b="0" dirty="0" smtClean="0"/>
              <a:t>(4 </a:t>
            </a:r>
            <a:r>
              <a:rPr lang="el-GR" sz="3100" b="0" dirty="0"/>
              <a:t>από 5)</a:t>
            </a:r>
            <a:endParaRPr lang="el-GR" dirty="0"/>
          </a:p>
        </p:txBody>
      </p:sp>
      <p:pic>
        <p:nvPicPr>
          <p:cNvPr id="2050" name="Picture 2" descr="http://www.pbs.org/thisemotionallife/sites/default/files/imagecache/topic_centerpiece/ADHD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401290" cy="22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3301" y="6304533"/>
            <a:ext cx="1133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pbs.org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3f6fe85aa62cd66e5a7f0c04dd6c7ce7793d9f"/>
</p:tagLst>
</file>

<file path=ppt/theme/theme1.xml><?xml version="1.0" encoding="utf-8"?>
<a:theme xmlns:a="http://schemas.openxmlformats.org/drawingml/2006/main" name="OC_template_updated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3306</Words>
  <Application>Microsoft Office PowerPoint</Application>
  <PresentationFormat>On-screen Show (4:3)</PresentationFormat>
  <Paragraphs>285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OC_template_updated</vt:lpstr>
      <vt:lpstr>Προσαρμοσμένη Κινητική Δραστηριότητα</vt:lpstr>
      <vt:lpstr>Περιεχόμενα</vt:lpstr>
      <vt:lpstr>Ορισμός </vt:lpstr>
      <vt:lpstr>Επιδημιολογία </vt:lpstr>
      <vt:lpstr>Διάγνωση</vt:lpstr>
      <vt:lpstr>Διαγνωστικά κριτήρια (DSM IV)  (1 από 5)</vt:lpstr>
      <vt:lpstr>Διαγνωστικά κριτήρια (DSM IV)  (2 από 5)</vt:lpstr>
      <vt:lpstr>Διαγνωστικά κριτήρια (DSM IV)  (3 από 5)</vt:lpstr>
      <vt:lpstr>Διαγνωστικά κριτήρια (DSM IV)  (4 από 5)</vt:lpstr>
      <vt:lpstr>Διαγνωστικά κριτήρια (DSM IV)  (5 από 5)</vt:lpstr>
      <vt:lpstr>Συμπτώματα της ΔΕΠΥ αναλογα με το ηλικιακο φασμα (1 από 3)</vt:lpstr>
      <vt:lpstr>Συμπτώματα της ΔΕΠΥ αναλογα με το ηλικιακο φασμα (2 από 3)</vt:lpstr>
      <vt:lpstr>Συμπτώματα της ΔΕΠΥ αναλογα με το ηλικιακο φασμα (3 από 3)</vt:lpstr>
      <vt:lpstr>Συνοδά χαρακτηριστικά</vt:lpstr>
      <vt:lpstr>Ταξινόμηση</vt:lpstr>
      <vt:lpstr>Αιτιολογία</vt:lpstr>
      <vt:lpstr>Πρόγνωση</vt:lpstr>
      <vt:lpstr>Θεραπεία - Παρέμβαση (1 από 5)</vt:lpstr>
      <vt:lpstr>Θεραπεία - Παρέμβαση (2 από 5)</vt:lpstr>
      <vt:lpstr>Θεραπεία - Παρέμβαση (3 από 5)</vt:lpstr>
      <vt:lpstr>Θεραπεία - Παρέμβαση (4 από 5)</vt:lpstr>
      <vt:lpstr>Θεραπεία - Παρέμβαση (5 από 5)</vt:lpstr>
      <vt:lpstr>Η επίδραση της άσκησης (1 από 3)</vt:lpstr>
      <vt:lpstr>Η επίδραση της άσκησης (2 από 3)</vt:lpstr>
      <vt:lpstr>Η επίδραση της άσκησης (3 από 3)</vt:lpstr>
      <vt:lpstr>Αναψυχή και Αθλήματα (1 από 2)</vt:lpstr>
      <vt:lpstr>Αναψυχή και Αθλήματα (2 από 2)</vt:lpstr>
      <vt:lpstr>Προτεινόμενη βιβλιογραφία (1 από 7)</vt:lpstr>
      <vt:lpstr>Προτεινόμενη βιβλιογραφία (2 από 7)</vt:lpstr>
      <vt:lpstr>Προτεινόμενη βιβλιογραφία (3 από 7)</vt:lpstr>
      <vt:lpstr>Προτεινόμενη βιβλιογραφία (4 από 7)</vt:lpstr>
      <vt:lpstr>Προτεινόμενη βιβλιογραφία (5 από 7)</vt:lpstr>
      <vt:lpstr>Προτεινόμενη βιβλιογραφία (6 από 7)</vt:lpstr>
      <vt:lpstr>Προτεινόμενη βιβλιογραφία (7 από 7)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48</cp:revision>
  <dcterms:created xsi:type="dcterms:W3CDTF">2013-03-04T13:35:19Z</dcterms:created>
  <dcterms:modified xsi:type="dcterms:W3CDTF">2015-09-22T07:05:20Z</dcterms:modified>
</cp:coreProperties>
</file>