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7" r:id="rId22"/>
    <p:sldId id="262" r:id="rId23"/>
    <p:sldId id="264" r:id="rId24"/>
    <p:sldId id="265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02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1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2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5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2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3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9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4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5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6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lass_graduated_cylinder-250ml_1.jp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ucasbosch" TargetMode="External"/><Relationship Id="rId4" Type="http://schemas.openxmlformats.org/officeDocument/2006/relationships/hyperlink" Target="http://commons.wikimedia.org/wiki/File:Burette_vertical.svg" TargetMode="External"/><Relationship Id="rId9" Type="http://schemas.openxmlformats.org/officeDocument/2006/relationships/hyperlink" Target="http://commons.wikimedia.org/wiki/User:Lilly_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b_glassware.jpg" TargetMode="External"/><Relationship Id="rId13" Type="http://schemas.openxmlformats.org/officeDocument/2006/relationships/hyperlink" Target="http://creativecommons.org/licenses/by-sa/2.5/deed.en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openxmlformats.org/officeDocument/2006/relationships/hyperlink" Target="http://en.wikipedia.org/wiki/File:Beakers.jpg" TargetMode="External"/><Relationship Id="rId17" Type="http://schemas.openxmlformats.org/officeDocument/2006/relationships/hyperlink" Target="http://creativecommons.org/licenses/by-sa/2.0/fr/deed.en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commons.wikimedia.org/wiki/User:Ram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commons.wikimedia.org/wiki/User:Lucasbosch" TargetMode="External"/><Relationship Id="rId15" Type="http://schemas.openxmlformats.org/officeDocument/2006/relationships/hyperlink" Target="http://commons.wikimedia.org/wiki/File:Verrerie-p1030896.jpg" TargetMode="External"/><Relationship Id="rId10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File:Duran_erlenmeyer_flask_narrow_neck_50ml.jpg" TargetMode="External"/><Relationship Id="rId9" Type="http://schemas.openxmlformats.org/officeDocument/2006/relationships/hyperlink" Target="http://commons.wikimedia.org/w/index.php?title=User:Tweenk&amp;action=edit&amp;redlink=1" TargetMode="External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aesium_fluoride.jpg" TargetMode="External"/><Relationship Id="rId13" Type="http://schemas.openxmlformats.org/officeDocument/2006/relationships/hyperlink" Target="http://commons.wikimedia.org/wiki/User:Miaow_Miaow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12" Type="http://schemas.openxmlformats.org/officeDocument/2006/relationships/hyperlink" Target="http://commons.wikimedia.org/wiki/File:Szalka_petriego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commons.wikimedia.org/wiki/User:Rifleman_82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commons.wikimedia.org/wiki/File:Desiccator.jpg" TargetMode="External"/><Relationship Id="rId9" Type="http://schemas.openxmlformats.org/officeDocument/2006/relationships/hyperlink" Target="http://commons.wikimedia.org/wiki/User:Calver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budo_B%C3%BCchner.jpe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hyperlink" Target="http://commons.wikimedia.org/wiki/User:Evan-Amo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hyperlink" Target="http://commons.wikimedia.org/wiki/File:White-Mortar-and-Pestle.jpg" TargetMode="External"/><Relationship Id="rId5" Type="http://schemas.openxmlformats.org/officeDocument/2006/relationships/hyperlink" Target="http://commons.wikimedia.org/wiki/User:LivingShadow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commons.wikimedia.org/wiki/File:Abdampfschalen_verschiedene_Groessen.jpg" TargetMode="External"/><Relationship Id="rId9" Type="http://schemas.openxmlformats.org/officeDocument/2006/relationships/hyperlink" Target="http://commons.wikimedia.org/wiki/User:Elo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b_wash-bottles_water_EtOH.jp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ucasbosch" TargetMode="External"/><Relationship Id="rId4" Type="http://schemas.openxmlformats.org/officeDocument/2006/relationships/hyperlink" Target="http://commons.wikimedia.org/wiki/File:Measuring_cylinder.svg" TargetMode="External"/><Relationship Id="rId9" Type="http://schemas.openxmlformats.org/officeDocument/2006/relationships/hyperlink" Target="http://commons.wikimedia.org/wiki/User:Masu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orceps.jpg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12" Type="http://schemas.openxmlformats.org/officeDocument/2006/relationships/hyperlink" Target="http://commons.wikimedia.org/w/index.php?title=User:G%C3%B6tz&amp;action=edit&amp;redlink=1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creativecommons.org/licenses/by-sa/2.5/deed.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hyperlink" Target="http://commons.wikimedia.org/wiki/File:Two_small_test_tubes_held_in_spring_clamps.jpg" TargetMode="External"/><Relationship Id="rId5" Type="http://schemas.openxmlformats.org/officeDocument/2006/relationships/hyperlink" Target="http://commons.wikimedia.org/wiki/User:Ivan_Akira" TargetMode="External"/><Relationship Id="rId15" Type="http://schemas.openxmlformats.org/officeDocument/2006/relationships/hyperlink" Target="http://commons.wikimedia.org/w/index.php?title=User:William_Rafti_of_the_William_Rafti_Institute&amp;action=edit&amp;redlink=1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commons.wikimedia.org/wiki/File:Titration_Apparatus.png" TargetMode="External"/><Relationship Id="rId9" Type="http://schemas.openxmlformats.org/officeDocument/2006/relationships/hyperlink" Target="http://commons.wikimedia.org/wiki/User:Zephyris" TargetMode="External"/><Relationship Id="rId14" Type="http://schemas.openxmlformats.org/officeDocument/2006/relationships/hyperlink" Target="http://commons.wikimedia.org/wiki/File:Forceps_plastic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olimerek" TargetMode="External"/><Relationship Id="rId4" Type="http://schemas.openxmlformats.org/officeDocument/2006/relationships/hyperlink" Target="http://commons.wikimedia.org/wiki/File:Fume_hoo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0/deed.en" TargetMode="External"/><Relationship Id="rId5" Type="http://schemas.openxmlformats.org/officeDocument/2006/relationships/hyperlink" Target="http://commons.wikimedia.org/wiki/User:Jacopo_Werther" TargetMode="External"/><Relationship Id="rId4" Type="http://schemas.openxmlformats.org/officeDocument/2006/relationships/hyperlink" Target="http://commons.wikimedia.org/wiki/File:Chemistry_Laboratory_-_Bench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Paginazero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File:Propipetta.jpg" TargetMode="External"/><Relationship Id="rId12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hyperlink" Target="http://commons.wikimedia.org/wiki/User:Gmhofmann" TargetMode="External"/><Relationship Id="rId5" Type="http://schemas.openxmlformats.org/officeDocument/2006/relationships/hyperlink" Target="http://creativecommons.org/licenses/by-sa/2.5/deed.en" TargetMode="External"/><Relationship Id="rId15" Type="http://schemas.openxmlformats.org/officeDocument/2006/relationships/hyperlink" Target="http://commons.wikimedia.org/wiki/User:FK1954" TargetMode="External"/><Relationship Id="rId10" Type="http://schemas.openxmlformats.org/officeDocument/2006/relationships/hyperlink" Target="http://commons.wikimedia.org/wiki/File:Vollpipetten.jpg" TargetMode="External"/><Relationship Id="rId4" Type="http://schemas.openxmlformats.org/officeDocument/2006/relationships/hyperlink" Target="http://en.wikipedia.org/wiki/File:Volumetric_flasks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commons.wikimedia.org/wiki/File:Ground_glass_stopp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>
                <a:solidFill>
                  <a:prstClr val="black"/>
                </a:solidFill>
              </a:rPr>
              <a:t>1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800" dirty="0"/>
              <a:t>Εισαγωγή στα Εργαστήρια Χημείας Γραφικών </a:t>
            </a:r>
            <a:r>
              <a:rPr lang="el-GR" altLang="el-GR" sz="2800" dirty="0" smtClean="0"/>
              <a:t>Τεχνών</a:t>
            </a:r>
            <a:endParaRPr lang="en-US" sz="2600" dirty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Δρ. </a:t>
            </a:r>
            <a:r>
              <a:rPr lang="el-GR" altLang="el-GR" sz="24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4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pic>
        <p:nvPicPr>
          <p:cNvPr id="4098" name="Picture 2" descr="File:Burette vertica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9555"/>
            <a:ext cx="190500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2032" y="59920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Burette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vertical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Lucasbosch"/>
              </a:rPr>
              <a:t>Lucasbosch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100" name="Picture 4" descr="File:Glass graduated cylinder-250ml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9874"/>
            <a:ext cx="2664296" cy="3763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76056" y="543506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Glass graduated cylinder-250ml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Lilly M"/>
              </a:rPr>
              <a:t>Lilly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9" tooltip="User:Lilly M"/>
              </a:rPr>
              <a:t>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4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Σκεύη ανθεκτικά σε μεταβολές της θερμοκρασίας (</a:t>
            </a:r>
            <a:r>
              <a:rPr lang="el-GR" b="1" dirty="0" err="1">
                <a:solidFill>
                  <a:srgbClr val="004A82"/>
                </a:solidFill>
              </a:rPr>
              <a:t>pyrex</a:t>
            </a:r>
            <a:r>
              <a:rPr lang="el-GR" b="1" dirty="0" smtClean="0">
                <a:solidFill>
                  <a:srgbClr val="004A82"/>
                </a:solidFill>
              </a:rPr>
              <a:t>):</a:t>
            </a:r>
            <a:endParaRPr lang="el-GR" dirty="0">
              <a:solidFill>
                <a:srgbClr val="004A82"/>
              </a:solidFill>
            </a:endParaRPr>
          </a:p>
          <a:p>
            <a:r>
              <a:rPr lang="el-GR" dirty="0"/>
              <a:t>Ποτήρια βρασμού – </a:t>
            </a:r>
            <a:r>
              <a:rPr lang="el-GR" dirty="0" smtClean="0"/>
              <a:t>ζέσεως,</a:t>
            </a:r>
            <a:endParaRPr lang="el-GR" dirty="0"/>
          </a:p>
          <a:p>
            <a:r>
              <a:rPr lang="el-GR" dirty="0"/>
              <a:t>Κωνικές </a:t>
            </a:r>
            <a:r>
              <a:rPr lang="el-GR" dirty="0" smtClean="0"/>
              <a:t>φιάλες,</a:t>
            </a:r>
            <a:endParaRPr lang="el-GR" dirty="0"/>
          </a:p>
          <a:p>
            <a:r>
              <a:rPr lang="el-GR" dirty="0"/>
              <a:t>Σφαιρικές </a:t>
            </a:r>
            <a:r>
              <a:rPr lang="el-GR" dirty="0" smtClean="0"/>
              <a:t>φιάλες.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5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pic>
        <p:nvPicPr>
          <p:cNvPr id="5124" name="Picture 4" descr="File:Duran erlenmeyer flask narrow neck 50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0" y="1203036"/>
            <a:ext cx="1546108" cy="2321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3532641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Duran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erlenmeyer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 flask narrow neck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50ml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Lucasbosch"/>
              </a:rPr>
              <a:t>Lucasbosch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126" name="Picture 6" descr="File:Lab glasswa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01" y="1340768"/>
            <a:ext cx="2472339" cy="1931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6523" y="32933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Lab glassware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Tweenk (page does not exist)"/>
              </a:rPr>
              <a:t>Tweenk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050" y="4158079"/>
            <a:ext cx="2043348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620769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2"/>
              </a:rPr>
              <a:t>Beakers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Skorpion87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3"/>
              </a:rPr>
              <a:t>CC BY-SA 2.5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5122" name="Picture 2" descr="File:Verrerie-p103089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27" y="3915687"/>
            <a:ext cx="3011488" cy="22586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68773" y="6211024"/>
            <a:ext cx="251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5"/>
              </a:rPr>
              <a:t>Verrerie-p1030896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6" tooltip="User:Rama"/>
              </a:rPr>
              <a:t>Rama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7"/>
              </a:rPr>
              <a:t>CC BY-SA 2.0 FR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6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Σκεύη για διάφορες χρήσεις:</a:t>
            </a:r>
          </a:p>
          <a:p>
            <a:r>
              <a:rPr lang="el-GR" dirty="0"/>
              <a:t>Ύαλος </a:t>
            </a:r>
            <a:r>
              <a:rPr lang="el-GR" dirty="0" smtClean="0"/>
              <a:t>ωρολογίου,</a:t>
            </a:r>
            <a:endParaRPr lang="el-GR" dirty="0"/>
          </a:p>
          <a:p>
            <a:r>
              <a:rPr lang="el-GR" dirty="0" smtClean="0"/>
              <a:t>Χωνιά,</a:t>
            </a:r>
            <a:endParaRPr lang="el-GR" dirty="0"/>
          </a:p>
          <a:p>
            <a:r>
              <a:rPr lang="el-GR" dirty="0"/>
              <a:t>Φιαλίδια </a:t>
            </a:r>
            <a:r>
              <a:rPr lang="el-GR" dirty="0" smtClean="0"/>
              <a:t>ζύγισης,</a:t>
            </a:r>
            <a:endParaRPr lang="el-GR" dirty="0"/>
          </a:p>
          <a:p>
            <a:r>
              <a:rPr lang="el-GR" dirty="0" smtClean="0"/>
              <a:t>Ξηραντήρας.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7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pic>
        <p:nvPicPr>
          <p:cNvPr id="6146" name="Picture 2" descr="File:Desicc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2" y="1484784"/>
            <a:ext cx="3299520" cy="2474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8795" y="3959424"/>
            <a:ext cx="25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Desiccator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Rifleman 82"/>
              </a:rPr>
              <a:t>Rifleman 82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148" name="Picture 4" descr="File:Caesium fluori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90" y="1484784"/>
            <a:ext cx="2545344" cy="2474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50030" y="39390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Caesium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fluoride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Calvero"/>
              </a:rPr>
              <a:t>Calvero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349621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File:Szalka petrie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4" y="4509120"/>
            <a:ext cx="3024336" cy="18146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5490" y="6323722"/>
            <a:ext cx="257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Szalka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petriego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13" tooltip="User:Miaow Miaow"/>
              </a:rPr>
              <a:t>Miaow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3" tooltip="User:Miaow Miaow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13" tooltip="User:Miaow Miaow"/>
              </a:rPr>
              <a:t>Miaow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πορσελάνη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576" y="1412776"/>
            <a:ext cx="2098576" cy="1655961"/>
          </a:xfrm>
        </p:spPr>
        <p:txBody>
          <a:bodyPr/>
          <a:lstStyle/>
          <a:p>
            <a:r>
              <a:rPr lang="el-GR" dirty="0" smtClean="0"/>
              <a:t>Κάψα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Χωνευτήριο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Χωνί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7172" name="Picture 4" descr="File:Abdampfschalen verschiedene Groes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10332"/>
            <a:ext cx="3168352" cy="18218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31321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Abdampfschalen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verschiedene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Groessen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LivingShadow"/>
              </a:rPr>
              <a:t>LivingShadow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170" name="Picture 2" descr="File:Embudo Büchne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7" y="3238874"/>
            <a:ext cx="2286000" cy="3048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8435" y="62868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Embudo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Büchner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Eloy"/>
              </a:rPr>
              <a:t>Eloy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174" name="Picture 6" descr="File:White-Mortar-and-Pest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2134"/>
            <a:ext cx="3024336" cy="2607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8034" y="6309320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White-Mortar-and-Pestle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2" tooltip="User:Evan-Amos"/>
              </a:rPr>
              <a:t>Evan-Amos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Όργανα - σκεύη από πλαστικό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/>
              <a:t>PE, PP)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87824" y="2213793"/>
            <a:ext cx="2314600" cy="2520057"/>
          </a:xfrm>
        </p:spPr>
        <p:txBody>
          <a:bodyPr/>
          <a:lstStyle/>
          <a:p>
            <a:r>
              <a:rPr lang="el-GR" dirty="0" err="1" smtClean="0"/>
              <a:t>Υδροβολέας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 smtClean="0"/>
              <a:t>Χωνιά,</a:t>
            </a:r>
            <a:endParaRPr lang="el-GR" dirty="0"/>
          </a:p>
          <a:p>
            <a:r>
              <a:rPr lang="el-GR" dirty="0" smtClean="0"/>
              <a:t>Κύλινδροι,</a:t>
            </a:r>
            <a:endParaRPr lang="el-GR" dirty="0"/>
          </a:p>
          <a:p>
            <a:r>
              <a:rPr lang="el-GR" dirty="0" smtClean="0"/>
              <a:t>Σιφώνια.</a:t>
            </a:r>
            <a:endParaRPr lang="el-GR" dirty="0"/>
          </a:p>
        </p:txBody>
      </p:sp>
      <p:pic>
        <p:nvPicPr>
          <p:cNvPr id="8196" name="Picture 4" descr="File:Measuring cylinde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343641" cy="39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330" y="5062510"/>
            <a:ext cx="268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Measuring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cylinder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Lucasbosch"/>
              </a:rPr>
              <a:t>Lucasbosch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8194" name="Picture 2" descr="File:Lab wash-bottles water EtO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981913" cy="2681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4934" y="4831677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Lab wash-bottles water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EtOH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Masur"/>
              </a:rPr>
              <a:t>Masur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2709" y="188640"/>
            <a:ext cx="8229600" cy="909637"/>
          </a:xfrm>
        </p:spPr>
        <p:txBody>
          <a:bodyPr/>
          <a:lstStyle/>
          <a:p>
            <a:r>
              <a:rPr lang="el-GR" dirty="0"/>
              <a:t>Όργανα - σκεύη από μέταλλα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007889"/>
          </a:xfrm>
        </p:spPr>
        <p:txBody>
          <a:bodyPr/>
          <a:lstStyle/>
          <a:p>
            <a:r>
              <a:rPr lang="el-GR" dirty="0"/>
              <a:t>Στηρίγματα </a:t>
            </a:r>
            <a:r>
              <a:rPr lang="el-GR" dirty="0" smtClean="0"/>
              <a:t>&amp; βάσεις,</a:t>
            </a:r>
            <a:endParaRPr lang="el-GR" dirty="0"/>
          </a:p>
          <a:p>
            <a:r>
              <a:rPr lang="el-GR" dirty="0" smtClean="0"/>
              <a:t>Λαβίδες. </a:t>
            </a:r>
            <a:endParaRPr lang="el-GR" dirty="0"/>
          </a:p>
          <a:p>
            <a:endParaRPr lang="el-GR" dirty="0"/>
          </a:p>
        </p:txBody>
      </p:sp>
      <p:pic>
        <p:nvPicPr>
          <p:cNvPr id="9220" name="Picture 4" descr="File:Titration Appara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4" y="2294690"/>
            <a:ext cx="2633942" cy="39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1014" y="6217593"/>
            <a:ext cx="263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Titration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Ivan Akira"/>
              </a:rPr>
              <a:t>Ivan Akira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22" name="Picture 6" descr="File:Force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4855"/>
            <a:ext cx="2377750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8003" y="3869030"/>
            <a:ext cx="23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Forceps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Zephyris"/>
              </a:rPr>
              <a:t>Zephyris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18" name="Picture 2" descr="File:Two small test tubes held in spring clamp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00" y="1340768"/>
            <a:ext cx="2970709" cy="2528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31600" y="3869031"/>
            <a:ext cx="29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Two small test tubes held in spring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1"/>
              </a:rPr>
              <a:t>clamps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12" tooltip="User:Götz (page does not exist)"/>
              </a:rPr>
              <a:t>Götz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24" name="Picture 8" descr="File:Forceps plasti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221019" cy="14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6093296"/>
            <a:ext cx="353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Forceps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plastic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5" tooltip="User:William Rafti of the William Rafti Institute (page does not exist)"/>
              </a:rPr>
              <a:t>William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15" tooltip="User:William Rafti of the William Rafti Institute (page does not exist)"/>
              </a:rPr>
              <a:t>Rafti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5" tooltip="User:William Rafti of the William Rafti Institute (page does not exist)"/>
              </a:rPr>
              <a:t> of the William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15" tooltip="User:William Rafti of the William Rafti Institute (page does not exist)"/>
              </a:rPr>
              <a:t>Rafti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5" tooltip="User:William Rafti of the William Rafti Institute (page does not exist)"/>
              </a:rPr>
              <a:t> Institute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6"/>
              </a:rPr>
              <a:t>CC BY-SA 2.5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</a:t>
            </a:r>
            <a:r>
              <a:rPr lang="el-GR" dirty="0" smtClean="0"/>
              <a:t>Ασφαλείας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5040313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dirty="0" smtClean="0"/>
              <a:t>Κατά </a:t>
            </a:r>
            <a:r>
              <a:rPr lang="el-GR" sz="2200" dirty="0"/>
              <a:t>την χρήση χημικών ουσιών πρέπει να </a:t>
            </a:r>
            <a:r>
              <a:rPr lang="el-GR" sz="2200" dirty="0" smtClean="0"/>
              <a:t>είναι γνωστές οι επικίνδυνες </a:t>
            </a:r>
            <a:r>
              <a:rPr lang="el-GR" sz="2200" dirty="0"/>
              <a:t>ιδιότητες </a:t>
            </a:r>
            <a:r>
              <a:rPr lang="el-GR" sz="2200" dirty="0" smtClean="0"/>
              <a:t>αυτών και να λαμβάνονται τα </a:t>
            </a:r>
            <a:r>
              <a:rPr lang="el-GR" sz="2200" dirty="0"/>
              <a:t>κατάλληλα μέτρα προστασίας.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dirty="0" smtClean="0"/>
              <a:t>Πριν την χρήση κάποιου αντιδραστηρίου πρέπει να διαβάζεται καλά η </a:t>
            </a:r>
            <a:r>
              <a:rPr lang="el-GR" sz="2200" dirty="0"/>
              <a:t>ετικέτα του.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dirty="0" smtClean="0"/>
              <a:t>Η </a:t>
            </a:r>
            <a:r>
              <a:rPr lang="el-GR" sz="2200" dirty="0"/>
              <a:t>χρήση αντιδραστηρίων που εκλύουν τοξικούς ατμούς </a:t>
            </a:r>
            <a:r>
              <a:rPr lang="el-GR" sz="2200" dirty="0" smtClean="0"/>
              <a:t>πρέπει να γίνεται στον </a:t>
            </a:r>
            <a:r>
              <a:rPr lang="el-GR" sz="2200" dirty="0" err="1"/>
              <a:t>απαγωγό</a:t>
            </a:r>
            <a:r>
              <a:rPr lang="el-GR" sz="2200" dirty="0"/>
              <a:t>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dirty="0" smtClean="0"/>
              <a:t>Μετά </a:t>
            </a:r>
            <a:r>
              <a:rPr lang="el-GR" sz="2200" dirty="0"/>
              <a:t>το τέλος κάθε εργασίας ή πειράματος </a:t>
            </a:r>
            <a:r>
              <a:rPr lang="el-GR" sz="2200" dirty="0" smtClean="0"/>
              <a:t>πρέπει τα χέρια να πλένονται </a:t>
            </a:r>
            <a:r>
              <a:rPr lang="el-GR" sz="2200" dirty="0"/>
              <a:t>καλά με σαπούνι </a:t>
            </a:r>
            <a:r>
              <a:rPr lang="el-GR" sz="2200" dirty="0" smtClean="0"/>
              <a:t>και </a:t>
            </a:r>
            <a:r>
              <a:rPr lang="el-GR" sz="2200" dirty="0"/>
              <a:t>να </a:t>
            </a:r>
            <a:r>
              <a:rPr lang="el-GR" sz="2200" dirty="0" smtClean="0"/>
              <a:t>ξεπλένονται </a:t>
            </a:r>
            <a:r>
              <a:rPr lang="el-GR" sz="2200" dirty="0"/>
              <a:t>με άφθονο νερό.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dirty="0" smtClean="0"/>
              <a:t>Μετά </a:t>
            </a:r>
            <a:r>
              <a:rPr lang="el-GR" sz="2200" dirty="0"/>
              <a:t>από επαφή με οποιοδήποτε </a:t>
            </a:r>
            <a:r>
              <a:rPr lang="el-GR" sz="2200" dirty="0" smtClean="0"/>
              <a:t>αντιδραστήριο πρέπει μάτια και χέρια να ξεπλένονται </a:t>
            </a:r>
            <a:r>
              <a:rPr lang="el-GR" sz="2200" dirty="0"/>
              <a:t>αμέσως </a:t>
            </a:r>
            <a:r>
              <a:rPr lang="el-GR" sz="2200" dirty="0" smtClean="0"/>
              <a:t>με </a:t>
            </a:r>
            <a:r>
              <a:rPr lang="el-GR" sz="2200" dirty="0"/>
              <a:t>άφθονο </a:t>
            </a:r>
            <a:r>
              <a:rPr lang="el-GR" sz="2200" dirty="0" smtClean="0"/>
              <a:t>νερό.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 </a:t>
            </a:r>
            <a:r>
              <a:rPr lang="el-GR" altLang="el-GR" sz="2000" dirty="0"/>
              <a:t>Εισαγωγή στα Εργαστήρια Χημείας Γραφικών </a:t>
            </a:r>
            <a:r>
              <a:rPr lang="el-GR" altLang="el-GR" sz="2000" dirty="0" smtClean="0"/>
              <a:t>Τεχνών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Ασφαλείας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l-GR" dirty="0" smtClean="0"/>
              <a:t>Σε περίπτωση </a:t>
            </a:r>
            <a:r>
              <a:rPr lang="el-GR" dirty="0"/>
              <a:t>προσβολής από οξύ: </a:t>
            </a:r>
            <a:r>
              <a:rPr lang="el-GR" dirty="0" smtClean="0"/>
              <a:t>το σημείο πλένεται με </a:t>
            </a:r>
            <a:r>
              <a:rPr lang="el-GR" dirty="0"/>
              <a:t>άφθονο νερό</a:t>
            </a:r>
            <a:r>
              <a:rPr lang="el-GR" dirty="0" smtClean="0"/>
              <a:t>, </a:t>
            </a:r>
            <a:r>
              <a:rPr lang="el-GR" dirty="0"/>
              <a:t>μετά με κορεσμένο διάλυμα όξινου ανθρακικού νατρίου και </a:t>
            </a:r>
            <a:r>
              <a:rPr lang="el-GR" dirty="0" smtClean="0"/>
              <a:t>τέλος πάλι </a:t>
            </a:r>
            <a:r>
              <a:rPr lang="el-GR" dirty="0"/>
              <a:t>με άφθονο νερό. Σε περίπτωση </a:t>
            </a:r>
            <a:r>
              <a:rPr lang="el-GR" dirty="0" smtClean="0"/>
              <a:t> </a:t>
            </a:r>
            <a:r>
              <a:rPr lang="el-GR" dirty="0"/>
              <a:t>δημιουργίας  </a:t>
            </a:r>
            <a:r>
              <a:rPr lang="el-GR" dirty="0" smtClean="0"/>
              <a:t>χημικού </a:t>
            </a:r>
            <a:r>
              <a:rPr lang="el-GR" dirty="0"/>
              <a:t>εγκαύματος </a:t>
            </a:r>
            <a:r>
              <a:rPr lang="el-GR" dirty="0" smtClean="0"/>
              <a:t> </a:t>
            </a:r>
            <a:r>
              <a:rPr lang="el-GR" dirty="0"/>
              <a:t>η   </a:t>
            </a:r>
            <a:r>
              <a:rPr lang="el-GR" dirty="0" smtClean="0"/>
              <a:t>προηγούμενη </a:t>
            </a:r>
            <a:r>
              <a:rPr lang="el-GR" dirty="0"/>
              <a:t>διαδικασία συμπληρώνεται με </a:t>
            </a:r>
            <a:r>
              <a:rPr lang="el-GR" dirty="0" smtClean="0"/>
              <a:t>τη χρήση </a:t>
            </a:r>
            <a:r>
              <a:rPr lang="el-GR" dirty="0"/>
              <a:t>αντισηπτικού υγρού, στέγνωμα και επάλειψη με ειδική αλοιφή.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l-GR" dirty="0" smtClean="0"/>
              <a:t>Σε </a:t>
            </a:r>
            <a:r>
              <a:rPr lang="el-GR" dirty="0"/>
              <a:t>περίπτωση προσβολής από αλκάλια: </a:t>
            </a:r>
            <a:r>
              <a:rPr lang="el-GR" dirty="0" smtClean="0"/>
              <a:t>το σημείο πλένεται με </a:t>
            </a:r>
            <a:r>
              <a:rPr lang="el-GR" dirty="0"/>
              <a:t>άφθονο νερό, μετά με 1% οξικό οξύ ή βορικό οξύ και πάλι με νερό. Σε περίπτωση εγκαύματος ακολουθείται η ίδια με την </a:t>
            </a:r>
            <a:r>
              <a:rPr lang="el-GR" dirty="0" smtClean="0"/>
              <a:t>προηγούμενη </a:t>
            </a:r>
            <a:r>
              <a:rPr lang="el-GR" dirty="0"/>
              <a:t>συμπληρωματική διαδικασία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Ασφαλείας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8"/>
            </a:pPr>
            <a:r>
              <a:rPr lang="el-GR" dirty="0" smtClean="0"/>
              <a:t>Εάν  </a:t>
            </a:r>
            <a:r>
              <a:rPr lang="el-GR" dirty="0"/>
              <a:t>συμβεί ανάφλεξη  </a:t>
            </a:r>
            <a:r>
              <a:rPr lang="el-GR" dirty="0" smtClean="0"/>
              <a:t>των ρούχων πρέπει να τυλιχτούμε με αντιπυρική </a:t>
            </a:r>
            <a:r>
              <a:rPr lang="el-GR" dirty="0"/>
              <a:t>κουβέρτα </a:t>
            </a:r>
            <a:r>
              <a:rPr lang="el-GR" dirty="0" smtClean="0"/>
              <a:t>ή </a:t>
            </a:r>
            <a:r>
              <a:rPr lang="el-GR" dirty="0"/>
              <a:t>ένα βαρύ παλτό. </a:t>
            </a:r>
            <a:r>
              <a:rPr lang="el-GR" dirty="0" smtClean="0"/>
              <a:t>Χρησιμοποιείται ο </a:t>
            </a:r>
            <a:r>
              <a:rPr lang="el-GR" dirty="0" err="1" smtClean="0"/>
              <a:t>καταιωνιστήρας</a:t>
            </a:r>
            <a:r>
              <a:rPr lang="el-GR" dirty="0" smtClean="0"/>
              <a:t> </a:t>
            </a:r>
            <a:r>
              <a:rPr lang="el-GR" dirty="0"/>
              <a:t>νερού.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8"/>
            </a:pPr>
            <a:r>
              <a:rPr lang="el-GR" dirty="0" smtClean="0"/>
              <a:t>Βεβαιωνόμαστε </a:t>
            </a:r>
            <a:r>
              <a:rPr lang="el-GR" dirty="0"/>
              <a:t>ότι οι ηλεκτρικές συσκευές είναι γειωμένες.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8"/>
            </a:pPr>
            <a:r>
              <a:rPr lang="el-GR" dirty="0" smtClean="0"/>
              <a:t>Αναφέρουμε </a:t>
            </a:r>
            <a:r>
              <a:rPr lang="el-GR" dirty="0"/>
              <a:t>οποιοδήποτε ατύχημα </a:t>
            </a:r>
            <a:r>
              <a:rPr lang="el-GR" dirty="0" smtClean="0"/>
              <a:t>συνέβη</a:t>
            </a:r>
            <a:r>
              <a:rPr lang="el-GR" dirty="0"/>
              <a:t>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8"/>
            </a:pPr>
            <a:r>
              <a:rPr lang="el-GR" dirty="0" smtClean="0"/>
              <a:t>Επιθεωρούμε </a:t>
            </a:r>
            <a:r>
              <a:rPr lang="el-GR" dirty="0"/>
              <a:t>το Εργαστήριο σχολαστικά πριν </a:t>
            </a:r>
            <a:r>
              <a:rPr lang="el-GR" dirty="0" smtClean="0"/>
              <a:t>το κλείσουμε, τακτοποιούμε </a:t>
            </a:r>
            <a:r>
              <a:rPr lang="el-GR" dirty="0"/>
              <a:t>τις συσκευές, τα σκεύη και τα αντιδραστήρια και </a:t>
            </a:r>
            <a:r>
              <a:rPr lang="el-GR" dirty="0" smtClean="0"/>
              <a:t>κλείνουμε </a:t>
            </a:r>
            <a:r>
              <a:rPr lang="el-GR" dirty="0"/>
              <a:t>τους διακόπτες ρεύματος, </a:t>
            </a:r>
            <a:r>
              <a:rPr lang="el-GR" dirty="0" smtClean="0"/>
              <a:t>υγραερίου &amp; </a:t>
            </a:r>
            <a:r>
              <a:rPr lang="el-GR" dirty="0"/>
              <a:t>νερού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Απαγωγός</a:t>
            </a:r>
            <a:r>
              <a:rPr lang="el-GR" dirty="0"/>
              <a:t> εστία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Fume h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700808"/>
            <a:ext cx="5400600" cy="405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3868" y="58946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Fume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hood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Polimerek"/>
              </a:rPr>
              <a:t>Polimerek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Εργαστηριακός πάγκος </a:t>
            </a:r>
          </a:p>
        </p:txBody>
      </p:sp>
      <p:pic>
        <p:nvPicPr>
          <p:cNvPr id="2050" name="Picture 2" descr="File:Chemistry Laboratory - Be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4644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7834" y="6237312"/>
            <a:ext cx="29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Chemistry Laboratory -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Bench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Jacopo Werther"/>
              </a:rPr>
              <a:t>Jacopo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Jacopo Werther"/>
              </a:rPr>
              <a:t>Werther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&amp; σκεύη </a:t>
            </a:r>
            <a:r>
              <a:rPr lang="el-GR" dirty="0" smtClean="0"/>
              <a:t>εργαστηρίου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72796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Κατασκευάζονται από </a:t>
            </a:r>
            <a:r>
              <a:rPr lang="el-GR" b="1" dirty="0">
                <a:solidFill>
                  <a:srgbClr val="004A82"/>
                </a:solidFill>
              </a:rPr>
              <a:t>γυαλί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/>
              <a:t>(μίγματα πυριτικών αλάτων), </a:t>
            </a:r>
            <a:r>
              <a:rPr lang="el-GR" b="1" dirty="0"/>
              <a:t>πορσελάνη</a:t>
            </a:r>
            <a:r>
              <a:rPr lang="el-GR" dirty="0"/>
              <a:t>,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μέταλλο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/>
              <a:t>(σίδηρος) και </a:t>
            </a:r>
            <a:r>
              <a:rPr lang="el-GR" b="1" dirty="0">
                <a:solidFill>
                  <a:srgbClr val="004A82"/>
                </a:solidFill>
              </a:rPr>
              <a:t>πλαστικό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/>
              <a:t>(PE, PP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 smtClean="0"/>
              <a:t>Εργασία: Να αναζητηθούν και να σχολιαστούν τα πλεονεκτήματα &amp; τα </a:t>
            </a:r>
            <a:r>
              <a:rPr lang="el-GR" dirty="0"/>
              <a:t>μειονεκτήματα </a:t>
            </a:r>
            <a:r>
              <a:rPr lang="el-GR" dirty="0" smtClean="0"/>
              <a:t>των υλικών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</a:t>
            </a:r>
            <a:r>
              <a:rPr lang="el-GR" dirty="0" smtClean="0"/>
              <a:t>γυαλί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7)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Σκεύη μέτρησης όγκου:</a:t>
            </a:r>
          </a:p>
          <a:p>
            <a:r>
              <a:rPr lang="el-GR" dirty="0"/>
              <a:t>Ογκομετρικές </a:t>
            </a:r>
            <a:r>
              <a:rPr lang="el-GR" dirty="0" smtClean="0"/>
              <a:t>φιάλες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Σιφώνια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err="1" smtClean="0"/>
              <a:t>Προχοϊδες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Ογκομετρικοί </a:t>
            </a:r>
            <a:r>
              <a:rPr lang="el-GR" dirty="0" smtClean="0"/>
              <a:t>κύλινδροι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Όργανα - σκεύη από γυαλί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343613"/>
            <a:ext cx="3384376" cy="2535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59632" y="39272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Volumetric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flasks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Wcam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BY-SA 2.5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53" y="2897575"/>
            <a:ext cx="1786384" cy="2185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8913" y="511981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7"/>
              </a:rPr>
              <a:t>Propipetta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8"/>
              </a:rPr>
              <a:t>Paginazero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3074" name="Picture 2" descr="File:Vollpipett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7"/>
            <a:ext cx="1461950" cy="4967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6729" y="134399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Vollpipetten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11" tooltip="User:Gmhofmann"/>
              </a:rPr>
              <a:t>Gmhofmann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2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3076" name="Picture 4" descr="File:Ground glass stoppe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5295"/>
            <a:ext cx="3810001" cy="1890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006" y="6308076"/>
            <a:ext cx="273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Ground glass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4"/>
              </a:rPr>
              <a:t>stopper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15" tooltip="User:FK1954"/>
              </a:rPr>
              <a:t>FK1954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61a7b189119e1b56456f89962d53b7d10f6bc1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1250</Words>
  <Application>Microsoft Office PowerPoint</Application>
  <PresentationFormat>On-screen Show (4:3)</PresentationFormat>
  <Paragraphs>154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OC_template_updated</vt:lpstr>
      <vt:lpstr>template</vt:lpstr>
      <vt:lpstr>Χημεία Γραφικών Τεχνών (Ε)</vt:lpstr>
      <vt:lpstr>Κανόνες Ασφαλείας (1 από 3)</vt:lpstr>
      <vt:lpstr>Κανόνες Ασφαλείας (2 από 3)</vt:lpstr>
      <vt:lpstr>Κανόνες Ασφαλείας (3 από 3)</vt:lpstr>
      <vt:lpstr>Απαγωγός εστία</vt:lpstr>
      <vt:lpstr>Εργαστηριακός πάγκος </vt:lpstr>
      <vt:lpstr>Όργανα &amp; σκεύη εργαστηρίου </vt:lpstr>
      <vt:lpstr>Όργανα - σκεύη από γυαλί (1 από 7)</vt:lpstr>
      <vt:lpstr>Όργανα - σκεύη από γυαλί (2 από 7)</vt:lpstr>
      <vt:lpstr>Όργανα - σκεύη από γυαλί (3 από 7)</vt:lpstr>
      <vt:lpstr>Όργανα - σκεύη από γυαλί (4 από 7)</vt:lpstr>
      <vt:lpstr>Όργανα - σκεύη από γυαλί (5 από 7)</vt:lpstr>
      <vt:lpstr>Όργανα - σκεύη από γυαλί (6 από 7)</vt:lpstr>
      <vt:lpstr>Όργανα - σκεύη από γυαλί (7 από 7)</vt:lpstr>
      <vt:lpstr>Όργανα - σκεύη από πορσελάνη</vt:lpstr>
      <vt:lpstr>Όργανα - σκεύη από πλαστικό  (PE, PP)</vt:lpstr>
      <vt:lpstr>Όργανα - σκεύη από μέταλλα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6</cp:revision>
  <dcterms:created xsi:type="dcterms:W3CDTF">2014-09-29T06:17:25Z</dcterms:created>
  <dcterms:modified xsi:type="dcterms:W3CDTF">2015-01-28T13:06:55Z</dcterms:modified>
</cp:coreProperties>
</file>