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257" r:id="rId35"/>
    <p:sldId id="262" r:id="rId36"/>
    <p:sldId id="264" r:id="rId37"/>
    <p:sldId id="265" r:id="rId38"/>
    <p:sldId id="313" r:id="rId39"/>
    <p:sldId id="266" r:id="rId40"/>
    <p:sldId id="267" r:id="rId41"/>
    <p:sldId id="261" r:id="rId42"/>
  </p:sldIdLst>
  <p:sldSz cx="9144000" cy="6858000" type="screen4x3"/>
  <p:notesSz cx="7104063" cy="10234613"/>
  <p:custDataLst>
    <p:tags r:id="rId4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>
        <p:scale>
          <a:sx n="80" d="100"/>
          <a:sy n="80" d="100"/>
        </p:scale>
        <p:origin x="1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en-US" sz="1000" b="1" dirty="0">
                <a:latin typeface="Arial" charset="0"/>
              </a:rPr>
              <a:t>© 200</a:t>
            </a:r>
            <a:r>
              <a:rPr lang="el-GR" altLang="en-US" sz="1000" b="1" dirty="0">
                <a:latin typeface="Arial" charset="0"/>
              </a:rPr>
              <a:t>7 Εκδόσεις Κριτική</a:t>
            </a:r>
            <a:endParaRPr lang="en-US" altLang="en-US" sz="10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7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itiki.gr/product/kinoniologia-i-vasikes-ennies-ne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Κοινωνιολογία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96543"/>
            <a:ext cx="8352928" cy="1752600"/>
          </a:xfrm>
        </p:spPr>
        <p:txBody>
          <a:bodyPr>
            <a:normAutofit fontScale="92500" lnSpcReduction="10000"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Πολιτική και Οικονομική Εξουσία </a:t>
            </a:r>
            <a:endParaRPr lang="en-US" alt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Γεωργία </a:t>
            </a:r>
            <a:r>
              <a:rPr lang="el-GR" sz="2400" dirty="0" err="1" smtClean="0"/>
              <a:t>Γούγα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3/6</a:t>
            </a:r>
            <a:endParaRPr lang="en-US" altLang="el-GR" sz="35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b="1" smtClean="0"/>
              <a:t>Ολοκληρωτισμός – </a:t>
            </a:r>
            <a:r>
              <a:rPr lang="el-GR" altLang="el-GR" sz="2800" smtClean="0"/>
              <a:t>το κράτος είναι «ολοκληρωτικό» όταν η κυβέρνηση ασκεί έλεγχο σε όλους τους τομείς της κοινωνίας και σε όλο το φάσμα της κοινωνικής ζωής</a:t>
            </a:r>
            <a:endParaRPr lang="el-GR" altLang="el-GR" sz="2000" smtClean="0"/>
          </a:p>
          <a:p>
            <a:pPr lvl="1" eaLnBrk="1" hangingPunct="1"/>
            <a:r>
              <a:rPr lang="el-GR" altLang="el-GR" sz="2400" smtClean="0"/>
              <a:t>Μονολιθικό πολιτικό κόμμα</a:t>
            </a:r>
          </a:p>
          <a:p>
            <a:pPr lvl="1" eaLnBrk="1" hangingPunct="1"/>
            <a:r>
              <a:rPr lang="el-GR" altLang="el-GR" sz="2400" smtClean="0"/>
              <a:t>Κυρίαρχη ιδεολογία</a:t>
            </a:r>
          </a:p>
          <a:p>
            <a:pPr lvl="1" eaLnBrk="1" hangingPunct="1"/>
            <a:r>
              <a:rPr lang="el-GR" altLang="el-GR" sz="2400" smtClean="0"/>
              <a:t>Εκτεταμένο σύστημα κοινωνικού ελέγχου </a:t>
            </a:r>
          </a:p>
        </p:txBody>
      </p:sp>
    </p:spTree>
    <p:extLst>
      <p:ext uri="{BB962C8B-B14F-4D97-AF65-F5344CB8AC3E}">
        <p14:creationId xmlns:p14="http://schemas.microsoft.com/office/powerpoint/2010/main" val="4957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4/6</a:t>
            </a:r>
            <a:endParaRPr lang="en-US" altLang="el-GR" sz="35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800" b="1" dirty="0" smtClean="0"/>
              <a:t>Απολυταρχισμός – </a:t>
            </a:r>
            <a:r>
              <a:rPr lang="el-GR" altLang="el-GR" sz="2800" dirty="0" smtClean="0"/>
              <a:t>η κυβέρνηση έχει ελάχιστη ή μηδενική ανοχή απέναντι σε κάθε μορφή αμφισβήτησης της εξουσίας της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400" dirty="0" smtClean="0"/>
              <a:t>Επιτρέπει την  ύπαρξη μη κυβερνητικών κέντρων επιρροής</a:t>
            </a:r>
          </a:p>
          <a:p>
            <a:pPr lvl="1" eaLnBrk="1" hangingPunct="1"/>
            <a:r>
              <a:rPr lang="el-GR" altLang="el-GR" sz="2400" dirty="0" smtClean="0"/>
              <a:t>Επιτρέπει τον δημόσιο διάλογο πάνω σε ορισμένα ζητήματα δημόσιας πολιτικής</a:t>
            </a:r>
          </a:p>
        </p:txBody>
      </p:sp>
    </p:spTree>
    <p:extLst>
      <p:ext uri="{BB962C8B-B14F-4D97-AF65-F5344CB8AC3E}">
        <p14:creationId xmlns:p14="http://schemas.microsoft.com/office/powerpoint/2010/main" val="41440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5/6</a:t>
            </a:r>
            <a:endParaRPr lang="en-US" altLang="el-GR" sz="35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b="1" smtClean="0"/>
              <a:t>Δημοκρατία </a:t>
            </a:r>
            <a:r>
              <a:rPr lang="el-GR" altLang="el-GR" sz="2800" smtClean="0"/>
              <a:t>– οι εξουσίες της κυβέρνησης βασίζονται στη συναίνεση των κυβερνωμένων </a:t>
            </a:r>
          </a:p>
          <a:p>
            <a:pPr lvl="1" eaLnBrk="1" hangingPunct="1"/>
            <a:r>
              <a:rPr lang="el-GR" altLang="el-GR" sz="2400" smtClean="0"/>
              <a:t>Συνταγματικοί κανόνες προβλέπουν την τακτική εναλλαγή των κυβερνητικών αξιωματούχων</a:t>
            </a:r>
          </a:p>
          <a:p>
            <a:pPr lvl="2" eaLnBrk="1" hangingPunct="1"/>
            <a:r>
              <a:rPr lang="el-GR" altLang="el-GR" sz="2200" b="1" smtClean="0"/>
              <a:t>Άμεση δημοκρατία – </a:t>
            </a:r>
            <a:r>
              <a:rPr lang="el-GR" altLang="el-GR" sz="2200" smtClean="0"/>
              <a:t>αυτοπρόσωπη συμμετοχή των πολιτών στη λήψη των αποφάσεων</a:t>
            </a:r>
          </a:p>
          <a:p>
            <a:pPr lvl="2" eaLnBrk="1" hangingPunct="1"/>
            <a:r>
              <a:rPr lang="el-GR" altLang="el-GR" sz="2200" b="1" smtClean="0"/>
              <a:t>Αντιπροσωπευτική δημοκρατία –</a:t>
            </a:r>
            <a:r>
              <a:rPr lang="el-GR" altLang="el-GR" sz="2200" smtClean="0"/>
              <a:t> οι δημόσιοι αξιωματούχοι λογοδοτούν στον λαό μέσω περιοδικών εκλογών. Ο λαός αποφασίζει αν θα τους διατηρήσει στην εξουσία ή θα τους αντικαταστήσει με νέους</a:t>
            </a:r>
          </a:p>
        </p:txBody>
      </p:sp>
    </p:spTree>
    <p:extLst>
      <p:ext uri="{BB962C8B-B14F-4D97-AF65-F5344CB8AC3E}">
        <p14:creationId xmlns:p14="http://schemas.microsoft.com/office/powerpoint/2010/main" val="7267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6/6</a:t>
            </a:r>
            <a:endParaRPr lang="en-US" altLang="el-GR" sz="35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Ποιοι Παράγοντες Προάγουν τη Δημοκρατία;</a:t>
            </a:r>
          </a:p>
          <a:p>
            <a:pPr lvl="1" eaLnBrk="1" hangingPunct="1"/>
            <a:r>
              <a:rPr lang="el-GR" altLang="el-GR" sz="2400" b="1" smtClean="0"/>
              <a:t>Ομάδες συμφερόντων – </a:t>
            </a:r>
            <a:r>
              <a:rPr lang="el-GR" altLang="el-GR" sz="2400" smtClean="0"/>
              <a:t>οργανώσεις ατόμων με κοινές ανησυχίες ή απόψεις</a:t>
            </a:r>
          </a:p>
          <a:p>
            <a:pPr lvl="1" eaLnBrk="1" hangingPunct="1"/>
            <a:r>
              <a:rPr lang="el-GR" altLang="el-GR" sz="2400" b="1" smtClean="0"/>
              <a:t>Συμφέροντα –</a:t>
            </a:r>
            <a:r>
              <a:rPr lang="el-GR" altLang="el-GR" sz="2400" smtClean="0"/>
              <a:t> απόψεις</a:t>
            </a:r>
          </a:p>
          <a:p>
            <a:pPr lvl="1" eaLnBrk="1" hangingPunct="1"/>
            <a:r>
              <a:rPr lang="el-GR" altLang="el-GR" sz="2400" b="1" smtClean="0"/>
              <a:t>Κοινωνία των πολιτών –</a:t>
            </a:r>
            <a:r>
              <a:rPr lang="el-GR" altLang="el-GR" sz="2400" smtClean="0"/>
              <a:t> Η κοινωνική σφαίρα στην οποία ασκούν πολιτική δράση διάφορες ομάδες, δίκτυα και θεσμοί, που δεν εντάσσονται στα αυστηρά πλαίσια του επίσημου κράτους και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18733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Οικονομική </a:t>
            </a:r>
            <a:r>
              <a:rPr lang="el-GR" altLang="el-GR" sz="3600" dirty="0" smtClean="0"/>
              <a:t>Εξουσία </a:t>
            </a:r>
            <a:r>
              <a:rPr lang="el-GR" altLang="el-GR" sz="3200" b="0" dirty="0" smtClean="0"/>
              <a:t>1/8</a:t>
            </a:r>
            <a:endParaRPr lang="en-US" altLang="el-GR" sz="3200" b="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b="1" dirty="0" smtClean="0"/>
              <a:t>Σοσιαλιστική οικονομία – </a:t>
            </a:r>
            <a:r>
              <a:rPr lang="el-GR" altLang="el-GR" sz="2600" dirty="0" smtClean="0"/>
              <a:t>η κυβέρνηση ελέγχει άμεσα την οικονομική ζωή, πολλές φορές καθορίζοντας τις τιμές των προϊόντων και των υπηρεσιών αλλά και τα προϊόντα που θα παράγονται</a:t>
            </a:r>
          </a:p>
          <a:p>
            <a:pPr eaLnBrk="1" hangingPunct="1"/>
            <a:r>
              <a:rPr lang="el-GR" altLang="el-GR" sz="2600" b="1" dirty="0" smtClean="0"/>
              <a:t>Καπιταλιστική οικονομία –</a:t>
            </a:r>
            <a:r>
              <a:rPr lang="el-GR" altLang="el-GR" sz="2600" dirty="0" smtClean="0"/>
              <a:t> η κυβέρνηση εποπτεύει και θέτει το πλαίσιο λειτουργίας της οικονομίας, όμως σε πολλούς τομείς την αφήνει να λειτουργεί ελεύθερα, επιτρέποντας να καθορίζουν την πορεία της οι μηχανισμοί της αγοράς</a:t>
            </a:r>
          </a:p>
        </p:txBody>
      </p:sp>
    </p:spTree>
    <p:extLst>
      <p:ext uri="{BB962C8B-B14F-4D97-AF65-F5344CB8AC3E}">
        <p14:creationId xmlns:p14="http://schemas.microsoft.com/office/powerpoint/2010/main" val="1311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Οικονομική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2/8</a:t>
            </a:r>
            <a:endParaRPr lang="en-US" altLang="el-GR" sz="35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Σύγκριση των Οικονομικών Συστημάτων </a:t>
            </a:r>
            <a:endParaRPr lang="el-GR" altLang="el-GR" sz="1800" dirty="0" smtClean="0"/>
          </a:p>
          <a:p>
            <a:pPr eaLnBrk="1" hangingPunct="1"/>
            <a:r>
              <a:rPr lang="el-GR" altLang="el-GR" sz="2800" dirty="0" smtClean="0"/>
              <a:t>Οι Μεγάλες Διαφορές</a:t>
            </a:r>
          </a:p>
          <a:p>
            <a:pPr lvl="1" eaLnBrk="1" hangingPunct="1"/>
            <a:r>
              <a:rPr lang="el-GR" altLang="el-GR" sz="2600" dirty="0" smtClean="0"/>
              <a:t>Πώς είναι οργανωμένη η οικονομική δραστηριότητα; Από την αγορά ή με κεντρικό σχεδιασμό;</a:t>
            </a:r>
          </a:p>
          <a:p>
            <a:pPr lvl="1" eaLnBrk="1" hangingPunct="1"/>
            <a:r>
              <a:rPr lang="el-GR" altLang="el-GR" sz="2600" dirty="0" smtClean="0"/>
              <a:t>Ποιος κατέχει τα μέσα παραγωγής – τα άτομα ή το κράτος;</a:t>
            </a:r>
          </a:p>
        </p:txBody>
      </p:sp>
    </p:spTree>
    <p:extLst>
      <p:ext uri="{BB962C8B-B14F-4D97-AF65-F5344CB8AC3E}">
        <p14:creationId xmlns:p14="http://schemas.microsoft.com/office/powerpoint/2010/main" val="4645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Οικονομική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3/8</a:t>
            </a:r>
            <a:endParaRPr lang="en-US" altLang="el-GR" sz="35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Οικονομίες της Αγοράς και Κεντρικά </a:t>
            </a:r>
            <a:r>
              <a:rPr lang="el-GR" altLang="el-GR" dirty="0" err="1" smtClean="0"/>
              <a:t>Διευθυνόμενες</a:t>
            </a:r>
            <a:r>
              <a:rPr lang="el-GR" altLang="el-GR" dirty="0" smtClean="0"/>
              <a:t> Οικονομίες </a:t>
            </a:r>
            <a:endParaRPr lang="el-GR" altLang="el-GR" sz="2400" dirty="0" smtClean="0"/>
          </a:p>
          <a:p>
            <a:pPr lvl="1" eaLnBrk="1" hangingPunct="1"/>
            <a:r>
              <a:rPr lang="el-GR" altLang="el-GR" b="1" dirty="0" smtClean="0"/>
              <a:t>Οικονομία της αγοράς – </a:t>
            </a:r>
            <a:r>
              <a:rPr lang="el-GR" altLang="el-GR" dirty="0" smtClean="0"/>
              <a:t>οι αποφάσεις για το είδος, την ποσότητα και το κόστος των παραγόμενων προϊόντων λαμβάνονται στο πλαίσιο των οικονομικών συναλλαγών ανάμεσα στους καταναλωτές και τους παραγωγούς</a:t>
            </a:r>
          </a:p>
        </p:txBody>
      </p:sp>
    </p:spTree>
    <p:extLst>
      <p:ext uri="{BB962C8B-B14F-4D97-AF65-F5344CB8AC3E}">
        <p14:creationId xmlns:p14="http://schemas.microsoft.com/office/powerpoint/2010/main" val="9290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Οικονομική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4/8</a:t>
            </a:r>
            <a:endParaRPr lang="en-US" altLang="el-GR" sz="3500" dirty="0" smtClean="0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600" b="1" smtClean="0"/>
              <a:t>Κυριαρχία του καταναλωτή – </a:t>
            </a:r>
            <a:r>
              <a:rPr lang="el-GR" altLang="el-GR" sz="2600" smtClean="0"/>
              <a:t>η τιμή ενός προϊόντος πέφτει όταν δεν υπάρχει ζήτηση από τους καταναλωτές ή σε περίπτωση υπερπαραγωγής του. Η τιμή των προϊόντων ανεβαίνει όταν υπάρχει έλλειψη ή υψηλή ζήτηση. Με αυτό το κριτήριο αποφασίζουν οι επιχειρήσεις τι θα παράξουν </a:t>
            </a:r>
          </a:p>
          <a:p>
            <a:pPr eaLnBrk="1" hangingPunct="1"/>
            <a:r>
              <a:rPr lang="el-GR" altLang="el-GR" sz="2600" b="1" smtClean="0"/>
              <a:t>Κεντρικά διευθυνόμενη οικονομία – </a:t>
            </a:r>
            <a:r>
              <a:rPr lang="el-GR" altLang="el-GR" sz="2600" smtClean="0"/>
              <a:t>το κράτος ή κάποια υπηρεσία κεντρικού σχεδιασμού λαμβάνει τις αποφάσεις για το είδος και την ποσότητα των παραγόμενων προϊόντων</a:t>
            </a:r>
          </a:p>
        </p:txBody>
      </p:sp>
    </p:spTree>
    <p:extLst>
      <p:ext uri="{BB962C8B-B14F-4D97-AF65-F5344CB8AC3E}">
        <p14:creationId xmlns:p14="http://schemas.microsoft.com/office/powerpoint/2010/main" val="20930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Οικονομική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5/8</a:t>
            </a:r>
            <a:endParaRPr lang="en-US" altLang="el-GR" sz="35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Οικονομία για Ποιον;</a:t>
            </a:r>
            <a:endParaRPr lang="el-GR" altLang="el-GR" sz="2000" dirty="0" smtClean="0"/>
          </a:p>
          <a:p>
            <a:pPr lvl="1" eaLnBrk="1" hangingPunct="1"/>
            <a:r>
              <a:rPr lang="el-GR" altLang="el-GR" dirty="0" smtClean="0"/>
              <a:t>Οι οικονομίες της αγοράς και οι κεντρικά </a:t>
            </a:r>
            <a:r>
              <a:rPr lang="el-GR" altLang="el-GR" dirty="0" err="1" smtClean="0"/>
              <a:t>διευθυνόμενες</a:t>
            </a:r>
            <a:r>
              <a:rPr lang="el-GR" altLang="el-GR" dirty="0" smtClean="0"/>
              <a:t> οικονομίες αντιμετωπίζουν διαφορετικά το ζήτημα της διανομής του εισοδήματος</a:t>
            </a:r>
          </a:p>
          <a:p>
            <a:pPr eaLnBrk="1" hangingPunct="1"/>
            <a:r>
              <a:rPr lang="el-GR" altLang="el-GR" sz="2800" dirty="0" smtClean="0"/>
              <a:t>Μικτές Οικονομίες</a:t>
            </a:r>
            <a:endParaRPr lang="el-GR" altLang="el-GR" sz="2000" dirty="0" smtClean="0"/>
          </a:p>
          <a:p>
            <a:pPr lvl="1" eaLnBrk="1" hangingPunct="1"/>
            <a:r>
              <a:rPr lang="el-GR" altLang="el-GR" dirty="0" smtClean="0"/>
              <a:t>Στις περισσότερες χώρες του κόσμου οι οικονομίες είναι μικτές</a:t>
            </a:r>
          </a:p>
        </p:txBody>
      </p:sp>
    </p:spTree>
    <p:extLst>
      <p:ext uri="{BB962C8B-B14F-4D97-AF65-F5344CB8AC3E}">
        <p14:creationId xmlns:p14="http://schemas.microsoft.com/office/powerpoint/2010/main" val="38655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Οικονομική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6/8</a:t>
            </a:r>
            <a:endParaRPr lang="en-US" altLang="el-GR" sz="35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Απομυθοποίηση των Κεντρικά </a:t>
            </a:r>
            <a:r>
              <a:rPr lang="el-GR" altLang="el-GR" sz="2800" dirty="0" err="1" smtClean="0"/>
              <a:t>Διευθυνόμενων</a:t>
            </a:r>
            <a:r>
              <a:rPr lang="el-GR" altLang="el-GR" sz="2800" dirty="0" smtClean="0"/>
              <a:t> και των Μικτών Οικονομιών </a:t>
            </a:r>
            <a:endParaRPr lang="el-GR" altLang="el-GR" sz="2000" dirty="0" smtClean="0"/>
          </a:p>
          <a:p>
            <a:pPr lvl="1" eaLnBrk="1" hangingPunct="1"/>
            <a:r>
              <a:rPr lang="el-GR" altLang="el-GR" dirty="0" smtClean="0"/>
              <a:t>Πολλές κυβερνήσεις έπαψαν να αναζητούν στον ίδιο βαθμό με το παρελθόν γενικές λύσεις στα κοινωνικά προβλήματα</a:t>
            </a:r>
          </a:p>
        </p:txBody>
      </p:sp>
    </p:spTree>
    <p:extLst>
      <p:ext uri="{BB962C8B-B14F-4D97-AF65-F5344CB8AC3E}">
        <p14:creationId xmlns:p14="http://schemas.microsoft.com/office/powerpoint/2010/main" val="21917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ενότητα βασίζεται στο βιβλίο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0667"/>
            <a:ext cx="3528392" cy="51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54" y="3861048"/>
            <a:ext cx="3563888" cy="144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0" y="2204292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  <a:hlinkClick r:id="rId4"/>
              </a:rPr>
              <a:t>Κοινωνιολογία, Οι Βασικές Έννοιες, </a:t>
            </a:r>
            <a:r>
              <a:rPr lang="el-GR" dirty="0" err="1">
                <a:latin typeface="+mn-lt"/>
                <a:hlinkClick r:id="rId4"/>
              </a:rPr>
              <a:t>Michael</a:t>
            </a:r>
            <a:r>
              <a:rPr lang="el-GR" dirty="0">
                <a:latin typeface="+mn-lt"/>
                <a:hlinkClick r:id="rId4"/>
              </a:rPr>
              <a:t> </a:t>
            </a:r>
            <a:r>
              <a:rPr lang="el-GR" dirty="0" err="1">
                <a:latin typeface="+mn-lt"/>
                <a:hlinkClick r:id="rId4"/>
              </a:rPr>
              <a:t>Hughes</a:t>
            </a:r>
            <a:r>
              <a:rPr lang="el-GR" dirty="0">
                <a:latin typeface="+mn-lt"/>
                <a:hlinkClick r:id="rId4"/>
              </a:rPr>
              <a:t>, </a:t>
            </a:r>
            <a:r>
              <a:rPr lang="el-GR" dirty="0" err="1">
                <a:latin typeface="+mn-lt"/>
                <a:hlinkClick r:id="rId4"/>
              </a:rPr>
              <a:t>Carolyn</a:t>
            </a:r>
            <a:r>
              <a:rPr lang="el-GR" dirty="0">
                <a:latin typeface="+mn-lt"/>
                <a:hlinkClick r:id="rId4"/>
              </a:rPr>
              <a:t> J. </a:t>
            </a:r>
            <a:r>
              <a:rPr lang="el-GR" dirty="0" err="1">
                <a:latin typeface="+mn-lt"/>
                <a:hlinkClick r:id="rId4"/>
              </a:rPr>
              <a:t>Kroehler</a:t>
            </a:r>
            <a:r>
              <a:rPr lang="el-GR" dirty="0">
                <a:latin typeface="+mn-lt"/>
                <a:hlinkClick r:id="rId4"/>
              </a:rPr>
              <a:t>, Εισαγωγή και επιστημονική επιμέλεια Θεόδωρος </a:t>
            </a:r>
            <a:r>
              <a:rPr lang="el-GR" dirty="0" err="1">
                <a:latin typeface="+mn-lt"/>
                <a:hlinkClick r:id="rId4"/>
              </a:rPr>
              <a:t>Ιωσηφίδης</a:t>
            </a:r>
            <a:r>
              <a:rPr lang="el-GR" dirty="0">
                <a:latin typeface="+mn-lt"/>
                <a:hlinkClick r:id="rId4"/>
              </a:rPr>
              <a:t>, Εκδόσεις Κριτική, 2007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1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Οικονομική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7/8</a:t>
            </a:r>
            <a:endParaRPr lang="en-US" altLang="el-GR" sz="3500" dirty="0" smtClean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Το Κράτος Πρόνοιας</a:t>
            </a:r>
          </a:p>
          <a:p>
            <a:pPr lvl="1" eaLnBrk="1" hangingPunct="1"/>
            <a:r>
              <a:rPr lang="el-GR" altLang="el-GR" sz="2400" smtClean="0"/>
              <a:t>Συμπεριφορικός στόχος</a:t>
            </a:r>
          </a:p>
          <a:p>
            <a:pPr lvl="1" eaLnBrk="1" hangingPunct="1"/>
            <a:r>
              <a:rPr lang="el-GR" altLang="el-GR" sz="2400" smtClean="0"/>
              <a:t>Υπολειμματικός στόχος</a:t>
            </a:r>
          </a:p>
          <a:p>
            <a:pPr lvl="1" eaLnBrk="1" hangingPunct="1"/>
            <a:r>
              <a:rPr lang="el-GR" altLang="el-GR" sz="2400" smtClean="0"/>
              <a:t>Στόχος κοινωνικής ασφάλειας</a:t>
            </a:r>
          </a:p>
          <a:p>
            <a:pPr lvl="1" eaLnBrk="1" hangingPunct="1"/>
            <a:r>
              <a:rPr lang="el-GR" altLang="el-GR" sz="2400" smtClean="0"/>
              <a:t>Εξισωτικός στόχος</a:t>
            </a:r>
          </a:p>
          <a:p>
            <a:pPr eaLnBrk="1" hangingPunct="1"/>
            <a:r>
              <a:rPr lang="el-GR" altLang="el-GR" sz="2800" smtClean="0"/>
              <a:t>Ο Καπιταλισμός ανά τον Κόσμο</a:t>
            </a:r>
          </a:p>
          <a:p>
            <a:pPr lvl="1" eaLnBrk="1" hangingPunct="1"/>
            <a:r>
              <a:rPr lang="el-GR" altLang="el-GR" sz="2400" smtClean="0"/>
              <a:t>Οι δυναμικές οικονομίες της Ασίας δεν έχουν υιοθετήσει τον αμερικανικού τύπου </a:t>
            </a:r>
            <a:r>
              <a:rPr lang="en-US" altLang="el-GR" sz="2400" smtClean="0"/>
              <a:t>laissez</a:t>
            </a:r>
            <a:r>
              <a:rPr lang="el-GR" altLang="el-GR" sz="2400" smtClean="0"/>
              <a:t>-</a:t>
            </a:r>
            <a:r>
              <a:rPr lang="en-US" altLang="el-GR" sz="2400" smtClean="0"/>
              <a:t>faire</a:t>
            </a:r>
            <a:r>
              <a:rPr lang="el-GR" altLang="el-GR" sz="2400" smtClean="0"/>
              <a:t> καπιταλισμό </a:t>
            </a:r>
          </a:p>
        </p:txBody>
      </p:sp>
    </p:spTree>
    <p:extLst>
      <p:ext uri="{BB962C8B-B14F-4D97-AF65-F5344CB8AC3E}">
        <p14:creationId xmlns:p14="http://schemas.microsoft.com/office/powerpoint/2010/main" val="19227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Οικονομική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8/8</a:t>
            </a:r>
            <a:endParaRPr lang="en-US" altLang="el-GR" sz="35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Μετάβαση από την Κεντρικά </a:t>
            </a:r>
            <a:r>
              <a:rPr lang="el-GR" altLang="el-GR" sz="2800" b="1" dirty="0" err="1" smtClean="0"/>
              <a:t>Διευθυνόμενη</a:t>
            </a:r>
            <a:r>
              <a:rPr lang="el-GR" altLang="el-GR" sz="2800" b="1" dirty="0" smtClean="0"/>
              <a:t> Οικονομία στην Οικονομία της Αγοράς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Οι καπιταλιστικοί θεσμοί δεν μπορούν να επιβληθούν εκ των άνω</a:t>
            </a:r>
          </a:p>
        </p:txBody>
      </p:sp>
    </p:spTree>
    <p:extLst>
      <p:ext uri="{BB962C8B-B14F-4D97-AF65-F5344CB8AC3E}">
        <p14:creationId xmlns:p14="http://schemas.microsoft.com/office/powerpoint/2010/main" val="26515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Η Ισχύς των </a:t>
            </a:r>
            <a:r>
              <a:rPr lang="el-GR" altLang="el-GR" sz="3600" dirty="0" smtClean="0"/>
              <a:t>Επιχειρήσεων </a:t>
            </a:r>
            <a:r>
              <a:rPr lang="el-GR" altLang="el-GR" sz="3200" b="0" dirty="0" smtClean="0"/>
              <a:t>1/8</a:t>
            </a:r>
            <a:endParaRPr lang="en-US" altLang="el-GR" sz="3200" b="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Ισχύς των Εθνικών Επιχειρήσεων </a:t>
            </a:r>
            <a:endParaRPr lang="el-GR" altLang="el-GR" sz="1800" dirty="0" smtClean="0"/>
          </a:p>
          <a:p>
            <a:pPr eaLnBrk="1" hangingPunct="1"/>
            <a:r>
              <a:rPr lang="el-GR" altLang="el-GR" sz="2800" b="1" dirty="0" smtClean="0"/>
              <a:t>Ολιγοπώλιο – </a:t>
            </a:r>
            <a:r>
              <a:rPr lang="el-GR" altLang="el-GR" sz="2800" dirty="0" smtClean="0"/>
              <a:t>στην αγορά κυριαρχεί ένας περιορισμένος αριθμός επιχειρήσεων. Παραδείγματα:</a:t>
            </a:r>
          </a:p>
          <a:p>
            <a:pPr lvl="1" eaLnBrk="1" hangingPunct="1"/>
            <a:r>
              <a:rPr lang="en-US" altLang="el-GR" sz="2400" dirty="0" smtClean="0"/>
              <a:t>General Motors</a:t>
            </a:r>
            <a:endParaRPr lang="el-GR" altLang="el-GR" sz="2400" dirty="0" smtClean="0"/>
          </a:p>
          <a:p>
            <a:pPr lvl="1" eaLnBrk="1" hangingPunct="1"/>
            <a:r>
              <a:rPr lang="en-US" altLang="el-GR" sz="2400" dirty="0" smtClean="0"/>
              <a:t>IBM</a:t>
            </a:r>
            <a:endParaRPr lang="el-GR" altLang="el-GR" sz="2400" dirty="0" smtClean="0"/>
          </a:p>
          <a:p>
            <a:pPr lvl="1" eaLnBrk="1" hangingPunct="1"/>
            <a:r>
              <a:rPr lang="en-US" altLang="el-GR" sz="2400" dirty="0" smtClean="0"/>
              <a:t>General Electric</a:t>
            </a: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4590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Η Ισχύς των Επιχειρήσεων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2/8</a:t>
            </a:r>
            <a:endParaRPr lang="en-US" altLang="el-GR" sz="3500" dirty="0" smtClean="0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dirty="0" smtClean="0"/>
              <a:t>Τα Επιχειρησιακά Προγράμματα Περικοπών και οι Επιπτώσεις τους για τους Εργαζομένους </a:t>
            </a:r>
            <a:endParaRPr lang="el-GR" altLang="el-GR" sz="2000" dirty="0" smtClean="0"/>
          </a:p>
          <a:p>
            <a:pPr lvl="1" eaLnBrk="1" hangingPunct="1"/>
            <a:r>
              <a:rPr lang="el-GR" altLang="el-GR" dirty="0" smtClean="0"/>
              <a:t>Ηθικό των εργαζομένων</a:t>
            </a:r>
          </a:p>
          <a:p>
            <a:pPr lvl="1" eaLnBrk="1" hangingPunct="1"/>
            <a:r>
              <a:rPr lang="el-GR" altLang="el-GR" dirty="0" smtClean="0"/>
              <a:t>Πρόσθετος φόρτος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28023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Η Ισχύς των Επιχειρήσεων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3/8</a:t>
            </a:r>
            <a:endParaRPr lang="en-US" altLang="el-GR" sz="3500" dirty="0" smtClean="0"/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Η Οικονομική Μετάβαση και η Επανάσταση του Διαδικτύου </a:t>
            </a:r>
          </a:p>
          <a:p>
            <a:pPr lvl="1" eaLnBrk="1" hangingPunct="1"/>
            <a:r>
              <a:rPr lang="el-GR" altLang="el-GR" sz="2400" smtClean="0"/>
              <a:t>Μείωση του κόστους παραγωγής και διανομής των προϊόντων και υπηρεσιών</a:t>
            </a:r>
          </a:p>
          <a:p>
            <a:pPr lvl="1" eaLnBrk="1" hangingPunct="1"/>
            <a:r>
              <a:rPr lang="el-GR" altLang="el-GR" sz="2400" smtClean="0"/>
              <a:t>Ενίσχυση της απόδοσης των διοικητικών στελεχών</a:t>
            </a:r>
          </a:p>
          <a:p>
            <a:pPr lvl="1" eaLnBrk="1" hangingPunct="1"/>
            <a:r>
              <a:rPr lang="el-GR" altLang="el-GR" sz="2400" smtClean="0"/>
              <a:t>Ενίσχυση του ανταγωνισμού </a:t>
            </a:r>
          </a:p>
          <a:p>
            <a:pPr lvl="1" eaLnBrk="1" hangingPunct="1"/>
            <a:r>
              <a:rPr lang="el-GR" altLang="el-GR" sz="2400" smtClean="0"/>
              <a:t>Ενίσχυση της αποτελεσματικότητας των στρατηγικών μάρκετινγκ και τιμολόγησης</a:t>
            </a:r>
          </a:p>
          <a:p>
            <a:pPr lvl="1" eaLnBrk="1" hangingPunct="1"/>
            <a:r>
              <a:rPr lang="el-GR" altLang="el-GR" sz="2400" smtClean="0"/>
              <a:t>Αύξηση των επιλογών όσον αφορά την άνεση και ικανοποίηση των καταναλωτών </a:t>
            </a:r>
          </a:p>
        </p:txBody>
      </p:sp>
    </p:spTree>
    <p:extLst>
      <p:ext uri="{BB962C8B-B14F-4D97-AF65-F5344CB8AC3E}">
        <p14:creationId xmlns:p14="http://schemas.microsoft.com/office/powerpoint/2010/main" val="42851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Η Ισχύς των Επιχειρήσεων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4/8</a:t>
            </a:r>
            <a:endParaRPr lang="en-US" altLang="el-GR" sz="3500" dirty="0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Symbol" pitchFamily="18" charset="2"/>
              <a:buNone/>
              <a:defRPr/>
            </a:pPr>
            <a:r>
              <a:rPr lang="el-GR" sz="2800" b="1" dirty="0" smtClean="0"/>
              <a:t>Η Ισχύς των Πολυεθνικών Επιχειρήσεων στην Παγκόσμια Οικονομία</a:t>
            </a:r>
            <a:endParaRPr lang="el-GR" sz="2800" dirty="0" smtClean="0"/>
          </a:p>
          <a:p>
            <a:pPr eaLnBrk="1" hangingPunct="1">
              <a:defRPr/>
            </a:pPr>
            <a:r>
              <a:rPr lang="el-GR" sz="2800" b="1" dirty="0" smtClean="0"/>
              <a:t>Πολυεθνικές επιχειρήσεις – </a:t>
            </a:r>
            <a:r>
              <a:rPr lang="el-GR" sz="2800" dirty="0" smtClean="0"/>
              <a:t>εταιρείες που έχουν την έδρα τους σε μία χώρα και διατηρούν θυγατρικές σε άλλα κράτη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sz="2800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030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Η Ισχύς των Επιχειρήσεων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5/8</a:t>
            </a:r>
            <a:endParaRPr lang="en-US" altLang="el-GR" sz="3500" dirty="0" smtClean="0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Καταμερισμός της Εργασίας</a:t>
            </a:r>
          </a:p>
          <a:p>
            <a:pPr lvl="1" eaLnBrk="1" hangingPunct="1"/>
            <a:r>
              <a:rPr lang="el-GR" altLang="el-GR" sz="2400" b="1" smtClean="0"/>
              <a:t>Περιοχές του κέντρου – </a:t>
            </a:r>
            <a:r>
              <a:rPr lang="el-GR" altLang="el-GR" sz="2400" smtClean="0"/>
              <a:t>γεωγραφικές περιοχές που κυριαρχούν στην παγκόσμια οικονομία και εκμεταλλεύονται τα υπόλοιπα μέρη του συστήματος</a:t>
            </a:r>
          </a:p>
          <a:p>
            <a:pPr lvl="1" eaLnBrk="1" hangingPunct="1"/>
            <a:r>
              <a:rPr lang="el-GR" altLang="el-GR" sz="2400" b="1" smtClean="0"/>
              <a:t>Περιοχές της περιφέρειας –</a:t>
            </a:r>
            <a:r>
              <a:rPr lang="el-GR" altLang="el-GR" sz="2400" smtClean="0"/>
              <a:t> περιοχές που παρέχουν πρώτες ύλες και άλλους πόρους στο κέντρο</a:t>
            </a:r>
          </a:p>
          <a:p>
            <a:pPr eaLnBrk="1" hangingPunct="1"/>
            <a:r>
              <a:rPr lang="el-GR" altLang="el-GR" sz="2800" smtClean="0"/>
              <a:t>Ιδιωτικές Κυβερνήσεις </a:t>
            </a:r>
          </a:p>
          <a:p>
            <a:pPr eaLnBrk="1" hangingPunct="1"/>
            <a:r>
              <a:rPr lang="el-GR" altLang="el-GR" sz="2800" smtClean="0"/>
              <a:t>Αμερικανικής Κατασκευής;</a:t>
            </a:r>
          </a:p>
          <a:p>
            <a:pPr eaLnBrk="1" hangingPunct="1"/>
            <a:r>
              <a:rPr lang="el-GR" altLang="el-GR" sz="2800" smtClean="0"/>
              <a:t>Οι συνέπειες για τις Χώρες του Τρίτου Κόσμου</a:t>
            </a:r>
          </a:p>
          <a:p>
            <a:pPr eaLnBrk="1" hangingPunct="1"/>
            <a:r>
              <a:rPr lang="el-GR" altLang="el-GR" sz="2800" smtClean="0"/>
              <a:t>Και Ποιος Είναι ο Ρόλος του Διαδικτύου;</a:t>
            </a:r>
          </a:p>
        </p:txBody>
      </p:sp>
    </p:spTree>
    <p:extLst>
      <p:ext uri="{BB962C8B-B14F-4D97-AF65-F5344CB8AC3E}">
        <p14:creationId xmlns:p14="http://schemas.microsoft.com/office/powerpoint/2010/main" val="17326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Η Ισχύς των Επιχειρήσεων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6/8</a:t>
            </a:r>
            <a:endParaRPr lang="en-US" altLang="el-GR" sz="35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Ο Έλεγχος των Επιχειρήσεων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Η έμφαση στα βραχυπρόθεσμα κέρδη </a:t>
            </a:r>
            <a:endParaRPr lang="el-GR" altLang="el-GR" sz="2000" dirty="0" smtClean="0"/>
          </a:p>
          <a:p>
            <a:pPr lvl="1" eaLnBrk="1" hangingPunct="1"/>
            <a:r>
              <a:rPr lang="el-GR" altLang="el-GR" sz="2400" b="1" dirty="0" smtClean="0"/>
              <a:t>Διοικητικά συμβούλια με κοινά μέλη – </a:t>
            </a:r>
            <a:r>
              <a:rPr lang="el-GR" altLang="el-GR" sz="2400" dirty="0" smtClean="0"/>
              <a:t>δίκτυα ατόμων που συμμετέχουν παράλληλα σε διοικητικά συμβούλια πολλών επιχειρήσεων </a:t>
            </a:r>
          </a:p>
        </p:txBody>
      </p:sp>
    </p:spTree>
    <p:extLst>
      <p:ext uri="{BB962C8B-B14F-4D97-AF65-F5344CB8AC3E}">
        <p14:creationId xmlns:p14="http://schemas.microsoft.com/office/powerpoint/2010/main" val="3295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Η Ισχύς των Επιχειρήσεων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7/8</a:t>
            </a:r>
            <a:endParaRPr lang="en-US" altLang="el-GR" sz="3500" dirty="0" smtClean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690813" y="5538788"/>
            <a:ext cx="62452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Αναλογία των Απολαβών των Διευθυνόντων Συμβούλων προς το Μέσο Μισθό των Εργαζομένων</a:t>
            </a:r>
            <a:r>
              <a:rPr lang="en-US" altLang="el-GR" sz="2000" b="1" i="1">
                <a:latin typeface="+mn-lt"/>
              </a:rPr>
              <a:t>, 2001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200">
                <a:latin typeface="+mn-lt"/>
              </a:rPr>
              <a:t>Πηγή</a:t>
            </a:r>
            <a:r>
              <a:rPr lang="en-US" altLang="el-GR" sz="1200">
                <a:latin typeface="+mn-lt"/>
              </a:rPr>
              <a:t>: </a:t>
            </a:r>
            <a:r>
              <a:rPr lang="el-GR" altLang="el-GR" sz="1200">
                <a:latin typeface="+mn-lt"/>
              </a:rPr>
              <a:t>Έκθεση </a:t>
            </a:r>
            <a:r>
              <a:rPr lang="en-US" altLang="el-GR" sz="1200">
                <a:latin typeface="+mn-lt"/>
              </a:rPr>
              <a:t>Towers Perrin: </a:t>
            </a:r>
            <a:r>
              <a:rPr lang="el-GR" altLang="el-GR" sz="1200">
                <a:latin typeface="+mn-lt"/>
              </a:rPr>
              <a:t>«Συνολικές Απολαβές σε Παγκόσμιο Επίπεδο, 2001-2003» (</a:t>
            </a:r>
            <a:r>
              <a:rPr lang="en-US" altLang="el-GR" sz="1200">
                <a:latin typeface="+mn-lt"/>
              </a:rPr>
              <a:t>Worldwide Total Remuneration</a:t>
            </a:r>
            <a:r>
              <a:rPr lang="el-GR" altLang="el-GR" sz="1200">
                <a:latin typeface="+mn-lt"/>
              </a:rPr>
              <a:t>,</a:t>
            </a:r>
            <a:r>
              <a:rPr lang="en-US" altLang="el-GR" sz="1200">
                <a:latin typeface="+mn-lt"/>
              </a:rPr>
              <a:t> 2001-2003</a:t>
            </a:r>
            <a:r>
              <a:rPr lang="el-GR" altLang="el-GR" sz="1200">
                <a:latin typeface="+mn-lt"/>
              </a:rPr>
              <a:t>)</a:t>
            </a:r>
            <a:r>
              <a:rPr lang="en-US" altLang="el-GR" sz="1200">
                <a:latin typeface="+mn-lt"/>
              </a:rPr>
              <a:t>.</a:t>
            </a:r>
            <a:endParaRPr lang="en-US" altLang="el-GR" sz="2000" b="1" i="1">
              <a:latin typeface="+mn-lt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422400" y="5675313"/>
            <a:ext cx="1254125" cy="458787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</a:rPr>
              <a:t> 9.</a:t>
            </a:r>
            <a:r>
              <a:rPr lang="el-GR" altLang="el-GR" sz="1800" i="1">
                <a:solidFill>
                  <a:schemeClr val="bg1"/>
                </a:solidFill>
              </a:rPr>
              <a:t>1</a:t>
            </a:r>
            <a:endParaRPr lang="en-US" altLang="el-GR" sz="1800" b="1" i="1">
              <a:solidFill>
                <a:schemeClr val="bg1"/>
              </a:solidFill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371600" y="5668963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400" b="1">
                <a:latin typeface="+mn-lt"/>
              </a:rPr>
              <a:t>	</a:t>
            </a:r>
          </a:p>
        </p:txBody>
      </p:sp>
      <p:pic>
        <p:nvPicPr>
          <p:cNvPr id="28678" name="Picture 8" descr="hug80554_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3500"/>
            <a:ext cx="49180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2895600" y="1366838"/>
            <a:ext cx="1143000" cy="46196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b="1" dirty="0">
                <a:latin typeface="+mj-lt"/>
              </a:rPr>
              <a:t>Απολαβές Διευθυνόντων Συμβούλων, 2001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000500" y="1366838"/>
            <a:ext cx="1028700" cy="46196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b="1" dirty="0">
                <a:latin typeface="+mj-lt"/>
              </a:rPr>
              <a:t>Απολαβές Μέσου Εργαζόμενου, 2001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143500" y="1366838"/>
            <a:ext cx="2019300" cy="46196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800" b="1" dirty="0">
                <a:latin typeface="+mj-lt"/>
              </a:rPr>
              <a:t>Αναλογία Απολαβών των Μάνατζερ με το Μισθό του Μέσου Εργαζόμενου Κατά Χώρα, 2001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438400" y="1866900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Ν. Αφρική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2438400" y="2019300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Μεξικό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2438400" y="2171700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Βραζιλία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2438400" y="2324100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Βενεζουέλα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2438400" y="25812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Μαλαισία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2438400" y="2476500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Μαλαισία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2438400" y="2628900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Αργεντινή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2438400" y="27717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Η.Π.Α.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2438400" y="29241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Χονγκ </a:t>
            </a:r>
            <a:r>
              <a:rPr lang="el-GR" sz="700" dirty="0" err="1">
                <a:latin typeface="+mj-lt"/>
              </a:rPr>
              <a:t>Κονκγ</a:t>
            </a:r>
            <a:endParaRPr lang="el-GR" sz="700" dirty="0">
              <a:latin typeface="+mj-lt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2438400" y="30765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Σιγκαπούρη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2286000" y="3228975"/>
            <a:ext cx="8382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      Κίνα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2324100" y="3381375"/>
            <a:ext cx="8382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     Ην. Βασίλειο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2438400" y="35337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Καναδάς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2438400" y="38385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Ολλανδία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2438400" y="36861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Αυστραλία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2438400" y="39909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Ιταλία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2438400" y="41433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Ν. Ζηλανδία</a:t>
            </a:r>
          </a:p>
        </p:txBody>
      </p:sp>
      <p:sp>
        <p:nvSpPr>
          <p:cNvPr id="29" name="28 - TextBox"/>
          <p:cNvSpPr txBox="1"/>
          <p:nvPr/>
        </p:nvSpPr>
        <p:spPr>
          <a:xfrm>
            <a:off x="2438400" y="42957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Ισπανία</a:t>
            </a:r>
          </a:p>
        </p:txBody>
      </p:sp>
      <p:sp>
        <p:nvSpPr>
          <p:cNvPr id="30" name="29 - TextBox"/>
          <p:cNvSpPr txBox="1"/>
          <p:nvPr/>
        </p:nvSpPr>
        <p:spPr>
          <a:xfrm>
            <a:off x="2438400" y="44481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Γαλλία</a:t>
            </a:r>
          </a:p>
        </p:txBody>
      </p:sp>
      <p:sp>
        <p:nvSpPr>
          <p:cNvPr id="31" name="30 - TextBox"/>
          <p:cNvSpPr txBox="1"/>
          <p:nvPr/>
        </p:nvSpPr>
        <p:spPr>
          <a:xfrm>
            <a:off x="2438400" y="46005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Ταϊβάν</a:t>
            </a:r>
          </a:p>
        </p:txBody>
      </p:sp>
      <p:sp>
        <p:nvSpPr>
          <p:cNvPr id="32" name="31 - TextBox"/>
          <p:cNvSpPr txBox="1"/>
          <p:nvPr/>
        </p:nvSpPr>
        <p:spPr>
          <a:xfrm>
            <a:off x="2438400" y="47529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Σουηδία</a:t>
            </a:r>
          </a:p>
        </p:txBody>
      </p:sp>
      <p:sp>
        <p:nvSpPr>
          <p:cNvPr id="33" name="32 - TextBox"/>
          <p:cNvSpPr txBox="1"/>
          <p:nvPr/>
        </p:nvSpPr>
        <p:spPr>
          <a:xfrm>
            <a:off x="2438400" y="49053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Γερμανία</a:t>
            </a:r>
          </a:p>
        </p:txBody>
      </p:sp>
      <p:sp>
        <p:nvSpPr>
          <p:cNvPr id="35" name="34 - TextBox"/>
          <p:cNvSpPr txBox="1"/>
          <p:nvPr/>
        </p:nvSpPr>
        <p:spPr>
          <a:xfrm>
            <a:off x="2438400" y="50577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Νότια Κορέα</a:t>
            </a:r>
          </a:p>
        </p:txBody>
      </p:sp>
      <p:sp>
        <p:nvSpPr>
          <p:cNvPr id="36" name="35 - TextBox"/>
          <p:cNvSpPr txBox="1"/>
          <p:nvPr/>
        </p:nvSpPr>
        <p:spPr>
          <a:xfrm>
            <a:off x="2438400" y="52101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Ιαπωνία</a:t>
            </a:r>
          </a:p>
        </p:txBody>
      </p:sp>
      <p:sp>
        <p:nvSpPr>
          <p:cNvPr id="37" name="36 - TextBox"/>
          <p:cNvSpPr txBox="1"/>
          <p:nvPr/>
        </p:nvSpPr>
        <p:spPr>
          <a:xfrm>
            <a:off x="2438400" y="5362575"/>
            <a:ext cx="723900" cy="2000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700" dirty="0">
                <a:latin typeface="+mj-lt"/>
              </a:rPr>
              <a:t>Ελβετία</a:t>
            </a:r>
          </a:p>
        </p:txBody>
      </p:sp>
      <p:cxnSp>
        <p:nvCxnSpPr>
          <p:cNvPr id="28707" name="38 - Ευθεία γραμμή σύνδεσης"/>
          <p:cNvCxnSpPr>
            <a:cxnSpLocks noChangeShapeType="1"/>
          </p:cNvCxnSpPr>
          <p:nvPr/>
        </p:nvCxnSpPr>
        <p:spPr bwMode="auto">
          <a:xfrm>
            <a:off x="2286000" y="5561013"/>
            <a:ext cx="4914900" cy="1587"/>
          </a:xfrm>
          <a:prstGeom prst="lin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118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Η Ισχύς των Επιχειρήσεων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8/8</a:t>
            </a:r>
            <a:endParaRPr lang="en-US" altLang="el-GR" sz="3500" dirty="0" smtClean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2536825" y="5272088"/>
            <a:ext cx="6245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000" b="1" i="1">
                <a:latin typeface="+mn-lt"/>
              </a:rPr>
              <a:t>Κατανομή του Εργατικού Δυναμικού με Βάση την Ηλικία, το Φύλο, τη Φυλή / Εθνότητα, Κατά Δεκαετία (</a:t>
            </a:r>
            <a:r>
              <a:rPr lang="en-US" altLang="el-GR" sz="2000" b="1" i="1">
                <a:latin typeface="+mn-lt"/>
              </a:rPr>
              <a:t>1980-2010</a:t>
            </a:r>
            <a:r>
              <a:rPr lang="el-GR" altLang="el-GR" sz="2000" b="1" i="1">
                <a:latin typeface="+mn-lt"/>
              </a:rPr>
              <a:t>)</a:t>
            </a:r>
            <a:endParaRPr lang="en-US" altLang="el-GR" sz="2000" b="1" i="1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l-GR" altLang="el-GR" sz="1200">
                <a:latin typeface="+mn-lt"/>
              </a:rPr>
              <a:t>Πηγή</a:t>
            </a:r>
            <a:r>
              <a:rPr lang="en-US" altLang="el-GR" sz="1200">
                <a:latin typeface="+mn-lt"/>
              </a:rPr>
              <a:t>: Fullerton </a:t>
            </a:r>
            <a:r>
              <a:rPr lang="el-GR" altLang="el-GR" sz="1200">
                <a:latin typeface="+mn-lt"/>
              </a:rPr>
              <a:t>και</a:t>
            </a:r>
            <a:r>
              <a:rPr lang="en-US" altLang="el-GR" sz="1200">
                <a:latin typeface="+mn-lt"/>
              </a:rPr>
              <a:t> Toossi (2001).</a:t>
            </a:r>
            <a:endParaRPr lang="en-US" altLang="el-GR" sz="2000" b="1" i="1">
              <a:latin typeface="+mn-lt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1308100" y="5426075"/>
            <a:ext cx="1254125" cy="458788"/>
          </a:xfrm>
          <a:prstGeom prst="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 anchorCtr="1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1800" i="1">
                <a:solidFill>
                  <a:schemeClr val="bg1"/>
                </a:solidFill>
                <a:latin typeface="+mn-lt"/>
              </a:rPr>
              <a:t>Σχήμα</a:t>
            </a:r>
            <a:r>
              <a:rPr lang="en-US" altLang="el-GR" sz="1800" i="1">
                <a:solidFill>
                  <a:schemeClr val="bg1"/>
                </a:solidFill>
                <a:latin typeface="+mn-lt"/>
              </a:rPr>
              <a:t> 9.5</a:t>
            </a:r>
            <a:endParaRPr lang="en-US" altLang="el-GR" sz="1800" b="1" i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371600" y="5668963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l-GR" sz="1400" b="1" dirty="0">
                <a:latin typeface="+mn-lt"/>
              </a:rPr>
              <a:t>	</a:t>
            </a:r>
          </a:p>
        </p:txBody>
      </p:sp>
      <p:pic>
        <p:nvPicPr>
          <p:cNvPr id="29702" name="Picture 8" descr="hug80554_0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547813"/>
            <a:ext cx="61976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TextBox"/>
          <p:cNvSpPr txBox="1"/>
          <p:nvPr/>
        </p:nvSpPr>
        <p:spPr>
          <a:xfrm>
            <a:off x="1866900" y="4953000"/>
            <a:ext cx="571500" cy="2286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ετών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514600" y="4953000"/>
            <a:ext cx="571500" cy="2286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ετών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162300" y="4953000"/>
            <a:ext cx="571500" cy="2286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ετών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3848100" y="4800600"/>
            <a:ext cx="571500" cy="2286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Άνδρες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4457700" y="4800600"/>
            <a:ext cx="647700" cy="2301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Γυναίκες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5105400" y="4800600"/>
            <a:ext cx="914400" cy="5080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Μη Ισπανόφωνοι Λευκοί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5867400" y="4799013"/>
            <a:ext cx="647700" cy="2301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Μαύροι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438900" y="4800600"/>
            <a:ext cx="876300" cy="2301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Ισπανόφωνοι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7239000" y="4811713"/>
            <a:ext cx="609600" cy="3698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900" dirty="0">
                <a:latin typeface="+mj-lt"/>
              </a:rPr>
              <a:t>Ασιάτες κλπ.</a:t>
            </a:r>
          </a:p>
        </p:txBody>
      </p:sp>
    </p:spTree>
    <p:extLst>
      <p:ext uri="{BB962C8B-B14F-4D97-AF65-F5344CB8AC3E}">
        <p14:creationId xmlns:p14="http://schemas.microsoft.com/office/powerpoint/2010/main" val="37333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Περιεχόμενα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Ισχύς, Εξουσία και Κράτος</a:t>
            </a:r>
          </a:p>
          <a:p>
            <a:r>
              <a:rPr lang="el-GR" sz="2800" dirty="0"/>
              <a:t>Πολιτική Εξουσία</a:t>
            </a:r>
          </a:p>
          <a:p>
            <a:r>
              <a:rPr lang="el-GR" sz="2800" dirty="0"/>
              <a:t>Οικονομική Εξουσία</a:t>
            </a:r>
          </a:p>
          <a:p>
            <a:r>
              <a:rPr lang="el-GR" sz="2800" dirty="0"/>
              <a:t>Η Ισχύς των Επιχειρήσεων</a:t>
            </a:r>
          </a:p>
          <a:p>
            <a:r>
              <a:rPr lang="el-GR" sz="2800" dirty="0"/>
              <a:t>Κοινωνιολογία της Εργασίας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162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dirty="0" smtClean="0"/>
              <a:t>Κοινωνιολογία της </a:t>
            </a:r>
            <a:r>
              <a:rPr lang="el-GR" altLang="el-GR" sz="3600" dirty="0" smtClean="0"/>
              <a:t>Εργασίας </a:t>
            </a:r>
            <a:r>
              <a:rPr lang="el-GR" altLang="el-GR" sz="3200" b="0" dirty="0" smtClean="0"/>
              <a:t>1/4</a:t>
            </a:r>
            <a:endParaRPr lang="el-GR" altLang="el-GR" sz="3200" b="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Αλλαγές στην Εργασιακή Εμπειρία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Πάνω από το 70% των Αμερικανών απασχολείται σε επαγγελματικές, διοικητικές, τεχνολογικές και διευθυντικές θέσεις και στον τομέα των υπηρεσιών </a:t>
            </a:r>
          </a:p>
          <a:p>
            <a:pPr eaLnBrk="1" hangingPunct="1"/>
            <a:r>
              <a:rPr lang="el-GR" altLang="el-GR" sz="2800" dirty="0" smtClean="0"/>
              <a:t>Ο γεωργικός τομέας αντιστοιχεί μόλις στο 2% του συνολικού εργατικού δυναμικού των ΗΠΑ</a:t>
            </a:r>
          </a:p>
        </p:txBody>
      </p:sp>
    </p:spTree>
    <p:extLst>
      <p:ext uri="{BB962C8B-B14F-4D97-AF65-F5344CB8AC3E}">
        <p14:creationId xmlns:p14="http://schemas.microsoft.com/office/powerpoint/2010/main" val="37128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Κοινωνιολογία της Εργασίας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2/4</a:t>
            </a:r>
            <a:endParaRPr lang="en-US" altLang="el-GR" sz="3500" dirty="0" smtClean="0"/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Η Σημασία της Εργασίας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Η ταυτότητα του ατόμου είναι σε μεγάλο βαθμό αλληλένδετη με τον τρόπο που εξασφαλίζει τα μέσα διαβίωσής του</a:t>
            </a:r>
          </a:p>
          <a:p>
            <a:pPr eaLnBrk="1" hangingPunct="1"/>
            <a:r>
              <a:rPr lang="el-GR" altLang="el-GR" sz="2800" dirty="0" smtClean="0"/>
              <a:t>Η σημασία του ελέγχου </a:t>
            </a:r>
          </a:p>
        </p:txBody>
      </p:sp>
    </p:spTree>
    <p:extLst>
      <p:ext uri="{BB962C8B-B14F-4D97-AF65-F5344CB8AC3E}">
        <p14:creationId xmlns:p14="http://schemas.microsoft.com/office/powerpoint/2010/main" val="33337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Κοινωνιολογία της Εργασίας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3/4</a:t>
            </a:r>
            <a:endParaRPr lang="en-US" altLang="el-GR" sz="35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Εργασιακή Ικανοποίηση και Εργασιακή Αλλοτρίωση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smtClean="0"/>
              <a:t>Αλλοτρίωση και έλλειψη δύναμης</a:t>
            </a:r>
          </a:p>
          <a:p>
            <a:pPr lvl="1" eaLnBrk="1" hangingPunct="1"/>
            <a:r>
              <a:rPr lang="el-GR" altLang="el-GR" sz="2400" b="1" dirty="0" smtClean="0"/>
              <a:t>Αλλοτρίωση – </a:t>
            </a:r>
            <a:r>
              <a:rPr lang="el-GR" altLang="el-GR" sz="2400" dirty="0" smtClean="0"/>
              <a:t>μια διάχυτη αίσθηση αδυναμίας, ματαιότητας, έλλειψης στόχων, απομόνωσης και αποξένωσης (</a:t>
            </a:r>
            <a:r>
              <a:rPr lang="en-US" altLang="el-GR" sz="2400" dirty="0" err="1" smtClean="0"/>
              <a:t>Seeman</a:t>
            </a:r>
            <a:r>
              <a:rPr lang="el-GR" altLang="el-GR" sz="2400" dirty="0" smtClean="0"/>
              <a:t>, 1959)</a:t>
            </a:r>
          </a:p>
          <a:p>
            <a:pPr lvl="1" eaLnBrk="1" hangingPunct="1"/>
            <a:r>
              <a:rPr lang="el-GR" altLang="el-GR" sz="2400" b="1" dirty="0" smtClean="0"/>
              <a:t>Επαγγελματική εξουθένωση –</a:t>
            </a:r>
            <a:r>
              <a:rPr lang="el-GR" altLang="el-GR" sz="2400" dirty="0" smtClean="0"/>
              <a:t> μια αίσθηση ανίας, απάθειας, περιορισμένης αποδοτικότητας, κόπωσης, απογοήτευσης και μελαγχολίας</a:t>
            </a:r>
          </a:p>
        </p:txBody>
      </p:sp>
    </p:spTree>
    <p:extLst>
      <p:ext uri="{BB962C8B-B14F-4D97-AF65-F5344CB8AC3E}">
        <p14:creationId xmlns:p14="http://schemas.microsoft.com/office/powerpoint/2010/main" val="42699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Κοινωνιολογία της </a:t>
            </a:r>
            <a:r>
              <a:rPr lang="el-GR" altLang="el-GR" sz="3600">
                <a:solidFill>
                  <a:prstClr val="black"/>
                </a:solidFill>
              </a:rPr>
              <a:t>Εργασίας </a:t>
            </a:r>
            <a:r>
              <a:rPr lang="el-GR" altLang="el-GR" sz="3200" b="0" smtClean="0">
                <a:solidFill>
                  <a:prstClr val="black"/>
                </a:solidFill>
              </a:rPr>
              <a:t>4/4</a:t>
            </a:r>
            <a:endParaRPr lang="en-US" altLang="el-GR" sz="35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Μαρξ και Ντιρκάιμ</a:t>
            </a:r>
          </a:p>
          <a:p>
            <a:pPr lvl="1" eaLnBrk="1" hangingPunct="1"/>
            <a:r>
              <a:rPr lang="el-GR" altLang="el-GR" sz="2400" smtClean="0"/>
              <a:t>Μαρξ – η αλλοτρίωση είναι δομικό φαινόμενο</a:t>
            </a:r>
          </a:p>
          <a:p>
            <a:pPr lvl="1" eaLnBrk="1" hangingPunct="1"/>
            <a:r>
              <a:rPr lang="el-GR" altLang="el-GR" sz="2400" smtClean="0"/>
              <a:t>Ντιρκάιμ – η αλλοτρίωση είναι το αποτέλεσμα της κατάρρευσης των συνεκτικών δεσμών που συνδέουν τα άτομα με την κοινωνία</a:t>
            </a:r>
          </a:p>
          <a:p>
            <a:pPr lvl="1" eaLnBrk="1" hangingPunct="1"/>
            <a:r>
              <a:rPr lang="el-GR" altLang="el-GR" sz="2400" smtClean="0"/>
              <a:t>Η φύση της εργασίας και η ποιότητα των συλλογικών δεσμών στον χώρο εργασίας μπορεί να επηρεάσει καίρια την ευτυχία, την ικανοποίηση και την αυτοαντίληψη του ατόμου</a:t>
            </a:r>
          </a:p>
        </p:txBody>
      </p:sp>
    </p:spTree>
    <p:extLst>
      <p:ext uri="{BB962C8B-B14F-4D97-AF65-F5344CB8AC3E}">
        <p14:creationId xmlns:p14="http://schemas.microsoft.com/office/powerpoint/2010/main" val="2898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</a:t>
            </a:r>
            <a:r>
              <a:rPr lang="el-GR" sz="2000" dirty="0" err="1"/>
              <a:t>Γούγα</a:t>
            </a:r>
            <a:r>
              <a:rPr lang="el-GR" sz="2000" dirty="0"/>
              <a:t> </a:t>
            </a:r>
            <a:r>
              <a:rPr lang="el-GR" sz="2000" dirty="0" err="1"/>
              <a:t>Ανθούλη</a:t>
            </a:r>
            <a:r>
              <a:rPr lang="el-GR" sz="2000" dirty="0"/>
              <a:t> 2014. Γεωργία </a:t>
            </a:r>
            <a:r>
              <a:rPr lang="el-GR" sz="2000" dirty="0" err="1"/>
              <a:t>Γούγα</a:t>
            </a:r>
            <a:r>
              <a:rPr lang="el-GR" sz="2000" dirty="0"/>
              <a:t>. «Γενική Κοινωνιολογία. Ενότητα 6: Πολιτική και Οικονομική Εξουσία </a:t>
            </a:r>
            <a:r>
              <a:rPr lang="el-GR" sz="2000" dirty="0" smtClean="0"/>
              <a:t>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573016"/>
            <a:ext cx="9036496" cy="328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Ισχύς, Εξουσία και </a:t>
            </a:r>
            <a:r>
              <a:rPr lang="el-GR" altLang="el-GR" sz="3600" dirty="0" smtClean="0"/>
              <a:t>Κράτος </a:t>
            </a:r>
            <a:r>
              <a:rPr lang="el-GR" altLang="el-GR" sz="3200" b="0" dirty="0" smtClean="0"/>
              <a:t>1/4</a:t>
            </a:r>
            <a:endParaRPr lang="el-GR" altLang="el-GR" sz="3200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smtClean="0"/>
              <a:t>Το Κράτος </a:t>
            </a:r>
            <a:endParaRPr lang="el-GR" altLang="el-GR" sz="2800" smtClean="0"/>
          </a:p>
          <a:p>
            <a:pPr eaLnBrk="1" hangingPunct="1"/>
            <a:r>
              <a:rPr lang="el-GR" altLang="el-GR" sz="2400" smtClean="0"/>
              <a:t>Το </a:t>
            </a:r>
            <a:r>
              <a:rPr lang="el-GR" altLang="el-GR" sz="2400" b="1" smtClean="0"/>
              <a:t>κράτος </a:t>
            </a:r>
            <a:r>
              <a:rPr lang="el-GR" altLang="el-GR" sz="2400" smtClean="0"/>
              <a:t>– Ως πολιτικός θεσμός</a:t>
            </a:r>
          </a:p>
          <a:p>
            <a:pPr lvl="1" eaLnBrk="1" hangingPunct="1"/>
            <a:r>
              <a:rPr lang="el-GR" altLang="el-GR" sz="2200" smtClean="0"/>
              <a:t>Μηχανισμός που αποτελείται από τα άτομα που ασκούν αποτελεσματικά το μονοπώλιο της βίας σε μια δεδομένη εδαφική επικράτεια</a:t>
            </a:r>
          </a:p>
          <a:p>
            <a:pPr eaLnBrk="1" hangingPunct="1"/>
            <a:r>
              <a:rPr lang="el-GR" altLang="el-GR" sz="2400" b="1" smtClean="0"/>
              <a:t>Βία </a:t>
            </a:r>
            <a:r>
              <a:rPr lang="el-GR" altLang="el-GR" sz="2400" smtClean="0"/>
              <a:t>– ισχύς που απορρέει από την απειλή ή την εφαρμογή του κολασμού </a:t>
            </a:r>
          </a:p>
          <a:p>
            <a:pPr eaLnBrk="1" hangingPunct="1"/>
            <a:r>
              <a:rPr lang="el-GR" altLang="el-GR" sz="2400" smtClean="0"/>
              <a:t>Καθώς διευρύνεται η σφαίρα των αρμοδιοτήτων του, το κράτος γίνεται όλο και πιο γραφειοκρατικό</a:t>
            </a:r>
          </a:p>
        </p:txBody>
      </p:sp>
    </p:spTree>
    <p:extLst>
      <p:ext uri="{BB962C8B-B14F-4D97-AF65-F5344CB8AC3E}">
        <p14:creationId xmlns:p14="http://schemas.microsoft.com/office/powerpoint/2010/main" val="36386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Κοινωνιολογία, Οι Βασικές Έννοιες, </a:t>
            </a:r>
            <a:r>
              <a:rPr lang="el-GR" sz="2000" dirty="0" err="1"/>
              <a:t>Michael</a:t>
            </a:r>
            <a:r>
              <a:rPr lang="el-GR" sz="2000" dirty="0"/>
              <a:t> </a:t>
            </a:r>
            <a:r>
              <a:rPr lang="el-GR" sz="2000" dirty="0" err="1"/>
              <a:t>Hughes</a:t>
            </a:r>
            <a:r>
              <a:rPr lang="el-GR" sz="2000" dirty="0"/>
              <a:t>, </a:t>
            </a:r>
            <a:r>
              <a:rPr lang="el-GR" sz="2000" dirty="0" err="1"/>
              <a:t>Carolyn</a:t>
            </a:r>
            <a:r>
              <a:rPr lang="el-GR" sz="2000" dirty="0"/>
              <a:t> J. </a:t>
            </a:r>
            <a:r>
              <a:rPr lang="el-GR" sz="2000" dirty="0" err="1"/>
              <a:t>Kroehler</a:t>
            </a:r>
            <a:r>
              <a:rPr lang="el-GR" sz="2000" dirty="0"/>
              <a:t>, Εισαγωγή και επιστημονική επιμέλεια Θεόδωρος </a:t>
            </a:r>
            <a:r>
              <a:rPr lang="el-GR" sz="2000" dirty="0" err="1"/>
              <a:t>Ιωσηφίδης</a:t>
            </a:r>
            <a:r>
              <a:rPr lang="el-GR" sz="2000" dirty="0"/>
              <a:t>, Εκδόσεις Κριτική, 2007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Ισχύς, Εξουσία και Κράτος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2/4</a:t>
            </a:r>
            <a:endParaRPr lang="en-US" altLang="el-GR" sz="35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smtClean="0"/>
              <a:t>Κοινωνιολογικές Προσεγγίσεις του Κράτους</a:t>
            </a:r>
            <a:endParaRPr lang="el-GR" altLang="el-GR" sz="2800" smtClean="0"/>
          </a:p>
          <a:p>
            <a:pPr eaLnBrk="1" hangingPunct="1"/>
            <a:r>
              <a:rPr lang="el-GR" altLang="el-GR" sz="2800" smtClean="0"/>
              <a:t>Η Προσέγγιση του Κράτους από τον Λειτουργισμό </a:t>
            </a:r>
          </a:p>
          <a:p>
            <a:pPr lvl="1" eaLnBrk="1" hangingPunct="1"/>
            <a:r>
              <a:rPr lang="el-GR" altLang="el-GR" sz="2400" smtClean="0"/>
              <a:t>Η κοινωνία οφείλει να τηρεί την τάξη και να διασφαλίζει το συλλογικό συμφέρον </a:t>
            </a:r>
          </a:p>
          <a:p>
            <a:pPr lvl="2" eaLnBrk="1" hangingPunct="1"/>
            <a:r>
              <a:rPr lang="el-GR" altLang="el-GR" sz="2200" smtClean="0"/>
              <a:t>Κεντρικός Σχεδιασμός και Διαχείριση</a:t>
            </a:r>
          </a:p>
          <a:p>
            <a:pPr lvl="2" eaLnBrk="1" hangingPunct="1"/>
            <a:r>
              <a:rPr lang="el-GR" altLang="el-GR" sz="2200" smtClean="0"/>
              <a:t>Επιβολή των Κανόνων</a:t>
            </a:r>
          </a:p>
          <a:p>
            <a:pPr lvl="2" eaLnBrk="1" hangingPunct="1"/>
            <a:r>
              <a:rPr lang="el-GR" altLang="el-GR" sz="2200" smtClean="0"/>
              <a:t>Διαμεσολάβηση ανάμεσα σε Αντικρουόμενα Συμφέροντα</a:t>
            </a:r>
          </a:p>
          <a:p>
            <a:pPr lvl="2" eaLnBrk="1" hangingPunct="1"/>
            <a:r>
              <a:rPr lang="el-GR" altLang="el-GR" sz="2200" smtClean="0"/>
              <a:t>Προστασία από Άλλες Κοινωνίες</a:t>
            </a:r>
          </a:p>
        </p:txBody>
      </p:sp>
    </p:spTree>
    <p:extLst>
      <p:ext uri="{BB962C8B-B14F-4D97-AF65-F5344CB8AC3E}">
        <p14:creationId xmlns:p14="http://schemas.microsoft.com/office/powerpoint/2010/main" val="36844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Ισχύς, Εξουσία και Κράτος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3/4</a:t>
            </a:r>
            <a:endParaRPr lang="en-US" altLang="el-GR" sz="35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smtClean="0"/>
              <a:t>Η Θεωρία των Συγκρούσεων για το Κράτος</a:t>
            </a:r>
          </a:p>
          <a:p>
            <a:pPr lvl="1" eaLnBrk="1" hangingPunct="1"/>
            <a:r>
              <a:rPr lang="el-GR" altLang="el-GR" sz="2400" smtClean="0"/>
              <a:t>Μέσο το οποίο χρησιμοποιούν οι κυρίαρχες κοινωνικές ομάδες για να επιβάλλουν τις αξίες τους και το σύστημα διαστρωμάτωσης που τις συμφέρει</a:t>
            </a:r>
          </a:p>
          <a:p>
            <a:pPr eaLnBrk="1" hangingPunct="1"/>
            <a:r>
              <a:rPr lang="el-GR" altLang="el-GR" sz="2800" smtClean="0"/>
              <a:t>Συγκρούσεις Ανάμεσα στους Θεωρητικούς των Συγκρούσεων </a:t>
            </a:r>
          </a:p>
          <a:p>
            <a:pPr lvl="1" eaLnBrk="1" hangingPunct="1"/>
            <a:r>
              <a:rPr lang="el-GR" altLang="el-GR" sz="2400" smtClean="0"/>
              <a:t>Οι οπαδοί του ινστρουμενταλισμού υποστηρίζουν ότι το κράτος είναι ένα όργανο στα χέρια της καπιταλιστικής τάξης</a:t>
            </a:r>
          </a:p>
        </p:txBody>
      </p:sp>
    </p:spTree>
    <p:extLst>
      <p:ext uri="{BB962C8B-B14F-4D97-AF65-F5344CB8AC3E}">
        <p14:creationId xmlns:p14="http://schemas.microsoft.com/office/powerpoint/2010/main" val="38994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Ισχύς, Εξουσία και Κράτος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4/4</a:t>
            </a:r>
            <a:endParaRPr lang="en-US" altLang="el-GR" sz="35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Νομιμοποίηση και Εξουσία</a:t>
            </a:r>
            <a:endParaRPr lang="el-GR" altLang="el-GR" sz="2800" dirty="0" smtClean="0"/>
          </a:p>
          <a:p>
            <a:pPr eaLnBrk="1" hangingPunct="1"/>
            <a:r>
              <a:rPr lang="el-GR" altLang="el-GR" sz="2800" b="1" dirty="0" smtClean="0"/>
              <a:t>Παραδοσιακή Εξουσία </a:t>
            </a:r>
            <a:r>
              <a:rPr lang="el-GR" altLang="el-GR" sz="2800" dirty="0" smtClean="0"/>
              <a:t>– εξουσία που νομιμοποιείται με βάση την ιερότητα των πανάρχαιων εθίμων </a:t>
            </a:r>
          </a:p>
          <a:p>
            <a:pPr eaLnBrk="1" hangingPunct="1"/>
            <a:r>
              <a:rPr lang="el-GR" altLang="el-GR" sz="2800" b="1" dirty="0" smtClean="0"/>
              <a:t>Νομική - Ορθολογική Εξουσία – </a:t>
            </a:r>
            <a:r>
              <a:rPr lang="el-GR" altLang="el-GR" sz="2800" dirty="0" smtClean="0"/>
              <a:t>εξουσία που νομιμοποιείται από σαφείς κανόνες και ορθολογικές διαδικασίες που καθορίζουν τα δικαιώματα και τις υποχρεώσεις των κατόχων κάθε αξιώματος</a:t>
            </a:r>
          </a:p>
        </p:txBody>
      </p:sp>
    </p:spTree>
    <p:extLst>
      <p:ext uri="{BB962C8B-B14F-4D97-AF65-F5344CB8AC3E}">
        <p14:creationId xmlns:p14="http://schemas.microsoft.com/office/powerpoint/2010/main" val="16919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dirty="0" smtClean="0"/>
              <a:t>Πολιτική </a:t>
            </a:r>
            <a:r>
              <a:rPr lang="el-GR" altLang="el-GR" sz="3600" dirty="0" smtClean="0"/>
              <a:t>Εξουσία </a:t>
            </a:r>
            <a:r>
              <a:rPr lang="el-GR" altLang="el-GR" sz="3200" b="0" dirty="0" smtClean="0"/>
              <a:t>1/6</a:t>
            </a:r>
            <a:endParaRPr lang="en-US" altLang="el-GR" sz="3200" b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800" b="1" smtClean="0"/>
              <a:t>Χαρισματική εξουσία – </a:t>
            </a:r>
            <a:r>
              <a:rPr lang="el-GR" altLang="el-GR" sz="2800" smtClean="0"/>
              <a:t>εξουσία που νομιμοποιείται στη βάση των μοναδικών, υπεράνθρωπων ή και υπερφυσικών ακόμα χαρακτηριστικών που αποδίδονται στον ηγέτη</a:t>
            </a:r>
          </a:p>
          <a:p>
            <a:pPr eaLnBrk="1" hangingPunct="1"/>
            <a:r>
              <a:rPr lang="el-GR" altLang="el-GR" sz="2800" b="1" smtClean="0"/>
              <a:t>Πολιτική –</a:t>
            </a:r>
            <a:r>
              <a:rPr lang="el-GR" altLang="el-GR" sz="2800" smtClean="0"/>
              <a:t> διαδικασία μέσω της οποίας κατακτούν και ασκούν την εξουσία τα άτομα και οι ομάδες</a:t>
            </a:r>
          </a:p>
          <a:p>
            <a:pPr eaLnBrk="1" hangingPunct="1"/>
            <a:r>
              <a:rPr lang="el-GR" altLang="el-GR" sz="2800" b="1" smtClean="0"/>
              <a:t>Πολιτική εξουσία –</a:t>
            </a:r>
            <a:r>
              <a:rPr lang="el-GR" altLang="el-GR" sz="2800" smtClean="0"/>
              <a:t> η εξουσία που οργανώνεται και ασκείται από το κράτος</a:t>
            </a:r>
          </a:p>
        </p:txBody>
      </p:sp>
    </p:spTree>
    <p:extLst>
      <p:ext uri="{BB962C8B-B14F-4D97-AF65-F5344CB8AC3E}">
        <p14:creationId xmlns:p14="http://schemas.microsoft.com/office/powerpoint/2010/main" val="335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Πολιτική Εξουσία </a:t>
            </a:r>
            <a:r>
              <a:rPr lang="el-GR" altLang="el-GR" sz="3200" b="0" dirty="0" smtClean="0">
                <a:solidFill>
                  <a:prstClr val="black"/>
                </a:solidFill>
              </a:rPr>
              <a:t>2/6</a:t>
            </a:r>
            <a:endParaRPr lang="en-US" altLang="el-GR" sz="35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l-GR" altLang="el-GR" sz="2800" b="1" dirty="0" smtClean="0"/>
              <a:t>Τύποι Κυβερνήσεων </a:t>
            </a:r>
            <a:endParaRPr lang="el-GR" altLang="el-GR" sz="2800" dirty="0" smtClean="0"/>
          </a:p>
          <a:p>
            <a:pPr eaLnBrk="1" hangingPunct="1"/>
            <a:r>
              <a:rPr lang="el-GR" altLang="el-GR" sz="2800" b="1" dirty="0" smtClean="0"/>
              <a:t>Κυβέρνηση – </a:t>
            </a:r>
            <a:r>
              <a:rPr lang="el-GR" altLang="el-GR" sz="2800" dirty="0" smtClean="0"/>
              <a:t>οι πολιτικές διαδικασίες που αφορούν την έγκυρη διαμόρφωση των κανόνων και των πολιτικών που επηρεάζουν το σύνολο της κοινωνικής ζωής και έχουν δεσμευτικό χαρακτήρα</a:t>
            </a:r>
          </a:p>
        </p:txBody>
      </p:sp>
    </p:spTree>
    <p:extLst>
      <p:ext uri="{BB962C8B-B14F-4D97-AF65-F5344CB8AC3E}">
        <p14:creationId xmlns:p14="http://schemas.microsoft.com/office/powerpoint/2010/main" val="35292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be9ff557de58b272794789568ce381633f691c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2056</Words>
  <Application>Microsoft Office PowerPoint</Application>
  <PresentationFormat>On-screen Show (4:3)</PresentationFormat>
  <Paragraphs>261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OC_template_updated</vt:lpstr>
      <vt:lpstr>Γενική Κοινωνιολογία</vt:lpstr>
      <vt:lpstr>Η ενότητα βασίζεται στο βιβλίο:</vt:lpstr>
      <vt:lpstr>Περιεχόμενα</vt:lpstr>
      <vt:lpstr>Ισχύς, Εξουσία και Κράτος 1/4</vt:lpstr>
      <vt:lpstr>Ισχύς, Εξουσία και Κράτος 2/4</vt:lpstr>
      <vt:lpstr>Ισχύς, Εξουσία και Κράτος 3/4</vt:lpstr>
      <vt:lpstr>Ισχύς, Εξουσία και Κράτος 4/4</vt:lpstr>
      <vt:lpstr>Πολιτική Εξουσία 1/6</vt:lpstr>
      <vt:lpstr>Πολιτική Εξουσία 2/6</vt:lpstr>
      <vt:lpstr>Πολιτική Εξουσία 3/6</vt:lpstr>
      <vt:lpstr>Πολιτική Εξουσία 4/6</vt:lpstr>
      <vt:lpstr>Πολιτική Εξουσία 5/6</vt:lpstr>
      <vt:lpstr>Πολιτική Εξουσία 6/6</vt:lpstr>
      <vt:lpstr>Οικονομική Εξουσία 1/8</vt:lpstr>
      <vt:lpstr>Οικονομική Εξουσία 2/8</vt:lpstr>
      <vt:lpstr>Οικονομική Εξουσία 3/8</vt:lpstr>
      <vt:lpstr>Οικονομική Εξουσία 4/8</vt:lpstr>
      <vt:lpstr>Οικονομική Εξουσία 5/8</vt:lpstr>
      <vt:lpstr>Οικονομική Εξουσία 6/8</vt:lpstr>
      <vt:lpstr>Οικονομική Εξουσία 7/8</vt:lpstr>
      <vt:lpstr>Οικονομική Εξουσία 8/8</vt:lpstr>
      <vt:lpstr>Η Ισχύς των Επιχειρήσεων 1/8</vt:lpstr>
      <vt:lpstr>Η Ισχύς των Επιχειρήσεων 2/8</vt:lpstr>
      <vt:lpstr>Η Ισχύς των Επιχειρήσεων 3/8</vt:lpstr>
      <vt:lpstr>Η Ισχύς των Επιχειρήσεων 4/8</vt:lpstr>
      <vt:lpstr>Η Ισχύς των Επιχειρήσεων 5/8</vt:lpstr>
      <vt:lpstr>Η Ισχύς των Επιχειρήσεων 6/8</vt:lpstr>
      <vt:lpstr>Η Ισχύς των Επιχειρήσεων 7/8</vt:lpstr>
      <vt:lpstr>Η Ισχύς των Επιχειρήσεων 8/8</vt:lpstr>
      <vt:lpstr>Κοινωνιολογία της Εργασίας 1/4</vt:lpstr>
      <vt:lpstr>Κοινωνιολογία της Εργασίας 2/4</vt:lpstr>
      <vt:lpstr>Κοινωνιολογία της Εργασίας 3/4</vt:lpstr>
      <vt:lpstr>Κοινωνιολογία της Εργασίας 4/4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341</cp:revision>
  <dcterms:created xsi:type="dcterms:W3CDTF">2013-03-04T13:35:19Z</dcterms:created>
  <dcterms:modified xsi:type="dcterms:W3CDTF">2015-07-06T10:43:25Z</dcterms:modified>
</cp:coreProperties>
</file>