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79"/>
  </p:notesMasterIdLst>
  <p:handoutMasterIdLst>
    <p:handoutMasterId r:id="rId80"/>
  </p:handoutMasterIdLst>
  <p:sldIdLst>
    <p:sldId id="271" r:id="rId4"/>
    <p:sldId id="273" r:id="rId5"/>
    <p:sldId id="274" r:id="rId6"/>
    <p:sldId id="275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41" r:id="rId27"/>
    <p:sldId id="298" r:id="rId28"/>
    <p:sldId id="342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43" r:id="rId60"/>
    <p:sldId id="331" r:id="rId61"/>
    <p:sldId id="332" r:id="rId62"/>
    <p:sldId id="333" r:id="rId63"/>
    <p:sldId id="334" r:id="rId64"/>
    <p:sldId id="344" r:id="rId65"/>
    <p:sldId id="335" r:id="rId66"/>
    <p:sldId id="336" r:id="rId67"/>
    <p:sldId id="337" r:id="rId68"/>
    <p:sldId id="338" r:id="rId69"/>
    <p:sldId id="339" r:id="rId70"/>
    <p:sldId id="340" r:id="rId71"/>
    <p:sldId id="257" r:id="rId72"/>
    <p:sldId id="262" r:id="rId73"/>
    <p:sldId id="264" r:id="rId74"/>
    <p:sldId id="269" r:id="rId75"/>
    <p:sldId id="270" r:id="rId76"/>
    <p:sldId id="266" r:id="rId77"/>
    <p:sldId id="261" r:id="rId78"/>
  </p:sldIdLst>
  <p:sldSz cx="9144000" cy="6858000" type="screen4x3"/>
  <p:notesSz cx="7104063" cy="10234613"/>
  <p:custDataLst>
    <p:tags r:id="rId8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160" indent="-298523"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092" indent="-238818"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729" indent="-238818"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366" indent="-238818"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003" indent="-238818" defTabSz="968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4639" indent="-238818" defTabSz="968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2276" indent="-238818" defTabSz="968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9913" indent="-238818" defTabSz="968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C388B5-C425-43C6-A2F5-B4D24E5C67BE}" type="slidenum">
              <a:rPr lang="el-GR" altLang="el-GR" sz="1300"/>
              <a:pPr/>
              <a:t>28</a:t>
            </a:fld>
            <a:endParaRPr lang="el-GR" altLang="el-GR" sz="1300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7875"/>
            <a:ext cx="5095875" cy="3821113"/>
          </a:xfrm>
          <a:ln w="12699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3" y="4861154"/>
            <a:ext cx="5208406" cy="4604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19" tIns="48759" rIns="97519" bIns="48759"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160" indent="-298523"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092" indent="-238818"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729" indent="-238818"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366" indent="-238818" defTabSz="96854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003" indent="-238818" defTabSz="968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4639" indent="-238818" defTabSz="968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2276" indent="-238818" defTabSz="968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9913" indent="-238818" defTabSz="968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1159AB-83CE-4C63-B4E2-7073A412F919}" type="slidenum">
              <a:rPr lang="el-GR" altLang="el-GR" sz="1300"/>
              <a:pPr/>
              <a:t>35</a:t>
            </a:fld>
            <a:endParaRPr lang="el-GR" altLang="el-GR" sz="13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7875"/>
            <a:ext cx="5095875" cy="3821113"/>
          </a:xfrm>
          <a:ln w="12699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3" y="4861154"/>
            <a:ext cx="5208406" cy="4604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19" tIns="48759" rIns="97519" bIns="48759"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4222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2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BFEB-2125-4B01-91E7-B42FE4415EA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83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hat-when-how.com/paramedic-care/airway-anatomy-and-physiology-clinical-essentials-paramedic-care-part-3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bbaedbf4-4d78-4b7c-bc94-2a742f0f2f8c@6/The_Process_of_Breathin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ung_and_diaphrag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ikael_H%C3%A4ggstr%C3%B6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1388be61-0219-4b08-b6d6-b3c7396b5fa3@5/Breathin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bbaedbf4-4d78-4b7c-bc94-2a742f0f2f8c@6/The_Process_of_Breathin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uman_respiratory_system-NIH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7mike500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112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ipothymi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313_The_Lung_Pleure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spiratory_system_complete_e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commons.wikimedia.org/wiki/User:File_Upload_Bot_(Magnus_Manske)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lveoli_diagram.png" TargetMode="Externa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Illu_bronchi_lungs.jpg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Διαγνωστική νοσηλευτική σημειολογία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Αναπνευστικό Σύστημα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7305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Μηχανική της αναπνοής </a:t>
            </a:r>
            <a:r>
              <a:rPr lang="el-GR" sz="3000" b="0" dirty="0" smtClean="0"/>
              <a:t>3/9</a:t>
            </a:r>
            <a:endParaRPr lang="el-GR" sz="40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l-GR" altLang="el-GR" sz="2300" b="1" dirty="0" smtClean="0"/>
              <a:t>Εισπνευστικοί αναπνευστικοί μύες</a:t>
            </a:r>
          </a:p>
          <a:p>
            <a:pPr lvl="1">
              <a:lnSpc>
                <a:spcPct val="110000"/>
              </a:lnSpc>
            </a:pPr>
            <a:r>
              <a:rPr lang="el-GR" altLang="el-GR" sz="2300" b="1" dirty="0" smtClean="0"/>
              <a:t>Κύριοι</a:t>
            </a:r>
          </a:p>
          <a:p>
            <a:pPr lvl="2">
              <a:lnSpc>
                <a:spcPct val="110000"/>
              </a:lnSpc>
            </a:pPr>
            <a:r>
              <a:rPr lang="el-GR" altLang="el-GR" sz="2300" dirty="0" smtClean="0"/>
              <a:t>Έξω μεσοπλεύριοι,</a:t>
            </a:r>
          </a:p>
          <a:p>
            <a:pPr lvl="2">
              <a:lnSpc>
                <a:spcPct val="110000"/>
              </a:lnSpc>
            </a:pPr>
            <a:r>
              <a:rPr lang="el-GR" altLang="el-GR" sz="2300" dirty="0" smtClean="0"/>
              <a:t>Διάφραγμα.</a:t>
            </a:r>
          </a:p>
          <a:p>
            <a:pPr lvl="1">
              <a:lnSpc>
                <a:spcPct val="110000"/>
              </a:lnSpc>
            </a:pPr>
            <a:r>
              <a:rPr lang="el-GR" altLang="el-GR" sz="2300" b="1" dirty="0" smtClean="0"/>
              <a:t>Επικουρικοί</a:t>
            </a:r>
          </a:p>
          <a:p>
            <a:pPr lvl="2">
              <a:lnSpc>
                <a:spcPct val="110000"/>
              </a:lnSpc>
            </a:pPr>
            <a:r>
              <a:rPr lang="el-GR" altLang="el-GR" sz="2300" dirty="0" smtClean="0"/>
              <a:t>Στερνοκλειδομαστοειδής,</a:t>
            </a:r>
          </a:p>
          <a:p>
            <a:pPr lvl="2">
              <a:lnSpc>
                <a:spcPct val="110000"/>
              </a:lnSpc>
            </a:pPr>
            <a:r>
              <a:rPr lang="el-GR" altLang="el-GR" sz="2300" dirty="0" smtClean="0"/>
              <a:t>Μύες της ωμικής ζώνης.</a:t>
            </a:r>
          </a:p>
          <a:p>
            <a:pPr>
              <a:lnSpc>
                <a:spcPct val="110000"/>
              </a:lnSpc>
            </a:pPr>
            <a:r>
              <a:rPr lang="el-GR" altLang="el-GR" sz="2300" b="1" dirty="0" smtClean="0"/>
              <a:t>Εκπνευστικο</a:t>
            </a:r>
            <a:r>
              <a:rPr lang="el-GR" altLang="el-GR" sz="2300" b="1" dirty="0"/>
              <a:t>ί</a:t>
            </a:r>
            <a:r>
              <a:rPr lang="el-GR" altLang="el-GR" sz="2300" b="1" dirty="0" smtClean="0"/>
              <a:t> αναπνευστικοί μύες</a:t>
            </a:r>
          </a:p>
          <a:p>
            <a:pPr lvl="1">
              <a:lnSpc>
                <a:spcPct val="110000"/>
              </a:lnSpc>
            </a:pPr>
            <a:r>
              <a:rPr lang="el-GR" altLang="el-GR" sz="2300" dirty="0" smtClean="0"/>
              <a:t>Έσω μεσοπλεύριοι,</a:t>
            </a:r>
          </a:p>
          <a:p>
            <a:pPr lvl="1">
              <a:lnSpc>
                <a:spcPct val="110000"/>
              </a:lnSpc>
            </a:pPr>
            <a:r>
              <a:rPr lang="el-GR" altLang="el-GR" sz="2300" dirty="0" smtClean="0"/>
              <a:t>Ορθοί κοιλιακοί.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Picture 2" descr="Accessory muscles of inspiration and expir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36" y="1772816"/>
            <a:ext cx="42628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729489" y="4437112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what-when-how.com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9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Μηχανική της αναπνοής </a:t>
            </a:r>
            <a:r>
              <a:rPr lang="el-GR" sz="3000" b="0" dirty="0" smtClean="0"/>
              <a:t>4/9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43012" name="Picture 4" descr="The top panel of this image shows the regions of the brain that control respiration. The middle panel shows a magnified view of these regions and links the regions of the brain to the specific organs that they control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1" r="2357"/>
          <a:stretch/>
        </p:blipFill>
        <p:spPr bwMode="auto">
          <a:xfrm>
            <a:off x="79603" y="1484784"/>
            <a:ext cx="898479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2051720" y="634044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28 Ιουν 2013 OpenStax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OpenStax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3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le:Lung and diaphra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0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99992" y="116632"/>
            <a:ext cx="4644008" cy="1296144"/>
          </a:xfrm>
        </p:spPr>
        <p:txBody>
          <a:bodyPr>
            <a:normAutofit/>
          </a:bodyPr>
          <a:lstStyle/>
          <a:p>
            <a:r>
              <a:rPr lang="el-GR" dirty="0"/>
              <a:t>Μηχανική της αναπνοής </a:t>
            </a:r>
            <a:r>
              <a:rPr lang="el-GR" sz="3000" b="0" dirty="0" smtClean="0"/>
              <a:t>5/9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5652120" y="609329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Lung and </a:t>
            </a:r>
            <a:r>
              <a:rPr lang="en-US" sz="1200" dirty="0" smtClean="0">
                <a:latin typeface="+mn-lt"/>
                <a:hlinkClick r:id="rId3"/>
              </a:rPr>
              <a:t>diaphragm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7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Μηχανική της αναπνοής </a:t>
            </a:r>
            <a:r>
              <a:rPr lang="el-GR" sz="3000" b="0" dirty="0" smtClean="0"/>
              <a:t>6/9</a:t>
            </a:r>
            <a:endParaRPr lang="el-GR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Εισπνοή</a:t>
            </a:r>
          </a:p>
          <a:p>
            <a:pPr lvl="1"/>
            <a:r>
              <a:rPr lang="el-GR" dirty="0" smtClean="0"/>
              <a:t>Σύσπαση </a:t>
            </a:r>
            <a:r>
              <a:rPr lang="el-GR" b="1" dirty="0"/>
              <a:t>εισπνευστικών </a:t>
            </a:r>
            <a:r>
              <a:rPr lang="el-GR" b="1" dirty="0" smtClean="0"/>
              <a:t>μυών.</a:t>
            </a:r>
            <a:endParaRPr lang="el-GR" b="1" dirty="0"/>
          </a:p>
          <a:p>
            <a:pPr lvl="1"/>
            <a:r>
              <a:rPr lang="el-GR" dirty="0"/>
              <a:t>Αύξηση των ορίων του θώρακα κατά </a:t>
            </a:r>
            <a:r>
              <a:rPr lang="el-GR" dirty="0" smtClean="0"/>
              <a:t>την:</a:t>
            </a:r>
            <a:endParaRPr lang="el-GR" dirty="0"/>
          </a:p>
          <a:p>
            <a:pPr lvl="2"/>
            <a:r>
              <a:rPr lang="el-GR" dirty="0"/>
              <a:t>προσθιοπίσθια </a:t>
            </a:r>
            <a:r>
              <a:rPr lang="el-GR" dirty="0" smtClean="0"/>
              <a:t>διάμετρο,</a:t>
            </a:r>
            <a:endParaRPr lang="el-GR" dirty="0"/>
          </a:p>
          <a:p>
            <a:pPr lvl="2"/>
            <a:r>
              <a:rPr lang="el-GR" dirty="0"/>
              <a:t>κεφαλοουριαία </a:t>
            </a:r>
            <a:r>
              <a:rPr lang="el-GR" dirty="0" smtClean="0"/>
              <a:t>διάμετρο.</a:t>
            </a:r>
            <a:endParaRPr lang="el-GR" dirty="0"/>
          </a:p>
          <a:p>
            <a:pPr lvl="1"/>
            <a:r>
              <a:rPr lang="el-GR" dirty="0"/>
              <a:t>Μείωση της ενδοπνευμονικής πίεσης υπέρ της </a:t>
            </a:r>
            <a:r>
              <a:rPr lang="el-GR" dirty="0" smtClean="0"/>
              <a:t>ατμοσφαιρικής.</a:t>
            </a:r>
            <a:endParaRPr lang="el-GR" dirty="0"/>
          </a:p>
          <a:p>
            <a:pPr lvl="1"/>
            <a:r>
              <a:rPr lang="el-GR" dirty="0"/>
              <a:t>Διαφορά πίεσης προκαλεί ροή του αέρα από την ατμόσφαιρα προς τις </a:t>
            </a:r>
            <a:r>
              <a:rPr lang="el-GR" dirty="0" smtClean="0"/>
              <a:t>κυψελίδες.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Μηχανική της αναπνοής </a:t>
            </a:r>
            <a:r>
              <a:rPr lang="el-GR" sz="3000" b="0" dirty="0" smtClean="0"/>
              <a:t>7/9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45058" name="Picture 2" descr="Part a shows expanded lungs with alveoli filled with air during inhalation. The diaphragm is pulled downward, and the muscles of the chest wall are bulled outward. Part b shows collapsed lungs during expiration. The diaphragm is pushed upward, and the chest cavity muscles are pushed inwar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9" y="1556792"/>
            <a:ext cx="87808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67544" y="5733256"/>
            <a:ext cx="5185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21 Ιουν 2013 OpenStax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OpenStax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2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Μηχανική της αναπνοής </a:t>
            </a:r>
            <a:r>
              <a:rPr lang="el-GR" sz="3000" b="0" dirty="0" smtClean="0"/>
              <a:t>8/9</a:t>
            </a:r>
            <a:endParaRPr lang="el-GR" altLang="el-GR" sz="4000" b="1" dirty="0" smtClean="0">
              <a:solidFill>
                <a:srgbClr val="FFCCFF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b="1" dirty="0" smtClean="0"/>
              <a:t>Εκπνοή (σε ηρεμία)</a:t>
            </a:r>
          </a:p>
          <a:p>
            <a:pPr lvl="1">
              <a:lnSpc>
                <a:spcPct val="130000"/>
              </a:lnSpc>
              <a:defRPr/>
            </a:pPr>
            <a:r>
              <a:rPr lang="el-GR" b="1" dirty="0" smtClean="0"/>
              <a:t>Χάλαση των εισπνευστικών μυών.</a:t>
            </a:r>
          </a:p>
          <a:p>
            <a:pPr lvl="1">
              <a:lnSpc>
                <a:spcPct val="130000"/>
              </a:lnSpc>
              <a:defRPr/>
            </a:pPr>
            <a:r>
              <a:rPr lang="el-GR" dirty="0" smtClean="0"/>
              <a:t>Επαναφορά του θώρακα στη φυσιολογική θέση.</a:t>
            </a:r>
          </a:p>
          <a:p>
            <a:pPr lvl="1">
              <a:lnSpc>
                <a:spcPct val="130000"/>
              </a:lnSpc>
              <a:defRPr/>
            </a:pPr>
            <a:r>
              <a:rPr lang="el-GR" dirty="0" smtClean="0"/>
              <a:t>Μείωση των ορίων του θώρακα.</a:t>
            </a:r>
          </a:p>
          <a:p>
            <a:pPr lvl="1">
              <a:lnSpc>
                <a:spcPct val="130000"/>
              </a:lnSpc>
              <a:defRPr/>
            </a:pPr>
            <a:r>
              <a:rPr lang="el-GR" dirty="0" smtClean="0"/>
              <a:t>Αύξηση της ενδοπνευμονικής πίεσης εις βάρος της ατμοσφαιρικής.</a:t>
            </a:r>
          </a:p>
          <a:p>
            <a:pPr lvl="1">
              <a:lnSpc>
                <a:spcPct val="130000"/>
              </a:lnSpc>
              <a:defRPr/>
            </a:pPr>
            <a:r>
              <a:rPr lang="el-GR" dirty="0" smtClean="0"/>
              <a:t> </a:t>
            </a:r>
            <a:r>
              <a:rPr lang="el-GR" b="1" dirty="0" smtClean="0"/>
              <a:t>Διαφορά πίεσης προκαλεί ροή του αέρα από τις κυψελίδες προς την ατμόσφαιρα.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45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Μηχανική της αναπνοής </a:t>
            </a:r>
            <a:r>
              <a:rPr lang="el-GR" sz="3000" b="0" dirty="0" smtClean="0"/>
              <a:t>9/9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46082" name="Picture 2" descr="The left panel of this image shows a person inhaling air and the location of the chest muscles. The right panel shows the person exhaling air and the contraction of the thoracic cavit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4" y="1052736"/>
            <a:ext cx="7158112" cy="52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051720" y="634044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28 Ιουν 2013 OpenStax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OpenStax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1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b="1" dirty="0" smtClean="0"/>
              <a:t>Ενδοπνευμονική (ενδοκυψελιδική) πίεση: </a:t>
            </a:r>
            <a:r>
              <a:rPr lang="el-GR" dirty="0" smtClean="0"/>
              <a:t>Είναι η πίεση που ασκεί  ο αέρας στις κυψελίδες.</a:t>
            </a:r>
          </a:p>
          <a:p>
            <a:pPr>
              <a:lnSpc>
                <a:spcPct val="130000"/>
              </a:lnSpc>
              <a:defRPr/>
            </a:pPr>
            <a:r>
              <a:rPr lang="el-GR" dirty="0" smtClean="0"/>
              <a:t>Κατά το χρονικά διαστήματα που παρεμβάλλονται  μεταξύ της εισπνοής και εκπνοής και αντίστροφα, η ενδοπνευμονική πίεση  είναι ίση με την ατμοσφαιρική.</a:t>
            </a:r>
          </a:p>
          <a:p>
            <a:pPr>
              <a:lnSpc>
                <a:spcPct val="130000"/>
              </a:lnSpc>
              <a:defRPr/>
            </a:pPr>
            <a:r>
              <a:rPr lang="el-GR" dirty="0" smtClean="0"/>
              <a:t>Κατά την εισπνοή  η ενδοπνευμονική πίεση είναι αρνητική.</a:t>
            </a:r>
          </a:p>
          <a:p>
            <a:pPr>
              <a:lnSpc>
                <a:spcPct val="130000"/>
              </a:lnSpc>
              <a:defRPr/>
            </a:pPr>
            <a:r>
              <a:rPr lang="el-GR" dirty="0" smtClean="0"/>
              <a:t>Κατά την εκπνοή  η ενδοπνευμονική πίεση είναι θετική.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44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altLang="el-GR" sz="2400" dirty="0" smtClean="0"/>
              <a:t>Είναι η πίεση που επικρατεί μέσα στη θωρακική κοιλότητα δηλαδή  η πίεση που εξασκείται από τους πνεύμονες πάνω στα τοιχώματα του θώρακα, στο διάφραγμα, στην καρδιά και μεγάλα αγγεία, οισοφάγο, θωρακικούς πόρους κλπ.</a:t>
            </a:r>
          </a:p>
          <a:p>
            <a:pPr>
              <a:lnSpc>
                <a:spcPct val="140000"/>
              </a:lnSpc>
            </a:pPr>
            <a:r>
              <a:rPr lang="el-GR" altLang="el-GR" sz="2400" dirty="0" smtClean="0"/>
              <a:t>Φυσιολογικά  σε όλες τις φάσεις της ήρεμης αναπνοής είναι αρνητική δηλαδή μικρότερη της ατμοσφαιρικής πίεσης κατά 4-6 </a:t>
            </a:r>
            <a:r>
              <a:rPr lang="en-US" altLang="el-GR" sz="2400" dirty="0" smtClean="0"/>
              <a:t>mmHg.</a:t>
            </a:r>
            <a:r>
              <a:rPr lang="el-GR" altLang="el-GR" sz="28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Ενδοθωρακική πίεση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69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altLang="el-GR" b="1" dirty="0" smtClean="0"/>
              <a:t>ΕΝΔΟΤΙΚΟΤΗΤΑ (</a:t>
            </a:r>
            <a:r>
              <a:rPr lang="en-US" altLang="el-GR" b="1" dirty="0" smtClean="0"/>
              <a:t>COMPLIANCE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 Είναι αντίθετη από την ελαστικότητα (</a:t>
            </a:r>
            <a:r>
              <a:rPr lang="en-US" altLang="el-GR" dirty="0" smtClean="0"/>
              <a:t>Elastance)</a:t>
            </a:r>
            <a:r>
              <a:rPr lang="el-GR" altLang="el-GR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l-GR" altLang="el-GR" b="1" dirty="0" smtClean="0"/>
              <a:t>ΑΝΤΙΣΤΑΣΕΙΣ (</a:t>
            </a:r>
            <a:r>
              <a:rPr lang="en-US" altLang="el-GR" b="1" dirty="0" smtClean="0"/>
              <a:t>RESISTANCE)</a:t>
            </a:r>
            <a:endParaRPr lang="el-GR" altLang="el-GR" b="1" dirty="0" smtClean="0"/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Που προβάλλονται από τους αεραγωγούς.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Μηχανικές ιδιότητες των πνευμόνων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38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l-GR" altLang="el-GR" sz="2300" b="1" dirty="0" smtClean="0"/>
              <a:t>Έξω αναπνοή</a:t>
            </a:r>
          </a:p>
          <a:p>
            <a:pPr lvl="1">
              <a:spcBef>
                <a:spcPts val="900"/>
              </a:spcBef>
            </a:pPr>
            <a:r>
              <a:rPr lang="el-GR" altLang="el-GR" sz="2300" dirty="0" smtClean="0"/>
              <a:t>Πνεύμονες.</a:t>
            </a:r>
          </a:p>
          <a:p>
            <a:pPr lvl="2">
              <a:spcBef>
                <a:spcPts val="900"/>
              </a:spcBef>
            </a:pPr>
            <a:r>
              <a:rPr lang="el-GR" altLang="el-GR" sz="2300" dirty="0" smtClean="0"/>
              <a:t>Ανανέωση κυψελιδικού αέρα με ατμοσφαιρικό (απομάκρυνση </a:t>
            </a:r>
            <a:r>
              <a:rPr lang="en-US" altLang="el-GR" sz="2300" dirty="0" smtClean="0"/>
              <a:t>CO</a:t>
            </a:r>
            <a:r>
              <a:rPr lang="en-US" altLang="el-GR" sz="2300" baseline="-25000" dirty="0" smtClean="0"/>
              <a:t>2</a:t>
            </a:r>
            <a:r>
              <a:rPr lang="el-GR" altLang="el-GR" sz="2300" dirty="0" smtClean="0"/>
              <a:t> και πρόσληψη Ο</a:t>
            </a:r>
            <a:r>
              <a:rPr lang="el-GR" altLang="el-GR" sz="2300" baseline="-25000" dirty="0" smtClean="0"/>
              <a:t>2</a:t>
            </a:r>
            <a:r>
              <a:rPr lang="el-GR" altLang="el-GR" sz="2300" dirty="0" smtClean="0"/>
              <a:t>).</a:t>
            </a:r>
          </a:p>
          <a:p>
            <a:pPr>
              <a:spcBef>
                <a:spcPts val="900"/>
              </a:spcBef>
            </a:pPr>
            <a:r>
              <a:rPr lang="el-GR" altLang="el-GR" sz="2300" b="1" dirty="0" smtClean="0"/>
              <a:t>Αναπνευστική λειτουργία αίματος</a:t>
            </a:r>
          </a:p>
          <a:p>
            <a:pPr lvl="1">
              <a:spcBef>
                <a:spcPts val="900"/>
              </a:spcBef>
            </a:pPr>
            <a:r>
              <a:rPr lang="el-GR" altLang="el-GR" sz="2300" dirty="0" smtClean="0"/>
              <a:t>Αιμοσφαιρίνη.</a:t>
            </a:r>
          </a:p>
          <a:p>
            <a:pPr lvl="2">
              <a:spcBef>
                <a:spcPts val="900"/>
              </a:spcBef>
            </a:pPr>
            <a:r>
              <a:rPr lang="el-GR" altLang="el-GR" sz="2300" dirty="0" smtClean="0"/>
              <a:t>Αποδέσμευση </a:t>
            </a:r>
            <a:r>
              <a:rPr lang="en-US" altLang="el-GR" sz="2300" dirty="0" smtClean="0"/>
              <a:t>CO</a:t>
            </a:r>
            <a:r>
              <a:rPr lang="en-US" altLang="el-GR" sz="2300" baseline="-25000" dirty="0" smtClean="0"/>
              <a:t>2</a:t>
            </a:r>
            <a:r>
              <a:rPr lang="el-GR" altLang="el-GR" sz="2300" dirty="0" smtClean="0"/>
              <a:t>.</a:t>
            </a:r>
          </a:p>
          <a:p>
            <a:pPr lvl="2">
              <a:spcBef>
                <a:spcPts val="900"/>
              </a:spcBef>
            </a:pPr>
            <a:r>
              <a:rPr lang="el-GR" altLang="el-GR" sz="2300" dirty="0" smtClean="0"/>
              <a:t>Δέσμευση Ο</a:t>
            </a:r>
            <a:r>
              <a:rPr lang="el-GR" altLang="el-GR" sz="2300" baseline="-25000" dirty="0" smtClean="0"/>
              <a:t>2</a:t>
            </a:r>
            <a:r>
              <a:rPr lang="el-GR" altLang="el-GR" sz="2300" dirty="0" smtClean="0"/>
              <a:t>.</a:t>
            </a:r>
          </a:p>
          <a:p>
            <a:pPr>
              <a:spcBef>
                <a:spcPts val="900"/>
              </a:spcBef>
            </a:pPr>
            <a:r>
              <a:rPr lang="el-GR" altLang="el-GR" sz="2300" b="1" dirty="0"/>
              <a:t>Έ</a:t>
            </a:r>
            <a:r>
              <a:rPr lang="el-GR" altLang="el-GR" sz="2300" b="1" dirty="0" smtClean="0"/>
              <a:t>σω αναπνοή  (κυτταρική)</a:t>
            </a:r>
          </a:p>
          <a:p>
            <a:pPr lvl="1">
              <a:spcBef>
                <a:spcPts val="900"/>
              </a:spcBef>
            </a:pPr>
            <a:r>
              <a:rPr lang="el-GR" altLang="el-GR" sz="2300" dirty="0" smtClean="0"/>
              <a:t>Μιτοχόνδρια: Οξείδωση ουσιών  παραγωγή ενέργειας (</a:t>
            </a:r>
            <a:r>
              <a:rPr lang="en-US" altLang="el-GR" sz="2300" dirty="0" smtClean="0"/>
              <a:t>ATP</a:t>
            </a:r>
            <a:r>
              <a:rPr lang="el-GR" altLang="el-GR" sz="2300" dirty="0" smtClean="0"/>
              <a:t>) και </a:t>
            </a:r>
            <a:r>
              <a:rPr lang="en-US" altLang="el-GR" sz="2300" dirty="0" smtClean="0"/>
              <a:t>CO</a:t>
            </a:r>
            <a:r>
              <a:rPr lang="en-US" altLang="el-GR" sz="2300" baseline="-25000" dirty="0" smtClean="0"/>
              <a:t>2</a:t>
            </a:r>
            <a:r>
              <a:rPr lang="en-US" altLang="el-GR" sz="2300" dirty="0" smtClean="0"/>
              <a:t>  + </a:t>
            </a:r>
            <a:r>
              <a:rPr lang="el-GR" altLang="el-GR" sz="2300" dirty="0" smtClean="0"/>
              <a:t>Ο</a:t>
            </a:r>
            <a:r>
              <a:rPr lang="el-GR" altLang="el-GR" sz="2300" baseline="-25000" dirty="0" smtClean="0"/>
              <a:t>2</a:t>
            </a:r>
            <a:r>
              <a:rPr lang="el-GR" altLang="el-GR" sz="2300" dirty="0" smtClean="0"/>
              <a:t>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Αναπνοή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1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l-GR" altLang="el-GR" b="1" dirty="0" smtClean="0"/>
              <a:t>Αναπνεόμενος όγκος (</a:t>
            </a:r>
            <a:r>
              <a:rPr lang="en-US" altLang="el-GR" b="1" dirty="0" smtClean="0"/>
              <a:t>Tidal volume)</a:t>
            </a:r>
            <a:endParaRPr lang="el-GR" altLang="el-GR" dirty="0"/>
          </a:p>
          <a:p>
            <a:pPr marL="355600" indent="0">
              <a:lnSpc>
                <a:spcPct val="130000"/>
              </a:lnSpc>
              <a:buNone/>
            </a:pPr>
            <a:r>
              <a:rPr lang="el-GR" altLang="el-GR" dirty="0" smtClean="0"/>
              <a:t>Ο όγκος που εισπνέεται ή εκπνέεται (500</a:t>
            </a:r>
            <a:r>
              <a:rPr lang="en-US" altLang="el-GR" dirty="0" smtClean="0"/>
              <a:t> ml)</a:t>
            </a:r>
            <a:r>
              <a:rPr lang="el-GR" altLang="el-GR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l-GR" altLang="el-GR" b="1" dirty="0" smtClean="0"/>
              <a:t>Εισπνευστικός εφεδρικός όγκος (</a:t>
            </a:r>
            <a:r>
              <a:rPr lang="en-US" altLang="el-GR" b="1" dirty="0" smtClean="0"/>
              <a:t>Inspiratory reserve volume)</a:t>
            </a:r>
            <a:endParaRPr lang="el-GR" altLang="el-GR" b="1" dirty="0" smtClean="0"/>
          </a:p>
          <a:p>
            <a:pPr marL="355600" indent="0">
              <a:lnSpc>
                <a:spcPct val="130000"/>
              </a:lnSpc>
              <a:buNone/>
            </a:pPr>
            <a:r>
              <a:rPr lang="el-GR" altLang="el-GR" dirty="0" smtClean="0"/>
              <a:t>Το μέγιστο ποσό του αέρα που μπορεί να εισπνεύσει ένα άτομο πέρα από τον αναπνεόμενο όγκο (3000 </a:t>
            </a:r>
            <a:r>
              <a:rPr lang="en-US" altLang="el-GR" dirty="0" smtClean="0"/>
              <a:t>ml)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Αναπνευστικοί όγκοι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46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/>
              <a:t>Ορισμοί</a:t>
            </a:r>
            <a:endParaRPr lang="el-GR" altLang="el-GR" sz="2800" b="1" dirty="0" smtClean="0">
              <a:solidFill>
                <a:srgbClr val="CC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altLang="el-GR" b="1" dirty="0" smtClean="0"/>
              <a:t>Νεκρός ανατομικός χώρος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Ο χώρος ο οποίος δεν συμμετέχει στην ανταλλαγή των αερίων:</a:t>
            </a:r>
            <a:r>
              <a:rPr lang="el-GR" altLang="el-GR" dirty="0"/>
              <a:t> </a:t>
            </a:r>
            <a:r>
              <a:rPr lang="el-GR" altLang="el-GR" dirty="0" smtClean="0"/>
              <a:t>Στόμα, φάρυγγας, λάρυγγας, τραχεία, βρόγχοι αποτελούν το νεκρό ανατομικό χώρο.</a:t>
            </a:r>
          </a:p>
          <a:p>
            <a:pPr>
              <a:lnSpc>
                <a:spcPct val="120000"/>
              </a:lnSpc>
            </a:pPr>
            <a:r>
              <a:rPr lang="el-GR" altLang="el-GR" b="1" dirty="0" smtClean="0"/>
              <a:t>Φυσιολογικός νεκρός χώρος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Ο αέρας των κυψελίδων που δεν έρχεται σε πλήρη ισορροπία με το τριχοειδικό αίμα.</a:t>
            </a:r>
            <a:endParaRPr lang="en-US" altLang="el-GR" dirty="0" smtClean="0"/>
          </a:p>
          <a:p>
            <a:pPr>
              <a:lnSpc>
                <a:spcPct val="120000"/>
              </a:lnSpc>
            </a:pPr>
            <a:r>
              <a:rPr lang="el-GR" altLang="el-GR" dirty="0" smtClean="0"/>
              <a:t>Το φυσιολογικό μέγεθος τους είναι περίπου 150 </a:t>
            </a:r>
            <a:r>
              <a:rPr lang="en-US" altLang="el-GR" dirty="0" smtClean="0"/>
              <a:t>ml </a:t>
            </a:r>
            <a:endParaRPr lang="el-GR" altLang="el-GR" sz="2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87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608512"/>
          </a:xfrm>
        </p:spPr>
        <p:txBody>
          <a:bodyPr>
            <a:noAutofit/>
          </a:bodyPr>
          <a:lstStyle/>
          <a:p>
            <a:pPr marL="533400" indent="-533400">
              <a:buFontTx/>
              <a:buAutoNum type="arabicPeriod"/>
            </a:pPr>
            <a:r>
              <a:rPr lang="el-GR" altLang="el-GR" dirty="0" smtClean="0"/>
              <a:t>Αρκετός όγκος αέρα φτάνει μέχρι τις κυψελίδες με κάθε αναπνοή και κατανέμεται ισότιμα: </a:t>
            </a:r>
            <a:r>
              <a:rPr lang="el-GR" altLang="el-GR" b="1" dirty="0" smtClean="0"/>
              <a:t>Αερισμός (</a:t>
            </a:r>
            <a:r>
              <a:rPr lang="en-US" altLang="el-GR" b="1" dirty="0" smtClean="0"/>
              <a:t>VENTILATION</a:t>
            </a:r>
            <a:r>
              <a:rPr lang="el-GR" altLang="el-GR" b="1" dirty="0" smtClean="0"/>
              <a:t>).</a:t>
            </a:r>
          </a:p>
          <a:p>
            <a:pPr marL="533400" indent="-533400">
              <a:buFontTx/>
              <a:buAutoNum type="arabicPeriod"/>
            </a:pPr>
            <a:r>
              <a:rPr lang="el-GR" altLang="el-GR" dirty="0" smtClean="0"/>
              <a:t>Αρκετός όγκος αίματος φτάνει μέχρι τα πνευμονικά τριχοειδικά:</a:t>
            </a:r>
            <a:r>
              <a:rPr lang="en-US" altLang="el-GR" dirty="0" smtClean="0"/>
              <a:t> </a:t>
            </a:r>
            <a:r>
              <a:rPr lang="el-GR" altLang="el-GR" b="1" dirty="0" smtClean="0"/>
              <a:t>Αιμάτωση</a:t>
            </a:r>
            <a:r>
              <a:rPr lang="en-US" altLang="el-GR" b="1" dirty="0" smtClean="0"/>
              <a:t> (PERFUSION Q)</a:t>
            </a:r>
            <a:r>
              <a:rPr lang="el-GR" altLang="el-GR" b="1" dirty="0" smtClean="0"/>
              <a:t>.</a:t>
            </a:r>
          </a:p>
          <a:p>
            <a:pPr marL="533400" indent="-533400">
              <a:buFontTx/>
              <a:buAutoNum type="arabicPeriod"/>
            </a:pPr>
            <a:r>
              <a:rPr lang="el-GR" altLang="el-GR" dirty="0" smtClean="0"/>
              <a:t>Ο αερισμός στην κάθε κυψελίδα είναι ίσος με την αιμάτωση (</a:t>
            </a:r>
            <a:r>
              <a:rPr lang="el-GR" altLang="el-GR" b="1" dirty="0" smtClean="0"/>
              <a:t>σχέση αερισμού /αιμάτωσης) (</a:t>
            </a:r>
            <a:r>
              <a:rPr lang="en-US" altLang="el-GR" b="1" dirty="0" smtClean="0"/>
              <a:t>V/Q)</a:t>
            </a:r>
            <a:r>
              <a:rPr lang="el-GR" altLang="el-GR" b="1" dirty="0" smtClean="0"/>
              <a:t>.</a:t>
            </a:r>
            <a:endParaRPr lang="en-US" altLang="el-GR" b="1" dirty="0" smtClean="0"/>
          </a:p>
          <a:p>
            <a:pPr marL="533400" indent="-533400">
              <a:buFontTx/>
              <a:buAutoNum type="arabicPeriod"/>
            </a:pPr>
            <a:r>
              <a:rPr lang="el-GR" altLang="el-GR" dirty="0" smtClean="0"/>
              <a:t>Δεν υπάρχει κανένα εμπόδιο στην δίοδο των αερίων  μέσω της τριχοειδοκυψελιδικής μεμβράνης:</a:t>
            </a:r>
            <a:r>
              <a:rPr lang="en-US" altLang="el-GR" dirty="0" smtClean="0"/>
              <a:t> </a:t>
            </a:r>
            <a:r>
              <a:rPr lang="el-GR" altLang="el-GR" b="1" dirty="0" smtClean="0"/>
              <a:t>Διάχυση </a:t>
            </a:r>
            <a:r>
              <a:rPr lang="en-US" altLang="el-GR" b="1" dirty="0" smtClean="0"/>
              <a:t>(DIFFUSION)</a:t>
            </a:r>
            <a:r>
              <a:rPr lang="el-GR" altLang="el-GR" b="1" dirty="0" smtClean="0"/>
              <a:t>.</a:t>
            </a:r>
            <a:endParaRPr lang="en-US" altLang="el-GR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αναπνευστική λειτουργία είναι ικανοποιητική όταν:</a:t>
            </a:r>
          </a:p>
        </p:txBody>
      </p:sp>
    </p:spTree>
    <p:extLst>
      <p:ext uri="{BB962C8B-B14F-4D97-AF65-F5344CB8AC3E}">
        <p14:creationId xmlns:p14="http://schemas.microsoft.com/office/powerpoint/2010/main" val="35059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l-GR" altLang="el-GR" dirty="0" smtClean="0"/>
              <a:t>Η ποσότητα του Οξυγόνου που διαπερνά την κυψελιδοτριχοειδική μεμβράνη εξαρτάται από: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Την  διάχυση.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Τον κυψελιδικό αερισμό.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Το βραχυκύκλωμα.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Τη σχέση αερισμού αιμάτωσης.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Οξυγόνωση του αίματος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341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altLang="el-GR" b="1" dirty="0" smtClean="0"/>
              <a:t>Νόμος του </a:t>
            </a:r>
            <a:r>
              <a:rPr lang="en-US" altLang="el-GR" b="1" dirty="0" smtClean="0"/>
              <a:t>Fick</a:t>
            </a:r>
            <a:r>
              <a:rPr lang="en-US" altLang="el-GR" dirty="0" smtClean="0"/>
              <a:t> 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l-GR" altLang="el-GR" dirty="0" smtClean="0"/>
              <a:t>Η ποσότητα ενός αερίου που θα κινηθεί διαμέσου μεμβράνης είναι ανάλογη με το </a:t>
            </a:r>
            <a:r>
              <a:rPr lang="el-GR" altLang="el-GR" b="1" dirty="0" smtClean="0"/>
              <a:t>εμβαδόν</a:t>
            </a:r>
            <a:r>
              <a:rPr lang="el-GR" altLang="el-GR" dirty="0" smtClean="0"/>
              <a:t> της μεμβράνης και αντιστρόφως ανάλογη  με το </a:t>
            </a:r>
            <a:r>
              <a:rPr lang="el-GR" altLang="el-GR" b="1" dirty="0" smtClean="0"/>
              <a:t>πάχος</a:t>
            </a:r>
            <a:r>
              <a:rPr lang="el-GR" altLang="el-GR" dirty="0" smtClean="0"/>
              <a:t> της.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Εμβαδόν κυψελ/τρχδκής μεμβράνης:50-100</a:t>
            </a:r>
            <a:r>
              <a:rPr lang="en-US" altLang="el-GR" dirty="0" smtClean="0"/>
              <a:t>m</a:t>
            </a:r>
            <a:r>
              <a:rPr lang="en-US" altLang="el-GR" baseline="30000" dirty="0" smtClean="0"/>
              <a:t>2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>
              <a:lnSpc>
                <a:spcPct val="130000"/>
              </a:lnSpc>
            </a:pPr>
            <a:r>
              <a:rPr lang="el-GR" altLang="el-GR" dirty="0" smtClean="0"/>
              <a:t>Πάχος κυψελ/τρχδκής μεμβράνης: 0,5 μ</a:t>
            </a:r>
            <a:r>
              <a:rPr lang="en-US" altLang="el-GR" dirty="0" smtClean="0"/>
              <a:t>m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Οξυγόνωση του αίματος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325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Στιβάδες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Υγρό που επαλείφει την κυψελίδα και περιέχει τον επιφανειοδραστικό παράγοντα.</a:t>
            </a:r>
          </a:p>
          <a:p>
            <a:pPr lvl="1">
              <a:lnSpc>
                <a:spcPct val="120000"/>
              </a:lnSpc>
            </a:pPr>
            <a:r>
              <a:rPr lang="el-GR" altLang="el-GR" b="1" dirty="0" smtClean="0"/>
              <a:t>Κυψελιδικό επιθήλιο.</a:t>
            </a:r>
          </a:p>
          <a:p>
            <a:pPr lvl="1">
              <a:lnSpc>
                <a:spcPct val="120000"/>
              </a:lnSpc>
            </a:pPr>
            <a:r>
              <a:rPr lang="el-GR" altLang="el-GR" b="1" dirty="0" smtClean="0"/>
              <a:t>Βασική μεμβράνη</a:t>
            </a:r>
            <a:r>
              <a:rPr lang="el-GR" altLang="el-GR" dirty="0" smtClean="0"/>
              <a:t> του </a:t>
            </a:r>
            <a:r>
              <a:rPr lang="el-GR" altLang="el-GR" b="1" dirty="0" smtClean="0"/>
              <a:t>κυψελιδικού</a:t>
            </a:r>
            <a:r>
              <a:rPr lang="el-GR" altLang="el-GR" dirty="0" smtClean="0"/>
              <a:t> επιθηλίου.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Μεσοκυττάριος χώρος.</a:t>
            </a:r>
          </a:p>
          <a:p>
            <a:pPr lvl="1">
              <a:lnSpc>
                <a:spcPct val="120000"/>
              </a:lnSpc>
            </a:pPr>
            <a:r>
              <a:rPr lang="el-GR" altLang="el-GR" b="1" dirty="0" smtClean="0"/>
              <a:t>Βασική μεμβράνη</a:t>
            </a:r>
            <a:r>
              <a:rPr lang="el-GR" altLang="el-GR" dirty="0" smtClean="0"/>
              <a:t> του </a:t>
            </a:r>
            <a:r>
              <a:rPr lang="el-GR" altLang="el-GR" b="1" dirty="0" smtClean="0"/>
              <a:t>τριχοειδικού</a:t>
            </a:r>
            <a:r>
              <a:rPr lang="el-GR" altLang="el-GR" dirty="0" smtClean="0"/>
              <a:t> επιθηλίου.</a:t>
            </a:r>
          </a:p>
          <a:p>
            <a:pPr lvl="1">
              <a:lnSpc>
                <a:spcPct val="120000"/>
              </a:lnSpc>
            </a:pPr>
            <a:r>
              <a:rPr lang="el-GR" altLang="el-GR" b="1" dirty="0" smtClean="0"/>
              <a:t>Ενδοθήλιο</a:t>
            </a:r>
            <a:r>
              <a:rPr lang="el-GR" altLang="el-GR" dirty="0" smtClean="0"/>
              <a:t> των τριχοειδών.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Κυψελιδοτριχοειδική μεμβράνη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(αναπνευστική)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429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Αναπνευστικό σύστημα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6" name="Picture 2" descr="File:Human respiratory system-NI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2" y="980728"/>
            <a:ext cx="8116597" cy="54006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943708" y="6464369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Human respiratory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system-NIH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7mike5000"/>
              </a:rPr>
              <a:t>7mike5000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712968" cy="504056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altLang="el-GR" dirty="0" smtClean="0"/>
              <a:t>Είναι το ποσό που εισέρχεται και εξέρχεται στο αναπνευστικό σύστημα κάθε λεπτό.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Ισούται με το γινόμενο του:</a:t>
            </a:r>
          </a:p>
          <a:p>
            <a:pPr lvl="1">
              <a:lnSpc>
                <a:spcPct val="120000"/>
              </a:lnSpc>
            </a:pPr>
            <a:r>
              <a:rPr lang="el-GR" altLang="el-GR" sz="2200" dirty="0"/>
              <a:t>[</a:t>
            </a:r>
            <a:r>
              <a:rPr lang="el-GR" altLang="el-GR" sz="2200" dirty="0" smtClean="0"/>
              <a:t>(Αναπνεόμενου όγκο (500</a:t>
            </a:r>
            <a:r>
              <a:rPr lang="en-US" altLang="el-GR" sz="2200" dirty="0" smtClean="0"/>
              <a:t>ml</a:t>
            </a:r>
            <a:r>
              <a:rPr lang="el-GR" altLang="el-GR" sz="2200" dirty="0" smtClean="0"/>
              <a:t>) </a:t>
            </a:r>
            <a:r>
              <a:rPr lang="el-GR" altLang="el-GR" sz="2200" b="1" dirty="0" smtClean="0"/>
              <a:t>–</a:t>
            </a:r>
            <a:r>
              <a:rPr lang="el-GR" altLang="el-GR" sz="2200" dirty="0" smtClean="0"/>
              <a:t> Νεκρός ανατομικός χώρος (150</a:t>
            </a:r>
            <a:r>
              <a:rPr lang="en-US" altLang="el-GR" sz="2200" dirty="0" smtClean="0"/>
              <a:t>ml</a:t>
            </a:r>
            <a:r>
              <a:rPr lang="el-GR" altLang="el-GR" sz="2200" dirty="0" smtClean="0"/>
              <a:t>)] </a:t>
            </a:r>
            <a:r>
              <a:rPr lang="el-GR" altLang="el-GR" sz="2200" b="1" dirty="0" smtClean="0"/>
              <a:t>Χ</a:t>
            </a:r>
            <a:r>
              <a:rPr lang="el-GR" altLang="el-GR" sz="2200" dirty="0" smtClean="0"/>
              <a:t> [Συχνότητα των αναπνοών (16 -18/</a:t>
            </a:r>
            <a:r>
              <a:rPr lang="en-US" altLang="el-GR" sz="2200" dirty="0" smtClean="0"/>
              <a:t>min</a:t>
            </a:r>
            <a:r>
              <a:rPr lang="el-GR" altLang="el-GR" sz="2200" dirty="0" smtClean="0"/>
              <a:t>)]</a:t>
            </a:r>
            <a:endParaRPr lang="en-US" altLang="el-GR" sz="2200" dirty="0" smtClean="0"/>
          </a:p>
          <a:p>
            <a:pPr lvl="1">
              <a:lnSpc>
                <a:spcPct val="120000"/>
              </a:lnSpc>
              <a:buFontTx/>
              <a:buNone/>
            </a:pPr>
            <a:r>
              <a:rPr lang="el-GR" altLang="el-GR" dirty="0" smtClean="0"/>
              <a:t>Πχ. </a:t>
            </a:r>
            <a:r>
              <a:rPr lang="en-US" altLang="el-GR" dirty="0" smtClean="0"/>
              <a:t>500-150=350</a:t>
            </a:r>
          </a:p>
          <a:p>
            <a:pPr marL="808038" lvl="1" indent="4763">
              <a:lnSpc>
                <a:spcPct val="120000"/>
              </a:lnSpc>
              <a:buFontTx/>
              <a:buNone/>
            </a:pPr>
            <a:r>
              <a:rPr lang="en-US" altLang="el-GR" dirty="0" smtClean="0"/>
              <a:t>350X16=5600</a:t>
            </a:r>
            <a:r>
              <a:rPr lang="el-GR" altLang="el-GR" dirty="0" smtClean="0"/>
              <a:t> </a:t>
            </a:r>
            <a:r>
              <a:rPr lang="en-US" altLang="el-GR" dirty="0" smtClean="0"/>
              <a:t>ml</a:t>
            </a:r>
            <a:r>
              <a:rPr lang="el-GR" altLang="el-GR" dirty="0"/>
              <a:t>/</a:t>
            </a:r>
            <a:r>
              <a:rPr lang="en-US" altLang="el-GR" dirty="0"/>
              <a:t>min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Αερισμός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83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spcBef>
                <a:spcPts val="1800"/>
              </a:spcBef>
            </a:pPr>
            <a:r>
              <a:rPr lang="el-GR" altLang="el-GR" sz="2600" b="1" dirty="0" smtClean="0"/>
              <a:t>Βήχας.</a:t>
            </a:r>
          </a:p>
          <a:p>
            <a:pPr>
              <a:spcBef>
                <a:spcPts val="1800"/>
              </a:spcBef>
            </a:pPr>
            <a:r>
              <a:rPr lang="el-GR" altLang="el-GR" sz="2600" b="1" dirty="0" smtClean="0"/>
              <a:t>Απόχρεμψη.</a:t>
            </a:r>
          </a:p>
          <a:p>
            <a:pPr>
              <a:spcBef>
                <a:spcPts val="1800"/>
              </a:spcBef>
            </a:pPr>
            <a:r>
              <a:rPr lang="el-GR" altLang="el-GR" sz="2600" b="1" dirty="0" smtClean="0"/>
              <a:t>Θωρακικός πόνος.</a:t>
            </a:r>
          </a:p>
          <a:p>
            <a:pPr>
              <a:spcBef>
                <a:spcPts val="1800"/>
              </a:spcBef>
            </a:pPr>
            <a:r>
              <a:rPr lang="el-GR" altLang="el-GR" sz="2600" b="1" dirty="0" smtClean="0"/>
              <a:t>Δύσπνοια.</a:t>
            </a:r>
          </a:p>
          <a:p>
            <a:pPr>
              <a:spcBef>
                <a:spcPts val="1800"/>
              </a:spcBef>
            </a:pPr>
            <a:r>
              <a:rPr lang="el-GR" altLang="el-GR" sz="2600" b="1" dirty="0" smtClean="0"/>
              <a:t>Διαταραχές του ρυθμού της αναπνοής.</a:t>
            </a:r>
          </a:p>
        </p:txBody>
      </p:sp>
      <p:sp>
        <p:nvSpPr>
          <p:cNvPr id="1027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FB877D-5D01-42AA-A692-7512B742D4FB}" type="slidenum">
              <a:rPr lang="el-GR" altLang="el-GR" sz="1400" smtClean="0"/>
              <a:pPr/>
              <a:t>27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Αναπνευστικό σύστημα</a:t>
            </a:r>
            <a:br>
              <a:rPr lang="el-GR" dirty="0" smtClean="0"/>
            </a:br>
            <a:r>
              <a:rPr lang="el-GR" sz="3000" b="0" dirty="0" smtClean="0"/>
              <a:t>Συμπτώματα – Σημεία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3113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spcAft>
                <a:spcPts val="2400"/>
              </a:spcAft>
              <a:defRPr/>
            </a:pPr>
            <a:r>
              <a:rPr lang="el-GR" dirty="0" smtClean="0"/>
              <a:t>Αμυντικός αντανακλαστικός μηχανισμός με τον οποίο ο οργανισμός απομακρύνει εκκρίματα και κάθε άλλη ερεθιστική ουσία από τον βλεννογόνο των αεροφόρων οδών.</a:t>
            </a: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l-GR" sz="2800" b="1" dirty="0" smtClean="0"/>
              <a:t>Βήχας : μη ειδικό σύμπτωμα</a:t>
            </a:r>
          </a:p>
        </p:txBody>
      </p:sp>
      <p:sp>
        <p:nvSpPr>
          <p:cNvPr id="3891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5CE5A9-092E-4915-B748-DFEBFC552FDC}" type="slidenum">
              <a:rPr lang="el-GR" altLang="el-GR" sz="1400" smtClean="0"/>
              <a:pPr/>
              <a:t>28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Βήχας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05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Θωρακικός κλωβός</a:t>
            </a:r>
            <a:endParaRPr lang="el-GR" dirty="0"/>
          </a:p>
        </p:txBody>
      </p:sp>
      <p:pic>
        <p:nvPicPr>
          <p:cNvPr id="70658" name="Picture 2" descr="File:Gray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152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83568" y="6306071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Gray112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Lipothymia"/>
              </a:rPr>
              <a:t>Lipothymia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23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Μη αναπνευστικά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Παθήσεις καρδιάς.</a:t>
            </a:r>
          </a:p>
          <a:p>
            <a:pPr lvl="1">
              <a:defRPr/>
            </a:pPr>
            <a:r>
              <a:rPr lang="el-GR" dirty="0" smtClean="0"/>
              <a:t>Παθήσεις σπλάγχνων.</a:t>
            </a:r>
          </a:p>
          <a:p>
            <a:pPr lvl="1">
              <a:defRPr/>
            </a:pPr>
            <a:r>
              <a:rPr lang="el-GR" dirty="0" smtClean="0"/>
              <a:t>Παθήσεις υπεζωκότα.</a:t>
            </a:r>
          </a:p>
          <a:p>
            <a:pPr lvl="1">
              <a:defRPr/>
            </a:pPr>
            <a:r>
              <a:rPr lang="el-GR" dirty="0" smtClean="0"/>
              <a:t>Νευρολογικά (ερεθισμός κέντρου του βήχα).</a:t>
            </a:r>
          </a:p>
          <a:p>
            <a:pPr lvl="1">
              <a:defRPr/>
            </a:pPr>
            <a:r>
              <a:rPr lang="el-GR" dirty="0" smtClean="0"/>
              <a:t>Φυσιολογικά (αμηχανία, άγχος κ.α.).</a:t>
            </a:r>
          </a:p>
          <a:p>
            <a:pPr>
              <a:defRPr/>
            </a:pPr>
            <a:r>
              <a:rPr lang="el-GR" b="1" dirty="0" smtClean="0"/>
              <a:t>Αναπνευστικά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Παθήσεις των κατώτερων αεροφόρων οδών και του πνευμονικού παρεγχύματος.</a:t>
            </a:r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E5CE65-5FD7-4D9A-B171-AEB7AB69A4D6}" type="slidenum">
              <a:rPr lang="el-GR" altLang="el-GR" sz="1400" smtClean="0"/>
              <a:pPr/>
              <a:t>29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βήχα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46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l-GR" b="1" dirty="0" smtClean="0"/>
              <a:t>Παραγωγικός- Υγρός</a:t>
            </a:r>
            <a:endParaRPr lang="el-GR" sz="3600" b="1" dirty="0" smtClean="0"/>
          </a:p>
          <a:p>
            <a:pPr lvl="1">
              <a:defRPr/>
            </a:pPr>
            <a:r>
              <a:rPr lang="el-GR" dirty="0" smtClean="0"/>
              <a:t>Οξείες ή χρόνιες φλεγμονές των πνευμόνων ή των αεροφόρων οδών.</a:t>
            </a:r>
          </a:p>
          <a:p>
            <a:pPr>
              <a:defRPr/>
            </a:pPr>
            <a:r>
              <a:rPr lang="el-GR" b="1" dirty="0" smtClean="0"/>
              <a:t>Μη παραγωγικός -Ξηρός</a:t>
            </a:r>
          </a:p>
          <a:p>
            <a:pPr lvl="1">
              <a:defRPr/>
            </a:pPr>
            <a:r>
              <a:rPr lang="el-GR" dirty="0" smtClean="0"/>
              <a:t>Βρογχικό άσθμα.</a:t>
            </a:r>
          </a:p>
          <a:p>
            <a:pPr lvl="1">
              <a:defRPr/>
            </a:pPr>
            <a:r>
              <a:rPr lang="el-GR" dirty="0" smtClean="0"/>
              <a:t>Μηχανικά ή χημικά </a:t>
            </a:r>
            <a:r>
              <a:rPr lang="el-GR" dirty="0" smtClean="0"/>
              <a:t>βηχογόνα </a:t>
            </a:r>
            <a:r>
              <a:rPr lang="el-GR" dirty="0" smtClean="0"/>
              <a:t>ερεθίσματα.</a:t>
            </a:r>
          </a:p>
          <a:p>
            <a:pPr lvl="1">
              <a:defRPr/>
            </a:pPr>
            <a:r>
              <a:rPr lang="el-GR" dirty="0" smtClean="0"/>
              <a:t>Ανάπτυξη υπεραντιδραστικότητας των υποδοχεών του βλεννογόνου.</a:t>
            </a:r>
          </a:p>
          <a:p>
            <a:pPr lvl="1">
              <a:defRPr/>
            </a:pPr>
            <a:r>
              <a:rPr lang="el-GR" dirty="0" smtClean="0"/>
              <a:t>Αντι</a:t>
            </a:r>
            <a:r>
              <a:rPr lang="el-GR" dirty="0"/>
              <a:t>υ</a:t>
            </a:r>
            <a:r>
              <a:rPr lang="el-GR" dirty="0" smtClean="0"/>
              <a:t>περτασική </a:t>
            </a:r>
            <a:r>
              <a:rPr lang="el-GR" dirty="0" smtClean="0"/>
              <a:t>αγωγή με Α.Μ.Ε.Α. (καπτοπρίλη κ.α.).</a:t>
            </a:r>
          </a:p>
        </p:txBody>
      </p:sp>
      <p:sp>
        <p:nvSpPr>
          <p:cNvPr id="4096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FD8F92-6225-43EA-A7C4-5CC6A246A715}" type="slidenum">
              <a:rPr lang="el-GR" altLang="el-GR" sz="1400" smtClean="0"/>
              <a:pPr/>
              <a:t>30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βήχα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0593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dirty="0"/>
              <a:t>Είδη βήχα </a:t>
            </a:r>
            <a:r>
              <a:rPr lang="el-GR" sz="3000" b="0" dirty="0" smtClean="0"/>
              <a:t>2/2</a:t>
            </a:r>
            <a:endParaRPr lang="el-GR" altLang="el-GR" sz="3200" b="1" u="sng" dirty="0" smtClean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16624"/>
          </a:xfrm>
        </p:spPr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el-GR" b="1" dirty="0" smtClean="0"/>
              <a:t>Οξύς - Παροξυσμικός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Τραχειοβρογχίτιδες.</a:t>
            </a:r>
          </a:p>
          <a:p>
            <a:pPr lvl="1">
              <a:defRPr/>
            </a:pPr>
            <a:r>
              <a:rPr lang="el-GR" dirty="0" smtClean="0"/>
              <a:t>Αλλεργική αντίδραση.</a:t>
            </a:r>
          </a:p>
          <a:p>
            <a:pPr lvl="1">
              <a:defRPr/>
            </a:pPr>
            <a:r>
              <a:rPr lang="el-GR" dirty="0" smtClean="0"/>
              <a:t>Κοκκύτης.</a:t>
            </a:r>
            <a:endParaRPr lang="el-GR" sz="3200" dirty="0" smtClean="0"/>
          </a:p>
          <a:p>
            <a:pPr>
              <a:defRPr/>
            </a:pPr>
            <a:r>
              <a:rPr lang="el-GR" b="1" dirty="0" smtClean="0"/>
              <a:t>Χρόνιος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Χρόνια βρογχίτιδα των καπνιστών.</a:t>
            </a:r>
          </a:p>
          <a:p>
            <a:pPr lvl="1">
              <a:defRPr/>
            </a:pPr>
            <a:r>
              <a:rPr lang="el-GR" dirty="0" smtClean="0"/>
              <a:t>Βρογχικό άσθμα.</a:t>
            </a:r>
          </a:p>
          <a:p>
            <a:pPr lvl="1">
              <a:defRPr/>
            </a:pPr>
            <a:r>
              <a:rPr lang="el-GR" dirty="0" smtClean="0"/>
              <a:t>Βρογχογενές καρκίνωμα.</a:t>
            </a:r>
          </a:p>
          <a:p>
            <a:pPr lvl="1">
              <a:defRPr/>
            </a:pPr>
            <a:r>
              <a:rPr lang="el-GR" dirty="0" smtClean="0"/>
              <a:t>Βρογχεκτασία.</a:t>
            </a:r>
          </a:p>
          <a:p>
            <a:pPr lvl="1">
              <a:defRPr/>
            </a:pPr>
            <a:r>
              <a:rPr lang="el-GR" dirty="0" smtClean="0"/>
              <a:t>Φυματίωση.</a:t>
            </a:r>
          </a:p>
        </p:txBody>
      </p:sp>
      <p:sp>
        <p:nvSpPr>
          <p:cNvPr id="4198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5FF4F3-AEC8-4C70-9B36-930C26746B61}" type="slidenum">
              <a:rPr lang="el-GR" altLang="el-GR" sz="1400" smtClean="0"/>
              <a:pPr/>
              <a:t>31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8434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altLang="el-GR" sz="2800" b="1" dirty="0" smtClean="0"/>
              <a:t>Ορισμός: </a:t>
            </a:r>
            <a:r>
              <a:rPr lang="el-GR" altLang="el-GR" sz="2800" dirty="0" smtClean="0"/>
              <a:t>Έκκριμα των αεροφόρων οδών (πτύελο) που αποβάλλεται με τον βήχα.</a:t>
            </a:r>
          </a:p>
          <a:p>
            <a:pPr>
              <a:buFontTx/>
              <a:buNone/>
            </a:pPr>
            <a:endParaRPr lang="el-GR" altLang="el-GR" sz="2400" dirty="0" smtClean="0"/>
          </a:p>
          <a:p>
            <a:pPr algn="ctr">
              <a:buFontTx/>
              <a:buNone/>
            </a:pPr>
            <a:r>
              <a:rPr lang="el-GR" altLang="el-GR" sz="2600" b="1" dirty="0" smtClean="0"/>
              <a:t>Φυσιολογική παραγωγή πτυέλων </a:t>
            </a:r>
          </a:p>
          <a:p>
            <a:pPr algn="ctr">
              <a:buFontTx/>
              <a:buNone/>
            </a:pPr>
            <a:r>
              <a:rPr lang="el-GR" altLang="el-GR" sz="2600" b="1" dirty="0" smtClean="0"/>
              <a:t>75 ml /24h.</a:t>
            </a:r>
            <a:endParaRPr lang="el-GR" altLang="el-GR" sz="2600" dirty="0" smtClean="0"/>
          </a:p>
        </p:txBody>
      </p:sp>
      <p:sp>
        <p:nvSpPr>
          <p:cNvPr id="4301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5BA12B-5F28-46DA-B753-D7D1DCE01798}" type="slidenum">
              <a:rPr lang="el-GR" altLang="el-GR" sz="1400" smtClean="0"/>
              <a:pPr/>
              <a:t>32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Απόχρεμψη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61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4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X</a:t>
            </a:r>
            <a:r>
              <a:rPr lang="el-GR" sz="2600" b="1" dirty="0" smtClean="0"/>
              <a:t>ροιά.</a:t>
            </a:r>
          </a:p>
          <a:p>
            <a:pPr marL="457200" lvl="4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-GR" sz="2600" b="1" dirty="0" smtClean="0"/>
              <a:t>Σύσταση.</a:t>
            </a:r>
          </a:p>
          <a:p>
            <a:pPr marL="457200" lvl="4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-GR" sz="2600" b="1" dirty="0" smtClean="0"/>
              <a:t>Ποσότητα.</a:t>
            </a:r>
            <a:endParaRPr lang="en-US" sz="2600" b="1" dirty="0" smtClean="0"/>
          </a:p>
          <a:p>
            <a:pPr marL="457200" lvl="4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-GR" sz="2600" b="1" dirty="0" smtClean="0"/>
              <a:t>Πρόσμιξη ή όχι με αίμα.</a:t>
            </a:r>
            <a:endParaRPr lang="el-GR" sz="2600" dirty="0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1FF2AA-30D5-4610-841B-E9410F8250C0}" type="slidenum">
              <a:rPr lang="el-GR" altLang="el-GR" sz="1400" smtClean="0"/>
              <a:pPr/>
              <a:t>33</a:t>
            </a:fld>
            <a:endParaRPr lang="el-GR" altLang="el-GR" sz="14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Αξιολόγηση πτυέλων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38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el-GR" sz="2800" b="1" dirty="0" smtClean="0"/>
              <a:t>Ορισμός:  </a:t>
            </a:r>
            <a:r>
              <a:rPr lang="el-GR" sz="2800" dirty="0" smtClean="0"/>
              <a:t>Η</a:t>
            </a:r>
            <a:r>
              <a:rPr lang="el-GR" sz="2800" b="1" dirty="0" smtClean="0"/>
              <a:t> </a:t>
            </a:r>
            <a:r>
              <a:rPr lang="el-GR" sz="2800" dirty="0" smtClean="0"/>
              <a:t>αποβολή καθαρού αίματος με τον βήχα ή η πρόσμιξη αίματος με πτύελα σε </a:t>
            </a:r>
            <a:r>
              <a:rPr lang="el-GR" sz="2800" dirty="0" smtClean="0"/>
              <a:t>οποιαδήποτε </a:t>
            </a:r>
            <a:r>
              <a:rPr lang="el-GR" sz="2800" dirty="0" smtClean="0"/>
              <a:t>ποσότητα.</a:t>
            </a:r>
          </a:p>
          <a:p>
            <a:pPr>
              <a:defRPr/>
            </a:pPr>
            <a:r>
              <a:rPr lang="el-GR" sz="2800" b="1" dirty="0" smtClean="0"/>
              <a:t>Είναι ανάγκη να καθορίζεται η προέλευση του αίματος.</a:t>
            </a:r>
          </a:p>
          <a:p>
            <a:pPr>
              <a:defRPr/>
            </a:pPr>
            <a:r>
              <a:rPr lang="el-GR" sz="2800" b="1" dirty="0" smtClean="0"/>
              <a:t>Αιμόπτυση καθαρού αίματος ή πηγμάτων αίματος υποδηλώνει σοβαρή πνευμονική πάθηση (όγκος, απόστημα, εμβολή κ.α.) ή καρδιακή νόσο.</a:t>
            </a:r>
          </a:p>
        </p:txBody>
      </p:sp>
      <p:sp>
        <p:nvSpPr>
          <p:cNvPr id="205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14EF7B-635A-4556-87EA-399D0E7085D5}" type="slidenum">
              <a:rPr lang="el-GR" altLang="el-GR" sz="1400" smtClean="0"/>
              <a:pPr/>
              <a:t>34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Αιμόπτυση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25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l-GR" sz="2600" b="1" dirty="0" smtClean="0">
                <a:solidFill>
                  <a:srgbClr val="004A82"/>
                </a:solidFill>
              </a:rPr>
              <a:t>Νοσήματα πνεύμονος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b="1" dirty="0" smtClean="0"/>
              <a:t>Λοιμώξεις</a:t>
            </a:r>
            <a:endParaRPr lang="el-GR" dirty="0" smtClean="0"/>
          </a:p>
          <a:p>
            <a:pPr marL="444500" indent="0">
              <a:buNone/>
              <a:defRPr/>
            </a:pPr>
            <a:r>
              <a:rPr lang="el-GR" dirty="0" smtClean="0"/>
              <a:t>(βρογχεκτασία, πνευμονία, απόστημα, φυματίωση, μυκητιάσεις).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l-GR" b="1" dirty="0" smtClean="0"/>
              <a:t>Νεοπλάσματα</a:t>
            </a:r>
            <a:endParaRPr lang="el-GR" dirty="0" smtClean="0"/>
          </a:p>
          <a:p>
            <a:pPr marL="444500" indent="0">
              <a:buNone/>
              <a:defRPr/>
            </a:pPr>
            <a:r>
              <a:rPr lang="el-GR" dirty="0" smtClean="0"/>
              <a:t>(βρογχογενές καρκίνωμα, αδένωμα, αιμαγγείωμα).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l-GR" b="1" dirty="0" smtClean="0"/>
              <a:t>Χρόνια βρογχίτιδα.</a:t>
            </a:r>
            <a:endParaRPr lang="el-GR" dirty="0" smtClean="0"/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l-GR" b="1" dirty="0" smtClean="0"/>
              <a:t>Παρασιτώσεις.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l-GR" b="1" dirty="0" smtClean="0"/>
              <a:t>Ιδιοπαθής πνευμονική αιμοσιδήρωση.</a:t>
            </a:r>
          </a:p>
        </p:txBody>
      </p:sp>
      <p:sp>
        <p:nvSpPr>
          <p:cNvPr id="450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2DC59D-07A0-426D-B02F-DB4BB97772E0}" type="slidenum">
              <a:rPr lang="el-GR" altLang="el-GR" sz="1400" smtClean="0"/>
              <a:pPr/>
              <a:t>35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αιμόπτυσης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7264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Αίτια αιμόπτυσης </a:t>
            </a:r>
            <a:r>
              <a:rPr lang="el-GR" sz="3000" b="0" dirty="0" smtClean="0"/>
              <a:t>2/2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buFont typeface="+mj-lt"/>
              <a:buAutoNum type="romanUcPeriod" startAt="2"/>
              <a:defRPr/>
            </a:pPr>
            <a:r>
              <a:rPr lang="el-GR" sz="2600" b="1" dirty="0" smtClean="0">
                <a:solidFill>
                  <a:srgbClr val="004A82"/>
                </a:solidFill>
              </a:rPr>
              <a:t>Νοσήματα καρδιάς και αγγείων</a:t>
            </a:r>
          </a:p>
          <a:p>
            <a:pPr marL="541338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l-GR" sz="2400" dirty="0" smtClean="0"/>
              <a:t>(στένωση μιτροειδούς βαλβίδας, πνευμονικό έμφρακτο, πνευμονικό οίδημα, ρήξη ανευρύσματος).</a:t>
            </a:r>
          </a:p>
          <a:p>
            <a:pPr marL="571500" indent="-571500">
              <a:spcAft>
                <a:spcPts val="1200"/>
              </a:spcAft>
              <a:buFont typeface="+mj-lt"/>
              <a:buAutoNum type="romanUcPeriod" startAt="3"/>
              <a:defRPr/>
            </a:pPr>
            <a:r>
              <a:rPr lang="el-GR" sz="2600" b="1" dirty="0" smtClean="0">
                <a:solidFill>
                  <a:srgbClr val="004A82"/>
                </a:solidFill>
              </a:rPr>
              <a:t>Γ. Αιμορραγική διάθεση.</a:t>
            </a:r>
          </a:p>
          <a:p>
            <a:pPr marL="571500" indent="-571500">
              <a:buFont typeface="+mj-lt"/>
              <a:buAutoNum type="romanUcPeriod" startAt="3"/>
              <a:defRPr/>
            </a:pPr>
            <a:r>
              <a:rPr lang="el-GR" sz="2600" b="1" dirty="0" smtClean="0">
                <a:solidFill>
                  <a:srgbClr val="004A82"/>
                </a:solidFill>
              </a:rPr>
              <a:t>Δ. Νοσήματα κολλαγόνου.</a:t>
            </a:r>
            <a:endParaRPr lang="el-GR" sz="2600" dirty="0" smtClean="0">
              <a:solidFill>
                <a:srgbClr val="004A82"/>
              </a:solidFill>
            </a:endParaRPr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FA1320-CE90-4B0B-905E-D7719FBEDC07}" type="slidenum">
              <a:rPr lang="el-GR" altLang="el-GR" sz="1400" smtClean="0"/>
              <a:pPr/>
              <a:t>36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6885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l-GR" b="1" dirty="0" smtClean="0"/>
              <a:t>ΕΙΔΗ Θ.Π.</a:t>
            </a:r>
          </a:p>
          <a:p>
            <a:pPr lvl="1">
              <a:spcBef>
                <a:spcPts val="1800"/>
              </a:spcBef>
              <a:defRPr/>
            </a:pPr>
            <a:r>
              <a:rPr lang="el-GR" b="1" dirty="0" smtClean="0"/>
              <a:t>Πλευριτικός πόνος.</a:t>
            </a:r>
          </a:p>
          <a:p>
            <a:pPr lvl="1">
              <a:spcBef>
                <a:spcPts val="1800"/>
              </a:spcBef>
              <a:defRPr/>
            </a:pPr>
            <a:r>
              <a:rPr lang="el-GR" b="1" dirty="0" smtClean="0"/>
              <a:t>Οπισθοστερνικός πόνος.</a:t>
            </a:r>
          </a:p>
          <a:p>
            <a:pPr lvl="1">
              <a:spcBef>
                <a:spcPts val="1800"/>
              </a:spcBef>
              <a:defRPr/>
            </a:pPr>
            <a:r>
              <a:rPr lang="el-GR" b="1" dirty="0" smtClean="0"/>
              <a:t>Πόνος οφειλόμενος στον θωρακικό σκελετό.</a:t>
            </a:r>
          </a:p>
        </p:txBody>
      </p:sp>
      <p:sp>
        <p:nvSpPr>
          <p:cNvPr id="3075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0B9AAF-67E6-448F-BD23-4BE830DD2B43}" type="slidenum">
              <a:rPr lang="el-GR" altLang="el-GR" sz="1400" smtClean="0"/>
              <a:pPr/>
              <a:t>37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Θωρακικός πόνος (</a:t>
            </a:r>
            <a:r>
              <a:rPr lang="el-GR" dirty="0"/>
              <a:t>Θ.Π.)</a:t>
            </a:r>
          </a:p>
        </p:txBody>
      </p:sp>
    </p:spTree>
    <p:extLst>
      <p:ext uri="{BB962C8B-B14F-4D97-AF65-F5344CB8AC3E}">
        <p14:creationId xmlns:p14="http://schemas.microsoft.com/office/powerpoint/2010/main" val="7648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el-GR" b="1" dirty="0" smtClean="0"/>
              <a:t>Αίτια πλευριτικού πόνου</a:t>
            </a:r>
          </a:p>
          <a:p>
            <a:pPr lvl="1">
              <a:defRPr/>
            </a:pPr>
            <a:r>
              <a:rPr lang="el-GR" dirty="0" smtClean="0"/>
              <a:t>Εξιδρωματική πλευρίτιδα.</a:t>
            </a:r>
          </a:p>
          <a:p>
            <a:pPr lvl="1">
              <a:defRPr/>
            </a:pPr>
            <a:r>
              <a:rPr lang="el-GR" dirty="0" smtClean="0"/>
              <a:t>Φλεγμονή του διαφραγματικού υπεζωκότος από ενδοκοιλιακές  ή ενδοθωρακικές παθήσεις.</a:t>
            </a:r>
          </a:p>
          <a:p>
            <a:pPr lvl="1">
              <a:defRPr/>
            </a:pPr>
            <a:r>
              <a:rPr lang="el-GR" dirty="0" smtClean="0"/>
              <a:t>Πνευμονικό έμφρακτο.</a:t>
            </a:r>
          </a:p>
          <a:p>
            <a:pPr lvl="1">
              <a:defRPr/>
            </a:pPr>
            <a:r>
              <a:rPr lang="el-GR" dirty="0" smtClean="0"/>
              <a:t>Πνευμοθώρακας.</a:t>
            </a:r>
          </a:p>
          <a:p>
            <a:pPr lvl="1">
              <a:defRPr/>
            </a:pPr>
            <a:r>
              <a:rPr lang="el-GR" dirty="0" smtClean="0"/>
              <a:t>Έρπης ζωστήρας μεσοπλεύριων νεύρων.</a:t>
            </a:r>
          </a:p>
        </p:txBody>
      </p:sp>
      <p:sp>
        <p:nvSpPr>
          <p:cNvPr id="4710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363721-9BFE-448B-A438-A1CCCEB8EF50}" type="slidenum">
              <a:rPr lang="el-GR" altLang="el-GR" sz="1400" smtClean="0"/>
              <a:pPr/>
              <a:t>38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</a:t>
            </a:r>
            <a:r>
              <a:rPr lang="el-GR" dirty="0"/>
              <a:t>Θ.Π</a:t>
            </a:r>
            <a:r>
              <a:rPr lang="el-GR" dirty="0" smtClean="0"/>
              <a:t>.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8089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ile:2313 The Lung Ple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81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868144" y="5900214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2313 The Lung </a:t>
            </a:r>
            <a:r>
              <a:rPr lang="en-US" sz="1200" dirty="0" smtClean="0">
                <a:latin typeface="+mn-lt"/>
                <a:hlinkClick r:id="rId3"/>
              </a:rPr>
              <a:t>Pleurea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4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Θ.Π. </a:t>
            </a:r>
            <a:r>
              <a:rPr lang="el-GR" sz="3000" b="0" dirty="0" smtClean="0"/>
              <a:t>2/3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Αίτια οπισθοστερνικού πόνου</a:t>
            </a:r>
          </a:p>
          <a:p>
            <a:pPr lvl="1">
              <a:defRPr/>
            </a:pPr>
            <a:r>
              <a:rPr lang="el-GR" dirty="0" smtClean="0"/>
              <a:t>Πνευμο</a:t>
            </a:r>
            <a:r>
              <a:rPr lang="el-GR" dirty="0"/>
              <a:t>ν</a:t>
            </a:r>
            <a:r>
              <a:rPr lang="el-GR" dirty="0" smtClean="0"/>
              <a:t>ική υπέρταση.</a:t>
            </a:r>
          </a:p>
          <a:p>
            <a:pPr lvl="1">
              <a:defRPr/>
            </a:pPr>
            <a:r>
              <a:rPr lang="el-GR" dirty="0" smtClean="0"/>
              <a:t>Περικαρδίτιδα.</a:t>
            </a:r>
          </a:p>
          <a:p>
            <a:pPr lvl="1">
              <a:defRPr/>
            </a:pPr>
            <a:r>
              <a:rPr lang="el-GR" dirty="0" smtClean="0"/>
              <a:t>Μυοκαρδιακή ισχαιμία.</a:t>
            </a:r>
          </a:p>
          <a:p>
            <a:pPr lvl="1">
              <a:defRPr/>
            </a:pPr>
            <a:r>
              <a:rPr lang="el-GR" dirty="0" smtClean="0"/>
              <a:t>Κολικός οισοφάγου.</a:t>
            </a:r>
          </a:p>
          <a:p>
            <a:pPr lvl="1">
              <a:defRPr/>
            </a:pPr>
            <a:r>
              <a:rPr lang="el-GR" dirty="0" smtClean="0"/>
              <a:t>Διαχωριστικό ανεύρυσμα αορτής.</a:t>
            </a:r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13387D-16F9-4740-A484-8569D755EBED}" type="slidenum">
              <a:rPr lang="el-GR" altLang="el-GR" sz="1400" smtClean="0"/>
              <a:pPr/>
              <a:t>39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5742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Θ.Π. </a:t>
            </a:r>
            <a:r>
              <a:rPr lang="el-GR" sz="3000" b="0" dirty="0" smtClean="0"/>
              <a:t>3/3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Αίτια Θ.Π. σκελετικού τύπου</a:t>
            </a:r>
          </a:p>
          <a:p>
            <a:pPr lvl="1">
              <a:defRPr/>
            </a:pPr>
            <a:r>
              <a:rPr lang="el-GR" dirty="0" smtClean="0"/>
              <a:t>Αρθρίτιδα πλευροσπονδυλικών αρθρώσεων.</a:t>
            </a:r>
          </a:p>
          <a:p>
            <a:pPr lvl="1">
              <a:defRPr/>
            </a:pPr>
            <a:r>
              <a:rPr lang="el-GR" dirty="0" smtClean="0"/>
              <a:t>Εκφυλιστικές αλλοιώσεις αυχενικής - θωρακικής μοίρας.</a:t>
            </a:r>
          </a:p>
          <a:p>
            <a:pPr lvl="1">
              <a:defRPr/>
            </a:pPr>
            <a:r>
              <a:rPr lang="el-GR" dirty="0" smtClean="0"/>
              <a:t>Κατάγματα.</a:t>
            </a:r>
          </a:p>
          <a:p>
            <a:pPr lvl="1">
              <a:defRPr/>
            </a:pPr>
            <a:r>
              <a:rPr lang="el-GR" dirty="0" smtClean="0"/>
              <a:t>Μεταστατικοί όγκοι.</a:t>
            </a:r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5F851A-A502-43F6-B45F-A3185CD9F73D}" type="slidenum">
              <a:rPr lang="el-GR" altLang="el-GR" sz="1400" smtClean="0"/>
              <a:pPr/>
              <a:t>40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0875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el-GR" sz="2800" b="1" dirty="0" smtClean="0"/>
              <a:t>Ορισμός:</a:t>
            </a:r>
            <a:r>
              <a:rPr lang="el-GR" sz="2800" dirty="0" smtClean="0"/>
              <a:t> Είναι το υποκειμενικό αίσθημα δυσχέρειας στην αναπνοή.</a:t>
            </a:r>
          </a:p>
          <a:p>
            <a:pPr marL="0" indent="0">
              <a:buNone/>
              <a:defRPr/>
            </a:pPr>
            <a:endParaRPr lang="el-GR" sz="2800" b="1" dirty="0" smtClean="0"/>
          </a:p>
          <a:p>
            <a:pPr marL="0" indent="0" algn="ctr">
              <a:buNone/>
              <a:defRPr/>
            </a:pPr>
            <a:r>
              <a:rPr lang="el-GR" sz="2800" b="1" dirty="0" smtClean="0"/>
              <a:t>Μη ειδικό σύμπτωμα του αναπνευστικού</a:t>
            </a:r>
          </a:p>
          <a:p>
            <a:pPr marL="0" indent="0" algn="ctr">
              <a:buNone/>
              <a:defRPr/>
            </a:pPr>
            <a:endParaRPr lang="el-GR" sz="2800" b="1" i="1" dirty="0" smtClean="0"/>
          </a:p>
        </p:txBody>
      </p:sp>
      <p:sp>
        <p:nvSpPr>
          <p:cNvPr id="5017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3C8770-28B5-4373-A59B-3209EB1A3352}" type="slidenum">
              <a:rPr lang="el-GR" altLang="el-GR" sz="1400" smtClean="0"/>
              <a:pPr/>
              <a:t>41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Δύσπνοια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3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2000"/>
              </a:lnSpc>
              <a:defRPr/>
            </a:pPr>
            <a:r>
              <a:rPr lang="el-GR" b="1" dirty="0" smtClean="0"/>
              <a:t>Παροξυσμική: </a:t>
            </a:r>
            <a:r>
              <a:rPr lang="el-GR" dirty="0" smtClean="0"/>
              <a:t>εμφανίζεται σε ηρεμία (κάμψη αριστερής κοιλίας. χρόνιες πνευμονικές παθήσεις).</a:t>
            </a:r>
          </a:p>
          <a:p>
            <a:pPr>
              <a:lnSpc>
                <a:spcPct val="112000"/>
              </a:lnSpc>
              <a:defRPr/>
            </a:pPr>
            <a:r>
              <a:rPr lang="el-GR" b="1" dirty="0" smtClean="0"/>
              <a:t>Συνεχής: </a:t>
            </a:r>
            <a:r>
              <a:rPr lang="el-GR" dirty="0" smtClean="0"/>
              <a:t>εμφανίζεται στην προσπάθεια (βλάβες των πνευμόνων, του θωρακικού τοιχώματος, της καρδιάς</a:t>
            </a:r>
            <a:r>
              <a:rPr lang="el-GR" dirty="0"/>
              <a:t>, του κεντρικού και περιφερικού συστήματος</a:t>
            </a:r>
            <a:r>
              <a:rPr lang="el-GR" dirty="0" smtClean="0"/>
              <a:t>).</a:t>
            </a:r>
            <a:endParaRPr lang="el-GR" sz="4000" dirty="0" smtClean="0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13A6A5-97B4-4017-B940-AAC68C105209}" type="slidenum">
              <a:rPr lang="el-GR" altLang="el-GR" sz="1400" smtClean="0"/>
              <a:pPr/>
              <a:t>42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εκδήλωση δύσπνοιας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41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AB1788-D41A-4DB1-8C4F-3896CB0B6B7D}" type="slidenum">
              <a:rPr lang="el-GR" altLang="el-GR" sz="1400" smtClean="0"/>
              <a:pPr/>
              <a:t>43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δύσπνοιας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Αναπνευστικά αίτια</a:t>
            </a:r>
          </a:p>
          <a:p>
            <a:pPr lvl="1"/>
            <a:r>
              <a:rPr lang="el-GR" dirty="0" smtClean="0"/>
              <a:t>Παθήσεις </a:t>
            </a:r>
            <a:r>
              <a:rPr lang="el-GR" dirty="0"/>
              <a:t>αεροφόρων </a:t>
            </a:r>
            <a:r>
              <a:rPr lang="el-GR" dirty="0" smtClean="0"/>
              <a:t>οδών,</a:t>
            </a:r>
            <a:endParaRPr lang="el-GR" dirty="0"/>
          </a:p>
          <a:p>
            <a:pPr lvl="1"/>
            <a:r>
              <a:rPr lang="el-GR" dirty="0" smtClean="0"/>
              <a:t>Παθήσεις πνευμόνων,</a:t>
            </a:r>
            <a:endParaRPr lang="el-GR" dirty="0"/>
          </a:p>
          <a:p>
            <a:pPr lvl="1"/>
            <a:r>
              <a:rPr lang="el-GR" dirty="0" smtClean="0"/>
              <a:t>Παθήσεις </a:t>
            </a:r>
            <a:r>
              <a:rPr lang="el-GR" dirty="0"/>
              <a:t>θωρακικού </a:t>
            </a:r>
            <a:r>
              <a:rPr lang="el-GR" dirty="0" smtClean="0"/>
              <a:t>τοιχώματος.</a:t>
            </a:r>
            <a:endParaRPr lang="el-GR" dirty="0"/>
          </a:p>
          <a:p>
            <a:r>
              <a:rPr lang="el-GR" dirty="0" smtClean="0"/>
              <a:t>Εκδηλώνονται </a:t>
            </a:r>
            <a:r>
              <a:rPr lang="el-GR" dirty="0"/>
              <a:t>με </a:t>
            </a:r>
            <a:r>
              <a:rPr lang="el-GR" dirty="0" smtClean="0"/>
              <a:t>δύσπνοια</a:t>
            </a:r>
            <a:endParaRPr lang="el-GR" dirty="0"/>
          </a:p>
          <a:p>
            <a:pPr lvl="1"/>
            <a:r>
              <a:rPr lang="el-GR" dirty="0" smtClean="0"/>
              <a:t>Εισπνευστικού τύπου,</a:t>
            </a:r>
            <a:endParaRPr lang="el-GR" dirty="0"/>
          </a:p>
          <a:p>
            <a:pPr lvl="1"/>
            <a:r>
              <a:rPr lang="el-GR" dirty="0" smtClean="0"/>
              <a:t>Εκπνευστικού,</a:t>
            </a:r>
            <a:endParaRPr lang="el-GR" dirty="0"/>
          </a:p>
          <a:p>
            <a:pPr lvl="1"/>
            <a:r>
              <a:rPr lang="el-GR" dirty="0" smtClean="0"/>
              <a:t>Μεικτού.</a:t>
            </a:r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10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Μεταβολικά αίτια</a:t>
            </a:r>
          </a:p>
          <a:p>
            <a:pPr lvl="1">
              <a:defRPr/>
            </a:pPr>
            <a:r>
              <a:rPr lang="el-GR" dirty="0" smtClean="0"/>
              <a:t>Αναιμία.</a:t>
            </a:r>
          </a:p>
          <a:p>
            <a:pPr lvl="1">
              <a:defRPr/>
            </a:pPr>
            <a:r>
              <a:rPr lang="el-GR" dirty="0" smtClean="0"/>
              <a:t>Οξέωση.</a:t>
            </a:r>
          </a:p>
          <a:p>
            <a:pPr>
              <a:defRPr/>
            </a:pPr>
            <a:r>
              <a:rPr lang="el-GR" b="1" dirty="0" smtClean="0"/>
              <a:t>Καρδιακά αίτια</a:t>
            </a:r>
          </a:p>
          <a:p>
            <a:pPr lvl="1">
              <a:defRPr/>
            </a:pPr>
            <a:r>
              <a:rPr lang="el-GR" dirty="0" smtClean="0"/>
              <a:t>Ανεπάρκεια αριστερής κοιλίας (στένωση μιτροειδούς, αορτικής κ.α).</a:t>
            </a:r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8952F3-5219-48B2-8724-8A9D3835B94E}" type="slidenum">
              <a:rPr lang="el-GR" altLang="el-GR" sz="1400" smtClean="0"/>
              <a:pPr/>
              <a:t>44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δύσπνοιας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5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 lIns="92075" tIns="46038" rIns="92075" bIns="46038">
            <a:noAutofit/>
          </a:bodyPr>
          <a:lstStyle/>
          <a:p>
            <a:pPr>
              <a:spcBef>
                <a:spcPts val="900"/>
              </a:spcBef>
              <a:buFontTx/>
              <a:buNone/>
              <a:defRPr/>
            </a:pPr>
            <a:r>
              <a:rPr lang="el-GR" sz="2600" b="1" dirty="0" smtClean="0">
                <a:solidFill>
                  <a:srgbClr val="004A82"/>
                </a:solidFill>
              </a:rPr>
              <a:t>Δύσπνοια εισπνευστική</a:t>
            </a:r>
          </a:p>
          <a:p>
            <a:pPr>
              <a:spcBef>
                <a:spcPts val="900"/>
              </a:spcBef>
              <a:defRPr/>
            </a:pPr>
            <a:r>
              <a:rPr lang="el-GR" b="1" dirty="0" smtClean="0"/>
              <a:t>Κλινική εκδήλωση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Εργώδης αναπνοή.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Εισολκή μεσοπλεύριων διαστημάτων, υπερκλείδιων βόθρων.</a:t>
            </a:r>
          </a:p>
          <a:p>
            <a:pPr>
              <a:spcBef>
                <a:spcPts val="900"/>
              </a:spcBef>
              <a:defRPr/>
            </a:pPr>
            <a:r>
              <a:rPr lang="el-GR" b="1" dirty="0" smtClean="0"/>
              <a:t>Οφείλεται σε: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Μερική απόφραξη των μεγάλων αεροφόρων οδών (εισπνευστικός συριγμός).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Στένωση των μικρότερων βρόγχων.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Καρδιακή ανεπάρκεια.</a:t>
            </a:r>
          </a:p>
        </p:txBody>
      </p:sp>
      <p:sp>
        <p:nvSpPr>
          <p:cNvPr id="5427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286B7F-2C9B-4180-AE74-E3F9C9652F95}" type="slidenum">
              <a:rPr lang="el-GR" altLang="el-GR" sz="1400" smtClean="0"/>
              <a:pPr/>
              <a:t>45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δύσπνοιας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9848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dirty="0"/>
              <a:t>Μορφές δύσπνοιας </a:t>
            </a:r>
            <a:r>
              <a:rPr lang="el-GR" sz="3000" b="0" dirty="0" smtClean="0"/>
              <a:t>2/2</a:t>
            </a:r>
            <a:endParaRPr lang="el-GR" altLang="el-GR" sz="40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 lIns="92075" tIns="46038" rIns="92075" bIns="46038">
            <a:noAutofit/>
          </a:bodyPr>
          <a:lstStyle/>
          <a:p>
            <a:pPr marL="1588" lvl="2" indent="0">
              <a:buNone/>
              <a:defRPr/>
            </a:pPr>
            <a:r>
              <a:rPr lang="el-GR" b="1" dirty="0" smtClean="0">
                <a:solidFill>
                  <a:srgbClr val="004A82"/>
                </a:solidFill>
              </a:rPr>
              <a:t>Δύσπνοια εκπνευστική</a:t>
            </a:r>
            <a:endParaRPr lang="el-GR" dirty="0" smtClean="0">
              <a:solidFill>
                <a:srgbClr val="004A82"/>
              </a:solidFill>
            </a:endParaRPr>
          </a:p>
          <a:p>
            <a:pPr>
              <a:defRPr/>
            </a:pPr>
            <a:r>
              <a:rPr lang="el-GR" sz="2300" b="1" dirty="0" smtClean="0"/>
              <a:t>Κλινική εκδήλωση</a:t>
            </a:r>
            <a:endParaRPr lang="el-GR" sz="2300" dirty="0" smtClean="0"/>
          </a:p>
          <a:p>
            <a:pPr marL="355600" indent="0">
              <a:spcBef>
                <a:spcPts val="300"/>
              </a:spcBef>
              <a:buNone/>
              <a:defRPr/>
            </a:pPr>
            <a:r>
              <a:rPr lang="el-GR" sz="2300" dirty="0" smtClean="0"/>
              <a:t>Δυσχερής και παρατεταμένη εκπνοή.</a:t>
            </a:r>
          </a:p>
          <a:p>
            <a:pPr>
              <a:defRPr/>
            </a:pPr>
            <a:r>
              <a:rPr lang="el-GR" sz="2300" b="1" dirty="0" smtClean="0"/>
              <a:t>Οφείλεται σε:</a:t>
            </a:r>
          </a:p>
          <a:p>
            <a:pPr marL="355600" indent="0">
              <a:spcBef>
                <a:spcPts val="300"/>
              </a:spcBef>
              <a:buNone/>
              <a:defRPr/>
            </a:pPr>
            <a:r>
              <a:rPr lang="el-GR" sz="2300" dirty="0" smtClean="0"/>
              <a:t>Στένωση του αυλού των βρόγχων και των βρογχιολίων</a:t>
            </a:r>
            <a:r>
              <a:rPr lang="el-GR" sz="2300" dirty="0"/>
              <a:t> </a:t>
            </a:r>
            <a:r>
              <a:rPr lang="el-GR" sz="2300" dirty="0" smtClean="0"/>
              <a:t>(αυτό είναι αποτέλεσμα σπασμού, οιδήματος του βλεννογόνου  ή απόφραξης των βρόγχων από εκκρίματα).</a:t>
            </a:r>
          </a:p>
          <a:p>
            <a:pPr>
              <a:defRPr/>
            </a:pPr>
            <a:r>
              <a:rPr lang="el-GR" sz="2300" b="1" dirty="0" smtClean="0"/>
              <a:t>Παρατηρείται σε:</a:t>
            </a:r>
          </a:p>
          <a:p>
            <a:pPr lvl="1">
              <a:defRPr/>
            </a:pPr>
            <a:r>
              <a:rPr lang="el-GR" sz="2300" dirty="0" smtClean="0"/>
              <a:t>Χρόνια αποφρακτική πνευμονοπάθεια (βρογχικό άσθμα, πνευμονικό εμφύσημα, χρόνια βρογχίτιδα).</a:t>
            </a:r>
          </a:p>
          <a:p>
            <a:pPr lvl="1">
              <a:defRPr/>
            </a:pPr>
            <a:r>
              <a:rPr lang="el-GR" sz="2300" dirty="0" smtClean="0"/>
              <a:t>Αριστερή καρδιακή ανεπάρκεια.</a:t>
            </a:r>
          </a:p>
        </p:txBody>
      </p:sp>
      <p:sp>
        <p:nvSpPr>
          <p:cNvPr id="5529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A2378B-7319-4C92-9703-2C06F804D3BF}" type="slidenum">
              <a:rPr lang="el-GR" altLang="el-GR" sz="1400" smtClean="0"/>
              <a:pPr/>
              <a:t>46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1247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Εξέταση του θώρακα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3178696" cy="504056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buFontTx/>
              <a:buNone/>
            </a:pPr>
            <a:r>
              <a:rPr lang="el-GR" altLang="el-GR" sz="2600" b="1" dirty="0" smtClean="0">
                <a:solidFill>
                  <a:srgbClr val="004A82"/>
                </a:solidFill>
              </a:rPr>
              <a:t>Γενικές αρχές</a:t>
            </a:r>
            <a:endParaRPr lang="el-GR" altLang="el-GR" sz="2600" dirty="0" smtClean="0">
              <a:solidFill>
                <a:srgbClr val="004A82"/>
              </a:solidFill>
            </a:endParaRPr>
          </a:p>
          <a:p>
            <a:r>
              <a:rPr lang="el-GR" altLang="el-GR" sz="2200" b="1" dirty="0" smtClean="0"/>
              <a:t>Προϋπόθεση:</a:t>
            </a:r>
            <a:r>
              <a:rPr lang="el-GR" altLang="el-GR" sz="2200" dirty="0" smtClean="0"/>
              <a:t> γυμνός θώρακας.</a:t>
            </a:r>
          </a:p>
          <a:p>
            <a:r>
              <a:rPr lang="el-GR" altLang="el-GR" sz="2200" b="1" dirty="0" smtClean="0"/>
              <a:t>Σειρά εξέτασης</a:t>
            </a:r>
            <a:r>
              <a:rPr lang="el-GR" altLang="el-GR" sz="2200" dirty="0" smtClean="0"/>
              <a:t>:</a:t>
            </a:r>
          </a:p>
          <a:p>
            <a:pPr lvl="1"/>
            <a:r>
              <a:rPr lang="el-GR" altLang="el-GR" sz="2200" dirty="0" smtClean="0"/>
              <a:t>Επισκόπηση.</a:t>
            </a:r>
          </a:p>
          <a:p>
            <a:pPr lvl="1"/>
            <a:r>
              <a:rPr lang="el-GR" altLang="el-GR" sz="2200" dirty="0" smtClean="0"/>
              <a:t>Ψηλάφηση.</a:t>
            </a:r>
          </a:p>
          <a:p>
            <a:pPr lvl="1"/>
            <a:r>
              <a:rPr lang="el-GR" altLang="el-GR" sz="2200" dirty="0" smtClean="0"/>
              <a:t>Επίκρουση.</a:t>
            </a:r>
          </a:p>
          <a:p>
            <a:pPr lvl="1"/>
            <a:r>
              <a:rPr lang="el-GR" altLang="el-GR" sz="2200" dirty="0" smtClean="0"/>
              <a:t> ακρόαση.</a:t>
            </a:r>
          </a:p>
          <a:p>
            <a:r>
              <a:rPr lang="el-GR" altLang="el-GR" sz="2200" b="1" dirty="0" smtClean="0"/>
              <a:t>Υποκείμενοι ιστοί.</a:t>
            </a:r>
          </a:p>
        </p:txBody>
      </p:sp>
      <p:sp>
        <p:nvSpPr>
          <p:cNvPr id="5632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396AFA-664E-4700-ABD6-381DABD54AB0}" type="slidenum">
              <a:rPr lang="el-GR" altLang="el-GR" sz="1400" smtClean="0"/>
              <a:pPr/>
              <a:t>47</a:t>
            </a:fld>
            <a:endParaRPr lang="el-GR" altLang="el-GR" sz="1400" dirty="0" smtClean="0"/>
          </a:p>
        </p:txBody>
      </p:sp>
      <p:sp>
        <p:nvSpPr>
          <p:cNvPr id="2" name="Ορθογώνιο 1"/>
          <p:cNvSpPr/>
          <p:nvPr/>
        </p:nvSpPr>
        <p:spPr>
          <a:xfrm>
            <a:off x="4427984" y="1599178"/>
            <a:ext cx="46795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Πρώτα εξετάζεται ο οπίσθιος θώρακας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Ασθενής: χέρια σταυρωμένα εμπρός στο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θώρακα (ωμοπλάτες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τραβώνται ελαφρά προς τα έξω).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Τελευταίος εξετάζεται ο πρόσθιος θώρακας.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Ασθενής: ξαπλωμένος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σε κλίση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30-45</a:t>
            </a:r>
            <a:r>
              <a:rPr lang="el-GR" altLang="el-GR" sz="2200" baseline="30000" dirty="0" smtClean="0">
                <a:solidFill>
                  <a:prstClr val="black"/>
                </a:solidFill>
                <a:latin typeface="Calibri"/>
              </a:rPr>
              <a:t>ο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με το οριζόντιο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επίπεδο.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211960" y="1599178"/>
            <a:ext cx="0" cy="420608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b="1" dirty="0" smtClean="0"/>
              <a:t>Επισκόπηση </a:t>
            </a:r>
            <a:br>
              <a:rPr lang="el-GR" altLang="el-GR" b="1" dirty="0" smtClean="0"/>
            </a:br>
            <a:r>
              <a:rPr lang="el-GR" altLang="el-GR" b="1" dirty="0" smtClean="0"/>
              <a:t>οπίσθιας επιφάνειας θώρακα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568952" cy="5301208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spcBef>
                <a:spcPts val="600"/>
              </a:spcBef>
              <a:buFontTx/>
              <a:buNone/>
            </a:pPr>
            <a:r>
              <a:rPr lang="el-GR" altLang="el-GR" sz="2200" b="1" dirty="0" smtClean="0"/>
              <a:t>Παρατηρούμε:</a:t>
            </a:r>
            <a:endParaRPr lang="el-GR" altLang="el-GR" sz="2200" dirty="0" smtClean="0"/>
          </a:p>
          <a:p>
            <a:pPr>
              <a:spcBef>
                <a:spcPts val="600"/>
              </a:spcBef>
            </a:pPr>
            <a:r>
              <a:rPr lang="el-GR" altLang="el-GR" sz="2200" b="1" dirty="0" smtClean="0"/>
              <a:t>Μορφολογία </a:t>
            </a:r>
            <a:r>
              <a:rPr lang="el-GR" altLang="el-GR" sz="2200" dirty="0" smtClean="0"/>
              <a:t>(αρχιτεκτονική) του θώρακα</a:t>
            </a:r>
          </a:p>
          <a:p>
            <a:pPr lvl="1">
              <a:spcBef>
                <a:spcPts val="600"/>
              </a:spcBef>
            </a:pPr>
            <a:r>
              <a:rPr lang="el-GR" altLang="el-GR" sz="2200" dirty="0" smtClean="0"/>
              <a:t>Υπολογίζουμε τη σχέση </a:t>
            </a:r>
            <a:r>
              <a:rPr lang="el-GR" altLang="el-GR" sz="2200" b="1" dirty="0" smtClean="0"/>
              <a:t>προσθιο-οπίσθιας διαμέτρου και πλαγίας 	(φυσιολογικά είναι 1:2 μέχρι 5:7).</a:t>
            </a:r>
          </a:p>
          <a:p>
            <a:pPr>
              <a:spcBef>
                <a:spcPts val="600"/>
              </a:spcBef>
            </a:pPr>
            <a:r>
              <a:rPr lang="el-GR" altLang="el-GR" sz="2200" b="1" dirty="0" smtClean="0"/>
              <a:t>Τοπικές ανωμαλίες.</a:t>
            </a:r>
          </a:p>
          <a:p>
            <a:pPr>
              <a:spcBef>
                <a:spcPts val="600"/>
              </a:spcBef>
            </a:pPr>
            <a:r>
              <a:rPr lang="el-GR" altLang="el-GR" sz="2200" b="1" dirty="0" smtClean="0"/>
              <a:t>Κλίση πλευρών</a:t>
            </a:r>
            <a:r>
              <a:rPr lang="el-GR" altLang="el-GR" sz="2200" dirty="0" smtClean="0"/>
              <a:t> π.χ.οριζοντίωση.</a:t>
            </a:r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Ανώμαλη </a:t>
            </a:r>
            <a:r>
              <a:rPr lang="el-GR" altLang="el-GR" sz="2200" b="1" dirty="0" smtClean="0"/>
              <a:t>εισολκή των μεσοπλεύριων διαστημάτων κατά την εισπνοή.</a:t>
            </a:r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Ανώμαλη </a:t>
            </a:r>
            <a:r>
              <a:rPr lang="el-GR" altLang="el-GR" sz="2200" b="1" dirty="0" smtClean="0"/>
              <a:t>προπέτεια των μεσοπλεύριων διαστημάτων κατά την εκπνοή.</a:t>
            </a:r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Ελάττωση των </a:t>
            </a:r>
            <a:r>
              <a:rPr lang="el-GR" altLang="el-GR" sz="2200" b="1" dirty="0" smtClean="0"/>
              <a:t>αναπνευστικών κινήσεων</a:t>
            </a:r>
            <a:r>
              <a:rPr lang="el-GR" altLang="el-GR" sz="2200" dirty="0" smtClean="0"/>
              <a:t> σε ένα τμήμα του θώρακα.</a:t>
            </a:r>
          </a:p>
          <a:p>
            <a:pPr>
              <a:spcBef>
                <a:spcPts val="600"/>
              </a:spcBef>
            </a:pPr>
            <a:r>
              <a:rPr lang="el-GR" altLang="el-GR" sz="2200" b="1" dirty="0" smtClean="0"/>
              <a:t>Συχνότητα και ρυθμικότητα της αναπνοής.</a:t>
            </a:r>
          </a:p>
        </p:txBody>
      </p:sp>
      <p:sp>
        <p:nvSpPr>
          <p:cNvPr id="5734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05F8C3-0869-4061-96F9-FCDE2EA56E26}" type="slidenum">
              <a:rPr lang="el-GR" altLang="el-GR" sz="1400" smtClean="0"/>
              <a:pPr/>
              <a:t>48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9494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altLang="el-GR" dirty="0" smtClean="0"/>
              <a:t>Η έξω ή πνευμονική αναπνοή επιτελείται από το αναπνευστικό σύστημα το οποίο διακρίνεται σε: 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Αεροφόρο οδό.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Ρινική κοιλότητα.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Λάρυγγας.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Τραχεία.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Βρόχοι και διακλαδώσεις αυτών.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Κυρίως αναπνευστική μονάδα.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Κυψελίδες.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Έξω αναπνοή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87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412776"/>
            <a:ext cx="8229600" cy="504056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altLang="el-GR" sz="2400" b="1" dirty="0" smtClean="0"/>
              <a:t>Μορφολογία θώρακα - ανωμαλίες του σχήματος.</a:t>
            </a:r>
            <a:endParaRPr lang="el-GR" altLang="el-GR" sz="2400" dirty="0" smtClean="0"/>
          </a:p>
          <a:p>
            <a:pPr>
              <a:lnSpc>
                <a:spcPct val="150000"/>
              </a:lnSpc>
            </a:pPr>
            <a:r>
              <a:rPr lang="el-GR" altLang="el-GR" sz="2400" dirty="0" smtClean="0"/>
              <a:t> </a:t>
            </a:r>
            <a:r>
              <a:rPr lang="el-GR" altLang="el-GR" sz="2400" b="1" dirty="0" smtClean="0"/>
              <a:t>Αναπνευστικές κινήσεις.</a:t>
            </a:r>
          </a:p>
          <a:p>
            <a:pPr>
              <a:lnSpc>
                <a:spcPct val="150000"/>
              </a:lnSpc>
            </a:pPr>
            <a:r>
              <a:rPr lang="el-GR" altLang="el-GR" sz="2400" b="1" dirty="0" smtClean="0"/>
              <a:t>Ανώμαλες εισολκές μεσοπλεύριων διαστημάτων ή των κορυφών κατά την εισπνοή.</a:t>
            </a:r>
          </a:p>
          <a:p>
            <a:pPr>
              <a:lnSpc>
                <a:spcPct val="150000"/>
              </a:lnSpc>
            </a:pPr>
            <a:r>
              <a:rPr lang="el-GR" altLang="el-GR" sz="2400" b="1" dirty="0" smtClean="0"/>
              <a:t>Ανώμαλη προπέτεια κατά την εκπνοή.</a:t>
            </a:r>
          </a:p>
          <a:p>
            <a:pPr>
              <a:lnSpc>
                <a:spcPct val="150000"/>
              </a:lnSpc>
            </a:pPr>
            <a:r>
              <a:rPr lang="el-GR" altLang="el-GR" sz="2400" b="1" dirty="0" smtClean="0"/>
              <a:t>Χρήση των επικουρικών μυών </a:t>
            </a:r>
            <a:r>
              <a:rPr lang="el-GR" altLang="el-GR" sz="2400" dirty="0" smtClean="0"/>
              <a:t>(</a:t>
            </a:r>
            <a:r>
              <a:rPr lang="el-GR" altLang="el-GR" sz="2400" b="1" dirty="0" smtClean="0"/>
              <a:t>εισπνοή</a:t>
            </a:r>
            <a:r>
              <a:rPr lang="el-GR" altLang="el-GR" sz="2400" dirty="0" smtClean="0"/>
              <a:t>: στερνοκλειδομαστοειδείς, σκαληνοί, τραπεζοειδείς  / </a:t>
            </a:r>
            <a:r>
              <a:rPr lang="el-GR" altLang="el-GR" sz="2400" b="1" dirty="0" smtClean="0"/>
              <a:t>εκπνοή:</a:t>
            </a:r>
            <a:r>
              <a:rPr lang="el-GR" altLang="el-GR" sz="2400" dirty="0" smtClean="0"/>
              <a:t> κοιλιακοί ).</a:t>
            </a:r>
          </a:p>
          <a:p>
            <a:pPr>
              <a:lnSpc>
                <a:spcPct val="150000"/>
              </a:lnSpc>
            </a:pPr>
            <a:r>
              <a:rPr lang="el-GR" altLang="el-GR" sz="2400" b="1" dirty="0" smtClean="0"/>
              <a:t>Συχνότητα και ρυθμικότητα αναπνοής.</a:t>
            </a:r>
          </a:p>
        </p:txBody>
      </p:sp>
      <p:sp>
        <p:nvSpPr>
          <p:cNvPr id="583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D12D0D-19EB-40E8-8F41-17B9E7FE4F0D}" type="slidenum">
              <a:rPr lang="el-GR" altLang="el-GR" sz="1400" smtClean="0"/>
              <a:pPr/>
              <a:t>49</a:t>
            </a:fld>
            <a:endParaRPr lang="el-GR" altLang="el-GR" sz="14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b="1" dirty="0" smtClean="0"/>
              <a:t>Επισκόπηση </a:t>
            </a:r>
            <a:br>
              <a:rPr lang="el-GR" altLang="el-GR" b="1" dirty="0" smtClean="0"/>
            </a:br>
            <a:r>
              <a:rPr lang="el-GR" altLang="el-GR" b="1" dirty="0" smtClean="0"/>
              <a:t>οπίσθιας επιφάνειας θώρακα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1594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Ψηλάφηση θώρακα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l-GR" dirty="0" smtClean="0"/>
              <a:t>Προσδιορισμός περιοχών ευαισθησίας.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Εκτίμηση ανωμαλιών.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Εκτίμηση κινητικότητας των ημιθωρακίων.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Έλεγχος των φωνητικών δονήσεων.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Προσδιορισμός τυχόν πρόσθετων κραδασμών και παθολογικών σφύξεων.</a:t>
            </a:r>
          </a:p>
        </p:txBody>
      </p:sp>
      <p:sp>
        <p:nvSpPr>
          <p:cNvPr id="5939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550996-F09A-4E52-B1DD-C87E2E4F28C4}" type="slidenum">
              <a:rPr lang="el-GR" altLang="el-GR" sz="1400" smtClean="0"/>
              <a:pPr/>
              <a:t>50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4256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b="1" dirty="0" smtClean="0"/>
              <a:t>Ψηλάφηση </a:t>
            </a:r>
            <a:br>
              <a:rPr lang="el-GR" altLang="el-GR" b="1" dirty="0" smtClean="0"/>
            </a:br>
            <a:r>
              <a:rPr lang="el-GR" altLang="el-GR" sz="3000" b="0" dirty="0" smtClean="0"/>
              <a:t> φωνητικές δονήσεις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Οι φωνητικές δονήσεις λείπουν ή είναι μειωμένες όταν:</a:t>
            </a:r>
          </a:p>
          <a:p>
            <a:pPr lvl="1"/>
            <a:r>
              <a:rPr lang="el-GR" altLang="el-GR" dirty="0" smtClean="0"/>
              <a:t>η φωνή είναι ελαττωμένη,</a:t>
            </a:r>
          </a:p>
          <a:p>
            <a:pPr lvl="1"/>
            <a:r>
              <a:rPr lang="el-GR" altLang="el-GR" dirty="0" smtClean="0"/>
              <a:t>ο βρόγχος έχει αποφραχθεί,</a:t>
            </a:r>
          </a:p>
          <a:p>
            <a:pPr lvl="1"/>
            <a:r>
              <a:rPr lang="el-GR" altLang="el-GR" dirty="0" smtClean="0"/>
              <a:t>η </a:t>
            </a:r>
            <a:r>
              <a:rPr lang="el-GR" altLang="el-GR" dirty="0" smtClean="0"/>
              <a:t>υπεζωκοτική </a:t>
            </a:r>
            <a:r>
              <a:rPr lang="el-GR" altLang="el-GR" dirty="0" smtClean="0"/>
              <a:t>κοιλότητα είναι γεμάτη με υγρό, αέρα, ή μάζα.</a:t>
            </a:r>
          </a:p>
          <a:p>
            <a:r>
              <a:rPr lang="el-GR" altLang="el-GR" b="1" dirty="0" smtClean="0"/>
              <a:t>Οι φωνητικές δονήσεις είναι αυξημένες:</a:t>
            </a:r>
          </a:p>
          <a:p>
            <a:pPr lvl="1"/>
            <a:r>
              <a:rPr lang="el-GR" altLang="el-GR" dirty="0" smtClean="0"/>
              <a:t>κοντά σε βρόγχους,</a:t>
            </a:r>
          </a:p>
          <a:p>
            <a:pPr lvl="1"/>
            <a:r>
              <a:rPr lang="el-GR" altLang="el-GR" dirty="0" smtClean="0"/>
              <a:t>σε περιοχές του πνεύμονα με πύκνωση.</a:t>
            </a:r>
          </a:p>
        </p:txBody>
      </p:sp>
      <p:sp>
        <p:nvSpPr>
          <p:cNvPr id="4099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326204-0E17-45F4-93BF-C714412AABD6}" type="slidenum">
              <a:rPr lang="el-GR" altLang="el-GR" sz="1400" smtClean="0"/>
              <a:pPr/>
              <a:t>51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7570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Επίκρουση θώρακα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altLang="el-GR" sz="2400" dirty="0" smtClean="0"/>
              <a:t>Πληροφορία αν ο θώρακας  περιέχει </a:t>
            </a:r>
            <a:r>
              <a:rPr lang="el-GR" altLang="el-GR" sz="2400" b="1" dirty="0" smtClean="0"/>
              <a:t>υγρό ή αέρα ή στερεό</a:t>
            </a:r>
            <a:r>
              <a:rPr lang="el-GR" altLang="el-GR" sz="2400" dirty="0" smtClean="0"/>
              <a:t> </a:t>
            </a:r>
            <a:r>
              <a:rPr lang="el-GR" altLang="el-GR" sz="2400" b="1" dirty="0" smtClean="0"/>
              <a:t>(σύσταση ).</a:t>
            </a:r>
            <a:endParaRPr lang="el-GR" altLang="el-GR" sz="2400" dirty="0" smtClean="0"/>
          </a:p>
          <a:p>
            <a:r>
              <a:rPr lang="el-GR" altLang="el-GR" sz="2400" dirty="0" smtClean="0"/>
              <a:t>Πληροφορίες για τους </a:t>
            </a:r>
            <a:r>
              <a:rPr lang="el-GR" altLang="el-GR" sz="2400" b="1" dirty="0" smtClean="0"/>
              <a:t>υποκείμενους ιστούς σε βάθος μόνο 5-7 c m.</a:t>
            </a:r>
          </a:p>
          <a:p>
            <a:r>
              <a:rPr lang="el-GR" altLang="el-GR" sz="2400" b="1" dirty="0" smtClean="0"/>
              <a:t>Δεν αποκαλύπτει εν τω βάθει βλάβες</a:t>
            </a:r>
          </a:p>
          <a:p>
            <a:r>
              <a:rPr lang="el-GR" altLang="el-GR" sz="2400" dirty="0" smtClean="0"/>
              <a:t>Χρειάζεται </a:t>
            </a:r>
            <a:r>
              <a:rPr lang="el-GR" altLang="el-GR" sz="2400" b="1" dirty="0" smtClean="0"/>
              <a:t>ειδική τεχνική.</a:t>
            </a:r>
          </a:p>
        </p:txBody>
      </p:sp>
      <p:sp>
        <p:nvSpPr>
          <p:cNvPr id="5123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D071AB-5D9A-462D-83BC-36B55D96AA82}" type="slidenum">
              <a:rPr lang="el-GR" altLang="el-GR" sz="1400" smtClean="0"/>
              <a:pPr/>
              <a:t>52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6381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363272" cy="540060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spcBef>
                <a:spcPts val="900"/>
              </a:spcBef>
            </a:pPr>
            <a:r>
              <a:rPr lang="el-GR" altLang="el-GR" b="1" dirty="0" smtClean="0"/>
              <a:t>Τυμπανικός ήχος (τυμπανικότητα)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Πνευμονικό εμφύσημα εκτεταμένο.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Πνευμοθώρακας υπό τάση.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Μεγάλη ενδοπνευμονική κοιλότητα (σπήλαιο).</a:t>
            </a:r>
          </a:p>
          <a:p>
            <a:pPr>
              <a:spcBef>
                <a:spcPts val="900"/>
              </a:spcBef>
            </a:pPr>
            <a:r>
              <a:rPr lang="el-GR" altLang="el-GR" b="1" dirty="0" smtClean="0"/>
              <a:t>Αμβλύς ήχος (αμβλύτητα)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Πνευμονία.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Άφθονο πλευριτικό υγρό.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Ατελεκτασία (εκτεταμένη).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Πνευμονικό έμφρακτο (εκτεταμένο).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Παχυπλευρίτις.</a:t>
            </a:r>
          </a:p>
        </p:txBody>
      </p:sp>
      <p:sp>
        <p:nvSpPr>
          <p:cNvPr id="6041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AD4F27-61CB-4DE2-B24D-E5640F448533}" type="slidenum">
              <a:rPr lang="el-GR" altLang="el-GR" sz="1400" smtClean="0"/>
              <a:pPr/>
              <a:t>53</a:t>
            </a:fld>
            <a:endParaRPr lang="el-GR" altLang="el-GR" sz="1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Μεταβολές </a:t>
            </a:r>
            <a:br>
              <a:rPr lang="el-GR" dirty="0" smtClean="0"/>
            </a:br>
            <a:r>
              <a:rPr lang="el-GR" dirty="0" smtClean="0"/>
              <a:t>του επικρουστικού ήχου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8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b="1" dirty="0" smtClean="0"/>
              <a:t>Η ακρόαση των πνευμόνων γίνεται για να εκτιμηθεί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dirty="0" smtClean="0"/>
              <a:t>Η ροή του αέρα στο τραχειοβρογχικό δένδρο.</a:t>
            </a:r>
          </a:p>
          <a:p>
            <a:pPr>
              <a:lnSpc>
                <a:spcPct val="150000"/>
              </a:lnSpc>
              <a:defRPr/>
            </a:pPr>
            <a:r>
              <a:rPr lang="el-GR" dirty="0" smtClean="0"/>
              <a:t>Η παρουσία:</a:t>
            </a:r>
          </a:p>
          <a:p>
            <a:pPr lvl="1">
              <a:lnSpc>
                <a:spcPct val="150000"/>
              </a:lnSpc>
              <a:defRPr/>
            </a:pPr>
            <a:r>
              <a:rPr lang="el-GR" dirty="0" smtClean="0"/>
              <a:t> υγρού,</a:t>
            </a:r>
          </a:p>
          <a:p>
            <a:pPr lvl="1">
              <a:lnSpc>
                <a:spcPct val="150000"/>
              </a:lnSpc>
              <a:defRPr/>
            </a:pPr>
            <a:r>
              <a:rPr lang="el-GR" dirty="0" smtClean="0"/>
              <a:t> βλέννας,</a:t>
            </a:r>
          </a:p>
          <a:p>
            <a:pPr lvl="1">
              <a:lnSpc>
                <a:spcPct val="150000"/>
              </a:lnSpc>
              <a:defRPr/>
            </a:pPr>
            <a:r>
              <a:rPr lang="el-GR" dirty="0" smtClean="0"/>
              <a:t> εμποδίου στις αεροφόρους οδούς.</a:t>
            </a:r>
          </a:p>
          <a:p>
            <a:pPr>
              <a:lnSpc>
                <a:spcPct val="150000"/>
              </a:lnSpc>
              <a:defRPr/>
            </a:pPr>
            <a:r>
              <a:rPr lang="el-GR" dirty="0" smtClean="0"/>
              <a:t>Η κατάσταση των πνευμόνων και των υπεζωκοτικών χώρων.</a:t>
            </a:r>
          </a:p>
        </p:txBody>
      </p:sp>
      <p:sp>
        <p:nvSpPr>
          <p:cNvPr id="6147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2CCD76-CBEE-41C7-A981-106852B629DF}" type="slidenum">
              <a:rPr lang="el-GR" altLang="el-GR" sz="1400" smtClean="0"/>
              <a:pPr/>
              <a:t>54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6420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Θέσεις ακρόασης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l-GR" b="1" dirty="0" smtClean="0"/>
              <a:t>Πρόσθια και πλάγια επιφάνεια του θώρακα</a:t>
            </a:r>
          </a:p>
          <a:p>
            <a:pPr>
              <a:defRPr/>
            </a:pPr>
            <a:r>
              <a:rPr lang="el-GR" dirty="0" smtClean="0"/>
              <a:t>Υπερκλείδιες και υποκλείδιες χώρες.</a:t>
            </a:r>
          </a:p>
          <a:p>
            <a:pPr>
              <a:defRPr/>
            </a:pPr>
            <a:r>
              <a:rPr lang="el-GR" dirty="0" smtClean="0"/>
              <a:t>Το 2</a:t>
            </a:r>
            <a:r>
              <a:rPr lang="el-GR" baseline="30000" dirty="0" smtClean="0"/>
              <a:t>ο</a:t>
            </a:r>
            <a:r>
              <a:rPr lang="el-GR" dirty="0" smtClean="0"/>
              <a:t> και 3</a:t>
            </a:r>
            <a:r>
              <a:rPr lang="el-GR" baseline="30000" dirty="0" smtClean="0"/>
              <a:t>ο</a:t>
            </a:r>
            <a:r>
              <a:rPr lang="el-GR" dirty="0" smtClean="0"/>
              <a:t> μεσοπλεύριο διάστημα.</a:t>
            </a:r>
          </a:p>
          <a:p>
            <a:pPr>
              <a:defRPr/>
            </a:pPr>
            <a:r>
              <a:rPr lang="el-GR" dirty="0" smtClean="0"/>
              <a:t>Προς τα κάτω μέχρι τα κάτω όρια του πνεύμονος, στη μεσοκλειδική γραμμή.</a:t>
            </a:r>
          </a:p>
          <a:p>
            <a:pPr>
              <a:defRPr/>
            </a:pPr>
            <a:r>
              <a:rPr lang="el-GR" dirty="0" smtClean="0"/>
              <a:t>Στην πλάγια επιφάνεια από τη μασχαλιαία κοιλότητα μέχρι τα κάτω όρια  του πνεύμονα (8</a:t>
            </a:r>
            <a:r>
              <a:rPr lang="el-GR" baseline="30000" dirty="0" smtClean="0"/>
              <a:t>η</a:t>
            </a:r>
            <a:r>
              <a:rPr lang="el-GR" dirty="0" smtClean="0"/>
              <a:t> πλευρά), στη μέση μασχαλιαία γραμμή.</a:t>
            </a:r>
          </a:p>
        </p:txBody>
      </p:sp>
      <p:sp>
        <p:nvSpPr>
          <p:cNvPr id="614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F86A4B-3D22-47F3-A045-1D03CF7B9BA5}" type="slidenum">
              <a:rPr lang="el-GR" altLang="el-GR" sz="1400" smtClean="0"/>
              <a:pPr/>
              <a:t>55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6845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Θέσεις ακρόασης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Autofit/>
          </a:bodyPr>
          <a:lstStyle/>
          <a:p>
            <a:pPr marL="514350" indent="-514350">
              <a:buFont typeface="+mj-lt"/>
              <a:buAutoNum type="romanUcPeriod" startAt="2"/>
              <a:defRPr/>
            </a:pPr>
            <a:r>
              <a:rPr lang="el-GR" b="1" dirty="0" smtClean="0"/>
              <a:t>Οπίσθια επιφάνεια του θώρακα</a:t>
            </a:r>
          </a:p>
          <a:p>
            <a:pPr>
              <a:defRPr/>
            </a:pPr>
            <a:r>
              <a:rPr lang="el-GR" dirty="0" smtClean="0"/>
              <a:t>Η υπερακάνθιος περιοχή (κορυφή του πνεύμονα).</a:t>
            </a:r>
          </a:p>
          <a:p>
            <a:pPr>
              <a:defRPr/>
            </a:pPr>
            <a:r>
              <a:rPr lang="el-GR" dirty="0" smtClean="0"/>
              <a:t>Προς τα κάτω μέχρι την ωμοπλατιαία γραμμή.</a:t>
            </a:r>
          </a:p>
          <a:p>
            <a:pPr>
              <a:defRPr/>
            </a:pPr>
            <a:r>
              <a:rPr lang="el-GR" dirty="0" smtClean="0"/>
              <a:t>Η μεσοπλάτιος χώρα.</a:t>
            </a:r>
          </a:p>
          <a:p>
            <a:pPr>
              <a:buFontTx/>
              <a:buNone/>
              <a:defRPr/>
            </a:pPr>
            <a:endParaRPr lang="el-GR" b="1" i="1" dirty="0" smtClean="0"/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l-GR" sz="2600" b="1" dirty="0" smtClean="0">
                <a:solidFill>
                  <a:srgbClr val="004A82"/>
                </a:solidFill>
              </a:rPr>
              <a:t>Η ακρόαση δεν περιορίζεται μόνο στις παραπάνω θέσεις αλλά επεκτείνεται σε παρακείμενες περιοχές συγκριτικά και στα 2 ημιθωράκια.</a:t>
            </a:r>
          </a:p>
        </p:txBody>
      </p:sp>
      <p:sp>
        <p:nvSpPr>
          <p:cNvPr id="614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F86A4B-3D22-47F3-A045-1D03CF7B9BA5}" type="slidenum">
              <a:rPr lang="el-GR" altLang="el-GR" sz="1400" smtClean="0"/>
              <a:pPr/>
              <a:t>56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7865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l-GR" sz="3600" b="1" dirty="0" smtClean="0"/>
              <a:t>Ακροαστικοί ήχοι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Ήχος αναπνοής</a:t>
            </a:r>
          </a:p>
          <a:p>
            <a:pPr lvl="1"/>
            <a:r>
              <a:rPr lang="el-GR" altLang="el-GR" dirty="0" smtClean="0"/>
              <a:t>κυψελιδικός ήχος αναπνοής ή κυψελιδικό ψιθύρισμα,</a:t>
            </a:r>
          </a:p>
          <a:p>
            <a:pPr lvl="1"/>
            <a:r>
              <a:rPr lang="el-GR" altLang="el-GR" dirty="0" smtClean="0"/>
              <a:t>βρογχικός ήχος αναπνοής.</a:t>
            </a:r>
          </a:p>
          <a:p>
            <a:pPr lvl="1">
              <a:buFontTx/>
              <a:buNone/>
            </a:pPr>
            <a:endParaRPr lang="el-GR" altLang="el-GR" dirty="0" smtClean="0"/>
          </a:p>
          <a:p>
            <a:r>
              <a:rPr lang="el-GR" altLang="el-GR" b="1" dirty="0" smtClean="0"/>
              <a:t>Ήχος απήχησης της φωνής.</a:t>
            </a:r>
          </a:p>
          <a:p>
            <a:pPr>
              <a:buFontTx/>
              <a:buNone/>
            </a:pPr>
            <a:endParaRPr lang="el-GR" altLang="el-GR" b="1" dirty="0" smtClean="0"/>
          </a:p>
          <a:p>
            <a:r>
              <a:rPr lang="el-GR" altLang="el-GR" b="1" dirty="0" smtClean="0"/>
              <a:t>Πρόσθετοι ήχοι.</a:t>
            </a:r>
          </a:p>
        </p:txBody>
      </p:sp>
      <p:sp>
        <p:nvSpPr>
          <p:cNvPr id="6246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5A2305-1EC4-4CA2-BDC1-AC3B754362A3}" type="slidenum">
              <a:rPr lang="el-GR" altLang="el-GR" sz="1400" smtClean="0"/>
              <a:pPr/>
              <a:t>57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8464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sz="3600" b="1" dirty="0" smtClean="0"/>
              <a:t>Κυψελιδικό ψιθύρισμα</a:t>
            </a:r>
            <a:r>
              <a:rPr lang="el-GR" altLang="el-GR" dirty="0" smtClean="0"/>
              <a:t> </a:t>
            </a:r>
            <a:r>
              <a:rPr lang="el-GR" altLang="el-GR" sz="3600" b="1" dirty="0" smtClean="0"/>
              <a:t>(Κ.Ψ.)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l-GR" b="1" dirty="0" smtClean="0"/>
              <a:t>Ορισμός:</a:t>
            </a:r>
            <a:r>
              <a:rPr lang="el-GR" altLang="el-GR" b="1" dirty="0"/>
              <a:t> </a:t>
            </a:r>
            <a:r>
              <a:rPr lang="el-GR" altLang="el-GR" dirty="0" smtClean="0"/>
              <a:t>Ο ήχος που παράγεται στο τραχειοβρογχικό δένδρο και μεταφέρεται δια μέσου του πνευμονικού παρεγχύματος (π.π.) μέχρι το θωρακικό τοίχωμα. Κατά τη δίοδο αυτή ο ήχος μεταβάλλει ένταση και χροιά λόγω εκλεκτικής απόσβεσης των υψηλών συχνοτήτων από το φυσιολογικό π.π.</a:t>
            </a:r>
            <a:endParaRPr lang="en-US" altLang="el-GR" dirty="0" smtClean="0"/>
          </a:p>
        </p:txBody>
      </p:sp>
      <p:sp>
        <p:nvSpPr>
          <p:cNvPr id="6349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DB7D15-C0AD-4ED8-ADFF-B6B0557F3418}" type="slidenum">
              <a:rPr lang="el-GR" altLang="el-GR" sz="1400" smtClean="0"/>
              <a:pPr/>
              <a:t>58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8936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14602" y="57586"/>
            <a:ext cx="3129397" cy="1800200"/>
          </a:xfrm>
        </p:spPr>
        <p:txBody>
          <a:bodyPr>
            <a:normAutofit/>
          </a:bodyPr>
          <a:lstStyle/>
          <a:p>
            <a:r>
              <a:rPr lang="el-GR" dirty="0" smtClean="0"/>
              <a:t>Αναπνευστικό σύστημα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65538" name="Picture 2" descr="File:Respiratory system complete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" y="22820"/>
            <a:ext cx="5994877" cy="68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716016" y="6237312"/>
            <a:ext cx="252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Respiratory system complete </a:t>
            </a:r>
            <a:r>
              <a:rPr lang="en-US" sz="1200" dirty="0" smtClean="0"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1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Κυψελιδικό ψιθύρισμα (Κ.Ψ.)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  <a:defRPr/>
            </a:pPr>
            <a:r>
              <a:rPr lang="el-GR" b="1" dirty="0" smtClean="0"/>
              <a:t>Ακούγεται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φυσιολογικά σε όλη την έκταση των πνευμόνων,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σε όλη τη φάση της εισπνοής και στο 1/3 της εκπνοής φυσιολογικά,</a:t>
            </a:r>
          </a:p>
          <a:p>
            <a:pPr>
              <a:spcBef>
                <a:spcPts val="900"/>
              </a:spcBef>
              <a:defRPr/>
            </a:pPr>
            <a:r>
              <a:rPr lang="el-GR" b="1" dirty="0" smtClean="0"/>
              <a:t>Δεν ακούγεται σε 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περιορισμένη περιοχή πάνω από τη λαβή του στέρνου,</a:t>
            </a:r>
          </a:p>
          <a:p>
            <a:pPr lvl="1">
              <a:spcBef>
                <a:spcPts val="900"/>
              </a:spcBef>
              <a:defRPr/>
            </a:pPr>
            <a:r>
              <a:rPr lang="el-GR" dirty="0" smtClean="0"/>
              <a:t>στη μεσοπλατιαία χώρα ( γιατί εκεί ακούγεται ο βρογχικός ήχος).</a:t>
            </a:r>
          </a:p>
          <a:p>
            <a:pPr>
              <a:spcBef>
                <a:spcPts val="900"/>
              </a:spcBef>
              <a:defRPr/>
            </a:pPr>
            <a:r>
              <a:rPr lang="el-GR" b="1" dirty="0" smtClean="0"/>
              <a:t>Το κυψελιδικό ψιθύρισμα είναι ήχος χαμηλής συχνότητας, μαλακός.</a:t>
            </a:r>
            <a:endParaRPr lang="el-GR" sz="3600" dirty="0"/>
          </a:p>
        </p:txBody>
      </p:sp>
      <p:sp>
        <p:nvSpPr>
          <p:cNvPr id="645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0A329A-2ADC-4109-9E2D-A3ED57ECF9A3}" type="slidenum">
              <a:rPr lang="el-GR" altLang="el-GR" sz="1400" smtClean="0"/>
              <a:pPr/>
              <a:t>59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5203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el-GR" b="1" dirty="0" smtClean="0"/>
              <a:t>Μεταβολές του Κ.Ψ. </a:t>
            </a:r>
            <a:r>
              <a:rPr lang="el-GR" sz="3000" b="0" dirty="0" smtClean="0"/>
              <a:t>1/3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040560"/>
          </a:xfrm>
          <a:noFill/>
        </p:spPr>
        <p:txBody>
          <a:bodyPr lIns="92075" tIns="46038" rIns="92075" bIns="46038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l-GR" altLang="el-GR" b="1" dirty="0" smtClean="0"/>
              <a:t>Εκπνευστική παράταση του Κ.Ψ.</a:t>
            </a:r>
            <a:endParaRPr lang="el-GR" altLang="el-GR" dirty="0" smtClean="0"/>
          </a:p>
          <a:p>
            <a:pPr marL="355600" indent="0">
              <a:buFontTx/>
              <a:buNone/>
            </a:pPr>
            <a:r>
              <a:rPr lang="el-GR" altLang="el-GR" b="1" dirty="0" smtClean="0"/>
              <a:t>Ακούγεται σε καταστάσεις που προκαλούν βρογχοστένωση</a:t>
            </a:r>
          </a:p>
          <a:p>
            <a:pPr lvl="1"/>
            <a:r>
              <a:rPr lang="el-GR" altLang="el-GR" dirty="0" smtClean="0"/>
              <a:t>οξεία και χρόνια βρογχίτιδα,</a:t>
            </a:r>
          </a:p>
          <a:p>
            <a:pPr lvl="1"/>
            <a:r>
              <a:rPr lang="el-GR" altLang="el-GR" dirty="0" smtClean="0"/>
              <a:t>βρογχικό άσθμα σε παρόξυνση,</a:t>
            </a:r>
          </a:p>
          <a:p>
            <a:pPr lvl="1"/>
            <a:r>
              <a:rPr lang="el-GR" altLang="el-GR" dirty="0" smtClean="0"/>
              <a:t>βρογχοπνευμονία,</a:t>
            </a:r>
          </a:p>
          <a:p>
            <a:pPr lvl="1"/>
            <a:r>
              <a:rPr lang="el-GR" altLang="el-GR" dirty="0" smtClean="0"/>
              <a:t>διάχυτη πνευμονική ίνωση.</a:t>
            </a:r>
          </a:p>
        </p:txBody>
      </p:sp>
      <p:sp>
        <p:nvSpPr>
          <p:cNvPr id="655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C5BD95-1E46-4B76-96F0-098AA8A8AB06}" type="slidenum">
              <a:rPr lang="el-GR" altLang="el-GR" sz="1400" smtClean="0"/>
              <a:pPr/>
              <a:t>60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310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el-GR" b="1" dirty="0" smtClean="0"/>
              <a:t>Μεταβολές του Κ.Ψ. </a:t>
            </a:r>
            <a:r>
              <a:rPr lang="el-GR" sz="3000" b="0" dirty="0" smtClean="0"/>
              <a:t>2/3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l-GR" altLang="el-GR" b="1" dirty="0" smtClean="0"/>
              <a:t>Τραχύτητα του Κ.Ψ.</a:t>
            </a:r>
          </a:p>
          <a:p>
            <a:pPr marL="444500" indent="0">
              <a:buFontTx/>
              <a:buNone/>
            </a:pPr>
            <a:r>
              <a:rPr lang="el-GR" altLang="el-GR" b="1" dirty="0" smtClean="0"/>
              <a:t>(αυξημένη ένταση )</a:t>
            </a:r>
          </a:p>
          <a:p>
            <a:pPr lvl="1"/>
            <a:r>
              <a:rPr lang="el-GR" altLang="el-GR" b="1" dirty="0" smtClean="0"/>
              <a:t>Φυσιολογικά:</a:t>
            </a:r>
            <a:r>
              <a:rPr lang="el-GR" altLang="el-GR" dirty="0" smtClean="0"/>
              <a:t> λεπτό θωρακικό τοίχωμα.</a:t>
            </a:r>
            <a:endParaRPr lang="en-US" altLang="el-GR" dirty="0" smtClean="0"/>
          </a:p>
          <a:p>
            <a:pPr lvl="1"/>
            <a:r>
              <a:rPr lang="el-GR" altLang="el-GR" b="1" dirty="0" smtClean="0"/>
              <a:t>Παθολογικά</a:t>
            </a:r>
            <a:r>
              <a:rPr lang="el-GR" altLang="el-GR" dirty="0" smtClean="0"/>
              <a:t>: φλεγμονές του τραχειοβρογχικού δένδρου.</a:t>
            </a:r>
          </a:p>
        </p:txBody>
      </p:sp>
      <p:sp>
        <p:nvSpPr>
          <p:cNvPr id="655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C5BD95-1E46-4B76-96F0-098AA8A8AB06}" type="slidenum">
              <a:rPr lang="el-GR" altLang="el-GR" sz="1400" smtClean="0"/>
              <a:pPr/>
              <a:t>61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80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l-GR" dirty="0"/>
              <a:t>Μεταβολές του Κ.Ψ. </a:t>
            </a:r>
            <a:r>
              <a:rPr lang="el-GR" sz="3000" b="0" dirty="0" smtClean="0"/>
              <a:t>3/3</a:t>
            </a:r>
            <a:endParaRPr lang="el-GR" altLang="el-GR" dirty="0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l-GR" altLang="el-GR" b="1" dirty="0" smtClean="0"/>
              <a:t>Εξάλειψη ή εξασθένηση του Κ.Ψ.</a:t>
            </a:r>
          </a:p>
          <a:p>
            <a:pPr marL="444500" indent="0">
              <a:buFontTx/>
              <a:buNone/>
            </a:pPr>
            <a:r>
              <a:rPr lang="el-GR" altLang="el-GR" b="1" dirty="0" smtClean="0"/>
              <a:t>Ακούγεται σε καταστάσεις ελάττωσης ή κατάργησης του αερισμού.</a:t>
            </a:r>
          </a:p>
          <a:p>
            <a:pPr lvl="1"/>
            <a:r>
              <a:rPr lang="el-GR" altLang="el-GR" dirty="0" smtClean="0"/>
              <a:t>ατελεκτασία,</a:t>
            </a:r>
          </a:p>
          <a:p>
            <a:pPr lvl="1"/>
            <a:r>
              <a:rPr lang="el-GR" altLang="el-GR" dirty="0" smtClean="0"/>
              <a:t>πνευμονικό εμφύσημα,</a:t>
            </a:r>
          </a:p>
          <a:p>
            <a:pPr lvl="1"/>
            <a:r>
              <a:rPr lang="el-GR" altLang="el-GR" dirty="0" smtClean="0"/>
              <a:t>πνευμοθώρακας,</a:t>
            </a:r>
          </a:p>
          <a:p>
            <a:pPr lvl="1"/>
            <a:r>
              <a:rPr lang="el-GR" altLang="el-GR" dirty="0" smtClean="0"/>
              <a:t>πλευριτικό υγρό,</a:t>
            </a:r>
          </a:p>
          <a:p>
            <a:pPr lvl="1"/>
            <a:r>
              <a:rPr lang="el-GR" altLang="el-GR" dirty="0" smtClean="0"/>
              <a:t>πνευμονική πύκνωση,</a:t>
            </a:r>
          </a:p>
          <a:p>
            <a:pPr lvl="1"/>
            <a:r>
              <a:rPr lang="el-GR" altLang="el-GR" dirty="0" smtClean="0"/>
              <a:t>ολικός υποαερισμός.</a:t>
            </a:r>
          </a:p>
        </p:txBody>
      </p:sp>
      <p:sp>
        <p:nvSpPr>
          <p:cNvPr id="6656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6E491-B400-457E-B866-B7626BA05288}" type="slidenum">
              <a:rPr lang="el-GR" altLang="el-GR" sz="1400" smtClean="0"/>
              <a:pPr/>
              <a:t>62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996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b="1" dirty="0" smtClean="0"/>
              <a:t>Βρογχικός ήχος αναπνοής (Β.Η.Α.)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altLang="el-GR" sz="2400" b="1" dirty="0" smtClean="0"/>
              <a:t>Είναι έντονος ήχος υψηλής συχνότητας με χαρακτήρα φυσήματος.</a:t>
            </a:r>
          </a:p>
          <a:p>
            <a:r>
              <a:rPr lang="el-GR" altLang="el-GR" sz="2400" b="1" dirty="0" smtClean="0"/>
              <a:t>Θέσεις ακρόασης Β.Η.Α.</a:t>
            </a:r>
            <a:r>
              <a:rPr lang="el-GR" altLang="el-GR" sz="2400" dirty="0" smtClean="0"/>
              <a:t> </a:t>
            </a:r>
          </a:p>
          <a:p>
            <a:pPr lvl="1"/>
            <a:r>
              <a:rPr lang="el-GR" altLang="el-GR" sz="2400" dirty="0" smtClean="0"/>
              <a:t>πάνω από τη λαβή του στέρνου,</a:t>
            </a:r>
          </a:p>
          <a:p>
            <a:pPr lvl="1"/>
            <a:r>
              <a:rPr lang="el-GR" altLang="el-GR" sz="2400" dirty="0" smtClean="0"/>
              <a:t>μεσωμοπλατιαία χώρα.</a:t>
            </a:r>
          </a:p>
          <a:p>
            <a:r>
              <a:rPr lang="el-GR" altLang="el-GR" sz="2400" b="1" dirty="0" smtClean="0"/>
              <a:t>Όταν ο Β.Η.Α. ακούγεται  σε περιοχές όπου φυσιολογικά ακούγεται το Κ.Ψ. είναι παθολογικό σημείο.</a:t>
            </a:r>
          </a:p>
        </p:txBody>
      </p:sp>
      <p:sp>
        <p:nvSpPr>
          <p:cNvPr id="6758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F81309-30C8-4F11-8038-9CA3CDF30BA6}" type="slidenum">
              <a:rPr lang="el-GR" altLang="el-GR" sz="1400" smtClean="0"/>
              <a:pPr/>
              <a:t>63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507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/>
              <a:t>Πρόσθετοι ήχοι</a:t>
            </a:r>
            <a:endParaRPr lang="el-GR" altLang="el-GR" dirty="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600400"/>
          </a:xfrm>
        </p:spPr>
        <p:txBody>
          <a:bodyPr numCol="2">
            <a:noAutofit/>
          </a:bodyPr>
          <a:lstStyle/>
          <a:p>
            <a:r>
              <a:rPr lang="el-GR" altLang="el-GR" sz="2200" b="1" dirty="0" smtClean="0"/>
              <a:t>Ρόγχοι</a:t>
            </a:r>
          </a:p>
          <a:p>
            <a:pPr lvl="1"/>
            <a:r>
              <a:rPr lang="el-GR" altLang="el-GR" sz="2200" dirty="0" smtClean="0"/>
              <a:t>Ξηροί</a:t>
            </a:r>
          </a:p>
          <a:p>
            <a:pPr lvl="2"/>
            <a:r>
              <a:rPr lang="el-GR" altLang="el-GR" sz="2200" dirty="0" smtClean="0"/>
              <a:t>Ρεγχάζοντες.</a:t>
            </a:r>
          </a:p>
          <a:p>
            <a:pPr lvl="2"/>
            <a:r>
              <a:rPr lang="el-GR" altLang="el-GR" sz="2200" dirty="0" smtClean="0"/>
              <a:t>Συρίττοντες.</a:t>
            </a:r>
          </a:p>
          <a:p>
            <a:pPr lvl="1"/>
            <a:r>
              <a:rPr lang="el-GR" altLang="el-GR" sz="2200" dirty="0" smtClean="0"/>
              <a:t>Υγροί</a:t>
            </a:r>
          </a:p>
          <a:p>
            <a:pPr lvl="2"/>
            <a:r>
              <a:rPr lang="el-GR" altLang="el-GR" sz="2200" dirty="0" smtClean="0"/>
              <a:t>Υποτρίζοντες.</a:t>
            </a:r>
          </a:p>
          <a:p>
            <a:pPr lvl="1"/>
            <a:r>
              <a:rPr lang="el-GR" altLang="el-GR" sz="2200" dirty="0" smtClean="0"/>
              <a:t>Τρίζοντες.</a:t>
            </a:r>
          </a:p>
          <a:p>
            <a:r>
              <a:rPr lang="el-GR" altLang="el-GR" sz="2200" b="1" dirty="0" smtClean="0"/>
              <a:t>Ήχος τριβής.</a:t>
            </a:r>
          </a:p>
          <a:p>
            <a:r>
              <a:rPr lang="el-GR" altLang="el-GR" sz="2200" b="1" dirty="0" smtClean="0"/>
              <a:t>Συνεχείς: </a:t>
            </a:r>
            <a:r>
              <a:rPr lang="el-GR" altLang="el-GR" sz="2200" dirty="0" smtClean="0"/>
              <a:t>μουσικοί</a:t>
            </a:r>
          </a:p>
          <a:p>
            <a:pPr lvl="1"/>
            <a:r>
              <a:rPr lang="el-GR" altLang="el-GR" sz="2200" dirty="0" smtClean="0"/>
              <a:t>ξηροί ρόγχοι, ήχος τριβής.</a:t>
            </a:r>
          </a:p>
          <a:p>
            <a:r>
              <a:rPr lang="el-GR" altLang="el-GR" sz="2200" b="1" dirty="0" smtClean="0"/>
              <a:t>Διακεκομμένοι: </a:t>
            </a:r>
            <a:r>
              <a:rPr lang="el-GR" altLang="el-GR" sz="2200" dirty="0" smtClean="0"/>
              <a:t>μη μουσικοί</a:t>
            </a:r>
          </a:p>
          <a:p>
            <a:pPr lvl="1"/>
            <a:r>
              <a:rPr lang="el-GR" altLang="el-GR" sz="2200" dirty="0" smtClean="0"/>
              <a:t>Υγροί, τρίζοντες.</a:t>
            </a:r>
          </a:p>
        </p:txBody>
      </p:sp>
      <p:sp>
        <p:nvSpPr>
          <p:cNvPr id="6861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EC65EC-B331-45CE-878A-29D4EFA643EF}" type="slidenum">
              <a:rPr lang="el-GR" altLang="el-GR" sz="1400" smtClean="0"/>
              <a:pPr/>
              <a:t>64</a:t>
            </a:fld>
            <a:endParaRPr lang="el-GR" altLang="el-GR" sz="1400" dirty="0" smtClean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803909" y="5301208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2800" b="1" dirty="0">
                <a:solidFill>
                  <a:srgbClr val="004A82"/>
                </a:solidFill>
                <a:latin typeface="+mn-lt"/>
              </a:rPr>
              <a:t>Διάκριση ήχων ανάλογα με τη διάρκεια</a:t>
            </a:r>
            <a:endParaRPr lang="el-GR" altLang="el-GR" dirty="0">
              <a:solidFill>
                <a:srgbClr val="004A82"/>
              </a:solidFill>
              <a:latin typeface="+mn-lt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355976" y="1340768"/>
            <a:ext cx="0" cy="338437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altLang="el-GR" sz="3400" b="1" dirty="0" smtClean="0"/>
              <a:t>Τι αναζητούμε όταν ακούμε πρόσθετους ήχους;</a:t>
            </a:r>
            <a:br>
              <a:rPr lang="el-GR" altLang="el-GR" sz="3400" b="1" dirty="0" smtClean="0"/>
            </a:br>
            <a:r>
              <a:rPr lang="el-GR" altLang="el-GR" sz="3000" b="0" dirty="0" smtClean="0"/>
              <a:t>(Χαρακτήρες)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Autofit/>
          </a:bodyPr>
          <a:lstStyle/>
          <a:p>
            <a:r>
              <a:rPr lang="el-GR" altLang="el-GR" b="1" dirty="0" smtClean="0"/>
              <a:t>Χροιά ήχου </a:t>
            </a:r>
          </a:p>
          <a:p>
            <a:pPr lvl="1"/>
            <a:r>
              <a:rPr lang="el-GR" altLang="el-GR" dirty="0" smtClean="0"/>
              <a:t>Πχ. αν είναι ξηρός, υγρός, ήχος τριβής.</a:t>
            </a:r>
          </a:p>
          <a:p>
            <a:r>
              <a:rPr lang="el-GR" altLang="el-GR" b="1" dirty="0" smtClean="0"/>
              <a:t>Τη σχέση τους με τις φάσεις αναπνοής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Πχ. εισπνευστικοί, συνεχείς εκπνευστικοί.</a:t>
            </a:r>
          </a:p>
          <a:p>
            <a:r>
              <a:rPr lang="el-GR" altLang="el-GR" b="1" dirty="0" smtClean="0"/>
              <a:t>Επίδραση του στηθοσκοπίου στην ένταση του ήχου</a:t>
            </a:r>
          </a:p>
          <a:p>
            <a:pPr lvl="1"/>
            <a:r>
              <a:rPr lang="el-GR" altLang="el-GR" dirty="0" smtClean="0"/>
              <a:t>Πχ. ο ήχος τριβής αυξάνει με την πίεση του στηθοσκοπίου στο θωρακικό τοίχωμα.</a:t>
            </a:r>
          </a:p>
          <a:p>
            <a:r>
              <a:rPr lang="el-GR" altLang="el-GR" b="1" dirty="0" smtClean="0"/>
              <a:t>Επίδραση της βαθιάς εισπνοής και του βήχα.</a:t>
            </a:r>
          </a:p>
          <a:p>
            <a:r>
              <a:rPr lang="el-GR" altLang="el-GR" b="1" dirty="0" smtClean="0"/>
              <a:t>Εντόπιση των ήχων.</a:t>
            </a:r>
            <a:endParaRPr lang="el-GR" altLang="el-GR" dirty="0" smtClean="0"/>
          </a:p>
        </p:txBody>
      </p:sp>
      <p:sp>
        <p:nvSpPr>
          <p:cNvPr id="6963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0D1253-6DAB-4295-B02B-66F6B2890FE3}" type="slidenum">
              <a:rPr lang="el-GR" altLang="el-GR" sz="1400" smtClean="0"/>
              <a:pPr/>
              <a:t>65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5260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b="1" dirty="0" smtClean="0"/>
              <a:t>Ήχος απήχησης της φωνής (Η.Α.Φ.)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00600"/>
          </a:xfrm>
          <a:noFill/>
        </p:spPr>
        <p:txBody>
          <a:bodyPr lIns="92075" tIns="46038" rIns="92075" bIns="46038">
            <a:noAutofit/>
          </a:bodyPr>
          <a:lstStyle/>
          <a:p>
            <a:pPr marL="0" indent="0">
              <a:buNone/>
            </a:pPr>
            <a:r>
              <a:rPr lang="el-GR" altLang="el-GR" sz="2300" b="1" dirty="0" smtClean="0"/>
              <a:t>Ο Η.Α.Φ. παράγεται στις φωνητικές χορδές κατά την εκφώνηση λέξεων και γίνεται αντιληπτός δια του βρογχικού δένδρου στο θωρακικό τοίχωμα.</a:t>
            </a:r>
          </a:p>
          <a:p>
            <a:r>
              <a:rPr lang="el-GR" altLang="el-GR" sz="2300" dirty="0" smtClean="0"/>
              <a:t>Χρησιμοποιείται το στηθοσκόπιο.</a:t>
            </a:r>
          </a:p>
          <a:p>
            <a:r>
              <a:rPr lang="el-GR" altLang="el-GR" sz="2300" dirty="0" smtClean="0"/>
              <a:t>Αύξηση Η.Α.Φ.</a:t>
            </a:r>
          </a:p>
          <a:p>
            <a:r>
              <a:rPr lang="el-GR" altLang="el-GR" sz="2300" dirty="0" smtClean="0"/>
              <a:t>Παρατηρείται σε ελαττωμένη αεροπλήθεια του πνεύμονος (περιοχές πνευμονικής πύκνωσης).</a:t>
            </a:r>
          </a:p>
          <a:p>
            <a:r>
              <a:rPr lang="el-GR" altLang="el-GR" sz="2300" dirty="0" smtClean="0"/>
              <a:t>Ελάττωση ή εξάλειψη Η.Α.Φ. </a:t>
            </a:r>
          </a:p>
          <a:p>
            <a:r>
              <a:rPr lang="el-GR" altLang="el-GR" sz="2300" dirty="0" smtClean="0"/>
              <a:t>Παρατηρείται σε αυξημένη αεροπλήθεια του πνευμονικού παρεγχύματος και σε παρεμβολή υγρού ή αέρα μεταξύ πνεύμονα και θωρακικού τοιχώματος. (πνευμονικό εμφύσημα, πνευμοθώρακας κ.α)</a:t>
            </a:r>
          </a:p>
        </p:txBody>
      </p:sp>
      <p:sp>
        <p:nvSpPr>
          <p:cNvPr id="706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4FBD13-FB5B-416D-8845-5E31C2B6E641}" type="slidenum">
              <a:rPr lang="el-GR" altLang="el-GR" sz="1400" smtClean="0"/>
              <a:pPr/>
              <a:t>66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3880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b="1" dirty="0" smtClean="0"/>
              <a:t>Ηχητικά φαινόμενα που ακούγονται κατά την μετάδοση των ηχητικών δονήσεων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328592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buFontTx/>
              <a:buNone/>
            </a:pPr>
            <a:r>
              <a:rPr lang="el-GR" altLang="el-GR" sz="2200" dirty="0" smtClean="0"/>
              <a:t>Ακούγονται σε καταστάσεις πνευμονικής πύκνωσης</a:t>
            </a:r>
          </a:p>
          <a:p>
            <a:r>
              <a:rPr lang="el-GR" altLang="el-GR" sz="2200" b="1" dirty="0" smtClean="0"/>
              <a:t>Βρογχοφωνία</a:t>
            </a:r>
          </a:p>
          <a:p>
            <a:pPr marL="355600" indent="0">
              <a:spcBef>
                <a:spcPts val="300"/>
              </a:spcBef>
              <a:buFontTx/>
              <a:buNone/>
            </a:pPr>
            <a:r>
              <a:rPr lang="el-GR" altLang="el-GR" sz="2200" dirty="0" smtClean="0"/>
              <a:t>Αύξηση της έντασης του Η.Α.Φ. όταν ο εξεταζόμενος προφέρει κανονικά το ‘‘33’’ ή το ‘‘99’’.</a:t>
            </a:r>
          </a:p>
          <a:p>
            <a:r>
              <a:rPr lang="el-GR" altLang="el-GR" sz="2200" b="1" dirty="0" smtClean="0"/>
              <a:t>Άφωνος στηθολαλιά </a:t>
            </a:r>
          </a:p>
          <a:p>
            <a:pPr marL="355600" indent="0">
              <a:spcBef>
                <a:spcPts val="300"/>
              </a:spcBef>
              <a:buFontTx/>
              <a:buNone/>
            </a:pPr>
            <a:r>
              <a:rPr lang="el-GR" altLang="el-GR" sz="2200" dirty="0" smtClean="0"/>
              <a:t>Αύξηση της έντασης του Η.Α.Φ. κι αν ακόμη οι λέξεις προφέρονται με ψιθυριστή φωνή.</a:t>
            </a:r>
          </a:p>
          <a:p>
            <a:r>
              <a:rPr lang="el-GR" altLang="el-GR" sz="2200" b="1" dirty="0" smtClean="0"/>
              <a:t>Αιγοφωνία</a:t>
            </a:r>
          </a:p>
          <a:p>
            <a:pPr marL="355600" indent="0">
              <a:spcBef>
                <a:spcPts val="300"/>
              </a:spcBef>
              <a:buFontTx/>
              <a:buNone/>
            </a:pPr>
            <a:r>
              <a:rPr lang="el-GR" altLang="el-GR" sz="2200" dirty="0" smtClean="0"/>
              <a:t>Αύξηση της έντασης του Η.Α.Φ.. Πρόκειται όμως για ρινική ποιότητα των ήχων της φωνής που συχνά εμφανίζεται όταν ο άρρωστος λέει ‘‘ιιι’’ και </a:t>
            </a:r>
            <a:r>
              <a:rPr lang="el-GR" altLang="el-GR" sz="2200" dirty="0" smtClean="0"/>
              <a:t>ακούγεται </a:t>
            </a:r>
            <a:r>
              <a:rPr lang="el-GR" altLang="el-GR" sz="2200" dirty="0" smtClean="0"/>
              <a:t>σαν ‘‘ειι’’.</a:t>
            </a:r>
          </a:p>
        </p:txBody>
      </p:sp>
      <p:sp>
        <p:nvSpPr>
          <p:cNvPr id="7168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4D4485-D1B4-4584-B639-A580C9CE7204}" type="slidenum">
              <a:rPr lang="el-GR" altLang="el-GR" sz="1400" smtClean="0"/>
              <a:pPr/>
              <a:t>67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15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Αναπνευστικό σύστημα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63492" name="Picture 4" descr="File:Alveoli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12" y="3068960"/>
            <a:ext cx="403712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File:Illu bronchi lu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953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496" y="4530315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Illu bronchi </a:t>
            </a:r>
            <a:r>
              <a:rPr lang="en-US" sz="1200" dirty="0" smtClean="0">
                <a:latin typeface="+mn-lt"/>
                <a:hlinkClick r:id="rId4"/>
              </a:rPr>
              <a:t>lungs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771800" y="6279703"/>
            <a:ext cx="3953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Alveoli </a:t>
            </a:r>
            <a:r>
              <a:rPr lang="en-US" sz="1200" dirty="0" smtClean="0">
                <a:latin typeface="+mn-lt"/>
                <a:hlinkClick r:id="rId6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File Upload Bot (Magnus Manske)"/>
              </a:rPr>
              <a:t>File Upload Bot (Magnus Manske)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9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Αντωνία Καλογιάννη 2014. </a:t>
            </a:r>
            <a:r>
              <a:rPr lang="el-GR" sz="2000" dirty="0"/>
              <a:t>Αντωνία Καλογιάννη. «Διαγνωστική νοσηλευτική σημειολογία.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Αναπνευστικό </a:t>
            </a:r>
            <a:r>
              <a:rPr lang="el-GR" sz="2000" dirty="0" smtClean="0"/>
              <a:t>Σύστημα».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Εισπνοή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Ενεργητική διαδικασία κατά την οποία ατμοσφαιρικός αέρας εισέρχεται στις κυψελίδες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Επιτελείται με τη σύσπαση των  κύριων  αναπνευστικών μυών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Μηχανική της αναπνοής </a:t>
            </a:r>
            <a:r>
              <a:rPr lang="el-GR" sz="3000" b="0" dirty="0" smtClean="0"/>
              <a:t>1/9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7291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l-GR" dirty="0"/>
              <a:t>Μηχανική της αναπνοής </a:t>
            </a:r>
            <a:r>
              <a:rPr lang="el-GR" sz="3000" b="0" dirty="0" smtClean="0"/>
              <a:t>2/9</a:t>
            </a:r>
            <a:endParaRPr lang="el-GR" sz="4800" dirty="0" smtClean="0">
              <a:solidFill>
                <a:srgbClr val="CCFF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b="1" dirty="0" smtClean="0"/>
              <a:t>Εκπνοή</a:t>
            </a:r>
          </a:p>
          <a:p>
            <a:pPr lvl="1"/>
            <a:r>
              <a:rPr lang="el-GR" altLang="el-GR" dirty="0" smtClean="0"/>
              <a:t>Παθητική διαδικασία κατά την οποία ο κυψελιδικός αέρας αποβάλλεται στην ατμόσφαιρα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Επιτελείται με τη χάλαση των κύριων  αναπνευστικών μυών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9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224</TotalTime>
  <Words>3121</Words>
  <Application>Microsoft Office PowerPoint</Application>
  <PresentationFormat>Προβολή στην οθόνη (4:3)</PresentationFormat>
  <Paragraphs>553</Paragraphs>
  <Slides>75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75</vt:i4>
      </vt:variant>
    </vt:vector>
  </HeadingPairs>
  <TitlesOfParts>
    <vt:vector size="78" baseType="lpstr">
      <vt:lpstr>template</vt:lpstr>
      <vt:lpstr>OC_template_updated</vt:lpstr>
      <vt:lpstr>template final</vt:lpstr>
      <vt:lpstr>Διαγνωστική νοσηλευτική σημειολογία</vt:lpstr>
      <vt:lpstr>Αναπνοή</vt:lpstr>
      <vt:lpstr>Θωρακικός κλωβός</vt:lpstr>
      <vt:lpstr>Παρουσίαση του PowerPoint</vt:lpstr>
      <vt:lpstr>Έξω αναπνοή</vt:lpstr>
      <vt:lpstr>Αναπνευστικό σύστημα 1/3</vt:lpstr>
      <vt:lpstr>Αναπνευστικό σύστημα 2/3</vt:lpstr>
      <vt:lpstr>Μηχανική της αναπνοής 1/9</vt:lpstr>
      <vt:lpstr>Μηχανική της αναπνοής 2/9</vt:lpstr>
      <vt:lpstr>Μηχανική της αναπνοής 3/9</vt:lpstr>
      <vt:lpstr>Μηχανική της αναπνοής 4/9</vt:lpstr>
      <vt:lpstr>Μηχανική της αναπνοής 5/9</vt:lpstr>
      <vt:lpstr>Μηχανική της αναπνοής 6/9</vt:lpstr>
      <vt:lpstr>Μηχανική της αναπνοής 7/9</vt:lpstr>
      <vt:lpstr>Μηχανική της αναπνοής 8/9</vt:lpstr>
      <vt:lpstr>Μηχανική της αναπνοής 9/9</vt:lpstr>
      <vt:lpstr>Ορισμοί</vt:lpstr>
      <vt:lpstr>Ενδοθωρακική πίεση</vt:lpstr>
      <vt:lpstr>Μηχανικές ιδιότητες των πνευμόνων </vt:lpstr>
      <vt:lpstr>Αναπνευστικοί όγκοι</vt:lpstr>
      <vt:lpstr>Ορισμοί</vt:lpstr>
      <vt:lpstr>Η αναπνευστική λειτουργία είναι ικανοποιητική όταν:</vt:lpstr>
      <vt:lpstr>Οξυγόνωση του αίματος 1/2</vt:lpstr>
      <vt:lpstr>Οξυγόνωση του αίματος 2/2</vt:lpstr>
      <vt:lpstr>Κυψελιδοτριχοειδική μεμβράνη  (αναπνευστική)</vt:lpstr>
      <vt:lpstr>Αναπνευστικό σύστημα 3/3</vt:lpstr>
      <vt:lpstr>Αερισμός</vt:lpstr>
      <vt:lpstr>Αναπνευστικό σύστημα Συμπτώματα – Σημεία</vt:lpstr>
      <vt:lpstr>Βήχας </vt:lpstr>
      <vt:lpstr>Αίτια βήχα</vt:lpstr>
      <vt:lpstr>Είδη βήχα 1/2</vt:lpstr>
      <vt:lpstr>Είδη βήχα 2/2</vt:lpstr>
      <vt:lpstr>Απόχρεμψη</vt:lpstr>
      <vt:lpstr> Αξιολόγηση πτυέλων</vt:lpstr>
      <vt:lpstr>Αιμόπτυση </vt:lpstr>
      <vt:lpstr>Αίτια αιμόπτυσης 1/2</vt:lpstr>
      <vt:lpstr>Αίτια αιμόπτυσης 2/2</vt:lpstr>
      <vt:lpstr>Θωρακικός πόνος (Θ.Π.)</vt:lpstr>
      <vt:lpstr>Αίτια Θ.Π. 1/3</vt:lpstr>
      <vt:lpstr>Αίτια Θ.Π. 2/3</vt:lpstr>
      <vt:lpstr>Αίτια Θ.Π. 3/3</vt:lpstr>
      <vt:lpstr>Δύσπνοια</vt:lpstr>
      <vt:lpstr>Κλινική εκδήλωση δύσπνοιας</vt:lpstr>
      <vt:lpstr>Αίτια δύσπνοιας 1/2</vt:lpstr>
      <vt:lpstr>Αίτια δύσπνοιας 2/2</vt:lpstr>
      <vt:lpstr>Μορφές δύσπνοιας 1/2</vt:lpstr>
      <vt:lpstr>Μορφές δύσπνοιας 2/2</vt:lpstr>
      <vt:lpstr>Εξέταση του θώρακα</vt:lpstr>
      <vt:lpstr>Επισκόπηση  οπίσθιας επιφάνειας θώρακα 1/2</vt:lpstr>
      <vt:lpstr>Επισκόπηση  οπίσθιας επιφάνειας θώρακα 2/2</vt:lpstr>
      <vt:lpstr>Ψηλάφηση θώρακα</vt:lpstr>
      <vt:lpstr>Ψηλάφηση   φωνητικές δονήσεις</vt:lpstr>
      <vt:lpstr>Επίκρουση θώρακα</vt:lpstr>
      <vt:lpstr>Μεταβολές  του επικρουστικού ήχου</vt:lpstr>
      <vt:lpstr>Η ακρόαση των πνευμόνων γίνεται για να εκτιμηθεί</vt:lpstr>
      <vt:lpstr>Θέσεις ακρόασης 1/2</vt:lpstr>
      <vt:lpstr>Θέσεις ακρόασης 2/2</vt:lpstr>
      <vt:lpstr>Ακροαστικοί ήχοι</vt:lpstr>
      <vt:lpstr>Κυψελιδικό ψιθύρισμα (Κ.Ψ.) 1/2</vt:lpstr>
      <vt:lpstr>Κυψελιδικό ψιθύρισμα (Κ.Ψ.) 2/2</vt:lpstr>
      <vt:lpstr>Μεταβολές του Κ.Ψ. 1/3</vt:lpstr>
      <vt:lpstr>Μεταβολές του Κ.Ψ. 2/3</vt:lpstr>
      <vt:lpstr>Μεταβολές του Κ.Ψ. 3/3</vt:lpstr>
      <vt:lpstr>Βρογχικός ήχος αναπνοής (Β.Η.Α.)</vt:lpstr>
      <vt:lpstr>Πρόσθετοι ήχοι</vt:lpstr>
      <vt:lpstr>Τι αναζητούμε όταν ακούμε πρόσθετους ήχους; (Χαρακτήρες)</vt:lpstr>
      <vt:lpstr>Ήχος απήχησης της φωνής (Η.Α.Φ.)</vt:lpstr>
      <vt:lpstr>Ηχητικά φαινόμενα που ακούγονται κατά την μετάδοση των ηχητικών δονήσεων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Διαγνωστική νοσηλευτική σημειολογία</dc:title>
  <dc:creator>opencourses@teiath.gr</dc:creator>
  <cp:lastModifiedBy>natasakar new</cp:lastModifiedBy>
  <cp:revision>26</cp:revision>
  <dcterms:created xsi:type="dcterms:W3CDTF">2015-05-22T13:21:12Z</dcterms:created>
  <dcterms:modified xsi:type="dcterms:W3CDTF">2015-07-28T10:33:00Z</dcterms:modified>
</cp:coreProperties>
</file>