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57"/>
  </p:notesMasterIdLst>
  <p:handoutMasterIdLst>
    <p:handoutMasterId r:id="rId58"/>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257" r:id="rId50"/>
    <p:sldId id="262" r:id="rId51"/>
    <p:sldId id="264" r:id="rId52"/>
    <p:sldId id="312" r:id="rId53"/>
    <p:sldId id="313" r:id="rId54"/>
    <p:sldId id="266" r:id="rId55"/>
    <p:sldId id="261" r:id="rId56"/>
  </p:sldIdLst>
  <p:sldSz cx="9144000" cy="6858000" type="screen4x3"/>
  <p:notesSz cx="7104063" cy="10234613"/>
  <p:custDataLst>
    <p:tags r:id="rId5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08726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sz="2400"/>
            </a:lvl1pPr>
            <a:lvl2pPr marL="742950" indent="-285750">
              <a:lnSpc>
                <a:spcPct val="114000"/>
              </a:lnSpc>
              <a:spcBef>
                <a:spcPts val="1200"/>
              </a:spcBef>
              <a:buFont typeface="Courier New" panose="02070309020205020404" pitchFamily="49" charset="0"/>
              <a:buChar char="o"/>
              <a:defRPr sz="2200"/>
            </a:lvl2pPr>
            <a:lvl3pPr marL="1143000" indent="-228600">
              <a:lnSpc>
                <a:spcPct val="114000"/>
              </a:lnSpc>
              <a:spcBef>
                <a:spcPts val="1200"/>
              </a:spcBef>
              <a:buFont typeface="Wingdings" panose="05000000000000000000" pitchFamily="2" charset="2"/>
              <a:buChar char="ü"/>
              <a:defRPr sz="2000"/>
            </a:lvl3pPr>
            <a:lvl4pPr>
              <a:lnSpc>
                <a:spcPct val="114000"/>
              </a:lnSpc>
              <a:spcBef>
                <a:spcPts val="1200"/>
              </a:spcBef>
              <a:defRPr/>
            </a:lvl4pPr>
            <a:lvl5pPr>
              <a:lnSpc>
                <a:spcPct val="114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57098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345530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043408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437171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999183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139267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11170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90613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200"/>
            </a:lvl2pPr>
            <a:lvl3pPr>
              <a:defRPr sz="2200"/>
            </a:lvl3pPr>
            <a:lvl4pPr marL="1165225" indent="-266700">
              <a:lnSpc>
                <a:spcPct val="112000"/>
              </a:lnSpc>
              <a:spcBef>
                <a:spcPts val="1200"/>
              </a:spcBef>
              <a:defRPr sz="2200"/>
            </a:lvl4pPr>
            <a:lvl5pPr marL="1528763" indent="-228600">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825695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55099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5014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82289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25346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79218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836492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200192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406476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682181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204342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59888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668239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3.png"/><Relationship Id="rId7"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image" Target="../media/image17.png"/><Relationship Id="rId5" Type="http://schemas.openxmlformats.org/officeDocument/2006/relationships/oleObject" Target="../embeddings/oleObject1.bin"/><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NUL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30.bin"/><Relationship Id="rId5" Type="http://schemas.openxmlformats.org/officeDocument/2006/relationships/image" Target="../media/image12.wmf"/><Relationship Id="rId4" Type="http://schemas.openxmlformats.org/officeDocument/2006/relationships/oleObject" Target="../embeddings/oleObject3.bin"/><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3.png"/><Relationship Id="rId1" Type="http://schemas.openxmlformats.org/officeDocument/2006/relationships/slideLayout" Target="../slideLayouts/slideLayout12.xml"/><Relationship Id="rId5" Type="http://schemas.openxmlformats.org/officeDocument/2006/relationships/image" Target="../media/image75.png"/><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6.png"/><Relationship Id="rId7" Type="http://schemas.openxmlformats.org/officeDocument/2006/relationships/image" Target="../media/image80.png"/><Relationship Id="rId2" Type="http://schemas.openxmlformats.org/officeDocument/2006/relationships/image" Target="../media/image76.png"/><Relationship Id="rId1" Type="http://schemas.openxmlformats.org/officeDocument/2006/relationships/slideLayout" Target="../slideLayouts/slideLayout12.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4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1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Ιατρικά Ηλεκτρονικά </a:t>
            </a:r>
            <a:r>
              <a:rPr lang="el-GR" sz="3600" b="1" dirty="0">
                <a:solidFill>
                  <a:schemeClr val="tx1"/>
                </a:solidFill>
                <a:latin typeface="+mn-lt"/>
              </a:rPr>
              <a:t>(</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2400"/>
              </a:spcAft>
            </a:pPr>
            <a:r>
              <a:rPr lang="el-GR" sz="2600" b="1" dirty="0" smtClean="0"/>
              <a:t>Ενότητα 1</a:t>
            </a:r>
            <a:r>
              <a:rPr lang="el-GR" sz="2600" dirty="0" smtClean="0"/>
              <a:t>:</a:t>
            </a:r>
            <a:r>
              <a:rPr lang="en-US" sz="2600" dirty="0" smtClean="0"/>
              <a:t> </a:t>
            </a:r>
            <a:r>
              <a:rPr lang="el-GR" sz="2600" dirty="0"/>
              <a:t>Τελεστικός ενισχυτής</a:t>
            </a:r>
            <a:endParaRPr lang="el-GR" sz="2600" dirty="0" smtClean="0"/>
          </a:p>
          <a:p>
            <a:pPr>
              <a:spcBef>
                <a:spcPts val="0"/>
              </a:spcBef>
              <a:spcAft>
                <a:spcPts val="600"/>
              </a:spcAft>
            </a:pPr>
            <a:r>
              <a:rPr lang="el-GR" sz="2200" dirty="0"/>
              <a:t>Δρ.Π.Ασβεστάς</a:t>
            </a:r>
          </a:p>
          <a:p>
            <a:pPr>
              <a:spcBef>
                <a:spcPts val="0"/>
              </a:spcBef>
              <a:spcAft>
                <a:spcPts val="1200"/>
              </a:spcAft>
            </a:pPr>
            <a:r>
              <a:rPr lang="el-GR" sz="2200" dirty="0"/>
              <a:t>Τμήμα Μηχανικών Βιοϊατρικής Τεχνολογίας Τ.Ε.</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Τελεστικός ενισχυτής – Χαρακτηριστικά</a:t>
            </a:r>
            <a:r>
              <a:rPr lang="el-GR" dirty="0"/>
              <a:t> </a:t>
            </a:r>
            <a:r>
              <a:rPr lang="el-GR" sz="3000" b="0" dirty="0" smtClean="0"/>
              <a:t>1/30</a:t>
            </a:r>
            <a:endParaRPr lang="el-GR" sz="30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1944216"/>
              </a:xfrm>
            </p:spPr>
            <p:txBody>
              <a:bodyPr/>
              <a:lstStyle/>
              <a:p>
                <a:pPr>
                  <a:spcBef>
                    <a:spcPts val="1200"/>
                  </a:spcBef>
                </a:pPr>
                <a:r>
                  <a:rPr lang="el-GR" dirty="0"/>
                  <a:t>Ένας Τ.Ε. ενισχύει τη διαφορά των δύο σημάτων που εμφανίζονται στις εισόδους </a:t>
                </a:r>
                <a:r>
                  <a:rPr lang="el-GR" dirty="0" smtClean="0"/>
                  <a:t>του.</a:t>
                </a:r>
                <a:endParaRPr lang="el-GR" dirty="0"/>
              </a:p>
              <a:p>
                <a:pPr>
                  <a:spcBef>
                    <a:spcPts val="1200"/>
                  </a:spcBef>
                </a:pPr>
                <a:r>
                  <a:rPr lang="el-GR" dirty="0"/>
                  <a:t>Η ενίσχυση γίνεται με </a:t>
                </a:r>
                <a:r>
                  <a:rPr lang="el-GR" b="1" dirty="0"/>
                  <a:t>κέρδος τάσης ανοιχτού βρόχου (</a:t>
                </a:r>
                <a:r>
                  <a:rPr lang="en-US" b="1" dirty="0"/>
                  <a:t>open loop gain</a:t>
                </a:r>
                <a:r>
                  <a:rPr lang="el-GR" b="1" dirty="0"/>
                  <a:t>),</a:t>
                </a:r>
                <a:r>
                  <a:rPr lang="el-GR" dirty="0"/>
                  <a:t> </a:t>
                </a:r>
                <a14:m>
                  <m:oMath xmlns:m="http://schemas.openxmlformats.org/officeDocument/2006/math">
                    <m:sSub>
                      <m:sSubPr>
                        <m:ctrlPr>
                          <a:rPr lang="el-GR" i="1">
                            <a:latin typeface="Cambria Math"/>
                          </a:rPr>
                        </m:ctrlPr>
                      </m:sSubPr>
                      <m:e>
                        <m:r>
                          <a:rPr lang="en-US" i="1">
                            <a:latin typeface="Cambria Math"/>
                          </a:rPr>
                          <m:t>𝐴</m:t>
                        </m:r>
                      </m:e>
                      <m:sub>
                        <m:r>
                          <a:rPr lang="en-US" i="1">
                            <a:latin typeface="Cambria Math"/>
                          </a:rPr>
                          <m:t>𝑜𝑙</m:t>
                        </m:r>
                      </m:sub>
                    </m:sSub>
                  </m:oMath>
                </a14:m>
                <a:r>
                  <a:rPr lang="el-GR" dirty="0"/>
                  <a:t>,</a:t>
                </a:r>
                <a:r>
                  <a:rPr lang="en-US" dirty="0"/>
                  <a:t> </a:t>
                </a:r>
                <a:r>
                  <a:rPr lang="el-GR" dirty="0"/>
                  <a:t>το οποίο αποτελεί χαρακτηριστικό του Τ.Ε.</a:t>
                </a:r>
                <a:endParaRPr lang="en-US" dirty="0"/>
              </a:p>
              <a:p>
                <a:pPr>
                  <a:spcBef>
                    <a:spcPts val="1200"/>
                  </a:spcBef>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1944216"/>
              </a:xfrm>
              <a:blipFill rotWithShape="1">
                <a:blip r:embed="rId3"/>
                <a:stretch>
                  <a:fillRect l="-963" t="-1254" b="-407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grpSp>
        <p:nvGrpSpPr>
          <p:cNvPr id="17" name="Ομάδα 16"/>
          <p:cNvGrpSpPr/>
          <p:nvPr/>
        </p:nvGrpSpPr>
        <p:grpSpPr>
          <a:xfrm>
            <a:off x="1070232" y="3312368"/>
            <a:ext cx="7333784" cy="2642220"/>
            <a:chOff x="1070232" y="3312368"/>
            <a:chExt cx="7333784" cy="2642220"/>
          </a:xfrm>
        </p:grpSpPr>
        <p:grpSp>
          <p:nvGrpSpPr>
            <p:cNvPr id="5" name="Group 15"/>
            <p:cNvGrpSpPr/>
            <p:nvPr/>
          </p:nvGrpSpPr>
          <p:grpSpPr>
            <a:xfrm>
              <a:off x="1573675" y="3312368"/>
              <a:ext cx="6830341" cy="2642220"/>
              <a:chOff x="1573675" y="3501008"/>
              <a:chExt cx="6830341" cy="2642220"/>
            </a:xfrm>
          </p:grpSpPr>
          <p:grpSp>
            <p:nvGrpSpPr>
              <p:cNvPr id="6" name="Group 4"/>
              <p:cNvGrpSpPr/>
              <p:nvPr/>
            </p:nvGrpSpPr>
            <p:grpSpPr>
              <a:xfrm>
                <a:off x="1573675" y="3501008"/>
                <a:ext cx="4124441" cy="2642220"/>
                <a:chOff x="2509779" y="3624783"/>
                <a:chExt cx="4124441" cy="264222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779" y="3624783"/>
                  <a:ext cx="4124441" cy="264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12" name="Object 9"/>
                    <p:cNvGraphicFramePr>
                      <a:graphicFrameLocks noChangeAspect="1"/>
                    </p:cNvGraphicFramePr>
                    <p:nvPr>
                      <p:extLst>
                        <p:ext uri="{D42A27DB-BD31-4B8C-83A1-F6EECF244321}">
                          <p14:modId xmlns:p14="http://schemas.microsoft.com/office/powerpoint/2010/main" val="2859118352"/>
                        </p:ext>
                      </p:extLst>
                    </p:nvPr>
                  </p:nvGraphicFramePr>
                  <p:xfrm>
                    <a:off x="4975495" y="3734891"/>
                    <a:ext cx="470126" cy="497780"/>
                  </p:xfrm>
                  <a:graphic>
                    <a:graphicData uri="http://schemas.openxmlformats.org/presentationml/2006/ole">
                      <mc:AlternateContent>
                        <mc:Choice xmlns:v="urn:schemas-microsoft-com:vml" Requires="v">
                          <p:oleObj spid="_x0000_s1031" name="Equation" r:id="rId5" imgW="215640" imgH="228600" progId="Equation.DSMT4">
                            <p:embed/>
                          </p:oleObj>
                        </mc:Choice>
                        <mc:Fallback>
                          <p:oleObj name="Equation" r:id="rId5" imgW="215640" imgH="228600" progId="Equation.DSMT4">
                            <p:embed/>
                            <p:pic>
                              <p:nvPicPr>
                                <p:cNvPr id="0" name=""/>
                                <p:cNvPicPr/>
                                <p:nvPr/>
                              </p:nvPicPr>
                              <p:blipFill>
                                <a:blip r:embed="rId6"/>
                                <a:stretch>
                                  <a:fillRect/>
                                </a:stretch>
                              </p:blipFill>
                              <p:spPr>
                                <a:xfrm>
                                  <a:off x="4975495" y="3734891"/>
                                  <a:ext cx="470126" cy="497780"/>
                                </a:xfrm>
                                <a:prstGeom prst="rect">
                                  <a:avLst/>
                                </a:prstGeom>
                              </p:spPr>
                            </p:pic>
                          </p:oleObj>
                        </mc:Fallback>
                      </mc:AlternateContent>
                    </a:graphicData>
                  </a:graphic>
                </p:graphicFrame>
              </mc:Choice>
              <mc:Fallback xmlns="">
                <p:graphicFrame>
                  <p:nvGraphicFramePr>
                    <p:cNvPr id="12" name="Object 9"/>
                    <p:cNvGraphicFramePr>
                      <a:graphicFrameLocks noChangeAspect="1"/>
                    </p:cNvGraphicFramePr>
                    <p:nvPr>
                      <p:extLst>
                        <p:ext uri="{D42A27DB-BD31-4B8C-83A1-F6EECF244321}">
                          <p14:modId xmlns:p14="http://schemas.microsoft.com/office/powerpoint/2010/main" val="1041664013"/>
                        </p:ext>
                      </p:extLst>
                    </p:nvPr>
                  </p:nvGraphicFramePr>
                  <p:xfrm>
                    <a:off x="4975495" y="3734891"/>
                    <a:ext cx="470126" cy="497780"/>
                  </p:xfrm>
                  <a:graphic>
                    <a:graphicData uri="http://schemas.openxmlformats.org/presentationml/2006/ole">
                      <mc:AlternateContent>
                        <mc:Choice xmlns:v="urn:schemas-microsoft-com:vml" Requires="v">
                          <p:oleObj spid="_x0000_s1031" name="Equation" r:id="rId7" imgW="215640" imgH="228600" progId="Equation.DSMT4">
                            <p:embed/>
                          </p:oleObj>
                        </mc:Choice>
                        <mc:Fallback>
                          <p:oleObj name="Equation" r:id="rId7" imgW="215640" imgH="228600" progId="Equation.DSMT4">
                            <p:embed/>
                            <p:pic>
                              <p:nvPicPr>
                                <p:cNvPr id="0" name=""/>
                                <p:cNvPicPr/>
                                <p:nvPr/>
                              </p:nvPicPr>
                              <p:blipFill>
                                <a:blip r:embed="rId8"/>
                                <a:stretch>
                                  <a:fillRect/>
                                </a:stretch>
                              </p:blipFill>
                              <p:spPr>
                                <a:xfrm>
                                  <a:off x="4975495" y="3734891"/>
                                  <a:ext cx="470126" cy="497780"/>
                                </a:xfrm>
                                <a:prstGeom prst="rect">
                                  <a:avLst/>
                                </a:prstGeom>
                              </p:spPr>
                            </p:pic>
                          </p:oleObj>
                        </mc:Fallback>
                      </mc:AlternateContent>
                    </a:graphicData>
                  </a:graphic>
                </p:graphicFrame>
              </mc:Fallback>
            </mc:AlternateContent>
          </p:grpSp>
          <p:sp>
            <p:nvSpPr>
              <p:cNvPr id="7" name="TextBox 6"/>
              <p:cNvSpPr txBox="1"/>
              <p:nvPr/>
            </p:nvSpPr>
            <p:spPr>
              <a:xfrm>
                <a:off x="4860032" y="5013176"/>
                <a:ext cx="3543984" cy="400110"/>
              </a:xfrm>
              <a:prstGeom prst="rect">
                <a:avLst/>
              </a:prstGeom>
              <a:noFill/>
            </p:spPr>
            <p:txBody>
              <a:bodyPr wrap="none" rtlCol="0">
                <a:spAutoFit/>
              </a:bodyPr>
              <a:lstStyle/>
              <a:p>
                <a:r>
                  <a:rPr lang="el-GR" sz="2000" b="1" dirty="0" smtClean="0">
                    <a:solidFill>
                      <a:prstClr val="black"/>
                    </a:solidFill>
                    <a:latin typeface="Calibri" pitchFamily="34" charset="0"/>
                  </a:rPr>
                  <a:t>Κέρδος τάσης ανοιχτού βρόχου</a:t>
                </a:r>
                <a:endParaRPr lang="en-US" sz="2000" b="1" dirty="0">
                  <a:solidFill>
                    <a:prstClr val="black"/>
                  </a:solidFill>
                  <a:latin typeface="Calibri" pitchFamily="34" charset="0"/>
                </a:endParaRPr>
              </a:p>
            </p:txBody>
          </p:sp>
        </p:grpSp>
        <mc:AlternateContent xmlns:mc="http://schemas.openxmlformats.org/markup-compatibility/2006" xmlns:a14="http://schemas.microsoft.com/office/drawing/2010/main">
          <mc:Choice Requires="a14">
            <p:sp>
              <p:nvSpPr>
                <p:cNvPr id="13" name="TextBox 12"/>
                <p:cNvSpPr txBox="1"/>
                <p:nvPr/>
              </p:nvSpPr>
              <p:spPr>
                <a:xfrm>
                  <a:off x="5364088" y="3769767"/>
                  <a:ext cx="26713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prstClr val="black"/>
                                </a:solidFill>
                                <a:latin typeface="Cambria Math"/>
                              </a:rPr>
                            </m:ctrlPr>
                          </m:sSubPr>
                          <m:e>
                            <m:r>
                              <m:rPr>
                                <m:sty m:val="p"/>
                              </m:rPr>
                              <a:rPr lang="en-US" sz="2400" smtClean="0">
                                <a:solidFill>
                                  <a:prstClr val="black"/>
                                </a:solidFill>
                                <a:latin typeface="Cambria Math" panose="02040503050406030204" pitchFamily="18" charset="0"/>
                              </a:rPr>
                              <m:t>V</m:t>
                            </m:r>
                          </m:e>
                          <m:sub>
                            <m:r>
                              <a:rPr lang="en-US" sz="2400" i="1" smtClean="0">
                                <a:solidFill>
                                  <a:prstClr val="black"/>
                                </a:solidFill>
                                <a:latin typeface="Cambria Math" panose="02040503050406030204" pitchFamily="18" charset="0"/>
                              </a:rPr>
                              <m:t>𝑜𝑢𝑡</m:t>
                            </m:r>
                          </m:sub>
                        </m:sSub>
                        <m:r>
                          <a:rPr lang="en-US" sz="2400" i="1" smtClean="0">
                            <a:solidFill>
                              <a:prstClr val="black"/>
                            </a:solidFill>
                            <a:latin typeface="Cambria Math" panose="02040503050406030204" pitchFamily="18" charset="0"/>
                          </a:rPr>
                          <m:t>=</m:t>
                        </m:r>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𝐴</m:t>
                            </m:r>
                          </m:e>
                          <m:sub>
                            <m:r>
                              <a:rPr lang="en-US" sz="2400" i="1" smtClean="0">
                                <a:solidFill>
                                  <a:prstClr val="black"/>
                                </a:solidFill>
                                <a:latin typeface="Cambria Math" panose="02040503050406030204" pitchFamily="18" charset="0"/>
                              </a:rPr>
                              <m:t>𝑜𝑙</m:t>
                            </m:r>
                          </m:sub>
                        </m:sSub>
                        <m:d>
                          <m:dPr>
                            <m:ctrlPr>
                              <a:rPr lang="en-US" sz="2400" i="1" smtClean="0">
                                <a:solidFill>
                                  <a:prstClr val="black"/>
                                </a:solidFill>
                                <a:latin typeface="Cambria Math"/>
                              </a:rPr>
                            </m:ctrlPr>
                          </m:dPr>
                          <m:e>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𝑉</m:t>
                                </m:r>
                              </m:e>
                              <m:sub>
                                <m:r>
                                  <a:rPr lang="en-US" sz="2400" i="1" smtClean="0">
                                    <a:solidFill>
                                      <a:prstClr val="black"/>
                                    </a:solidFill>
                                    <a:latin typeface="Cambria Math" panose="02040503050406030204" pitchFamily="18" charset="0"/>
                                  </a:rPr>
                                  <m:t>2</m:t>
                                </m:r>
                              </m:sub>
                            </m:sSub>
                            <m:r>
                              <a:rPr lang="en-US" sz="2400" i="1" smtClean="0">
                                <a:solidFill>
                                  <a:prstClr val="black"/>
                                </a:solidFill>
                                <a:latin typeface="Cambria Math" panose="02040503050406030204" pitchFamily="18" charset="0"/>
                              </a:rPr>
                              <m:t>−</m:t>
                            </m:r>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𝑉</m:t>
                                </m:r>
                              </m:e>
                              <m:sub>
                                <m:r>
                                  <a:rPr lang="en-US" sz="2400" i="1" smtClean="0">
                                    <a:solidFill>
                                      <a:prstClr val="black"/>
                                    </a:solidFill>
                                    <a:latin typeface="Cambria Math" panose="02040503050406030204" pitchFamily="18" charset="0"/>
                                  </a:rPr>
                                  <m:t>1</m:t>
                                </m:r>
                              </m:sub>
                            </m:sSub>
                          </m:e>
                        </m:d>
                      </m:oMath>
                    </m:oMathPara>
                  </a14:m>
                  <a:endParaRPr lang="el-GR" sz="2400"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64088" y="3769767"/>
                  <a:ext cx="2671372" cy="369332"/>
                </a:xfrm>
                <a:prstGeom prst="rect">
                  <a:avLst/>
                </a:prstGeom>
                <a:blipFill rotWithShape="0">
                  <a:blip r:embed="rId9"/>
                  <a:stretch>
                    <a:fillRect l="-2055" b="-180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Ορθογώνιο 13"/>
                <p:cNvSpPr/>
                <p:nvPr/>
              </p:nvSpPr>
              <p:spPr>
                <a:xfrm>
                  <a:off x="1070232" y="4139099"/>
                  <a:ext cx="5637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2</m:t>
                            </m:r>
                          </m:sub>
                        </m:sSub>
                      </m:oMath>
                    </m:oMathPara>
                  </a14:m>
                  <a:endParaRPr lang="el-GR" sz="2400" dirty="0">
                    <a:solidFill>
                      <a:prstClr val="black"/>
                    </a:solidFill>
                  </a:endParaRPr>
                </a:p>
              </p:txBody>
            </p:sp>
          </mc:Choice>
          <mc:Fallback xmlns="">
            <p:sp>
              <p:nvSpPr>
                <p:cNvPr id="14" name="Ορθογώνιο 13"/>
                <p:cNvSpPr>
                  <a:spLocks noRot="1" noChangeAspect="1" noMove="1" noResize="1" noEditPoints="1" noAdjustHandles="1" noChangeArrowheads="1" noChangeShapeType="1" noTextEdit="1"/>
                </p:cNvSpPr>
                <p:nvPr/>
              </p:nvSpPr>
              <p:spPr>
                <a:xfrm>
                  <a:off x="1070232" y="4139099"/>
                  <a:ext cx="563744" cy="461665"/>
                </a:xfrm>
                <a:prstGeom prst="rect">
                  <a:avLst/>
                </a:prstGeom>
                <a:blipFill rotWithShape="0">
                  <a:blip r:embed="rId10"/>
                  <a:stretch>
                    <a:fillRect b="-263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Ορθογώνιο 14"/>
                <p:cNvSpPr/>
                <p:nvPr/>
              </p:nvSpPr>
              <p:spPr>
                <a:xfrm>
                  <a:off x="3275856" y="4655048"/>
                  <a:ext cx="5637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a:rPr>
                            </m:ctrlPr>
                          </m:sSubPr>
                          <m:e>
                            <m:r>
                              <a:rPr lang="en-US" sz="2400" i="1">
                                <a:solidFill>
                                  <a:prstClr val="black"/>
                                </a:solidFill>
                                <a:latin typeface="Cambria Math" panose="02040503050406030204" pitchFamily="18" charset="0"/>
                              </a:rPr>
                              <m:t>𝑉</m:t>
                            </m:r>
                          </m:e>
                          <m:sub>
                            <m:r>
                              <a:rPr lang="en-US" sz="2400" i="1" smtClean="0">
                                <a:solidFill>
                                  <a:prstClr val="black"/>
                                </a:solidFill>
                                <a:latin typeface="Cambria Math" panose="02040503050406030204" pitchFamily="18" charset="0"/>
                              </a:rPr>
                              <m:t>1</m:t>
                            </m:r>
                          </m:sub>
                        </m:sSub>
                      </m:oMath>
                    </m:oMathPara>
                  </a14:m>
                  <a:endParaRPr lang="el-GR" sz="2400" dirty="0">
                    <a:solidFill>
                      <a:prstClr val="black"/>
                    </a:solidFill>
                  </a:endParaRPr>
                </a:p>
              </p:txBody>
            </p:sp>
          </mc:Choice>
          <mc:Fallback xmlns="">
            <p:sp>
              <p:nvSpPr>
                <p:cNvPr id="15" name="Ορθογώνιο 14"/>
                <p:cNvSpPr>
                  <a:spLocks noRot="1" noChangeAspect="1" noMove="1" noResize="1" noEditPoints="1" noAdjustHandles="1" noChangeArrowheads="1" noChangeShapeType="1" noTextEdit="1"/>
                </p:cNvSpPr>
                <p:nvPr/>
              </p:nvSpPr>
              <p:spPr>
                <a:xfrm>
                  <a:off x="3275856" y="4655048"/>
                  <a:ext cx="563744" cy="461665"/>
                </a:xfrm>
                <a:prstGeom prst="rect">
                  <a:avLst/>
                </a:prstGeom>
                <a:blipFill rotWithShape="0">
                  <a:blip r:embed="rId11"/>
                  <a:stretch>
                    <a:fillRect b="-4000"/>
                  </a:stretch>
                </a:blipFill>
              </p:spPr>
              <p:txBody>
                <a:bodyPr/>
                <a:lstStyle/>
                <a:p>
                  <a:r>
                    <a:rPr lang="el-GR">
                      <a:noFill/>
                    </a:rPr>
                    <a:t> </a:t>
                  </a:r>
                </a:p>
              </p:txBody>
            </p:sp>
          </mc:Fallback>
        </mc:AlternateContent>
        <p:cxnSp>
          <p:nvCxnSpPr>
            <p:cNvPr id="16" name="Straight Arrow Connector 17" title="βέλος"/>
            <p:cNvCxnSpPr/>
            <p:nvPr/>
          </p:nvCxnSpPr>
          <p:spPr>
            <a:xfrm>
              <a:off x="6599160" y="4237808"/>
              <a:ext cx="0" cy="648072"/>
            </a:xfrm>
            <a:prstGeom prst="straightConnector1">
              <a:avLst/>
            </a:prstGeom>
            <a:ln>
              <a:solidFill>
                <a:srgbClr val="004A8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58266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2/30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3600400"/>
              </a:xfrm>
            </p:spPr>
            <p:txBody>
              <a:bodyPr>
                <a:normAutofit lnSpcReduction="10000"/>
              </a:bodyPr>
              <a:lstStyle/>
              <a:p>
                <a:r>
                  <a:rPr lang="el-GR" dirty="0"/>
                  <a:t>Καθώς εκ κατασκευής το </a:t>
                </a:r>
                <a:r>
                  <a:rPr lang="el-GR" b="1" dirty="0"/>
                  <a:t>κέρδος τάσης ανοιχτού βρόχου</a:t>
                </a:r>
                <a:r>
                  <a:rPr lang="en-US" b="1" baseline="30000" dirty="0"/>
                  <a:t>1</a:t>
                </a:r>
                <a:r>
                  <a:rPr lang="el-GR" b="1" dirty="0"/>
                  <a:t>, </a:t>
                </a:r>
                <a14:m>
                  <m:oMath xmlns:m="http://schemas.openxmlformats.org/officeDocument/2006/math">
                    <m:sSub>
                      <m:sSubPr>
                        <m:ctrlPr>
                          <a:rPr lang="el-GR" b="1" i="1">
                            <a:latin typeface="Cambria Math"/>
                          </a:rPr>
                        </m:ctrlPr>
                      </m:sSubPr>
                      <m:e>
                        <m:r>
                          <a:rPr lang="en-US" b="1" i="1">
                            <a:latin typeface="Cambria Math"/>
                          </a:rPr>
                          <m:t>𝑨</m:t>
                        </m:r>
                      </m:e>
                      <m:sub>
                        <m:r>
                          <a:rPr lang="en-US" b="1" i="1">
                            <a:latin typeface="Cambria Math"/>
                          </a:rPr>
                          <m:t>𝒐𝒍</m:t>
                        </m:r>
                      </m:sub>
                    </m:sSub>
                  </m:oMath>
                </a14:m>
                <a:r>
                  <a:rPr lang="en-US" dirty="0"/>
                  <a:t>,</a:t>
                </a:r>
                <a:r>
                  <a:rPr lang="el-GR" dirty="0"/>
                  <a:t> είναι πολύ μεγάλο (ξεπερνάει συνήθως το 10</a:t>
                </a:r>
                <a:r>
                  <a:rPr lang="el-GR" baseline="30000" dirty="0"/>
                  <a:t>5</a:t>
                </a:r>
                <a:r>
                  <a:rPr lang="el-GR" dirty="0"/>
                  <a:t> και μπορεί να φτάσει στο 10</a:t>
                </a:r>
                <a:r>
                  <a:rPr lang="el-GR" baseline="30000" dirty="0"/>
                  <a:t>6</a:t>
                </a:r>
                <a:r>
                  <a:rPr lang="el-GR" dirty="0"/>
                  <a:t> ή και παραπάνω)</a:t>
                </a:r>
                <a:r>
                  <a:rPr lang="en-US" b="1" baseline="30000" dirty="0"/>
                  <a:t>2</a:t>
                </a:r>
                <a:r>
                  <a:rPr lang="el-GR" dirty="0"/>
                  <a:t> και συνυπολογίζοντας το γεγονός ότι η τάση εξόδου δεν υπερβαίνει τις τάσεις τροφοδοσίας, προκύπτει ότι για σχεδόν οποιεσδήποτε τάσεις εισόδου, η τάση εξόδου θα είναι περίπου ίση με τη θετική ή την αρνητική τάση τροφοδοσίας. (Αντίστοιχα, εάν η τροφοδοσία είναι μονή η τάση εξόδου θα είναι μεταξύ 0</a:t>
                </a:r>
                <a:r>
                  <a:rPr lang="en-US" dirty="0"/>
                  <a:t>V</a:t>
                </a:r>
                <a:r>
                  <a:rPr lang="el-GR" dirty="0"/>
                  <a:t> και της τάσης τροφοδοσίας)</a:t>
                </a:r>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3600400"/>
              </a:xfrm>
              <a:blipFill rotWithShape="1">
                <a:blip r:embed="rId2"/>
                <a:stretch>
                  <a:fillRect l="-963" t="-1354" r="-1852" b="-101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
        <p:nvSpPr>
          <p:cNvPr id="5" name="Ορθογώνιο 4"/>
          <p:cNvSpPr/>
          <p:nvPr/>
        </p:nvSpPr>
        <p:spPr>
          <a:xfrm>
            <a:off x="390364" y="5071497"/>
            <a:ext cx="8363272" cy="1495794"/>
          </a:xfrm>
          <a:prstGeom prst="rect">
            <a:avLst/>
          </a:prstGeom>
        </p:spPr>
        <p:txBody>
          <a:bodyPr wrap="square">
            <a:spAutoFit/>
          </a:bodyPr>
          <a:lstStyle/>
          <a:p>
            <a:pPr>
              <a:lnSpc>
                <a:spcPct val="114000"/>
              </a:lnSpc>
            </a:pPr>
            <a:r>
              <a:rPr lang="el-GR" sz="2000" b="1" baseline="30000" dirty="0" smtClean="0">
                <a:solidFill>
                  <a:prstClr val="black"/>
                </a:solidFill>
                <a:latin typeface="Calibri"/>
                <a:cs typeface="Times New Roman" pitchFamily="18" charset="0"/>
              </a:rPr>
              <a:t>1</a:t>
            </a:r>
            <a:r>
              <a:rPr lang="el-GR" sz="2000" dirty="0" smtClean="0">
                <a:solidFill>
                  <a:prstClr val="black"/>
                </a:solidFill>
                <a:latin typeface="Calibri"/>
                <a:cs typeface="Times New Roman" pitchFamily="18" charset="0"/>
              </a:rPr>
              <a:t>Πολλές </a:t>
            </a:r>
            <a:r>
              <a:rPr lang="el-GR" sz="2000" dirty="0">
                <a:solidFill>
                  <a:prstClr val="black"/>
                </a:solidFill>
                <a:latin typeface="Calibri"/>
                <a:cs typeface="Times New Roman" pitchFamily="18" charset="0"/>
              </a:rPr>
              <a:t>φορές το κέρδος τάσης ανοιχτού βρόχου αναφέρεται και ως κέρδος τάσης μεγάλου σήματος (</a:t>
            </a:r>
            <a:r>
              <a:rPr lang="en-US" sz="2000" dirty="0">
                <a:solidFill>
                  <a:prstClr val="black"/>
                </a:solidFill>
                <a:latin typeface="Calibri"/>
                <a:cs typeface="Times New Roman" pitchFamily="18" charset="0"/>
              </a:rPr>
              <a:t>Large Signal Voltage Gain</a:t>
            </a:r>
            <a:r>
              <a:rPr lang="el-GR" sz="2000" dirty="0" smtClean="0">
                <a:solidFill>
                  <a:prstClr val="black"/>
                </a:solidFill>
                <a:latin typeface="Calibri"/>
                <a:cs typeface="Times New Roman" pitchFamily="18" charset="0"/>
              </a:rPr>
              <a:t>).</a:t>
            </a:r>
            <a:endParaRPr lang="en-US" sz="2000" dirty="0">
              <a:solidFill>
                <a:prstClr val="black"/>
              </a:solidFill>
              <a:latin typeface="Calibri"/>
              <a:cs typeface="Times New Roman" pitchFamily="18" charset="0"/>
            </a:endParaRPr>
          </a:p>
          <a:p>
            <a:pPr>
              <a:lnSpc>
                <a:spcPct val="114000"/>
              </a:lnSpc>
            </a:pPr>
            <a:r>
              <a:rPr lang="en-US" sz="2000" b="1" baseline="30000" dirty="0">
                <a:solidFill>
                  <a:prstClr val="black"/>
                </a:solidFill>
                <a:latin typeface="Calibri"/>
              </a:rPr>
              <a:t>2</a:t>
            </a:r>
            <a:r>
              <a:rPr lang="el-GR" sz="2000" dirty="0">
                <a:solidFill>
                  <a:prstClr val="black"/>
                </a:solidFill>
                <a:latin typeface="Calibri"/>
                <a:cs typeface="Times New Roman" pitchFamily="18" charset="0"/>
              </a:rPr>
              <a:t>Ορισμένες φορές το κέρδος εκφράζεται και σε </a:t>
            </a:r>
            <a:r>
              <a:rPr lang="en-US" sz="2000" dirty="0">
                <a:solidFill>
                  <a:prstClr val="black"/>
                </a:solidFill>
                <a:latin typeface="Calibri"/>
                <a:cs typeface="Times New Roman" pitchFamily="18" charset="0"/>
              </a:rPr>
              <a:t>V/mV</a:t>
            </a:r>
            <a:r>
              <a:rPr lang="el-GR" sz="2000" dirty="0">
                <a:solidFill>
                  <a:prstClr val="black"/>
                </a:solidFill>
                <a:latin typeface="Calibri"/>
                <a:cs typeface="Times New Roman" pitchFamily="18" charset="0"/>
              </a:rPr>
              <a:t>. Για παράδειγμα, κέρδος 200.000 μπορεί να γραφτεί ως 200</a:t>
            </a:r>
            <a:r>
              <a:rPr lang="en-US" sz="2000" dirty="0">
                <a:solidFill>
                  <a:prstClr val="black"/>
                </a:solidFill>
                <a:latin typeface="Calibri"/>
                <a:cs typeface="Times New Roman" pitchFamily="18" charset="0"/>
              </a:rPr>
              <a:t>V/mV.</a:t>
            </a:r>
            <a:endParaRPr lang="el-GR" sz="2000" dirty="0">
              <a:solidFill>
                <a:prstClr val="black"/>
              </a:solidFill>
              <a:latin typeface="Calibri"/>
              <a:cs typeface="Times New Roman" pitchFamily="18" charset="0"/>
            </a:endParaRPr>
          </a:p>
        </p:txBody>
      </p:sp>
    </p:spTree>
    <p:extLst>
      <p:ext uri="{BB962C8B-B14F-4D97-AF65-F5344CB8AC3E}">
        <p14:creationId xmlns:p14="http://schemas.microsoft.com/office/powerpoint/2010/main" val="733486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3/30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340768"/>
                <a:ext cx="8229600" cy="2160240"/>
              </a:xfrm>
            </p:spPr>
            <p:txBody>
              <a:bodyPr/>
              <a:lstStyle/>
              <a:p>
                <a:pPr marL="0" indent="0">
                  <a:buNone/>
                </a:pPr>
                <a:r>
                  <a:rPr lang="el-GR" dirty="0">
                    <a:latin typeface="Calibri" pitchFamily="34" charset="0"/>
                  </a:rPr>
                  <a:t>Για παράδειγμα, έστω ένας Τ.Ε. με κέρδος ανοιχτού βρόχου </a:t>
                </a:r>
                <a14:m>
                  <m:oMath xmlns:m="http://schemas.openxmlformats.org/officeDocument/2006/math">
                    <m:sSub>
                      <m:sSubPr>
                        <m:ctrlPr>
                          <a:rPr lang="el-GR" i="1">
                            <a:latin typeface="Cambria Math"/>
                          </a:rPr>
                        </m:ctrlPr>
                      </m:sSubPr>
                      <m:e>
                        <m:r>
                          <a:rPr lang="en-US" i="1">
                            <a:latin typeface="Cambria Math"/>
                          </a:rPr>
                          <m:t>𝐴</m:t>
                        </m:r>
                      </m:e>
                      <m:sub>
                        <m:r>
                          <a:rPr lang="en-US" i="1">
                            <a:latin typeface="Cambria Math"/>
                          </a:rPr>
                          <m:t>𝑜𝑙</m:t>
                        </m:r>
                      </m:sub>
                    </m:sSub>
                    <m:r>
                      <a:rPr lang="en-US" i="1">
                        <a:latin typeface="Cambria Math"/>
                      </a:rPr>
                      <m:t>=</m:t>
                    </m:r>
                    <m:sSup>
                      <m:sSupPr>
                        <m:ctrlPr>
                          <a:rPr lang="en-US" i="1">
                            <a:latin typeface="Cambria Math"/>
                          </a:rPr>
                        </m:ctrlPr>
                      </m:sSupPr>
                      <m:e>
                        <m:r>
                          <a:rPr lang="en-US" i="1">
                            <a:latin typeface="Cambria Math"/>
                          </a:rPr>
                          <m:t>10</m:t>
                        </m:r>
                      </m:e>
                      <m:sup>
                        <m:r>
                          <a:rPr lang="en-US" i="1">
                            <a:latin typeface="Cambria Math"/>
                          </a:rPr>
                          <m:t>5</m:t>
                        </m:r>
                      </m:sup>
                    </m:sSup>
                  </m:oMath>
                </a14:m>
                <a:r>
                  <a:rPr lang="en-US" dirty="0">
                    <a:latin typeface="Calibri" pitchFamily="34" charset="0"/>
                  </a:rPr>
                  <a:t>, </a:t>
                </a:r>
                <a:r>
                  <a:rPr lang="el-GR" dirty="0">
                    <a:latin typeface="Calibri" pitchFamily="34" charset="0"/>
                  </a:rPr>
                  <a:t>και με διπλή συμμετρική τροφοδοσία </a:t>
                </a:r>
                <a14:m>
                  <m:oMath xmlns:m="http://schemas.openxmlformats.org/officeDocument/2006/math">
                    <m:r>
                      <a:rPr lang="el-GR" i="1">
                        <a:latin typeface="Cambria Math"/>
                        <a:ea typeface="Cambria Math"/>
                      </a:rPr>
                      <m:t>±</m:t>
                    </m:r>
                    <m:r>
                      <a:rPr lang="en-US" i="1">
                        <a:latin typeface="Cambria Math"/>
                        <a:ea typeface="Cambria Math"/>
                      </a:rPr>
                      <m:t>15</m:t>
                    </m:r>
                    <m:r>
                      <a:rPr lang="en-US" i="1">
                        <a:latin typeface="Cambria Math"/>
                        <a:ea typeface="Cambria Math"/>
                      </a:rPr>
                      <m:t>𝑉</m:t>
                    </m:r>
                  </m:oMath>
                </a14:m>
                <a:r>
                  <a:rPr lang="en-US" dirty="0">
                    <a:latin typeface="Calibri" pitchFamily="34" charset="0"/>
                  </a:rPr>
                  <a:t>. </a:t>
                </a:r>
                <a:r>
                  <a:rPr lang="el-GR" dirty="0">
                    <a:latin typeface="Calibri" pitchFamily="34" charset="0"/>
                  </a:rPr>
                  <a:t>Τότε, η διαφορά των δύο εισόδων πρέπει να γίνει μικρότερη από 100μ</a:t>
                </a:r>
                <a:r>
                  <a:rPr lang="en-US" dirty="0">
                    <a:latin typeface="Calibri" pitchFamily="34" charset="0"/>
                  </a:rPr>
                  <a:t>V </a:t>
                </a:r>
                <a:r>
                  <a:rPr lang="el-GR" dirty="0">
                    <a:latin typeface="Calibri" pitchFamily="34" charset="0"/>
                  </a:rPr>
                  <a:t>για να προκύψει στην έξοδο τάση διαφορετική από </a:t>
                </a:r>
                <a14:m>
                  <m:oMath xmlns:m="http://schemas.openxmlformats.org/officeDocument/2006/math">
                    <m:r>
                      <a:rPr lang="el-GR" i="1">
                        <a:latin typeface="Cambria Math"/>
                        <a:ea typeface="Cambria Math"/>
                      </a:rPr>
                      <m:t>±</m:t>
                    </m:r>
                    <m:r>
                      <a:rPr lang="en-US" i="1">
                        <a:latin typeface="Cambria Math"/>
                        <a:ea typeface="Cambria Math"/>
                      </a:rPr>
                      <m:t>15</m:t>
                    </m:r>
                    <m:r>
                      <a:rPr lang="en-US" i="1">
                        <a:latin typeface="Cambria Math"/>
                        <a:ea typeface="Cambria Math"/>
                      </a:rPr>
                      <m:t>𝑉</m:t>
                    </m:r>
                    <m:r>
                      <a:rPr lang="el-GR" i="1">
                        <a:latin typeface="Cambria Math"/>
                        <a:ea typeface="Cambria Math"/>
                      </a:rPr>
                      <m:t>.</m:t>
                    </m:r>
                  </m:oMath>
                </a14:m>
                <a:endParaRPr lang="en-US" dirty="0">
                  <a:latin typeface="Calibri" pitchFamily="34" charset="0"/>
                </a:endParaRP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340768"/>
                <a:ext cx="8229600" cy="2160240"/>
              </a:xfrm>
              <a:blipFill rotWithShape="1">
                <a:blip r:embed="rId2"/>
                <a:stretch>
                  <a:fillRect l="-1111" t="-1130" r="-185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473920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4/30</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mc:AlternateContent xmlns:mc="http://schemas.openxmlformats.org/markup-compatibility/2006" xmlns:a14="http://schemas.microsoft.com/office/drawing/2010/main">
        <mc:Choice Requires="a14">
          <p:graphicFrame>
            <p:nvGraphicFramePr>
              <p:cNvPr id="5" name="Content Placeholder 5"/>
              <p:cNvGraphicFramePr>
                <a:graphicFrameLocks/>
              </p:cNvGraphicFramePr>
              <p:nvPr>
                <p:extLst>
                  <p:ext uri="{D42A27DB-BD31-4B8C-83A1-F6EECF244321}">
                    <p14:modId xmlns:p14="http://schemas.microsoft.com/office/powerpoint/2010/main" val="1233713959"/>
                  </p:ext>
                </p:extLst>
              </p:nvPr>
            </p:nvGraphicFramePr>
            <p:xfrm>
              <a:off x="1187624" y="1628800"/>
              <a:ext cx="7128792" cy="4358640"/>
            </p:xfrm>
            <a:graphic>
              <a:graphicData uri="http://schemas.openxmlformats.org/drawingml/2006/table">
                <a:tbl>
                  <a:tblPr firstRow="1" bandRow="1">
                    <a:tableStyleId>{5940675A-B579-460E-94D1-54222C63F5DA}</a:tableStyleId>
                  </a:tblPr>
                  <a:tblGrid>
                    <a:gridCol w="1080120"/>
                    <a:gridCol w="1008112"/>
                    <a:gridCol w="1440160"/>
                    <a:gridCol w="2304256"/>
                    <a:gridCol w="1296144"/>
                  </a:tblGrid>
                  <a:tr h="304842">
                    <a:tc>
                      <a:txBody>
                        <a:bodyPr/>
                        <a:lstStyle/>
                        <a:p>
                          <a:pPr algn="ctr"/>
                          <a14:m>
                            <m:oMath xmlns:m="http://schemas.openxmlformats.org/officeDocument/2006/math">
                              <m:sSub>
                                <m:sSubPr>
                                  <m:ctrlPr>
                                    <a:rPr lang="el-GR" sz="2000" i="1" dirty="0" smtClean="0">
                                      <a:latin typeface="Cambria Math"/>
                                    </a:rPr>
                                  </m:ctrlPr>
                                </m:sSubPr>
                                <m:e>
                                  <m:r>
                                    <a:rPr lang="en-US" sz="2000" dirty="0" smtClean="0">
                                      <a:latin typeface="Cambria Math"/>
                                    </a:rPr>
                                    <m:t>𝑽</m:t>
                                  </m:r>
                                </m:e>
                                <m:sub>
                                  <m:r>
                                    <a:rPr lang="en-US" sz="2000" dirty="0" smtClean="0">
                                      <a:latin typeface="Cambria Math"/>
                                    </a:rPr>
                                    <m:t>𝟐</m:t>
                                  </m:r>
                                </m:sub>
                              </m:sSub>
                            </m:oMath>
                          </a14:m>
                          <a:r>
                            <a:rPr lang="en-US" sz="2000" dirty="0" smtClean="0"/>
                            <a:t> (V)</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l-GR" sz="2000" i="1" dirty="0" smtClean="0">
                                      <a:latin typeface="Cambria Math"/>
                                    </a:rPr>
                                  </m:ctrlPr>
                                </m:sSubPr>
                                <m:e>
                                  <m:r>
                                    <a:rPr lang="en-US" sz="2000" dirty="0" smtClean="0">
                                      <a:latin typeface="Cambria Math"/>
                                    </a:rPr>
                                    <m:t>𝑽</m:t>
                                  </m:r>
                                </m:e>
                                <m:sub>
                                  <m:r>
                                    <a:rPr lang="en-US" sz="2000" dirty="0" smtClean="0">
                                      <a:latin typeface="Cambria Math"/>
                                    </a:rPr>
                                    <m:t>𝟏</m:t>
                                  </m:r>
                                </m:sub>
                              </m:sSub>
                            </m:oMath>
                          </a14:m>
                          <a:r>
                            <a:rPr lang="en-US" sz="2000" dirty="0" smtClean="0"/>
                            <a:t> (V)</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l-GR" sz="2000" i="1" dirty="0" smtClean="0">
                                      <a:latin typeface="Cambria Math"/>
                                    </a:rPr>
                                  </m:ctrlPr>
                                </m:sSubPr>
                                <m:e>
                                  <m:r>
                                    <a:rPr lang="en-US" sz="2000" dirty="0" smtClean="0">
                                      <a:latin typeface="Cambria Math"/>
                                    </a:rPr>
                                    <m:t>𝑽</m:t>
                                  </m:r>
                                </m:e>
                                <m:sub>
                                  <m:r>
                                    <a:rPr lang="en-US" sz="2000" dirty="0" smtClean="0">
                                      <a:latin typeface="Cambria Math"/>
                                    </a:rPr>
                                    <m:t>𝟐</m:t>
                                  </m:r>
                                </m:sub>
                              </m:sSub>
                              <m:r>
                                <a:rPr lang="en-US" sz="2000" dirty="0" smtClean="0">
                                  <a:latin typeface="Cambria Math"/>
                                </a:rPr>
                                <m:t>−</m:t>
                              </m:r>
                              <m:sSub>
                                <m:sSubPr>
                                  <m:ctrlPr>
                                    <a:rPr lang="en-US" sz="2000" i="1" dirty="0" smtClean="0">
                                      <a:latin typeface="Cambria Math"/>
                                    </a:rPr>
                                  </m:ctrlPr>
                                </m:sSubPr>
                                <m:e>
                                  <m:r>
                                    <a:rPr lang="en-US" sz="2000" dirty="0" smtClean="0">
                                      <a:latin typeface="Cambria Math"/>
                                    </a:rPr>
                                    <m:t>𝑽</m:t>
                                  </m:r>
                                </m:e>
                                <m:sub>
                                  <m:r>
                                    <a:rPr lang="en-US" sz="2000" dirty="0" smtClean="0">
                                      <a:latin typeface="Cambria Math"/>
                                    </a:rPr>
                                    <m:t>𝟏</m:t>
                                  </m:r>
                                </m:sub>
                              </m:sSub>
                            </m:oMath>
                          </a14:m>
                          <a:r>
                            <a:rPr lang="en-US" sz="2000" dirty="0" smtClean="0"/>
                            <a:t> (V)</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2000" i="1" smtClean="0">
                                      <a:latin typeface="Cambria Math"/>
                                    </a:rPr>
                                  </m:ctrlPr>
                                </m:sSubPr>
                                <m:e>
                                  <m:r>
                                    <a:rPr lang="en-US" sz="2000" smtClean="0">
                                      <a:latin typeface="Cambria Math"/>
                                    </a:rPr>
                                    <m:t>𝑨</m:t>
                                  </m:r>
                                </m:e>
                                <m:sub>
                                  <m:r>
                                    <a:rPr lang="en-US" sz="2000" smtClean="0">
                                      <a:latin typeface="Cambria Math"/>
                                    </a:rPr>
                                    <m:t>𝒐𝒍</m:t>
                                  </m:r>
                                </m:sub>
                              </m:sSub>
                              <m:r>
                                <a:rPr lang="en-US" sz="2000" smtClean="0">
                                  <a:latin typeface="Cambria Math"/>
                                </a:rPr>
                                <m:t>(</m:t>
                              </m:r>
                              <m:sSub>
                                <m:sSubPr>
                                  <m:ctrlPr>
                                    <a:rPr lang="en-US" sz="2000" i="1" smtClean="0">
                                      <a:latin typeface="Cambria Math"/>
                                    </a:rPr>
                                  </m:ctrlPr>
                                </m:sSubPr>
                                <m:e>
                                  <m:r>
                                    <a:rPr lang="en-US" sz="2000" smtClean="0">
                                      <a:latin typeface="Cambria Math"/>
                                    </a:rPr>
                                    <m:t>𝑽</m:t>
                                  </m:r>
                                </m:e>
                                <m:sub>
                                  <m:r>
                                    <a:rPr lang="en-US" sz="2000" smtClean="0">
                                      <a:latin typeface="Cambria Math"/>
                                    </a:rPr>
                                    <m:t>𝟐</m:t>
                                  </m:r>
                                </m:sub>
                              </m:sSub>
                              <m:r>
                                <a:rPr lang="en-US" sz="2000" smtClean="0">
                                  <a:latin typeface="Cambria Math"/>
                                </a:rPr>
                                <m:t>−</m:t>
                              </m:r>
                              <m:sSub>
                                <m:sSubPr>
                                  <m:ctrlPr>
                                    <a:rPr lang="en-US" sz="2000" i="1" smtClean="0">
                                      <a:latin typeface="Cambria Math"/>
                                    </a:rPr>
                                  </m:ctrlPr>
                                </m:sSubPr>
                                <m:e>
                                  <m:r>
                                    <a:rPr lang="en-US" sz="2000" smtClean="0">
                                      <a:latin typeface="Cambria Math"/>
                                    </a:rPr>
                                    <m:t>𝑽</m:t>
                                  </m:r>
                                </m:e>
                                <m:sub>
                                  <m:r>
                                    <a:rPr lang="en-US" sz="2000" smtClean="0">
                                      <a:latin typeface="Cambria Math"/>
                                    </a:rPr>
                                    <m:t>𝟏</m:t>
                                  </m:r>
                                </m:sub>
                              </m:sSub>
                              <m:r>
                                <a:rPr lang="en-US" sz="2000" smtClean="0">
                                  <a:latin typeface="Cambria Math"/>
                                </a:rPr>
                                <m:t>)</m:t>
                              </m:r>
                            </m:oMath>
                          </a14:m>
                          <a:r>
                            <a:rPr lang="en-US" sz="2000" dirty="0" smtClean="0"/>
                            <a:t> (V)</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l-GR" sz="2000" i="1" dirty="0" smtClean="0">
                                      <a:latin typeface="Cambria Math"/>
                                    </a:rPr>
                                  </m:ctrlPr>
                                </m:sSubPr>
                                <m:e>
                                  <m:r>
                                    <a:rPr lang="en-US" sz="2000" dirty="0" smtClean="0">
                                      <a:latin typeface="Cambria Math"/>
                                    </a:rPr>
                                    <m:t>𝑽</m:t>
                                  </m:r>
                                </m:e>
                                <m:sub>
                                  <m:r>
                                    <a:rPr lang="en-US" sz="2000" dirty="0" smtClean="0">
                                      <a:latin typeface="Cambria Math"/>
                                    </a:rPr>
                                    <m:t>𝒐𝒖𝒕</m:t>
                                  </m:r>
                                </m:sub>
                              </m:sSub>
                            </m:oMath>
                          </a14:m>
                          <a:r>
                            <a:rPr lang="en-US" sz="2000" dirty="0" smtClean="0"/>
                            <a:t> (V)</a:t>
                          </a:r>
                          <a:endParaRPr lang="en-US" sz="2000" dirty="0"/>
                        </a:p>
                      </a:txBody>
                      <a:tcPr/>
                    </a:tc>
                  </a:tr>
                  <a:tr h="304842">
                    <a:tc>
                      <a:txBody>
                        <a:bodyPr/>
                        <a:lstStyle/>
                        <a:p>
                          <a:pPr algn="ctr"/>
                          <a:r>
                            <a:rPr lang="en-US" sz="2000" dirty="0" smtClean="0"/>
                            <a:t>2</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10</a:t>
                          </a:r>
                          <a:r>
                            <a:rPr lang="en-US" sz="2000" baseline="30000" dirty="0" smtClean="0"/>
                            <a:t>5</a:t>
                          </a:r>
                          <a:endParaRPr lang="en-US" sz="2000" baseline="30000" dirty="0"/>
                        </a:p>
                      </a:txBody>
                      <a:tcPr/>
                    </a:tc>
                    <a:tc>
                      <a:txBody>
                        <a:bodyPr/>
                        <a:lstStyle/>
                        <a:p>
                          <a:pPr algn="ctr"/>
                          <a:r>
                            <a:rPr lang="en-US" sz="2000" dirty="0" smtClean="0"/>
                            <a:t>+15</a:t>
                          </a:r>
                          <a:endParaRPr lang="en-US" sz="2000" dirty="0"/>
                        </a:p>
                      </a:txBody>
                      <a:tcPr/>
                    </a:tc>
                  </a:tr>
                  <a:tr h="304842">
                    <a:tc>
                      <a:txBody>
                        <a:bodyPr/>
                        <a:lstStyle/>
                        <a:p>
                          <a:pPr algn="ctr"/>
                          <a:r>
                            <a:rPr lang="en-US" sz="2000" dirty="0" smtClean="0"/>
                            <a:t>1</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5</a:t>
                          </a:r>
                        </a:p>
                      </a:txBody>
                      <a:tcPr/>
                    </a:tc>
                    <a:tc>
                      <a:txBody>
                        <a:bodyPr/>
                        <a:lstStyle/>
                        <a:p>
                          <a:pPr algn="ctr"/>
                          <a:r>
                            <a:rPr lang="en-US" sz="2000" dirty="0" smtClean="0"/>
                            <a:t>-15</a:t>
                          </a:r>
                        </a:p>
                      </a:txBody>
                      <a:tcPr/>
                    </a:tc>
                  </a:tr>
                  <a:tr h="304842">
                    <a:tc>
                      <a:txBody>
                        <a:bodyPr/>
                        <a:lstStyle/>
                        <a:p>
                          <a:pPr algn="ctr"/>
                          <a:r>
                            <a:rPr lang="en-US" sz="2000" dirty="0" smtClean="0"/>
                            <a:t>0,2</a:t>
                          </a:r>
                          <a:endParaRPr lang="en-US" sz="2000" dirty="0"/>
                        </a:p>
                      </a:txBody>
                      <a:tcPr/>
                    </a:tc>
                    <a:tc>
                      <a:txBody>
                        <a:bodyPr/>
                        <a:lstStyle/>
                        <a:p>
                          <a:pPr algn="ctr"/>
                          <a:r>
                            <a:rPr lang="en-US" sz="2000" dirty="0" smtClean="0"/>
                            <a:t>0,1</a:t>
                          </a:r>
                          <a:endParaRPr lang="en-US" sz="2000" dirty="0"/>
                        </a:p>
                      </a:txBody>
                      <a:tcPr/>
                    </a:tc>
                    <a:tc>
                      <a:txBody>
                        <a:bodyPr/>
                        <a:lstStyle/>
                        <a:p>
                          <a:pPr algn="ctr"/>
                          <a:r>
                            <a:rPr lang="en-US" sz="2000" dirty="0" smtClean="0"/>
                            <a:t>0,1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4</a:t>
                          </a:r>
                        </a:p>
                      </a:txBody>
                      <a:tcPr/>
                    </a:tc>
                    <a:tc>
                      <a:txBody>
                        <a:bodyPr/>
                        <a:lstStyle/>
                        <a:p>
                          <a:pPr algn="ctr"/>
                          <a:r>
                            <a:rPr lang="en-US" sz="2000" dirty="0" smtClean="0"/>
                            <a:t>+15</a:t>
                          </a:r>
                        </a:p>
                      </a:txBody>
                      <a:tcPr/>
                    </a:tc>
                  </a:tr>
                  <a:tr h="304842">
                    <a:tc>
                      <a:txBody>
                        <a:bodyPr/>
                        <a:lstStyle/>
                        <a:p>
                          <a:pPr algn="ctr"/>
                          <a:r>
                            <a:rPr lang="en-US" sz="2000" dirty="0" smtClean="0"/>
                            <a:t>0,1</a:t>
                          </a:r>
                          <a:endParaRPr lang="en-US" sz="2000" dirty="0"/>
                        </a:p>
                      </a:txBody>
                      <a:tcPr/>
                    </a:tc>
                    <a:tc>
                      <a:txBody>
                        <a:bodyPr/>
                        <a:lstStyle/>
                        <a:p>
                          <a:pPr algn="ctr"/>
                          <a:r>
                            <a:rPr lang="en-US" sz="2000" dirty="0" smtClean="0"/>
                            <a:t>0,2</a:t>
                          </a:r>
                          <a:endParaRPr lang="en-US" sz="2000" dirty="0"/>
                        </a:p>
                      </a:txBody>
                      <a:tcPr/>
                    </a:tc>
                    <a:tc>
                      <a:txBody>
                        <a:bodyPr/>
                        <a:lstStyle/>
                        <a:p>
                          <a:pPr algn="ctr"/>
                          <a:r>
                            <a:rPr lang="en-US" sz="2000" dirty="0" smtClean="0"/>
                            <a:t>-0,1</a:t>
                          </a:r>
                          <a:endParaRPr lang="en-US" sz="2000" dirty="0"/>
                        </a:p>
                      </a:txBody>
                      <a:tcPr/>
                    </a:tc>
                    <a:tc>
                      <a:txBody>
                        <a:bodyPr/>
                        <a:lstStyle/>
                        <a:p>
                          <a:pPr algn="ctr"/>
                          <a:r>
                            <a:rPr lang="en-US" sz="2000" dirty="0" smtClean="0"/>
                            <a:t>-10</a:t>
                          </a:r>
                          <a:r>
                            <a:rPr lang="en-US" sz="2000" baseline="30000" dirty="0" smtClean="0"/>
                            <a:t>4</a:t>
                          </a:r>
                          <a:endParaRPr lang="en-US" sz="2000" dirty="0" smtClean="0"/>
                        </a:p>
                      </a:txBody>
                      <a:tcPr/>
                    </a:tc>
                    <a:tc>
                      <a:txBody>
                        <a:bodyPr/>
                        <a:lstStyle/>
                        <a:p>
                          <a:pPr algn="ctr"/>
                          <a:r>
                            <a:rPr lang="en-US" sz="2000" dirty="0" smtClean="0"/>
                            <a:t>-15</a:t>
                          </a:r>
                        </a:p>
                      </a:txBody>
                      <a:tcPr/>
                    </a:tc>
                  </a:tr>
                  <a:tr h="304842">
                    <a:tc>
                      <a:txBody>
                        <a:bodyPr/>
                        <a:lstStyle/>
                        <a:p>
                          <a:pPr algn="ctr"/>
                          <a:r>
                            <a:rPr lang="en-US" sz="2000" dirty="0" smtClean="0"/>
                            <a:t>0,02</a:t>
                          </a:r>
                          <a:endParaRPr lang="en-US" sz="2000" dirty="0"/>
                        </a:p>
                      </a:txBody>
                      <a:tcPr/>
                    </a:tc>
                    <a:tc>
                      <a:txBody>
                        <a:bodyPr/>
                        <a:lstStyle/>
                        <a:p>
                          <a:pPr algn="ctr"/>
                          <a:r>
                            <a:rPr lang="en-US" sz="2000" dirty="0" smtClean="0"/>
                            <a:t>0,01</a:t>
                          </a:r>
                          <a:endParaRPr lang="en-US" sz="2000" dirty="0"/>
                        </a:p>
                      </a:txBody>
                      <a:tcPr/>
                    </a:tc>
                    <a:tc>
                      <a:txBody>
                        <a:bodyPr/>
                        <a:lstStyle/>
                        <a:p>
                          <a:pPr algn="ctr"/>
                          <a:r>
                            <a:rPr lang="en-US" sz="2000" dirty="0" smtClean="0"/>
                            <a:t>0,01</a:t>
                          </a:r>
                          <a:endParaRPr lang="en-US" sz="2000" dirty="0"/>
                        </a:p>
                      </a:txBody>
                      <a:tcPr/>
                    </a:tc>
                    <a:tc>
                      <a:txBody>
                        <a:bodyPr/>
                        <a:lstStyle/>
                        <a:p>
                          <a:pPr algn="ctr"/>
                          <a:r>
                            <a:rPr lang="en-US" sz="2000" dirty="0" smtClean="0"/>
                            <a:t>10</a:t>
                          </a:r>
                          <a:r>
                            <a:rPr lang="en-US" sz="2000" baseline="30000" dirty="0" smtClean="0"/>
                            <a:t>3</a:t>
                          </a:r>
                          <a:endParaRPr lang="en-US" sz="2000" dirty="0" smtClean="0"/>
                        </a:p>
                      </a:txBody>
                      <a:tcPr/>
                    </a:tc>
                    <a:tc>
                      <a:txBody>
                        <a:bodyPr/>
                        <a:lstStyle/>
                        <a:p>
                          <a:pPr algn="ctr"/>
                          <a:r>
                            <a:rPr lang="en-US" sz="2000" dirty="0" smtClean="0"/>
                            <a:t>+15</a:t>
                          </a:r>
                        </a:p>
                      </a:txBody>
                      <a:tcPr/>
                    </a:tc>
                  </a:tr>
                  <a:tr h="304842">
                    <a:tc>
                      <a:txBody>
                        <a:bodyPr/>
                        <a:lstStyle/>
                        <a:p>
                          <a:pPr algn="ctr"/>
                          <a:r>
                            <a:rPr lang="en-US" sz="2000" dirty="0" smtClean="0"/>
                            <a:t>0,01</a:t>
                          </a:r>
                          <a:endParaRPr lang="en-US" sz="2000" dirty="0"/>
                        </a:p>
                      </a:txBody>
                      <a:tcPr/>
                    </a:tc>
                    <a:tc>
                      <a:txBody>
                        <a:bodyPr/>
                        <a:lstStyle/>
                        <a:p>
                          <a:pPr algn="ctr"/>
                          <a:r>
                            <a:rPr lang="en-US" sz="2000" dirty="0" smtClean="0"/>
                            <a:t>0,02</a:t>
                          </a:r>
                          <a:endParaRPr lang="en-US" sz="2000" dirty="0"/>
                        </a:p>
                      </a:txBody>
                      <a:tcPr/>
                    </a:tc>
                    <a:tc>
                      <a:txBody>
                        <a:bodyPr/>
                        <a:lstStyle/>
                        <a:p>
                          <a:pPr algn="ctr"/>
                          <a:r>
                            <a:rPr lang="en-US" sz="2000" dirty="0" smtClean="0"/>
                            <a:t>-0,01</a:t>
                          </a:r>
                          <a:endParaRPr lang="en-US" sz="2000" dirty="0"/>
                        </a:p>
                      </a:txBody>
                      <a:tcPr/>
                    </a:tc>
                    <a:tc>
                      <a:txBody>
                        <a:bodyPr/>
                        <a:lstStyle/>
                        <a:p>
                          <a:pPr algn="ctr"/>
                          <a:r>
                            <a:rPr lang="en-US" sz="2000" dirty="0" smtClean="0"/>
                            <a:t>-10</a:t>
                          </a:r>
                          <a:r>
                            <a:rPr lang="en-US" sz="2000" baseline="30000" dirty="0" smtClean="0"/>
                            <a:t>3</a:t>
                          </a:r>
                          <a:endParaRPr lang="en-US" sz="2000" dirty="0" smtClean="0"/>
                        </a:p>
                      </a:txBody>
                      <a:tcPr/>
                    </a:tc>
                    <a:tc>
                      <a:txBody>
                        <a:bodyPr/>
                        <a:lstStyle/>
                        <a:p>
                          <a:pPr algn="ctr"/>
                          <a:r>
                            <a:rPr lang="en-US" sz="2000" dirty="0" smtClean="0"/>
                            <a:t>-15</a:t>
                          </a:r>
                        </a:p>
                      </a:txBody>
                      <a:tcPr/>
                    </a:tc>
                  </a:tr>
                  <a:tr h="304842">
                    <a:tc>
                      <a:txBody>
                        <a:bodyPr/>
                        <a:lstStyle/>
                        <a:p>
                          <a:pPr algn="ctr"/>
                          <a:r>
                            <a:rPr lang="en-US" sz="2000" dirty="0" smtClean="0"/>
                            <a:t>0,002</a:t>
                          </a:r>
                          <a:endParaRPr lang="en-US" sz="2000" dirty="0"/>
                        </a:p>
                      </a:txBody>
                      <a:tcPr/>
                    </a:tc>
                    <a:tc>
                      <a:txBody>
                        <a:bodyPr/>
                        <a:lstStyle/>
                        <a:p>
                          <a:pPr algn="ctr"/>
                          <a:r>
                            <a:rPr lang="en-US" sz="2000" dirty="0" smtClean="0"/>
                            <a:t>0,001</a:t>
                          </a:r>
                          <a:endParaRPr lang="en-US" sz="2000" dirty="0"/>
                        </a:p>
                      </a:txBody>
                      <a:tcPr/>
                    </a:tc>
                    <a:tc>
                      <a:txBody>
                        <a:bodyPr/>
                        <a:lstStyle/>
                        <a:p>
                          <a:pPr algn="ctr"/>
                          <a:r>
                            <a:rPr lang="en-US" sz="2000" dirty="0" smtClean="0"/>
                            <a:t>0,001</a:t>
                          </a:r>
                          <a:endParaRPr lang="en-US" sz="2000" dirty="0"/>
                        </a:p>
                      </a:txBody>
                      <a:tcPr/>
                    </a:tc>
                    <a:tc>
                      <a:txBody>
                        <a:bodyPr/>
                        <a:lstStyle/>
                        <a:p>
                          <a:pPr algn="ctr"/>
                          <a:r>
                            <a:rPr lang="en-US" sz="2000" dirty="0" smtClean="0"/>
                            <a:t>10</a:t>
                          </a:r>
                          <a:r>
                            <a:rPr lang="en-US" sz="2000" baseline="30000" dirty="0" smtClean="0"/>
                            <a:t>2</a:t>
                          </a:r>
                          <a:endParaRPr lang="en-US" sz="2000" dirty="0" smtClean="0"/>
                        </a:p>
                      </a:txBody>
                      <a:tcPr/>
                    </a:tc>
                    <a:tc>
                      <a:txBody>
                        <a:bodyPr/>
                        <a:lstStyle/>
                        <a:p>
                          <a:pPr algn="ctr"/>
                          <a:r>
                            <a:rPr lang="en-US" sz="2000" dirty="0" smtClean="0"/>
                            <a:t>+15</a:t>
                          </a:r>
                        </a:p>
                      </a:txBody>
                      <a:tcPr/>
                    </a:tc>
                  </a:tr>
                  <a:tr h="304842">
                    <a:tc>
                      <a:txBody>
                        <a:bodyPr/>
                        <a:lstStyle/>
                        <a:p>
                          <a:pPr algn="ctr"/>
                          <a:r>
                            <a:rPr lang="en-US" sz="2000" dirty="0" smtClean="0"/>
                            <a:t>0,001</a:t>
                          </a:r>
                          <a:endParaRPr lang="en-US" sz="2000" dirty="0"/>
                        </a:p>
                      </a:txBody>
                      <a:tcPr/>
                    </a:tc>
                    <a:tc>
                      <a:txBody>
                        <a:bodyPr/>
                        <a:lstStyle/>
                        <a:p>
                          <a:pPr algn="ctr"/>
                          <a:r>
                            <a:rPr lang="en-US" sz="2000" dirty="0" smtClean="0"/>
                            <a:t>0,002</a:t>
                          </a:r>
                          <a:endParaRPr lang="en-US" sz="2000" dirty="0"/>
                        </a:p>
                      </a:txBody>
                      <a:tcPr/>
                    </a:tc>
                    <a:tc>
                      <a:txBody>
                        <a:bodyPr/>
                        <a:lstStyle/>
                        <a:p>
                          <a:pPr algn="ctr"/>
                          <a:r>
                            <a:rPr lang="en-US" sz="2000" dirty="0" smtClean="0"/>
                            <a:t>-0,001</a:t>
                          </a:r>
                          <a:endParaRPr lang="en-US" sz="2000" dirty="0"/>
                        </a:p>
                      </a:txBody>
                      <a:tcPr/>
                    </a:tc>
                    <a:tc>
                      <a:txBody>
                        <a:bodyPr/>
                        <a:lstStyle/>
                        <a:p>
                          <a:pPr algn="ctr"/>
                          <a:r>
                            <a:rPr lang="en-US" sz="2000" dirty="0" smtClean="0"/>
                            <a:t>-10</a:t>
                          </a:r>
                          <a:r>
                            <a:rPr lang="en-US" sz="2000" baseline="30000" dirty="0" smtClean="0"/>
                            <a:t>2</a:t>
                          </a:r>
                        </a:p>
                      </a:txBody>
                      <a:tcPr/>
                    </a:tc>
                    <a:tc>
                      <a:txBody>
                        <a:bodyPr/>
                        <a:lstStyle/>
                        <a:p>
                          <a:pPr algn="ctr"/>
                          <a:r>
                            <a:rPr lang="en-US" sz="2000" dirty="0" smtClean="0"/>
                            <a:t>-15</a:t>
                          </a:r>
                        </a:p>
                      </a:txBody>
                      <a:tcPr/>
                    </a:tc>
                  </a:tr>
                  <a:tr h="304842">
                    <a:tc>
                      <a:txBody>
                        <a:bodyPr/>
                        <a:lstStyle/>
                        <a:p>
                          <a:pPr algn="ctr"/>
                          <a:r>
                            <a:rPr lang="en-US" sz="2000" dirty="0" smtClean="0"/>
                            <a:t>0,0002</a:t>
                          </a:r>
                          <a:endParaRPr lang="en-US" sz="2000" dirty="0"/>
                        </a:p>
                      </a:txBody>
                      <a:tcPr/>
                    </a:tc>
                    <a:tc>
                      <a:txBody>
                        <a:bodyPr/>
                        <a:lstStyle/>
                        <a:p>
                          <a:pPr algn="ctr"/>
                          <a:r>
                            <a:rPr lang="en-US" sz="2000" dirty="0" smtClean="0"/>
                            <a:t>0,0001</a:t>
                          </a:r>
                          <a:endParaRPr lang="en-US" sz="2000" dirty="0"/>
                        </a:p>
                      </a:txBody>
                      <a:tcPr/>
                    </a:tc>
                    <a:tc>
                      <a:txBody>
                        <a:bodyPr/>
                        <a:lstStyle/>
                        <a:p>
                          <a:pPr algn="ctr"/>
                          <a:r>
                            <a:rPr lang="en-US" sz="2000" dirty="0" smtClean="0"/>
                            <a:t>0,0001</a:t>
                          </a:r>
                          <a:endParaRPr lang="en-US" sz="2000" dirty="0"/>
                        </a:p>
                      </a:txBody>
                      <a:tcPr/>
                    </a:tc>
                    <a:tc>
                      <a:txBody>
                        <a:bodyPr/>
                        <a:lstStyle/>
                        <a:p>
                          <a:pPr algn="ctr"/>
                          <a:r>
                            <a:rPr lang="en-US" sz="2000" baseline="0" dirty="0" smtClean="0"/>
                            <a:t>10</a:t>
                          </a:r>
                        </a:p>
                      </a:txBody>
                      <a:tcPr/>
                    </a:tc>
                    <a:tc>
                      <a:txBody>
                        <a:bodyPr/>
                        <a:lstStyle/>
                        <a:p>
                          <a:pPr algn="ctr"/>
                          <a:r>
                            <a:rPr lang="en-US" sz="2000" dirty="0" smtClean="0"/>
                            <a:t>10</a:t>
                          </a:r>
                        </a:p>
                      </a:txBody>
                      <a:tcPr/>
                    </a:tc>
                  </a:tr>
                  <a:tr h="304842">
                    <a:tc>
                      <a:txBody>
                        <a:bodyPr/>
                        <a:lstStyle/>
                        <a:p>
                          <a:pPr algn="ctr"/>
                          <a:r>
                            <a:rPr lang="en-US" sz="2000" dirty="0" smtClean="0"/>
                            <a:t>0,0001</a:t>
                          </a:r>
                          <a:endParaRPr lang="en-US" sz="2000" dirty="0"/>
                        </a:p>
                      </a:txBody>
                      <a:tcPr/>
                    </a:tc>
                    <a:tc>
                      <a:txBody>
                        <a:bodyPr/>
                        <a:lstStyle/>
                        <a:p>
                          <a:pPr algn="ctr"/>
                          <a:r>
                            <a:rPr lang="en-US" sz="2000" dirty="0" smtClean="0"/>
                            <a:t>0,0002</a:t>
                          </a:r>
                          <a:endParaRPr lang="en-US" sz="2000" dirty="0"/>
                        </a:p>
                      </a:txBody>
                      <a:tcPr/>
                    </a:tc>
                    <a:tc>
                      <a:txBody>
                        <a:bodyPr/>
                        <a:lstStyle/>
                        <a:p>
                          <a:pPr algn="ctr"/>
                          <a:r>
                            <a:rPr lang="en-US" sz="2000" dirty="0" smtClean="0"/>
                            <a:t>-0,0001</a:t>
                          </a:r>
                          <a:endParaRPr lang="en-US" sz="2000" dirty="0"/>
                        </a:p>
                      </a:txBody>
                      <a:tcPr/>
                    </a:tc>
                    <a:tc>
                      <a:txBody>
                        <a:bodyPr/>
                        <a:lstStyle/>
                        <a:p>
                          <a:pPr algn="ctr"/>
                          <a:r>
                            <a:rPr lang="en-US" sz="2000" baseline="0" dirty="0" smtClean="0"/>
                            <a:t>-10</a:t>
                          </a:r>
                        </a:p>
                      </a:txBody>
                      <a:tcPr/>
                    </a:tc>
                    <a:tc>
                      <a:txBody>
                        <a:bodyPr/>
                        <a:lstStyle/>
                        <a:p>
                          <a:pPr algn="ctr"/>
                          <a:r>
                            <a:rPr lang="en-US" sz="2000" dirty="0" smtClean="0"/>
                            <a:t>-10</a:t>
                          </a:r>
                        </a:p>
                      </a:txBody>
                      <a:tcPr/>
                    </a:tc>
                  </a:tr>
                </a:tbl>
              </a:graphicData>
            </a:graphic>
          </p:graphicFrame>
        </mc:Choice>
        <mc:Fallback xmlns="">
          <p:graphicFrame>
            <p:nvGraphicFramePr>
              <p:cNvPr id="5" name="Content Placeholder 5"/>
              <p:cNvGraphicFramePr>
                <a:graphicFrameLocks/>
              </p:cNvGraphicFramePr>
              <p:nvPr>
                <p:extLst>
                  <p:ext uri="{D42A27DB-BD31-4B8C-83A1-F6EECF244321}">
                    <p14:modId xmlns:p14="http://schemas.microsoft.com/office/powerpoint/2010/main" val="403620186"/>
                  </p:ext>
                </p:extLst>
              </p:nvPr>
            </p:nvGraphicFramePr>
            <p:xfrm>
              <a:off x="1187624" y="1628800"/>
              <a:ext cx="7128792" cy="4358640"/>
            </p:xfrm>
            <a:graphic>
              <a:graphicData uri="http://schemas.openxmlformats.org/drawingml/2006/table">
                <a:tbl>
                  <a:tblPr firstRow="1" bandRow="1">
                    <a:tableStyleId>{5940675A-B579-460E-94D1-54222C63F5DA}</a:tableStyleId>
                  </a:tblPr>
                  <a:tblGrid>
                    <a:gridCol w="1080120"/>
                    <a:gridCol w="1008112"/>
                    <a:gridCol w="1440160"/>
                    <a:gridCol w="2304256"/>
                    <a:gridCol w="1296144"/>
                  </a:tblGrid>
                  <a:tr h="396240">
                    <a:tc>
                      <a:txBody>
                        <a:bodyPr/>
                        <a:lstStyle/>
                        <a:p>
                          <a:endParaRPr lang="el-GR"/>
                        </a:p>
                      </a:txBody>
                      <a:tcPr>
                        <a:blipFill rotWithShape="0">
                          <a:blip r:embed="rId2"/>
                          <a:stretch>
                            <a:fillRect l="-565" t="-7692" r="-562712" b="-1027692"/>
                          </a:stretch>
                        </a:blipFill>
                      </a:tcPr>
                    </a:tc>
                    <a:tc>
                      <a:txBody>
                        <a:bodyPr/>
                        <a:lstStyle/>
                        <a:p>
                          <a:endParaRPr lang="el-GR"/>
                        </a:p>
                      </a:txBody>
                      <a:tcPr>
                        <a:blipFill rotWithShape="0">
                          <a:blip r:embed="rId2"/>
                          <a:stretch>
                            <a:fillRect l="-107229" t="-7692" r="-500000" b="-1027692"/>
                          </a:stretch>
                        </a:blipFill>
                      </a:tcPr>
                    </a:tc>
                    <a:tc>
                      <a:txBody>
                        <a:bodyPr/>
                        <a:lstStyle/>
                        <a:p>
                          <a:endParaRPr lang="el-GR"/>
                        </a:p>
                      </a:txBody>
                      <a:tcPr>
                        <a:blipFill rotWithShape="0">
                          <a:blip r:embed="rId2"/>
                          <a:stretch>
                            <a:fillRect l="-145148" t="-7692" r="-250211" b="-1027692"/>
                          </a:stretch>
                        </a:blipFill>
                      </a:tcPr>
                    </a:tc>
                    <a:tc>
                      <a:txBody>
                        <a:bodyPr/>
                        <a:lstStyle/>
                        <a:p>
                          <a:endParaRPr lang="el-GR"/>
                        </a:p>
                      </a:txBody>
                      <a:tcPr>
                        <a:blipFill rotWithShape="0">
                          <a:blip r:embed="rId2"/>
                          <a:stretch>
                            <a:fillRect l="-153704" t="-7692" r="-56878" b="-1027692"/>
                          </a:stretch>
                        </a:blipFill>
                      </a:tcPr>
                    </a:tc>
                    <a:tc>
                      <a:txBody>
                        <a:bodyPr/>
                        <a:lstStyle/>
                        <a:p>
                          <a:endParaRPr lang="el-GR"/>
                        </a:p>
                      </a:txBody>
                      <a:tcPr>
                        <a:blipFill rotWithShape="0">
                          <a:blip r:embed="rId2"/>
                          <a:stretch>
                            <a:fillRect l="-450235" t="-7692" r="-939" b="-1027692"/>
                          </a:stretch>
                        </a:blipFill>
                      </a:tcPr>
                    </a:tc>
                  </a:tr>
                  <a:tr h="396240">
                    <a:tc>
                      <a:txBody>
                        <a:bodyPr/>
                        <a:lstStyle/>
                        <a:p>
                          <a:pPr algn="ctr"/>
                          <a:r>
                            <a:rPr lang="en-US" sz="2000" dirty="0" smtClean="0"/>
                            <a:t>2</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10</a:t>
                          </a:r>
                          <a:r>
                            <a:rPr lang="en-US" sz="2000" baseline="30000" dirty="0" smtClean="0"/>
                            <a:t>5</a:t>
                          </a:r>
                          <a:endParaRPr lang="en-US" sz="2000" baseline="30000" dirty="0"/>
                        </a:p>
                      </a:txBody>
                      <a:tcPr/>
                    </a:tc>
                    <a:tc>
                      <a:txBody>
                        <a:bodyPr/>
                        <a:lstStyle/>
                        <a:p>
                          <a:pPr algn="ctr"/>
                          <a:r>
                            <a:rPr lang="en-US" sz="2000" dirty="0" smtClean="0"/>
                            <a:t>+15</a:t>
                          </a:r>
                          <a:endParaRPr lang="en-US" sz="2000" dirty="0"/>
                        </a:p>
                      </a:txBody>
                      <a:tcPr/>
                    </a:tc>
                  </a:tr>
                  <a:tr h="396240">
                    <a:tc>
                      <a:txBody>
                        <a:bodyPr/>
                        <a:lstStyle/>
                        <a:p>
                          <a:pPr algn="ctr"/>
                          <a:r>
                            <a:rPr lang="en-US" sz="2000" dirty="0" smtClean="0"/>
                            <a:t>1</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5</a:t>
                          </a:r>
                        </a:p>
                      </a:txBody>
                      <a:tcPr/>
                    </a:tc>
                    <a:tc>
                      <a:txBody>
                        <a:bodyPr/>
                        <a:lstStyle/>
                        <a:p>
                          <a:pPr algn="ctr"/>
                          <a:r>
                            <a:rPr lang="en-US" sz="2000" dirty="0" smtClean="0"/>
                            <a:t>-15</a:t>
                          </a:r>
                        </a:p>
                      </a:txBody>
                      <a:tcPr/>
                    </a:tc>
                  </a:tr>
                  <a:tr h="396240">
                    <a:tc>
                      <a:txBody>
                        <a:bodyPr/>
                        <a:lstStyle/>
                        <a:p>
                          <a:pPr algn="ctr"/>
                          <a:r>
                            <a:rPr lang="en-US" sz="2000" dirty="0" smtClean="0"/>
                            <a:t>0,2</a:t>
                          </a:r>
                          <a:endParaRPr lang="en-US" sz="2000" dirty="0"/>
                        </a:p>
                      </a:txBody>
                      <a:tcPr/>
                    </a:tc>
                    <a:tc>
                      <a:txBody>
                        <a:bodyPr/>
                        <a:lstStyle/>
                        <a:p>
                          <a:pPr algn="ctr"/>
                          <a:r>
                            <a:rPr lang="en-US" sz="2000" dirty="0" smtClean="0"/>
                            <a:t>0,1</a:t>
                          </a:r>
                          <a:endParaRPr lang="en-US" sz="2000" dirty="0"/>
                        </a:p>
                      </a:txBody>
                      <a:tcPr/>
                    </a:tc>
                    <a:tc>
                      <a:txBody>
                        <a:bodyPr/>
                        <a:lstStyle/>
                        <a:p>
                          <a:pPr algn="ctr"/>
                          <a:r>
                            <a:rPr lang="en-US" sz="2000" dirty="0" smtClean="0"/>
                            <a:t>0,1</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a:t>
                          </a:r>
                          <a:r>
                            <a:rPr lang="en-US" sz="2000" baseline="30000" dirty="0" smtClean="0"/>
                            <a:t>4</a:t>
                          </a:r>
                        </a:p>
                      </a:txBody>
                      <a:tcPr/>
                    </a:tc>
                    <a:tc>
                      <a:txBody>
                        <a:bodyPr/>
                        <a:lstStyle/>
                        <a:p>
                          <a:pPr algn="ctr"/>
                          <a:r>
                            <a:rPr lang="en-US" sz="2000" dirty="0" smtClean="0"/>
                            <a:t>+15</a:t>
                          </a:r>
                        </a:p>
                      </a:txBody>
                      <a:tcPr/>
                    </a:tc>
                  </a:tr>
                  <a:tr h="396240">
                    <a:tc>
                      <a:txBody>
                        <a:bodyPr/>
                        <a:lstStyle/>
                        <a:p>
                          <a:pPr algn="ctr"/>
                          <a:r>
                            <a:rPr lang="en-US" sz="2000" dirty="0" smtClean="0"/>
                            <a:t>0,1</a:t>
                          </a:r>
                          <a:endParaRPr lang="en-US" sz="2000" dirty="0"/>
                        </a:p>
                      </a:txBody>
                      <a:tcPr/>
                    </a:tc>
                    <a:tc>
                      <a:txBody>
                        <a:bodyPr/>
                        <a:lstStyle/>
                        <a:p>
                          <a:pPr algn="ctr"/>
                          <a:r>
                            <a:rPr lang="en-US" sz="2000" dirty="0" smtClean="0"/>
                            <a:t>0,2</a:t>
                          </a:r>
                          <a:endParaRPr lang="en-US" sz="2000" dirty="0"/>
                        </a:p>
                      </a:txBody>
                      <a:tcPr/>
                    </a:tc>
                    <a:tc>
                      <a:txBody>
                        <a:bodyPr/>
                        <a:lstStyle/>
                        <a:p>
                          <a:pPr algn="ctr"/>
                          <a:r>
                            <a:rPr lang="en-US" sz="2000" dirty="0" smtClean="0"/>
                            <a:t>-0,1</a:t>
                          </a:r>
                          <a:endParaRPr lang="en-US" sz="2000" dirty="0"/>
                        </a:p>
                      </a:txBody>
                      <a:tcPr/>
                    </a:tc>
                    <a:tc>
                      <a:txBody>
                        <a:bodyPr/>
                        <a:lstStyle/>
                        <a:p>
                          <a:pPr algn="ctr"/>
                          <a:r>
                            <a:rPr lang="en-US" sz="2000" dirty="0" smtClean="0"/>
                            <a:t>-10</a:t>
                          </a:r>
                          <a:r>
                            <a:rPr lang="en-US" sz="2000" baseline="30000" dirty="0" smtClean="0"/>
                            <a:t>4</a:t>
                          </a:r>
                          <a:endParaRPr lang="en-US" sz="2000" dirty="0" smtClean="0"/>
                        </a:p>
                      </a:txBody>
                      <a:tcPr/>
                    </a:tc>
                    <a:tc>
                      <a:txBody>
                        <a:bodyPr/>
                        <a:lstStyle/>
                        <a:p>
                          <a:pPr algn="ctr"/>
                          <a:r>
                            <a:rPr lang="en-US" sz="2000" dirty="0" smtClean="0"/>
                            <a:t>-15</a:t>
                          </a:r>
                        </a:p>
                      </a:txBody>
                      <a:tcPr/>
                    </a:tc>
                  </a:tr>
                  <a:tr h="396240">
                    <a:tc>
                      <a:txBody>
                        <a:bodyPr/>
                        <a:lstStyle/>
                        <a:p>
                          <a:pPr algn="ctr"/>
                          <a:r>
                            <a:rPr lang="en-US" sz="2000" dirty="0" smtClean="0"/>
                            <a:t>0,02</a:t>
                          </a:r>
                          <a:endParaRPr lang="en-US" sz="2000" dirty="0"/>
                        </a:p>
                      </a:txBody>
                      <a:tcPr/>
                    </a:tc>
                    <a:tc>
                      <a:txBody>
                        <a:bodyPr/>
                        <a:lstStyle/>
                        <a:p>
                          <a:pPr algn="ctr"/>
                          <a:r>
                            <a:rPr lang="en-US" sz="2000" dirty="0" smtClean="0"/>
                            <a:t>0,01</a:t>
                          </a:r>
                          <a:endParaRPr lang="en-US" sz="2000" dirty="0"/>
                        </a:p>
                      </a:txBody>
                      <a:tcPr/>
                    </a:tc>
                    <a:tc>
                      <a:txBody>
                        <a:bodyPr/>
                        <a:lstStyle/>
                        <a:p>
                          <a:pPr algn="ctr"/>
                          <a:r>
                            <a:rPr lang="en-US" sz="2000" dirty="0" smtClean="0"/>
                            <a:t>0,01</a:t>
                          </a:r>
                          <a:endParaRPr lang="en-US" sz="2000" dirty="0"/>
                        </a:p>
                      </a:txBody>
                      <a:tcPr/>
                    </a:tc>
                    <a:tc>
                      <a:txBody>
                        <a:bodyPr/>
                        <a:lstStyle/>
                        <a:p>
                          <a:pPr algn="ctr"/>
                          <a:r>
                            <a:rPr lang="en-US" sz="2000" dirty="0" smtClean="0"/>
                            <a:t>10</a:t>
                          </a:r>
                          <a:r>
                            <a:rPr lang="en-US" sz="2000" baseline="30000" dirty="0" smtClean="0"/>
                            <a:t>3</a:t>
                          </a:r>
                          <a:endParaRPr lang="en-US" sz="2000" dirty="0" smtClean="0"/>
                        </a:p>
                      </a:txBody>
                      <a:tcPr/>
                    </a:tc>
                    <a:tc>
                      <a:txBody>
                        <a:bodyPr/>
                        <a:lstStyle/>
                        <a:p>
                          <a:pPr algn="ctr"/>
                          <a:r>
                            <a:rPr lang="en-US" sz="2000" dirty="0" smtClean="0"/>
                            <a:t>+15</a:t>
                          </a:r>
                        </a:p>
                      </a:txBody>
                      <a:tcPr/>
                    </a:tc>
                  </a:tr>
                  <a:tr h="396240">
                    <a:tc>
                      <a:txBody>
                        <a:bodyPr/>
                        <a:lstStyle/>
                        <a:p>
                          <a:pPr algn="ctr"/>
                          <a:r>
                            <a:rPr lang="en-US" sz="2000" dirty="0" smtClean="0"/>
                            <a:t>0,01</a:t>
                          </a:r>
                          <a:endParaRPr lang="en-US" sz="2000" dirty="0"/>
                        </a:p>
                      </a:txBody>
                      <a:tcPr/>
                    </a:tc>
                    <a:tc>
                      <a:txBody>
                        <a:bodyPr/>
                        <a:lstStyle/>
                        <a:p>
                          <a:pPr algn="ctr"/>
                          <a:r>
                            <a:rPr lang="en-US" sz="2000" dirty="0" smtClean="0"/>
                            <a:t>0,02</a:t>
                          </a:r>
                          <a:endParaRPr lang="en-US" sz="2000" dirty="0"/>
                        </a:p>
                      </a:txBody>
                      <a:tcPr/>
                    </a:tc>
                    <a:tc>
                      <a:txBody>
                        <a:bodyPr/>
                        <a:lstStyle/>
                        <a:p>
                          <a:pPr algn="ctr"/>
                          <a:r>
                            <a:rPr lang="en-US" sz="2000" dirty="0" smtClean="0"/>
                            <a:t>-0,01</a:t>
                          </a:r>
                          <a:endParaRPr lang="en-US" sz="2000" dirty="0"/>
                        </a:p>
                      </a:txBody>
                      <a:tcPr/>
                    </a:tc>
                    <a:tc>
                      <a:txBody>
                        <a:bodyPr/>
                        <a:lstStyle/>
                        <a:p>
                          <a:pPr algn="ctr"/>
                          <a:r>
                            <a:rPr lang="en-US" sz="2000" dirty="0" smtClean="0"/>
                            <a:t>-10</a:t>
                          </a:r>
                          <a:r>
                            <a:rPr lang="en-US" sz="2000" baseline="30000" dirty="0" smtClean="0"/>
                            <a:t>3</a:t>
                          </a:r>
                          <a:endParaRPr lang="en-US" sz="2000" dirty="0" smtClean="0"/>
                        </a:p>
                      </a:txBody>
                      <a:tcPr/>
                    </a:tc>
                    <a:tc>
                      <a:txBody>
                        <a:bodyPr/>
                        <a:lstStyle/>
                        <a:p>
                          <a:pPr algn="ctr"/>
                          <a:r>
                            <a:rPr lang="en-US" sz="2000" dirty="0" smtClean="0"/>
                            <a:t>-15</a:t>
                          </a:r>
                        </a:p>
                      </a:txBody>
                      <a:tcPr/>
                    </a:tc>
                  </a:tr>
                  <a:tr h="396240">
                    <a:tc>
                      <a:txBody>
                        <a:bodyPr/>
                        <a:lstStyle/>
                        <a:p>
                          <a:pPr algn="ctr"/>
                          <a:r>
                            <a:rPr lang="en-US" sz="2000" dirty="0" smtClean="0"/>
                            <a:t>0,002</a:t>
                          </a:r>
                          <a:endParaRPr lang="en-US" sz="2000" dirty="0"/>
                        </a:p>
                      </a:txBody>
                      <a:tcPr/>
                    </a:tc>
                    <a:tc>
                      <a:txBody>
                        <a:bodyPr/>
                        <a:lstStyle/>
                        <a:p>
                          <a:pPr algn="ctr"/>
                          <a:r>
                            <a:rPr lang="en-US" sz="2000" dirty="0" smtClean="0"/>
                            <a:t>0,001</a:t>
                          </a:r>
                          <a:endParaRPr lang="en-US" sz="2000" dirty="0"/>
                        </a:p>
                      </a:txBody>
                      <a:tcPr/>
                    </a:tc>
                    <a:tc>
                      <a:txBody>
                        <a:bodyPr/>
                        <a:lstStyle/>
                        <a:p>
                          <a:pPr algn="ctr"/>
                          <a:r>
                            <a:rPr lang="en-US" sz="2000" dirty="0" smtClean="0"/>
                            <a:t>0,001</a:t>
                          </a:r>
                          <a:endParaRPr lang="en-US" sz="2000" dirty="0"/>
                        </a:p>
                      </a:txBody>
                      <a:tcPr/>
                    </a:tc>
                    <a:tc>
                      <a:txBody>
                        <a:bodyPr/>
                        <a:lstStyle/>
                        <a:p>
                          <a:pPr algn="ctr"/>
                          <a:r>
                            <a:rPr lang="en-US" sz="2000" dirty="0" smtClean="0"/>
                            <a:t>10</a:t>
                          </a:r>
                          <a:r>
                            <a:rPr lang="en-US" sz="2000" baseline="30000" dirty="0" smtClean="0"/>
                            <a:t>2</a:t>
                          </a:r>
                          <a:endParaRPr lang="en-US" sz="2000" dirty="0" smtClean="0"/>
                        </a:p>
                      </a:txBody>
                      <a:tcPr/>
                    </a:tc>
                    <a:tc>
                      <a:txBody>
                        <a:bodyPr/>
                        <a:lstStyle/>
                        <a:p>
                          <a:pPr algn="ctr"/>
                          <a:r>
                            <a:rPr lang="en-US" sz="2000" dirty="0" smtClean="0"/>
                            <a:t>+15</a:t>
                          </a:r>
                        </a:p>
                      </a:txBody>
                      <a:tcPr/>
                    </a:tc>
                  </a:tr>
                  <a:tr h="396240">
                    <a:tc>
                      <a:txBody>
                        <a:bodyPr/>
                        <a:lstStyle/>
                        <a:p>
                          <a:pPr algn="ctr"/>
                          <a:r>
                            <a:rPr lang="en-US" sz="2000" dirty="0" smtClean="0"/>
                            <a:t>0,001</a:t>
                          </a:r>
                          <a:endParaRPr lang="en-US" sz="2000" dirty="0"/>
                        </a:p>
                      </a:txBody>
                      <a:tcPr/>
                    </a:tc>
                    <a:tc>
                      <a:txBody>
                        <a:bodyPr/>
                        <a:lstStyle/>
                        <a:p>
                          <a:pPr algn="ctr"/>
                          <a:r>
                            <a:rPr lang="en-US" sz="2000" dirty="0" smtClean="0"/>
                            <a:t>0,002</a:t>
                          </a:r>
                          <a:endParaRPr lang="en-US" sz="2000" dirty="0"/>
                        </a:p>
                      </a:txBody>
                      <a:tcPr/>
                    </a:tc>
                    <a:tc>
                      <a:txBody>
                        <a:bodyPr/>
                        <a:lstStyle/>
                        <a:p>
                          <a:pPr algn="ctr"/>
                          <a:r>
                            <a:rPr lang="en-US" sz="2000" dirty="0" smtClean="0"/>
                            <a:t>-0,001</a:t>
                          </a:r>
                          <a:endParaRPr lang="en-US" sz="2000" dirty="0"/>
                        </a:p>
                      </a:txBody>
                      <a:tcPr/>
                    </a:tc>
                    <a:tc>
                      <a:txBody>
                        <a:bodyPr/>
                        <a:lstStyle/>
                        <a:p>
                          <a:pPr algn="ctr"/>
                          <a:r>
                            <a:rPr lang="en-US" sz="2000" dirty="0" smtClean="0"/>
                            <a:t>-10</a:t>
                          </a:r>
                          <a:r>
                            <a:rPr lang="en-US" sz="2000" baseline="30000" dirty="0" smtClean="0"/>
                            <a:t>2</a:t>
                          </a:r>
                        </a:p>
                      </a:txBody>
                      <a:tcPr/>
                    </a:tc>
                    <a:tc>
                      <a:txBody>
                        <a:bodyPr/>
                        <a:lstStyle/>
                        <a:p>
                          <a:pPr algn="ctr"/>
                          <a:r>
                            <a:rPr lang="en-US" sz="2000" dirty="0" smtClean="0"/>
                            <a:t>-15</a:t>
                          </a:r>
                        </a:p>
                      </a:txBody>
                      <a:tcPr/>
                    </a:tc>
                  </a:tr>
                  <a:tr h="396240">
                    <a:tc>
                      <a:txBody>
                        <a:bodyPr/>
                        <a:lstStyle/>
                        <a:p>
                          <a:pPr algn="ctr"/>
                          <a:r>
                            <a:rPr lang="en-US" sz="2000" dirty="0" smtClean="0"/>
                            <a:t>0,0002</a:t>
                          </a:r>
                          <a:endParaRPr lang="en-US" sz="2000" dirty="0"/>
                        </a:p>
                      </a:txBody>
                      <a:tcPr/>
                    </a:tc>
                    <a:tc>
                      <a:txBody>
                        <a:bodyPr/>
                        <a:lstStyle/>
                        <a:p>
                          <a:pPr algn="ctr"/>
                          <a:r>
                            <a:rPr lang="en-US" sz="2000" dirty="0" smtClean="0"/>
                            <a:t>0,0001</a:t>
                          </a:r>
                          <a:endParaRPr lang="en-US" sz="2000" dirty="0"/>
                        </a:p>
                      </a:txBody>
                      <a:tcPr/>
                    </a:tc>
                    <a:tc>
                      <a:txBody>
                        <a:bodyPr/>
                        <a:lstStyle/>
                        <a:p>
                          <a:pPr algn="ctr"/>
                          <a:r>
                            <a:rPr lang="en-US" sz="2000" dirty="0" smtClean="0"/>
                            <a:t>0,0001</a:t>
                          </a:r>
                          <a:endParaRPr lang="en-US" sz="2000" dirty="0"/>
                        </a:p>
                      </a:txBody>
                      <a:tcPr/>
                    </a:tc>
                    <a:tc>
                      <a:txBody>
                        <a:bodyPr/>
                        <a:lstStyle/>
                        <a:p>
                          <a:pPr algn="ctr"/>
                          <a:r>
                            <a:rPr lang="en-US" sz="2000" baseline="0" dirty="0" smtClean="0"/>
                            <a:t>10</a:t>
                          </a:r>
                        </a:p>
                      </a:txBody>
                      <a:tcPr/>
                    </a:tc>
                    <a:tc>
                      <a:txBody>
                        <a:bodyPr/>
                        <a:lstStyle/>
                        <a:p>
                          <a:pPr algn="ctr"/>
                          <a:r>
                            <a:rPr lang="en-US" sz="2000" dirty="0" smtClean="0"/>
                            <a:t>10</a:t>
                          </a:r>
                        </a:p>
                      </a:txBody>
                      <a:tcPr/>
                    </a:tc>
                  </a:tr>
                  <a:tr h="396240">
                    <a:tc>
                      <a:txBody>
                        <a:bodyPr/>
                        <a:lstStyle/>
                        <a:p>
                          <a:pPr algn="ctr"/>
                          <a:r>
                            <a:rPr lang="en-US" sz="2000" dirty="0" smtClean="0"/>
                            <a:t>0,0001</a:t>
                          </a:r>
                          <a:endParaRPr lang="en-US" sz="2000" dirty="0"/>
                        </a:p>
                      </a:txBody>
                      <a:tcPr/>
                    </a:tc>
                    <a:tc>
                      <a:txBody>
                        <a:bodyPr/>
                        <a:lstStyle/>
                        <a:p>
                          <a:pPr algn="ctr"/>
                          <a:r>
                            <a:rPr lang="en-US" sz="2000" dirty="0" smtClean="0"/>
                            <a:t>0,0002</a:t>
                          </a:r>
                          <a:endParaRPr lang="en-US" sz="2000" dirty="0"/>
                        </a:p>
                      </a:txBody>
                      <a:tcPr/>
                    </a:tc>
                    <a:tc>
                      <a:txBody>
                        <a:bodyPr/>
                        <a:lstStyle/>
                        <a:p>
                          <a:pPr algn="ctr"/>
                          <a:r>
                            <a:rPr lang="en-US" sz="2000" dirty="0" smtClean="0"/>
                            <a:t>-0,0001</a:t>
                          </a:r>
                          <a:endParaRPr lang="en-US" sz="2000" dirty="0"/>
                        </a:p>
                      </a:txBody>
                      <a:tcPr/>
                    </a:tc>
                    <a:tc>
                      <a:txBody>
                        <a:bodyPr/>
                        <a:lstStyle/>
                        <a:p>
                          <a:pPr algn="ctr"/>
                          <a:r>
                            <a:rPr lang="en-US" sz="2000" baseline="0" dirty="0" smtClean="0"/>
                            <a:t>-10</a:t>
                          </a:r>
                        </a:p>
                      </a:txBody>
                      <a:tcPr/>
                    </a:tc>
                    <a:tc>
                      <a:txBody>
                        <a:bodyPr/>
                        <a:lstStyle/>
                        <a:p>
                          <a:pPr algn="ctr"/>
                          <a:r>
                            <a:rPr lang="en-US" sz="2000" dirty="0" smtClean="0"/>
                            <a:t>-10</a:t>
                          </a:r>
                        </a:p>
                      </a:txBody>
                      <a:tcPr/>
                    </a:tc>
                  </a:tr>
                </a:tbl>
              </a:graphicData>
            </a:graphic>
          </p:graphicFrame>
        </mc:Fallback>
      </mc:AlternateContent>
    </p:spTree>
    <p:extLst>
      <p:ext uri="{BB962C8B-B14F-4D97-AF65-F5344CB8AC3E}">
        <p14:creationId xmlns:p14="http://schemas.microsoft.com/office/powerpoint/2010/main" val="3615112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5/30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448272"/>
              </a:xfrm>
            </p:spPr>
            <p:txBody>
              <a:bodyPr>
                <a:normAutofit fontScale="92500"/>
              </a:bodyPr>
              <a:lstStyle/>
              <a:p>
                <a:pPr>
                  <a:spcBef>
                    <a:spcPts val="1200"/>
                  </a:spcBef>
                </a:pPr>
                <a:r>
                  <a:rPr lang="el-GR" dirty="0"/>
                  <a:t>Εάν</a:t>
                </a:r>
                <a:r>
                  <a:rPr lang="en-US" dirty="0"/>
                  <a:t> </a:t>
                </a:r>
                <a:r>
                  <a:rPr lang="el-GR" dirty="0"/>
                  <a:t>η είσοδος 2 είναι μηδέν</a:t>
                </a:r>
                <a:r>
                  <a:rPr lang="en-US" dirty="0"/>
                  <a:t> </a:t>
                </a:r>
                <a:r>
                  <a:rPr lang="el-GR" dirty="0"/>
                  <a:t>(</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2</m:t>
                        </m:r>
                      </m:sub>
                    </m:sSub>
                    <m:r>
                      <a:rPr lang="en-US" i="1">
                        <a:latin typeface="Cambria Math"/>
                      </a:rPr>
                      <m:t>=0</m:t>
                    </m:r>
                    <m:r>
                      <m:rPr>
                        <m:sty m:val="p"/>
                      </m:rPr>
                      <a:rPr lang="en-US">
                        <a:latin typeface="Cambria Math"/>
                      </a:rPr>
                      <m:t>V</m:t>
                    </m:r>
                    <m:r>
                      <a:rPr lang="en-US">
                        <a:latin typeface="Cambria Math"/>
                      </a:rPr>
                      <m:t>)</m:t>
                    </m:r>
                  </m:oMath>
                </a14:m>
                <a:r>
                  <a:rPr lang="en-US" dirty="0"/>
                  <a:t>, </a:t>
                </a:r>
                <a:r>
                  <a:rPr lang="el-GR" dirty="0"/>
                  <a:t>τότε η τάση εξόδου θα έχει αντίθετο πρόσημο από την είσοδο 1. Για τον λόγο αυτόν η είσοδος 1 ονομάζεται </a:t>
                </a:r>
                <a:r>
                  <a:rPr lang="el-GR" b="1" dirty="0"/>
                  <a:t>αναστρέφουσα είσοδος (</a:t>
                </a:r>
                <a:r>
                  <a:rPr lang="en-US" b="1" dirty="0"/>
                  <a:t>inverting input</a:t>
                </a:r>
                <a:r>
                  <a:rPr lang="el-GR" b="1" dirty="0"/>
                  <a:t>)</a:t>
                </a:r>
                <a:r>
                  <a:rPr lang="el-GR" dirty="0"/>
                  <a:t>.</a:t>
                </a:r>
              </a:p>
              <a:p>
                <a:pPr>
                  <a:spcBef>
                    <a:spcPts val="1200"/>
                  </a:spcBef>
                </a:pPr>
                <a:r>
                  <a:rPr lang="el-GR" dirty="0"/>
                  <a:t>Ο αντίστοιχος</a:t>
                </a:r>
                <a:r>
                  <a:rPr lang="en-US" dirty="0"/>
                  <a:t> </a:t>
                </a:r>
                <a:r>
                  <a:rPr lang="el-GR" dirty="0"/>
                  <a:t>ακροδέκτης έχει την ένδειξη – στο σχηματικό </a:t>
                </a:r>
                <a:r>
                  <a:rPr lang="el-GR" dirty="0" smtClean="0"/>
                  <a:t>σύμβολο.</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448272"/>
              </a:xfrm>
              <a:blipFill rotWithShape="1">
                <a:blip r:embed="rId3"/>
                <a:stretch>
                  <a:fillRect l="-815" t="-498" r="-96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grpSp>
        <p:nvGrpSpPr>
          <p:cNvPr id="5" name="Group 14"/>
          <p:cNvGrpSpPr/>
          <p:nvPr/>
        </p:nvGrpSpPr>
        <p:grpSpPr>
          <a:xfrm>
            <a:off x="1259632" y="3748379"/>
            <a:ext cx="5165257" cy="2448272"/>
            <a:chOff x="1134935" y="3789040"/>
            <a:chExt cx="5165257" cy="2448272"/>
          </a:xfrm>
        </p:grpSpPr>
        <p:pic>
          <p:nvPicPr>
            <p:cNvPr id="6"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935" y="3789040"/>
              <a:ext cx="5165257"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9"/>
            <p:cNvGraphicFramePr>
              <a:graphicFrameLocks noChangeAspect="1"/>
            </p:cNvGraphicFramePr>
            <p:nvPr>
              <p:extLst>
                <p:ext uri="{D42A27DB-BD31-4B8C-83A1-F6EECF244321}">
                  <p14:modId xmlns:p14="http://schemas.microsoft.com/office/powerpoint/2010/main" val="1681319484"/>
                </p:ext>
              </p:extLst>
            </p:nvPr>
          </p:nvGraphicFramePr>
          <p:xfrm>
            <a:off x="4729459" y="3895809"/>
            <a:ext cx="470126" cy="497780"/>
          </p:xfrm>
          <a:graphic>
            <a:graphicData uri="http://schemas.openxmlformats.org/presentationml/2006/ole">
              <mc:AlternateContent xmlns:mc="http://schemas.openxmlformats.org/markup-compatibility/2006">
                <mc:Choice xmlns:v="urn:schemas-microsoft-com:vml" Requires="v">
                  <p:oleObj spid="_x0000_s2055" name="Equation" r:id="rId5" imgW="215640" imgH="228600" progId="Equation.DSMT4">
                    <p:embed/>
                  </p:oleObj>
                </mc:Choice>
                <mc:Fallback>
                  <p:oleObj name="Equation" r:id="rId5" imgW="215640" imgH="228600" progId="Equation.DSMT4">
                    <p:embed/>
                    <p:pic>
                      <p:nvPicPr>
                        <p:cNvPr id="0" name=""/>
                        <p:cNvPicPr/>
                        <p:nvPr/>
                      </p:nvPicPr>
                      <p:blipFill>
                        <a:blip r:embed="rId6"/>
                        <a:stretch>
                          <a:fillRect/>
                        </a:stretch>
                      </p:blipFill>
                      <p:spPr>
                        <a:xfrm>
                          <a:off x="4729459" y="3895809"/>
                          <a:ext cx="470126" cy="497780"/>
                        </a:xfrm>
                        <a:prstGeom prst="rect">
                          <a:avLst/>
                        </a:prstGeom>
                      </p:spPr>
                    </p:pic>
                  </p:oleObj>
                </mc:Fallback>
              </mc:AlternateContent>
            </a:graphicData>
          </a:graphic>
        </p:graphicFrame>
        <p:sp>
          <p:nvSpPr>
            <p:cNvPr id="10" name="TextBox 9"/>
            <p:cNvSpPr txBox="1"/>
            <p:nvPr/>
          </p:nvSpPr>
          <p:spPr>
            <a:xfrm>
              <a:off x="2008185" y="4131501"/>
              <a:ext cx="2688493" cy="400110"/>
            </a:xfrm>
            <a:prstGeom prst="rect">
              <a:avLst/>
            </a:prstGeom>
            <a:noFill/>
          </p:spPr>
          <p:txBody>
            <a:bodyPr wrap="none" rtlCol="0">
              <a:spAutoFit/>
            </a:bodyPr>
            <a:lstStyle/>
            <a:p>
              <a:r>
                <a:rPr lang="el-GR" sz="2000" dirty="0" smtClean="0">
                  <a:solidFill>
                    <a:prstClr val="black"/>
                  </a:solidFill>
                  <a:latin typeface="Calibri" pitchFamily="34" charset="0"/>
                </a:rPr>
                <a:t>Αναστρέφουσα είσοδος</a:t>
              </a:r>
              <a:endParaRPr lang="en-US" sz="2000" dirty="0">
                <a:solidFill>
                  <a:prstClr val="black"/>
                </a:solidFill>
                <a:latin typeface="Calibri" pitchFamily="34" charset="0"/>
              </a:endParaRPr>
            </a:p>
          </p:txBody>
        </p:sp>
      </p:grpSp>
      <mc:AlternateContent xmlns:mc="http://schemas.openxmlformats.org/markup-compatibility/2006" xmlns:a14="http://schemas.microsoft.com/office/drawing/2010/main">
        <mc:Choice Requires="a14">
          <p:sp>
            <p:nvSpPr>
              <p:cNvPr id="11" name="TextBox 10"/>
              <p:cNvSpPr txBox="1"/>
              <p:nvPr/>
            </p:nvSpPr>
            <p:spPr>
              <a:xfrm>
                <a:off x="5395748" y="5136805"/>
                <a:ext cx="198496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prstClr val="black"/>
                              </a:solidFill>
                              <a:latin typeface="Cambria Math"/>
                            </a:rPr>
                          </m:ctrlPr>
                        </m:sSubPr>
                        <m:e>
                          <m:r>
                            <m:rPr>
                              <m:sty m:val="p"/>
                            </m:rPr>
                            <a:rPr lang="en-US" sz="2400" smtClean="0">
                              <a:solidFill>
                                <a:prstClr val="black"/>
                              </a:solidFill>
                              <a:latin typeface="Cambria Math" panose="02040503050406030204" pitchFamily="18" charset="0"/>
                            </a:rPr>
                            <m:t>V</m:t>
                          </m:r>
                        </m:e>
                        <m:sub>
                          <m:r>
                            <a:rPr lang="en-US" sz="2400" i="1" smtClean="0">
                              <a:solidFill>
                                <a:prstClr val="black"/>
                              </a:solidFill>
                              <a:latin typeface="Cambria Math" panose="02040503050406030204" pitchFamily="18" charset="0"/>
                            </a:rPr>
                            <m:t>𝑜𝑢𝑡</m:t>
                          </m:r>
                        </m:sub>
                      </m:sSub>
                      <m:r>
                        <a:rPr lang="en-US" sz="2400" i="1" smtClean="0">
                          <a:solidFill>
                            <a:prstClr val="black"/>
                          </a:solidFill>
                          <a:latin typeface="Cambria Math" panose="02040503050406030204" pitchFamily="18" charset="0"/>
                        </a:rPr>
                        <m:t>=</m:t>
                      </m:r>
                      <m:sSub>
                        <m:sSubPr>
                          <m:ctrlPr>
                            <a:rPr lang="en-US" sz="2400" i="1" smtClean="0">
                              <a:solidFill>
                                <a:prstClr val="black"/>
                              </a:solidFill>
                              <a:latin typeface="Cambria Math"/>
                            </a:rPr>
                          </m:ctrlPr>
                        </m:sSubPr>
                        <m:e>
                          <m:r>
                            <a:rPr lang="el-GR"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𝐴</m:t>
                          </m:r>
                        </m:e>
                        <m:sub>
                          <m:r>
                            <a:rPr lang="en-US" sz="2400" i="1" smtClean="0">
                              <a:solidFill>
                                <a:prstClr val="black"/>
                              </a:solidFill>
                              <a:latin typeface="Cambria Math" panose="02040503050406030204" pitchFamily="18" charset="0"/>
                            </a:rPr>
                            <m:t>𝑜𝑙</m:t>
                          </m:r>
                        </m:sub>
                      </m:sSub>
                      <m:sSub>
                        <m:sSubPr>
                          <m:ctrlPr>
                            <a:rPr lang="en-US" sz="2400" i="1">
                              <a:solidFill>
                                <a:prstClr val="black"/>
                              </a:solidFill>
                              <a:latin typeface="Cambria Math"/>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1</m:t>
                          </m:r>
                        </m:sub>
                      </m:sSub>
                    </m:oMath>
                  </m:oMathPara>
                </a14:m>
                <a:endParaRPr lang="el-GR" sz="2400"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395748" y="5136805"/>
                <a:ext cx="1984967" cy="369332"/>
              </a:xfrm>
              <a:prstGeom prst="rect">
                <a:avLst/>
              </a:prstGeom>
              <a:blipFill rotWithShape="0">
                <a:blip r:embed="rId7"/>
                <a:stretch>
                  <a:fillRect l="-2761" r="-307" b="-2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p:cNvSpPr/>
              <p:nvPr/>
            </p:nvSpPr>
            <p:spPr>
              <a:xfrm>
                <a:off x="2771063" y="4859806"/>
                <a:ext cx="55662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1</m:t>
                          </m:r>
                        </m:sub>
                      </m:sSub>
                    </m:oMath>
                  </m:oMathPara>
                </a14:m>
                <a:endParaRPr lang="el-GR" sz="2400" dirty="0">
                  <a:solidFill>
                    <a:prstClr val="black"/>
                  </a:solidFill>
                </a:endParaRPr>
              </a:p>
            </p:txBody>
          </p:sp>
        </mc:Choice>
        <mc:Fallback xmlns="">
          <p:sp>
            <p:nvSpPr>
              <p:cNvPr id="12" name="Ορθογώνιο 11"/>
              <p:cNvSpPr>
                <a:spLocks noRot="1" noChangeAspect="1" noMove="1" noResize="1" noEditPoints="1" noAdjustHandles="1" noChangeArrowheads="1" noChangeShapeType="1" noTextEdit="1"/>
              </p:cNvSpPr>
              <p:nvPr/>
            </p:nvSpPr>
            <p:spPr>
              <a:xfrm>
                <a:off x="2771063" y="4859806"/>
                <a:ext cx="556627" cy="461665"/>
              </a:xfrm>
              <a:prstGeom prst="rect">
                <a:avLst/>
              </a:prstGeom>
              <a:blipFill rotWithShape="0">
                <a:blip r:embed="rId8"/>
                <a:stretch>
                  <a:fillRect b="-3947"/>
                </a:stretch>
              </a:blipFill>
            </p:spPr>
            <p:txBody>
              <a:bodyPr/>
              <a:lstStyle/>
              <a:p>
                <a:r>
                  <a:rPr lang="el-GR">
                    <a:noFill/>
                  </a:rPr>
                  <a:t> </a:t>
                </a:r>
              </a:p>
            </p:txBody>
          </p:sp>
        </mc:Fallback>
      </mc:AlternateContent>
    </p:spTree>
    <p:extLst>
      <p:ext uri="{BB962C8B-B14F-4D97-AF65-F5344CB8AC3E}">
        <p14:creationId xmlns:p14="http://schemas.microsoft.com/office/powerpoint/2010/main" val="879136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6/30</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5" name="Picture Placeholder 6"/>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4579" b="4579"/>
          <a:stretch>
            <a:fillRect/>
          </a:stretch>
        </p:blipFill>
        <p:spPr>
          <a:xfrm>
            <a:off x="2057182" y="1340768"/>
            <a:ext cx="5029636" cy="3842132"/>
          </a:xfrm>
        </p:spPr>
      </p:pic>
      <p:sp>
        <p:nvSpPr>
          <p:cNvPr id="6" name="Ορθογώνιο 5"/>
          <p:cNvSpPr/>
          <p:nvPr/>
        </p:nvSpPr>
        <p:spPr>
          <a:xfrm>
            <a:off x="467544" y="5551754"/>
            <a:ext cx="8070957" cy="769441"/>
          </a:xfrm>
          <a:prstGeom prst="rect">
            <a:avLst/>
          </a:prstGeom>
        </p:spPr>
        <p:txBody>
          <a:bodyPr wrap="square">
            <a:spAutoFit/>
          </a:bodyPr>
          <a:lstStyle/>
          <a:p>
            <a:r>
              <a:rPr lang="el-GR" sz="2200" dirty="0">
                <a:solidFill>
                  <a:prstClr val="black"/>
                </a:solidFill>
                <a:latin typeface="Calibri"/>
              </a:rPr>
              <a:t>Εφαρμογή τάσης στη μη αναστρέφουσα είσοδο (κόκκινο χρώμα). Η τάση εξόδου (πράσινο χρώμα) παρουσιάζει διαφορά φάσης </a:t>
            </a:r>
            <a:r>
              <a:rPr lang="el-GR" sz="2200" dirty="0" smtClean="0">
                <a:solidFill>
                  <a:prstClr val="black"/>
                </a:solidFill>
                <a:latin typeface="Calibri"/>
              </a:rPr>
              <a:t>180</a:t>
            </a:r>
            <a:r>
              <a:rPr lang="el-GR" sz="2200" baseline="30000" dirty="0" smtClean="0">
                <a:solidFill>
                  <a:prstClr val="black"/>
                </a:solidFill>
                <a:latin typeface="Calibri"/>
              </a:rPr>
              <a:t>α</a:t>
            </a:r>
            <a:r>
              <a:rPr lang="el-GR" sz="2200" dirty="0" smtClean="0">
                <a:solidFill>
                  <a:prstClr val="black"/>
                </a:solidFill>
                <a:latin typeface="Calibri"/>
              </a:rPr>
              <a:t>.</a:t>
            </a:r>
            <a:endParaRPr lang="el-GR" sz="2200" dirty="0">
              <a:solidFill>
                <a:prstClr val="black"/>
              </a:solidFill>
              <a:latin typeface="Calibri"/>
            </a:endParaRPr>
          </a:p>
        </p:txBody>
      </p:sp>
    </p:spTree>
    <p:extLst>
      <p:ext uri="{BB962C8B-B14F-4D97-AF65-F5344CB8AC3E}">
        <p14:creationId xmlns:p14="http://schemas.microsoft.com/office/powerpoint/2010/main" val="697290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7/30</a:t>
            </a:r>
            <a:endParaRPr lang="el-GR" sz="3600" dirty="0"/>
          </a:p>
        </p:txBody>
      </p:sp>
      <p:sp>
        <p:nvSpPr>
          <p:cNvPr id="3" name="Θέση περιεχομένου 2"/>
          <p:cNvSpPr>
            <a:spLocks noGrp="1"/>
          </p:cNvSpPr>
          <p:nvPr>
            <p:ph idx="1"/>
          </p:nvPr>
        </p:nvSpPr>
        <p:spPr>
          <a:xfrm>
            <a:off x="457200" y="1196752"/>
            <a:ext cx="8229600" cy="2592288"/>
          </a:xfrm>
        </p:spPr>
        <p:txBody>
          <a:bodyPr>
            <a:normAutofit lnSpcReduction="10000"/>
          </a:bodyPr>
          <a:lstStyle/>
          <a:p>
            <a:pPr>
              <a:spcBef>
                <a:spcPts val="1200"/>
              </a:spcBef>
            </a:pPr>
            <a:r>
              <a:rPr lang="el-GR" dirty="0"/>
              <a:t>Εάν η είσοδος 1 είναι μηδέν (</a:t>
            </a:r>
            <a:r>
              <a:rPr lang="el-GR" dirty="0" smtClean="0"/>
              <a:t>𝑉</a:t>
            </a:r>
            <a:r>
              <a:rPr lang="el-GR" baseline="-25000" dirty="0" smtClean="0"/>
              <a:t>1</a:t>
            </a:r>
            <a:r>
              <a:rPr lang="el-GR" dirty="0" smtClean="0"/>
              <a:t>=0V</a:t>
            </a:r>
            <a:r>
              <a:rPr lang="el-GR" dirty="0"/>
              <a:t>), τότε η τάση εξόδου θα έχει το ίδιο πρόσημο με την είσοδο 2. Για τον λόγο αυτόν, η είσοδος 2 ονομάζεται μη αναστρέφουσα είσοδος (non - inverting input).</a:t>
            </a:r>
          </a:p>
          <a:p>
            <a:pPr>
              <a:spcBef>
                <a:spcPts val="1200"/>
              </a:spcBef>
            </a:pPr>
            <a:r>
              <a:rPr lang="el-GR" dirty="0"/>
              <a:t>Ο αντίστοιχο ακροδέκτης έχει την ένδειξη + στο σχηματικό </a:t>
            </a:r>
            <a:r>
              <a:rPr lang="el-GR" dirty="0" smtClean="0"/>
              <a:t>σύμβολο.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grpSp>
        <p:nvGrpSpPr>
          <p:cNvPr id="13" name="Ομάδα 12"/>
          <p:cNvGrpSpPr/>
          <p:nvPr/>
        </p:nvGrpSpPr>
        <p:grpSpPr>
          <a:xfrm>
            <a:off x="1547664" y="3784125"/>
            <a:ext cx="6367422" cy="2572225"/>
            <a:chOff x="1407592" y="3760385"/>
            <a:chExt cx="6367422" cy="2572225"/>
          </a:xfrm>
        </p:grpSpPr>
        <p:grpSp>
          <p:nvGrpSpPr>
            <p:cNvPr id="5" name="Group 4"/>
            <p:cNvGrpSpPr/>
            <p:nvPr/>
          </p:nvGrpSpPr>
          <p:grpSpPr>
            <a:xfrm>
              <a:off x="1407592" y="3760385"/>
              <a:ext cx="5112568" cy="2572225"/>
              <a:chOff x="1115616" y="3578677"/>
              <a:chExt cx="5112568" cy="2572225"/>
            </a:xfrm>
          </p:grpSpPr>
          <p:pic>
            <p:nvPicPr>
              <p:cNvPr id="6"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789040"/>
                <a:ext cx="5112568" cy="236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9" name="Object 9"/>
                  <p:cNvGraphicFramePr>
                    <a:graphicFrameLocks noChangeAspect="1"/>
                  </p:cNvGraphicFramePr>
                  <p:nvPr>
                    <p:extLst>
                      <p:ext uri="{D42A27DB-BD31-4B8C-83A1-F6EECF244321}">
                        <p14:modId xmlns:p14="http://schemas.microsoft.com/office/powerpoint/2010/main" val="1993341572"/>
                      </p:ext>
                    </p:extLst>
                  </p:nvPr>
                </p:nvGraphicFramePr>
                <p:xfrm>
                  <a:off x="4729459" y="3895809"/>
                  <a:ext cx="470126" cy="497780"/>
                </p:xfrm>
                <a:graphic>
                  <a:graphicData uri="http://schemas.openxmlformats.org/presentationml/2006/ole">
                    <mc:AlternateContent>
                      <mc:Choice xmlns:v="urn:schemas-microsoft-com:vml" Requires="v">
                        <p:oleObj spid="_x0000_s3079" name="Equation" r:id="rId4" imgW="215640" imgH="228600" progId="Equation.DSMT4">
                          <p:embed/>
                        </p:oleObj>
                      </mc:Choice>
                      <mc:Fallback>
                        <p:oleObj name="Equation" r:id="rId4" imgW="215640" imgH="228600" progId="Equation.DSMT4">
                          <p:embed/>
                          <p:pic>
                            <p:nvPicPr>
                              <p:cNvPr id="0" name=""/>
                              <p:cNvPicPr/>
                              <p:nvPr/>
                            </p:nvPicPr>
                            <p:blipFill>
                              <a:blip r:embed="rId5"/>
                              <a:stretch>
                                <a:fillRect/>
                              </a:stretch>
                            </p:blipFill>
                            <p:spPr>
                              <a:xfrm>
                                <a:off x="4729459" y="3895809"/>
                                <a:ext cx="470126" cy="497780"/>
                              </a:xfrm>
                              <a:prstGeom prst="rect">
                                <a:avLst/>
                              </a:prstGeom>
                            </p:spPr>
                          </p:pic>
                        </p:oleObj>
                      </mc:Fallback>
                    </mc:AlternateContent>
                  </a:graphicData>
                </a:graphic>
              </p:graphicFrame>
            </mc:Choice>
            <mc:Fallback xmlns="">
              <p:graphicFrame>
                <p:nvGraphicFramePr>
                  <p:cNvPr id="9" name="Object 9"/>
                  <p:cNvGraphicFramePr>
                    <a:graphicFrameLocks noChangeAspect="1"/>
                  </p:cNvGraphicFramePr>
                  <p:nvPr>
                    <p:extLst>
                      <p:ext uri="{D42A27DB-BD31-4B8C-83A1-F6EECF244321}">
                        <p14:modId xmlns:p14="http://schemas.microsoft.com/office/powerpoint/2010/main" val="3735728869"/>
                      </p:ext>
                    </p:extLst>
                  </p:nvPr>
                </p:nvGraphicFramePr>
                <p:xfrm>
                  <a:off x="4729459" y="3895809"/>
                  <a:ext cx="470126" cy="497780"/>
                </p:xfrm>
                <a:graphic>
                  <a:graphicData uri="http://schemas.openxmlformats.org/presentationml/2006/ole">
                    <mc:AlternateContent>
                      <mc:Choice xmlns:v="urn:schemas-microsoft-com:vml" Requires="v">
                        <p:oleObj spid="_x0000_s3079" name="Equation" r:id="rId6" imgW="215640" imgH="228600" progId="Equation.DSMT4">
                          <p:embed/>
                        </p:oleObj>
                      </mc:Choice>
                      <mc:Fallback>
                        <p:oleObj name="Equation" r:id="rId6" imgW="215640" imgH="228600" progId="Equation.DSMT4">
                          <p:embed/>
                          <p:pic>
                            <p:nvPicPr>
                              <p:cNvPr id="0" name=""/>
                              <p:cNvPicPr/>
                              <p:nvPr/>
                            </p:nvPicPr>
                            <p:blipFill>
                              <a:blip r:embed="rId7"/>
                              <a:stretch>
                                <a:fillRect/>
                              </a:stretch>
                            </p:blipFill>
                            <p:spPr>
                              <a:xfrm>
                                <a:off x="4729459" y="3895809"/>
                                <a:ext cx="470126" cy="497780"/>
                              </a:xfrm>
                              <a:prstGeom prst="rect">
                                <a:avLst/>
                              </a:prstGeom>
                            </p:spPr>
                          </p:pic>
                        </p:oleObj>
                      </mc:Fallback>
                    </mc:AlternateContent>
                  </a:graphicData>
                </a:graphic>
              </p:graphicFrame>
            </mc:Fallback>
          </mc:AlternateContent>
          <p:sp>
            <p:nvSpPr>
              <p:cNvPr id="10" name="TextBox 9"/>
              <p:cNvSpPr txBox="1"/>
              <p:nvPr/>
            </p:nvSpPr>
            <p:spPr>
              <a:xfrm>
                <a:off x="1575541" y="3578677"/>
                <a:ext cx="3100464" cy="400110"/>
              </a:xfrm>
              <a:prstGeom prst="rect">
                <a:avLst/>
              </a:prstGeom>
              <a:noFill/>
            </p:spPr>
            <p:txBody>
              <a:bodyPr wrap="none" rtlCol="0">
                <a:spAutoFit/>
              </a:bodyPr>
              <a:lstStyle/>
              <a:p>
                <a:r>
                  <a:rPr lang="el-GR" sz="2000" dirty="0" smtClean="0">
                    <a:solidFill>
                      <a:prstClr val="black"/>
                    </a:solidFill>
                    <a:latin typeface="Calibri" pitchFamily="34" charset="0"/>
                  </a:rPr>
                  <a:t>Μη αναστρέφουσα είσοδος</a:t>
                </a:r>
                <a:endParaRPr lang="en-US" sz="2000" dirty="0">
                  <a:solidFill>
                    <a:prstClr val="black"/>
                  </a:solidFill>
                  <a:latin typeface="Calibri" pitchFamily="34" charset="0"/>
                </a:endParaRPr>
              </a:p>
            </p:txBody>
          </p:sp>
        </p:grpSp>
        <mc:AlternateContent xmlns:mc="http://schemas.openxmlformats.org/markup-compatibility/2006" xmlns:a14="http://schemas.microsoft.com/office/drawing/2010/main">
          <mc:Choice Requires="a14">
            <p:sp>
              <p:nvSpPr>
                <p:cNvPr id="11" name="TextBox 10"/>
                <p:cNvSpPr txBox="1"/>
                <p:nvPr/>
              </p:nvSpPr>
              <p:spPr>
                <a:xfrm>
                  <a:off x="6012160" y="4536191"/>
                  <a:ext cx="17628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prstClr val="black"/>
                                </a:solidFill>
                                <a:latin typeface="Cambria Math"/>
                              </a:rPr>
                            </m:ctrlPr>
                          </m:sSubPr>
                          <m:e>
                            <m:r>
                              <m:rPr>
                                <m:sty m:val="p"/>
                              </m:rPr>
                              <a:rPr lang="en-US" sz="2400" smtClean="0">
                                <a:solidFill>
                                  <a:prstClr val="black"/>
                                </a:solidFill>
                                <a:latin typeface="Cambria Math" panose="02040503050406030204" pitchFamily="18" charset="0"/>
                              </a:rPr>
                              <m:t>V</m:t>
                            </m:r>
                          </m:e>
                          <m:sub>
                            <m:r>
                              <a:rPr lang="en-US" sz="2400" i="1" smtClean="0">
                                <a:solidFill>
                                  <a:prstClr val="black"/>
                                </a:solidFill>
                                <a:latin typeface="Cambria Math" panose="02040503050406030204" pitchFamily="18" charset="0"/>
                              </a:rPr>
                              <m:t>𝑜𝑢𝑡</m:t>
                            </m:r>
                          </m:sub>
                        </m:sSub>
                        <m:r>
                          <a:rPr lang="en-US" sz="2400" i="1" smtClean="0">
                            <a:solidFill>
                              <a:prstClr val="black"/>
                            </a:solidFill>
                            <a:latin typeface="Cambria Math" panose="02040503050406030204" pitchFamily="18" charset="0"/>
                          </a:rPr>
                          <m:t>=</m:t>
                        </m:r>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𝐴</m:t>
                            </m:r>
                          </m:e>
                          <m:sub>
                            <m:r>
                              <a:rPr lang="en-US" sz="2400" i="1" smtClean="0">
                                <a:solidFill>
                                  <a:prstClr val="black"/>
                                </a:solidFill>
                                <a:latin typeface="Cambria Math" panose="02040503050406030204" pitchFamily="18" charset="0"/>
                              </a:rPr>
                              <m:t>𝑜𝑙</m:t>
                            </m:r>
                          </m:sub>
                        </m:sSub>
                        <m:sSub>
                          <m:sSubPr>
                            <m:ctrlPr>
                              <a:rPr lang="en-US" sz="2400" i="1">
                                <a:solidFill>
                                  <a:prstClr val="black"/>
                                </a:solidFill>
                                <a:latin typeface="Cambria Math"/>
                              </a:rPr>
                            </m:ctrlPr>
                          </m:sSubPr>
                          <m:e>
                            <m:r>
                              <a:rPr lang="en-US" sz="2400" i="1">
                                <a:solidFill>
                                  <a:prstClr val="black"/>
                                </a:solidFill>
                                <a:latin typeface="Cambria Math" panose="02040503050406030204" pitchFamily="18" charset="0"/>
                              </a:rPr>
                              <m:t>𝑉</m:t>
                            </m:r>
                          </m:e>
                          <m:sub>
                            <m:r>
                              <a:rPr lang="el-GR" sz="2400" i="1" smtClean="0">
                                <a:solidFill>
                                  <a:prstClr val="black"/>
                                </a:solidFill>
                                <a:latin typeface="Cambria Math" panose="02040503050406030204" pitchFamily="18" charset="0"/>
                              </a:rPr>
                              <m:t>2</m:t>
                            </m:r>
                          </m:sub>
                        </m:sSub>
                      </m:oMath>
                    </m:oMathPara>
                  </a14:m>
                  <a:endParaRPr lang="el-GR" sz="2400"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012160" y="4536191"/>
                  <a:ext cx="1762854" cy="369332"/>
                </a:xfrm>
                <a:prstGeom prst="rect">
                  <a:avLst/>
                </a:prstGeom>
                <a:blipFill rotWithShape="0">
                  <a:blip r:embed="rId8"/>
                  <a:stretch>
                    <a:fillRect l="-3114" r="-692" b="-180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Ορθογώνιο 11"/>
                <p:cNvSpPr/>
                <p:nvPr/>
              </p:nvSpPr>
              <p:spPr>
                <a:xfrm>
                  <a:off x="1763688" y="4985281"/>
                  <a:ext cx="5637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a:rPr>
                            </m:ctrlPr>
                          </m:sSubPr>
                          <m:e>
                            <m:r>
                              <a:rPr lang="en-US" sz="2400" i="1">
                                <a:solidFill>
                                  <a:prstClr val="black"/>
                                </a:solidFill>
                                <a:latin typeface="Cambria Math" panose="02040503050406030204" pitchFamily="18" charset="0"/>
                              </a:rPr>
                              <m:t>𝑉</m:t>
                            </m:r>
                          </m:e>
                          <m:sub>
                            <m:r>
                              <a:rPr lang="el-GR" sz="2400" i="1" smtClean="0">
                                <a:solidFill>
                                  <a:prstClr val="black"/>
                                </a:solidFill>
                                <a:latin typeface="Cambria Math" panose="02040503050406030204" pitchFamily="18" charset="0"/>
                              </a:rPr>
                              <m:t>2</m:t>
                            </m:r>
                          </m:sub>
                        </m:sSub>
                      </m:oMath>
                    </m:oMathPara>
                  </a14:m>
                  <a:endParaRPr lang="el-GR" sz="2400" dirty="0">
                    <a:solidFill>
                      <a:prstClr val="black"/>
                    </a:solidFill>
                  </a:endParaRPr>
                </a:p>
              </p:txBody>
            </p:sp>
          </mc:Choice>
          <mc:Fallback xmlns="">
            <p:sp>
              <p:nvSpPr>
                <p:cNvPr id="12" name="Ορθογώνιο 11"/>
                <p:cNvSpPr>
                  <a:spLocks noRot="1" noChangeAspect="1" noMove="1" noResize="1" noEditPoints="1" noAdjustHandles="1" noChangeArrowheads="1" noChangeShapeType="1" noTextEdit="1"/>
                </p:cNvSpPr>
                <p:nvPr/>
              </p:nvSpPr>
              <p:spPr>
                <a:xfrm>
                  <a:off x="1763688" y="4985281"/>
                  <a:ext cx="563744" cy="461665"/>
                </a:xfrm>
                <a:prstGeom prst="rect">
                  <a:avLst/>
                </a:prstGeom>
                <a:blipFill rotWithShape="0">
                  <a:blip r:embed="rId9"/>
                  <a:stretch>
                    <a:fillRect b="-4000"/>
                  </a:stretch>
                </a:blipFill>
              </p:spPr>
              <p:txBody>
                <a:bodyPr/>
                <a:lstStyle/>
                <a:p>
                  <a:r>
                    <a:rPr lang="el-GR">
                      <a:noFill/>
                    </a:rPr>
                    <a:t> </a:t>
                  </a:r>
                </a:p>
              </p:txBody>
            </p:sp>
          </mc:Fallback>
        </mc:AlternateContent>
      </p:grpSp>
    </p:spTree>
    <p:extLst>
      <p:ext uri="{BB962C8B-B14F-4D97-AF65-F5344CB8AC3E}">
        <p14:creationId xmlns:p14="http://schemas.microsoft.com/office/powerpoint/2010/main" val="1363673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8/30</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pic>
        <p:nvPicPr>
          <p:cNvPr id="5" name="Picture Placeholder 6"/>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5398" b="5398"/>
          <a:stretch>
            <a:fillRect/>
          </a:stretch>
        </p:blipFill>
        <p:spPr>
          <a:xfrm>
            <a:off x="2057182" y="1340768"/>
            <a:ext cx="5029636" cy="3772854"/>
          </a:xfrm>
        </p:spPr>
      </p:pic>
      <p:sp>
        <p:nvSpPr>
          <p:cNvPr id="6" name="Ορθογώνιο 5"/>
          <p:cNvSpPr/>
          <p:nvPr/>
        </p:nvSpPr>
        <p:spPr>
          <a:xfrm>
            <a:off x="827584" y="5445224"/>
            <a:ext cx="7848872" cy="769441"/>
          </a:xfrm>
          <a:prstGeom prst="rect">
            <a:avLst/>
          </a:prstGeom>
        </p:spPr>
        <p:txBody>
          <a:bodyPr wrap="square">
            <a:spAutoFit/>
          </a:bodyPr>
          <a:lstStyle/>
          <a:p>
            <a:r>
              <a:rPr lang="el-GR" sz="2200" dirty="0">
                <a:solidFill>
                  <a:prstClr val="black"/>
                </a:solidFill>
                <a:latin typeface="Calibri"/>
              </a:rPr>
              <a:t>Εφαρμογή τάσης στη μη αναστρέφουσα είσοδο (κόκκινο χρώμα). Η τάση εξόδου (πράσινο χρώμα) δεν παρουσιάζει διαφορά </a:t>
            </a:r>
            <a:r>
              <a:rPr lang="el-GR" sz="2200" dirty="0" smtClean="0">
                <a:solidFill>
                  <a:prstClr val="black"/>
                </a:solidFill>
                <a:latin typeface="Calibri"/>
              </a:rPr>
              <a:t>φάσης.</a:t>
            </a:r>
            <a:endParaRPr lang="el-GR" sz="2200" dirty="0">
              <a:solidFill>
                <a:prstClr val="black"/>
              </a:solidFill>
              <a:latin typeface="Calibri"/>
            </a:endParaRPr>
          </a:p>
        </p:txBody>
      </p:sp>
    </p:spTree>
    <p:extLst>
      <p:ext uri="{BB962C8B-B14F-4D97-AF65-F5344CB8AC3E}">
        <p14:creationId xmlns:p14="http://schemas.microsoft.com/office/powerpoint/2010/main" val="1460745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9/30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a:spcBef>
                    <a:spcPts val="1200"/>
                  </a:spcBef>
                </a:pPr>
                <a:r>
                  <a:rPr lang="el-GR" dirty="0" smtClean="0"/>
                  <a:t>Εάν στις δύο εισόδους εφαρμοστεί η ίδια τάση, δηλαδή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𝑐𝑚</m:t>
                        </m:r>
                      </m:sub>
                    </m:sSub>
                    <m:r>
                      <a:rPr lang="en-US">
                        <a:latin typeface="Cambria Math"/>
                      </a:rPr>
                      <m:t>, </m:t>
                    </m:r>
                  </m:oMath>
                </a14:m>
                <a:r>
                  <a:rPr lang="el-GR" dirty="0"/>
                  <a:t>αναμένεται θεωρητικά η τάση εξόδου να είναι μηδέν</a:t>
                </a:r>
                <a:r>
                  <a:rPr lang="en-US" dirty="0"/>
                  <a:t> (</a:t>
                </a:r>
                <a14:m>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𝑜𝑢𝑡</m:t>
                        </m:r>
                      </m:sub>
                    </m:sSub>
                    <m:r>
                      <a:rPr lang="en-US" i="1">
                        <a:latin typeface="Cambria Math"/>
                      </a:rPr>
                      <m:t>=0</m:t>
                    </m:r>
                  </m:oMath>
                </a14:m>
                <a:r>
                  <a:rPr lang="en-US" dirty="0" smtClean="0"/>
                  <a:t>)</a:t>
                </a:r>
                <a:r>
                  <a:rPr lang="el-GR" dirty="0" smtClean="0"/>
                  <a:t>.</a:t>
                </a:r>
                <a:endParaRPr lang="en-US" dirty="0"/>
              </a:p>
              <a:p>
                <a:pPr>
                  <a:spcBef>
                    <a:spcPts val="1200"/>
                  </a:spcBef>
                </a:pPr>
                <a:r>
                  <a:rPr lang="el-GR" dirty="0"/>
                  <a:t>Στην πράξη όμως, η τάση εξόδου δεν θα είναι μηδέν, αλλά πολύ </a:t>
                </a:r>
                <a:r>
                  <a:rPr lang="el-GR" dirty="0" smtClean="0"/>
                  <a:t>μικρή.</a:t>
                </a:r>
                <a:endParaRPr lang="en-US" dirty="0"/>
              </a:p>
              <a:p>
                <a:pPr>
                  <a:spcBef>
                    <a:spcPts val="1200"/>
                  </a:spcBef>
                </a:pPr>
                <a:r>
                  <a:rPr lang="el-GR" dirty="0"/>
                  <a:t>Ο λόγος της τάσης εξόδου προς την κοινή τάση εισόδου, ονομάζεται </a:t>
                </a:r>
                <a:r>
                  <a:rPr lang="el-GR" b="1" dirty="0"/>
                  <a:t>κέρδος κοινού σήματος</a:t>
                </a:r>
                <a:r>
                  <a:rPr lang="el-GR" dirty="0"/>
                  <a:t>, </a:t>
                </a:r>
                <a14:m>
                  <m:oMath xmlns:m="http://schemas.openxmlformats.org/officeDocument/2006/math">
                    <m:sSub>
                      <m:sSubPr>
                        <m:ctrlPr>
                          <a:rPr lang="el-GR" i="1">
                            <a:latin typeface="Cambria Math"/>
                          </a:rPr>
                        </m:ctrlPr>
                      </m:sSubPr>
                      <m:e>
                        <m:r>
                          <a:rPr lang="en-US" i="1">
                            <a:latin typeface="Cambria Math"/>
                          </a:rPr>
                          <m:t>𝐴</m:t>
                        </m:r>
                      </m:e>
                      <m:sub>
                        <m:r>
                          <a:rPr lang="en-US" i="1">
                            <a:latin typeface="Cambria Math"/>
                          </a:rPr>
                          <m:t>𝑐𝑚</m:t>
                        </m:r>
                      </m:sub>
                    </m:sSub>
                  </m:oMath>
                </a14:m>
                <a:r>
                  <a:rPr lang="en-US" dirty="0"/>
                  <a:t>.</a:t>
                </a:r>
                <a:endParaRPr lang="el-GR" dirty="0"/>
              </a:p>
              <a:p>
                <a:pPr>
                  <a:spcBef>
                    <a:spcPts val="1200"/>
                  </a:spcBef>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963" t="-48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grpSp>
        <p:nvGrpSpPr>
          <p:cNvPr id="8" name="Ομάδα 7"/>
          <p:cNvGrpSpPr/>
          <p:nvPr/>
        </p:nvGrpSpPr>
        <p:grpSpPr>
          <a:xfrm>
            <a:off x="1685094" y="4447572"/>
            <a:ext cx="5911242" cy="2273903"/>
            <a:chOff x="1537479" y="4135434"/>
            <a:chExt cx="5913754" cy="2410428"/>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135434"/>
              <a:ext cx="4027179" cy="241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5413496" y="4676875"/>
                  <a:ext cx="20377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400" i="1" smtClean="0">
                                <a:solidFill>
                                  <a:prstClr val="black"/>
                                </a:solidFill>
                                <a:latin typeface="Cambria Math"/>
                              </a:rPr>
                            </m:ctrlPr>
                          </m:sSubPr>
                          <m:e>
                            <m:r>
                              <m:rPr>
                                <m:sty m:val="p"/>
                              </m:rPr>
                              <a:rPr lang="en-US" sz="2400" smtClean="0">
                                <a:solidFill>
                                  <a:prstClr val="black"/>
                                </a:solidFill>
                                <a:latin typeface="Cambria Math" panose="02040503050406030204" pitchFamily="18" charset="0"/>
                              </a:rPr>
                              <m:t>V</m:t>
                            </m:r>
                          </m:e>
                          <m:sub>
                            <m:r>
                              <a:rPr lang="en-US" sz="2400" i="1" smtClean="0">
                                <a:solidFill>
                                  <a:prstClr val="black"/>
                                </a:solidFill>
                                <a:latin typeface="Cambria Math" panose="02040503050406030204" pitchFamily="18" charset="0"/>
                              </a:rPr>
                              <m:t>𝑜𝑢𝑡</m:t>
                            </m:r>
                          </m:sub>
                        </m:sSub>
                        <m:r>
                          <a:rPr lang="en-US" sz="2400" i="1" smtClean="0">
                            <a:solidFill>
                              <a:prstClr val="black"/>
                            </a:solidFill>
                            <a:latin typeface="Cambria Math" panose="02040503050406030204" pitchFamily="18" charset="0"/>
                          </a:rPr>
                          <m:t>=</m:t>
                        </m:r>
                        <m:sSub>
                          <m:sSubPr>
                            <m:ctrlPr>
                              <a:rPr lang="en-US" sz="2400" i="1" smtClean="0">
                                <a:solidFill>
                                  <a:prstClr val="black"/>
                                </a:solidFill>
                                <a:latin typeface="Cambria Math"/>
                              </a:rPr>
                            </m:ctrlPr>
                          </m:sSubPr>
                          <m:e>
                            <m:r>
                              <a:rPr lang="en-US" sz="2400" i="1" smtClean="0">
                                <a:solidFill>
                                  <a:prstClr val="black"/>
                                </a:solidFill>
                                <a:latin typeface="Cambria Math" panose="02040503050406030204" pitchFamily="18" charset="0"/>
                              </a:rPr>
                              <m:t>𝐴</m:t>
                            </m:r>
                          </m:e>
                          <m:sub>
                            <m:r>
                              <a:rPr lang="en-US" sz="2400" i="1" smtClean="0">
                                <a:solidFill>
                                  <a:prstClr val="black"/>
                                </a:solidFill>
                                <a:latin typeface="Cambria Math" panose="02040503050406030204" pitchFamily="18" charset="0"/>
                              </a:rPr>
                              <m:t>𝑐𝑚</m:t>
                            </m:r>
                          </m:sub>
                        </m:sSub>
                        <m:sSub>
                          <m:sSubPr>
                            <m:ctrlPr>
                              <a:rPr lang="en-US" sz="2400" i="1">
                                <a:solidFill>
                                  <a:prstClr val="black"/>
                                </a:solidFill>
                                <a:latin typeface="Cambria Math"/>
                              </a:rPr>
                            </m:ctrlPr>
                          </m:sSubPr>
                          <m:e>
                            <m:r>
                              <a:rPr lang="en-US" sz="2400" i="1">
                                <a:solidFill>
                                  <a:prstClr val="black"/>
                                </a:solidFill>
                                <a:latin typeface="Cambria Math" panose="02040503050406030204" pitchFamily="18" charset="0"/>
                              </a:rPr>
                              <m:t>𝑉</m:t>
                            </m:r>
                          </m:e>
                          <m:sub>
                            <m:r>
                              <a:rPr lang="en-US" sz="2400" i="1" smtClean="0">
                                <a:solidFill>
                                  <a:prstClr val="black"/>
                                </a:solidFill>
                                <a:latin typeface="Cambria Math" panose="02040503050406030204" pitchFamily="18" charset="0"/>
                              </a:rPr>
                              <m:t>𝑐𝑚</m:t>
                            </m:r>
                          </m:sub>
                        </m:sSub>
                      </m:oMath>
                    </m:oMathPara>
                  </a14:m>
                  <a:endParaRPr lang="el-GR" sz="2400"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413496" y="4676875"/>
                  <a:ext cx="2037737" cy="369332"/>
                </a:xfrm>
                <a:prstGeom prst="rect">
                  <a:avLst/>
                </a:prstGeom>
                <a:blipFill rotWithShape="0">
                  <a:blip r:embed="rId4"/>
                  <a:stretch>
                    <a:fillRect l="-2994" b="-224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p:cNvSpPr/>
                <p:nvPr/>
              </p:nvSpPr>
              <p:spPr>
                <a:xfrm>
                  <a:off x="1537479" y="5092960"/>
                  <a:ext cx="73026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a:rPr>
                            </m:ctrlPr>
                          </m:sSubPr>
                          <m:e>
                            <m:r>
                              <a:rPr lang="en-US" sz="2400" i="1">
                                <a:solidFill>
                                  <a:prstClr val="black"/>
                                </a:solidFill>
                                <a:latin typeface="Cambria Math" panose="02040503050406030204" pitchFamily="18" charset="0"/>
                              </a:rPr>
                              <m:t>𝑉</m:t>
                            </m:r>
                          </m:e>
                          <m:sub>
                            <m:r>
                              <a:rPr lang="en-US" sz="2400" i="1">
                                <a:solidFill>
                                  <a:prstClr val="black"/>
                                </a:solidFill>
                                <a:latin typeface="Cambria Math" panose="02040503050406030204" pitchFamily="18" charset="0"/>
                              </a:rPr>
                              <m:t>𝑐𝑚</m:t>
                            </m:r>
                          </m:sub>
                        </m:sSub>
                      </m:oMath>
                    </m:oMathPara>
                  </a14:m>
                  <a:endParaRPr lang="el-GR" sz="2400" dirty="0">
                    <a:solidFill>
                      <a:prstClr val="black"/>
                    </a:solidFill>
                  </a:endParaRPr>
                </a:p>
              </p:txBody>
            </p:sp>
          </mc:Choice>
          <mc:Fallback xmlns="">
            <p:sp>
              <p:nvSpPr>
                <p:cNvPr id="7" name="Ορθογώνιο 6"/>
                <p:cNvSpPr>
                  <a:spLocks noRot="1" noChangeAspect="1" noMove="1" noResize="1" noEditPoints="1" noAdjustHandles="1" noChangeArrowheads="1" noChangeShapeType="1" noTextEdit="1"/>
                </p:cNvSpPr>
                <p:nvPr/>
              </p:nvSpPr>
              <p:spPr>
                <a:xfrm>
                  <a:off x="1537479" y="5092960"/>
                  <a:ext cx="730265" cy="461665"/>
                </a:xfrm>
                <a:prstGeom prst="rect">
                  <a:avLst/>
                </a:prstGeom>
                <a:blipFill rotWithShape="0">
                  <a:blip r:embed="rId5"/>
                  <a:stretch>
                    <a:fillRect b="-7042"/>
                  </a:stretch>
                </a:blipFill>
              </p:spPr>
              <p:txBody>
                <a:bodyPr/>
                <a:lstStyle/>
                <a:p>
                  <a:r>
                    <a:rPr lang="el-GR">
                      <a:noFill/>
                    </a:rPr>
                    <a:t> </a:t>
                  </a:r>
                </a:p>
              </p:txBody>
            </p:sp>
          </mc:Fallback>
        </mc:AlternateContent>
      </p:grpSp>
    </p:spTree>
    <p:extLst>
      <p:ext uri="{BB962C8B-B14F-4D97-AF65-F5344CB8AC3E}">
        <p14:creationId xmlns:p14="http://schemas.microsoft.com/office/powerpoint/2010/main" val="2643033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10/30</a:t>
            </a:r>
            <a:endParaRPr lang="el-GR" sz="3600" dirty="0"/>
          </a:p>
        </p:txBody>
      </p:sp>
      <p:sp>
        <p:nvSpPr>
          <p:cNvPr id="3" name="Θέση περιεχομένου 2"/>
          <p:cNvSpPr>
            <a:spLocks noGrp="1"/>
          </p:cNvSpPr>
          <p:nvPr>
            <p:ph idx="1"/>
          </p:nvPr>
        </p:nvSpPr>
        <p:spPr>
          <a:xfrm>
            <a:off x="457200" y="1268760"/>
            <a:ext cx="8229600" cy="2088232"/>
          </a:xfrm>
        </p:spPr>
        <p:txBody>
          <a:bodyPr/>
          <a:lstStyle/>
          <a:p>
            <a:r>
              <a:rPr lang="el-GR" dirty="0"/>
              <a:t>Οι κατασκευαστές Τ.Ε. συνήθως δεν παρέχουν απευθείας τιμή για το κέρδος κοινού σήματος, αλλά το συγκρίνουν με το κέρδος τάσης ανοιχτού βρόχου, μέσω του </a:t>
            </a:r>
            <a:r>
              <a:rPr lang="el-GR" b="1" dirty="0"/>
              <a:t>λόγου απόρριψης κοινού σήματος – Common Mode Rejection Ratio (CMRR):</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mc:AlternateContent xmlns:mc="http://schemas.openxmlformats.org/markup-compatibility/2006" xmlns:a14="http://schemas.microsoft.com/office/drawing/2010/main">
        <mc:Choice Requires="a14">
          <p:sp>
            <p:nvSpPr>
              <p:cNvPr id="5" name="Ορθογώνιο 4"/>
              <p:cNvSpPr/>
              <p:nvPr/>
            </p:nvSpPr>
            <p:spPr>
              <a:xfrm>
                <a:off x="2286000" y="3356992"/>
                <a:ext cx="4572000" cy="194271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800" i="1">
                          <a:solidFill>
                            <a:prstClr val="black"/>
                          </a:solidFill>
                          <a:latin typeface="Cambria Math"/>
                        </a:rPr>
                        <m:t>𝐶𝑀𝑅𝑅</m:t>
                      </m:r>
                      <m:r>
                        <a:rPr lang="en-US" sz="2800" i="1">
                          <a:solidFill>
                            <a:prstClr val="black"/>
                          </a:solidFill>
                          <a:latin typeface="Cambria Math"/>
                        </a:rPr>
                        <m:t>=</m:t>
                      </m:r>
                      <m:f>
                        <m:fPr>
                          <m:ctrlPr>
                            <a:rPr lang="en-US" sz="2800" i="1">
                              <a:solidFill>
                                <a:prstClr val="black"/>
                              </a:solidFill>
                              <a:latin typeface="Cambria Math"/>
                            </a:rPr>
                          </m:ctrlPr>
                        </m:fPr>
                        <m:num>
                          <m:sSub>
                            <m:sSubPr>
                              <m:ctrlPr>
                                <a:rPr lang="en-US" sz="2800" i="1">
                                  <a:solidFill>
                                    <a:prstClr val="black"/>
                                  </a:solidFill>
                                  <a:latin typeface="Cambria Math"/>
                                </a:rPr>
                              </m:ctrlPr>
                            </m:sSubPr>
                            <m:e>
                              <m:r>
                                <a:rPr lang="en-US" sz="2800" i="1">
                                  <a:solidFill>
                                    <a:prstClr val="black"/>
                                  </a:solidFill>
                                  <a:latin typeface="Cambria Math"/>
                                </a:rPr>
                                <m:t>𝐴</m:t>
                              </m:r>
                            </m:e>
                            <m:sub>
                              <m:r>
                                <a:rPr lang="en-US" sz="2800" i="1">
                                  <a:solidFill>
                                    <a:prstClr val="black"/>
                                  </a:solidFill>
                                  <a:latin typeface="Cambria Math"/>
                                </a:rPr>
                                <m:t>𝑜𝑙</m:t>
                              </m:r>
                            </m:sub>
                          </m:sSub>
                        </m:num>
                        <m:den>
                          <m:sSub>
                            <m:sSubPr>
                              <m:ctrlPr>
                                <a:rPr lang="en-US" sz="2800" i="1">
                                  <a:solidFill>
                                    <a:prstClr val="black"/>
                                  </a:solidFill>
                                  <a:latin typeface="Cambria Math"/>
                                </a:rPr>
                              </m:ctrlPr>
                            </m:sSubPr>
                            <m:e>
                              <m:r>
                                <a:rPr lang="en-US" sz="2800" i="1">
                                  <a:solidFill>
                                    <a:prstClr val="black"/>
                                  </a:solidFill>
                                  <a:latin typeface="Cambria Math"/>
                                </a:rPr>
                                <m:t>𝐴</m:t>
                              </m:r>
                            </m:e>
                            <m:sub>
                              <m:r>
                                <a:rPr lang="en-US" sz="2800" i="1">
                                  <a:solidFill>
                                    <a:prstClr val="black"/>
                                  </a:solidFill>
                                  <a:latin typeface="Cambria Math"/>
                                </a:rPr>
                                <m:t>𝑐𝑚</m:t>
                              </m:r>
                            </m:sub>
                          </m:sSub>
                        </m:den>
                      </m:f>
                    </m:oMath>
                  </m:oMathPara>
                </a14:m>
                <a:endParaRPr lang="el-GR" sz="2800" dirty="0">
                  <a:solidFill>
                    <a:prstClr val="black"/>
                  </a:solidFill>
                </a:endParaRPr>
              </a:p>
              <a:p>
                <a:pPr/>
                <a14:m>
                  <m:oMathPara xmlns:m="http://schemas.openxmlformats.org/officeDocument/2006/math">
                    <m:oMathParaPr>
                      <m:jc m:val="centerGroup"/>
                    </m:oMathParaPr>
                    <m:oMath xmlns:m="http://schemas.openxmlformats.org/officeDocument/2006/math">
                      <m:sSub>
                        <m:sSubPr>
                          <m:ctrlPr>
                            <a:rPr lang="en-US" sz="2800" i="1">
                              <a:solidFill>
                                <a:prstClr val="black"/>
                              </a:solidFill>
                              <a:latin typeface="Cambria Math"/>
                            </a:rPr>
                          </m:ctrlPr>
                        </m:sSubPr>
                        <m:e>
                          <m:r>
                            <a:rPr lang="en-US" sz="2800" i="1">
                              <a:solidFill>
                                <a:prstClr val="black"/>
                              </a:solidFill>
                              <a:latin typeface="Cambria Math"/>
                            </a:rPr>
                            <m:t>𝐶𝑀𝑅𝑅</m:t>
                          </m:r>
                        </m:e>
                        <m:sub>
                          <m:r>
                            <a:rPr lang="en-US" sz="2800" i="1">
                              <a:solidFill>
                                <a:prstClr val="black"/>
                              </a:solidFill>
                              <a:latin typeface="Cambria Math"/>
                            </a:rPr>
                            <m:t>𝑑𝑏</m:t>
                          </m:r>
                        </m:sub>
                      </m:sSub>
                      <m:r>
                        <a:rPr lang="en-US" sz="2800" i="1">
                          <a:solidFill>
                            <a:prstClr val="black"/>
                          </a:solidFill>
                          <a:latin typeface="Cambria Math"/>
                        </a:rPr>
                        <m:t>=20</m:t>
                      </m:r>
                      <m:func>
                        <m:funcPr>
                          <m:ctrlPr>
                            <a:rPr lang="en-US" sz="2800" i="1">
                              <a:solidFill>
                                <a:prstClr val="black"/>
                              </a:solidFill>
                              <a:latin typeface="Cambria Math"/>
                            </a:rPr>
                          </m:ctrlPr>
                        </m:funcPr>
                        <m:fName>
                          <m:sSub>
                            <m:sSubPr>
                              <m:ctrlPr>
                                <a:rPr lang="en-US" sz="2800" i="1">
                                  <a:solidFill>
                                    <a:prstClr val="black"/>
                                  </a:solidFill>
                                  <a:latin typeface="Cambria Math"/>
                                </a:rPr>
                              </m:ctrlPr>
                            </m:sSubPr>
                            <m:e>
                              <m:r>
                                <m:rPr>
                                  <m:sty m:val="p"/>
                                </m:rPr>
                                <a:rPr lang="en-US" sz="2800">
                                  <a:solidFill>
                                    <a:prstClr val="black"/>
                                  </a:solidFill>
                                  <a:latin typeface="Cambria Math"/>
                                </a:rPr>
                                <m:t>log</m:t>
                              </m:r>
                            </m:e>
                            <m:sub>
                              <m:r>
                                <a:rPr lang="en-US" sz="2800" i="1">
                                  <a:solidFill>
                                    <a:prstClr val="black"/>
                                  </a:solidFill>
                                  <a:latin typeface="Cambria Math"/>
                                </a:rPr>
                                <m:t>10</m:t>
                              </m:r>
                            </m:sub>
                          </m:sSub>
                        </m:fName>
                        <m:e>
                          <m:d>
                            <m:dPr>
                              <m:ctrlPr>
                                <a:rPr lang="en-US" sz="2800" i="1">
                                  <a:solidFill>
                                    <a:prstClr val="black"/>
                                  </a:solidFill>
                                  <a:latin typeface="Cambria Math"/>
                                </a:rPr>
                              </m:ctrlPr>
                            </m:dPr>
                            <m:e>
                              <m:f>
                                <m:fPr>
                                  <m:ctrlPr>
                                    <a:rPr lang="en-US" sz="2800" i="1">
                                      <a:solidFill>
                                        <a:prstClr val="black"/>
                                      </a:solidFill>
                                      <a:latin typeface="Cambria Math"/>
                                    </a:rPr>
                                  </m:ctrlPr>
                                </m:fPr>
                                <m:num>
                                  <m:sSub>
                                    <m:sSubPr>
                                      <m:ctrlPr>
                                        <a:rPr lang="en-US" sz="2800" i="1">
                                          <a:solidFill>
                                            <a:prstClr val="black"/>
                                          </a:solidFill>
                                          <a:latin typeface="Cambria Math"/>
                                        </a:rPr>
                                      </m:ctrlPr>
                                    </m:sSubPr>
                                    <m:e>
                                      <m:r>
                                        <a:rPr lang="en-US" sz="2800" i="1">
                                          <a:solidFill>
                                            <a:prstClr val="black"/>
                                          </a:solidFill>
                                          <a:latin typeface="Cambria Math"/>
                                        </a:rPr>
                                        <m:t>𝐴</m:t>
                                      </m:r>
                                    </m:e>
                                    <m:sub>
                                      <m:r>
                                        <a:rPr lang="en-US" sz="2800" i="1">
                                          <a:solidFill>
                                            <a:prstClr val="black"/>
                                          </a:solidFill>
                                          <a:latin typeface="Cambria Math"/>
                                        </a:rPr>
                                        <m:t>𝑜𝑙</m:t>
                                      </m:r>
                                    </m:sub>
                                  </m:sSub>
                                </m:num>
                                <m:den>
                                  <m:sSub>
                                    <m:sSubPr>
                                      <m:ctrlPr>
                                        <a:rPr lang="en-US" sz="2800" i="1">
                                          <a:solidFill>
                                            <a:prstClr val="black"/>
                                          </a:solidFill>
                                          <a:latin typeface="Cambria Math"/>
                                        </a:rPr>
                                      </m:ctrlPr>
                                    </m:sSubPr>
                                    <m:e>
                                      <m:r>
                                        <a:rPr lang="en-US" sz="2800" i="1">
                                          <a:solidFill>
                                            <a:prstClr val="black"/>
                                          </a:solidFill>
                                          <a:latin typeface="Cambria Math"/>
                                        </a:rPr>
                                        <m:t>𝐴</m:t>
                                      </m:r>
                                    </m:e>
                                    <m:sub>
                                      <m:r>
                                        <a:rPr lang="en-US" sz="2800" i="1">
                                          <a:solidFill>
                                            <a:prstClr val="black"/>
                                          </a:solidFill>
                                          <a:latin typeface="Cambria Math"/>
                                        </a:rPr>
                                        <m:t>𝑐𝑚</m:t>
                                      </m:r>
                                    </m:sub>
                                  </m:sSub>
                                </m:den>
                              </m:f>
                            </m:e>
                          </m:d>
                        </m:e>
                      </m:func>
                    </m:oMath>
                  </m:oMathPara>
                </a14:m>
                <a:endParaRPr lang="el-GR" sz="2800" dirty="0">
                  <a:solidFill>
                    <a:prstClr val="black"/>
                  </a:solidFill>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2286000" y="3356992"/>
                <a:ext cx="4572000" cy="1942711"/>
              </a:xfrm>
              <a:prstGeom prst="rect">
                <a:avLst/>
              </a:prstGeom>
              <a:blipFill rotWithShape="0">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654296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Περιεχόμενα</a:t>
            </a:r>
            <a:endParaRPr lang="el-GR" dirty="0"/>
          </a:p>
        </p:txBody>
      </p:sp>
      <p:sp>
        <p:nvSpPr>
          <p:cNvPr id="3" name="Θέση περιεχομένου 2"/>
          <p:cNvSpPr>
            <a:spLocks noGrp="1"/>
          </p:cNvSpPr>
          <p:nvPr>
            <p:ph idx="1"/>
          </p:nvPr>
        </p:nvSpPr>
        <p:spPr>
          <a:xfrm>
            <a:off x="457200" y="1196752"/>
            <a:ext cx="8229600" cy="5400600"/>
          </a:xfrm>
        </p:spPr>
        <p:txBody>
          <a:bodyPr>
            <a:normAutofit fontScale="92500"/>
          </a:bodyPr>
          <a:lstStyle/>
          <a:p>
            <a:pPr>
              <a:spcBef>
                <a:spcPts val="1200"/>
              </a:spcBef>
            </a:pPr>
            <a:r>
              <a:rPr lang="el-GR" dirty="0"/>
              <a:t>Τελεστικοί </a:t>
            </a:r>
            <a:r>
              <a:rPr lang="el-GR" dirty="0" smtClean="0"/>
              <a:t>Ενισχυτές,</a:t>
            </a:r>
            <a:endParaRPr lang="el-GR" dirty="0"/>
          </a:p>
          <a:p>
            <a:pPr>
              <a:spcBef>
                <a:spcPts val="1200"/>
              </a:spcBef>
            </a:pPr>
            <a:r>
              <a:rPr lang="el-GR" dirty="0"/>
              <a:t>Βασικά Κυκλώματα Τελεστικών Ενισχυτών (αναστρέφων, μη αναστρέφων ενισχυτής, αθροιστής</a:t>
            </a:r>
            <a:r>
              <a:rPr lang="el-GR" dirty="0" smtClean="0"/>
              <a:t>),</a:t>
            </a:r>
            <a:endParaRPr lang="el-GR" dirty="0"/>
          </a:p>
          <a:p>
            <a:pPr>
              <a:spcBef>
                <a:spcPts val="1200"/>
              </a:spcBef>
            </a:pPr>
            <a:r>
              <a:rPr lang="el-GR" dirty="0"/>
              <a:t>Κυκλώματα Ειδικού Σκοπού (ενισχυτής διαφορών, ενισχυτής οργανολογίας, ενισχυτής διαντίστασης, ενισχυτής απομόνωσης</a:t>
            </a:r>
            <a:r>
              <a:rPr lang="el-GR" dirty="0" smtClean="0"/>
              <a:t>),</a:t>
            </a:r>
            <a:endParaRPr lang="el-GR" dirty="0"/>
          </a:p>
          <a:p>
            <a:pPr>
              <a:spcBef>
                <a:spcPts val="1200"/>
              </a:spcBef>
            </a:pPr>
            <a:r>
              <a:rPr lang="el-GR" dirty="0"/>
              <a:t>Ενεργά Φίλτρα (σχεδίαση και υλοποίηση βαθυπερατών, υψιπερατών φίλτρων</a:t>
            </a:r>
            <a:r>
              <a:rPr lang="el-GR" dirty="0" smtClean="0"/>
              <a:t>),</a:t>
            </a:r>
            <a:endParaRPr lang="el-GR" dirty="0"/>
          </a:p>
          <a:p>
            <a:pPr>
              <a:spcBef>
                <a:spcPts val="1200"/>
              </a:spcBef>
            </a:pPr>
            <a:r>
              <a:rPr lang="el-GR" dirty="0"/>
              <a:t>Αναλογοψηφιακή </a:t>
            </a:r>
            <a:r>
              <a:rPr lang="el-GR" dirty="0" smtClean="0"/>
              <a:t>Μετατροπή,</a:t>
            </a:r>
            <a:endParaRPr lang="el-GR" dirty="0"/>
          </a:p>
          <a:p>
            <a:pPr>
              <a:spcBef>
                <a:spcPts val="1200"/>
              </a:spcBef>
            </a:pPr>
            <a:r>
              <a:rPr lang="el-GR" dirty="0" smtClean="0"/>
              <a:t>Ταλαντωτές,</a:t>
            </a:r>
            <a:endParaRPr lang="el-GR" dirty="0"/>
          </a:p>
          <a:p>
            <a:pPr>
              <a:spcBef>
                <a:spcPts val="1200"/>
              </a:spcBef>
            </a:pPr>
            <a:r>
              <a:rPr lang="el-GR" dirty="0" smtClean="0"/>
              <a:t>Θυρίστορ,</a:t>
            </a:r>
            <a:endParaRPr lang="el-GR" dirty="0"/>
          </a:p>
          <a:p>
            <a:pPr>
              <a:spcBef>
                <a:spcPts val="1200"/>
              </a:spcBef>
            </a:pPr>
            <a:r>
              <a:rPr lang="el-GR" dirty="0"/>
              <a:t>Πολυφασική </a:t>
            </a:r>
            <a:r>
              <a:rPr lang="el-GR" dirty="0" smtClean="0"/>
              <a:t>ανόρθωση.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230703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11/30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0" indent="0">
                  <a:buNone/>
                </a:pPr>
                <a:r>
                  <a:rPr lang="el-GR" b="1" dirty="0"/>
                  <a:t>Παράδειγμα</a:t>
                </a:r>
              </a:p>
              <a:p>
                <a:pPr>
                  <a:spcBef>
                    <a:spcPts val="1200"/>
                  </a:spcBef>
                </a:pPr>
                <a:r>
                  <a:rPr lang="el-GR" dirty="0"/>
                  <a:t>Ένας τελεστικός ενισχυτής έχει κέρδος τάσης ανοιχτού βρόχου 200.000 και λόγος απόρριψης κοινού σήματος 100dB. Να υπολογιστεί το κέρδος κοινού σήματος.</a:t>
                </a:r>
              </a:p>
              <a:p>
                <a:pPr marL="0" indent="0">
                  <a:spcBef>
                    <a:spcPts val="1800"/>
                  </a:spcBef>
                  <a:buNone/>
                </a:pPr>
                <a:r>
                  <a:rPr lang="el-GR" b="1" dirty="0"/>
                  <a:t>Λύση</a:t>
                </a:r>
              </a:p>
              <a:p>
                <a:pPr marL="0" indent="0">
                  <a:buNone/>
                </a:pPr>
                <a14:m>
                  <m:oMathPara xmlns:m="http://schemas.openxmlformats.org/officeDocument/2006/math">
                    <m:oMathParaPr>
                      <m:jc m:val="centerGroup"/>
                    </m:oMathParaPr>
                    <m:oMath xmlns:m="http://schemas.openxmlformats.org/officeDocument/2006/math">
                      <m:r>
                        <a:rPr lang="en-US" sz="2200" i="1">
                          <a:latin typeface="Cambria Math"/>
                        </a:rPr>
                        <m:t>𝐶𝑀𝑅𝑅</m:t>
                      </m:r>
                      <m:r>
                        <a:rPr lang="en-US" sz="2200" i="1">
                          <a:latin typeface="Cambria Math"/>
                        </a:rPr>
                        <m:t>=100</m:t>
                      </m:r>
                      <m:r>
                        <a:rPr lang="en-US" sz="2200" i="1">
                          <a:latin typeface="Cambria Math"/>
                        </a:rPr>
                        <m:t>𝑑𝐵</m:t>
                      </m:r>
                      <m:r>
                        <a:rPr lang="en-US" sz="2200" i="1">
                          <a:latin typeface="Cambria Math"/>
                          <a:sym typeface="Symbol"/>
                        </a:rPr>
                        <m:t>20</m:t>
                      </m:r>
                      <m:func>
                        <m:funcPr>
                          <m:ctrlPr>
                            <a:rPr lang="en-US" sz="2200" i="1">
                              <a:latin typeface="Cambria Math"/>
                              <a:sym typeface="Symbol"/>
                            </a:rPr>
                          </m:ctrlPr>
                        </m:funcPr>
                        <m:fName>
                          <m:sSub>
                            <m:sSubPr>
                              <m:ctrlPr>
                                <a:rPr lang="en-US" sz="2200" i="1">
                                  <a:latin typeface="Cambria Math"/>
                                  <a:sym typeface="Symbol"/>
                                </a:rPr>
                              </m:ctrlPr>
                            </m:sSubPr>
                            <m:e>
                              <m:r>
                                <m:rPr>
                                  <m:sty m:val="p"/>
                                </m:rPr>
                                <a:rPr lang="en-US" sz="2200">
                                  <a:latin typeface="Cambria Math"/>
                                  <a:sym typeface="Symbol"/>
                                </a:rPr>
                                <m:t>log</m:t>
                              </m:r>
                            </m:e>
                            <m:sub>
                              <m:r>
                                <a:rPr lang="en-US" sz="2200" i="1">
                                  <a:latin typeface="Cambria Math"/>
                                  <a:sym typeface="Symbol"/>
                                </a:rPr>
                                <m:t>10</m:t>
                              </m:r>
                            </m:sub>
                          </m:sSub>
                        </m:fName>
                        <m:e>
                          <m:f>
                            <m:fPr>
                              <m:ctrlPr>
                                <a:rPr lang="en-US" sz="2200" i="1">
                                  <a:latin typeface="Cambria Math"/>
                                  <a:sym typeface="Symbol"/>
                                </a:rPr>
                              </m:ctrlPr>
                            </m:fPr>
                            <m:num>
                              <m:sSub>
                                <m:sSubPr>
                                  <m:ctrlPr>
                                    <a:rPr lang="en-US" sz="2200" i="1">
                                      <a:latin typeface="Cambria Math"/>
                                      <a:sym typeface="Symbol"/>
                                    </a:rPr>
                                  </m:ctrlPr>
                                </m:sSubPr>
                                <m:e>
                                  <m:r>
                                    <a:rPr lang="en-US" sz="2200" i="1">
                                      <a:latin typeface="Cambria Math"/>
                                      <a:sym typeface="Symbol"/>
                                    </a:rPr>
                                    <m:t>𝐴</m:t>
                                  </m:r>
                                </m:e>
                                <m:sub>
                                  <m:r>
                                    <a:rPr lang="en-US" sz="2200" i="1">
                                      <a:latin typeface="Cambria Math"/>
                                      <a:sym typeface="Symbol"/>
                                    </a:rPr>
                                    <m:t>𝑜𝑙</m:t>
                                  </m:r>
                                </m:sub>
                              </m:sSub>
                            </m:num>
                            <m:den>
                              <m:sSub>
                                <m:sSubPr>
                                  <m:ctrlPr>
                                    <a:rPr lang="en-US" sz="2200" i="1">
                                      <a:latin typeface="Cambria Math"/>
                                      <a:sym typeface="Symbol"/>
                                    </a:rPr>
                                  </m:ctrlPr>
                                </m:sSubPr>
                                <m:e>
                                  <m:r>
                                    <a:rPr lang="en-US" sz="2200" i="1">
                                      <a:latin typeface="Cambria Math"/>
                                      <a:sym typeface="Symbol"/>
                                    </a:rPr>
                                    <m:t>𝐴</m:t>
                                  </m:r>
                                </m:e>
                                <m:sub>
                                  <m:r>
                                    <a:rPr lang="en-US" sz="2200" i="1">
                                      <a:latin typeface="Cambria Math"/>
                                      <a:sym typeface="Symbol"/>
                                    </a:rPr>
                                    <m:t>𝑐𝑚</m:t>
                                  </m:r>
                                </m:sub>
                              </m:sSub>
                            </m:den>
                          </m:f>
                          <m:r>
                            <a:rPr lang="en-US" sz="2200" i="1">
                              <a:latin typeface="Cambria Math"/>
                              <a:sym typeface="Symbol"/>
                            </a:rPr>
                            <m:t>=100</m:t>
                          </m:r>
                        </m:e>
                      </m:func>
                      <m:r>
                        <a:rPr lang="en-US" sz="2200" i="1">
                          <a:latin typeface="Cambria Math"/>
                          <a:sym typeface="Symbol"/>
                        </a:rPr>
                        <m:t></m:t>
                      </m:r>
                      <m:func>
                        <m:funcPr>
                          <m:ctrlPr>
                            <a:rPr lang="en-US" sz="2200" i="1">
                              <a:latin typeface="Cambria Math"/>
                              <a:sym typeface="Symbol"/>
                            </a:rPr>
                          </m:ctrlPr>
                        </m:funcPr>
                        <m:fName>
                          <m:sSub>
                            <m:sSubPr>
                              <m:ctrlPr>
                                <a:rPr lang="en-US" sz="2200" i="1">
                                  <a:latin typeface="Cambria Math"/>
                                  <a:sym typeface="Symbol"/>
                                </a:rPr>
                              </m:ctrlPr>
                            </m:sSubPr>
                            <m:e>
                              <m:r>
                                <m:rPr>
                                  <m:sty m:val="p"/>
                                </m:rPr>
                                <a:rPr lang="en-US" sz="2200">
                                  <a:latin typeface="Cambria Math"/>
                                  <a:sym typeface="Symbol"/>
                                </a:rPr>
                                <m:t>log</m:t>
                              </m:r>
                            </m:e>
                            <m:sub>
                              <m:r>
                                <a:rPr lang="en-US" sz="2200" i="1">
                                  <a:latin typeface="Cambria Math"/>
                                  <a:sym typeface="Symbol"/>
                                </a:rPr>
                                <m:t>10</m:t>
                              </m:r>
                            </m:sub>
                          </m:sSub>
                        </m:fName>
                        <m:e>
                          <m:f>
                            <m:fPr>
                              <m:ctrlPr>
                                <a:rPr lang="en-US" sz="2200" i="1">
                                  <a:latin typeface="Cambria Math"/>
                                  <a:sym typeface="Symbol"/>
                                </a:rPr>
                              </m:ctrlPr>
                            </m:fPr>
                            <m:num>
                              <m:sSub>
                                <m:sSubPr>
                                  <m:ctrlPr>
                                    <a:rPr lang="en-US" sz="2200" i="1">
                                      <a:latin typeface="Cambria Math"/>
                                      <a:sym typeface="Symbol"/>
                                    </a:rPr>
                                  </m:ctrlPr>
                                </m:sSubPr>
                                <m:e>
                                  <m:r>
                                    <a:rPr lang="en-US" sz="2200" i="1">
                                      <a:latin typeface="Cambria Math"/>
                                      <a:sym typeface="Symbol"/>
                                    </a:rPr>
                                    <m:t>𝐴</m:t>
                                  </m:r>
                                </m:e>
                                <m:sub>
                                  <m:r>
                                    <a:rPr lang="en-US" sz="2200" i="1">
                                      <a:latin typeface="Cambria Math"/>
                                      <a:sym typeface="Symbol"/>
                                    </a:rPr>
                                    <m:t>𝑜𝑙</m:t>
                                  </m:r>
                                </m:sub>
                              </m:sSub>
                            </m:num>
                            <m:den>
                              <m:sSub>
                                <m:sSubPr>
                                  <m:ctrlPr>
                                    <a:rPr lang="en-US" sz="2200" i="1">
                                      <a:latin typeface="Cambria Math"/>
                                      <a:sym typeface="Symbol"/>
                                    </a:rPr>
                                  </m:ctrlPr>
                                </m:sSubPr>
                                <m:e>
                                  <m:r>
                                    <a:rPr lang="en-US" sz="2200" i="1">
                                      <a:latin typeface="Cambria Math"/>
                                      <a:sym typeface="Symbol"/>
                                    </a:rPr>
                                    <m:t>𝐴</m:t>
                                  </m:r>
                                </m:e>
                                <m:sub>
                                  <m:r>
                                    <a:rPr lang="en-US" sz="2200" i="1">
                                      <a:latin typeface="Cambria Math"/>
                                      <a:sym typeface="Symbol"/>
                                    </a:rPr>
                                    <m:t>𝑐𝑚</m:t>
                                  </m:r>
                                </m:sub>
                              </m:sSub>
                            </m:den>
                          </m:f>
                          <m:r>
                            <a:rPr lang="en-US" sz="2200" i="1">
                              <a:latin typeface="Cambria Math"/>
                              <a:sym typeface="Symbol"/>
                            </a:rPr>
                            <m:t>=5</m:t>
                          </m:r>
                        </m:e>
                      </m:func>
                      <m:r>
                        <a:rPr lang="en-US" sz="2200" i="1">
                          <a:latin typeface="Cambria Math"/>
                          <a:sym typeface="Symbol"/>
                        </a:rPr>
                        <m:t></m:t>
                      </m:r>
                      <m:f>
                        <m:fPr>
                          <m:ctrlPr>
                            <a:rPr lang="en-US" sz="2200" i="1">
                              <a:latin typeface="Cambria Math"/>
                              <a:sym typeface="Symbol"/>
                            </a:rPr>
                          </m:ctrlPr>
                        </m:fPr>
                        <m:num>
                          <m:sSub>
                            <m:sSubPr>
                              <m:ctrlPr>
                                <a:rPr lang="en-US" sz="2200" i="1">
                                  <a:latin typeface="Cambria Math"/>
                                  <a:sym typeface="Symbol"/>
                                </a:rPr>
                              </m:ctrlPr>
                            </m:sSubPr>
                            <m:e>
                              <m:r>
                                <a:rPr lang="en-US" sz="2200" i="1">
                                  <a:latin typeface="Cambria Math"/>
                                  <a:sym typeface="Symbol"/>
                                </a:rPr>
                                <m:t>𝐴</m:t>
                              </m:r>
                            </m:e>
                            <m:sub>
                              <m:r>
                                <a:rPr lang="en-US" sz="2200" i="1">
                                  <a:latin typeface="Cambria Math"/>
                                  <a:sym typeface="Symbol"/>
                                </a:rPr>
                                <m:t>𝑜𝑙</m:t>
                              </m:r>
                            </m:sub>
                          </m:sSub>
                        </m:num>
                        <m:den>
                          <m:sSub>
                            <m:sSubPr>
                              <m:ctrlPr>
                                <a:rPr lang="en-US" sz="2200" i="1">
                                  <a:latin typeface="Cambria Math"/>
                                  <a:sym typeface="Symbol"/>
                                </a:rPr>
                              </m:ctrlPr>
                            </m:sSubPr>
                            <m:e>
                              <m:r>
                                <a:rPr lang="en-US" sz="2200" i="1">
                                  <a:latin typeface="Cambria Math"/>
                                  <a:sym typeface="Symbol"/>
                                </a:rPr>
                                <m:t>𝐴</m:t>
                              </m:r>
                            </m:e>
                            <m:sub>
                              <m:r>
                                <a:rPr lang="en-US" sz="2200" i="1">
                                  <a:latin typeface="Cambria Math"/>
                                  <a:sym typeface="Symbol"/>
                                </a:rPr>
                                <m:t>𝑐𝑚</m:t>
                              </m:r>
                            </m:sub>
                          </m:sSub>
                        </m:den>
                      </m:f>
                      <m:r>
                        <a:rPr lang="en-US" sz="2200" i="1">
                          <a:latin typeface="Cambria Math"/>
                          <a:sym typeface="Symbol"/>
                        </a:rPr>
                        <m:t>=</m:t>
                      </m:r>
                      <m:sSup>
                        <m:sSupPr>
                          <m:ctrlPr>
                            <a:rPr lang="en-US" sz="2200" i="1">
                              <a:latin typeface="Cambria Math"/>
                              <a:sym typeface="Symbol"/>
                            </a:rPr>
                          </m:ctrlPr>
                        </m:sSupPr>
                        <m:e>
                          <m:r>
                            <a:rPr lang="en-US" sz="2200" i="1">
                              <a:latin typeface="Cambria Math"/>
                              <a:sym typeface="Symbol"/>
                            </a:rPr>
                            <m:t>10</m:t>
                          </m:r>
                        </m:e>
                        <m:sup>
                          <m:r>
                            <a:rPr lang="en-US" sz="2200" i="1">
                              <a:latin typeface="Cambria Math"/>
                              <a:sym typeface="Symbol"/>
                            </a:rPr>
                            <m:t>5</m:t>
                          </m:r>
                        </m:sup>
                      </m:sSup>
                      <m:r>
                        <a:rPr lang="en-US" sz="2200" i="1">
                          <a:latin typeface="Cambria Math"/>
                          <a:sym typeface="Symbol"/>
                        </a:rPr>
                        <m:t></m:t>
                      </m:r>
                      <m:sSub>
                        <m:sSubPr>
                          <m:ctrlPr>
                            <a:rPr lang="en-US" sz="2200" i="1">
                              <a:latin typeface="Cambria Math"/>
                              <a:sym typeface="Symbol"/>
                            </a:rPr>
                          </m:ctrlPr>
                        </m:sSubPr>
                        <m:e>
                          <m:r>
                            <a:rPr lang="en-US" sz="2200" i="1">
                              <a:latin typeface="Cambria Math"/>
                              <a:sym typeface="Symbol"/>
                            </a:rPr>
                            <m:t>𝐴</m:t>
                          </m:r>
                        </m:e>
                        <m:sub>
                          <m:r>
                            <a:rPr lang="en-US" sz="2200" i="1">
                              <a:latin typeface="Cambria Math"/>
                              <a:sym typeface="Symbol"/>
                            </a:rPr>
                            <m:t>𝑐𝑚</m:t>
                          </m:r>
                        </m:sub>
                      </m:sSub>
                      <m:r>
                        <a:rPr lang="en-US" sz="2200" i="1">
                          <a:latin typeface="Cambria Math"/>
                          <a:sym typeface="Symbol"/>
                        </a:rPr>
                        <m:t>=2</m:t>
                      </m:r>
                    </m:oMath>
                  </m:oMathPara>
                </a14:m>
                <a:endParaRPr lang="en-US" sz="2200"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155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791792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12/30</a:t>
            </a:r>
            <a:endParaRPr lang="el-GR" sz="3600" dirty="0"/>
          </a:p>
        </p:txBody>
      </p:sp>
      <p:sp>
        <p:nvSpPr>
          <p:cNvPr id="3" name="Θέση περιεχομένου 2"/>
          <p:cNvSpPr>
            <a:spLocks noGrp="1"/>
          </p:cNvSpPr>
          <p:nvPr>
            <p:ph idx="1"/>
          </p:nvPr>
        </p:nvSpPr>
        <p:spPr>
          <a:xfrm>
            <a:off x="457200" y="1340768"/>
            <a:ext cx="8229600" cy="2520280"/>
          </a:xfrm>
        </p:spPr>
        <p:txBody>
          <a:bodyPr/>
          <a:lstStyle/>
          <a:p>
            <a:pPr>
              <a:spcBef>
                <a:spcPts val="1800"/>
              </a:spcBef>
            </a:pPr>
            <a:r>
              <a:rPr lang="el-GR" dirty="0"/>
              <a:t>Όπως αναφέρθηκε, το κέρδος τάσης ανοιχτού βρόχου, </a:t>
            </a:r>
            <a:r>
              <a:rPr lang="el-GR" dirty="0" smtClean="0"/>
              <a:t>𝐴</a:t>
            </a:r>
            <a:r>
              <a:rPr lang="el-GR" baseline="30000" dirty="0" smtClean="0"/>
              <a:t>𝑜𝑙</a:t>
            </a:r>
            <a:r>
              <a:rPr lang="el-GR" dirty="0"/>
              <a:t>, έχει πολύ μεγάλη τιμή.</a:t>
            </a:r>
          </a:p>
          <a:p>
            <a:pPr>
              <a:spcBef>
                <a:spcPts val="1800"/>
              </a:spcBef>
            </a:pPr>
            <a:r>
              <a:rPr lang="el-GR" dirty="0"/>
              <a:t>Όμως το κέρδος τάσης ανοιχτού βρόχου εξαρτάται από τη συχνότητα λειτουργίας. Συγκεκριμένα, καθώς αυξάνει η συχνότητα ελαττώνεται η τιμή του.</a:t>
            </a:r>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717032"/>
            <a:ext cx="67168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361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13/30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363272" cy="2808312"/>
              </a:xfrm>
            </p:spPr>
            <p:txBody>
              <a:bodyPr/>
              <a:lstStyle/>
              <a:p>
                <a:pPr>
                  <a:spcBef>
                    <a:spcPts val="1200"/>
                  </a:spcBef>
                </a:pPr>
                <a:r>
                  <a:rPr lang="el-GR" dirty="0"/>
                  <a:t>Στο διάγραμμα που δείχνει το σχήμα, το κέρδος τάσης ανοιχτού βρόχου του τελεστικού είναι 106</a:t>
                </a:r>
                <a:r>
                  <a:rPr lang="en-US" dirty="0"/>
                  <a:t>dB</a:t>
                </a:r>
                <a:r>
                  <a:rPr lang="el-GR" dirty="0"/>
                  <a:t> (200.000) μέχρι τη συχνότητα </a:t>
                </a:r>
                <a14:m>
                  <m:oMath xmlns:m="http://schemas.openxmlformats.org/officeDocument/2006/math">
                    <m:sSub>
                      <m:sSubPr>
                        <m:ctrlPr>
                          <a:rPr lang="el-GR" i="1">
                            <a:latin typeface="Cambria Math"/>
                          </a:rPr>
                        </m:ctrlPr>
                      </m:sSubPr>
                      <m:e>
                        <m:r>
                          <a:rPr lang="en-US" i="1">
                            <a:latin typeface="Cambria Math"/>
                          </a:rPr>
                          <m:t>𝑓</m:t>
                        </m:r>
                      </m:e>
                      <m:sub>
                        <m:r>
                          <a:rPr lang="en-US" i="1">
                            <a:latin typeface="Cambria Math"/>
                          </a:rPr>
                          <m:t>3</m:t>
                        </m:r>
                        <m:r>
                          <a:rPr lang="en-US" i="1">
                            <a:latin typeface="Cambria Math"/>
                          </a:rPr>
                          <m:t>𝑑𝐵</m:t>
                        </m:r>
                      </m:sub>
                    </m:sSub>
                    <m:r>
                      <a:rPr lang="en-US" i="1">
                        <a:latin typeface="Cambria Math"/>
                      </a:rPr>
                      <m:t>=20</m:t>
                    </m:r>
                  </m:oMath>
                </a14:m>
                <a:r>
                  <a:rPr lang="en-US" dirty="0"/>
                  <a:t>Hz </a:t>
                </a:r>
                <a:r>
                  <a:rPr lang="el-GR" dirty="0"/>
                  <a:t>περίπου, όπου το κέρδος έχει πέσει κατά 3</a:t>
                </a:r>
                <a:r>
                  <a:rPr lang="en-US" dirty="0"/>
                  <a:t>dB</a:t>
                </a:r>
                <a:r>
                  <a:rPr lang="el-GR" dirty="0"/>
                  <a:t>, δηλαδή έχει γίνει 103</a:t>
                </a:r>
                <a:r>
                  <a:rPr lang="en-US" dirty="0"/>
                  <a:t>dB.</a:t>
                </a:r>
              </a:p>
              <a:p>
                <a:pPr>
                  <a:spcBef>
                    <a:spcPts val="1200"/>
                  </a:spcBef>
                </a:pPr>
                <a:r>
                  <a:rPr lang="en-US" dirty="0"/>
                  <a:t>To </a:t>
                </a:r>
                <a:r>
                  <a:rPr lang="el-GR" dirty="0"/>
                  <a:t>εύρος συχνοτήτων από 0 έως</a:t>
                </a:r>
                <a:r>
                  <a:rPr lang="en-US" dirty="0"/>
                  <a:t> </a:t>
                </a:r>
                <a14:m>
                  <m:oMath xmlns:m="http://schemas.openxmlformats.org/officeDocument/2006/math">
                    <m:sSub>
                      <m:sSubPr>
                        <m:ctrlPr>
                          <a:rPr lang="el-GR" i="1">
                            <a:latin typeface="Cambria Math"/>
                          </a:rPr>
                        </m:ctrlPr>
                      </m:sSubPr>
                      <m:e>
                        <m:r>
                          <a:rPr lang="en-US" i="1">
                            <a:latin typeface="Cambria Math"/>
                          </a:rPr>
                          <m:t>𝑓</m:t>
                        </m:r>
                      </m:e>
                      <m:sub>
                        <m:r>
                          <a:rPr lang="en-US" i="1">
                            <a:latin typeface="Cambria Math"/>
                          </a:rPr>
                          <m:t>3</m:t>
                        </m:r>
                        <m:r>
                          <a:rPr lang="en-US" i="1">
                            <a:latin typeface="Cambria Math"/>
                          </a:rPr>
                          <m:t>𝑑𝐵</m:t>
                        </m:r>
                      </m:sub>
                    </m:sSub>
                  </m:oMath>
                </a14:m>
                <a:r>
                  <a:rPr lang="en-US" dirty="0"/>
                  <a:t> </a:t>
                </a:r>
                <a:r>
                  <a:rPr lang="el-GR" dirty="0"/>
                  <a:t>ονομάζεται </a:t>
                </a:r>
                <a:r>
                  <a:rPr lang="el-GR" b="1" dirty="0"/>
                  <a:t>εύρος ζώνης (</a:t>
                </a:r>
                <a:r>
                  <a:rPr lang="en-US" b="1" dirty="0"/>
                  <a:t>bandwidth</a:t>
                </a:r>
                <a:r>
                  <a:rPr lang="el-GR" b="1" dirty="0"/>
                  <a:t>)</a:t>
                </a:r>
                <a:r>
                  <a:rPr lang="el-GR" dirty="0"/>
                  <a:t> του ενισχυτή.</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363272" cy="2808312"/>
              </a:xfrm>
              <a:blipFill rotWithShape="1">
                <a:blip r:embed="rId2"/>
                <a:stretch>
                  <a:fillRect l="-948" t="-868" r="-802" b="-173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grpSp>
        <p:nvGrpSpPr>
          <p:cNvPr id="11" name="Ομάδα 10"/>
          <p:cNvGrpSpPr/>
          <p:nvPr/>
        </p:nvGrpSpPr>
        <p:grpSpPr>
          <a:xfrm>
            <a:off x="1022775" y="3824863"/>
            <a:ext cx="6716840" cy="3024336"/>
            <a:chOff x="1043608" y="3668539"/>
            <a:chExt cx="6716840" cy="3024336"/>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668539"/>
              <a:ext cx="67168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7"/>
            <p:cNvCxnSpPr/>
            <p:nvPr/>
          </p:nvCxnSpPr>
          <p:spPr>
            <a:xfrm>
              <a:off x="2546251" y="4028579"/>
              <a:ext cx="0" cy="2376264"/>
            </a:xfrm>
            <a:prstGeom prst="line">
              <a:avLst/>
            </a:prstGeom>
            <a:ln>
              <a:prstDash val="dash"/>
            </a:ln>
          </p:spPr>
          <p:style>
            <a:lnRef idx="2">
              <a:schemeClr val="accent2"/>
            </a:lnRef>
            <a:fillRef idx="0">
              <a:schemeClr val="accent2"/>
            </a:fillRef>
            <a:effectRef idx="1">
              <a:schemeClr val="accent2"/>
            </a:effectRef>
            <a:fontRef idx="minor">
              <a:schemeClr val="tx1"/>
            </a:fontRef>
          </p:style>
        </p:cxnSp>
        <p:cxnSp>
          <p:nvCxnSpPr>
            <p:cNvPr id="8" name="Straight Arrow Connector 13"/>
            <p:cNvCxnSpPr/>
            <p:nvPr/>
          </p:nvCxnSpPr>
          <p:spPr>
            <a:xfrm>
              <a:off x="1322115" y="5036691"/>
              <a:ext cx="122413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22115" y="5080354"/>
              <a:ext cx="1361976" cy="369332"/>
            </a:xfrm>
            <a:prstGeom prst="rect">
              <a:avLst/>
            </a:prstGeom>
            <a:noFill/>
          </p:spPr>
          <p:txBody>
            <a:bodyPr wrap="none" rtlCol="0">
              <a:spAutoFit/>
            </a:bodyPr>
            <a:lstStyle/>
            <a:p>
              <a:r>
                <a:rPr lang="el-GR" dirty="0" smtClean="0">
                  <a:solidFill>
                    <a:prstClr val="black"/>
                  </a:solidFill>
                  <a:latin typeface="Calibri" pitchFamily="34" charset="0"/>
                </a:rPr>
                <a:t>Εύρος ζώνης</a:t>
              </a:r>
              <a:endParaRPr lang="en-US" dirty="0">
                <a:solidFill>
                  <a:prstClr val="black"/>
                </a:solidFill>
                <a:latin typeface="Calibri" pitchFamily="34" charset="0"/>
              </a:endParaRPr>
            </a:p>
          </p:txBody>
        </p:sp>
        <mc:AlternateContent xmlns:mc="http://schemas.openxmlformats.org/markup-compatibility/2006" xmlns:a14="http://schemas.microsoft.com/office/drawing/2010/main">
          <mc:Choice Requires="a14">
            <p:sp>
              <p:nvSpPr>
                <p:cNvPr id="10" name="Rectangle 15"/>
                <p:cNvSpPr/>
                <p:nvPr/>
              </p:nvSpPr>
              <p:spPr>
                <a:xfrm>
                  <a:off x="2210037" y="6323543"/>
                  <a:ext cx="6724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i="1">
                                <a:solidFill>
                                  <a:prstClr val="black"/>
                                </a:solidFill>
                                <a:latin typeface="Cambria Math"/>
                              </a:rPr>
                            </m:ctrlPr>
                          </m:sSubPr>
                          <m:e>
                            <m:r>
                              <a:rPr lang="en-US" i="1">
                                <a:solidFill>
                                  <a:prstClr val="black"/>
                                </a:solidFill>
                                <a:latin typeface="Cambria Math"/>
                              </a:rPr>
                              <m:t>𝑓</m:t>
                            </m:r>
                          </m:e>
                          <m:sub>
                            <m:r>
                              <a:rPr lang="en-US" i="1">
                                <a:solidFill>
                                  <a:prstClr val="black"/>
                                </a:solidFill>
                                <a:latin typeface="Cambria Math"/>
                              </a:rPr>
                              <m:t>3</m:t>
                            </m:r>
                            <m:r>
                              <a:rPr lang="en-US" i="1">
                                <a:solidFill>
                                  <a:prstClr val="black"/>
                                </a:solidFill>
                                <a:latin typeface="Cambria Math"/>
                              </a:rPr>
                              <m:t>𝑑𝐵</m:t>
                            </m:r>
                          </m:sub>
                        </m:sSub>
                      </m:oMath>
                    </m:oMathPara>
                  </a14:m>
                  <a:endParaRPr lang="en-US" dirty="0">
                    <a:solidFill>
                      <a:prstClr val="black"/>
                    </a:solidFill>
                  </a:endParaRPr>
                </a:p>
              </p:txBody>
            </p:sp>
          </mc:Choice>
          <mc:Fallback xmlns="">
            <p:sp>
              <p:nvSpPr>
                <p:cNvPr id="10" name="Rectangle 15"/>
                <p:cNvSpPr>
                  <a:spLocks noRot="1" noChangeAspect="1" noMove="1" noResize="1" noEditPoints="1" noAdjustHandles="1" noChangeArrowheads="1" noChangeShapeType="1" noTextEdit="1"/>
                </p:cNvSpPr>
                <p:nvPr/>
              </p:nvSpPr>
              <p:spPr>
                <a:xfrm>
                  <a:off x="2210037" y="6323543"/>
                  <a:ext cx="672428" cy="369332"/>
                </a:xfrm>
                <a:prstGeom prst="rect">
                  <a:avLst/>
                </a:prstGeom>
                <a:blipFill rotWithShape="0">
                  <a:blip r:embed="rId4"/>
                  <a:stretch>
                    <a:fillRect b="-14754"/>
                  </a:stretch>
                </a:blipFill>
              </p:spPr>
              <p:txBody>
                <a:bodyPr/>
                <a:lstStyle/>
                <a:p>
                  <a:r>
                    <a:rPr lang="el-GR">
                      <a:noFill/>
                    </a:rPr>
                    <a:t> </a:t>
                  </a:r>
                </a:p>
              </p:txBody>
            </p:sp>
          </mc:Fallback>
        </mc:AlternateContent>
      </p:grpSp>
    </p:spTree>
    <p:extLst>
      <p:ext uri="{BB962C8B-B14F-4D97-AF65-F5344CB8AC3E}">
        <p14:creationId xmlns:p14="http://schemas.microsoft.com/office/powerpoint/2010/main" val="1590372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14/30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160240"/>
              </a:xfrm>
            </p:spPr>
            <p:txBody>
              <a:bodyPr/>
              <a:lstStyle/>
              <a:p>
                <a:pPr>
                  <a:spcBef>
                    <a:spcPts val="1800"/>
                  </a:spcBef>
                </a:pPr>
                <a:r>
                  <a:rPr lang="en-US" dirty="0"/>
                  <a:t>To </a:t>
                </a:r>
                <a:r>
                  <a:rPr lang="el-GR" dirty="0"/>
                  <a:t>κέρδος γίνεται 0</a:t>
                </a:r>
                <a:r>
                  <a:rPr lang="en-US" dirty="0"/>
                  <a:t>dB, </a:t>
                </a:r>
                <a:r>
                  <a:rPr lang="el-GR" dirty="0"/>
                  <a:t>δηλαδή 1, στη συχνότητα </a:t>
                </a:r>
                <a14:m>
                  <m:oMath xmlns:m="http://schemas.openxmlformats.org/officeDocument/2006/math">
                    <m:sSub>
                      <m:sSubPr>
                        <m:ctrlPr>
                          <a:rPr lang="el-GR" i="1">
                            <a:latin typeface="Cambria Math"/>
                          </a:rPr>
                        </m:ctrlPr>
                      </m:sSubPr>
                      <m:e>
                        <m:r>
                          <a:rPr lang="en-US" i="1">
                            <a:latin typeface="Cambria Math"/>
                          </a:rPr>
                          <m:t>𝑓</m:t>
                        </m:r>
                      </m:e>
                      <m:sub>
                        <m:r>
                          <a:rPr lang="en-US" i="1">
                            <a:latin typeface="Cambria Math"/>
                          </a:rPr>
                          <m:t>𝑢𝑔</m:t>
                        </m:r>
                      </m:sub>
                    </m:sSub>
                    <m:r>
                      <a:rPr lang="en-US" i="1">
                        <a:latin typeface="Cambria Math"/>
                      </a:rPr>
                      <m:t>=4</m:t>
                    </m:r>
                    <m:r>
                      <a:rPr lang="en-US" i="1">
                        <a:latin typeface="Cambria Math"/>
                      </a:rPr>
                      <m:t>𝑀𝐻𝑧</m:t>
                    </m:r>
                  </m:oMath>
                </a14:m>
                <a:endParaRPr lang="en-US" dirty="0"/>
              </a:p>
              <a:p>
                <a:pPr>
                  <a:spcBef>
                    <a:spcPts val="1800"/>
                  </a:spcBef>
                </a:pPr>
                <a:r>
                  <a:rPr lang="el-GR" dirty="0"/>
                  <a:t>Η συχνότητα </a:t>
                </a:r>
                <a14:m>
                  <m:oMath xmlns:m="http://schemas.openxmlformats.org/officeDocument/2006/math">
                    <m:sSub>
                      <m:sSubPr>
                        <m:ctrlPr>
                          <a:rPr lang="el-GR" i="1">
                            <a:latin typeface="Cambria Math"/>
                          </a:rPr>
                        </m:ctrlPr>
                      </m:sSubPr>
                      <m:e>
                        <m:r>
                          <a:rPr lang="en-US" i="1">
                            <a:latin typeface="Cambria Math"/>
                          </a:rPr>
                          <m:t>𝑓</m:t>
                        </m:r>
                      </m:e>
                      <m:sub>
                        <m:r>
                          <a:rPr lang="en-US" i="1">
                            <a:latin typeface="Cambria Math"/>
                          </a:rPr>
                          <m:t>𝑢𝑔</m:t>
                        </m:r>
                      </m:sub>
                    </m:sSub>
                    <m:r>
                      <a:rPr lang="en-US" i="1">
                        <a:latin typeface="Cambria Math"/>
                      </a:rPr>
                      <m:t> </m:t>
                    </m:r>
                  </m:oMath>
                </a14:m>
                <a:r>
                  <a:rPr lang="el-GR" dirty="0"/>
                  <a:t>ονομάζεται </a:t>
                </a:r>
                <a:r>
                  <a:rPr lang="el-GR" b="1" dirty="0"/>
                  <a:t>συχνότητα μοναδιαίου κέρδους (</a:t>
                </a:r>
                <a:r>
                  <a:rPr lang="en-US" b="1" dirty="0"/>
                  <a:t>unity gain frequency</a:t>
                </a:r>
                <a:r>
                  <a:rPr lang="el-GR" b="1" dirty="0"/>
                  <a:t>)</a:t>
                </a:r>
                <a:r>
                  <a:rPr lang="el-GR" dirty="0"/>
                  <a:t> ή </a:t>
                </a:r>
                <a:r>
                  <a:rPr lang="el-GR" b="1" dirty="0"/>
                  <a:t>γινόμενο κέρδους εύρους ζώνης</a:t>
                </a:r>
                <a:r>
                  <a:rPr lang="en-US" b="1" dirty="0"/>
                  <a:t> (gain bandwidth product)</a:t>
                </a:r>
                <a:r>
                  <a:rPr lang="el-GR" dirty="0"/>
                  <a:t>.</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160240"/>
              </a:xfrm>
              <a:blipFill rotWithShape="0">
                <a:blip r:embed="rId2"/>
                <a:stretch>
                  <a:fillRect l="-963" t="-1972" r="-140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grpSp>
        <p:nvGrpSpPr>
          <p:cNvPr id="23" name="Ομάδα 22"/>
          <p:cNvGrpSpPr/>
          <p:nvPr/>
        </p:nvGrpSpPr>
        <p:grpSpPr>
          <a:xfrm>
            <a:off x="1043608" y="3162011"/>
            <a:ext cx="7216294" cy="3443903"/>
            <a:chOff x="1043608" y="3162011"/>
            <a:chExt cx="7216294" cy="3443903"/>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162011"/>
              <a:ext cx="67168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7"/>
            <p:cNvCxnSpPr/>
            <p:nvPr/>
          </p:nvCxnSpPr>
          <p:spPr>
            <a:xfrm>
              <a:off x="2546251" y="3522051"/>
              <a:ext cx="0" cy="2376264"/>
            </a:xfrm>
            <a:prstGeom prst="line">
              <a:avLst/>
            </a:prstGeom>
            <a:ln>
              <a:prstDash val="dash"/>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3770387" y="3450043"/>
              <a:ext cx="3302507" cy="400110"/>
            </a:xfrm>
            <a:prstGeom prst="rect">
              <a:avLst/>
            </a:prstGeom>
            <a:noFill/>
          </p:spPr>
          <p:txBody>
            <a:bodyPr wrap="none" rtlCol="0">
              <a:spAutoFit/>
            </a:bodyPr>
            <a:lstStyle/>
            <a:p>
              <a:r>
                <a:rPr lang="el-GR" sz="2000" dirty="0" smtClean="0">
                  <a:solidFill>
                    <a:prstClr val="black"/>
                  </a:solidFill>
                  <a:latin typeface="Calibri"/>
                </a:rPr>
                <a:t>Ρυθμός πτώσης 20</a:t>
              </a:r>
              <a:r>
                <a:rPr lang="en-US" sz="2000" dirty="0" smtClean="0">
                  <a:solidFill>
                    <a:prstClr val="black"/>
                  </a:solidFill>
                  <a:latin typeface="Calibri"/>
                </a:rPr>
                <a:t>dB/</a:t>
              </a:r>
              <a:r>
                <a:rPr lang="el-GR" sz="2000" dirty="0" smtClean="0">
                  <a:solidFill>
                    <a:prstClr val="black"/>
                  </a:solidFill>
                  <a:latin typeface="Calibri"/>
                </a:rPr>
                <a:t>δεκάδα</a:t>
              </a:r>
              <a:endParaRPr lang="en-US" sz="2000" dirty="0">
                <a:solidFill>
                  <a:prstClr val="black"/>
                </a:solidFill>
                <a:latin typeface="Calibri"/>
              </a:endParaRPr>
            </a:p>
          </p:txBody>
        </p:sp>
        <p:cxnSp>
          <p:nvCxnSpPr>
            <p:cNvPr id="8" name="Straight Arrow Connector 11"/>
            <p:cNvCxnSpPr/>
            <p:nvPr/>
          </p:nvCxnSpPr>
          <p:spPr>
            <a:xfrm flipH="1">
              <a:off x="4202435" y="3757820"/>
              <a:ext cx="753276" cy="4123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13"/>
            <p:cNvCxnSpPr/>
            <p:nvPr/>
          </p:nvCxnSpPr>
          <p:spPr>
            <a:xfrm>
              <a:off x="1322115" y="4530163"/>
              <a:ext cx="122413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10"/>
            <p:cNvCxnSpPr/>
            <p:nvPr/>
          </p:nvCxnSpPr>
          <p:spPr>
            <a:xfrm>
              <a:off x="7386027" y="5538275"/>
              <a:ext cx="0" cy="360040"/>
            </a:xfrm>
            <a:prstGeom prst="line">
              <a:avLst/>
            </a:prstGeom>
            <a:ln>
              <a:prstDash val="dash"/>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1394123" y="4613204"/>
              <a:ext cx="1493999" cy="400110"/>
            </a:xfrm>
            <a:prstGeom prst="rect">
              <a:avLst/>
            </a:prstGeom>
            <a:noFill/>
          </p:spPr>
          <p:txBody>
            <a:bodyPr wrap="none" rtlCol="0">
              <a:spAutoFit/>
            </a:bodyPr>
            <a:lstStyle/>
            <a:p>
              <a:r>
                <a:rPr lang="el-GR" sz="2000" dirty="0" smtClean="0">
                  <a:solidFill>
                    <a:prstClr val="black"/>
                  </a:solidFill>
                  <a:latin typeface="Calibri"/>
                </a:rPr>
                <a:t>Εύρος ζώνης</a:t>
              </a:r>
              <a:endParaRPr lang="en-US" sz="2000" dirty="0">
                <a:solidFill>
                  <a:prstClr val="black"/>
                </a:solidFill>
                <a:latin typeface="Calibri"/>
              </a:endParaRPr>
            </a:p>
          </p:txBody>
        </p:sp>
        <p:cxnSp>
          <p:nvCxnSpPr>
            <p:cNvPr id="12" name="Straight Connector 15"/>
            <p:cNvCxnSpPr/>
            <p:nvPr/>
          </p:nvCxnSpPr>
          <p:spPr>
            <a:xfrm>
              <a:off x="3738409" y="3954099"/>
              <a:ext cx="0" cy="1934656"/>
            </a:xfrm>
            <a:prstGeom prst="line">
              <a:avLst/>
            </a:prstGeom>
            <a:ln w="19050">
              <a:solidFill>
                <a:schemeClr val="tx2"/>
              </a:solidFill>
              <a:prstDash val="dash"/>
            </a:ln>
          </p:spPr>
          <p:style>
            <a:lnRef idx="2">
              <a:schemeClr val="accent2"/>
            </a:lnRef>
            <a:fillRef idx="0">
              <a:schemeClr val="accent2"/>
            </a:fillRef>
            <a:effectRef idx="1">
              <a:schemeClr val="accent2"/>
            </a:effectRef>
            <a:fontRef idx="minor">
              <a:schemeClr val="tx1"/>
            </a:fontRef>
          </p:style>
        </p:cxnSp>
        <p:cxnSp>
          <p:nvCxnSpPr>
            <p:cNvPr id="13" name="Straight Connector 17"/>
            <p:cNvCxnSpPr/>
            <p:nvPr/>
          </p:nvCxnSpPr>
          <p:spPr>
            <a:xfrm>
              <a:off x="4634483" y="4314139"/>
              <a:ext cx="0" cy="1576556"/>
            </a:xfrm>
            <a:prstGeom prst="line">
              <a:avLst/>
            </a:prstGeom>
            <a:ln w="19050">
              <a:solidFill>
                <a:schemeClr val="tx2"/>
              </a:solidFill>
              <a:prstDash val="dash"/>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43811" y="5856539"/>
              <a:ext cx="401072" cy="261610"/>
            </a:xfrm>
            <a:prstGeom prst="rect">
              <a:avLst/>
            </a:prstGeom>
            <a:noFill/>
          </p:spPr>
          <p:txBody>
            <a:bodyPr wrap="none" rtlCol="0">
              <a:spAutoFit/>
            </a:bodyPr>
            <a:lstStyle/>
            <a:p>
              <a:r>
                <a:rPr lang="en-US" sz="1050" dirty="0" smtClean="0">
                  <a:solidFill>
                    <a:prstClr val="black"/>
                  </a:solidFill>
                  <a:latin typeface="Calibri" pitchFamily="34" charset="0"/>
                </a:rPr>
                <a:t>400</a:t>
              </a:r>
              <a:endParaRPr lang="en-US" dirty="0">
                <a:solidFill>
                  <a:prstClr val="black"/>
                </a:solidFill>
                <a:latin typeface="Calibri" pitchFamily="34" charset="0"/>
              </a:endParaRPr>
            </a:p>
          </p:txBody>
        </p:sp>
        <p:sp>
          <p:nvSpPr>
            <p:cNvPr id="15" name="TextBox 14"/>
            <p:cNvSpPr txBox="1"/>
            <p:nvPr/>
          </p:nvSpPr>
          <p:spPr>
            <a:xfrm>
              <a:off x="4449435" y="5852729"/>
              <a:ext cx="314510" cy="253916"/>
            </a:xfrm>
            <a:prstGeom prst="rect">
              <a:avLst/>
            </a:prstGeom>
            <a:noFill/>
          </p:spPr>
          <p:txBody>
            <a:bodyPr wrap="none" rtlCol="0">
              <a:spAutoFit/>
            </a:bodyPr>
            <a:lstStyle/>
            <a:p>
              <a:r>
                <a:rPr lang="en-US" sz="1050" dirty="0" smtClean="0">
                  <a:solidFill>
                    <a:prstClr val="black"/>
                  </a:solidFill>
                  <a:latin typeface="Calibri" pitchFamily="34" charset="0"/>
                </a:rPr>
                <a:t>4k</a:t>
              </a:r>
              <a:endParaRPr lang="en-US" dirty="0">
                <a:solidFill>
                  <a:prstClr val="black"/>
                </a:solidFill>
                <a:latin typeface="Calibri" pitchFamily="34" charset="0"/>
              </a:endParaRPr>
            </a:p>
          </p:txBody>
        </p:sp>
        <p:cxnSp>
          <p:nvCxnSpPr>
            <p:cNvPr id="16" name="Straight Connector 23"/>
            <p:cNvCxnSpPr/>
            <p:nvPr/>
          </p:nvCxnSpPr>
          <p:spPr>
            <a:xfrm flipH="1">
              <a:off x="1394123" y="3963971"/>
              <a:ext cx="2344286" cy="0"/>
            </a:xfrm>
            <a:prstGeom prst="line">
              <a:avLst/>
            </a:prstGeom>
            <a:ln w="19050">
              <a:solidFill>
                <a:schemeClr val="tx2"/>
              </a:solidFill>
              <a:prstDash val="dash"/>
            </a:ln>
          </p:spPr>
          <p:style>
            <a:lnRef idx="2">
              <a:schemeClr val="accent2"/>
            </a:lnRef>
            <a:fillRef idx="0">
              <a:schemeClr val="accent2"/>
            </a:fillRef>
            <a:effectRef idx="1">
              <a:schemeClr val="accent2"/>
            </a:effectRef>
            <a:fontRef idx="minor">
              <a:schemeClr val="tx1"/>
            </a:fontRef>
          </p:style>
        </p:cxnSp>
        <p:cxnSp>
          <p:nvCxnSpPr>
            <p:cNvPr id="17" name="Straight Connector 26"/>
            <p:cNvCxnSpPr/>
            <p:nvPr/>
          </p:nvCxnSpPr>
          <p:spPr>
            <a:xfrm flipH="1">
              <a:off x="1369739" y="4338523"/>
              <a:ext cx="3264744" cy="0"/>
            </a:xfrm>
            <a:prstGeom prst="line">
              <a:avLst/>
            </a:prstGeom>
            <a:ln w="19050">
              <a:solidFill>
                <a:schemeClr val="tx2"/>
              </a:solidFill>
              <a:prstDash val="dash"/>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4763945" y="6205804"/>
              <a:ext cx="3495957" cy="400110"/>
            </a:xfrm>
            <a:prstGeom prst="rect">
              <a:avLst/>
            </a:prstGeom>
            <a:noFill/>
          </p:spPr>
          <p:txBody>
            <a:bodyPr wrap="none" rtlCol="0">
              <a:spAutoFit/>
            </a:bodyPr>
            <a:lstStyle/>
            <a:p>
              <a:r>
                <a:rPr lang="el-GR" sz="2000" dirty="0" smtClean="0">
                  <a:solidFill>
                    <a:prstClr val="black"/>
                  </a:solidFill>
                  <a:latin typeface="Calibri"/>
                </a:rPr>
                <a:t>Συχνότητα μοναδιαίου κέρδους</a:t>
              </a:r>
              <a:endParaRPr lang="en-US" sz="2000" dirty="0">
                <a:solidFill>
                  <a:prstClr val="black"/>
                </a:solidFill>
                <a:latin typeface="Calibri"/>
              </a:endParaRPr>
            </a:p>
          </p:txBody>
        </p:sp>
        <p:cxnSp>
          <p:nvCxnSpPr>
            <p:cNvPr id="19" name="Straight Arrow Connector 8"/>
            <p:cNvCxnSpPr>
              <a:stCxn id="18" idx="0"/>
              <a:endCxn id="20" idx="2"/>
            </p:cNvCxnSpPr>
            <p:nvPr/>
          </p:nvCxnSpPr>
          <p:spPr>
            <a:xfrm flipV="1">
              <a:off x="6511924" y="6114339"/>
              <a:ext cx="906958" cy="914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6"/>
                <p:cNvSpPr/>
                <p:nvPr/>
              </p:nvSpPr>
              <p:spPr>
                <a:xfrm>
                  <a:off x="7178944" y="5789057"/>
                  <a:ext cx="479875" cy="325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1400" i="1">
                                <a:solidFill>
                                  <a:prstClr val="black"/>
                                </a:solidFill>
                                <a:latin typeface="Cambria Math"/>
                              </a:rPr>
                            </m:ctrlPr>
                          </m:sSubPr>
                          <m:e>
                            <m:r>
                              <a:rPr lang="en-US" sz="1400" i="1">
                                <a:solidFill>
                                  <a:prstClr val="black"/>
                                </a:solidFill>
                                <a:latin typeface="Cambria Math"/>
                              </a:rPr>
                              <m:t>𝑓</m:t>
                            </m:r>
                          </m:e>
                          <m:sub>
                            <m:r>
                              <a:rPr lang="en-US" sz="1400" i="1">
                                <a:solidFill>
                                  <a:prstClr val="black"/>
                                </a:solidFill>
                                <a:latin typeface="Cambria Math"/>
                              </a:rPr>
                              <m:t>𝑢𝑔</m:t>
                            </m:r>
                          </m:sub>
                        </m:sSub>
                      </m:oMath>
                    </m:oMathPara>
                  </a14:m>
                  <a:endParaRPr lang="en-US" sz="1400" dirty="0">
                    <a:solidFill>
                      <a:prstClr val="black"/>
                    </a:solidFill>
                  </a:endParaRPr>
                </a:p>
              </p:txBody>
            </p:sp>
          </mc:Choice>
          <mc:Fallback xmlns="">
            <p:sp>
              <p:nvSpPr>
                <p:cNvPr id="20" name="Rectangle 16"/>
                <p:cNvSpPr>
                  <a:spLocks noRot="1" noChangeAspect="1" noMove="1" noResize="1" noEditPoints="1" noAdjustHandles="1" noChangeArrowheads="1" noChangeShapeType="1" noTextEdit="1"/>
                </p:cNvSpPr>
                <p:nvPr/>
              </p:nvSpPr>
              <p:spPr>
                <a:xfrm>
                  <a:off x="7178944" y="5789057"/>
                  <a:ext cx="479875" cy="325282"/>
                </a:xfrm>
                <a:prstGeom prst="rect">
                  <a:avLst/>
                </a:prstGeom>
                <a:blipFill rotWithShape="0">
                  <a:blip r:embed="rId4"/>
                  <a:stretch>
                    <a:fillRect b="-377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Rectangle 25"/>
                <p:cNvSpPr/>
                <p:nvPr/>
              </p:nvSpPr>
              <p:spPr>
                <a:xfrm>
                  <a:off x="2258219" y="5817015"/>
                  <a:ext cx="730713" cy="4335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000" i="1">
                                <a:solidFill>
                                  <a:prstClr val="black"/>
                                </a:solidFill>
                                <a:latin typeface="Cambria Math"/>
                              </a:rPr>
                            </m:ctrlPr>
                          </m:sSubPr>
                          <m:e>
                            <m:r>
                              <a:rPr lang="en-US" sz="2000" i="1">
                                <a:solidFill>
                                  <a:prstClr val="black"/>
                                </a:solidFill>
                                <a:latin typeface="Cambria Math"/>
                              </a:rPr>
                              <m:t>𝑓</m:t>
                            </m:r>
                          </m:e>
                          <m:sub>
                            <m:r>
                              <a:rPr lang="en-US" sz="2000" i="1">
                                <a:solidFill>
                                  <a:prstClr val="black"/>
                                </a:solidFill>
                                <a:latin typeface="Cambria Math"/>
                              </a:rPr>
                              <m:t>3</m:t>
                            </m:r>
                            <m:r>
                              <a:rPr lang="en-US" sz="2000" i="1">
                                <a:solidFill>
                                  <a:prstClr val="black"/>
                                </a:solidFill>
                                <a:latin typeface="Cambria Math"/>
                              </a:rPr>
                              <m:t>𝑑𝐵</m:t>
                            </m:r>
                          </m:sub>
                        </m:sSub>
                      </m:oMath>
                    </m:oMathPara>
                  </a14:m>
                  <a:endParaRPr lang="en-US" sz="2000" dirty="0">
                    <a:solidFill>
                      <a:prstClr val="black"/>
                    </a:solidFill>
                    <a:latin typeface="Calibri"/>
                  </a:endParaRPr>
                </a:p>
              </p:txBody>
            </p:sp>
          </mc:Choice>
          <mc:Fallback xmlns="">
            <p:sp>
              <p:nvSpPr>
                <p:cNvPr id="21" name="Rectangle 25"/>
                <p:cNvSpPr>
                  <a:spLocks noRot="1" noChangeAspect="1" noMove="1" noResize="1" noEditPoints="1" noAdjustHandles="1" noChangeArrowheads="1" noChangeShapeType="1" noTextEdit="1"/>
                </p:cNvSpPr>
                <p:nvPr/>
              </p:nvSpPr>
              <p:spPr>
                <a:xfrm>
                  <a:off x="2258219" y="5817015"/>
                  <a:ext cx="730713" cy="433517"/>
                </a:xfrm>
                <a:prstGeom prst="rect">
                  <a:avLst/>
                </a:prstGeom>
                <a:blipFill rotWithShape="0">
                  <a:blip r:embed="rId5"/>
                  <a:stretch>
                    <a:fillRect b="-7042"/>
                  </a:stretch>
                </a:blipFill>
              </p:spPr>
              <p:txBody>
                <a:bodyPr/>
                <a:lstStyle/>
                <a:p>
                  <a:r>
                    <a:rPr lang="el-GR">
                      <a:noFill/>
                    </a:rPr>
                    <a:t> </a:t>
                  </a:r>
                </a:p>
              </p:txBody>
            </p:sp>
          </mc:Fallback>
        </mc:AlternateContent>
      </p:grpSp>
    </p:spTree>
    <p:extLst>
      <p:ext uri="{BB962C8B-B14F-4D97-AF65-F5344CB8AC3E}">
        <p14:creationId xmlns:p14="http://schemas.microsoft.com/office/powerpoint/2010/main" val="2180991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15/30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a:spcBef>
                    <a:spcPts val="1800"/>
                  </a:spcBef>
                </a:pPr>
                <a:r>
                  <a:rPr lang="el-GR" dirty="0" smtClean="0"/>
                  <a:t>Το γινόμενο κέρδους εύρους ζώνης είναι μία πολύ σημαντική παράμετρος ενός Τ.Ε.</a:t>
                </a:r>
              </a:p>
              <a:p>
                <a:pPr>
                  <a:spcBef>
                    <a:spcPts val="1800"/>
                  </a:spcBef>
                </a:pPr>
                <a:r>
                  <a:rPr lang="el-GR" b="1" dirty="0"/>
                  <a:t>Παραμένει πάντοτε </a:t>
                </a:r>
                <a:r>
                  <a:rPr lang="el-GR" b="1" dirty="0" smtClean="0"/>
                  <a:t>σταθερό</a:t>
                </a:r>
                <a:r>
                  <a:rPr lang="en-US" b="1" dirty="0" smtClean="0"/>
                  <a:t>.</a:t>
                </a:r>
                <a:endParaRPr lang="el-GR" b="1" dirty="0"/>
              </a:p>
              <a:p>
                <a:pPr>
                  <a:spcBef>
                    <a:spcPts val="1800"/>
                  </a:spcBef>
                </a:pPr>
                <a:r>
                  <a:rPr lang="el-GR" dirty="0"/>
                  <a:t>Στο προηγούμενο παράδειγμα το γινόμενο κέρδους εύρους ζώνης ισούται με </a:t>
                </a:r>
                <a:r>
                  <a:rPr lang="en-US" dirty="0"/>
                  <a:t>4M</a:t>
                </a:r>
                <a:r>
                  <a:rPr lang="el-GR" dirty="0"/>
                  <a:t>Η</a:t>
                </a:r>
                <a:r>
                  <a:rPr lang="en-US" dirty="0"/>
                  <a:t>z</a:t>
                </a:r>
                <a:r>
                  <a:rPr lang="el-GR" dirty="0"/>
                  <a:t>. Ο Τ.Ε. έχει κέρδος 200.000 και εύρος ζώνης 20</a:t>
                </a:r>
                <a:r>
                  <a:rPr lang="en-US" dirty="0"/>
                  <a:t>Hz </a:t>
                </a:r>
                <a:r>
                  <a:rPr lang="el-GR" dirty="0"/>
                  <a:t>και άρα </a:t>
                </a:r>
                <a14:m>
                  <m:oMath xmlns:m="http://schemas.openxmlformats.org/officeDocument/2006/math">
                    <m:r>
                      <a:rPr lang="el-GR" i="1">
                        <a:latin typeface="Cambria Math"/>
                      </a:rPr>
                      <m:t>200.000</m:t>
                    </m:r>
                    <m:r>
                      <a:rPr lang="el-GR" i="1">
                        <a:latin typeface="Cambria Math"/>
                        <a:ea typeface="Cambria Math"/>
                      </a:rPr>
                      <m:t>×20</m:t>
                    </m:r>
                    <m:r>
                      <m:rPr>
                        <m:sty m:val="p"/>
                      </m:rPr>
                      <a:rPr lang="en-US">
                        <a:latin typeface="Cambria Math"/>
                        <a:ea typeface="Cambria Math"/>
                      </a:rPr>
                      <m:t>Hz</m:t>
                    </m:r>
                    <m:r>
                      <a:rPr lang="en-US">
                        <a:latin typeface="Cambria Math"/>
                        <a:ea typeface="Cambria Math"/>
                      </a:rPr>
                      <m:t>=4</m:t>
                    </m:r>
                    <m:r>
                      <m:rPr>
                        <m:sty m:val="p"/>
                      </m:rPr>
                      <a:rPr lang="en-US">
                        <a:latin typeface="Cambria Math"/>
                        <a:ea typeface="Cambria Math"/>
                      </a:rPr>
                      <m:t>MHz</m:t>
                    </m:r>
                    <m:r>
                      <a:rPr lang="en-US" b="0" i="0" smtClean="0">
                        <a:latin typeface="Cambria Math" panose="02040503050406030204" pitchFamily="18" charset="0"/>
                        <a:ea typeface="Cambria Math"/>
                      </a:rPr>
                      <m:t>.</m:t>
                    </m:r>
                  </m:oMath>
                </a14:m>
                <a:endParaRPr lang="en-US" dirty="0"/>
              </a:p>
              <a:p>
                <a:pPr>
                  <a:spcBef>
                    <a:spcPts val="1800"/>
                  </a:spcBef>
                </a:pPr>
                <a:r>
                  <a:rPr lang="el-GR" dirty="0"/>
                  <a:t>Εάν με κάποιο τρόπο το κέρδος τάσης του Τ.Ε. μειωνόταν και γινόταν 100, τότε το εύρος ζώνης θα ήταν 40</a:t>
                </a:r>
                <a:r>
                  <a:rPr lang="en-US" dirty="0"/>
                  <a:t>kHz </a:t>
                </a:r>
                <a:r>
                  <a:rPr lang="el-GR" dirty="0"/>
                  <a:t>έτσι ώστε </a:t>
                </a:r>
                <a14:m>
                  <m:oMath xmlns:m="http://schemas.openxmlformats.org/officeDocument/2006/math">
                    <m:r>
                      <a:rPr lang="el-GR" i="1" dirty="0">
                        <a:latin typeface="Cambria Math"/>
                      </a:rPr>
                      <m:t>1</m:t>
                    </m:r>
                    <m:r>
                      <a:rPr lang="el-GR" i="1">
                        <a:latin typeface="Cambria Math"/>
                      </a:rPr>
                      <m:t>00</m:t>
                    </m:r>
                    <m:r>
                      <a:rPr lang="el-GR" i="1">
                        <a:latin typeface="Cambria Math"/>
                        <a:ea typeface="Cambria Math"/>
                      </a:rPr>
                      <m:t>×40</m:t>
                    </m:r>
                    <m:r>
                      <m:rPr>
                        <m:sty m:val="p"/>
                      </m:rPr>
                      <a:rPr lang="en-US">
                        <a:latin typeface="Cambria Math"/>
                        <a:ea typeface="Cambria Math"/>
                      </a:rPr>
                      <m:t>kHz</m:t>
                    </m:r>
                    <m:r>
                      <a:rPr lang="en-US">
                        <a:latin typeface="Cambria Math"/>
                        <a:ea typeface="Cambria Math"/>
                      </a:rPr>
                      <m:t>=4</m:t>
                    </m:r>
                    <m:r>
                      <m:rPr>
                        <m:sty m:val="p"/>
                      </m:rPr>
                      <a:rPr lang="en-US">
                        <a:latin typeface="Cambria Math"/>
                        <a:ea typeface="Cambria Math"/>
                      </a:rPr>
                      <m:t>MHz</m:t>
                    </m:r>
                  </m:oMath>
                </a14:m>
                <a:r>
                  <a:rPr lang="en-US" dirty="0" smtClean="0"/>
                  <a:t>.</a:t>
                </a:r>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6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400935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16/30</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a:spcBef>
                    <a:spcPts val="1800"/>
                  </a:spcBef>
                </a:pPr>
                <a:r>
                  <a:rPr lang="el-GR" dirty="0"/>
                  <a:t>Ένα άλλο χαρακτηριστικό ενός </a:t>
                </a:r>
                <a:r>
                  <a:rPr lang="en-US" dirty="0"/>
                  <a:t>T.E. </a:t>
                </a:r>
                <a:r>
                  <a:rPr lang="el-GR" dirty="0"/>
                  <a:t>είναι ότι το ρεύμα στον κάθε ακροδέκτη εισόδου είναι πολύ μικρό (της τάξης μερικών </a:t>
                </a:r>
                <a:r>
                  <a:rPr lang="en-US" dirty="0"/>
                  <a:t>nA=</a:t>
                </a:r>
                <a14:m>
                  <m:oMath xmlns:m="http://schemas.openxmlformats.org/officeDocument/2006/math">
                    <m:sSup>
                      <m:sSupPr>
                        <m:ctrlPr>
                          <a:rPr lang="en-US" i="1">
                            <a:latin typeface="Cambria Math"/>
                          </a:rPr>
                        </m:ctrlPr>
                      </m:sSupPr>
                      <m:e>
                        <m:r>
                          <a:rPr lang="en-US" i="1">
                            <a:latin typeface="Cambria Math"/>
                          </a:rPr>
                          <m:t>10</m:t>
                        </m:r>
                      </m:e>
                      <m:sup>
                        <m:r>
                          <a:rPr lang="en-US" i="1">
                            <a:latin typeface="Cambria Math"/>
                          </a:rPr>
                          <m:t>−9</m:t>
                        </m:r>
                      </m:sup>
                    </m:sSup>
                  </m:oMath>
                </a14:m>
                <a:r>
                  <a:rPr lang="en-US" dirty="0"/>
                  <a:t>A </a:t>
                </a:r>
                <a:r>
                  <a:rPr lang="el-GR" dirty="0"/>
                  <a:t>ή </a:t>
                </a:r>
                <a:r>
                  <a:rPr lang="en-US" dirty="0"/>
                  <a:t>pA=</a:t>
                </a:r>
                <a14:m>
                  <m:oMath xmlns:m="http://schemas.openxmlformats.org/officeDocument/2006/math">
                    <m:sSup>
                      <m:sSupPr>
                        <m:ctrlPr>
                          <a:rPr lang="en-US" i="1">
                            <a:latin typeface="Cambria Math"/>
                          </a:rPr>
                        </m:ctrlPr>
                      </m:sSupPr>
                      <m:e>
                        <m:r>
                          <a:rPr lang="en-US" i="1">
                            <a:latin typeface="Cambria Math"/>
                          </a:rPr>
                          <m:t>10</m:t>
                        </m:r>
                      </m:e>
                      <m:sup>
                        <m:r>
                          <a:rPr lang="en-US" i="1">
                            <a:latin typeface="Cambria Math"/>
                          </a:rPr>
                          <m:t>−12</m:t>
                        </m:r>
                      </m:sup>
                    </m:sSup>
                  </m:oMath>
                </a14:m>
                <a:r>
                  <a:rPr lang="en-US" dirty="0"/>
                  <a:t>A</a:t>
                </a:r>
                <a:r>
                  <a:rPr lang="el-GR" dirty="0" smtClean="0"/>
                  <a:t>)</a:t>
                </a:r>
                <a:r>
                  <a:rPr lang="en-US" dirty="0" smtClean="0"/>
                  <a:t>,</a:t>
                </a:r>
                <a:endParaRPr lang="en-US" dirty="0"/>
              </a:p>
              <a:p>
                <a:pPr>
                  <a:spcBef>
                    <a:spcPts val="1800"/>
                  </a:spcBef>
                </a:pPr>
                <a:r>
                  <a:rPr lang="el-GR" dirty="0"/>
                  <a:t>Ισοδύναμα το γεγονός αυτό σημαίνει ότι </a:t>
                </a:r>
                <a:r>
                  <a:rPr lang="el-GR" b="1" dirty="0"/>
                  <a:t>η αντίσταση εισόδου ενός Τ.Ε. είναι πολύ μεγάλη</a:t>
                </a:r>
                <a:r>
                  <a:rPr lang="el-GR" dirty="0"/>
                  <a:t>.</a:t>
                </a:r>
              </a:p>
              <a:p>
                <a:pPr>
                  <a:spcBef>
                    <a:spcPts val="1800"/>
                  </a:spcBef>
                </a:pPr>
                <a:r>
                  <a:rPr lang="el-GR" dirty="0"/>
                  <a:t>Ο χαρακτηρισμός των ρευμάτων στις εισόδους ενός Τ.Ε. γίνεται με χρήση των ακόλουθων παραμέτρων:</a:t>
                </a:r>
              </a:p>
              <a:p>
                <a:pPr lvl="1">
                  <a:spcBef>
                    <a:spcPts val="1200"/>
                  </a:spcBef>
                </a:pPr>
                <a:r>
                  <a:rPr lang="el-GR" b="1" dirty="0"/>
                  <a:t>ρεύμα πόλωσης εισόδου (</a:t>
                </a:r>
                <a:r>
                  <a:rPr lang="en-US" b="1" dirty="0"/>
                  <a:t>input bias current</a:t>
                </a:r>
                <a:r>
                  <a:rPr lang="el-GR" b="1" dirty="0" smtClean="0"/>
                  <a:t>)</a:t>
                </a:r>
                <a:r>
                  <a:rPr lang="en-US" b="1" dirty="0" smtClean="0"/>
                  <a:t>,</a:t>
                </a:r>
                <a:endParaRPr lang="el-GR" b="1" dirty="0"/>
              </a:p>
              <a:p>
                <a:pPr lvl="1">
                  <a:spcBef>
                    <a:spcPts val="1200"/>
                  </a:spcBef>
                </a:pPr>
                <a:r>
                  <a:rPr lang="el-GR" b="1" dirty="0"/>
                  <a:t>ρεύμα εκτροπής εισόδου</a:t>
                </a:r>
                <a:r>
                  <a:rPr lang="en-US" b="1" dirty="0"/>
                  <a:t> (input offset current</a:t>
                </a:r>
                <a:r>
                  <a:rPr lang="en-US" b="1" dirty="0" smtClean="0"/>
                  <a:t>).</a:t>
                </a:r>
                <a:endParaRPr lang="el-GR"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63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167825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17/30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3888432"/>
              </a:xfrm>
            </p:spPr>
            <p:txBody>
              <a:bodyPr>
                <a:normAutofit fontScale="92500" lnSpcReduction="10000"/>
              </a:bodyPr>
              <a:lstStyle/>
              <a:p>
                <a:pPr>
                  <a:spcBef>
                    <a:spcPts val="1800"/>
                  </a:spcBef>
                </a:pPr>
                <a:r>
                  <a:rPr lang="en-US" dirty="0"/>
                  <a:t>To </a:t>
                </a:r>
                <a:r>
                  <a:rPr lang="el-GR" b="1" dirty="0"/>
                  <a:t>ρεύμα πόλωσης εισόδου (</a:t>
                </a:r>
                <a:r>
                  <a:rPr lang="en-US" b="1" dirty="0"/>
                  <a:t>input bias current</a:t>
                </a:r>
                <a:r>
                  <a:rPr lang="el-GR" b="1" dirty="0"/>
                  <a:t>)</a:t>
                </a:r>
                <a:r>
                  <a:rPr lang="en-US" dirty="0"/>
                  <a:t>, </a:t>
                </a:r>
                <a14:m>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𝐵</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𝐼</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𝐼</m:t>
                            </m:r>
                          </m:e>
                          <m:sub>
                            <m:r>
                              <a:rPr lang="en-US" i="1">
                                <a:latin typeface="Cambria Math"/>
                              </a:rPr>
                              <m:t>2</m:t>
                            </m:r>
                          </m:sub>
                        </m:sSub>
                      </m:num>
                      <m:den>
                        <m:r>
                          <a:rPr lang="en-US" i="1">
                            <a:latin typeface="Cambria Math"/>
                          </a:rPr>
                          <m:t>2</m:t>
                        </m:r>
                      </m:den>
                    </m:f>
                  </m:oMath>
                </a14:m>
                <a:r>
                  <a:rPr lang="en-US" dirty="0"/>
                  <a:t>,</a:t>
                </a:r>
                <a:r>
                  <a:rPr lang="el-GR" dirty="0"/>
                  <a:t> είναι ο μέσος όρος των ρευμάτων στις εισόδους του Τ.Ε. και αποτελεί ένα μέτρο του μεγέθους των </a:t>
                </a:r>
                <a:r>
                  <a:rPr lang="el-GR" dirty="0" smtClean="0"/>
                  <a:t>ρευμάτων</a:t>
                </a:r>
                <a:r>
                  <a:rPr lang="en-US" dirty="0" smtClean="0"/>
                  <a:t>.</a:t>
                </a:r>
                <a:endParaRPr lang="en-US" dirty="0"/>
              </a:p>
              <a:p>
                <a:pPr>
                  <a:spcBef>
                    <a:spcPts val="1800"/>
                  </a:spcBef>
                </a:pPr>
                <a:r>
                  <a:rPr lang="en-US" dirty="0"/>
                  <a:t>To </a:t>
                </a:r>
                <a:r>
                  <a:rPr lang="el-GR" b="1" dirty="0"/>
                  <a:t>ρεύμα εκτροπής εισόδου</a:t>
                </a:r>
                <a:r>
                  <a:rPr lang="en-US" b="1" dirty="0"/>
                  <a:t> (input offset current)</a:t>
                </a:r>
                <a:r>
                  <a:rPr lang="en-US" dirty="0"/>
                  <a:t>, </a:t>
                </a:r>
                <a14:m>
                  <m:oMath xmlns:m="http://schemas.openxmlformats.org/officeDocument/2006/math">
                    <m:sSub>
                      <m:sSubPr>
                        <m:ctrlPr>
                          <a:rPr lang="en-US" i="1">
                            <a:latin typeface="Cambria Math"/>
                          </a:rPr>
                        </m:ctrlPr>
                      </m:sSubPr>
                      <m:e>
                        <m:r>
                          <a:rPr lang="en-US" i="1">
                            <a:latin typeface="Cambria Math"/>
                          </a:rPr>
                          <m:t>𝐼</m:t>
                        </m:r>
                      </m:e>
                      <m:sub>
                        <m:r>
                          <a:rPr lang="en-US" i="1">
                            <a:latin typeface="Cambria Math"/>
                          </a:rPr>
                          <m:t>𝑂𝑆</m:t>
                        </m:r>
                      </m:sub>
                    </m:sSub>
                    <m:r>
                      <a:rPr lang="en-US" i="1">
                        <a:latin typeface="Cambria Math"/>
                      </a:rPr>
                      <m:t>=</m:t>
                    </m:r>
                    <m:d>
                      <m:dPr>
                        <m:begChr m:val="|"/>
                        <m:endChr m:val="|"/>
                        <m:ctrlPr>
                          <a:rPr lang="en-US" i="1">
                            <a:latin typeface="Cambria Math"/>
                          </a:rPr>
                        </m:ctrlPr>
                      </m:dPr>
                      <m:e>
                        <m:sSub>
                          <m:sSubPr>
                            <m:ctrlPr>
                              <a:rPr lang="en-US" i="1">
                                <a:latin typeface="Cambria Math"/>
                              </a:rPr>
                            </m:ctrlPr>
                          </m:sSubPr>
                          <m:e>
                            <m:r>
                              <a:rPr lang="en-US" i="1">
                                <a:latin typeface="Cambria Math"/>
                              </a:rPr>
                              <m:t>𝐼</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𝐼</m:t>
                            </m:r>
                          </m:e>
                          <m:sub>
                            <m:r>
                              <a:rPr lang="en-US" i="1">
                                <a:latin typeface="Cambria Math"/>
                              </a:rPr>
                              <m:t>2</m:t>
                            </m:r>
                          </m:sub>
                        </m:sSub>
                      </m:e>
                    </m:d>
                  </m:oMath>
                </a14:m>
                <a:r>
                  <a:rPr lang="en-US" dirty="0"/>
                  <a:t>,</a:t>
                </a:r>
                <a:r>
                  <a:rPr lang="el-GR" dirty="0"/>
                  <a:t> είναι η απόλυτη τιμή της διαφοράς των ρευμάτων στις εισόδους του Τ.Ε. και αποτελεί ένα μέτρο της ασυμμετρίας των ρευμάτων. Το ρεύμα αυτό πρέπει να έχει πολύ μικρή τιμή ειδικά σε ενισχυτές με μεγάλο κέρδος τάσης ανοιχτού βρόχου και μεγάλη αντίσταση </a:t>
                </a:r>
                <a:r>
                  <a:rPr lang="el-GR" dirty="0" smtClean="0"/>
                  <a:t>εισόδου</a:t>
                </a:r>
                <a:r>
                  <a:rPr lang="en-US" dirty="0" smtClean="0"/>
                  <a:t>.</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3888432"/>
              </a:xfrm>
              <a:blipFill rotWithShape="0">
                <a:blip r:embed="rId2"/>
                <a:stretch>
                  <a:fillRect l="-963" r="-444" b="-31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grpSp>
        <p:nvGrpSpPr>
          <p:cNvPr id="5" name="Group 9"/>
          <p:cNvGrpSpPr/>
          <p:nvPr/>
        </p:nvGrpSpPr>
        <p:grpSpPr>
          <a:xfrm>
            <a:off x="2512336" y="4868615"/>
            <a:ext cx="4119328" cy="1728192"/>
            <a:chOff x="2512336" y="4509120"/>
            <a:chExt cx="4119328" cy="1728192"/>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336" y="4797152"/>
              <a:ext cx="4119328" cy="113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2987824" y="5867980"/>
                  <a:ext cx="4254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𝐼</m:t>
                            </m:r>
                          </m:e>
                          <m:sub>
                            <m:r>
                              <a:rPr lang="en-US" i="1" smtClean="0">
                                <a:solidFill>
                                  <a:prstClr val="black"/>
                                </a:solidFill>
                                <a:latin typeface="Cambria Math"/>
                              </a:rPr>
                              <m:t>1</m:t>
                            </m:r>
                          </m:sub>
                        </m:sSub>
                      </m:oMath>
                    </m:oMathPara>
                  </a14:m>
                  <a:endParaRPr lang="en-US"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987824" y="5867980"/>
                  <a:ext cx="42543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87824" y="4509120"/>
                  <a:ext cx="4307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𝐼</m:t>
                            </m:r>
                          </m:e>
                          <m:sub>
                            <m:r>
                              <a:rPr lang="en-US" i="1" smtClean="0">
                                <a:solidFill>
                                  <a:prstClr val="black"/>
                                </a:solidFill>
                                <a:latin typeface="Cambria Math"/>
                              </a:rPr>
                              <m:t>2</m:t>
                            </m:r>
                          </m:sub>
                        </m:sSub>
                      </m:oMath>
                    </m:oMathPara>
                  </a14:m>
                  <a:endParaRPr lang="en-US"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87824" y="4509120"/>
                  <a:ext cx="430759" cy="369332"/>
                </a:xfrm>
                <a:prstGeom prst="rect">
                  <a:avLst/>
                </a:prstGeom>
                <a:blipFill rotWithShape="1">
                  <a:blip r:embed="rId5"/>
                  <a:stretch>
                    <a:fillRect/>
                  </a:stretch>
                </a:blipFill>
              </p:spPr>
              <p:txBody>
                <a:bodyPr/>
                <a:lstStyle/>
                <a:p>
                  <a:r>
                    <a:rPr lang="en-US">
                      <a:noFill/>
                    </a:rPr>
                    <a:t> </a:t>
                  </a:r>
                </a:p>
              </p:txBody>
            </p:sp>
          </mc:Fallback>
        </mc:AlternateContent>
        <p:cxnSp>
          <p:nvCxnSpPr>
            <p:cNvPr id="9" name="Straight Arrow Connector 8"/>
            <p:cNvCxnSpPr/>
            <p:nvPr/>
          </p:nvCxnSpPr>
          <p:spPr>
            <a:xfrm>
              <a:off x="2771800" y="4878452"/>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10"/>
            <p:cNvCxnSpPr/>
            <p:nvPr/>
          </p:nvCxnSpPr>
          <p:spPr>
            <a:xfrm>
              <a:off x="2771800" y="5877272"/>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42204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18/30</a:t>
            </a:r>
            <a:endParaRPr lang="el-GR" sz="3600" dirty="0"/>
          </a:p>
        </p:txBody>
      </p:sp>
      <p:sp>
        <p:nvSpPr>
          <p:cNvPr id="3" name="Θέση περιεχομένου 2"/>
          <p:cNvSpPr>
            <a:spLocks noGrp="1"/>
          </p:cNvSpPr>
          <p:nvPr>
            <p:ph idx="1"/>
          </p:nvPr>
        </p:nvSpPr>
        <p:spPr/>
        <p:txBody>
          <a:bodyPr>
            <a:normAutofit lnSpcReduction="10000"/>
          </a:bodyPr>
          <a:lstStyle/>
          <a:p>
            <a:pPr>
              <a:spcBef>
                <a:spcPts val="1200"/>
              </a:spcBef>
            </a:pPr>
            <a:r>
              <a:rPr lang="el-GR" dirty="0"/>
              <a:t>Στο κύκλωμα του σχήματος, οι δύο είσοδοι έχουν συνδεθεί μεταξύ τους και έχουν τάση μηδέν.</a:t>
            </a:r>
          </a:p>
          <a:p>
            <a:pPr>
              <a:spcBef>
                <a:spcPts val="1200"/>
              </a:spcBef>
            </a:pPr>
            <a:r>
              <a:rPr lang="el-GR" dirty="0"/>
              <a:t>Σε μία τέτοια περίπτωση θα αναμενόταν η τάση εξόδου να είναι μηδενική</a:t>
            </a:r>
          </a:p>
          <a:p>
            <a:pPr>
              <a:spcBef>
                <a:spcPts val="1200"/>
              </a:spcBef>
            </a:pPr>
            <a:r>
              <a:rPr lang="el-GR" dirty="0"/>
              <a:t>Όμως η τάση εξόδου θα είναι μη μηδενική και συνήθως τείνει σε μία από τις δύο τάσης τροφοδοσίας περίπου, ειδικά εάν ο Τ.Ε. έχει πολύ μεγάλο κέρδος τάσης ανοιχτού βρόχου</a:t>
            </a:r>
          </a:p>
          <a:p>
            <a:pPr>
              <a:spcBef>
                <a:spcPts val="1200"/>
              </a:spcBef>
            </a:pPr>
            <a:r>
              <a:rPr lang="el-GR" dirty="0"/>
              <a:t>Αυτό οφείλεται στο γεγονός ότι εκ κατασκευής μεταξύ των δύο εισόδων ενός Τ.Ε. υπάρχει μία διαφορά δυναμικού</a:t>
            </a:r>
            <a:r>
              <a:rPr lang="en-US" dirty="0"/>
              <a:t>,</a:t>
            </a:r>
            <a:r>
              <a:rPr lang="el-GR" dirty="0"/>
              <a:t> η οποία ονομάζεται </a:t>
            </a:r>
            <a:r>
              <a:rPr lang="el-GR" b="1" dirty="0"/>
              <a:t>τάση εκτροπής εισόδου (</a:t>
            </a:r>
            <a:r>
              <a:rPr lang="en-US" b="1" dirty="0"/>
              <a:t>input offset voltage</a:t>
            </a:r>
            <a:r>
              <a:rPr lang="el-GR" b="1" dirty="0"/>
              <a:t>)</a:t>
            </a:r>
            <a:r>
              <a:rPr lang="en-US"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445" y="5438741"/>
            <a:ext cx="3949242" cy="141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5203668" y="5932926"/>
                <a:ext cx="1287788"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solidFill>
                                <a:prstClr val="black"/>
                              </a:solidFill>
                              <a:latin typeface="Cambria Math"/>
                            </a:rPr>
                          </m:ctrlPr>
                        </m:sSubPr>
                        <m:e>
                          <m:r>
                            <a:rPr lang="en-US" sz="2200" i="1" smtClean="0">
                              <a:solidFill>
                                <a:prstClr val="black"/>
                              </a:solidFill>
                              <a:latin typeface="Cambria Math"/>
                            </a:rPr>
                            <m:t>𝑉</m:t>
                          </m:r>
                        </m:e>
                        <m:sub>
                          <m:r>
                            <a:rPr lang="en-US" sz="2200" i="1" smtClean="0">
                              <a:solidFill>
                                <a:prstClr val="black"/>
                              </a:solidFill>
                              <a:latin typeface="Cambria Math"/>
                            </a:rPr>
                            <m:t>𝑜𝑢𝑡</m:t>
                          </m:r>
                        </m:sub>
                      </m:sSub>
                      <m:r>
                        <a:rPr lang="en-US" sz="2200" i="1" smtClean="0">
                          <a:solidFill>
                            <a:prstClr val="black"/>
                          </a:solidFill>
                          <a:latin typeface="Cambria Math"/>
                          <a:ea typeface="Cambria Math"/>
                        </a:rPr>
                        <m:t>≠0</m:t>
                      </m:r>
                    </m:oMath>
                  </m:oMathPara>
                </a14:m>
                <a:endParaRPr lang="en-US" sz="2200"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203668" y="5932926"/>
                <a:ext cx="1287788" cy="430887"/>
              </a:xfrm>
              <a:prstGeom prst="rect">
                <a:avLst/>
              </a:prstGeom>
              <a:blipFill rotWithShape="0">
                <a:blip r:embed="rId3"/>
                <a:stretch>
                  <a:fillRect b="-2817"/>
                </a:stretch>
              </a:blipFill>
            </p:spPr>
            <p:txBody>
              <a:bodyPr/>
              <a:lstStyle/>
              <a:p>
                <a:r>
                  <a:rPr lang="el-GR">
                    <a:noFill/>
                  </a:rPr>
                  <a:t> </a:t>
                </a:r>
              </a:p>
            </p:txBody>
          </p:sp>
        </mc:Fallback>
      </mc:AlternateContent>
    </p:spTree>
    <p:extLst>
      <p:ext uri="{BB962C8B-B14F-4D97-AF65-F5344CB8AC3E}">
        <p14:creationId xmlns:p14="http://schemas.microsoft.com/office/powerpoint/2010/main" val="3299740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19/30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1340768"/>
                <a:ext cx="8229600" cy="5040560"/>
              </a:xfrm>
            </p:spPr>
            <p:txBody>
              <a:bodyPr>
                <a:normAutofit lnSpcReduction="10000"/>
              </a:bodyPr>
              <a:lstStyle/>
              <a:p>
                <a:pPr>
                  <a:spcBef>
                    <a:spcPts val="1800"/>
                  </a:spcBef>
                </a:pPr>
                <a:r>
                  <a:rPr lang="en-US" dirty="0"/>
                  <a:t>H</a:t>
                </a:r>
                <a:r>
                  <a:rPr lang="el-GR" dirty="0"/>
                  <a:t> </a:t>
                </a:r>
                <a:r>
                  <a:rPr lang="el-GR" b="1" dirty="0"/>
                  <a:t>τάση εκτροπής εισόδου (</a:t>
                </a:r>
                <a:r>
                  <a:rPr lang="en-US" b="1" dirty="0"/>
                  <a:t>input offset voltage</a:t>
                </a:r>
                <a:r>
                  <a:rPr lang="el-GR" b="1" dirty="0"/>
                  <a:t>), </a:t>
                </a:r>
                <a14:m>
                  <m:oMath xmlns:m="http://schemas.openxmlformats.org/officeDocument/2006/math">
                    <m:sSub>
                      <m:sSubPr>
                        <m:ctrlPr>
                          <a:rPr lang="el-GR" b="1" i="1">
                            <a:latin typeface="Cambria Math"/>
                          </a:rPr>
                        </m:ctrlPr>
                      </m:sSubPr>
                      <m:e>
                        <m:r>
                          <a:rPr lang="en-US" b="1" i="1">
                            <a:latin typeface="Cambria Math"/>
                          </a:rPr>
                          <m:t>𝑽</m:t>
                        </m:r>
                      </m:e>
                      <m:sub>
                        <m:r>
                          <a:rPr lang="en-US" b="1" i="1">
                            <a:latin typeface="Cambria Math"/>
                          </a:rPr>
                          <m:t>𝒐𝒔</m:t>
                        </m:r>
                      </m:sub>
                    </m:sSub>
                  </m:oMath>
                </a14:m>
                <a:r>
                  <a:rPr lang="el-GR" b="1" dirty="0"/>
                  <a:t>, </a:t>
                </a:r>
                <a:r>
                  <a:rPr lang="el-GR" dirty="0"/>
                  <a:t> είναι μερικά </a:t>
                </a:r>
                <a:r>
                  <a:rPr lang="en-US" dirty="0"/>
                  <a:t>mV (10</a:t>
                </a:r>
                <a:r>
                  <a:rPr lang="en-US" baseline="30000" dirty="0"/>
                  <a:t>-3</a:t>
                </a:r>
                <a:r>
                  <a:rPr lang="en-US" dirty="0"/>
                  <a:t>V) </a:t>
                </a:r>
                <a:r>
                  <a:rPr lang="el-GR" dirty="0"/>
                  <a:t>ή μ</a:t>
                </a:r>
                <a:r>
                  <a:rPr lang="en-US" dirty="0"/>
                  <a:t>V (10</a:t>
                </a:r>
                <a:r>
                  <a:rPr lang="en-US" baseline="30000" dirty="0"/>
                  <a:t>-6</a:t>
                </a:r>
                <a:r>
                  <a:rPr lang="en-US" dirty="0"/>
                  <a:t>V)</a:t>
                </a:r>
                <a:r>
                  <a:rPr lang="el-GR" dirty="0"/>
                  <a:t> χωρίς να είναι γνωστή η πολικότητά της.</a:t>
                </a:r>
              </a:p>
              <a:p>
                <a:pPr>
                  <a:spcBef>
                    <a:spcPts val="1800"/>
                  </a:spcBef>
                </a:pPr>
                <a:r>
                  <a:rPr lang="el-GR" dirty="0"/>
                  <a:t>Συνήθως, η τάση αυτή θεωρείται ως διαφορά δυναμικού ανάμεσα στη μη αναστρέφουσα και στην αναστρέφουσα είσοδο, δηλαδή όταν είναι θετική (αρνητική) το δυναμικό στη μη αναστρέφουσα είσοδο είναι μεγαλύτερο (μικρότερο) από το δυναμικό στην αναστρέφουσα </a:t>
                </a:r>
                <a:r>
                  <a:rPr lang="el-GR" dirty="0" smtClean="0"/>
                  <a:t>είσοδο.</a:t>
                </a:r>
                <a:endParaRPr lang="el-GR" dirty="0"/>
              </a:p>
              <a:p>
                <a:pPr>
                  <a:spcBef>
                    <a:spcPts val="1800"/>
                  </a:spcBef>
                </a:pPr>
                <a:r>
                  <a:rPr lang="el-GR" dirty="0"/>
                  <a:t>Η ύπαρξη της τάσης αυτής σε συνδυασμό</a:t>
                </a:r>
                <a:r>
                  <a:rPr lang="en-US" dirty="0"/>
                  <a:t> </a:t>
                </a:r>
                <a:r>
                  <a:rPr lang="el-GR" dirty="0"/>
                  <a:t>με το πολύ μεγάλο κέρδος τάσης ανοιχτού βρόχου ενός Τ.Ε. οδηγεί την τάση εξόδου σε μία από τις ακραίες </a:t>
                </a:r>
                <a:r>
                  <a:rPr lang="el-GR" dirty="0" smtClean="0"/>
                  <a:t>τιμές.</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1340768"/>
                <a:ext cx="8229600" cy="5040560"/>
              </a:xfrm>
              <a:blipFill rotWithShape="1">
                <a:blip r:embed="rId2"/>
                <a:stretch>
                  <a:fillRect l="-1037" t="-967" r="-118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878525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Τελεστικός ενισχυτής – Χαρακτηριστικά </a:t>
            </a:r>
            <a:r>
              <a:rPr lang="el-GR" sz="3000" b="0" dirty="0" smtClean="0"/>
              <a:t>20/30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268760"/>
                <a:ext cx="8229600" cy="4968552"/>
              </a:xfrm>
            </p:spPr>
            <p:txBody>
              <a:bodyPr/>
              <a:lstStyle/>
              <a:p>
                <a:pPr>
                  <a:spcBef>
                    <a:spcPts val="1800"/>
                  </a:spcBef>
                </a:pPr>
                <a:r>
                  <a:rPr lang="el-GR" dirty="0"/>
                  <a:t>Για παράδειγμα, ο </a:t>
                </a:r>
                <a:r>
                  <a:rPr lang="en-US" dirty="0"/>
                  <a:t>T.E. OP177G </a:t>
                </a:r>
                <a:r>
                  <a:rPr lang="el-GR" dirty="0"/>
                  <a:t>έχει κέρδος τάσης ανοιχτού βρόχου </a:t>
                </a:r>
                <a14:m>
                  <m:oMath xmlns:m="http://schemas.openxmlformats.org/officeDocument/2006/math">
                    <m:sSub>
                      <m:sSubPr>
                        <m:ctrlPr>
                          <a:rPr lang="el-GR" i="1">
                            <a:latin typeface="Cambria Math"/>
                          </a:rPr>
                        </m:ctrlPr>
                      </m:sSubPr>
                      <m:e>
                        <m:r>
                          <a:rPr lang="en-US" i="1">
                            <a:latin typeface="Cambria Math"/>
                          </a:rPr>
                          <m:t>𝐴</m:t>
                        </m:r>
                      </m:e>
                      <m:sub>
                        <m:r>
                          <a:rPr lang="en-US" i="1">
                            <a:latin typeface="Cambria Math"/>
                          </a:rPr>
                          <m:t>𝑜𝑙</m:t>
                        </m:r>
                      </m:sub>
                    </m:sSub>
                    <m:r>
                      <a:rPr lang="en-US" i="1">
                        <a:latin typeface="Cambria Math"/>
                      </a:rPr>
                      <m:t>=</m:t>
                    </m:r>
                    <m:r>
                      <a:rPr lang="el-GR" i="1">
                        <a:latin typeface="Cambria Math"/>
                      </a:rPr>
                      <m:t>6.0</m:t>
                    </m:r>
                    <m:r>
                      <a:rPr lang="en-US" i="1">
                        <a:latin typeface="Cambria Math"/>
                      </a:rPr>
                      <m:t>00.000</m:t>
                    </m:r>
                  </m:oMath>
                </a14:m>
                <a:r>
                  <a:rPr lang="el-GR" dirty="0"/>
                  <a:t>, τάση εκτροπής εισόδου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𝑜𝑠</m:t>
                        </m:r>
                      </m:sub>
                    </m:sSub>
                    <m:r>
                      <a:rPr lang="en-US" i="1">
                        <a:latin typeface="Cambria Math"/>
                      </a:rPr>
                      <m:t>=20</m:t>
                    </m:r>
                    <m:r>
                      <a:rPr lang="el-GR" i="1">
                        <a:latin typeface="Cambria Math"/>
                      </a:rPr>
                      <m:t>𝜇</m:t>
                    </m:r>
                    <m:r>
                      <a:rPr lang="en-US" i="1">
                        <a:latin typeface="Cambria Math"/>
                      </a:rPr>
                      <m:t>𝑉</m:t>
                    </m:r>
                  </m:oMath>
                </a14:m>
                <a:r>
                  <a:rPr lang="el-GR" dirty="0"/>
                  <a:t> και συνδέεται όπως φαίνεται στο σχήμα.</a:t>
                </a:r>
                <a:endParaRPr lang="en-US" dirty="0"/>
              </a:p>
              <a:p>
                <a:pPr>
                  <a:spcBef>
                    <a:spcPts val="1800"/>
                  </a:spcBef>
                </a:pPr>
                <a:r>
                  <a:rPr lang="el-GR" dirty="0"/>
                  <a:t>Εάν ο Τ.Ε. λάβει διπλή συμμετρική τροφοδοσία ±15</a:t>
                </a:r>
                <a:r>
                  <a:rPr lang="en-US" dirty="0"/>
                  <a:t>V, </a:t>
                </a:r>
                <a:r>
                  <a:rPr lang="el-GR" dirty="0"/>
                  <a:t>τότε η τάση εξόδου θεωρητικά είναι </a:t>
                </a:r>
                <a14:m>
                  <m:oMath xmlns:m="http://schemas.openxmlformats.org/officeDocument/2006/math">
                    <m:sSub>
                      <m:sSubPr>
                        <m:ctrlPr>
                          <a:rPr lang="el-GR" i="1">
                            <a:latin typeface="Cambria Math"/>
                          </a:rPr>
                        </m:ctrlPr>
                      </m:sSubPr>
                      <m:e>
                        <m:r>
                          <a:rPr lang="en-US" i="1">
                            <a:latin typeface="Cambria Math"/>
                          </a:rPr>
                          <m:t>𝐴</m:t>
                        </m:r>
                      </m:e>
                      <m:sub>
                        <m:r>
                          <a:rPr lang="en-US" i="1">
                            <a:latin typeface="Cambria Math"/>
                          </a:rPr>
                          <m:t>𝑜𝑙</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𝑉</m:t>
                        </m:r>
                      </m:e>
                      <m:sub>
                        <m:r>
                          <a:rPr lang="en-US" i="1">
                            <a:latin typeface="Cambria Math"/>
                            <a:ea typeface="Cambria Math"/>
                          </a:rPr>
                          <m:t>𝑜𝑠</m:t>
                        </m:r>
                      </m:sub>
                    </m:sSub>
                    <m:r>
                      <a:rPr lang="en-US" i="1">
                        <a:latin typeface="Cambria Math"/>
                        <a:ea typeface="Cambria Math"/>
                      </a:rPr>
                      <m:t>=120</m:t>
                    </m:r>
                    <m:r>
                      <a:rPr lang="en-US" i="1">
                        <a:latin typeface="Cambria Math"/>
                        <a:ea typeface="Cambria Math"/>
                      </a:rPr>
                      <m:t>𝑉</m:t>
                    </m:r>
                  </m:oMath>
                </a14:m>
                <a:r>
                  <a:rPr lang="el-GR" dirty="0"/>
                  <a:t> και καθώς δεν μπορεί να ξεπεραστεί η τάση τροφοδοσίας, η τάση εξόδου θα είναι τελικά κοντά στα +15</a:t>
                </a:r>
                <a:r>
                  <a:rPr lang="en-US" dirty="0" smtClean="0"/>
                  <a:t>V.</a:t>
                </a:r>
                <a:endParaRPr lang="en-US" dirty="0"/>
              </a:p>
              <a:p>
                <a:pPr>
                  <a:spcBef>
                    <a:spcPts val="1800"/>
                  </a:spcBef>
                </a:pPr>
                <a:r>
                  <a:rPr lang="el-GR" dirty="0"/>
                  <a:t>Αντίστοιχα, εάν η τάση εκτροπής εισόδου ήταν αρνητική, η τάση εξόδου θα προσέγγιζε τα -15</a:t>
                </a:r>
                <a:r>
                  <a:rPr lang="en-US" dirty="0" smtClean="0"/>
                  <a:t>V.</a:t>
                </a:r>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268760"/>
                <a:ext cx="8229600" cy="4968552"/>
              </a:xfrm>
              <a:blipFill rotWithShape="1">
                <a:blip r:embed="rId2"/>
                <a:stretch>
                  <a:fillRect l="-963" t="-49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852522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Τελεστικός ενισχυτής – Εισαγωγή </a:t>
            </a:r>
            <a:r>
              <a:rPr lang="el-GR" sz="3000" b="0" dirty="0" smtClean="0"/>
              <a:t>1/7</a:t>
            </a:r>
            <a:endParaRPr lang="el-GR" sz="3000" b="0" dirty="0"/>
          </a:p>
        </p:txBody>
      </p:sp>
      <p:sp>
        <p:nvSpPr>
          <p:cNvPr id="3" name="Θέση περιεχομένου 2"/>
          <p:cNvSpPr>
            <a:spLocks noGrp="1"/>
          </p:cNvSpPr>
          <p:nvPr>
            <p:ph idx="1"/>
          </p:nvPr>
        </p:nvSpPr>
        <p:spPr/>
        <p:txBody>
          <a:bodyPr>
            <a:normAutofit/>
          </a:bodyPr>
          <a:lstStyle/>
          <a:p>
            <a:pPr>
              <a:lnSpc>
                <a:spcPct val="114000"/>
              </a:lnSpc>
            </a:pPr>
            <a:r>
              <a:rPr lang="el-GR" dirty="0"/>
              <a:t>Ο </a:t>
            </a:r>
            <a:r>
              <a:rPr lang="el-GR" b="1" dirty="0"/>
              <a:t>τελεστικός ενισχυτής (Τ.Ε.) (operational amplifier - opamp) </a:t>
            </a:r>
            <a:r>
              <a:rPr lang="el-GR" dirty="0"/>
              <a:t>είναι ένα από τα πιο διαδεδομένα ηλεκτρονικά στοιχεία και συναντάται σχεδόν σε όλες τις ιατρικές συσκευές και ιατρικά </a:t>
            </a:r>
            <a:r>
              <a:rPr lang="el-GR" dirty="0" smtClean="0"/>
              <a:t>μηχανήματα.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81776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21/30</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5248671" cy="369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3" y="2035685"/>
            <a:ext cx="2395187" cy="225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873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22/30</a:t>
            </a:r>
            <a:endParaRPr lang="el-GR" sz="3600" dirty="0"/>
          </a:p>
        </p:txBody>
      </p:sp>
      <p:sp>
        <p:nvSpPr>
          <p:cNvPr id="3" name="Θέση περιεχομένου 2"/>
          <p:cNvSpPr>
            <a:spLocks noGrp="1"/>
          </p:cNvSpPr>
          <p:nvPr>
            <p:ph idx="1"/>
          </p:nvPr>
        </p:nvSpPr>
        <p:spPr>
          <a:xfrm>
            <a:off x="457200" y="1196752"/>
            <a:ext cx="8229600" cy="2448272"/>
          </a:xfrm>
        </p:spPr>
        <p:txBody>
          <a:bodyPr/>
          <a:lstStyle/>
          <a:p>
            <a:pPr>
              <a:spcBef>
                <a:spcPts val="1800"/>
              </a:spcBef>
            </a:pPr>
            <a:r>
              <a:rPr lang="el-GR" dirty="0"/>
              <a:t>Ένα άλλο βασικό χαρακτηριστικό ενός </a:t>
            </a:r>
            <a:r>
              <a:rPr lang="en-US" dirty="0"/>
              <a:t>T.E</a:t>
            </a:r>
            <a:r>
              <a:rPr lang="el-GR" dirty="0"/>
              <a:t>. είναι ο </a:t>
            </a:r>
            <a:r>
              <a:rPr lang="el-GR" b="1" dirty="0"/>
              <a:t>ρυθμός ανταπόκρισης </a:t>
            </a:r>
            <a:r>
              <a:rPr lang="en-US" b="1" dirty="0"/>
              <a:t>(slew rate)</a:t>
            </a:r>
            <a:r>
              <a:rPr lang="en-US" dirty="0"/>
              <a:t>, </a:t>
            </a:r>
            <a:r>
              <a:rPr lang="el-GR" dirty="0"/>
              <a:t>ο οποίος καθορίζει πόσο γρήγορα η τάση εξόδου μπορεί να αλλάξει τιμή.</a:t>
            </a:r>
            <a:endParaRPr lang="en-US" dirty="0"/>
          </a:p>
          <a:p>
            <a:pPr>
              <a:spcBef>
                <a:spcPts val="1800"/>
              </a:spcBef>
            </a:pPr>
            <a:r>
              <a:rPr lang="el-GR" dirty="0"/>
              <a:t>Στην ουσία ο ρυθμός ανταπόκρισης αποτελεί μέτρο της </a:t>
            </a:r>
            <a:r>
              <a:rPr lang="en-US" dirty="0"/>
              <a:t>“</a:t>
            </a:r>
            <a:r>
              <a:rPr lang="el-GR" dirty="0"/>
              <a:t>επιτάχυνσης</a:t>
            </a:r>
            <a:r>
              <a:rPr lang="en-US" dirty="0"/>
              <a:t>”</a:t>
            </a:r>
            <a:r>
              <a:rPr lang="el-GR" dirty="0"/>
              <a:t> ενός Τ.Ε.</a:t>
            </a:r>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3522187"/>
            <a:ext cx="39719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278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23/30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088232"/>
              </a:xfrm>
            </p:spPr>
            <p:txBody>
              <a:bodyPr>
                <a:normAutofit lnSpcReduction="10000"/>
              </a:bodyPr>
              <a:lstStyle/>
              <a:p>
                <a:r>
                  <a:rPr lang="el-GR" dirty="0"/>
                  <a:t>Συγκεκριμένα εάν για μία μεταβολή </a:t>
                </a:r>
                <a14:m>
                  <m:oMath xmlns:m="http://schemas.openxmlformats.org/officeDocument/2006/math">
                    <m:sSub>
                      <m:sSubPr>
                        <m:ctrlPr>
                          <a:rPr lang="el-GR" i="1">
                            <a:latin typeface="Cambria Math"/>
                          </a:rPr>
                        </m:ctrlPr>
                      </m:sSubPr>
                      <m:e>
                        <m:r>
                          <a:rPr lang="el-GR" i="1">
                            <a:latin typeface="Cambria Math"/>
                            <a:ea typeface="Cambria Math"/>
                          </a:rPr>
                          <m:t>∆</m:t>
                        </m:r>
                        <m:r>
                          <a:rPr lang="en-US" i="1">
                            <a:latin typeface="Cambria Math"/>
                            <a:ea typeface="Cambria Math"/>
                          </a:rPr>
                          <m:t>𝑉</m:t>
                        </m:r>
                      </m:e>
                      <m:sub>
                        <m:r>
                          <a:rPr lang="en-US" i="1">
                            <a:latin typeface="Cambria Math"/>
                          </a:rPr>
                          <m:t>𝑜𝑢𝑡</m:t>
                        </m:r>
                      </m:sub>
                    </m:sSub>
                  </m:oMath>
                </a14:m>
                <a:r>
                  <a:rPr lang="en-US" dirty="0"/>
                  <a:t> </a:t>
                </a:r>
                <a:r>
                  <a:rPr lang="el-GR" dirty="0"/>
                  <a:t>της τάσης εξόδου απαιτείται χρόνος </a:t>
                </a:r>
                <a14:m>
                  <m:oMath xmlns:m="http://schemas.openxmlformats.org/officeDocument/2006/math">
                    <m:r>
                      <a:rPr lang="el-GR" i="1">
                        <a:latin typeface="Cambria Math"/>
                        <a:ea typeface="Cambria Math"/>
                      </a:rPr>
                      <m:t>∆</m:t>
                    </m:r>
                    <m:r>
                      <a:rPr lang="en-US" i="1">
                        <a:latin typeface="Cambria Math"/>
                        <a:ea typeface="Cambria Math"/>
                      </a:rPr>
                      <m:t>𝑡</m:t>
                    </m:r>
                  </m:oMath>
                </a14:m>
                <a:r>
                  <a:rPr lang="en-US" dirty="0"/>
                  <a:t>, </a:t>
                </a:r>
                <a:r>
                  <a:rPr lang="el-GR" dirty="0"/>
                  <a:t>τότε ο ρυθμός ανταπόκρισης, </a:t>
                </a:r>
                <a14:m>
                  <m:oMath xmlns:m="http://schemas.openxmlformats.org/officeDocument/2006/math">
                    <m:r>
                      <a:rPr lang="en-US" i="1">
                        <a:latin typeface="Cambria Math"/>
                      </a:rPr>
                      <m:t>𝑆𝑅</m:t>
                    </m:r>
                  </m:oMath>
                </a14:m>
                <a:r>
                  <a:rPr lang="el-GR" dirty="0"/>
                  <a:t>, μετριέται σε </a:t>
                </a:r>
                <a:r>
                  <a:rPr lang="en-US" b="1" dirty="0"/>
                  <a:t>V/</a:t>
                </a:r>
                <a:r>
                  <a:rPr lang="el-GR" b="1" dirty="0"/>
                  <a:t>μ</a:t>
                </a:r>
                <a:r>
                  <a:rPr lang="en-US" b="1" dirty="0"/>
                  <a:t>sec</a:t>
                </a:r>
                <a:r>
                  <a:rPr lang="en-US" dirty="0"/>
                  <a:t> </a:t>
                </a:r>
                <a:r>
                  <a:rPr lang="el-GR" dirty="0"/>
                  <a:t>και ορίζεται ως εξής:</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𝑆𝑅</m:t>
                      </m:r>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ea typeface="Cambria Math"/>
                                </a:rPr>
                                <m:t>∆</m:t>
                              </m:r>
                              <m:r>
                                <a:rPr lang="en-US" i="1">
                                  <a:latin typeface="Cambria Math"/>
                                  <a:ea typeface="Cambria Math"/>
                                </a:rPr>
                                <m:t>𝑉</m:t>
                              </m:r>
                            </m:e>
                            <m:sub>
                              <m:r>
                                <a:rPr lang="en-US" i="1">
                                  <a:latin typeface="Cambria Math"/>
                                </a:rPr>
                                <m:t>𝑜𝑢𝑡</m:t>
                              </m:r>
                            </m:sub>
                          </m:sSub>
                        </m:num>
                        <m:den>
                          <m:r>
                            <a:rPr lang="en-US" i="1">
                              <a:latin typeface="Cambria Math"/>
                              <a:ea typeface="Cambria Math"/>
                            </a:rPr>
                            <m:t>∆</m:t>
                          </m:r>
                          <m:r>
                            <a:rPr lang="en-US" i="1">
                              <a:latin typeface="Cambria Math"/>
                              <a:ea typeface="Cambria Math"/>
                            </a:rPr>
                            <m:t>𝑡</m:t>
                          </m:r>
                        </m:den>
                      </m:f>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088232"/>
              </a:xfrm>
              <a:blipFill rotWithShape="0">
                <a:blip r:embed="rId2"/>
                <a:stretch>
                  <a:fillRect l="-963" t="-233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11" y="3212976"/>
            <a:ext cx="39719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695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24/30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a:spcBef>
                    <a:spcPts val="1800"/>
                  </a:spcBef>
                </a:pPr>
                <a:r>
                  <a:rPr lang="el-GR" dirty="0"/>
                  <a:t>Ο ρυθμός ανταπόκρισης καθορίζει μεταξύ των άλλων τη μέγιστη συχνότητα που μπορεί να έχει ένα σήμα εισόδου ώστε η έξοδος να μην είναι </a:t>
                </a:r>
                <a:r>
                  <a:rPr lang="el-GR" dirty="0" smtClean="0"/>
                  <a:t>παραμορφωμένη.</a:t>
                </a:r>
                <a:endParaRPr lang="el-GR" dirty="0"/>
              </a:p>
              <a:p>
                <a:pPr>
                  <a:spcBef>
                    <a:spcPts val="1800"/>
                  </a:spcBef>
                </a:pPr>
                <a:r>
                  <a:rPr lang="el-GR" dirty="0"/>
                  <a:t>Συγκεκριμένα, εάν ένας Τ.Ε. έχει ρυθμό ανταπόκρισης </a:t>
                </a:r>
                <a14:m>
                  <m:oMath xmlns:m="http://schemas.openxmlformats.org/officeDocument/2006/math">
                    <m:r>
                      <a:rPr lang="en-US" i="1">
                        <a:latin typeface="Cambria Math"/>
                      </a:rPr>
                      <m:t>𝑆𝑅</m:t>
                    </m:r>
                  </m:oMath>
                </a14:m>
                <a:r>
                  <a:rPr lang="el-GR" dirty="0"/>
                  <a:t> και διακύμανση τάσης εξόδου, </a:t>
                </a:r>
                <a14:m>
                  <m:oMath xmlns:m="http://schemas.openxmlformats.org/officeDocument/2006/math">
                    <m:sSub>
                      <m:sSubPr>
                        <m:ctrlPr>
                          <a:rPr lang="el-GR" i="1">
                            <a:latin typeface="Cambria Math"/>
                          </a:rPr>
                        </m:ctrlPr>
                      </m:sSubPr>
                      <m:e>
                        <m:r>
                          <a:rPr lang="en-US" i="1">
                            <a:latin typeface="Cambria Math"/>
                          </a:rPr>
                          <m:t>𝑉</m:t>
                        </m:r>
                      </m:e>
                      <m:sub>
                        <m:r>
                          <a:rPr lang="en-US" i="1">
                            <a:latin typeface="Cambria Math"/>
                          </a:rPr>
                          <m:t>𝑜</m:t>
                        </m:r>
                        <m:r>
                          <a:rPr lang="el-GR" i="1">
                            <a:latin typeface="Cambria Math"/>
                          </a:rPr>
                          <m:t>,</m:t>
                        </m:r>
                        <m:r>
                          <a:rPr lang="en-US" i="1">
                            <a:latin typeface="Cambria Math"/>
                          </a:rPr>
                          <m:t>𝑝𝑝</m:t>
                        </m:r>
                      </m:sub>
                    </m:sSub>
                  </m:oMath>
                </a14:m>
                <a:r>
                  <a:rPr lang="en-US" dirty="0"/>
                  <a:t>, </a:t>
                </a:r>
                <a:r>
                  <a:rPr lang="el-GR" dirty="0"/>
                  <a:t>τότε η μέγιστη συχνότητα, </a:t>
                </a:r>
                <a14:m>
                  <m:oMath xmlns:m="http://schemas.openxmlformats.org/officeDocument/2006/math">
                    <m:sSub>
                      <m:sSubPr>
                        <m:ctrlPr>
                          <a:rPr lang="el-GR" i="1">
                            <a:latin typeface="Cambria Math"/>
                          </a:rPr>
                        </m:ctrlPr>
                      </m:sSubPr>
                      <m:e>
                        <m:r>
                          <a:rPr lang="en-US" i="1">
                            <a:latin typeface="Cambria Math"/>
                          </a:rPr>
                          <m:t>𝑓</m:t>
                        </m:r>
                      </m:e>
                      <m:sub>
                        <m:r>
                          <a:rPr lang="en-US" i="1">
                            <a:latin typeface="Cambria Math"/>
                          </a:rPr>
                          <m:t>𝑆𝐿𝑅</m:t>
                        </m:r>
                      </m:sub>
                    </m:sSub>
                  </m:oMath>
                </a14:m>
                <a:r>
                  <a:rPr lang="el-GR" dirty="0"/>
                  <a:t>, για να μην υπάρξει παραμόρφωση του σήματος εξόδου είναι</a:t>
                </a:r>
                <a:r>
                  <a:rPr lang="en-US" dirty="0" smtClean="0"/>
                  <a:t>:</a:t>
                </a:r>
              </a:p>
              <a:p>
                <a:pPr marL="0" indent="0">
                  <a:spcBef>
                    <a:spcPts val="1800"/>
                  </a:spcBef>
                  <a:buNone/>
                </a:pPr>
                <a14:m>
                  <m:oMathPara xmlns:m="http://schemas.openxmlformats.org/officeDocument/2006/math">
                    <m:oMathParaPr>
                      <m:jc m:val="center"/>
                    </m:oMathParaPr>
                    <m:oMath xmlns:m="http://schemas.openxmlformats.org/officeDocument/2006/math">
                      <m:sSub>
                        <m:sSubPr>
                          <m:ctrlPr>
                            <a:rPr lang="el-GR" sz="2800" i="1">
                              <a:latin typeface="Cambria Math"/>
                            </a:rPr>
                          </m:ctrlPr>
                        </m:sSubPr>
                        <m:e>
                          <m:r>
                            <a:rPr lang="en-US" sz="2800" i="1">
                              <a:latin typeface="Cambria Math"/>
                            </a:rPr>
                            <m:t>𝑓</m:t>
                          </m:r>
                        </m:e>
                        <m:sub>
                          <m:r>
                            <a:rPr lang="en-US" sz="2800" i="1">
                              <a:latin typeface="Cambria Math"/>
                            </a:rPr>
                            <m:t>𝑆𝐿𝑅</m:t>
                          </m:r>
                        </m:sub>
                      </m:sSub>
                      <m:r>
                        <a:rPr lang="en-US" sz="2800" i="1">
                          <a:latin typeface="Cambria Math"/>
                        </a:rPr>
                        <m:t>=</m:t>
                      </m:r>
                      <m:f>
                        <m:fPr>
                          <m:ctrlPr>
                            <a:rPr lang="en-US" sz="2800" i="1">
                              <a:latin typeface="Cambria Math"/>
                            </a:rPr>
                          </m:ctrlPr>
                        </m:fPr>
                        <m:num>
                          <m:r>
                            <a:rPr lang="en-US" sz="2800" i="1">
                              <a:latin typeface="Cambria Math"/>
                            </a:rPr>
                            <m:t>𝑆𝑅</m:t>
                          </m:r>
                        </m:num>
                        <m:den>
                          <m:r>
                            <a:rPr lang="en-US" sz="2800" i="1">
                              <a:latin typeface="Cambria Math"/>
                              <a:ea typeface="Cambria Math"/>
                            </a:rPr>
                            <m:t>𝜋</m:t>
                          </m:r>
                          <m:sSub>
                            <m:sSubPr>
                              <m:ctrlPr>
                                <a:rPr lang="en-US" sz="2800" i="1">
                                  <a:latin typeface="Cambria Math"/>
                                  <a:ea typeface="Cambria Math"/>
                                </a:rPr>
                              </m:ctrlPr>
                            </m:sSubPr>
                            <m:e>
                              <m:r>
                                <a:rPr lang="en-US" sz="2800" i="1">
                                  <a:latin typeface="Cambria Math"/>
                                  <a:ea typeface="Cambria Math"/>
                                </a:rPr>
                                <m:t>𝑉</m:t>
                              </m:r>
                            </m:e>
                            <m:sub>
                              <m:r>
                                <a:rPr lang="en-US" sz="2800" i="1">
                                  <a:latin typeface="Cambria Math"/>
                                  <a:ea typeface="Cambria Math"/>
                                </a:rPr>
                                <m:t>𝑜</m:t>
                              </m:r>
                              <m:r>
                                <a:rPr lang="en-US" sz="2800" i="1">
                                  <a:latin typeface="Cambria Math"/>
                                  <a:ea typeface="Cambria Math"/>
                                </a:rPr>
                                <m:t>,</m:t>
                              </m:r>
                              <m:r>
                                <a:rPr lang="en-US" sz="2800" i="1">
                                  <a:latin typeface="Cambria Math"/>
                                  <a:ea typeface="Cambria Math"/>
                                </a:rPr>
                                <m:t>𝑝𝑝</m:t>
                              </m:r>
                            </m:sub>
                          </m:sSub>
                        </m:den>
                      </m:f>
                    </m:oMath>
                  </m:oMathPara>
                </a14:m>
                <a:endParaRPr lang="en-US"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963" t="-484" r="-59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4160004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25/30</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5256584"/>
              </a:xfrm>
            </p:spPr>
            <p:txBody>
              <a:bodyPr>
                <a:normAutofit fontScale="92500" lnSpcReduction="10000"/>
              </a:bodyPr>
              <a:lstStyle/>
              <a:p>
                <a:pPr marL="0" indent="0" algn="just">
                  <a:buNone/>
                </a:pPr>
                <a:r>
                  <a:rPr lang="el-GR" b="1" dirty="0">
                    <a:latin typeface="Calibri" pitchFamily="34" charset="0"/>
                    <a:cs typeface="Times New Roman" pitchFamily="18" charset="0"/>
                  </a:rPr>
                  <a:t>Παράδειγμα</a:t>
                </a:r>
              </a:p>
              <a:p>
                <a:pPr marL="0" indent="0" algn="just">
                  <a:spcBef>
                    <a:spcPts val="600"/>
                  </a:spcBef>
                  <a:buNone/>
                </a:pPr>
                <a:r>
                  <a:rPr lang="el-GR" dirty="0">
                    <a:latin typeface="Calibri" pitchFamily="34" charset="0"/>
                    <a:cs typeface="Times New Roman" pitchFamily="18" charset="0"/>
                  </a:rPr>
                  <a:t>Ο </a:t>
                </a:r>
                <a:r>
                  <a:rPr lang="en-US" dirty="0">
                    <a:latin typeface="Calibri" pitchFamily="34" charset="0"/>
                    <a:cs typeface="Times New Roman" pitchFamily="18" charset="0"/>
                  </a:rPr>
                  <a:t>T.E. OP177GP</a:t>
                </a:r>
                <a:r>
                  <a:rPr lang="el-GR" dirty="0">
                    <a:latin typeface="Calibri" pitchFamily="34" charset="0"/>
                    <a:cs typeface="Times New Roman" pitchFamily="18" charset="0"/>
                  </a:rPr>
                  <a:t> έχει ρυθμό ανταπόκρισης 0,3</a:t>
                </a:r>
                <a:r>
                  <a:rPr lang="en-US" dirty="0">
                    <a:latin typeface="Calibri" pitchFamily="34" charset="0"/>
                    <a:cs typeface="Times New Roman" pitchFamily="18" charset="0"/>
                  </a:rPr>
                  <a:t>V</a:t>
                </a:r>
                <a:r>
                  <a:rPr lang="el-GR" dirty="0">
                    <a:latin typeface="Calibri" pitchFamily="34" charset="0"/>
                    <a:cs typeface="Times New Roman" pitchFamily="18" charset="0"/>
                  </a:rPr>
                  <a:t>/μ</a:t>
                </a:r>
                <a:r>
                  <a:rPr lang="en-US" dirty="0">
                    <a:latin typeface="Calibri" pitchFamily="34" charset="0"/>
                    <a:cs typeface="Times New Roman" pitchFamily="18" charset="0"/>
                  </a:rPr>
                  <a:t>s. </a:t>
                </a:r>
                <a:r>
                  <a:rPr lang="el-GR" dirty="0">
                    <a:latin typeface="Calibri" pitchFamily="34" charset="0"/>
                    <a:cs typeface="Times New Roman" pitchFamily="18" charset="0"/>
                  </a:rPr>
                  <a:t>Εάν </a:t>
                </a:r>
                <a:r>
                  <a:rPr lang="en-US" dirty="0">
                    <a:latin typeface="Calibri" pitchFamily="34" charset="0"/>
                    <a:cs typeface="Times New Roman" pitchFamily="18" charset="0"/>
                  </a:rPr>
                  <a:t>o T.E. </a:t>
                </a:r>
                <a:r>
                  <a:rPr lang="el-GR" dirty="0">
                    <a:latin typeface="Calibri" pitchFamily="34" charset="0"/>
                    <a:cs typeface="Times New Roman" pitchFamily="18" charset="0"/>
                  </a:rPr>
                  <a:t>χρησιμοποιηθεί σε κύκλωμα ώστε η τάση εξόδου του να μεταβάλλεται μεταξύ -4</a:t>
                </a:r>
                <a:r>
                  <a:rPr lang="en-US" dirty="0">
                    <a:latin typeface="Calibri" pitchFamily="34" charset="0"/>
                    <a:cs typeface="Times New Roman" pitchFamily="18" charset="0"/>
                  </a:rPr>
                  <a:t>V </a:t>
                </a:r>
                <a:r>
                  <a:rPr lang="el-GR" dirty="0">
                    <a:latin typeface="Calibri" pitchFamily="34" charset="0"/>
                    <a:cs typeface="Times New Roman" pitchFamily="18" charset="0"/>
                  </a:rPr>
                  <a:t>και +4</a:t>
                </a:r>
                <a:r>
                  <a:rPr lang="en-US" dirty="0">
                    <a:latin typeface="Calibri" pitchFamily="34" charset="0"/>
                    <a:cs typeface="Times New Roman" pitchFamily="18" charset="0"/>
                  </a:rPr>
                  <a:t>V </a:t>
                </a:r>
                <a:r>
                  <a:rPr lang="el-GR" dirty="0">
                    <a:latin typeface="Calibri" pitchFamily="34" charset="0"/>
                    <a:cs typeface="Times New Roman" pitchFamily="18" charset="0"/>
                  </a:rPr>
                  <a:t>να υπολογιστεί η μέγιστη συχνότητα του σήματος εισόδου για να προκύψει στην έξοδο απαραμόρφωτο σήμα.</a:t>
                </a:r>
              </a:p>
              <a:p>
                <a:pPr marL="0" indent="0">
                  <a:spcBef>
                    <a:spcPts val="2400"/>
                  </a:spcBef>
                  <a:buNone/>
                </a:pPr>
                <a:r>
                  <a:rPr lang="el-GR" b="1" dirty="0">
                    <a:latin typeface="Calibri" pitchFamily="34" charset="0"/>
                    <a:cs typeface="Times New Roman" pitchFamily="18" charset="0"/>
                  </a:rPr>
                  <a:t>Λύση</a:t>
                </a:r>
                <a:endParaRPr lang="el-GR" dirty="0">
                  <a:latin typeface="Calibri" pitchFamily="34" charset="0"/>
                  <a:cs typeface="Times New Roman" pitchFamily="18" charset="0"/>
                </a:endParaRPr>
              </a:p>
              <a:p>
                <a:pPr marL="0" indent="0">
                  <a:spcBef>
                    <a:spcPts val="600"/>
                  </a:spcBef>
                  <a:buNone/>
                </a:pPr>
                <a:r>
                  <a:rPr lang="el-GR" dirty="0">
                    <a:latin typeface="Calibri" pitchFamily="34" charset="0"/>
                    <a:cs typeface="Times New Roman" pitchFamily="18" charset="0"/>
                  </a:rPr>
                  <a:t>Η συνολική διακύμανση της τάσης εξόδου είναι </a:t>
                </a:r>
                <a14:m>
                  <m:oMath xmlns:m="http://schemas.openxmlformats.org/officeDocument/2006/math">
                    <m:sSub>
                      <m:sSubPr>
                        <m:ctrlPr>
                          <a:rPr lang="el-GR" i="1">
                            <a:latin typeface="Cambria Math"/>
                            <a:cs typeface="Times New Roman" pitchFamily="18" charset="0"/>
                          </a:rPr>
                        </m:ctrlPr>
                      </m:sSubPr>
                      <m:e>
                        <m:r>
                          <a:rPr lang="en-US" i="1">
                            <a:latin typeface="Cambria Math"/>
                            <a:cs typeface="Times New Roman" pitchFamily="18" charset="0"/>
                          </a:rPr>
                          <m:t>𝑉</m:t>
                        </m:r>
                      </m:e>
                      <m:sub>
                        <m:r>
                          <a:rPr lang="en-US" i="1">
                            <a:latin typeface="Cambria Math"/>
                            <a:cs typeface="Times New Roman" pitchFamily="18" charset="0"/>
                          </a:rPr>
                          <m:t>𝑜</m:t>
                        </m:r>
                        <m:r>
                          <a:rPr lang="el-GR" i="1">
                            <a:latin typeface="Cambria Math"/>
                            <a:cs typeface="Times New Roman" pitchFamily="18" charset="0"/>
                          </a:rPr>
                          <m:t>,</m:t>
                        </m:r>
                        <m:r>
                          <a:rPr lang="en-US" i="1">
                            <a:latin typeface="Cambria Math"/>
                            <a:cs typeface="Times New Roman" pitchFamily="18" charset="0"/>
                          </a:rPr>
                          <m:t>𝑝𝑝</m:t>
                        </m:r>
                      </m:sub>
                    </m:sSub>
                    <m:r>
                      <a:rPr lang="en-US" i="1">
                        <a:latin typeface="Cambria Math"/>
                        <a:cs typeface="Times New Roman" pitchFamily="18" charset="0"/>
                      </a:rPr>
                      <m:t>=</m:t>
                    </m:r>
                    <m:r>
                      <a:rPr lang="el-GR" i="1">
                        <a:latin typeface="Cambria Math"/>
                        <a:cs typeface="Times New Roman" pitchFamily="18" charset="0"/>
                      </a:rPr>
                      <m:t>4</m:t>
                    </m:r>
                    <m:r>
                      <a:rPr lang="en-US" i="1">
                        <a:latin typeface="Cambria Math"/>
                        <a:cs typeface="Times New Roman" pitchFamily="18" charset="0"/>
                      </a:rPr>
                      <m:t>𝑉</m:t>
                    </m:r>
                    <m:r>
                      <a:rPr lang="en-US" i="1">
                        <a:latin typeface="Cambria Math"/>
                        <a:cs typeface="Times New Roman" pitchFamily="18" charset="0"/>
                      </a:rPr>
                      <m:t>−</m:t>
                    </m:r>
                    <m:d>
                      <m:dPr>
                        <m:ctrlPr>
                          <a:rPr lang="en-US" i="1">
                            <a:latin typeface="Cambria Math"/>
                            <a:cs typeface="Times New Roman" pitchFamily="18" charset="0"/>
                          </a:rPr>
                        </m:ctrlPr>
                      </m:dPr>
                      <m:e>
                        <m:r>
                          <a:rPr lang="en-US" i="1">
                            <a:latin typeface="Cambria Math"/>
                            <a:cs typeface="Times New Roman" pitchFamily="18" charset="0"/>
                          </a:rPr>
                          <m:t>−</m:t>
                        </m:r>
                        <m:r>
                          <a:rPr lang="el-GR" i="1">
                            <a:latin typeface="Cambria Math"/>
                            <a:cs typeface="Times New Roman" pitchFamily="18" charset="0"/>
                          </a:rPr>
                          <m:t>4</m:t>
                        </m:r>
                        <m:r>
                          <a:rPr lang="en-US" i="1">
                            <a:latin typeface="Cambria Math"/>
                            <a:cs typeface="Times New Roman" pitchFamily="18" charset="0"/>
                          </a:rPr>
                          <m:t>𝑉</m:t>
                        </m:r>
                      </m:e>
                    </m:d>
                    <m:r>
                      <a:rPr lang="en-US" i="1">
                        <a:latin typeface="Cambria Math"/>
                        <a:cs typeface="Times New Roman" pitchFamily="18" charset="0"/>
                      </a:rPr>
                      <m:t>=</m:t>
                    </m:r>
                    <m:r>
                      <a:rPr lang="el-GR" i="1">
                        <a:latin typeface="Cambria Math"/>
                        <a:cs typeface="Times New Roman" pitchFamily="18" charset="0"/>
                      </a:rPr>
                      <m:t>8</m:t>
                    </m:r>
                    <m:r>
                      <a:rPr lang="en-US" i="1">
                        <a:latin typeface="Cambria Math"/>
                        <a:cs typeface="Times New Roman" pitchFamily="18" charset="0"/>
                      </a:rPr>
                      <m:t>𝑉</m:t>
                    </m:r>
                  </m:oMath>
                </a14:m>
                <a:r>
                  <a:rPr lang="en-US" dirty="0">
                    <a:latin typeface="Calibri" pitchFamily="34" charset="0"/>
                    <a:cs typeface="Times New Roman" pitchFamily="18" charset="0"/>
                  </a:rPr>
                  <a:t>.</a:t>
                </a:r>
              </a:p>
              <a:p>
                <a:pPr marL="0" indent="0">
                  <a:buNone/>
                </a:pPr>
                <a:r>
                  <a:rPr lang="el-GR" dirty="0">
                    <a:latin typeface="Calibri" pitchFamily="34" charset="0"/>
                    <a:cs typeface="Times New Roman" pitchFamily="18" charset="0"/>
                  </a:rPr>
                  <a:t>Η ζητούμενη συχνότητα είναι:</a:t>
                </a:r>
                <a:endParaRPr lang="en-US" dirty="0">
                  <a:latin typeface="Calibri" pitchFamily="34"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a:rPr>
                          </m:ctrlPr>
                        </m:sSubPr>
                        <m:e>
                          <m:r>
                            <a:rPr lang="en-US" i="1">
                              <a:latin typeface="Cambria Math"/>
                            </a:rPr>
                            <m:t>𝑓</m:t>
                          </m:r>
                        </m:e>
                        <m:sub>
                          <m:r>
                            <a:rPr lang="en-US" i="1">
                              <a:latin typeface="Cambria Math"/>
                            </a:rPr>
                            <m:t>𝑆𝐿𝑅</m:t>
                          </m:r>
                        </m:sub>
                      </m:sSub>
                      <m:r>
                        <a:rPr lang="en-US" i="1">
                          <a:latin typeface="Cambria Math"/>
                        </a:rPr>
                        <m:t>=</m:t>
                      </m:r>
                      <m:f>
                        <m:fPr>
                          <m:ctrlPr>
                            <a:rPr lang="en-US" i="1">
                              <a:latin typeface="Cambria Math"/>
                            </a:rPr>
                          </m:ctrlPr>
                        </m:fPr>
                        <m:num>
                          <m:r>
                            <a:rPr lang="en-US" i="1">
                              <a:latin typeface="Cambria Math"/>
                            </a:rPr>
                            <m:t>𝑆𝑅</m:t>
                          </m:r>
                        </m:num>
                        <m:den>
                          <m:r>
                            <a:rPr lang="en-US" i="1">
                              <a:latin typeface="Cambria Math"/>
                              <a:ea typeface="Cambria Math"/>
                            </a:rPr>
                            <m:t>𝜋</m:t>
                          </m:r>
                          <m:sSub>
                            <m:sSubPr>
                              <m:ctrlPr>
                                <a:rPr lang="en-US" i="1">
                                  <a:latin typeface="Cambria Math"/>
                                  <a:ea typeface="Cambria Math"/>
                                </a:rPr>
                              </m:ctrlPr>
                            </m:sSubPr>
                            <m:e>
                              <m:r>
                                <a:rPr lang="en-US" i="1">
                                  <a:latin typeface="Cambria Math"/>
                                  <a:ea typeface="Cambria Math"/>
                                </a:rPr>
                                <m:t>𝑉</m:t>
                              </m:r>
                            </m:e>
                            <m:sub>
                              <m:r>
                                <a:rPr lang="en-US" i="1">
                                  <a:latin typeface="Cambria Math"/>
                                  <a:ea typeface="Cambria Math"/>
                                </a:rPr>
                                <m:t>𝑜</m:t>
                              </m:r>
                              <m:r>
                                <a:rPr lang="en-US" i="1">
                                  <a:latin typeface="Cambria Math"/>
                                  <a:ea typeface="Cambria Math"/>
                                </a:rPr>
                                <m:t>,</m:t>
                              </m:r>
                              <m:r>
                                <a:rPr lang="en-US" i="1">
                                  <a:latin typeface="Cambria Math"/>
                                  <a:ea typeface="Cambria Math"/>
                                </a:rPr>
                                <m:t>𝑝𝑝</m:t>
                              </m:r>
                            </m:sub>
                          </m:sSub>
                        </m:den>
                      </m:f>
                      <m:r>
                        <a:rPr lang="en-US" i="1">
                          <a:latin typeface="Cambria Math"/>
                          <a:ea typeface="Cambria Math"/>
                        </a:rPr>
                        <m:t>=</m:t>
                      </m:r>
                      <m:f>
                        <m:fPr>
                          <m:ctrlPr>
                            <a:rPr lang="en-US" i="1">
                              <a:latin typeface="Cambria Math"/>
                              <a:ea typeface="Cambria Math"/>
                            </a:rPr>
                          </m:ctrlPr>
                        </m:fPr>
                        <m:num>
                          <m:r>
                            <a:rPr lang="en-US" i="1">
                              <a:latin typeface="Cambria Math"/>
                              <a:ea typeface="Cambria Math"/>
                            </a:rPr>
                            <m:t>0,3</m:t>
                          </m:r>
                          <m:r>
                            <a:rPr lang="en-US" i="1">
                              <a:latin typeface="Cambria Math"/>
                              <a:ea typeface="Cambria Math"/>
                            </a:rPr>
                            <m:t>𝑉</m:t>
                          </m:r>
                          <m:r>
                            <a:rPr lang="en-US" i="1">
                              <a:latin typeface="Cambria Math"/>
                              <a:ea typeface="Cambria Math"/>
                            </a:rPr>
                            <m:t>/</m:t>
                          </m:r>
                          <m:r>
                            <a:rPr lang="en-US" i="1">
                              <a:latin typeface="Cambria Math"/>
                              <a:ea typeface="Cambria Math"/>
                            </a:rPr>
                            <m:t>𝜇</m:t>
                          </m:r>
                          <m:r>
                            <a:rPr lang="en-US" i="1">
                              <a:latin typeface="Cambria Math"/>
                              <a:ea typeface="Cambria Math"/>
                            </a:rPr>
                            <m:t>𝑠</m:t>
                          </m:r>
                        </m:num>
                        <m:den>
                          <m:r>
                            <a:rPr lang="en-US" i="1">
                              <a:latin typeface="Cambria Math"/>
                              <a:ea typeface="Cambria Math"/>
                            </a:rPr>
                            <m:t>3,14</m:t>
                          </m:r>
                          <m:d>
                            <m:dPr>
                              <m:ctrlPr>
                                <a:rPr lang="en-US" i="1">
                                  <a:latin typeface="Cambria Math"/>
                                  <a:ea typeface="Cambria Math"/>
                                </a:rPr>
                              </m:ctrlPr>
                            </m:dPr>
                            <m:e>
                              <m:r>
                                <a:rPr lang="el-GR" i="1">
                                  <a:latin typeface="Cambria Math"/>
                                  <a:ea typeface="Cambria Math"/>
                                </a:rPr>
                                <m:t>8</m:t>
                              </m:r>
                              <m:r>
                                <a:rPr lang="en-US" i="1">
                                  <a:latin typeface="Cambria Math"/>
                                  <a:ea typeface="Cambria Math"/>
                                </a:rPr>
                                <m:t>𝑉</m:t>
                              </m:r>
                            </m:e>
                          </m:d>
                        </m:den>
                      </m:f>
                      <m:r>
                        <a:rPr lang="en-US" i="1">
                          <a:latin typeface="Cambria Math"/>
                          <a:ea typeface="Cambria Math"/>
                        </a:rPr>
                        <m:t>=</m:t>
                      </m:r>
                      <m:r>
                        <a:rPr lang="el-GR" i="1">
                          <a:latin typeface="Cambria Math"/>
                          <a:ea typeface="Cambria Math"/>
                        </a:rPr>
                        <m:t>11</m:t>
                      </m:r>
                      <m:r>
                        <a:rPr lang="en-US" i="1">
                          <a:latin typeface="Cambria Math"/>
                          <a:ea typeface="Cambria Math"/>
                        </a:rPr>
                        <m:t>,</m:t>
                      </m:r>
                      <m:r>
                        <a:rPr lang="el-GR" i="1">
                          <a:latin typeface="Cambria Math"/>
                          <a:ea typeface="Cambria Math"/>
                        </a:rPr>
                        <m:t>9</m:t>
                      </m:r>
                      <m:r>
                        <a:rPr lang="en-US" i="1">
                          <a:latin typeface="Cambria Math"/>
                          <a:ea typeface="Cambria Math"/>
                        </a:rPr>
                        <m:t>𝑘𝐻𝑧</m:t>
                      </m:r>
                    </m:oMath>
                  </m:oMathPara>
                </a14:m>
                <a:endParaRPr lang="el-GR" dirty="0">
                  <a:latin typeface="Calibri" pitchFamily="34" charset="0"/>
                  <a:cs typeface="Times New Roman" pitchFamily="18" charset="0"/>
                </a:endParaRPr>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5256584"/>
              </a:xfrm>
              <a:blipFill rotWithShape="0">
                <a:blip r:embed="rId2"/>
                <a:stretch>
                  <a:fillRect l="-1111" t="-927" r="-111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671719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26/30</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pic>
        <p:nvPicPr>
          <p:cNvPr id="5" name="Picture Placeholder 12"/>
          <p:cNvPicPr>
            <a:picLocks noGrp="1" noChangeAspect="1"/>
          </p:cNvPicPr>
          <p:nvPr>
            <p:ph idx="1"/>
          </p:nvPr>
        </p:nvPicPr>
        <p:blipFill>
          <a:blip r:embed="rId2">
            <a:extLst>
              <a:ext uri="{28A0092B-C50C-407E-A947-70E740481C1C}">
                <a14:useLocalDpi xmlns:a14="http://schemas.microsoft.com/office/drawing/2010/main" val="0"/>
              </a:ext>
            </a:extLst>
          </a:blip>
          <a:srcRect t="2996" b="2996"/>
          <a:stretch>
            <a:fillRect/>
          </a:stretch>
        </p:blipFill>
        <p:spPr>
          <a:xfrm>
            <a:off x="1979712" y="1362355"/>
            <a:ext cx="5204911" cy="3976037"/>
          </a:xfrm>
        </p:spPr>
      </p:pic>
      <mc:AlternateContent xmlns:mc="http://schemas.openxmlformats.org/markup-compatibility/2006" xmlns:a14="http://schemas.microsoft.com/office/drawing/2010/main">
        <mc:Choice Requires="a14">
          <p:sp>
            <p:nvSpPr>
              <p:cNvPr id="6" name="Ορθογώνιο 5"/>
              <p:cNvSpPr/>
              <p:nvPr/>
            </p:nvSpPr>
            <p:spPr>
              <a:xfrm>
                <a:off x="539552" y="5661248"/>
                <a:ext cx="8388424" cy="769441"/>
              </a:xfrm>
              <a:prstGeom prst="rect">
                <a:avLst/>
              </a:prstGeom>
            </p:spPr>
            <p:txBody>
              <a:bodyPr wrap="square">
                <a:spAutoFit/>
              </a:bodyPr>
              <a:lstStyle/>
              <a:p>
                <a:r>
                  <a:rPr lang="el-GR" sz="2200" dirty="0">
                    <a:solidFill>
                      <a:prstClr val="black"/>
                    </a:solidFill>
                    <a:latin typeface="Calibri"/>
                  </a:rPr>
                  <a:t>Η τάση εισόδου (κόκκινη καμπύλη) έχει συχνότητα μικρότερη από </a:t>
                </a:r>
                <a14:m>
                  <m:oMath xmlns:m="http://schemas.openxmlformats.org/officeDocument/2006/math">
                    <m:sSub>
                      <m:sSubPr>
                        <m:ctrlPr>
                          <a:rPr lang="el-GR" sz="2200" i="1">
                            <a:solidFill>
                              <a:prstClr val="black"/>
                            </a:solidFill>
                            <a:latin typeface="Cambria Math"/>
                          </a:rPr>
                        </m:ctrlPr>
                      </m:sSubPr>
                      <m:e>
                        <m:r>
                          <a:rPr lang="en-US" sz="2200" i="1">
                            <a:solidFill>
                              <a:prstClr val="black"/>
                            </a:solidFill>
                            <a:latin typeface="Cambria Math"/>
                          </a:rPr>
                          <m:t>𝑓</m:t>
                        </m:r>
                      </m:e>
                      <m:sub>
                        <m:r>
                          <a:rPr lang="en-US" sz="2200" i="1">
                            <a:solidFill>
                              <a:prstClr val="black"/>
                            </a:solidFill>
                            <a:latin typeface="Cambria Math"/>
                          </a:rPr>
                          <m:t>𝑆𝐿𝑅</m:t>
                        </m:r>
                      </m:sub>
                    </m:sSub>
                  </m:oMath>
                </a14:m>
                <a:r>
                  <a:rPr lang="en-US" sz="2200" dirty="0">
                    <a:solidFill>
                      <a:prstClr val="black"/>
                    </a:solidFill>
                    <a:latin typeface="Calibri"/>
                  </a:rPr>
                  <a:t>. </a:t>
                </a:r>
                <a:r>
                  <a:rPr lang="el-GR" sz="2200" dirty="0">
                    <a:solidFill>
                      <a:prstClr val="black"/>
                    </a:solidFill>
                    <a:latin typeface="Calibri"/>
                  </a:rPr>
                  <a:t>Η τάση εξόδου (πράσινη καμπύλη) δεν παρουσιάζει παραμόρφωση</a:t>
                </a:r>
                <a:endParaRPr lang="en-US" sz="2200" dirty="0">
                  <a:solidFill>
                    <a:prstClr val="black"/>
                  </a:solidFill>
                  <a:latin typeface="Calibri"/>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539552" y="5661248"/>
                <a:ext cx="8388424" cy="769441"/>
              </a:xfrm>
              <a:prstGeom prst="rect">
                <a:avLst/>
              </a:prstGeom>
              <a:blipFill rotWithShape="1">
                <a:blip r:embed="rId3"/>
                <a:stretch>
                  <a:fillRect l="-945" t="-4762" r="-872" b="-15079"/>
                </a:stretch>
              </a:blipFill>
            </p:spPr>
            <p:txBody>
              <a:bodyPr/>
              <a:lstStyle/>
              <a:p>
                <a:r>
                  <a:rPr lang="el-GR">
                    <a:noFill/>
                  </a:rPr>
                  <a:t> </a:t>
                </a:r>
              </a:p>
            </p:txBody>
          </p:sp>
        </mc:Fallback>
      </mc:AlternateContent>
    </p:spTree>
    <p:extLst>
      <p:ext uri="{BB962C8B-B14F-4D97-AF65-F5344CB8AC3E}">
        <p14:creationId xmlns:p14="http://schemas.microsoft.com/office/powerpoint/2010/main" val="3940831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27/30</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pic>
        <p:nvPicPr>
          <p:cNvPr id="5" name="Picture Placeholder 6"/>
          <p:cNvPicPr>
            <a:picLocks noGrp="1" noChangeAspect="1"/>
          </p:cNvPicPr>
          <p:nvPr>
            <p:ph idx="1"/>
          </p:nvPr>
        </p:nvPicPr>
        <p:blipFill>
          <a:blip r:embed="rId2">
            <a:extLst>
              <a:ext uri="{28A0092B-C50C-407E-A947-70E740481C1C}">
                <a14:useLocalDpi xmlns:a14="http://schemas.microsoft.com/office/drawing/2010/main" val="0"/>
              </a:ext>
            </a:extLst>
          </a:blip>
          <a:srcRect t="2996" b="2996"/>
          <a:stretch>
            <a:fillRect/>
          </a:stretch>
        </p:blipFill>
        <p:spPr>
          <a:xfrm>
            <a:off x="1969544" y="1391499"/>
            <a:ext cx="5204911" cy="3976037"/>
          </a:xfrm>
        </p:spPr>
      </p:pic>
      <mc:AlternateContent xmlns:mc="http://schemas.openxmlformats.org/markup-compatibility/2006" xmlns:a14="http://schemas.microsoft.com/office/drawing/2010/main">
        <mc:Choice Requires="a14">
          <p:sp>
            <p:nvSpPr>
              <p:cNvPr id="6" name="Ορθογώνιο 5"/>
              <p:cNvSpPr/>
              <p:nvPr/>
            </p:nvSpPr>
            <p:spPr>
              <a:xfrm>
                <a:off x="418532" y="5661247"/>
                <a:ext cx="8725468" cy="769441"/>
              </a:xfrm>
              <a:prstGeom prst="rect">
                <a:avLst/>
              </a:prstGeom>
            </p:spPr>
            <p:txBody>
              <a:bodyPr wrap="square">
                <a:spAutoFit/>
              </a:bodyPr>
              <a:lstStyle/>
              <a:p>
                <a:r>
                  <a:rPr lang="el-GR" sz="2200" dirty="0">
                    <a:solidFill>
                      <a:prstClr val="black"/>
                    </a:solidFill>
                    <a:latin typeface="Calibri"/>
                  </a:rPr>
                  <a:t>Η τάση εισόδου (κόκκινη καμπύλη) έχει συχνότητα μεγαλύτερη από </a:t>
                </a:r>
                <a14:m>
                  <m:oMath xmlns:m="http://schemas.openxmlformats.org/officeDocument/2006/math">
                    <m:sSub>
                      <m:sSubPr>
                        <m:ctrlPr>
                          <a:rPr lang="el-GR" sz="2200" i="1">
                            <a:solidFill>
                              <a:prstClr val="black"/>
                            </a:solidFill>
                            <a:latin typeface="Cambria Math"/>
                          </a:rPr>
                        </m:ctrlPr>
                      </m:sSubPr>
                      <m:e>
                        <m:r>
                          <a:rPr lang="en-US" sz="2200" i="1">
                            <a:solidFill>
                              <a:prstClr val="black"/>
                            </a:solidFill>
                            <a:latin typeface="Cambria Math"/>
                          </a:rPr>
                          <m:t>𝑓</m:t>
                        </m:r>
                      </m:e>
                      <m:sub>
                        <m:r>
                          <a:rPr lang="en-US" sz="2200" i="1">
                            <a:solidFill>
                              <a:prstClr val="black"/>
                            </a:solidFill>
                            <a:latin typeface="Cambria Math"/>
                          </a:rPr>
                          <m:t>𝑆𝐿𝑅</m:t>
                        </m:r>
                      </m:sub>
                    </m:sSub>
                  </m:oMath>
                </a14:m>
                <a:r>
                  <a:rPr lang="en-US" sz="2200" dirty="0">
                    <a:solidFill>
                      <a:prstClr val="black"/>
                    </a:solidFill>
                    <a:latin typeface="Calibri"/>
                  </a:rPr>
                  <a:t>. </a:t>
                </a:r>
                <a:r>
                  <a:rPr lang="el-GR" sz="2200" dirty="0">
                    <a:solidFill>
                      <a:prstClr val="black"/>
                    </a:solidFill>
                    <a:latin typeface="Calibri"/>
                  </a:rPr>
                  <a:t>Η τάση εξόδου (πράσινη καμπύλη) παρουσιάζει </a:t>
                </a:r>
                <a:r>
                  <a:rPr lang="el-GR" sz="2200" dirty="0" smtClean="0">
                    <a:solidFill>
                      <a:prstClr val="black"/>
                    </a:solidFill>
                    <a:latin typeface="Calibri"/>
                  </a:rPr>
                  <a:t>παραμόρφωση.</a:t>
                </a:r>
                <a:endParaRPr lang="en-US" sz="2200" dirty="0">
                  <a:solidFill>
                    <a:prstClr val="black"/>
                  </a:solidFill>
                  <a:latin typeface="Calibri"/>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418532" y="5661247"/>
                <a:ext cx="8725468" cy="769441"/>
              </a:xfrm>
              <a:prstGeom prst="rect">
                <a:avLst/>
              </a:prstGeom>
              <a:blipFill rotWithShape="1">
                <a:blip r:embed="rId3"/>
                <a:stretch>
                  <a:fillRect l="-908" t="-4762" b="-15079"/>
                </a:stretch>
              </a:blipFill>
            </p:spPr>
            <p:txBody>
              <a:bodyPr/>
              <a:lstStyle/>
              <a:p>
                <a:r>
                  <a:rPr lang="el-GR">
                    <a:noFill/>
                  </a:rPr>
                  <a:t> </a:t>
                </a:r>
              </a:p>
            </p:txBody>
          </p:sp>
        </mc:Fallback>
      </mc:AlternateContent>
    </p:spTree>
    <p:extLst>
      <p:ext uri="{BB962C8B-B14F-4D97-AF65-F5344CB8AC3E}">
        <p14:creationId xmlns:p14="http://schemas.microsoft.com/office/powerpoint/2010/main" val="2038019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Τελεστικός ενισχυτής – Χαρακτηριστικά</a:t>
            </a:r>
            <a:br>
              <a:rPr lang="el-GR" sz="4400" dirty="0"/>
            </a:br>
            <a:r>
              <a:rPr lang="en-US" sz="3600" b="0" dirty="0" smtClean="0"/>
              <a:t>28/30</a:t>
            </a:r>
            <a:endParaRPr lang="el-GR" sz="3600"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dirty="0"/>
              <a:t>Βασικές παράμετροι Τ.Ε.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mc:AlternateContent xmlns:mc="http://schemas.openxmlformats.org/markup-compatibility/2006" xmlns:a14="http://schemas.microsoft.com/office/drawing/2010/main">
        <mc:Choice Requires="a14">
          <p:graphicFrame>
            <p:nvGraphicFramePr>
              <p:cNvPr id="5" name="Content Placeholder 5"/>
              <p:cNvGraphicFramePr>
                <a:graphicFrameLocks/>
              </p:cNvGraphicFramePr>
              <p:nvPr>
                <p:extLst>
                  <p:ext uri="{D42A27DB-BD31-4B8C-83A1-F6EECF244321}">
                    <p14:modId xmlns:p14="http://schemas.microsoft.com/office/powerpoint/2010/main" val="4013765587"/>
                  </p:ext>
                </p:extLst>
              </p:nvPr>
            </p:nvGraphicFramePr>
            <p:xfrm>
              <a:off x="251520" y="1617494"/>
              <a:ext cx="8640960" cy="4754880"/>
            </p:xfrm>
            <a:graphic>
              <a:graphicData uri="http://schemas.openxmlformats.org/drawingml/2006/table">
                <a:tbl>
                  <a:tblPr firstRow="1" bandRow="1">
                    <a:tableStyleId>{5940675A-B579-460E-94D1-54222C63F5DA}</a:tableStyleId>
                  </a:tblPr>
                  <a:tblGrid>
                    <a:gridCol w="2160240"/>
                    <a:gridCol w="2592288"/>
                    <a:gridCol w="1368152"/>
                    <a:gridCol w="2520280"/>
                  </a:tblGrid>
                  <a:tr h="370840">
                    <a:tc>
                      <a:txBody>
                        <a:bodyPr/>
                        <a:lstStyle/>
                        <a:p>
                          <a:pPr algn="ctr"/>
                          <a:r>
                            <a:rPr lang="el-GR" sz="2000" b="1" dirty="0" smtClean="0"/>
                            <a:t>Παράμετρος</a:t>
                          </a:r>
                          <a:endParaRPr lang="en-US" sz="2000" b="1" dirty="0"/>
                        </a:p>
                      </a:txBody>
                      <a:tcPr/>
                    </a:tc>
                    <a:tc>
                      <a:txBody>
                        <a:bodyPr/>
                        <a:lstStyle/>
                        <a:p>
                          <a:pPr algn="ctr"/>
                          <a:r>
                            <a:rPr lang="el-GR" sz="2000" b="1" dirty="0" smtClean="0"/>
                            <a:t>Αγγλική ορολογία</a:t>
                          </a:r>
                          <a:endParaRPr lang="en-US" sz="2000" b="1" dirty="0"/>
                        </a:p>
                      </a:txBody>
                      <a:tcPr/>
                    </a:tc>
                    <a:tc>
                      <a:txBody>
                        <a:bodyPr/>
                        <a:lstStyle/>
                        <a:p>
                          <a:pPr algn="ctr"/>
                          <a:r>
                            <a:rPr lang="el-GR" sz="2000" b="1" dirty="0" smtClean="0"/>
                            <a:t>Σύμβολο</a:t>
                          </a:r>
                          <a:endParaRPr lang="en-US" sz="2000" b="1" dirty="0"/>
                        </a:p>
                      </a:txBody>
                      <a:tcPr/>
                    </a:tc>
                    <a:tc>
                      <a:txBody>
                        <a:bodyPr/>
                        <a:lstStyle/>
                        <a:p>
                          <a:pPr algn="ctr"/>
                          <a:r>
                            <a:rPr lang="el-GR" sz="2000" b="1" dirty="0" smtClean="0"/>
                            <a:t>Μονάδες</a:t>
                          </a:r>
                          <a:endParaRPr lang="en-US" sz="2000" b="1" dirty="0"/>
                        </a:p>
                      </a:txBody>
                      <a:tcPr/>
                    </a:tc>
                  </a:tr>
                  <a:tr h="370840">
                    <a:tc>
                      <a:txBody>
                        <a:bodyPr/>
                        <a:lstStyle/>
                        <a:p>
                          <a:pPr algn="ctr"/>
                          <a:r>
                            <a:rPr lang="el-GR" sz="2000" dirty="0" smtClean="0"/>
                            <a:t>Κέρδος τάσης</a:t>
                          </a:r>
                          <a:r>
                            <a:rPr lang="el-GR" sz="2000" baseline="0" dirty="0" smtClean="0"/>
                            <a:t> ανοιχτού βρόχου</a:t>
                          </a:r>
                          <a:endParaRPr lang="en-US" sz="2000" baseline="0" dirty="0" smtClean="0"/>
                        </a:p>
                        <a:p>
                          <a:pPr algn="ctr"/>
                          <a:r>
                            <a:rPr lang="el-GR" sz="2000" baseline="0" dirty="0" smtClean="0"/>
                            <a:t>ή</a:t>
                          </a:r>
                        </a:p>
                        <a:p>
                          <a:pPr algn="ctr"/>
                          <a:r>
                            <a:rPr lang="el-GR" sz="2000" baseline="0" dirty="0" smtClean="0"/>
                            <a:t>Κέρδος τάσης μεγάλου σήματος</a:t>
                          </a:r>
                          <a:endParaRPr lang="en-US" sz="2000" dirty="0"/>
                        </a:p>
                      </a:txBody>
                      <a:tcPr/>
                    </a:tc>
                    <a:tc>
                      <a:txBody>
                        <a:bodyPr/>
                        <a:lstStyle/>
                        <a:p>
                          <a:pPr algn="ctr"/>
                          <a:r>
                            <a:rPr lang="en-US" sz="2000" dirty="0" smtClean="0"/>
                            <a:t>Open loop</a:t>
                          </a:r>
                          <a:r>
                            <a:rPr lang="el-GR" sz="2000" dirty="0" smtClean="0"/>
                            <a:t> </a:t>
                          </a:r>
                          <a:r>
                            <a:rPr lang="en-US" sz="2000" dirty="0" smtClean="0"/>
                            <a:t>voltage</a:t>
                          </a:r>
                          <a:r>
                            <a:rPr lang="en-US" sz="2000" baseline="0" dirty="0" smtClean="0"/>
                            <a:t> gain</a:t>
                          </a:r>
                          <a:endParaRPr lang="el-GR" sz="2000" baseline="0" dirty="0" smtClean="0"/>
                        </a:p>
                        <a:p>
                          <a:pPr algn="ctr"/>
                          <a:endParaRPr lang="en-US" sz="2000" baseline="0" dirty="0" smtClean="0"/>
                        </a:p>
                        <a:p>
                          <a:pPr algn="ctr"/>
                          <a:r>
                            <a:rPr lang="en-US" sz="2000" baseline="0" dirty="0" smtClean="0"/>
                            <a:t>or</a:t>
                          </a:r>
                        </a:p>
                        <a:p>
                          <a:pPr algn="ctr"/>
                          <a:r>
                            <a:rPr lang="en-US" sz="2000" baseline="0" dirty="0" smtClean="0"/>
                            <a:t>Large signal voltage gain</a:t>
                          </a:r>
                          <a:endParaRPr lang="en-US" sz="2000" dirty="0"/>
                        </a:p>
                      </a:txBody>
                      <a:tcPr/>
                    </a:tc>
                    <a:tc>
                      <a:txBody>
                        <a:bodyPr/>
                        <a:lstStyle/>
                        <a:p>
                          <a:pPr algn="ctr"/>
                          <a14:m>
                            <m:oMath xmlns:m="http://schemas.openxmlformats.org/officeDocument/2006/math">
                              <m:sSub>
                                <m:sSubPr>
                                  <m:ctrlPr>
                                    <a:rPr lang="en-US" sz="2000" i="1" smtClean="0">
                                      <a:latin typeface="Cambria Math"/>
                                    </a:rPr>
                                  </m:ctrlPr>
                                </m:sSubPr>
                                <m:e>
                                  <m:r>
                                    <a:rPr lang="en-US" sz="2000" smtClean="0">
                                      <a:latin typeface="Cambria Math"/>
                                    </a:rPr>
                                    <m:t>𝐴</m:t>
                                  </m:r>
                                </m:e>
                                <m:sub>
                                  <m:r>
                                    <a:rPr lang="en-US" sz="2000" smtClean="0">
                                      <a:latin typeface="Cambria Math"/>
                                    </a:rPr>
                                    <m:t>𝑜𝑙</m:t>
                                  </m:r>
                                </m:sub>
                              </m:sSub>
                            </m:oMath>
                          </a14:m>
                          <a:r>
                            <a:rPr lang="en-US" sz="2000" dirty="0" smtClean="0"/>
                            <a:t> </a:t>
                          </a:r>
                          <a:r>
                            <a:rPr lang="el-GR" sz="2000" dirty="0" smtClean="0"/>
                            <a:t>ή</a:t>
                          </a:r>
                          <a:r>
                            <a:rPr lang="el-GR" sz="2000" baseline="0" dirty="0" smtClean="0"/>
                            <a:t> </a:t>
                          </a:r>
                          <a14:m>
                            <m:oMath xmlns:m="http://schemas.openxmlformats.org/officeDocument/2006/math">
                              <m:sSub>
                                <m:sSubPr>
                                  <m:ctrlPr>
                                    <a:rPr lang="en-US" sz="2000" i="1" smtClean="0">
                                      <a:latin typeface="Cambria Math"/>
                                    </a:rPr>
                                  </m:ctrlPr>
                                </m:sSubPr>
                                <m:e>
                                  <m:r>
                                    <a:rPr lang="en-US" sz="2000" smtClean="0">
                                      <a:latin typeface="Cambria Math"/>
                                    </a:rPr>
                                    <m:t>𝐴</m:t>
                                  </m:r>
                                </m:e>
                                <m:sub>
                                  <m:r>
                                    <a:rPr lang="en-US" sz="2000" smtClean="0">
                                      <a:latin typeface="Cambria Math"/>
                                    </a:rPr>
                                    <m:t>𝑉𝑂</m:t>
                                  </m:r>
                                </m:sub>
                              </m:sSub>
                            </m:oMath>
                          </a14:m>
                          <a:endParaRPr lang="en-US" sz="2000" dirty="0"/>
                        </a:p>
                      </a:txBody>
                      <a:tcPr/>
                    </a:tc>
                    <a:tc>
                      <a:txBody>
                        <a:bodyPr/>
                        <a:lstStyle/>
                        <a:p>
                          <a:pPr algn="ctr"/>
                          <a:r>
                            <a:rPr lang="en-US" sz="2000" dirty="0" smtClean="0"/>
                            <a:t>V/mv</a:t>
                          </a:r>
                          <a:endParaRPr lang="en-US" sz="2000" dirty="0"/>
                        </a:p>
                      </a:txBody>
                      <a:tcPr/>
                    </a:tc>
                  </a:tr>
                  <a:tr h="370840">
                    <a:tc>
                      <a:txBody>
                        <a:bodyPr/>
                        <a:lstStyle/>
                        <a:p>
                          <a:pPr algn="ctr"/>
                          <a:r>
                            <a:rPr lang="el-GR" sz="2000" dirty="0" smtClean="0"/>
                            <a:t>Λόγος</a:t>
                          </a:r>
                          <a:r>
                            <a:rPr lang="el-GR" sz="2000" baseline="0" dirty="0" smtClean="0"/>
                            <a:t> απόρριψης κοινού σήματος</a:t>
                          </a:r>
                          <a:endParaRPr lang="en-US" sz="2000" dirty="0"/>
                        </a:p>
                      </a:txBody>
                      <a:tcPr/>
                    </a:tc>
                    <a:tc>
                      <a:txBody>
                        <a:bodyPr/>
                        <a:lstStyle/>
                        <a:p>
                          <a:pPr algn="ctr"/>
                          <a:r>
                            <a:rPr lang="en-US" sz="2000" dirty="0" smtClean="0"/>
                            <a:t>Common-mode rejection</a:t>
                          </a:r>
                          <a:r>
                            <a:rPr lang="en-US" sz="2000" baseline="0" dirty="0" smtClean="0"/>
                            <a:t> ratio</a:t>
                          </a:r>
                          <a:endParaRPr lang="en-US" sz="20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000" smtClean="0">
                                    <a:latin typeface="Cambria Math"/>
                                  </a:rPr>
                                  <m:t>𝐶𝑀𝑅𝑅</m:t>
                                </m:r>
                              </m:oMath>
                            </m:oMathPara>
                          </a14:m>
                          <a:endParaRPr lang="en-US" sz="2000" dirty="0"/>
                        </a:p>
                      </a:txBody>
                      <a:tcPr/>
                    </a:tc>
                    <a:tc>
                      <a:txBody>
                        <a:bodyPr/>
                        <a:lstStyle/>
                        <a:p>
                          <a:pPr algn="ctr"/>
                          <a:r>
                            <a:rPr lang="en-US" sz="2000" dirty="0" smtClean="0"/>
                            <a:t>dB</a:t>
                          </a:r>
                          <a:endParaRPr lang="en-US" sz="2000" dirty="0"/>
                        </a:p>
                      </a:txBody>
                      <a:tcPr/>
                    </a:tc>
                  </a:tr>
                  <a:tr h="370840">
                    <a:tc>
                      <a:txBody>
                        <a:bodyPr/>
                        <a:lstStyle/>
                        <a:p>
                          <a:pPr algn="ctr"/>
                          <a:r>
                            <a:rPr lang="el-GR" sz="2000" dirty="0" smtClean="0"/>
                            <a:t>Τάση εκτροπής εισόδου</a:t>
                          </a:r>
                          <a:endParaRPr lang="en-US" sz="2000" dirty="0"/>
                        </a:p>
                      </a:txBody>
                      <a:tcPr/>
                    </a:tc>
                    <a:tc>
                      <a:txBody>
                        <a:bodyPr/>
                        <a:lstStyle/>
                        <a:p>
                          <a:pPr algn="ctr"/>
                          <a:r>
                            <a:rPr lang="en-US" sz="2000" dirty="0" smtClean="0"/>
                            <a:t>Input offset voltage</a:t>
                          </a:r>
                          <a:endParaRPr lang="en-US" sz="20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smtClean="0">
                                        <a:latin typeface="Cambria Math"/>
                                      </a:rPr>
                                      <m:t>𝑉</m:t>
                                    </m:r>
                                  </m:e>
                                  <m:sub>
                                    <m:r>
                                      <a:rPr lang="en-US" sz="2000" smtClean="0">
                                        <a:latin typeface="Cambria Math"/>
                                      </a:rPr>
                                      <m:t>𝑂𝑆</m:t>
                                    </m:r>
                                  </m:sub>
                                </m:sSub>
                              </m:oMath>
                            </m:oMathPara>
                          </a14:m>
                          <a:endParaRPr lang="en-US" sz="2000" dirty="0"/>
                        </a:p>
                      </a:txBody>
                      <a:tcPr/>
                    </a:tc>
                    <a:tc>
                      <a:txBody>
                        <a:bodyPr/>
                        <a:lstStyle/>
                        <a:p>
                          <a:pPr algn="ctr"/>
                          <a:r>
                            <a:rPr lang="en-US" sz="2000" dirty="0" smtClean="0"/>
                            <a:t>mV </a:t>
                          </a:r>
                          <a:r>
                            <a:rPr lang="el-GR" sz="2000" dirty="0" smtClean="0"/>
                            <a:t>ή μ</a:t>
                          </a:r>
                          <a:r>
                            <a:rPr lang="en-US" sz="2000" dirty="0" smtClean="0"/>
                            <a:t>V</a:t>
                          </a:r>
                          <a:endParaRPr lang="en-US" sz="2000" dirty="0"/>
                        </a:p>
                      </a:txBody>
                      <a:tcPr/>
                    </a:tc>
                  </a:tr>
                  <a:tr h="370840">
                    <a:tc>
                      <a:txBody>
                        <a:bodyPr/>
                        <a:lstStyle/>
                        <a:p>
                          <a:pPr algn="ctr"/>
                          <a:r>
                            <a:rPr lang="el-GR" sz="2000" dirty="0" smtClean="0"/>
                            <a:t>Ρεύμα εκτροπής εισόδου</a:t>
                          </a:r>
                          <a:endParaRPr lang="en-US" sz="2000" dirty="0"/>
                        </a:p>
                      </a:txBody>
                      <a:tcPr/>
                    </a:tc>
                    <a:tc>
                      <a:txBody>
                        <a:bodyPr/>
                        <a:lstStyle/>
                        <a:p>
                          <a:pPr algn="ctr"/>
                          <a:r>
                            <a:rPr lang="en-US" sz="2000" dirty="0" smtClean="0"/>
                            <a:t>Input</a:t>
                          </a:r>
                          <a:r>
                            <a:rPr lang="en-US" sz="2000" baseline="0" dirty="0" smtClean="0"/>
                            <a:t> offset current</a:t>
                          </a:r>
                          <a:endParaRPr lang="en-US" sz="20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smtClean="0">
                                        <a:latin typeface="Cambria Math"/>
                                      </a:rPr>
                                      <m:t>𝐼</m:t>
                                    </m:r>
                                  </m:e>
                                  <m:sub>
                                    <m:r>
                                      <a:rPr lang="en-US" sz="2000" smtClean="0">
                                        <a:latin typeface="Cambria Math"/>
                                      </a:rPr>
                                      <m:t>𝑂𝑆</m:t>
                                    </m:r>
                                  </m:sub>
                                </m:sSub>
                              </m:oMath>
                            </m:oMathPara>
                          </a14:m>
                          <a:endParaRPr lang="en-US" sz="2000" dirty="0"/>
                        </a:p>
                      </a:txBody>
                      <a:tcPr/>
                    </a:tc>
                    <a:tc>
                      <a:txBody>
                        <a:bodyPr/>
                        <a:lstStyle/>
                        <a:p>
                          <a:pPr algn="ctr"/>
                          <a:r>
                            <a:rPr lang="en-US" sz="2000" dirty="0" smtClean="0"/>
                            <a:t>nA </a:t>
                          </a:r>
                          <a:r>
                            <a:rPr lang="el-GR" sz="2000" dirty="0" smtClean="0"/>
                            <a:t>ή </a:t>
                          </a:r>
                          <a:r>
                            <a:rPr lang="en-US" sz="2000" dirty="0" smtClean="0"/>
                            <a:t>pA</a:t>
                          </a:r>
                          <a:endParaRPr lang="en-US" sz="2000" dirty="0"/>
                        </a:p>
                      </a:txBody>
                      <a:tcPr/>
                    </a:tc>
                  </a:tr>
                  <a:tr h="370840">
                    <a:tc>
                      <a:txBody>
                        <a:bodyPr/>
                        <a:lstStyle/>
                        <a:p>
                          <a:pPr algn="ctr"/>
                          <a:r>
                            <a:rPr lang="el-GR" dirty="0" smtClean="0"/>
                            <a:t>Ρεύμα πόλωσης εισόδου</a:t>
                          </a:r>
                          <a:endParaRPr lang="en-US" dirty="0"/>
                        </a:p>
                      </a:txBody>
                      <a:tcPr/>
                    </a:tc>
                    <a:tc>
                      <a:txBody>
                        <a:bodyPr/>
                        <a:lstStyle/>
                        <a:p>
                          <a:pPr algn="ctr"/>
                          <a:r>
                            <a:rPr lang="en-US" dirty="0" smtClean="0"/>
                            <a:t>Input bias current</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smtClean="0">
                                        <a:latin typeface="Cambria Math"/>
                                      </a:rPr>
                                      <m:t>𝐼</m:t>
                                    </m:r>
                                  </m:e>
                                  <m:sub>
                                    <m:r>
                                      <a:rPr lang="en-US" smtClean="0">
                                        <a:latin typeface="Cambria Math"/>
                                      </a:rPr>
                                      <m:t>𝐵</m:t>
                                    </m:r>
                                  </m:sub>
                                </m:sSub>
                              </m:oMath>
                            </m:oMathPara>
                          </a14:m>
                          <a:endParaRPr lang="en-US" dirty="0"/>
                        </a:p>
                      </a:txBody>
                      <a:tcPr/>
                    </a:tc>
                    <a:tc>
                      <a:txBody>
                        <a:bodyPr/>
                        <a:lstStyle/>
                        <a:p>
                          <a:pPr algn="ctr"/>
                          <a:r>
                            <a:rPr lang="en-US" dirty="0" smtClean="0"/>
                            <a:t>nA </a:t>
                          </a:r>
                          <a:r>
                            <a:rPr lang="el-GR" dirty="0" smtClean="0"/>
                            <a:t>ή </a:t>
                          </a:r>
                          <a:r>
                            <a:rPr lang="en-US" dirty="0" smtClean="0"/>
                            <a:t>pA</a:t>
                          </a:r>
                          <a:endParaRPr lang="en-US" dirty="0"/>
                        </a:p>
                      </a:txBody>
                      <a:tcPr/>
                    </a:tc>
                  </a:tr>
                </a:tbl>
              </a:graphicData>
            </a:graphic>
          </p:graphicFrame>
        </mc:Choice>
        <mc:Fallback xmlns="">
          <p:graphicFrame>
            <p:nvGraphicFramePr>
              <p:cNvPr id="5" name="Content Placeholder 5"/>
              <p:cNvGraphicFramePr>
                <a:graphicFrameLocks/>
              </p:cNvGraphicFramePr>
              <p:nvPr>
                <p:extLst>
                  <p:ext uri="{D42A27DB-BD31-4B8C-83A1-F6EECF244321}">
                    <p14:modId xmlns:p14="http://schemas.microsoft.com/office/powerpoint/2010/main" val="2175975885"/>
                  </p:ext>
                </p:extLst>
              </p:nvPr>
            </p:nvGraphicFramePr>
            <p:xfrm>
              <a:off x="251520" y="1617494"/>
              <a:ext cx="8640960" cy="4754880"/>
            </p:xfrm>
            <a:graphic>
              <a:graphicData uri="http://schemas.openxmlformats.org/drawingml/2006/table">
                <a:tbl>
                  <a:tblPr firstRow="1" bandRow="1">
                    <a:tableStyleId>{5940675A-B579-460E-94D1-54222C63F5DA}</a:tableStyleId>
                  </a:tblPr>
                  <a:tblGrid>
                    <a:gridCol w="2160240"/>
                    <a:gridCol w="2592288"/>
                    <a:gridCol w="1368152"/>
                    <a:gridCol w="2520280"/>
                  </a:tblGrid>
                  <a:tr h="396240">
                    <a:tc>
                      <a:txBody>
                        <a:bodyPr/>
                        <a:lstStyle/>
                        <a:p>
                          <a:pPr algn="ctr"/>
                          <a:r>
                            <a:rPr lang="el-GR" sz="2000" b="1" dirty="0" smtClean="0"/>
                            <a:t>Παράμετρος</a:t>
                          </a:r>
                          <a:endParaRPr lang="en-US" sz="2000" b="1" dirty="0"/>
                        </a:p>
                      </a:txBody>
                      <a:tcPr/>
                    </a:tc>
                    <a:tc>
                      <a:txBody>
                        <a:bodyPr/>
                        <a:lstStyle/>
                        <a:p>
                          <a:pPr algn="ctr"/>
                          <a:r>
                            <a:rPr lang="el-GR" sz="2000" b="1" dirty="0" smtClean="0"/>
                            <a:t>Αγγλική ορολογία</a:t>
                          </a:r>
                          <a:endParaRPr lang="en-US" sz="2000" b="1" dirty="0"/>
                        </a:p>
                      </a:txBody>
                      <a:tcPr/>
                    </a:tc>
                    <a:tc>
                      <a:txBody>
                        <a:bodyPr/>
                        <a:lstStyle/>
                        <a:p>
                          <a:pPr algn="ctr"/>
                          <a:r>
                            <a:rPr lang="el-GR" sz="2000" b="1" dirty="0" smtClean="0"/>
                            <a:t>Σύμβολο</a:t>
                          </a:r>
                          <a:endParaRPr lang="en-US" sz="2000" b="1" dirty="0"/>
                        </a:p>
                      </a:txBody>
                      <a:tcPr/>
                    </a:tc>
                    <a:tc>
                      <a:txBody>
                        <a:bodyPr/>
                        <a:lstStyle/>
                        <a:p>
                          <a:pPr algn="ctr"/>
                          <a:r>
                            <a:rPr lang="el-GR" sz="2000" b="1" dirty="0" smtClean="0"/>
                            <a:t>Μονάδες</a:t>
                          </a:r>
                          <a:endParaRPr lang="en-US" sz="2000" b="1" dirty="0"/>
                        </a:p>
                      </a:txBody>
                      <a:tcPr/>
                    </a:tc>
                  </a:tr>
                  <a:tr h="1615440">
                    <a:tc>
                      <a:txBody>
                        <a:bodyPr/>
                        <a:lstStyle/>
                        <a:p>
                          <a:pPr algn="ctr"/>
                          <a:r>
                            <a:rPr lang="el-GR" sz="2000" dirty="0" smtClean="0"/>
                            <a:t>Κέρδος τάσης</a:t>
                          </a:r>
                          <a:r>
                            <a:rPr lang="el-GR" sz="2000" baseline="0" dirty="0" smtClean="0"/>
                            <a:t> ανοιχτού βρόχου</a:t>
                          </a:r>
                          <a:endParaRPr lang="en-US" sz="2000" baseline="0" dirty="0" smtClean="0"/>
                        </a:p>
                        <a:p>
                          <a:pPr algn="ctr"/>
                          <a:r>
                            <a:rPr lang="el-GR" sz="2000" baseline="0" dirty="0" smtClean="0"/>
                            <a:t>ή</a:t>
                          </a:r>
                        </a:p>
                        <a:p>
                          <a:pPr algn="ctr"/>
                          <a:r>
                            <a:rPr lang="el-GR" sz="2000" baseline="0" dirty="0" smtClean="0"/>
                            <a:t>Κέρδος τάσης μεγάλου σήματος</a:t>
                          </a:r>
                          <a:endParaRPr lang="en-US" sz="2000" dirty="0"/>
                        </a:p>
                      </a:txBody>
                      <a:tcPr/>
                    </a:tc>
                    <a:tc>
                      <a:txBody>
                        <a:bodyPr/>
                        <a:lstStyle/>
                        <a:p>
                          <a:pPr algn="ctr"/>
                          <a:r>
                            <a:rPr lang="en-US" sz="2000" dirty="0" smtClean="0"/>
                            <a:t>Open loop</a:t>
                          </a:r>
                          <a:r>
                            <a:rPr lang="el-GR" sz="2000" dirty="0" smtClean="0"/>
                            <a:t> </a:t>
                          </a:r>
                          <a:r>
                            <a:rPr lang="en-US" sz="2000" dirty="0" smtClean="0"/>
                            <a:t>voltage</a:t>
                          </a:r>
                          <a:r>
                            <a:rPr lang="en-US" sz="2000" baseline="0" dirty="0" smtClean="0"/>
                            <a:t> gain</a:t>
                          </a:r>
                          <a:endParaRPr lang="el-GR" sz="2000" baseline="0" dirty="0" smtClean="0"/>
                        </a:p>
                        <a:p>
                          <a:pPr algn="ctr"/>
                          <a:endParaRPr lang="en-US" sz="2000" baseline="0" dirty="0" smtClean="0"/>
                        </a:p>
                        <a:p>
                          <a:pPr algn="ctr"/>
                          <a:r>
                            <a:rPr lang="en-US" sz="2000" baseline="0" dirty="0" smtClean="0"/>
                            <a:t>or</a:t>
                          </a:r>
                        </a:p>
                        <a:p>
                          <a:pPr algn="ctr"/>
                          <a:r>
                            <a:rPr lang="en-US" sz="2000" baseline="0" dirty="0" smtClean="0"/>
                            <a:t>Large signal voltage gain</a:t>
                          </a:r>
                          <a:endParaRPr lang="en-US" sz="2000" dirty="0"/>
                        </a:p>
                      </a:txBody>
                      <a:tcPr/>
                    </a:tc>
                    <a:tc>
                      <a:txBody>
                        <a:bodyPr/>
                        <a:lstStyle/>
                        <a:p>
                          <a:endParaRPr lang="el-GR"/>
                        </a:p>
                      </a:txBody>
                      <a:tcPr>
                        <a:blipFill rotWithShape="0">
                          <a:blip r:embed="rId2"/>
                          <a:stretch>
                            <a:fillRect l="-348661" t="-26415" r="-185714" b="-175849"/>
                          </a:stretch>
                        </a:blipFill>
                      </a:tcPr>
                    </a:tc>
                    <a:tc>
                      <a:txBody>
                        <a:bodyPr/>
                        <a:lstStyle/>
                        <a:p>
                          <a:pPr algn="ctr"/>
                          <a:r>
                            <a:rPr lang="en-US" sz="2000" dirty="0" smtClean="0"/>
                            <a:t>V/mv</a:t>
                          </a:r>
                          <a:endParaRPr lang="en-US" sz="2000" dirty="0"/>
                        </a:p>
                      </a:txBody>
                      <a:tcPr/>
                    </a:tc>
                  </a:tr>
                  <a:tr h="701040">
                    <a:tc>
                      <a:txBody>
                        <a:bodyPr/>
                        <a:lstStyle/>
                        <a:p>
                          <a:pPr algn="ctr"/>
                          <a:r>
                            <a:rPr lang="el-GR" sz="2000" dirty="0" smtClean="0"/>
                            <a:t>Λόγος</a:t>
                          </a:r>
                          <a:r>
                            <a:rPr lang="el-GR" sz="2000" baseline="0" dirty="0" smtClean="0"/>
                            <a:t> απόρριψης κοινού σήματος</a:t>
                          </a:r>
                          <a:endParaRPr lang="en-US" sz="2000" dirty="0"/>
                        </a:p>
                      </a:txBody>
                      <a:tcPr/>
                    </a:tc>
                    <a:tc>
                      <a:txBody>
                        <a:bodyPr/>
                        <a:lstStyle/>
                        <a:p>
                          <a:pPr algn="ctr"/>
                          <a:r>
                            <a:rPr lang="en-US" sz="2000" dirty="0" smtClean="0"/>
                            <a:t>Common-mode rejection</a:t>
                          </a:r>
                          <a:r>
                            <a:rPr lang="en-US" sz="2000" baseline="0" dirty="0" smtClean="0"/>
                            <a:t> ratio</a:t>
                          </a:r>
                          <a:endParaRPr lang="en-US" sz="2000" dirty="0"/>
                        </a:p>
                      </a:txBody>
                      <a:tcPr/>
                    </a:tc>
                    <a:tc>
                      <a:txBody>
                        <a:bodyPr/>
                        <a:lstStyle/>
                        <a:p>
                          <a:endParaRPr lang="el-GR"/>
                        </a:p>
                      </a:txBody>
                      <a:tcPr>
                        <a:blipFill rotWithShape="0">
                          <a:blip r:embed="rId2"/>
                          <a:stretch>
                            <a:fillRect l="-348661" t="-288793" r="-185714" b="-301724"/>
                          </a:stretch>
                        </a:blipFill>
                      </a:tcPr>
                    </a:tc>
                    <a:tc>
                      <a:txBody>
                        <a:bodyPr/>
                        <a:lstStyle/>
                        <a:p>
                          <a:pPr algn="ctr"/>
                          <a:r>
                            <a:rPr lang="en-US" sz="2000" dirty="0" smtClean="0"/>
                            <a:t>dB</a:t>
                          </a:r>
                          <a:endParaRPr lang="en-US" sz="2000" dirty="0"/>
                        </a:p>
                      </a:txBody>
                      <a:tcPr/>
                    </a:tc>
                  </a:tr>
                  <a:tr h="701040">
                    <a:tc>
                      <a:txBody>
                        <a:bodyPr/>
                        <a:lstStyle/>
                        <a:p>
                          <a:pPr algn="ctr"/>
                          <a:r>
                            <a:rPr lang="el-GR" sz="2000" dirty="0" smtClean="0"/>
                            <a:t>Τάση εκτροπής εισόδου</a:t>
                          </a:r>
                          <a:endParaRPr lang="en-US" sz="2000" dirty="0"/>
                        </a:p>
                      </a:txBody>
                      <a:tcPr/>
                    </a:tc>
                    <a:tc>
                      <a:txBody>
                        <a:bodyPr/>
                        <a:lstStyle/>
                        <a:p>
                          <a:pPr algn="ctr"/>
                          <a:r>
                            <a:rPr lang="en-US" sz="2000" dirty="0" smtClean="0"/>
                            <a:t>Input offset voltage</a:t>
                          </a:r>
                          <a:endParaRPr lang="en-US" sz="2000" dirty="0"/>
                        </a:p>
                      </a:txBody>
                      <a:tcPr/>
                    </a:tc>
                    <a:tc>
                      <a:txBody>
                        <a:bodyPr/>
                        <a:lstStyle/>
                        <a:p>
                          <a:endParaRPr lang="el-GR"/>
                        </a:p>
                      </a:txBody>
                      <a:tcPr>
                        <a:blipFill rotWithShape="0">
                          <a:blip r:embed="rId2"/>
                          <a:stretch>
                            <a:fillRect l="-348661" t="-392174" r="-185714" b="-204348"/>
                          </a:stretch>
                        </a:blipFill>
                      </a:tcPr>
                    </a:tc>
                    <a:tc>
                      <a:txBody>
                        <a:bodyPr/>
                        <a:lstStyle/>
                        <a:p>
                          <a:pPr algn="ctr"/>
                          <a:r>
                            <a:rPr lang="en-US" sz="2000" dirty="0" smtClean="0"/>
                            <a:t>mV </a:t>
                          </a:r>
                          <a:r>
                            <a:rPr lang="el-GR" sz="2000" dirty="0" smtClean="0"/>
                            <a:t>ή μ</a:t>
                          </a:r>
                          <a:r>
                            <a:rPr lang="en-US" sz="2000" dirty="0" smtClean="0"/>
                            <a:t>V</a:t>
                          </a:r>
                          <a:endParaRPr lang="en-US" sz="2000" dirty="0"/>
                        </a:p>
                      </a:txBody>
                      <a:tcPr/>
                    </a:tc>
                  </a:tr>
                  <a:tr h="701040">
                    <a:tc>
                      <a:txBody>
                        <a:bodyPr/>
                        <a:lstStyle/>
                        <a:p>
                          <a:pPr algn="ctr"/>
                          <a:r>
                            <a:rPr lang="el-GR" sz="2000" dirty="0" smtClean="0"/>
                            <a:t>Ρεύμα εκτροπής εισόδου</a:t>
                          </a:r>
                          <a:endParaRPr lang="en-US" sz="2000" dirty="0"/>
                        </a:p>
                      </a:txBody>
                      <a:tcPr/>
                    </a:tc>
                    <a:tc>
                      <a:txBody>
                        <a:bodyPr/>
                        <a:lstStyle/>
                        <a:p>
                          <a:pPr algn="ctr"/>
                          <a:r>
                            <a:rPr lang="en-US" sz="2000" dirty="0" smtClean="0"/>
                            <a:t>Input</a:t>
                          </a:r>
                          <a:r>
                            <a:rPr lang="en-US" sz="2000" baseline="0" dirty="0" smtClean="0"/>
                            <a:t> offset current</a:t>
                          </a:r>
                          <a:endParaRPr lang="en-US" sz="2000" dirty="0"/>
                        </a:p>
                      </a:txBody>
                      <a:tcPr/>
                    </a:tc>
                    <a:tc>
                      <a:txBody>
                        <a:bodyPr/>
                        <a:lstStyle/>
                        <a:p>
                          <a:endParaRPr lang="el-GR"/>
                        </a:p>
                      </a:txBody>
                      <a:tcPr>
                        <a:blipFill rotWithShape="0">
                          <a:blip r:embed="rId2"/>
                          <a:stretch>
                            <a:fillRect l="-348661" t="-492174" r="-185714" b="-104348"/>
                          </a:stretch>
                        </a:blipFill>
                      </a:tcPr>
                    </a:tc>
                    <a:tc>
                      <a:txBody>
                        <a:bodyPr/>
                        <a:lstStyle/>
                        <a:p>
                          <a:pPr algn="ctr"/>
                          <a:r>
                            <a:rPr lang="en-US" sz="2000" dirty="0" err="1" smtClean="0"/>
                            <a:t>nA</a:t>
                          </a:r>
                          <a:r>
                            <a:rPr lang="en-US" sz="2000" dirty="0" smtClean="0"/>
                            <a:t> </a:t>
                          </a:r>
                          <a:r>
                            <a:rPr lang="el-GR" sz="2000" dirty="0" smtClean="0"/>
                            <a:t>ή </a:t>
                          </a:r>
                          <a:r>
                            <a:rPr lang="en-US" sz="2000" dirty="0" err="1" smtClean="0"/>
                            <a:t>pA</a:t>
                          </a:r>
                          <a:endParaRPr lang="en-US" sz="2000" dirty="0"/>
                        </a:p>
                      </a:txBody>
                      <a:tcPr/>
                    </a:tc>
                  </a:tr>
                  <a:tr h="640080">
                    <a:tc>
                      <a:txBody>
                        <a:bodyPr/>
                        <a:lstStyle/>
                        <a:p>
                          <a:pPr algn="ctr"/>
                          <a:r>
                            <a:rPr lang="el-GR" dirty="0" smtClean="0"/>
                            <a:t>Ρεύμα πόλωσης εισόδου</a:t>
                          </a:r>
                          <a:endParaRPr lang="en-US" dirty="0"/>
                        </a:p>
                      </a:txBody>
                      <a:tcPr/>
                    </a:tc>
                    <a:tc>
                      <a:txBody>
                        <a:bodyPr/>
                        <a:lstStyle/>
                        <a:p>
                          <a:pPr algn="ctr"/>
                          <a:r>
                            <a:rPr lang="en-US" dirty="0" smtClean="0"/>
                            <a:t>Input bias current</a:t>
                          </a:r>
                          <a:endParaRPr lang="en-US" dirty="0"/>
                        </a:p>
                      </a:txBody>
                      <a:tcPr/>
                    </a:tc>
                    <a:tc>
                      <a:txBody>
                        <a:bodyPr/>
                        <a:lstStyle/>
                        <a:p>
                          <a:endParaRPr lang="el-GR"/>
                        </a:p>
                      </a:txBody>
                      <a:tcPr>
                        <a:blipFill rotWithShape="0">
                          <a:blip r:embed="rId2"/>
                          <a:stretch>
                            <a:fillRect l="-348661" t="-648571" r="-185714" b="-14286"/>
                          </a:stretch>
                        </a:blipFill>
                      </a:tcPr>
                    </a:tc>
                    <a:tc>
                      <a:txBody>
                        <a:bodyPr/>
                        <a:lstStyle/>
                        <a:p>
                          <a:pPr algn="ctr"/>
                          <a:r>
                            <a:rPr lang="en-US" dirty="0" err="1" smtClean="0"/>
                            <a:t>nA</a:t>
                          </a:r>
                          <a:r>
                            <a:rPr lang="en-US" dirty="0" smtClean="0"/>
                            <a:t> </a:t>
                          </a:r>
                          <a:r>
                            <a:rPr lang="el-GR" dirty="0" smtClean="0"/>
                            <a:t>ή </a:t>
                          </a:r>
                          <a:r>
                            <a:rPr lang="en-US" dirty="0" err="1" smtClean="0"/>
                            <a:t>pA</a:t>
                          </a:r>
                          <a:endParaRPr lang="en-US" dirty="0"/>
                        </a:p>
                      </a:txBody>
                      <a:tcPr/>
                    </a:tc>
                  </a:tr>
                </a:tbl>
              </a:graphicData>
            </a:graphic>
          </p:graphicFrame>
        </mc:Fallback>
      </mc:AlternateContent>
    </p:spTree>
    <p:extLst>
      <p:ext uri="{BB962C8B-B14F-4D97-AF65-F5344CB8AC3E}">
        <p14:creationId xmlns:p14="http://schemas.microsoft.com/office/powerpoint/2010/main" val="675591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Χαρακτηριστικά </a:t>
            </a:r>
            <a:r>
              <a:rPr lang="el-GR" sz="3000" b="0" dirty="0" smtClean="0"/>
              <a:t>2</a:t>
            </a:r>
            <a:r>
              <a:rPr lang="en-US" sz="3000" b="0" dirty="0" smtClean="0"/>
              <a:t>9</a:t>
            </a:r>
            <a:r>
              <a:rPr lang="el-GR" sz="3000" b="0" dirty="0" smtClean="0"/>
              <a:t>/30</a:t>
            </a:r>
            <a:endParaRPr lang="el-GR" sz="3600"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dirty="0"/>
              <a:t>Βασικές παράμετροι Τ.Ε.</a:t>
            </a:r>
          </a:p>
          <a:p>
            <a:pPr marL="0" indent="0" algn="ct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mc:AlternateContent xmlns:mc="http://schemas.openxmlformats.org/markup-compatibility/2006" xmlns:a14="http://schemas.microsoft.com/office/drawing/2010/main">
        <mc:Choice Requires="a14">
          <p:graphicFrame>
            <p:nvGraphicFramePr>
              <p:cNvPr id="5" name="Content Placeholder 5"/>
              <p:cNvGraphicFramePr>
                <a:graphicFrameLocks/>
              </p:cNvGraphicFramePr>
              <p:nvPr>
                <p:extLst>
                  <p:ext uri="{D42A27DB-BD31-4B8C-83A1-F6EECF244321}">
                    <p14:modId xmlns:p14="http://schemas.microsoft.com/office/powerpoint/2010/main" val="3992853552"/>
                  </p:ext>
                </p:extLst>
              </p:nvPr>
            </p:nvGraphicFramePr>
            <p:xfrm>
              <a:off x="251520" y="1832848"/>
              <a:ext cx="8640960" cy="3017520"/>
            </p:xfrm>
            <a:graphic>
              <a:graphicData uri="http://schemas.openxmlformats.org/drawingml/2006/table">
                <a:tbl>
                  <a:tblPr firstRow="1" bandRow="1">
                    <a:tableStyleId>{5940675A-B579-460E-94D1-54222C63F5DA}</a:tableStyleId>
                  </a:tblPr>
                  <a:tblGrid>
                    <a:gridCol w="2160240"/>
                    <a:gridCol w="2592288"/>
                    <a:gridCol w="1368152"/>
                    <a:gridCol w="2520280"/>
                  </a:tblGrid>
                  <a:tr h="370840">
                    <a:tc>
                      <a:txBody>
                        <a:bodyPr/>
                        <a:lstStyle/>
                        <a:p>
                          <a:pPr algn="ctr"/>
                          <a:r>
                            <a:rPr lang="el-GR" sz="2000" b="1" dirty="0" smtClean="0"/>
                            <a:t>Παράμετρος</a:t>
                          </a:r>
                          <a:endParaRPr lang="en-US" sz="2000" b="1" dirty="0"/>
                        </a:p>
                      </a:txBody>
                      <a:tcPr/>
                    </a:tc>
                    <a:tc>
                      <a:txBody>
                        <a:bodyPr/>
                        <a:lstStyle/>
                        <a:p>
                          <a:pPr algn="ctr"/>
                          <a:r>
                            <a:rPr lang="el-GR" sz="2000" b="1" dirty="0" smtClean="0"/>
                            <a:t>Αγγλική ορολογία</a:t>
                          </a:r>
                          <a:endParaRPr lang="en-US" sz="2000" b="1" dirty="0"/>
                        </a:p>
                      </a:txBody>
                      <a:tcPr/>
                    </a:tc>
                    <a:tc>
                      <a:txBody>
                        <a:bodyPr/>
                        <a:lstStyle/>
                        <a:p>
                          <a:pPr algn="ctr"/>
                          <a:r>
                            <a:rPr lang="el-GR" sz="2000" b="1" dirty="0" smtClean="0"/>
                            <a:t>Σύμβολο</a:t>
                          </a:r>
                          <a:endParaRPr lang="en-US" sz="2000" b="1" dirty="0"/>
                        </a:p>
                      </a:txBody>
                      <a:tcPr/>
                    </a:tc>
                    <a:tc>
                      <a:txBody>
                        <a:bodyPr/>
                        <a:lstStyle/>
                        <a:p>
                          <a:pPr algn="ctr"/>
                          <a:r>
                            <a:rPr lang="el-GR" sz="2000" b="1" dirty="0" smtClean="0"/>
                            <a:t>Μονάδες</a:t>
                          </a:r>
                          <a:endParaRPr lang="en-US" sz="2000" b="1" dirty="0"/>
                        </a:p>
                      </a:txBody>
                      <a:tcPr/>
                    </a:tc>
                  </a:tr>
                  <a:tr h="370840">
                    <a:tc>
                      <a:txBody>
                        <a:bodyPr/>
                        <a:lstStyle/>
                        <a:p>
                          <a:pPr algn="ctr"/>
                          <a:r>
                            <a:rPr lang="el-GR" sz="2000" dirty="0" smtClean="0"/>
                            <a:t>Γινόμενο κέρδους εύρους ζώνης</a:t>
                          </a:r>
                          <a:endParaRPr lang="en-US" sz="2000" dirty="0" smtClean="0"/>
                        </a:p>
                        <a:p>
                          <a:pPr algn="ctr"/>
                          <a:r>
                            <a:rPr lang="el-GR" sz="2000" dirty="0" smtClean="0"/>
                            <a:t>ή</a:t>
                          </a:r>
                        </a:p>
                        <a:p>
                          <a:pPr algn="ctr"/>
                          <a:r>
                            <a:rPr lang="el-GR" sz="2000" dirty="0" smtClean="0"/>
                            <a:t>Συχνότητα</a:t>
                          </a:r>
                          <a:r>
                            <a:rPr lang="el-GR" sz="2000" baseline="0" dirty="0" smtClean="0"/>
                            <a:t> μοναδιαίου κέρδους</a:t>
                          </a:r>
                          <a:endParaRPr lang="en-US" sz="2000" dirty="0"/>
                        </a:p>
                      </a:txBody>
                      <a:tcPr/>
                    </a:tc>
                    <a:tc>
                      <a:txBody>
                        <a:bodyPr/>
                        <a:lstStyle/>
                        <a:p>
                          <a:pPr algn="ctr"/>
                          <a:r>
                            <a:rPr lang="en-US" sz="2000" dirty="0" smtClean="0"/>
                            <a:t>Gain bandwidth</a:t>
                          </a:r>
                          <a:r>
                            <a:rPr lang="en-US" sz="2000" baseline="0" dirty="0" smtClean="0"/>
                            <a:t> product</a:t>
                          </a:r>
                        </a:p>
                        <a:p>
                          <a:pPr algn="ctr"/>
                          <a:r>
                            <a:rPr lang="en-US" sz="2000" baseline="0" dirty="0" smtClean="0"/>
                            <a:t>or</a:t>
                          </a:r>
                        </a:p>
                        <a:p>
                          <a:pPr algn="ctr"/>
                          <a:r>
                            <a:rPr lang="en-US" sz="2000" baseline="0" dirty="0" smtClean="0"/>
                            <a:t>Unity gain frequency</a:t>
                          </a:r>
                          <a:endParaRPr lang="en-US" sz="2000" dirty="0"/>
                        </a:p>
                      </a:txBody>
                      <a:tcPr/>
                    </a:tc>
                    <a:tc>
                      <a:txBody>
                        <a:bodyPr/>
                        <a:lstStyle/>
                        <a:p>
                          <a:pPr algn="ctr"/>
                          <a14:m>
                            <m:oMath xmlns:m="http://schemas.openxmlformats.org/officeDocument/2006/math">
                              <m:r>
                                <a:rPr lang="en-US" sz="2000" smtClean="0">
                                  <a:latin typeface="Cambria Math"/>
                                </a:rPr>
                                <m:t>𝐺𝐵𝑊</m:t>
                              </m:r>
                            </m:oMath>
                          </a14:m>
                          <a:r>
                            <a:rPr lang="en-US" sz="2000" dirty="0" smtClean="0"/>
                            <a:t> </a:t>
                          </a:r>
                          <a:r>
                            <a:rPr lang="el-GR" sz="2000" dirty="0" smtClean="0"/>
                            <a:t>ή </a:t>
                          </a:r>
                          <a14:m>
                            <m:oMath xmlns:m="http://schemas.openxmlformats.org/officeDocument/2006/math">
                              <m:r>
                                <a:rPr lang="en-US" sz="2000" smtClean="0">
                                  <a:latin typeface="Cambria Math"/>
                                </a:rPr>
                                <m:t>𝐵𝑊</m:t>
                              </m:r>
                            </m:oMath>
                          </a14:m>
                          <a:r>
                            <a:rPr lang="el-GR" sz="2000" dirty="0" smtClean="0"/>
                            <a:t> ή </a:t>
                          </a:r>
                          <a14:m>
                            <m:oMath xmlns:m="http://schemas.openxmlformats.org/officeDocument/2006/math">
                              <m:sSub>
                                <m:sSubPr>
                                  <m:ctrlPr>
                                    <a:rPr lang="el-GR" sz="2000" i="1" smtClean="0">
                                      <a:latin typeface="Cambria Math"/>
                                    </a:rPr>
                                  </m:ctrlPr>
                                </m:sSubPr>
                                <m:e>
                                  <m:r>
                                    <a:rPr lang="en-US" sz="2000" smtClean="0">
                                      <a:latin typeface="Cambria Math"/>
                                    </a:rPr>
                                    <m:t>𝑓</m:t>
                                  </m:r>
                                </m:e>
                                <m:sub>
                                  <m:r>
                                    <a:rPr lang="en-US" sz="2000" smtClean="0">
                                      <a:latin typeface="Cambria Math"/>
                                    </a:rPr>
                                    <m:t>𝑈𝐺</m:t>
                                  </m:r>
                                </m:sub>
                              </m:sSub>
                            </m:oMath>
                          </a14:m>
                          <a:endParaRPr lang="en-US" sz="2000" dirty="0"/>
                        </a:p>
                      </a:txBody>
                      <a:tcPr/>
                    </a:tc>
                    <a:tc>
                      <a:txBody>
                        <a:bodyPr/>
                        <a:lstStyle/>
                        <a:p>
                          <a:pPr algn="ctr"/>
                          <a:r>
                            <a:rPr lang="en-US" sz="2000" dirty="0" smtClean="0"/>
                            <a:t>MHz</a:t>
                          </a:r>
                          <a:endParaRPr lang="en-US" sz="2000" dirty="0"/>
                        </a:p>
                      </a:txBody>
                      <a:tcPr/>
                    </a:tc>
                  </a:tr>
                  <a:tr h="370840">
                    <a:tc>
                      <a:txBody>
                        <a:bodyPr/>
                        <a:lstStyle/>
                        <a:p>
                          <a:pPr algn="ctr"/>
                          <a:r>
                            <a:rPr lang="el-GR" sz="2000" dirty="0" smtClean="0"/>
                            <a:t>Ρυθμός</a:t>
                          </a:r>
                          <a:r>
                            <a:rPr lang="el-GR" sz="2000" baseline="0" dirty="0" smtClean="0"/>
                            <a:t> ανταπόκρισης</a:t>
                          </a:r>
                          <a:endParaRPr lang="en-US" sz="2000" dirty="0"/>
                        </a:p>
                      </a:txBody>
                      <a:tcPr/>
                    </a:tc>
                    <a:tc>
                      <a:txBody>
                        <a:bodyPr/>
                        <a:lstStyle/>
                        <a:p>
                          <a:pPr algn="ctr"/>
                          <a:r>
                            <a:rPr lang="en-US" sz="2000" dirty="0" smtClean="0"/>
                            <a:t>Slew Rate</a:t>
                          </a:r>
                          <a:endParaRPr lang="en-US" sz="20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000" smtClean="0">
                                    <a:latin typeface="Cambria Math"/>
                                  </a:rPr>
                                  <m:t>𝑆𝑅</m:t>
                                </m:r>
                              </m:oMath>
                            </m:oMathPara>
                          </a14:m>
                          <a:endParaRPr lang="en-US" sz="2000" dirty="0"/>
                        </a:p>
                      </a:txBody>
                      <a:tcPr/>
                    </a:tc>
                    <a:tc>
                      <a:txBody>
                        <a:bodyPr/>
                        <a:lstStyle/>
                        <a:p>
                          <a:pPr algn="ctr"/>
                          <a:r>
                            <a:rPr lang="en-US" sz="2000" dirty="0" smtClean="0"/>
                            <a:t>V/</a:t>
                          </a:r>
                          <a:r>
                            <a:rPr lang="el-GR" sz="2000" dirty="0" smtClean="0"/>
                            <a:t>μ</a:t>
                          </a:r>
                          <a:r>
                            <a:rPr lang="en-US" sz="2000" dirty="0" smtClean="0"/>
                            <a:t>sec</a:t>
                          </a:r>
                          <a:endParaRPr lang="en-US" sz="2000" dirty="0"/>
                        </a:p>
                      </a:txBody>
                      <a:tcPr/>
                    </a:tc>
                  </a:tr>
                </a:tbl>
              </a:graphicData>
            </a:graphic>
          </p:graphicFrame>
        </mc:Choice>
        <mc:Fallback xmlns="">
          <p:graphicFrame>
            <p:nvGraphicFramePr>
              <p:cNvPr id="5" name="Content Placeholder 5"/>
              <p:cNvGraphicFramePr>
                <a:graphicFrameLocks/>
              </p:cNvGraphicFramePr>
              <p:nvPr>
                <p:extLst>
                  <p:ext uri="{D42A27DB-BD31-4B8C-83A1-F6EECF244321}">
                    <p14:modId xmlns:p14="http://schemas.microsoft.com/office/powerpoint/2010/main" val="4210264159"/>
                  </p:ext>
                </p:extLst>
              </p:nvPr>
            </p:nvGraphicFramePr>
            <p:xfrm>
              <a:off x="251520" y="1832848"/>
              <a:ext cx="8640960" cy="3017520"/>
            </p:xfrm>
            <a:graphic>
              <a:graphicData uri="http://schemas.openxmlformats.org/drawingml/2006/table">
                <a:tbl>
                  <a:tblPr firstRow="1" bandRow="1">
                    <a:tableStyleId>{5940675A-B579-460E-94D1-54222C63F5DA}</a:tableStyleId>
                  </a:tblPr>
                  <a:tblGrid>
                    <a:gridCol w="2160240"/>
                    <a:gridCol w="2592288"/>
                    <a:gridCol w="1368152"/>
                    <a:gridCol w="2520280"/>
                  </a:tblGrid>
                  <a:tr h="396240">
                    <a:tc>
                      <a:txBody>
                        <a:bodyPr/>
                        <a:lstStyle/>
                        <a:p>
                          <a:pPr algn="ctr"/>
                          <a:r>
                            <a:rPr lang="el-GR" sz="2000" b="1" dirty="0" smtClean="0"/>
                            <a:t>Παράμετρος</a:t>
                          </a:r>
                          <a:endParaRPr lang="en-US" sz="2000" b="1" dirty="0"/>
                        </a:p>
                      </a:txBody>
                      <a:tcPr/>
                    </a:tc>
                    <a:tc>
                      <a:txBody>
                        <a:bodyPr/>
                        <a:lstStyle/>
                        <a:p>
                          <a:pPr algn="ctr"/>
                          <a:r>
                            <a:rPr lang="el-GR" sz="2000" b="1" dirty="0" smtClean="0"/>
                            <a:t>Αγγλική ορολογία</a:t>
                          </a:r>
                          <a:endParaRPr lang="en-US" sz="2000" b="1" dirty="0"/>
                        </a:p>
                      </a:txBody>
                      <a:tcPr/>
                    </a:tc>
                    <a:tc>
                      <a:txBody>
                        <a:bodyPr/>
                        <a:lstStyle/>
                        <a:p>
                          <a:pPr algn="ctr"/>
                          <a:r>
                            <a:rPr lang="el-GR" sz="2000" b="1" dirty="0" smtClean="0"/>
                            <a:t>Σύμβολο</a:t>
                          </a:r>
                          <a:endParaRPr lang="en-US" sz="2000" b="1" dirty="0"/>
                        </a:p>
                      </a:txBody>
                      <a:tcPr/>
                    </a:tc>
                    <a:tc>
                      <a:txBody>
                        <a:bodyPr/>
                        <a:lstStyle/>
                        <a:p>
                          <a:pPr algn="ctr"/>
                          <a:r>
                            <a:rPr lang="el-GR" sz="2000" b="1" dirty="0" smtClean="0"/>
                            <a:t>Μονάδες</a:t>
                          </a:r>
                          <a:endParaRPr lang="en-US" sz="2000" b="1" dirty="0"/>
                        </a:p>
                      </a:txBody>
                      <a:tcPr/>
                    </a:tc>
                  </a:tr>
                  <a:tr h="1920240">
                    <a:tc>
                      <a:txBody>
                        <a:bodyPr/>
                        <a:lstStyle/>
                        <a:p>
                          <a:pPr algn="ctr"/>
                          <a:r>
                            <a:rPr lang="el-GR" sz="2000" dirty="0" smtClean="0"/>
                            <a:t>Γινόμενο κέρδους εύρους ζώνης</a:t>
                          </a:r>
                          <a:endParaRPr lang="en-US" sz="2000" dirty="0" smtClean="0"/>
                        </a:p>
                        <a:p>
                          <a:pPr algn="ctr"/>
                          <a:r>
                            <a:rPr lang="el-GR" sz="2000" dirty="0" smtClean="0"/>
                            <a:t>ή</a:t>
                          </a:r>
                        </a:p>
                        <a:p>
                          <a:pPr algn="ctr"/>
                          <a:r>
                            <a:rPr lang="el-GR" sz="2000" dirty="0" smtClean="0"/>
                            <a:t>Συχνότητα</a:t>
                          </a:r>
                          <a:r>
                            <a:rPr lang="el-GR" sz="2000" baseline="0" dirty="0" smtClean="0"/>
                            <a:t> μοναδιαίου κέρδους</a:t>
                          </a:r>
                          <a:endParaRPr lang="en-US" sz="2000" dirty="0"/>
                        </a:p>
                      </a:txBody>
                      <a:tcPr/>
                    </a:tc>
                    <a:tc>
                      <a:txBody>
                        <a:bodyPr/>
                        <a:lstStyle/>
                        <a:p>
                          <a:pPr algn="ctr"/>
                          <a:r>
                            <a:rPr lang="en-US" sz="2000" dirty="0" smtClean="0"/>
                            <a:t>Gain bandwidth</a:t>
                          </a:r>
                          <a:r>
                            <a:rPr lang="en-US" sz="2000" baseline="0" dirty="0" smtClean="0"/>
                            <a:t> product</a:t>
                          </a:r>
                        </a:p>
                        <a:p>
                          <a:pPr algn="ctr"/>
                          <a:r>
                            <a:rPr lang="en-US" sz="2000" baseline="0" dirty="0" smtClean="0"/>
                            <a:t>or</a:t>
                          </a:r>
                        </a:p>
                        <a:p>
                          <a:pPr algn="ctr"/>
                          <a:r>
                            <a:rPr lang="en-US" sz="2000" baseline="0" dirty="0" smtClean="0"/>
                            <a:t>Unity gain frequency</a:t>
                          </a:r>
                          <a:endParaRPr lang="en-US" sz="2000" dirty="0"/>
                        </a:p>
                      </a:txBody>
                      <a:tcPr/>
                    </a:tc>
                    <a:tc>
                      <a:txBody>
                        <a:bodyPr/>
                        <a:lstStyle/>
                        <a:p>
                          <a:endParaRPr lang="el-GR"/>
                        </a:p>
                      </a:txBody>
                      <a:tcPr>
                        <a:blipFill rotWithShape="0">
                          <a:blip r:embed="rId2"/>
                          <a:stretch>
                            <a:fillRect l="-348661" t="-22152" r="-185714" b="-42089"/>
                          </a:stretch>
                        </a:blipFill>
                      </a:tcPr>
                    </a:tc>
                    <a:tc>
                      <a:txBody>
                        <a:bodyPr/>
                        <a:lstStyle/>
                        <a:p>
                          <a:pPr algn="ctr"/>
                          <a:r>
                            <a:rPr lang="en-US" sz="2000" dirty="0" smtClean="0"/>
                            <a:t>MHz</a:t>
                          </a:r>
                          <a:endParaRPr lang="en-US" sz="2000" dirty="0"/>
                        </a:p>
                      </a:txBody>
                      <a:tcPr/>
                    </a:tc>
                  </a:tr>
                  <a:tr h="701040">
                    <a:tc>
                      <a:txBody>
                        <a:bodyPr/>
                        <a:lstStyle/>
                        <a:p>
                          <a:pPr algn="ctr"/>
                          <a:r>
                            <a:rPr lang="el-GR" sz="2000" dirty="0" smtClean="0"/>
                            <a:t>Ρυθμός</a:t>
                          </a:r>
                          <a:r>
                            <a:rPr lang="el-GR" sz="2000" baseline="0" dirty="0" smtClean="0"/>
                            <a:t> ανταπόκρισης</a:t>
                          </a:r>
                          <a:endParaRPr lang="en-US" sz="2000" dirty="0"/>
                        </a:p>
                      </a:txBody>
                      <a:tcPr/>
                    </a:tc>
                    <a:tc>
                      <a:txBody>
                        <a:bodyPr/>
                        <a:lstStyle/>
                        <a:p>
                          <a:pPr algn="ctr"/>
                          <a:r>
                            <a:rPr lang="en-US" sz="2000" dirty="0" smtClean="0"/>
                            <a:t>Slew Rate</a:t>
                          </a:r>
                          <a:endParaRPr lang="en-US" sz="2000" dirty="0"/>
                        </a:p>
                      </a:txBody>
                      <a:tcPr/>
                    </a:tc>
                    <a:tc>
                      <a:txBody>
                        <a:bodyPr/>
                        <a:lstStyle/>
                        <a:p>
                          <a:endParaRPr lang="el-GR"/>
                        </a:p>
                      </a:txBody>
                      <a:tcPr>
                        <a:blipFill rotWithShape="0">
                          <a:blip r:embed="rId2"/>
                          <a:stretch>
                            <a:fillRect l="-348661" t="-335652" r="-185714" b="-15652"/>
                          </a:stretch>
                        </a:blipFill>
                      </a:tcPr>
                    </a:tc>
                    <a:tc>
                      <a:txBody>
                        <a:bodyPr/>
                        <a:lstStyle/>
                        <a:p>
                          <a:pPr algn="ctr"/>
                          <a:r>
                            <a:rPr lang="en-US" sz="2000" dirty="0" smtClean="0"/>
                            <a:t>V/</a:t>
                          </a:r>
                          <a:r>
                            <a:rPr lang="el-GR" sz="2000" dirty="0" smtClean="0"/>
                            <a:t>μ</a:t>
                          </a:r>
                          <a:r>
                            <a:rPr lang="en-US" sz="2000" dirty="0" smtClean="0"/>
                            <a:t>sec</a:t>
                          </a:r>
                          <a:endParaRPr lang="en-US" sz="2000" dirty="0"/>
                        </a:p>
                      </a:txBody>
                      <a:tcPr/>
                    </a:tc>
                  </a:tr>
                </a:tbl>
              </a:graphicData>
            </a:graphic>
          </p:graphicFrame>
        </mc:Fallback>
      </mc:AlternateContent>
    </p:spTree>
    <p:extLst>
      <p:ext uri="{BB962C8B-B14F-4D97-AF65-F5344CB8AC3E}">
        <p14:creationId xmlns:p14="http://schemas.microsoft.com/office/powerpoint/2010/main" val="2683452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Τελεστικός ενισχυτής – Χαρακτηριστικά </a:t>
            </a:r>
            <a:r>
              <a:rPr lang="en-US" sz="3000" b="0" dirty="0" smtClean="0"/>
              <a:t>30</a:t>
            </a:r>
            <a:r>
              <a:rPr lang="el-GR" sz="3000" b="0" dirty="0" smtClean="0"/>
              <a:t>/30</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a:spcBef>
                    <a:spcPts val="1800"/>
                  </a:spcBef>
                </a:pPr>
                <a:r>
                  <a:rPr lang="el-GR" dirty="0"/>
                  <a:t>Πολλές φορές για τη διευκόλυνση της ανάλυσης ενός κυκλώματος με </a:t>
                </a:r>
                <a:r>
                  <a:rPr lang="en-US" dirty="0"/>
                  <a:t>T.E. </a:t>
                </a:r>
                <a:r>
                  <a:rPr lang="el-GR" dirty="0"/>
                  <a:t>γίνονται ορισμένες παραδοχές χωρίς να θυσιάζεται η ακρίβεια των αποτελεσμάτων.</a:t>
                </a:r>
              </a:p>
              <a:p>
                <a:pPr>
                  <a:spcBef>
                    <a:spcPts val="1800"/>
                  </a:spcBef>
                </a:pPr>
                <a:r>
                  <a:rPr lang="el-GR" dirty="0"/>
                  <a:t>Συνεπώς δημιουργείται ένα μοντέλο Τ.Ε. το οποίο ονομάζεται ιδανικός Τ</a:t>
                </a:r>
                <a:r>
                  <a:rPr lang="en-US" dirty="0"/>
                  <a:t>.</a:t>
                </a:r>
                <a:r>
                  <a:rPr lang="el-GR" dirty="0"/>
                  <a:t>Ε</a:t>
                </a:r>
                <a:r>
                  <a:rPr lang="en-US" dirty="0"/>
                  <a:t>.</a:t>
                </a:r>
                <a:r>
                  <a:rPr lang="el-GR" dirty="0"/>
                  <a:t> (</a:t>
                </a:r>
                <a:r>
                  <a:rPr lang="en-US" dirty="0"/>
                  <a:t>ideal opamp</a:t>
                </a:r>
                <a:r>
                  <a:rPr lang="el-GR" dirty="0" smtClean="0"/>
                  <a:t>).</a:t>
                </a:r>
                <a:endParaRPr lang="el-GR" dirty="0"/>
              </a:p>
              <a:p>
                <a:pPr>
                  <a:spcBef>
                    <a:spcPts val="1800"/>
                  </a:spcBef>
                </a:pPr>
                <a:r>
                  <a:rPr lang="el-GR" dirty="0"/>
                  <a:t>Ξεκινώντας από το γεγονός ότι το κέρδος ανοιχτού βρόχου, </a:t>
                </a:r>
                <a14:m>
                  <m:oMath xmlns:m="http://schemas.openxmlformats.org/officeDocument/2006/math">
                    <m:sSub>
                      <m:sSubPr>
                        <m:ctrlPr>
                          <a:rPr lang="el-GR" i="1">
                            <a:latin typeface="Cambria Math"/>
                          </a:rPr>
                        </m:ctrlPr>
                      </m:sSubPr>
                      <m:e>
                        <m:r>
                          <a:rPr lang="en-US" i="1">
                            <a:latin typeface="Cambria Math"/>
                          </a:rPr>
                          <m:t>𝐴</m:t>
                        </m:r>
                      </m:e>
                      <m:sub>
                        <m:r>
                          <a:rPr lang="en-US" i="1">
                            <a:latin typeface="Cambria Math"/>
                          </a:rPr>
                          <m:t>𝑜𝑙</m:t>
                        </m:r>
                      </m:sub>
                    </m:sSub>
                  </m:oMath>
                </a14:m>
                <a:r>
                  <a:rPr lang="el-GR" dirty="0"/>
                  <a:t>,</a:t>
                </a:r>
                <a:r>
                  <a:rPr lang="en-US" dirty="0"/>
                  <a:t> </a:t>
                </a:r>
                <a:r>
                  <a:rPr lang="el-GR" dirty="0"/>
                  <a:t>είναι πολύ μεγάλο η πρώτη παραδοχή είναι ότι </a:t>
                </a:r>
                <a:r>
                  <a:rPr lang="el-GR" b="1" dirty="0"/>
                  <a:t>σε έναν ιδανικό Τ.Ε.</a:t>
                </a:r>
                <a:r>
                  <a:rPr lang="en-US" b="1" dirty="0"/>
                  <a:t> </a:t>
                </a:r>
                <a:r>
                  <a:rPr lang="el-GR" b="1" dirty="0"/>
                  <a:t>το κέρδος ανοιχτού βρόχου είναι άπειρο, δηλαδή </a:t>
                </a:r>
                <a14:m>
                  <m:oMath xmlns:m="http://schemas.openxmlformats.org/officeDocument/2006/math">
                    <m:sSub>
                      <m:sSubPr>
                        <m:ctrlPr>
                          <a:rPr lang="el-GR" b="1" i="1">
                            <a:latin typeface="Cambria Math"/>
                          </a:rPr>
                        </m:ctrlPr>
                      </m:sSubPr>
                      <m:e>
                        <m:r>
                          <a:rPr lang="en-US" b="1" i="1">
                            <a:latin typeface="Cambria Math"/>
                          </a:rPr>
                          <m:t>𝑨</m:t>
                        </m:r>
                      </m:e>
                      <m:sub>
                        <m:r>
                          <a:rPr lang="en-US" b="1" i="1">
                            <a:latin typeface="Cambria Math"/>
                          </a:rPr>
                          <m:t>𝒐𝒍</m:t>
                        </m:r>
                      </m:sub>
                    </m:sSub>
                    <m:r>
                      <a:rPr lang="el-GR" b="1" i="1">
                        <a:latin typeface="Cambria Math"/>
                      </a:rPr>
                      <m:t>=</m:t>
                    </m:r>
                    <m:r>
                      <a:rPr lang="el-GR" b="1" i="1">
                        <a:latin typeface="Cambria Math"/>
                        <a:ea typeface="Cambria Math"/>
                      </a:rPr>
                      <m:t>∞</m:t>
                    </m:r>
                  </m:oMath>
                </a14:m>
                <a:r>
                  <a:rPr lang="el-GR" dirty="0"/>
                  <a:t>.</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25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799357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Εισαγωγή </a:t>
            </a:r>
            <a:r>
              <a:rPr lang="el-GR" sz="3000" b="0" dirty="0" smtClean="0"/>
              <a:t>2/7</a:t>
            </a:r>
            <a:endParaRPr lang="el-GR" dirty="0"/>
          </a:p>
        </p:txBody>
      </p:sp>
      <p:sp>
        <p:nvSpPr>
          <p:cNvPr id="3" name="Θέση περιεχομένου 2"/>
          <p:cNvSpPr>
            <a:spLocks noGrp="1"/>
          </p:cNvSpPr>
          <p:nvPr>
            <p:ph idx="1"/>
          </p:nvPr>
        </p:nvSpPr>
        <p:spPr/>
        <p:txBody>
          <a:bodyPr/>
          <a:lstStyle/>
          <a:p>
            <a:pPr>
              <a:spcBef>
                <a:spcPts val="1200"/>
              </a:spcBef>
            </a:pPr>
            <a:r>
              <a:rPr lang="el-GR" dirty="0"/>
              <a:t>Χρησιμοποιείται σε εφαρμογές που απαιτούν:</a:t>
            </a:r>
          </a:p>
          <a:p>
            <a:pPr lvl="1">
              <a:spcBef>
                <a:spcPts val="1800"/>
              </a:spcBef>
            </a:pPr>
            <a:r>
              <a:rPr lang="el-GR" dirty="0"/>
              <a:t>Ενίσχυση </a:t>
            </a:r>
            <a:r>
              <a:rPr lang="el-GR" dirty="0" smtClean="0"/>
              <a:t>σημάτων,</a:t>
            </a:r>
            <a:endParaRPr lang="el-GR" dirty="0"/>
          </a:p>
          <a:p>
            <a:pPr lvl="1">
              <a:spcBef>
                <a:spcPts val="1200"/>
              </a:spcBef>
            </a:pPr>
            <a:r>
              <a:rPr lang="el-GR" dirty="0"/>
              <a:t>Φιλτράρισμα για αποκοπή εξωτερικού ηλεκτρονικού θορύβου (π.χ. θόρυβος ηλεκτρικού δικτύου</a:t>
            </a:r>
            <a:r>
              <a:rPr lang="el-GR" dirty="0" smtClean="0"/>
              <a:t>),</a:t>
            </a:r>
            <a:endParaRPr lang="el-GR" dirty="0"/>
          </a:p>
          <a:p>
            <a:pPr lvl="1">
              <a:spcBef>
                <a:spcPts val="1200"/>
              </a:spcBef>
            </a:pPr>
            <a:r>
              <a:rPr lang="el-GR" dirty="0"/>
              <a:t>Κυκλώματα </a:t>
            </a:r>
            <a:r>
              <a:rPr lang="el-GR" dirty="0" smtClean="0"/>
              <a:t>ταλάντωσης,</a:t>
            </a:r>
            <a:endParaRPr lang="el-GR" dirty="0"/>
          </a:p>
          <a:p>
            <a:pPr lvl="1">
              <a:spcBef>
                <a:spcPts val="1200"/>
              </a:spcBef>
            </a:pPr>
            <a:r>
              <a:rPr lang="el-GR" dirty="0"/>
              <a:t>Σταθεροποίηση </a:t>
            </a:r>
            <a:r>
              <a:rPr lang="el-GR" dirty="0" smtClean="0"/>
              <a:t>τάσης,</a:t>
            </a:r>
            <a:endParaRPr lang="el-GR" dirty="0"/>
          </a:p>
          <a:p>
            <a:pPr lvl="1">
              <a:spcBef>
                <a:spcPts val="1200"/>
              </a:spcBef>
            </a:pPr>
            <a:r>
              <a:rPr lang="el-GR" dirty="0"/>
              <a:t>Ανόρθωση χαμηλών </a:t>
            </a:r>
            <a:r>
              <a:rPr lang="el-GR" dirty="0" smtClean="0"/>
              <a:t>σημάτων,</a:t>
            </a:r>
            <a:endParaRPr lang="el-GR" dirty="0"/>
          </a:p>
          <a:p>
            <a:pPr lvl="1">
              <a:spcBef>
                <a:spcPts val="1200"/>
              </a:spcBef>
            </a:pPr>
            <a:r>
              <a:rPr lang="el-GR" dirty="0"/>
              <a:t>Μετατροπή αναλογικού σήματος σε ψηφιακό και </a:t>
            </a:r>
            <a:r>
              <a:rPr lang="el-GR" dirty="0" smtClean="0"/>
              <a:t>αντίστροφα.</a:t>
            </a:r>
            <a:endParaRPr lang="el-GR" dirty="0"/>
          </a:p>
          <a:p>
            <a:pPr lvl="1">
              <a:spcBef>
                <a:spcPts val="1200"/>
              </a:spcBef>
            </a:pP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627786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Ιδανικός τελεστικός ενισχυτής </a:t>
            </a:r>
            <a:r>
              <a:rPr lang="el-GR" sz="3000" b="0" dirty="0" smtClean="0"/>
              <a:t>1/7</a:t>
            </a:r>
            <a:endParaRPr lang="el-GR" sz="3000" dirty="0"/>
          </a:p>
        </p:txBody>
      </p:sp>
      <p:sp>
        <p:nvSpPr>
          <p:cNvPr id="3" name="Θέση περιεχομένου 2"/>
          <p:cNvSpPr>
            <a:spLocks noGrp="1"/>
          </p:cNvSpPr>
          <p:nvPr>
            <p:ph idx="1"/>
          </p:nvPr>
        </p:nvSpPr>
        <p:spPr>
          <a:xfrm>
            <a:off x="457200" y="1196752"/>
            <a:ext cx="8075240" cy="5040560"/>
          </a:xfrm>
        </p:spPr>
        <p:txBody>
          <a:bodyPr/>
          <a:lstStyle/>
          <a:p>
            <a:r>
              <a:rPr lang="el-GR" dirty="0"/>
              <a:t>Πολλές φορές για τη διευκόλυνση της ανάλυσης ενός κυκλώματος με T.E. γίνονται ορισμένες παραδοχές χωρίς να θυσιάζεται η ακρίβεια των αποτελεσμάτων.</a:t>
            </a:r>
          </a:p>
          <a:p>
            <a:r>
              <a:rPr lang="el-GR" dirty="0"/>
              <a:t>Συνεπώς δημιουργείται ένα μοντέλο Τ.Ε. το οποίο ονομάζεται ιδανικός Τ.Ε. (ideal opamp</a:t>
            </a:r>
            <a:r>
              <a:rPr lang="el-GR" dirty="0" smtClean="0"/>
              <a:t>).</a:t>
            </a:r>
            <a:endParaRPr lang="el-GR" dirty="0"/>
          </a:p>
          <a:p>
            <a:r>
              <a:rPr lang="el-GR" dirty="0"/>
              <a:t>Ξεκινώντας από το γεγονός ότι το κέρδος ανοιχτού βρόχου, </a:t>
            </a:r>
            <a:r>
              <a:rPr lang="el-GR" dirty="0" smtClean="0"/>
              <a:t>Α</a:t>
            </a:r>
            <a:r>
              <a:rPr lang="el-GR" baseline="-25000" dirty="0" smtClean="0"/>
              <a:t>𝑜𝑙</a:t>
            </a:r>
            <a:r>
              <a:rPr lang="el-GR" dirty="0"/>
              <a:t>, είναι πολύ μεγάλο η πρώτη παραδοχή είναι ότι </a:t>
            </a:r>
            <a:r>
              <a:rPr lang="el-GR" b="1" dirty="0"/>
              <a:t>σε έναν ιδανικό Τ.Ε. το κέρδος ανοιχτού βρόχου είναι άπειρο, δηλαδή </a:t>
            </a:r>
            <a:r>
              <a:rPr lang="el-GR" b="1" dirty="0" smtClean="0"/>
              <a:t>𝑨</a:t>
            </a:r>
            <a:r>
              <a:rPr lang="el-GR" b="1" baseline="-25000" dirty="0" smtClean="0"/>
              <a:t>𝒐𝒍</a:t>
            </a:r>
            <a:r>
              <a:rPr lang="el-GR" b="1"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8217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Ιδανικός τελεστικός ενισχυτής </a:t>
            </a:r>
            <a:r>
              <a:rPr lang="el-GR" sz="3000" b="0" dirty="0" smtClean="0"/>
              <a:t>2/7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3672408"/>
              </a:xfrm>
            </p:spPr>
            <p:txBody>
              <a:bodyPr>
                <a:normAutofit lnSpcReduction="10000"/>
              </a:bodyPr>
              <a:lstStyle/>
              <a:p>
                <a:pPr>
                  <a:spcBef>
                    <a:spcPts val="1800"/>
                  </a:spcBef>
                </a:pPr>
                <a:r>
                  <a:rPr lang="el-GR" dirty="0"/>
                  <a:t>Η παραδοχή είναι του άπειρου κέρδους σημαίνει ότι η διαφορά τάσεων ανάμεσα στις δύο εισόδους πρέπει να είναι μηδενική για να προκύψει πεπερασμένη τάση εξόδου:</a:t>
                </a:r>
              </a:p>
              <a:p>
                <a:pPr marL="0" indent="0">
                  <a:spcBef>
                    <a:spcPts val="1800"/>
                  </a:spcBef>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𝑉</m:t>
                          </m:r>
                        </m:e>
                        <m:sub>
                          <m:r>
                            <a:rPr lang="en-US" i="1">
                              <a:latin typeface="Cambria Math"/>
                            </a:rPr>
                            <m:t>𝑜𝑢𝑡</m:t>
                          </m:r>
                        </m:sub>
                      </m:sSub>
                      <m:r>
                        <a:rPr lang="en-US" i="1">
                          <a:latin typeface="Cambria Math"/>
                        </a:rPr>
                        <m:t>=</m:t>
                      </m:r>
                      <m:sSub>
                        <m:sSubPr>
                          <m:ctrlPr>
                            <a:rPr lang="en-US" i="1">
                              <a:latin typeface="Cambria Math"/>
                            </a:rPr>
                          </m:ctrlPr>
                        </m:sSubPr>
                        <m:e>
                          <m:r>
                            <a:rPr lang="en-US" i="1">
                              <a:latin typeface="Cambria Math"/>
                            </a:rPr>
                            <m:t>𝐴</m:t>
                          </m:r>
                        </m:e>
                        <m:sub>
                          <m:r>
                            <a:rPr lang="en-US" i="1">
                              <a:latin typeface="Cambria Math"/>
                            </a:rPr>
                            <m:t>𝑜𝑙</m:t>
                          </m:r>
                        </m:sub>
                      </m:sSub>
                      <m:d>
                        <m:dPr>
                          <m:ctrlPr>
                            <a:rPr lang="en-US" i="1">
                              <a:latin typeface="Cambria Math"/>
                            </a:rPr>
                          </m:ctrlPr>
                        </m:dPr>
                        <m:e>
                          <m:sSub>
                            <m:sSubPr>
                              <m:ctrlPr>
                                <a:rPr lang="en-US" i="1">
                                  <a:latin typeface="Cambria Math"/>
                                </a:rPr>
                              </m:ctrlPr>
                            </m:sSubPr>
                            <m:e>
                              <m:r>
                                <a:rPr lang="en-US" i="1">
                                  <a:latin typeface="Cambria Math"/>
                                </a:rPr>
                                <m:t>𝑉</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1</m:t>
                              </m:r>
                            </m:sub>
                          </m:sSub>
                        </m:e>
                      </m:d>
                      <m:r>
                        <a:rPr lang="en-US" i="1">
                          <a:latin typeface="Cambria Math"/>
                          <a:sym typeface="Symbol"/>
                        </a:rPr>
                        <m:t></m:t>
                      </m:r>
                      <m:sSub>
                        <m:sSubPr>
                          <m:ctrlPr>
                            <a:rPr lang="en-US" i="1">
                              <a:latin typeface="Cambria Math"/>
                            </a:rPr>
                          </m:ctrlPr>
                        </m:sSubPr>
                        <m:e>
                          <m:r>
                            <a:rPr lang="en-US" i="1">
                              <a:latin typeface="Cambria Math"/>
                            </a:rPr>
                            <m:t>𝑉</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1</m:t>
                          </m:r>
                        </m:sub>
                      </m:sSub>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𝑉</m:t>
                              </m:r>
                            </m:e>
                            <m:sub>
                              <m:r>
                                <a:rPr lang="en-US" i="1">
                                  <a:latin typeface="Cambria Math"/>
                                </a:rPr>
                                <m:t>𝑜𝑢𝑡</m:t>
                              </m:r>
                            </m:sub>
                          </m:sSub>
                        </m:num>
                        <m:den>
                          <m:sSub>
                            <m:sSubPr>
                              <m:ctrlPr>
                                <a:rPr lang="en-US" i="1">
                                  <a:latin typeface="Cambria Math"/>
                                </a:rPr>
                              </m:ctrlPr>
                            </m:sSubPr>
                            <m:e>
                              <m:r>
                                <a:rPr lang="en-US" i="1">
                                  <a:latin typeface="Cambria Math"/>
                                </a:rPr>
                                <m:t>𝐴</m:t>
                              </m:r>
                            </m:e>
                            <m:sub>
                              <m:r>
                                <a:rPr lang="en-US" i="1">
                                  <a:latin typeface="Cambria Math"/>
                                </a:rPr>
                                <m:t>𝑜𝑙</m:t>
                              </m:r>
                            </m:sub>
                          </m:sSub>
                        </m:den>
                      </m:f>
                      <m:groupChr>
                        <m:groupChrPr>
                          <m:chr m:val="→"/>
                          <m:pos m:val="top"/>
                          <m:ctrlPr>
                            <a:rPr lang="en-US" i="1">
                              <a:latin typeface="Cambria Math"/>
                            </a:rPr>
                          </m:ctrlPr>
                        </m:groupChrPr>
                        <m:e>
                          <m:sSub>
                            <m:sSubPr>
                              <m:ctrlPr>
                                <a:rPr lang="en-US" i="1">
                                  <a:latin typeface="Cambria Math"/>
                                </a:rPr>
                              </m:ctrlPr>
                            </m:sSubPr>
                            <m:e>
                              <m:r>
                                <a:rPr lang="en-US" i="1">
                                  <a:latin typeface="Cambria Math"/>
                                </a:rPr>
                                <m:t>𝐴</m:t>
                              </m:r>
                            </m:e>
                            <m:sub>
                              <m:r>
                                <a:rPr lang="en-US" i="1">
                                  <a:latin typeface="Cambria Math"/>
                                </a:rPr>
                                <m:t>𝑜𝑙</m:t>
                              </m:r>
                            </m:sub>
                          </m:sSub>
                          <m:r>
                            <m:rPr>
                              <m:brk m:alnAt="1"/>
                            </m:rPr>
                            <a:rPr lang="en-US" i="1">
                              <a:latin typeface="Cambria Math"/>
                              <a:ea typeface="Cambria Math"/>
                            </a:rPr>
                            <m:t>→</m:t>
                          </m:r>
                          <m:r>
                            <a:rPr lang="en-US" i="1">
                              <a:latin typeface="Cambria Math"/>
                              <a:ea typeface="Cambria Math"/>
                            </a:rPr>
                            <m:t>∞</m:t>
                          </m:r>
                        </m:e>
                      </m:groupChr>
                      <m:r>
                        <a:rPr lang="en-US" i="1">
                          <a:latin typeface="Cambria Math"/>
                        </a:rPr>
                        <m:t>0</m:t>
                      </m:r>
                      <m:r>
                        <a:rPr lang="en-US" i="1">
                          <a:latin typeface="Cambria Math"/>
                          <a:sym typeface="Symbol"/>
                        </a:rPr>
                        <m:t></m:t>
                      </m:r>
                      <m:sSub>
                        <m:sSubPr>
                          <m:ctrlPr>
                            <a:rPr lang="en-US" i="1">
                              <a:latin typeface="Cambria Math"/>
                            </a:rPr>
                          </m:ctrlPr>
                        </m:sSubPr>
                        <m:e>
                          <m:r>
                            <a:rPr lang="en-US" i="1">
                              <a:latin typeface="Cambria Math"/>
                            </a:rPr>
                            <m:t>𝑉</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𝑉</m:t>
                          </m:r>
                        </m:e>
                        <m:sub>
                          <m:r>
                            <a:rPr lang="en-US" i="1">
                              <a:latin typeface="Cambria Math"/>
                            </a:rPr>
                            <m:t>1</m:t>
                          </m:r>
                        </m:sub>
                      </m:sSub>
                    </m:oMath>
                  </m:oMathPara>
                </a14:m>
                <a:endParaRPr lang="en-US" dirty="0"/>
              </a:p>
              <a:p>
                <a:pPr>
                  <a:spcBef>
                    <a:spcPts val="1800"/>
                  </a:spcBef>
                </a:pPr>
                <a:r>
                  <a:rPr lang="el-GR" dirty="0"/>
                  <a:t>Επομένως, σε έναν </a:t>
                </a:r>
                <a:r>
                  <a:rPr lang="el-GR" b="1" dirty="0"/>
                  <a:t>ιδανικό Τ.Ε.</a:t>
                </a:r>
                <a:r>
                  <a:rPr lang="el-GR" dirty="0"/>
                  <a:t> </a:t>
                </a:r>
                <a:r>
                  <a:rPr lang="el-GR" b="1" dirty="0"/>
                  <a:t>θεωρείται ότι η τάση στους δύο ακροδέκτες εισόδου ίδια και υπάρχει ένα εικονικό βραχυκύκλωμα (</a:t>
                </a:r>
                <a:r>
                  <a:rPr lang="en-US" b="1" dirty="0"/>
                  <a:t>virtual short-circuit</a:t>
                </a:r>
                <a:r>
                  <a:rPr lang="el-GR" b="1" dirty="0"/>
                  <a:t>) ανάμεσά τους</a:t>
                </a:r>
                <a:r>
                  <a:rPr lang="el-GR" dirty="0"/>
                  <a:t>.</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3672408"/>
              </a:xfrm>
              <a:blipFill rotWithShape="0">
                <a:blip r:embed="rId2"/>
                <a:stretch>
                  <a:fillRect l="-963" t="-1327" r="-81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grpSp>
        <p:nvGrpSpPr>
          <p:cNvPr id="14" name="Ομάδα 13"/>
          <p:cNvGrpSpPr/>
          <p:nvPr/>
        </p:nvGrpSpPr>
        <p:grpSpPr>
          <a:xfrm>
            <a:off x="971600" y="4653136"/>
            <a:ext cx="6770226" cy="1443445"/>
            <a:chOff x="971600" y="4653136"/>
            <a:chExt cx="6770226" cy="1443445"/>
          </a:xfrm>
        </p:grpSpPr>
        <p:grpSp>
          <p:nvGrpSpPr>
            <p:cNvPr id="5" name="Group 8"/>
            <p:cNvGrpSpPr/>
            <p:nvPr/>
          </p:nvGrpSpPr>
          <p:grpSpPr>
            <a:xfrm>
              <a:off x="3419872" y="4653136"/>
              <a:ext cx="4321954" cy="1443445"/>
              <a:chOff x="2483768" y="3672517"/>
              <a:chExt cx="4321954" cy="1443445"/>
            </a:xfrm>
          </p:grpSpPr>
          <p:pic>
            <p:nvPicPr>
              <p:cNvPr id="6" name="Picture 1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933056"/>
                <a:ext cx="3773435" cy="91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92587" y="4383305"/>
                <a:ext cx="913135" cy="400110"/>
              </a:xfrm>
              <a:prstGeom prst="rect">
                <a:avLst/>
              </a:prstGeom>
              <a:noFill/>
            </p:spPr>
            <p:txBody>
              <a:bodyPr wrap="none" rtlCol="0">
                <a:spAutoFit/>
              </a:bodyPr>
              <a:lstStyle/>
              <a:p>
                <a:r>
                  <a:rPr lang="el-GR" sz="2000" dirty="0" smtClean="0">
                    <a:solidFill>
                      <a:prstClr val="black"/>
                    </a:solidFill>
                    <a:latin typeface="Calibri" pitchFamily="34" charset="0"/>
                  </a:rPr>
                  <a:t>Έξοδος</a:t>
                </a:r>
                <a:endParaRPr lang="en-US" sz="2000" dirty="0">
                  <a:solidFill>
                    <a:prstClr val="black"/>
                  </a:solidFill>
                  <a:latin typeface="Calibri" pitchFamily="34" charset="0"/>
                </a:endParaRPr>
              </a:p>
            </p:txBody>
          </p:sp>
          <p:sp>
            <p:nvSpPr>
              <p:cNvPr id="8" name="TextBox 7"/>
              <p:cNvSpPr txBox="1"/>
              <p:nvPr/>
            </p:nvSpPr>
            <p:spPr>
              <a:xfrm>
                <a:off x="2686266" y="3672517"/>
                <a:ext cx="1213794" cy="400110"/>
              </a:xfrm>
              <a:prstGeom prst="rect">
                <a:avLst/>
              </a:prstGeom>
              <a:noFill/>
            </p:spPr>
            <p:txBody>
              <a:bodyPr wrap="none" rtlCol="0">
                <a:spAutoFit/>
              </a:bodyPr>
              <a:lstStyle/>
              <a:p>
                <a:r>
                  <a:rPr lang="el-GR" sz="2000" dirty="0" smtClean="0">
                    <a:solidFill>
                      <a:prstClr val="black"/>
                    </a:solidFill>
                    <a:latin typeface="Calibri" pitchFamily="34" charset="0"/>
                  </a:rPr>
                  <a:t>Είσοδος 2</a:t>
                </a:r>
                <a:endParaRPr lang="en-US" sz="2000" dirty="0">
                  <a:solidFill>
                    <a:prstClr val="black"/>
                  </a:solidFill>
                  <a:latin typeface="Calibri" pitchFamily="34" charset="0"/>
                </a:endParaRPr>
              </a:p>
            </p:txBody>
          </p:sp>
          <p:sp>
            <p:nvSpPr>
              <p:cNvPr id="9" name="TextBox 8"/>
              <p:cNvSpPr txBox="1"/>
              <p:nvPr/>
            </p:nvSpPr>
            <p:spPr>
              <a:xfrm>
                <a:off x="2762204" y="4715852"/>
                <a:ext cx="1213794" cy="400110"/>
              </a:xfrm>
              <a:prstGeom prst="rect">
                <a:avLst/>
              </a:prstGeom>
              <a:noFill/>
            </p:spPr>
            <p:txBody>
              <a:bodyPr wrap="none" rtlCol="0">
                <a:spAutoFit/>
              </a:bodyPr>
              <a:lstStyle/>
              <a:p>
                <a:r>
                  <a:rPr lang="el-GR" sz="2000" dirty="0" smtClean="0">
                    <a:solidFill>
                      <a:prstClr val="black"/>
                    </a:solidFill>
                    <a:latin typeface="Calibri" pitchFamily="34" charset="0"/>
                  </a:rPr>
                  <a:t>Είσοδος 1</a:t>
                </a:r>
                <a:endParaRPr lang="en-US" sz="2000" dirty="0">
                  <a:solidFill>
                    <a:prstClr val="black"/>
                  </a:solidFill>
                  <a:latin typeface="Calibri" pitchFamily="34" charset="0"/>
                </a:endParaRPr>
              </a:p>
            </p:txBody>
          </p:sp>
        </p:grpSp>
        <p:cxnSp>
          <p:nvCxnSpPr>
            <p:cNvPr id="10" name="Straight Connector 2"/>
            <p:cNvCxnSpPr/>
            <p:nvPr/>
          </p:nvCxnSpPr>
          <p:spPr>
            <a:xfrm>
              <a:off x="3462700" y="5069944"/>
              <a:ext cx="0" cy="611287"/>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1600" y="4653136"/>
              <a:ext cx="1843028" cy="707886"/>
            </a:xfrm>
            <a:prstGeom prst="rect">
              <a:avLst/>
            </a:prstGeom>
            <a:noFill/>
          </p:spPr>
          <p:txBody>
            <a:bodyPr wrap="square" rtlCol="0">
              <a:spAutoFit/>
            </a:bodyPr>
            <a:lstStyle/>
            <a:p>
              <a:pPr algn="ctr"/>
              <a:r>
                <a:rPr lang="el-GR" sz="2000" dirty="0" smtClean="0">
                  <a:solidFill>
                    <a:prstClr val="black"/>
                  </a:solidFill>
                  <a:latin typeface="Calibri" pitchFamily="34" charset="0"/>
                </a:rPr>
                <a:t>Εικονικό βραχυκύκλωμα</a:t>
              </a:r>
              <a:endParaRPr lang="en-US" sz="2000" dirty="0">
                <a:solidFill>
                  <a:prstClr val="black"/>
                </a:solidFill>
                <a:latin typeface="Calibri" pitchFamily="34" charset="0"/>
              </a:endParaRPr>
            </a:p>
          </p:txBody>
        </p:sp>
        <p:cxnSp>
          <p:nvCxnSpPr>
            <p:cNvPr id="12" name="Straight Arrow Connector 15"/>
            <p:cNvCxnSpPr>
              <a:stCxn id="11" idx="3"/>
              <a:endCxn id="6" idx="1"/>
            </p:cNvCxnSpPr>
            <p:nvPr/>
          </p:nvCxnSpPr>
          <p:spPr>
            <a:xfrm>
              <a:off x="2814628" y="5007079"/>
              <a:ext cx="605244" cy="3639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78635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Ιδανικός τελεστικός ενισχυτής </a:t>
            </a:r>
            <a:r>
              <a:rPr lang="el-GR" sz="3000" b="0" dirty="0" smtClean="0"/>
              <a:t>3/7</a:t>
            </a:r>
            <a:endParaRPr lang="el-GR" dirty="0"/>
          </a:p>
        </p:txBody>
      </p:sp>
      <p:sp>
        <p:nvSpPr>
          <p:cNvPr id="3" name="Θέση περιεχομένου 2"/>
          <p:cNvSpPr>
            <a:spLocks noGrp="1"/>
          </p:cNvSpPr>
          <p:nvPr>
            <p:ph idx="1"/>
          </p:nvPr>
        </p:nvSpPr>
        <p:spPr>
          <a:xfrm>
            <a:off x="457200" y="1196752"/>
            <a:ext cx="8219256" cy="1944216"/>
          </a:xfrm>
        </p:spPr>
        <p:txBody>
          <a:bodyPr>
            <a:normAutofit/>
          </a:bodyPr>
          <a:lstStyle/>
          <a:p>
            <a:r>
              <a:rPr lang="el-GR" dirty="0"/>
              <a:t>Για παράδειγμα στην ανάλυση του κυκλώματος του σχήματος, θεωρώντας ιδανικό Τ.Ε.</a:t>
            </a:r>
            <a:r>
              <a:rPr lang="en-US" dirty="0"/>
              <a:t>, </a:t>
            </a:r>
            <a:r>
              <a:rPr lang="el-GR" dirty="0"/>
              <a:t>τότε λόγω του άπειρου κέρδος ανοιχτού βρόχου, η τάση στον αναστρέφοντα και στον μη αναστρέφοντα ακροδέκτη θα είναι ίδια και ίση με</a:t>
            </a:r>
            <a:r>
              <a:rPr lang="en-US" dirty="0"/>
              <a:t> 0V</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grpSp>
        <p:nvGrpSpPr>
          <p:cNvPr id="5" name="Group 13"/>
          <p:cNvGrpSpPr/>
          <p:nvPr/>
        </p:nvGrpSpPr>
        <p:grpSpPr>
          <a:xfrm>
            <a:off x="1619672" y="3143107"/>
            <a:ext cx="5731424" cy="3024336"/>
            <a:chOff x="1979712" y="3573016"/>
            <a:chExt cx="5155360" cy="253564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73016"/>
              <a:ext cx="3781475" cy="253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3213602" y="3995772"/>
                  <a:ext cx="4943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n-US"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13602" y="3995772"/>
                  <a:ext cx="49430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44008" y="3573016"/>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n-US"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644008" y="3573016"/>
                  <a:ext cx="499624" cy="369332"/>
                </a:xfrm>
                <a:prstGeom prst="rect">
                  <a:avLst/>
                </a:prstGeom>
                <a:blipFill rotWithShape="1">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79712" y="4797152"/>
                  <a:ext cx="5431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𝑖𝑛</m:t>
                            </m:r>
                          </m:sub>
                        </m:sSub>
                      </m:oMath>
                    </m:oMathPara>
                  </a14:m>
                  <a:endParaRPr lang="en-US"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979712" y="4797152"/>
                  <a:ext cx="543162" cy="369332"/>
                </a:xfrm>
                <a:prstGeom prst="rect">
                  <a:avLst/>
                </a:prstGeom>
                <a:blipFill rotWithShape="1">
                  <a:blip r:embed="rId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29038" y="4581128"/>
                  <a:ext cx="6585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𝑜𝑢𝑡</m:t>
                            </m:r>
                          </m:sub>
                        </m:sSub>
                      </m:oMath>
                    </m:oMathPara>
                  </a14:m>
                  <a:endParaRPr lang="en-US"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829038" y="4581128"/>
                  <a:ext cx="658578"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51920" y="4293096"/>
                  <a:ext cx="5164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i="1" smtClean="0">
                            <a:solidFill>
                              <a:prstClr val="black"/>
                            </a:solidFill>
                            <a:latin typeface="Cambria Math"/>
                          </a:rPr>
                          <m:t>0</m:t>
                        </m:r>
                        <m:r>
                          <m:rPr>
                            <m:sty m:val="p"/>
                          </m:rPr>
                          <a:rPr lang="en-US" smtClean="0">
                            <a:solidFill>
                              <a:prstClr val="black"/>
                            </a:solidFill>
                            <a:latin typeface="Cambria Math"/>
                          </a:rPr>
                          <m:t>V</m:t>
                        </m:r>
                      </m:oMath>
                    </m:oMathPara>
                  </a14:m>
                  <a:endParaRPr lang="en-US"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851920" y="4293096"/>
                  <a:ext cx="516488"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99992" y="4956062"/>
                  <a:ext cx="2635080" cy="400110"/>
                </a:xfrm>
                <a:prstGeom prst="rect">
                  <a:avLst/>
                </a:prstGeom>
                <a:noFill/>
              </p:spPr>
              <p:txBody>
                <a:bodyPr wrap="none" rtlCol="0">
                  <a:spAutoFit/>
                </a:bodyPr>
                <a:lstStyle/>
                <a:p>
                  <a:r>
                    <a:rPr lang="el-GR" sz="2000" dirty="0" smtClean="0">
                      <a:solidFill>
                        <a:prstClr val="black"/>
                      </a:solidFill>
                      <a:latin typeface="Calibri" pitchFamily="34" charset="0"/>
                    </a:rPr>
                    <a:t>Ιδανικός Τ.Ε.</a:t>
                  </a:r>
                  <a:r>
                    <a:rPr lang="el-GR" sz="2000" dirty="0" smtClean="0">
                      <a:solidFill>
                        <a:prstClr val="black"/>
                      </a:solidFill>
                      <a:latin typeface="Calibri" pitchFamily="34" charset="0"/>
                      <a:sym typeface="Symbol"/>
                    </a:rPr>
                    <a:t></a:t>
                  </a:r>
                  <a14:m>
                    <m:oMath xmlns:m="http://schemas.openxmlformats.org/officeDocument/2006/math">
                      <m:sSub>
                        <m:sSubPr>
                          <m:ctrlPr>
                            <a:rPr lang="el-GR" sz="2000" i="1" smtClean="0">
                              <a:solidFill>
                                <a:prstClr val="black"/>
                              </a:solidFill>
                              <a:latin typeface="Cambria Math"/>
                              <a:sym typeface="Symbol"/>
                            </a:rPr>
                          </m:ctrlPr>
                        </m:sSubPr>
                        <m:e>
                          <m:r>
                            <a:rPr lang="en-US" sz="2000" i="1" smtClean="0">
                              <a:solidFill>
                                <a:prstClr val="black"/>
                              </a:solidFill>
                              <a:latin typeface="Cambria Math"/>
                              <a:sym typeface="Symbol"/>
                            </a:rPr>
                            <m:t>𝐴</m:t>
                          </m:r>
                        </m:e>
                        <m:sub>
                          <m:r>
                            <a:rPr lang="en-US" sz="2000" i="1" smtClean="0">
                              <a:solidFill>
                                <a:prstClr val="black"/>
                              </a:solidFill>
                              <a:latin typeface="Cambria Math"/>
                              <a:sym typeface="Symbol"/>
                            </a:rPr>
                            <m:t>𝑜𝑙</m:t>
                          </m:r>
                        </m:sub>
                      </m:sSub>
                      <m:r>
                        <a:rPr lang="en-US" sz="2000" i="1" smtClean="0">
                          <a:solidFill>
                            <a:prstClr val="black"/>
                          </a:solidFill>
                          <a:latin typeface="Cambria Math"/>
                          <a:sym typeface="Symbol"/>
                        </a:rPr>
                        <m:t>=</m:t>
                      </m:r>
                      <m:r>
                        <a:rPr lang="en-US" sz="2000" i="1" smtClean="0">
                          <a:solidFill>
                            <a:prstClr val="black"/>
                          </a:solidFill>
                          <a:latin typeface="Cambria Math"/>
                          <a:ea typeface="Cambria Math"/>
                          <a:sym typeface="Symbol"/>
                        </a:rPr>
                        <m:t>∞</m:t>
                      </m:r>
                    </m:oMath>
                  </a14:m>
                  <a:endParaRPr lang="en-US" sz="2000" dirty="0">
                    <a:solidFill>
                      <a:prstClr val="black"/>
                    </a:solidFill>
                    <a:latin typeface="Calibri"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499992" y="4956062"/>
                  <a:ext cx="2635080" cy="400110"/>
                </a:xfrm>
                <a:prstGeom prst="rect">
                  <a:avLst/>
                </a:prstGeom>
                <a:blipFill rotWithShape="0">
                  <a:blip r:embed="rId8"/>
                  <a:stretch>
                    <a:fillRect l="-2546" t="-10606" b="-25758"/>
                  </a:stretch>
                </a:blipFill>
              </p:spPr>
              <p:txBody>
                <a:bodyPr/>
                <a:lstStyle/>
                <a:p>
                  <a:r>
                    <a:rPr lang="el-GR">
                      <a:noFill/>
                    </a:rPr>
                    <a:t> </a:t>
                  </a:r>
                </a:p>
              </p:txBody>
            </p:sp>
          </mc:Fallback>
        </mc:AlternateContent>
      </p:grpSp>
    </p:spTree>
    <p:extLst>
      <p:ext uri="{BB962C8B-B14F-4D97-AF65-F5344CB8AC3E}">
        <p14:creationId xmlns:p14="http://schemas.microsoft.com/office/powerpoint/2010/main" val="3995496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Ιδανικός τελεστικός ενισχυτής </a:t>
            </a:r>
            <a:r>
              <a:rPr lang="el-GR" sz="3000" b="0" dirty="0" smtClean="0"/>
              <a:t>4/7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2376264"/>
              </a:xfrm>
            </p:spPr>
            <p:txBody>
              <a:bodyPr>
                <a:normAutofit lnSpcReduction="10000"/>
              </a:bodyPr>
              <a:lstStyle/>
              <a:p>
                <a:pPr>
                  <a:spcBef>
                    <a:spcPts val="1800"/>
                  </a:spcBef>
                </a:pPr>
                <a:r>
                  <a:rPr lang="el-GR" dirty="0"/>
                  <a:t>Η δεύτερη βασική παραδοχή σε έναν ιδανικό Τ.Ε. αφορά στα ρεύματα στους δύο ακροδέκτες τα οποία θεωρούνται μηδενικά, δηλαδή </a:t>
                </a:r>
                <a14:m>
                  <m:oMath xmlns:m="http://schemas.openxmlformats.org/officeDocument/2006/math">
                    <m:sSub>
                      <m:sSubPr>
                        <m:ctrlPr>
                          <a:rPr lang="el-GR" b="1" i="1">
                            <a:latin typeface="Cambria Math"/>
                          </a:rPr>
                        </m:ctrlPr>
                      </m:sSubPr>
                      <m:e>
                        <m:r>
                          <a:rPr lang="en-US" b="1" i="1">
                            <a:latin typeface="Cambria Math"/>
                          </a:rPr>
                          <m:t>𝑰</m:t>
                        </m:r>
                      </m:e>
                      <m:sub>
                        <m:r>
                          <a:rPr lang="en-US" b="1" i="1">
                            <a:latin typeface="Cambria Math"/>
                          </a:rPr>
                          <m:t>𝟏</m:t>
                        </m:r>
                      </m:sub>
                    </m:sSub>
                    <m:r>
                      <a:rPr lang="en-US" b="1" i="1">
                        <a:latin typeface="Cambria Math"/>
                      </a:rPr>
                      <m:t>=</m:t>
                    </m:r>
                    <m:sSub>
                      <m:sSubPr>
                        <m:ctrlPr>
                          <a:rPr lang="en-US" b="1" i="1">
                            <a:latin typeface="Cambria Math"/>
                          </a:rPr>
                        </m:ctrlPr>
                      </m:sSubPr>
                      <m:e>
                        <m:r>
                          <a:rPr lang="en-US" b="1" i="1">
                            <a:latin typeface="Cambria Math"/>
                          </a:rPr>
                          <m:t>𝑰</m:t>
                        </m:r>
                      </m:e>
                      <m:sub>
                        <m:r>
                          <a:rPr lang="en-US" b="1" i="1">
                            <a:latin typeface="Cambria Math"/>
                          </a:rPr>
                          <m:t>𝟐</m:t>
                        </m:r>
                      </m:sub>
                    </m:sSub>
                    <m:r>
                      <a:rPr lang="en-US" b="1" i="1">
                        <a:latin typeface="Cambria Math"/>
                      </a:rPr>
                      <m:t>=</m:t>
                    </m:r>
                    <m:r>
                      <a:rPr lang="en-US" b="1" i="1">
                        <a:latin typeface="Cambria Math"/>
                      </a:rPr>
                      <m:t>𝟎</m:t>
                    </m:r>
                    <m:r>
                      <a:rPr lang="en-US" b="1" i="1">
                        <a:latin typeface="Cambria Math"/>
                      </a:rPr>
                      <m:t>𝑨</m:t>
                    </m:r>
                    <m:r>
                      <a:rPr lang="el-GR" i="1">
                        <a:latin typeface="Cambria Math"/>
                      </a:rPr>
                      <m:t>.</m:t>
                    </m:r>
                  </m:oMath>
                </a14:m>
                <a:endParaRPr lang="el-GR" dirty="0"/>
              </a:p>
              <a:p>
                <a:pPr>
                  <a:spcBef>
                    <a:spcPts val="1800"/>
                  </a:spcBef>
                </a:pPr>
                <a:r>
                  <a:rPr lang="el-GR" dirty="0"/>
                  <a:t>Η παραδοχή αυτή διατυπώνεται και ως εξής: </a:t>
                </a:r>
                <a:r>
                  <a:rPr lang="el-GR" b="1" dirty="0"/>
                  <a:t>σε έναν ιδανικό Τ.Ε. η αντίσταση εισόδου είναι άπειρη</a:t>
                </a:r>
                <a:r>
                  <a:rPr lang="el-GR" dirty="0"/>
                  <a:t>.</a:t>
                </a:r>
                <a:endParaRPr lang="en-US" dirty="0"/>
              </a:p>
              <a:p>
                <a:pPr>
                  <a:spcBef>
                    <a:spcPts val="1800"/>
                  </a:spcBef>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2376264"/>
              </a:xfrm>
              <a:blipFill rotWithShape="0">
                <a:blip r:embed="rId2"/>
                <a:stretch>
                  <a:fillRect l="-963" t="-2051" r="-118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grpSp>
        <p:nvGrpSpPr>
          <p:cNvPr id="5" name="Group 10"/>
          <p:cNvGrpSpPr/>
          <p:nvPr/>
        </p:nvGrpSpPr>
        <p:grpSpPr>
          <a:xfrm>
            <a:off x="2267744" y="3645024"/>
            <a:ext cx="4752528" cy="2232248"/>
            <a:chOff x="2512336" y="4509120"/>
            <a:chExt cx="4119328" cy="1728192"/>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336" y="4797152"/>
              <a:ext cx="4119328" cy="113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2987824" y="5867980"/>
                  <a:ext cx="9993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𝐼</m:t>
                            </m:r>
                          </m:e>
                          <m:sub>
                            <m:r>
                              <a:rPr lang="en-US" i="1" smtClean="0">
                                <a:solidFill>
                                  <a:prstClr val="black"/>
                                </a:solidFill>
                                <a:latin typeface="Cambria Math"/>
                              </a:rPr>
                              <m:t>1</m:t>
                            </m:r>
                          </m:sub>
                        </m:sSub>
                        <m:r>
                          <a:rPr lang="el-GR" i="1" smtClean="0">
                            <a:solidFill>
                              <a:prstClr val="black"/>
                            </a:solidFill>
                            <a:latin typeface="Cambria Math"/>
                          </a:rPr>
                          <m:t>=0</m:t>
                        </m:r>
                        <m:r>
                          <m:rPr>
                            <m:sty m:val="p"/>
                          </m:rPr>
                          <a:rPr lang="el-GR" smtClean="0">
                            <a:solidFill>
                              <a:prstClr val="black"/>
                            </a:solidFill>
                            <a:latin typeface="Cambria Math"/>
                          </a:rPr>
                          <m:t>Α</m:t>
                        </m:r>
                      </m:oMath>
                    </m:oMathPara>
                  </a14:m>
                  <a:endParaRPr lang="en-US"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987824" y="5867980"/>
                  <a:ext cx="999313"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87824" y="4509120"/>
                  <a:ext cx="10046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𝐼</m:t>
                            </m:r>
                          </m:e>
                          <m:sub>
                            <m:r>
                              <a:rPr lang="en-US" i="1" smtClean="0">
                                <a:solidFill>
                                  <a:prstClr val="black"/>
                                </a:solidFill>
                                <a:latin typeface="Cambria Math"/>
                              </a:rPr>
                              <m:t>2</m:t>
                            </m:r>
                          </m:sub>
                        </m:sSub>
                        <m:r>
                          <a:rPr lang="el-GR" i="1" smtClean="0">
                            <a:solidFill>
                              <a:prstClr val="black"/>
                            </a:solidFill>
                            <a:latin typeface="Cambria Math"/>
                          </a:rPr>
                          <m:t>=0</m:t>
                        </m:r>
                        <m:r>
                          <m:rPr>
                            <m:sty m:val="p"/>
                          </m:rPr>
                          <a:rPr lang="el-GR" smtClean="0">
                            <a:solidFill>
                              <a:prstClr val="black"/>
                            </a:solidFill>
                            <a:latin typeface="Cambria Math"/>
                          </a:rPr>
                          <m:t>Α</m:t>
                        </m:r>
                      </m:oMath>
                    </m:oMathPara>
                  </a14:m>
                  <a:endParaRPr lang="en-US"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987824" y="4509120"/>
                  <a:ext cx="1004634" cy="369332"/>
                </a:xfrm>
                <a:prstGeom prst="rect">
                  <a:avLst/>
                </a:prstGeom>
                <a:blipFill rotWithShape="1">
                  <a:blip r:embed="rId5"/>
                  <a:stretch>
                    <a:fillRect b="-1667"/>
                  </a:stretch>
                </a:blipFill>
              </p:spPr>
              <p:txBody>
                <a:bodyPr/>
                <a:lstStyle/>
                <a:p>
                  <a:r>
                    <a:rPr lang="en-US">
                      <a:noFill/>
                    </a:rPr>
                    <a:t> </a:t>
                  </a:r>
                </a:p>
              </p:txBody>
            </p:sp>
          </mc:Fallback>
        </mc:AlternateContent>
        <p:cxnSp>
          <p:nvCxnSpPr>
            <p:cNvPr id="9" name="Straight Arrow Connector 14"/>
            <p:cNvCxnSpPr/>
            <p:nvPr/>
          </p:nvCxnSpPr>
          <p:spPr>
            <a:xfrm>
              <a:off x="2771800" y="4878452"/>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15"/>
            <p:cNvCxnSpPr/>
            <p:nvPr/>
          </p:nvCxnSpPr>
          <p:spPr>
            <a:xfrm>
              <a:off x="2771800" y="5877272"/>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704661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Ιδανικός τελεστικός ενισχυτής </a:t>
            </a:r>
            <a:r>
              <a:rPr lang="el-GR" sz="3000" b="0" dirty="0" smtClean="0"/>
              <a:t>5/7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19256" cy="2576928"/>
              </a:xfrm>
            </p:spPr>
            <p:txBody>
              <a:bodyPr>
                <a:normAutofit/>
              </a:bodyPr>
              <a:lstStyle/>
              <a:p>
                <a:r>
                  <a:rPr lang="el-GR" dirty="0"/>
                  <a:t>Για παράδειγμα στην ανάλυση του κυκλώματος του σχήματος, θεωρώντας ιδανικό Τ.Ε.</a:t>
                </a:r>
                <a:r>
                  <a:rPr lang="en-US" dirty="0"/>
                  <a:t>, </a:t>
                </a:r>
                <a:r>
                  <a:rPr lang="el-GR" dirty="0"/>
                  <a:t>τότε λόγω της άπειρης αντίστασης εισόδου, το ρεύμα που διαρρέει την αντίσταση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1</m:t>
                        </m:r>
                      </m:sub>
                    </m:sSub>
                  </m:oMath>
                </a14:m>
                <a:r>
                  <a:rPr lang="el-GR" dirty="0"/>
                  <a:t>, </a:t>
                </a:r>
                <a14:m>
                  <m:oMath xmlns:m="http://schemas.openxmlformats.org/officeDocument/2006/math">
                    <m:sSub>
                      <m:sSubPr>
                        <m:ctrlPr>
                          <a:rPr lang="en-US" i="1">
                            <a:latin typeface="Cambria Math"/>
                          </a:rPr>
                        </m:ctrlPr>
                      </m:sSubPr>
                      <m:e>
                        <m:r>
                          <a:rPr lang="en-US" i="1">
                            <a:latin typeface="Cambria Math"/>
                          </a:rPr>
                          <m:t>𝐼</m:t>
                        </m:r>
                      </m:e>
                      <m:sub>
                        <m:sSub>
                          <m:sSubPr>
                            <m:ctrlPr>
                              <a:rPr lang="en-US" i="1">
                                <a:latin typeface="Cambria Math"/>
                              </a:rPr>
                            </m:ctrlPr>
                          </m:sSubPr>
                          <m:e>
                            <m:r>
                              <a:rPr lang="en-US" i="1">
                                <a:latin typeface="Cambria Math"/>
                              </a:rPr>
                              <m:t>𝑅</m:t>
                            </m:r>
                          </m:e>
                          <m:sub>
                            <m:r>
                              <a:rPr lang="en-US" i="1">
                                <a:latin typeface="Cambria Math"/>
                              </a:rPr>
                              <m:t>1</m:t>
                            </m:r>
                          </m:sub>
                        </m:sSub>
                      </m:sub>
                    </m:sSub>
                  </m:oMath>
                </a14:m>
                <a:r>
                  <a:rPr lang="el-GR" dirty="0"/>
                  <a:t>, περνάει εξ ολοκλήρου στην αντίσταση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2</m:t>
                        </m:r>
                      </m:sub>
                    </m:sSub>
                  </m:oMath>
                </a14:m>
                <a:r>
                  <a:rPr lang="en-US" dirty="0"/>
                  <a:t>, </a:t>
                </a:r>
                <a:r>
                  <a:rPr lang="el-GR" dirty="0"/>
                  <a:t>δηλαδή </a:t>
                </a:r>
                <a14:m>
                  <m:oMath xmlns:m="http://schemas.openxmlformats.org/officeDocument/2006/math">
                    <m:sSub>
                      <m:sSubPr>
                        <m:ctrlPr>
                          <a:rPr lang="en-US" i="1">
                            <a:latin typeface="Cambria Math"/>
                          </a:rPr>
                        </m:ctrlPr>
                      </m:sSubPr>
                      <m:e>
                        <m:r>
                          <a:rPr lang="en-US" i="1">
                            <a:latin typeface="Cambria Math"/>
                          </a:rPr>
                          <m:t>𝐼</m:t>
                        </m:r>
                      </m:e>
                      <m:sub>
                        <m:sSub>
                          <m:sSubPr>
                            <m:ctrlPr>
                              <a:rPr lang="en-US" i="1">
                                <a:latin typeface="Cambria Math"/>
                              </a:rPr>
                            </m:ctrlPr>
                          </m:sSubPr>
                          <m:e>
                            <m:r>
                              <a:rPr lang="en-US" i="1">
                                <a:latin typeface="Cambria Math"/>
                              </a:rPr>
                              <m:t>𝑅</m:t>
                            </m:r>
                          </m:e>
                          <m:sub>
                            <m:r>
                              <a:rPr lang="en-US" i="1">
                                <a:latin typeface="Cambria Math"/>
                              </a:rPr>
                              <m:t>2</m:t>
                            </m:r>
                          </m:sub>
                        </m:sSub>
                      </m:sub>
                    </m:sSub>
                    <m:r>
                      <a:rPr lang="en-US" i="1">
                        <a:latin typeface="Cambria Math"/>
                      </a:rPr>
                      <m:t>=</m:t>
                    </m:r>
                    <m:sSub>
                      <m:sSubPr>
                        <m:ctrlPr>
                          <a:rPr lang="en-US" i="1">
                            <a:latin typeface="Cambria Math"/>
                          </a:rPr>
                        </m:ctrlPr>
                      </m:sSubPr>
                      <m:e>
                        <m:r>
                          <a:rPr lang="en-US" i="1">
                            <a:latin typeface="Cambria Math"/>
                          </a:rPr>
                          <m:t>𝐼</m:t>
                        </m:r>
                      </m:e>
                      <m:sub>
                        <m:sSub>
                          <m:sSubPr>
                            <m:ctrlPr>
                              <a:rPr lang="en-US" i="1">
                                <a:latin typeface="Cambria Math"/>
                              </a:rPr>
                            </m:ctrlPr>
                          </m:sSubPr>
                          <m:e>
                            <m:r>
                              <a:rPr lang="en-US" i="1">
                                <a:latin typeface="Cambria Math"/>
                              </a:rPr>
                              <m:t>𝑅</m:t>
                            </m:r>
                          </m:e>
                          <m:sub>
                            <m:r>
                              <a:rPr lang="en-US" i="1">
                                <a:latin typeface="Cambria Math"/>
                              </a:rPr>
                              <m:t>1</m:t>
                            </m:r>
                          </m:sub>
                        </m:sSub>
                      </m:sub>
                    </m:sSub>
                  </m:oMath>
                </a14:m>
                <a:r>
                  <a:rPr lang="el-GR" dirty="0"/>
                  <a:t> </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19256" cy="2576928"/>
              </a:xfrm>
              <a:blipFill rotWithShape="1">
                <a:blip r:embed="rId2"/>
                <a:stretch>
                  <a:fillRect l="-964" t="-94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grpSp>
        <p:nvGrpSpPr>
          <p:cNvPr id="5" name="Group 29"/>
          <p:cNvGrpSpPr/>
          <p:nvPr/>
        </p:nvGrpSpPr>
        <p:grpSpPr>
          <a:xfrm>
            <a:off x="2190482" y="3133852"/>
            <a:ext cx="5155976" cy="3144785"/>
            <a:chOff x="2111389" y="3179895"/>
            <a:chExt cx="4507904" cy="2640729"/>
          </a:xfrm>
        </p:grpSpPr>
        <p:grpSp>
          <p:nvGrpSpPr>
            <p:cNvPr id="6" name="Group 13"/>
            <p:cNvGrpSpPr/>
            <p:nvPr/>
          </p:nvGrpSpPr>
          <p:grpSpPr>
            <a:xfrm>
              <a:off x="2111389" y="3284984"/>
              <a:ext cx="4507904" cy="2535640"/>
              <a:chOff x="1979712" y="3573016"/>
              <a:chExt cx="4507904" cy="253564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73016"/>
                <a:ext cx="3781475" cy="253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p:cNvSpPr txBox="1"/>
                  <p:nvPr/>
                </p:nvSpPr>
                <p:spPr>
                  <a:xfrm>
                    <a:off x="3213602" y="4365104"/>
                    <a:ext cx="4943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oMath>
                      </m:oMathPara>
                    </a14:m>
                    <a:endParaRPr lang="en-US"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13602" y="4365104"/>
                    <a:ext cx="494302" cy="369332"/>
                  </a:xfrm>
                  <a:prstGeom prst="rect">
                    <a:avLst/>
                  </a:prstGeom>
                  <a:blipFill rotWithShape="1">
                    <a:blip r:embed="rId4"/>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732787" y="3995772"/>
                    <a:ext cx="4996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2</m:t>
                              </m:r>
                            </m:sub>
                          </m:sSub>
                        </m:oMath>
                      </m:oMathPara>
                    </a14:m>
                    <a:endParaRPr lang="en-US"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32787" y="3995772"/>
                    <a:ext cx="499624"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979712" y="4797152"/>
                    <a:ext cx="5431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𝑖𝑛</m:t>
                              </m:r>
                            </m:sub>
                          </m:sSub>
                        </m:oMath>
                      </m:oMathPara>
                    </a14:m>
                    <a:endParaRPr lang="en-US"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979712" y="4797152"/>
                    <a:ext cx="543162" cy="369332"/>
                  </a:xfrm>
                  <a:prstGeom prst="rect">
                    <a:avLst/>
                  </a:prstGeom>
                  <a:blipFill rotWithShape="1">
                    <a:blip r:embed="rId6"/>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829038" y="4581128"/>
                    <a:ext cx="6585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𝑜𝑢𝑡</m:t>
                              </m:r>
                            </m:sub>
                          </m:sSub>
                        </m:oMath>
                      </m:oMathPara>
                    </a14:m>
                    <a:endParaRPr lang="en-US"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829038" y="4581128"/>
                    <a:ext cx="658578"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141108" y="4305900"/>
                    <a:ext cx="466794" cy="369332"/>
                  </a:xfrm>
                  <a:prstGeom prst="rect">
                    <a:avLst/>
                  </a:prstGeom>
                  <a:noFill/>
                </p:spPr>
                <p:txBody>
                  <a:bodyPr wrap="none" rtlCol="0">
                    <a:spAutoFit/>
                  </a:bodyPr>
                  <a:lstStyle/>
                  <a:p>
                    <a14:m>
                      <m:oMath xmlns:m="http://schemas.openxmlformats.org/officeDocument/2006/math">
                        <m:r>
                          <a:rPr lang="el-GR" i="1" smtClean="0">
                            <a:solidFill>
                              <a:prstClr val="black"/>
                            </a:solidFill>
                            <a:latin typeface="Cambria Math"/>
                          </a:rPr>
                          <m:t>0</m:t>
                        </m:r>
                      </m:oMath>
                    </a14:m>
                    <a:r>
                      <a:rPr lang="el-GR" dirty="0" smtClean="0">
                        <a:solidFill>
                          <a:prstClr val="black"/>
                        </a:solidFill>
                      </a:rPr>
                      <a:t>Α</a:t>
                    </a:r>
                    <a:endParaRPr lang="en-US" dirty="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41108" y="4305900"/>
                    <a:ext cx="466794" cy="369332"/>
                  </a:xfrm>
                  <a:prstGeom prst="rect">
                    <a:avLst/>
                  </a:prstGeom>
                  <a:blipFill rotWithShape="1">
                    <a:blip r:embed="rId8"/>
                    <a:stretch>
                      <a:fillRect t="-8197" r="-10390" b="-24590"/>
                    </a:stretch>
                  </a:blipFill>
                </p:spPr>
                <p:txBody>
                  <a:bodyPr/>
                  <a:lstStyle/>
                  <a:p>
                    <a:r>
                      <a:rPr lang="en-US">
                        <a:noFill/>
                      </a:rPr>
                      <a:t> </a:t>
                    </a:r>
                  </a:p>
                </p:txBody>
              </p:sp>
            </mc:Fallback>
          </mc:AlternateContent>
          <p:sp>
            <p:nvSpPr>
              <p:cNvPr id="20" name="TextBox 19"/>
              <p:cNvSpPr txBox="1"/>
              <p:nvPr/>
            </p:nvSpPr>
            <p:spPr>
              <a:xfrm>
                <a:off x="4499992" y="4956062"/>
                <a:ext cx="1344151" cy="369332"/>
              </a:xfrm>
              <a:prstGeom prst="rect">
                <a:avLst/>
              </a:prstGeom>
              <a:noFill/>
            </p:spPr>
            <p:txBody>
              <a:bodyPr wrap="none" rtlCol="0">
                <a:spAutoFit/>
              </a:bodyPr>
              <a:lstStyle/>
              <a:p>
                <a:r>
                  <a:rPr lang="el-GR" dirty="0" smtClean="0">
                    <a:solidFill>
                      <a:prstClr val="black"/>
                    </a:solidFill>
                    <a:latin typeface="Calibri" pitchFamily="34" charset="0"/>
                  </a:rPr>
                  <a:t>Ιδανικός Τ.Ε.</a:t>
                </a:r>
                <a:endParaRPr lang="en-US" dirty="0">
                  <a:solidFill>
                    <a:prstClr val="black"/>
                  </a:solidFill>
                  <a:latin typeface="Calibri" pitchFamily="34" charset="0"/>
                </a:endParaRPr>
              </a:p>
            </p:txBody>
          </p:sp>
        </p:grpSp>
        <p:grpSp>
          <p:nvGrpSpPr>
            <p:cNvPr id="7" name="Group 24"/>
            <p:cNvGrpSpPr/>
            <p:nvPr/>
          </p:nvGrpSpPr>
          <p:grpSpPr>
            <a:xfrm>
              <a:off x="2987824" y="3573016"/>
              <a:ext cx="1876640" cy="360040"/>
              <a:chOff x="2987824" y="3573016"/>
              <a:chExt cx="1876640" cy="360040"/>
            </a:xfrm>
          </p:grpSpPr>
          <p:cxnSp>
            <p:nvCxnSpPr>
              <p:cNvPr id="11" name="Straight Connector 19"/>
              <p:cNvCxnSpPr/>
              <p:nvPr/>
            </p:nvCxnSpPr>
            <p:spPr>
              <a:xfrm>
                <a:off x="2987824" y="3933056"/>
                <a:ext cx="11521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21"/>
              <p:cNvCxnSpPr/>
              <p:nvPr/>
            </p:nvCxnSpPr>
            <p:spPr>
              <a:xfrm flipV="1">
                <a:off x="4139952" y="3573016"/>
                <a:ext cx="0"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23"/>
              <p:cNvCxnSpPr/>
              <p:nvPr/>
            </p:nvCxnSpPr>
            <p:spPr>
              <a:xfrm>
                <a:off x="4139952" y="3573016"/>
                <a:ext cx="724512" cy="0"/>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8" name="Straight Arrow Connector 26"/>
            <p:cNvCxnSpPr/>
            <p:nvPr/>
          </p:nvCxnSpPr>
          <p:spPr>
            <a:xfrm>
              <a:off x="4331464" y="4031352"/>
              <a:ext cx="2880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275856" y="3539935"/>
                  <a:ext cx="529056"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𝐼</m:t>
                            </m:r>
                          </m:e>
                          <m:sub>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sub>
                        </m:sSub>
                      </m:oMath>
                    </m:oMathPara>
                  </a14:m>
                  <a:endParaRPr lang="en-US" dirty="0">
                    <a:solidFill>
                      <a:prstClr val="black"/>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275856" y="3539935"/>
                  <a:ext cx="529056" cy="393121"/>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27984" y="3179895"/>
                  <a:ext cx="1110689"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a:solidFill>
                                  <a:prstClr val="black"/>
                                </a:solidFill>
                                <a:latin typeface="Cambria Math"/>
                              </a:rPr>
                              <m:t>𝐼</m:t>
                            </m:r>
                          </m:e>
                          <m:sub>
                            <m:sSub>
                              <m:sSubPr>
                                <m:ctrlPr>
                                  <a:rPr lang="en-US" i="1" smtClean="0">
                                    <a:solidFill>
                                      <a:prstClr val="black"/>
                                    </a:solidFill>
                                    <a:latin typeface="Cambria Math"/>
                                  </a:rPr>
                                </m:ctrlPr>
                              </m:sSubPr>
                              <m:e>
                                <m:r>
                                  <a:rPr lang="en-US" i="1">
                                    <a:solidFill>
                                      <a:prstClr val="black"/>
                                    </a:solidFill>
                                    <a:latin typeface="Cambria Math"/>
                                  </a:rPr>
                                  <m:t>𝑅</m:t>
                                </m:r>
                              </m:e>
                              <m:sub>
                                <m:r>
                                  <a:rPr lang="en-US" i="1" smtClean="0">
                                    <a:solidFill>
                                      <a:prstClr val="black"/>
                                    </a:solidFill>
                                    <a:latin typeface="Cambria Math"/>
                                  </a:rPr>
                                  <m:t>2</m:t>
                                </m:r>
                              </m:sub>
                            </m:sSub>
                          </m:sub>
                        </m:sSub>
                        <m:r>
                          <a:rPr lang="en-US" i="1" smtClean="0">
                            <a:solidFill>
                              <a:prstClr val="black"/>
                            </a:solidFill>
                            <a:latin typeface="Cambria Math"/>
                          </a:rPr>
                          <m:t>=</m:t>
                        </m:r>
                        <m:sSub>
                          <m:sSubPr>
                            <m:ctrlPr>
                              <a:rPr lang="en-US" i="1" smtClean="0">
                                <a:solidFill>
                                  <a:prstClr val="black"/>
                                </a:solidFill>
                                <a:latin typeface="Cambria Math"/>
                              </a:rPr>
                            </m:ctrlPr>
                          </m:sSubPr>
                          <m:e>
                            <m:r>
                              <a:rPr lang="en-US" i="1" smtClean="0">
                                <a:solidFill>
                                  <a:prstClr val="black"/>
                                </a:solidFill>
                                <a:latin typeface="Cambria Math"/>
                              </a:rPr>
                              <m:t>𝐼</m:t>
                            </m:r>
                          </m:e>
                          <m:sub>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1</m:t>
                                </m:r>
                              </m:sub>
                            </m:sSub>
                          </m:sub>
                        </m:sSub>
                      </m:oMath>
                    </m:oMathPara>
                  </a14:m>
                  <a:endParaRPr lang="en-US" dirty="0">
                    <a:solidFill>
                      <a:prstClr val="black"/>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427984" y="3179895"/>
                  <a:ext cx="1110689" cy="393121"/>
                </a:xfrm>
                <a:prstGeom prst="rect">
                  <a:avLst/>
                </a:prstGeom>
                <a:blipFill rotWithShape="1">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707412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Ιδανικός τελεστικός ενισχυτής </a:t>
            </a:r>
            <a:r>
              <a:rPr lang="el-GR" sz="3000" b="0" dirty="0" smtClean="0"/>
              <a:t>6/7</a:t>
            </a:r>
            <a:endParaRPr lang="el-GR" dirty="0"/>
          </a:p>
        </p:txBody>
      </p:sp>
      <p:sp>
        <p:nvSpPr>
          <p:cNvPr id="3" name="Θέση περιεχομένου 2"/>
          <p:cNvSpPr>
            <a:spLocks noGrp="1"/>
          </p:cNvSpPr>
          <p:nvPr>
            <p:ph idx="1"/>
          </p:nvPr>
        </p:nvSpPr>
        <p:spPr>
          <a:xfrm>
            <a:off x="457200" y="1196752"/>
            <a:ext cx="8229600" cy="3600400"/>
          </a:xfrm>
        </p:spPr>
        <p:txBody>
          <a:bodyPr>
            <a:normAutofit/>
          </a:bodyPr>
          <a:lstStyle/>
          <a:p>
            <a:pPr>
              <a:spcBef>
                <a:spcPts val="1800"/>
              </a:spcBef>
            </a:pPr>
            <a:r>
              <a:rPr lang="el-GR" sz="2200" dirty="0"/>
              <a:t>Η τρίτη βασική παραδοχή για έναν ιδανικό Τ.Ε. είναι ότι </a:t>
            </a:r>
            <a:r>
              <a:rPr lang="el-GR" sz="2200" b="1" dirty="0"/>
              <a:t>η τάση εξόδου είναι ανεξάρτητη από ρεύμα εξόδου, δηλαδή από το φορτίο που έχει συνδεθεί στην έξοδο</a:t>
            </a:r>
            <a:r>
              <a:rPr lang="el-GR" sz="2200" dirty="0"/>
              <a:t>.</a:t>
            </a:r>
          </a:p>
          <a:p>
            <a:pPr>
              <a:spcBef>
                <a:spcPts val="1800"/>
              </a:spcBef>
            </a:pPr>
            <a:r>
              <a:rPr lang="el-GR" sz="2200" dirty="0"/>
              <a:t>Η παραδοχή αυτή διατυπώνεται και ως εξής: </a:t>
            </a:r>
            <a:r>
              <a:rPr lang="el-GR" sz="2200" b="1" dirty="0"/>
              <a:t>σε έναν ιδανικό Τ.Ε. η αντίσταση εξόδου είναι μηδενική</a:t>
            </a:r>
            <a:r>
              <a:rPr lang="el-GR" sz="2200" dirty="0"/>
              <a:t>.</a:t>
            </a:r>
          </a:p>
          <a:p>
            <a:pPr>
              <a:spcBef>
                <a:spcPts val="1800"/>
              </a:spcBef>
            </a:pPr>
            <a:r>
              <a:rPr lang="el-GR" sz="2200" dirty="0"/>
              <a:t>Για παράδειγμα, και στα δύο κυκλώματα η τάση εξόδου θα είναι ίδια ανεξάρτητα από την αντίσταση που συνδέεται στην έξοδο.</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grpSp>
        <p:nvGrpSpPr>
          <p:cNvPr id="5" name="Group 5"/>
          <p:cNvGrpSpPr/>
          <p:nvPr/>
        </p:nvGrpSpPr>
        <p:grpSpPr>
          <a:xfrm>
            <a:off x="1059043" y="4503754"/>
            <a:ext cx="3208277" cy="2266528"/>
            <a:chOff x="716470" y="4114800"/>
            <a:chExt cx="3208277" cy="2266528"/>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445" y="4114800"/>
              <a:ext cx="2197427" cy="22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716470" y="5291916"/>
                  <a:ext cx="5431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𝑖𝑛</m:t>
                            </m:r>
                          </m:sub>
                        </m:sSub>
                      </m:oMath>
                    </m:oMathPara>
                  </a14:m>
                  <a:endParaRPr lang="en-US"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16470" y="5291916"/>
                  <a:ext cx="543162" cy="369332"/>
                </a:xfrm>
                <a:prstGeom prst="rect">
                  <a:avLst/>
                </a:prstGeom>
                <a:blipFill rotWithShape="1">
                  <a:blip r:embed="rId3"/>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87824" y="4725144"/>
                  <a:ext cx="6585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𝑜𝑢𝑡</m:t>
                            </m:r>
                          </m:sub>
                        </m:sSub>
                      </m:oMath>
                    </m:oMathPara>
                  </a14:m>
                  <a:endParaRPr lang="en-US"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987824" y="4725144"/>
                  <a:ext cx="658578"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87824" y="5229200"/>
                  <a:ext cx="936923" cy="369332"/>
                </a:xfrm>
                <a:prstGeom prst="rect">
                  <a:avLst/>
                </a:prstGeom>
                <a:noFill/>
              </p:spPr>
              <p:txBody>
                <a:bodyPr wrap="none" rtlCol="0">
                  <a:spAutoFit/>
                </a:bodyPr>
                <a:lstStyle/>
                <a:p>
                  <a14:m>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𝐿</m:t>
                          </m:r>
                        </m:sub>
                      </m:sSub>
                    </m:oMath>
                  </a14:m>
                  <a:r>
                    <a:rPr lang="en-US" dirty="0" smtClean="0">
                      <a:solidFill>
                        <a:prstClr val="black"/>
                      </a:solidFill>
                      <a:latin typeface="Calibri" pitchFamily="34" charset="0"/>
                    </a:rPr>
                    <a:t>=10</a:t>
                  </a:r>
                  <a:r>
                    <a:rPr lang="el-GR" dirty="0" smtClean="0">
                      <a:solidFill>
                        <a:prstClr val="black"/>
                      </a:solidFill>
                      <a:latin typeface="Calibri" pitchFamily="34" charset="0"/>
                    </a:rPr>
                    <a:t>Ω</a:t>
                  </a:r>
                  <a:endParaRPr lang="en-US" dirty="0">
                    <a:solidFill>
                      <a:prstClr val="black"/>
                    </a:solidFill>
                    <a:latin typeface="Calibri"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87824" y="5229200"/>
                  <a:ext cx="936923" cy="369332"/>
                </a:xfrm>
                <a:prstGeom prst="rect">
                  <a:avLst/>
                </a:prstGeom>
                <a:blipFill rotWithShape="1">
                  <a:blip r:embed="rId5"/>
                  <a:stretch>
                    <a:fillRect t="-8333" r="-4545" b="-26667"/>
                  </a:stretch>
                </a:blipFill>
              </p:spPr>
              <p:txBody>
                <a:bodyPr/>
                <a:lstStyle/>
                <a:p>
                  <a:r>
                    <a:rPr lang="en-US">
                      <a:noFill/>
                    </a:rPr>
                    <a:t> </a:t>
                  </a:r>
                </a:p>
              </p:txBody>
            </p:sp>
          </mc:Fallback>
        </mc:AlternateContent>
      </p:grpSp>
      <p:grpSp>
        <p:nvGrpSpPr>
          <p:cNvPr id="10" name="Group 11"/>
          <p:cNvGrpSpPr/>
          <p:nvPr/>
        </p:nvGrpSpPr>
        <p:grpSpPr>
          <a:xfrm>
            <a:off x="4857669" y="4443487"/>
            <a:ext cx="3405447" cy="2266528"/>
            <a:chOff x="716470" y="4114800"/>
            <a:chExt cx="3405447" cy="2266528"/>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445" y="4114800"/>
              <a:ext cx="2197427" cy="22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TextBox 11"/>
                <p:cNvSpPr txBox="1"/>
                <p:nvPr/>
              </p:nvSpPr>
              <p:spPr>
                <a:xfrm>
                  <a:off x="716470" y="5291916"/>
                  <a:ext cx="5431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𝑖𝑛</m:t>
                            </m:r>
                          </m:sub>
                        </m:sSub>
                      </m:oMath>
                    </m:oMathPara>
                  </a14:m>
                  <a:endParaRPr lang="en-US" dirty="0">
                    <a:solidFill>
                      <a:prstClr val="black"/>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16470" y="5291916"/>
                  <a:ext cx="543162" cy="369332"/>
                </a:xfrm>
                <a:prstGeom prst="rect">
                  <a:avLst/>
                </a:prstGeom>
                <a:blipFill rotWithShape="1">
                  <a:blip r:embed="rId6"/>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87824" y="4725144"/>
                  <a:ext cx="6585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𝑉</m:t>
                            </m:r>
                          </m:e>
                          <m:sub>
                            <m:r>
                              <a:rPr lang="en-US" i="1" smtClean="0">
                                <a:solidFill>
                                  <a:prstClr val="black"/>
                                </a:solidFill>
                                <a:latin typeface="Cambria Math"/>
                              </a:rPr>
                              <m:t>𝑜𝑢𝑡</m:t>
                            </m:r>
                          </m:sub>
                        </m:sSub>
                      </m:oMath>
                    </m:oMathPara>
                  </a14:m>
                  <a:endParaRPr lang="en-US"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987824" y="4725144"/>
                  <a:ext cx="658578"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987824" y="5229200"/>
                  <a:ext cx="1134093" cy="369332"/>
                </a:xfrm>
                <a:prstGeom prst="rect">
                  <a:avLst/>
                </a:prstGeom>
                <a:noFill/>
              </p:spPr>
              <p:txBody>
                <a:bodyPr wrap="none" rtlCol="0">
                  <a:spAutoFit/>
                </a:bodyPr>
                <a:lstStyle/>
                <a:p>
                  <a14:m>
                    <m:oMath xmlns:m="http://schemas.openxmlformats.org/officeDocument/2006/math">
                      <m:sSub>
                        <m:sSubPr>
                          <m:ctrlPr>
                            <a:rPr lang="en-US" i="1" smtClean="0">
                              <a:solidFill>
                                <a:prstClr val="black"/>
                              </a:solidFill>
                              <a:latin typeface="Cambria Math"/>
                            </a:rPr>
                          </m:ctrlPr>
                        </m:sSubPr>
                        <m:e>
                          <m:r>
                            <a:rPr lang="en-US" i="1" smtClean="0">
                              <a:solidFill>
                                <a:prstClr val="black"/>
                              </a:solidFill>
                              <a:latin typeface="Cambria Math"/>
                            </a:rPr>
                            <m:t>𝑅</m:t>
                          </m:r>
                        </m:e>
                        <m:sub>
                          <m:r>
                            <a:rPr lang="en-US" i="1" smtClean="0">
                              <a:solidFill>
                                <a:prstClr val="black"/>
                              </a:solidFill>
                              <a:latin typeface="Cambria Math"/>
                            </a:rPr>
                            <m:t>𝐿</m:t>
                          </m:r>
                        </m:sub>
                      </m:sSub>
                    </m:oMath>
                  </a14:m>
                  <a:r>
                    <a:rPr lang="en-US" dirty="0" smtClean="0">
                      <a:solidFill>
                        <a:prstClr val="black"/>
                      </a:solidFill>
                      <a:latin typeface="Calibri" pitchFamily="34" charset="0"/>
                    </a:rPr>
                    <a:t>=1</a:t>
                  </a:r>
                  <a:r>
                    <a:rPr lang="el-GR" dirty="0" smtClean="0">
                      <a:solidFill>
                        <a:prstClr val="black"/>
                      </a:solidFill>
                      <a:latin typeface="Calibri" pitchFamily="34" charset="0"/>
                    </a:rPr>
                    <a:t>0ΜΩ</a:t>
                  </a:r>
                  <a:endParaRPr lang="en-US" dirty="0">
                    <a:solidFill>
                      <a:prstClr val="black"/>
                    </a:solidFill>
                    <a:latin typeface="Calibri"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987824" y="5229200"/>
                  <a:ext cx="1134093" cy="369332"/>
                </a:xfrm>
                <a:prstGeom prst="rect">
                  <a:avLst/>
                </a:prstGeom>
                <a:blipFill rotWithShape="1">
                  <a:blip r:embed="rId8"/>
                  <a:stretch>
                    <a:fillRect t="-8333" r="-3226" b="-2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2416703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Ιδανικός τελεστικός ενισχυτής </a:t>
            </a:r>
            <a:r>
              <a:rPr lang="el-GR" sz="3000" b="0" dirty="0" smtClean="0"/>
              <a:t>7/7</a:t>
            </a:r>
            <a:endParaRPr lang="el-GR" dirty="0"/>
          </a:p>
        </p:txBody>
      </p:sp>
      <p:sp>
        <p:nvSpPr>
          <p:cNvPr id="3" name="Θέση περιεχομένου 2"/>
          <p:cNvSpPr>
            <a:spLocks noGrp="1"/>
          </p:cNvSpPr>
          <p:nvPr>
            <p:ph idx="1"/>
          </p:nvPr>
        </p:nvSpPr>
        <p:spPr/>
        <p:txBody>
          <a:bodyPr>
            <a:normAutofit/>
          </a:bodyPr>
          <a:lstStyle/>
          <a:p>
            <a:r>
              <a:rPr lang="el-GR" dirty="0"/>
              <a:t>Επίσης υπάρχουν και δευτερεύουσες παραδοχές που ισχύουν σε έναν ιδανικό Τ.Ε., όπως:</a:t>
            </a:r>
          </a:p>
          <a:p>
            <a:pPr lvl="1">
              <a:spcBef>
                <a:spcPts val="1800"/>
              </a:spcBef>
            </a:pPr>
            <a:r>
              <a:rPr lang="el-GR" sz="2400" dirty="0" smtClean="0"/>
              <a:t>Το </a:t>
            </a:r>
            <a:r>
              <a:rPr lang="el-GR" sz="2400" dirty="0"/>
              <a:t>κέρδος κοινού σήματος είναι μηδέν, δηλαδή ο λόγος απόρριψης κοινού σήματος είναι </a:t>
            </a:r>
            <a:r>
              <a:rPr lang="el-GR" sz="2400" dirty="0" smtClean="0"/>
              <a:t>άπειρος,</a:t>
            </a:r>
            <a:endParaRPr lang="el-GR" sz="2400" dirty="0"/>
          </a:p>
          <a:p>
            <a:pPr lvl="1">
              <a:spcBef>
                <a:spcPts val="1800"/>
              </a:spcBef>
            </a:pPr>
            <a:r>
              <a:rPr lang="el-GR" sz="2400" dirty="0" smtClean="0"/>
              <a:t>Το </a:t>
            </a:r>
            <a:r>
              <a:rPr lang="el-GR" sz="2400" dirty="0"/>
              <a:t>εύρος ζώνης είναι άπειρο, δηλαδή το κέρδος τάσης ανοιχτού βρόχου είναι σταθερό, ανεξάρτητο από τη </a:t>
            </a:r>
            <a:r>
              <a:rPr lang="el-GR" sz="2400" dirty="0" smtClean="0"/>
              <a:t>συχνότητα,</a:t>
            </a:r>
            <a:endParaRPr lang="el-GR" sz="2400" dirty="0"/>
          </a:p>
          <a:p>
            <a:pPr lvl="1">
              <a:spcBef>
                <a:spcPts val="1800"/>
              </a:spcBef>
            </a:pPr>
            <a:r>
              <a:rPr lang="el-GR" sz="2400" dirty="0" smtClean="0"/>
              <a:t>Ο </a:t>
            </a:r>
            <a:r>
              <a:rPr lang="el-GR" sz="2400" dirty="0"/>
              <a:t>ρυθμός ανταπόκρισης είναι </a:t>
            </a:r>
            <a:r>
              <a:rPr lang="el-GR" sz="2400" dirty="0" smtClean="0"/>
              <a:t>άπειρος.</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4305746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Παντελής Ασβεστάς 2014. </a:t>
            </a:r>
            <a:r>
              <a:rPr lang="el-GR" sz="2000" dirty="0"/>
              <a:t>Παντελής Ασβεστάς. </a:t>
            </a:r>
            <a:r>
              <a:rPr lang="el-GR" sz="2000" dirty="0" smtClean="0"/>
              <a:t>«Ιατρικά Ηλεκτρονικά. Ενότητα 1</a:t>
            </a:r>
            <a:r>
              <a:rPr lang="en-US" sz="2000" dirty="0" smtClean="0"/>
              <a:t>:</a:t>
            </a:r>
            <a:r>
              <a:rPr lang="el-GR" sz="2000" dirty="0" smtClean="0"/>
              <a:t> </a:t>
            </a:r>
            <a:r>
              <a:rPr lang="el-GR" sz="2000" dirty="0"/>
              <a:t>Τελεστικός ενισχυτής».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Εισαγωγή </a:t>
            </a:r>
            <a:r>
              <a:rPr lang="el-GR" sz="3000" b="0" dirty="0" smtClean="0"/>
              <a:t>3/7</a:t>
            </a:r>
            <a:endParaRPr lang="el-GR" dirty="0"/>
          </a:p>
        </p:txBody>
      </p:sp>
      <p:sp>
        <p:nvSpPr>
          <p:cNvPr id="3" name="Θέση περιεχομένου 2"/>
          <p:cNvSpPr>
            <a:spLocks noGrp="1"/>
          </p:cNvSpPr>
          <p:nvPr>
            <p:ph idx="1"/>
          </p:nvPr>
        </p:nvSpPr>
        <p:spPr>
          <a:xfrm>
            <a:off x="457200" y="1196752"/>
            <a:ext cx="7931224" cy="5040560"/>
          </a:xfrm>
        </p:spPr>
        <p:txBody>
          <a:bodyPr>
            <a:normAutofit/>
          </a:bodyPr>
          <a:lstStyle/>
          <a:p>
            <a:r>
              <a:rPr lang="el-GR" dirty="0"/>
              <a:t>Εφαρμογές Τ.Ε. σε ιατρικά μηχανήματα και συσκευές:</a:t>
            </a:r>
          </a:p>
          <a:p>
            <a:pPr lvl="1">
              <a:spcBef>
                <a:spcPts val="1800"/>
              </a:spcBef>
            </a:pPr>
            <a:r>
              <a:rPr lang="el-GR" dirty="0"/>
              <a:t>Ψηφιακό στηθοσκόπιο,</a:t>
            </a:r>
          </a:p>
          <a:p>
            <a:pPr lvl="1">
              <a:spcBef>
                <a:spcPts val="1800"/>
              </a:spcBef>
            </a:pPr>
            <a:r>
              <a:rPr lang="el-GR" dirty="0"/>
              <a:t>Ηλεκτροεγκεφαλογράφος,</a:t>
            </a:r>
          </a:p>
          <a:p>
            <a:pPr lvl="1">
              <a:spcBef>
                <a:spcPts val="1800"/>
              </a:spcBef>
            </a:pPr>
            <a:r>
              <a:rPr lang="el-GR" dirty="0"/>
              <a:t>Ηλεκτροκαρδιογράφος,</a:t>
            </a:r>
          </a:p>
          <a:p>
            <a:pPr lvl="1">
              <a:spcBef>
                <a:spcPts val="1800"/>
              </a:spcBef>
            </a:pPr>
            <a:r>
              <a:rPr lang="el-GR" dirty="0"/>
              <a:t>Οξύμετρο,</a:t>
            </a:r>
          </a:p>
          <a:p>
            <a:pPr lvl="1">
              <a:spcBef>
                <a:spcPts val="1800"/>
              </a:spcBef>
            </a:pPr>
            <a:r>
              <a:rPr lang="el-GR" dirty="0"/>
              <a:t>Ψηφιακή ακτινογραφία,</a:t>
            </a:r>
          </a:p>
          <a:p>
            <a:pPr lvl="1">
              <a:spcBef>
                <a:spcPts val="1800"/>
              </a:spcBef>
            </a:pPr>
            <a:r>
              <a:rPr lang="el-GR" dirty="0"/>
              <a:t>Αξονικός τομογράφος,</a:t>
            </a:r>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
        <p:nvSpPr>
          <p:cNvPr id="5" name="Ορθογώνιο 4"/>
          <p:cNvSpPr/>
          <p:nvPr/>
        </p:nvSpPr>
        <p:spPr>
          <a:xfrm>
            <a:off x="4860032" y="1772816"/>
            <a:ext cx="3689176" cy="3277820"/>
          </a:xfrm>
          <a:prstGeom prst="rect">
            <a:avLst/>
          </a:prstGeom>
        </p:spPr>
        <p:txBody>
          <a:bodyPr wrap="square">
            <a:spAutoFit/>
          </a:bodyPr>
          <a:lstStyle/>
          <a:p>
            <a:pPr marL="342900" indent="-342900">
              <a:spcBef>
                <a:spcPts val="1800"/>
              </a:spcBef>
              <a:buFont typeface="Courier New" panose="02070309020205020404" pitchFamily="49" charset="0"/>
              <a:buChar char="o"/>
            </a:pPr>
            <a:r>
              <a:rPr lang="el-GR" sz="2200" dirty="0">
                <a:solidFill>
                  <a:prstClr val="black"/>
                </a:solidFill>
                <a:latin typeface="Calibri"/>
              </a:rPr>
              <a:t>Μαγνητικός τομογράφος,</a:t>
            </a:r>
          </a:p>
          <a:p>
            <a:pPr marL="342900" indent="-342900">
              <a:spcBef>
                <a:spcPts val="1800"/>
              </a:spcBef>
              <a:buFont typeface="Courier New" panose="02070309020205020404" pitchFamily="49" charset="0"/>
              <a:buChar char="o"/>
            </a:pPr>
            <a:r>
              <a:rPr lang="el-GR" sz="2200" dirty="0">
                <a:solidFill>
                  <a:prstClr val="black"/>
                </a:solidFill>
                <a:latin typeface="Calibri"/>
              </a:rPr>
              <a:t>Σύστημα PET,</a:t>
            </a:r>
          </a:p>
          <a:p>
            <a:pPr marL="342900" indent="-342900">
              <a:spcBef>
                <a:spcPts val="1800"/>
              </a:spcBef>
              <a:buFont typeface="Courier New" panose="02070309020205020404" pitchFamily="49" charset="0"/>
              <a:buChar char="o"/>
            </a:pPr>
            <a:r>
              <a:rPr lang="el-GR" sz="2200" dirty="0">
                <a:solidFill>
                  <a:prstClr val="black"/>
                </a:solidFill>
                <a:latin typeface="Calibri"/>
              </a:rPr>
              <a:t>Υπέρηχος,</a:t>
            </a:r>
          </a:p>
          <a:p>
            <a:pPr marL="342900" indent="-342900">
              <a:spcBef>
                <a:spcPts val="1800"/>
              </a:spcBef>
              <a:buFont typeface="Courier New" panose="02070309020205020404" pitchFamily="49" charset="0"/>
              <a:buChar char="o"/>
            </a:pPr>
            <a:r>
              <a:rPr lang="el-GR" sz="2200" dirty="0">
                <a:solidFill>
                  <a:prstClr val="black"/>
                </a:solidFill>
                <a:latin typeface="Calibri"/>
              </a:rPr>
              <a:t>Αναισθησιολογικό,</a:t>
            </a:r>
          </a:p>
          <a:p>
            <a:pPr marL="342900" indent="-342900">
              <a:spcBef>
                <a:spcPts val="1800"/>
              </a:spcBef>
              <a:buFont typeface="Courier New" panose="02070309020205020404" pitchFamily="49" charset="0"/>
              <a:buChar char="o"/>
            </a:pPr>
            <a:r>
              <a:rPr lang="el-GR" sz="2200" dirty="0">
                <a:solidFill>
                  <a:prstClr val="black"/>
                </a:solidFill>
                <a:latin typeface="Calibri"/>
              </a:rPr>
              <a:t>Συστήματα τηλεϊατρικής.</a:t>
            </a:r>
          </a:p>
          <a:p>
            <a:pPr marL="342900" indent="-342900">
              <a:spcBef>
                <a:spcPts val="1800"/>
              </a:spcBef>
              <a:buFont typeface="Courier New" panose="02070309020205020404" pitchFamily="49" charset="0"/>
              <a:buChar char="o"/>
            </a:pPr>
            <a:endParaRPr lang="el-GR" sz="2200" dirty="0">
              <a:solidFill>
                <a:prstClr val="black"/>
              </a:solidFill>
              <a:latin typeface="Calibri"/>
            </a:endParaRPr>
          </a:p>
        </p:txBody>
      </p:sp>
      <p:cxnSp>
        <p:nvCxnSpPr>
          <p:cNvPr id="7" name="Ευθεία γραμμή σύνδεσης 6"/>
          <p:cNvCxnSpPr/>
          <p:nvPr/>
        </p:nvCxnSpPr>
        <p:spPr>
          <a:xfrm>
            <a:off x="4572000" y="1916832"/>
            <a:ext cx="0" cy="3312368"/>
          </a:xfrm>
          <a:prstGeom prst="line">
            <a:avLst/>
          </a:prstGeom>
          <a:ln w="19050">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907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478878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480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Εισαγωγή </a:t>
            </a:r>
            <a:r>
              <a:rPr lang="el-GR" sz="3000" b="0" dirty="0" smtClean="0"/>
              <a:t>4/7</a:t>
            </a:r>
            <a:endParaRPr lang="el-GR" dirty="0"/>
          </a:p>
        </p:txBody>
      </p:sp>
      <p:sp>
        <p:nvSpPr>
          <p:cNvPr id="3" name="Θέση περιεχομένου 2"/>
          <p:cNvSpPr>
            <a:spLocks noGrp="1"/>
          </p:cNvSpPr>
          <p:nvPr>
            <p:ph idx="1"/>
          </p:nvPr>
        </p:nvSpPr>
        <p:spPr>
          <a:xfrm>
            <a:off x="457200" y="1196752"/>
            <a:ext cx="8363272" cy="5544616"/>
          </a:xfrm>
        </p:spPr>
        <p:txBody>
          <a:bodyPr>
            <a:normAutofit fontScale="92500"/>
          </a:bodyPr>
          <a:lstStyle/>
          <a:p>
            <a:pPr>
              <a:spcBef>
                <a:spcPts val="1800"/>
              </a:spcBef>
            </a:pPr>
            <a:r>
              <a:rPr lang="el-GR" dirty="0"/>
              <a:t>Ένας </a:t>
            </a:r>
            <a:r>
              <a:rPr lang="el-GR" b="1" dirty="0"/>
              <a:t>τελεστικός ενισχυτής (Τ.Ε.) (</a:t>
            </a:r>
            <a:r>
              <a:rPr lang="en-US" b="1" dirty="0"/>
              <a:t>operational amplifier - opamp</a:t>
            </a:r>
            <a:r>
              <a:rPr lang="el-GR" b="1" dirty="0"/>
              <a:t>)</a:t>
            </a:r>
            <a:r>
              <a:rPr lang="el-GR" dirty="0"/>
              <a:t> είναι ένα στοιχείο δύο εισόδων και μίας εξόδου, το οποίο ενισχύει τη διαφορά των σημάτων που εφαρμόζονται στις εισόδους του.</a:t>
            </a:r>
          </a:p>
          <a:p>
            <a:pPr>
              <a:spcBef>
                <a:spcPts val="1800"/>
              </a:spcBef>
            </a:pPr>
            <a:r>
              <a:rPr lang="el-GR" dirty="0"/>
              <a:t>Επιπλέον, περιλαμβάνει δύο ακροδέκτες </a:t>
            </a:r>
            <a:r>
              <a:rPr lang="en-US" dirty="0"/>
              <a:t>dc </a:t>
            </a:r>
            <a:r>
              <a:rPr lang="el-GR" dirty="0" smtClean="0"/>
              <a:t>τροφοδοσίας.</a:t>
            </a:r>
            <a:endParaRPr lang="el-GR" dirty="0"/>
          </a:p>
          <a:p>
            <a:pPr>
              <a:spcBef>
                <a:spcPts val="1800"/>
              </a:spcBef>
            </a:pPr>
            <a:r>
              <a:rPr lang="el-GR" dirty="0"/>
              <a:t>Η τροφοδοσία μπορεί να είναι διπλή και συνήθως συμμετρική (π.χ. ±15</a:t>
            </a:r>
            <a:r>
              <a:rPr lang="en-US" dirty="0"/>
              <a:t>V</a:t>
            </a:r>
            <a:r>
              <a:rPr lang="el-GR" dirty="0"/>
              <a:t>)</a:t>
            </a:r>
            <a:r>
              <a:rPr lang="en-US" dirty="0"/>
              <a:t> (</a:t>
            </a:r>
            <a:r>
              <a:rPr lang="en-US" b="1" dirty="0"/>
              <a:t>dual supply</a:t>
            </a:r>
            <a:r>
              <a:rPr lang="en-US" dirty="0"/>
              <a:t>)</a:t>
            </a:r>
            <a:r>
              <a:rPr lang="el-GR" dirty="0"/>
              <a:t> ή μονή (π.χ. +5</a:t>
            </a:r>
            <a:r>
              <a:rPr lang="en-US" dirty="0"/>
              <a:t>V</a:t>
            </a:r>
            <a:r>
              <a:rPr lang="el-GR" dirty="0"/>
              <a:t>) (</a:t>
            </a:r>
            <a:r>
              <a:rPr lang="en-US" b="1" dirty="0"/>
              <a:t>single supply</a:t>
            </a:r>
            <a:r>
              <a:rPr lang="el-GR" dirty="0" smtClean="0"/>
              <a:t>).</a:t>
            </a:r>
            <a:endParaRPr lang="el-GR" dirty="0"/>
          </a:p>
          <a:p>
            <a:r>
              <a:rPr lang="el-GR" b="1" dirty="0"/>
              <a:t>Σε κάθε περίπτωση η τάση εξόδου δεν μπορεί να ξεπεράσει τις τάσεις τροφοδοσίας</a:t>
            </a:r>
            <a:r>
              <a:rPr lang="en-US" b="1" dirty="0"/>
              <a:t> </a:t>
            </a:r>
            <a:r>
              <a:rPr lang="el-GR" b="1" dirty="0"/>
              <a:t>και συνήθως είναι περίπου 1</a:t>
            </a:r>
            <a:r>
              <a:rPr lang="en-US" b="1" dirty="0"/>
              <a:t>V </a:t>
            </a:r>
            <a:r>
              <a:rPr lang="el-GR" b="1" dirty="0"/>
              <a:t>μικρότερη από </a:t>
            </a:r>
            <a:r>
              <a:rPr lang="el-GR" b="1" dirty="0" smtClean="0"/>
              <a:t>αυτές.</a:t>
            </a:r>
            <a:endParaRPr lang="en-US" b="1" dirty="0"/>
          </a:p>
          <a:p>
            <a:r>
              <a:rPr lang="el-GR" dirty="0"/>
              <a:t>Εντούτοις, υπάρχουν Τ.Ε. στους οποίους η τάση εξόδου μπορεί να φθάσει τις τάσεις τροφοδοσία, δηλαδή όπως λέγεται η έξοδος είναι από </a:t>
            </a:r>
            <a:r>
              <a:rPr lang="el-GR" b="1" dirty="0"/>
              <a:t>γραμμή σε γραμμή (</a:t>
            </a:r>
            <a:r>
              <a:rPr lang="en-US" b="1" dirty="0"/>
              <a:t>rail to rail</a:t>
            </a:r>
            <a:r>
              <a:rPr lang="el-GR" b="1" dirty="0" smtClean="0"/>
              <a:t>).</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833278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Εισαγωγή </a:t>
            </a:r>
            <a:r>
              <a:rPr lang="el-GR" sz="3000" b="0" dirty="0" smtClean="0"/>
              <a:t>5/7</a:t>
            </a:r>
            <a:endParaRPr lang="el-GR" dirty="0"/>
          </a:p>
        </p:txBody>
      </p:sp>
      <p:sp>
        <p:nvSpPr>
          <p:cNvPr id="3" name="Θέση περιεχομένου 2"/>
          <p:cNvSpPr>
            <a:spLocks noGrp="1"/>
          </p:cNvSpPr>
          <p:nvPr>
            <p:ph idx="1"/>
          </p:nvPr>
        </p:nvSpPr>
        <p:spPr>
          <a:xfrm>
            <a:off x="611560" y="4866088"/>
            <a:ext cx="3816424" cy="1704381"/>
          </a:xfrm>
          <a:ln>
            <a:solidFill>
              <a:schemeClr val="tx1"/>
            </a:solidFill>
          </a:ln>
        </p:spPr>
        <p:txBody>
          <a:bodyPr>
            <a:normAutofit fontScale="92500" lnSpcReduction="10000"/>
          </a:bodyPr>
          <a:lstStyle/>
          <a:p>
            <a:pPr marL="0" indent="0">
              <a:buNone/>
            </a:pPr>
            <a:r>
              <a:rPr lang="el-GR" dirty="0"/>
              <a:t>T.E. με διπλή συμμετρική dc τροφοδοσία.</a:t>
            </a:r>
          </a:p>
          <a:p>
            <a:pPr marL="0" indent="0">
              <a:buNone/>
            </a:pPr>
            <a:r>
              <a:rPr lang="el-GR" dirty="0"/>
              <a:t>Η τάση εξόδου είναι στο διάστημα [-15V,+15V] </a:t>
            </a:r>
            <a:r>
              <a:rPr lang="el-GR" dirty="0" smtClean="0"/>
              <a:t>περίπου.</a:t>
            </a:r>
            <a:endParaRPr lang="el-GR" dirty="0"/>
          </a:p>
        </p:txBody>
      </p:sp>
      <p:sp>
        <p:nvSpPr>
          <p:cNvPr id="4" name="Θέση αριθμού διαφάνειας 3"/>
          <p:cNvSpPr>
            <a:spLocks noGrp="1"/>
          </p:cNvSpPr>
          <p:nvPr>
            <p:ph type="sldNum" sz="quarter" idx="12"/>
          </p:nvPr>
        </p:nvSpPr>
        <p:spPr>
          <a:xfrm>
            <a:off x="6717918" y="6381328"/>
            <a:ext cx="2133600" cy="365125"/>
          </a:xfrm>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grpSp>
        <p:nvGrpSpPr>
          <p:cNvPr id="11" name="Ομάδα 10"/>
          <p:cNvGrpSpPr/>
          <p:nvPr/>
        </p:nvGrpSpPr>
        <p:grpSpPr>
          <a:xfrm>
            <a:off x="226692" y="1122743"/>
            <a:ext cx="4119456" cy="3672837"/>
            <a:chOff x="285559" y="1299799"/>
            <a:chExt cx="4119456" cy="3672837"/>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99799"/>
              <a:ext cx="2952328" cy="367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91880" y="3090707"/>
              <a:ext cx="913135" cy="400110"/>
            </a:xfrm>
            <a:prstGeom prst="rect">
              <a:avLst/>
            </a:prstGeom>
            <a:noFill/>
          </p:spPr>
          <p:txBody>
            <a:bodyPr wrap="none" rtlCol="0">
              <a:spAutoFit/>
            </a:bodyPr>
            <a:lstStyle/>
            <a:p>
              <a:r>
                <a:rPr lang="el-GR" sz="2000" dirty="0" smtClean="0">
                  <a:solidFill>
                    <a:prstClr val="black"/>
                  </a:solidFill>
                  <a:latin typeface="Calibri" pitchFamily="34" charset="0"/>
                </a:rPr>
                <a:t>Έξοδος</a:t>
              </a:r>
              <a:endParaRPr lang="en-US" sz="2000" dirty="0">
                <a:solidFill>
                  <a:prstClr val="black"/>
                </a:solidFill>
                <a:latin typeface="Calibri" pitchFamily="34" charset="0"/>
              </a:endParaRPr>
            </a:p>
          </p:txBody>
        </p:sp>
        <p:sp>
          <p:nvSpPr>
            <p:cNvPr id="7" name="TextBox 6"/>
            <p:cNvSpPr txBox="1"/>
            <p:nvPr/>
          </p:nvSpPr>
          <p:spPr>
            <a:xfrm>
              <a:off x="285559" y="2379919"/>
              <a:ext cx="1213794" cy="400110"/>
            </a:xfrm>
            <a:prstGeom prst="rect">
              <a:avLst/>
            </a:prstGeom>
            <a:noFill/>
          </p:spPr>
          <p:txBody>
            <a:bodyPr wrap="none" rtlCol="0">
              <a:spAutoFit/>
            </a:bodyPr>
            <a:lstStyle/>
            <a:p>
              <a:r>
                <a:rPr lang="el-GR" sz="2000" dirty="0" smtClean="0">
                  <a:solidFill>
                    <a:prstClr val="black"/>
                  </a:solidFill>
                  <a:latin typeface="Calibri" pitchFamily="34" charset="0"/>
                </a:rPr>
                <a:t>Είσοδος 2</a:t>
              </a:r>
              <a:endParaRPr lang="en-US" sz="2000" dirty="0">
                <a:solidFill>
                  <a:prstClr val="black"/>
                </a:solidFill>
                <a:latin typeface="Calibri" pitchFamily="34" charset="0"/>
              </a:endParaRPr>
            </a:p>
          </p:txBody>
        </p:sp>
        <p:sp>
          <p:nvSpPr>
            <p:cNvPr id="8" name="TextBox 7"/>
            <p:cNvSpPr txBox="1"/>
            <p:nvPr/>
          </p:nvSpPr>
          <p:spPr>
            <a:xfrm>
              <a:off x="361497" y="3423254"/>
              <a:ext cx="1213794" cy="400110"/>
            </a:xfrm>
            <a:prstGeom prst="rect">
              <a:avLst/>
            </a:prstGeom>
            <a:noFill/>
          </p:spPr>
          <p:txBody>
            <a:bodyPr wrap="none" rtlCol="0">
              <a:spAutoFit/>
            </a:bodyPr>
            <a:lstStyle/>
            <a:p>
              <a:r>
                <a:rPr lang="el-GR" sz="2000" dirty="0" smtClean="0">
                  <a:solidFill>
                    <a:prstClr val="black"/>
                  </a:solidFill>
                  <a:latin typeface="Calibri" pitchFamily="34" charset="0"/>
                </a:rPr>
                <a:t>Είσοδος 1</a:t>
              </a:r>
              <a:endParaRPr lang="en-US" sz="2000" dirty="0">
                <a:solidFill>
                  <a:prstClr val="black"/>
                </a:solidFill>
                <a:latin typeface="Calibri" pitchFamily="34" charset="0"/>
              </a:endParaRPr>
            </a:p>
          </p:txBody>
        </p:sp>
        <p:sp>
          <p:nvSpPr>
            <p:cNvPr id="9" name="TextBox 8"/>
            <p:cNvSpPr txBox="1"/>
            <p:nvPr/>
          </p:nvSpPr>
          <p:spPr>
            <a:xfrm>
              <a:off x="1846317" y="1731847"/>
              <a:ext cx="718466" cy="400110"/>
            </a:xfrm>
            <a:prstGeom prst="rect">
              <a:avLst/>
            </a:prstGeom>
            <a:noFill/>
          </p:spPr>
          <p:txBody>
            <a:bodyPr wrap="none" rtlCol="0">
              <a:spAutoFit/>
            </a:bodyPr>
            <a:lstStyle/>
            <a:p>
              <a:r>
                <a:rPr lang="el-GR" sz="2000" dirty="0" smtClean="0">
                  <a:solidFill>
                    <a:prstClr val="black"/>
                  </a:solidFill>
                  <a:latin typeface="Calibri" pitchFamily="34" charset="0"/>
                </a:rPr>
                <a:t>+</a:t>
              </a:r>
              <a:r>
                <a:rPr lang="en-US" sz="2000" dirty="0" smtClean="0">
                  <a:solidFill>
                    <a:prstClr val="black"/>
                  </a:solidFill>
                  <a:latin typeface="Calibri" pitchFamily="34" charset="0"/>
                </a:rPr>
                <a:t>1</a:t>
              </a:r>
              <a:r>
                <a:rPr lang="el-GR" sz="2000" dirty="0" smtClean="0">
                  <a:solidFill>
                    <a:prstClr val="black"/>
                  </a:solidFill>
                  <a:latin typeface="Calibri" pitchFamily="34" charset="0"/>
                </a:rPr>
                <a:t>5</a:t>
              </a:r>
              <a:r>
                <a:rPr lang="en-US" sz="2000" dirty="0" smtClean="0">
                  <a:solidFill>
                    <a:prstClr val="black"/>
                  </a:solidFill>
                  <a:latin typeface="Calibri" pitchFamily="34" charset="0"/>
                </a:rPr>
                <a:t>V</a:t>
              </a:r>
              <a:endParaRPr lang="en-US" sz="2000" dirty="0">
                <a:solidFill>
                  <a:prstClr val="black"/>
                </a:solidFill>
                <a:latin typeface="Calibri" pitchFamily="34" charset="0"/>
              </a:endParaRPr>
            </a:p>
          </p:txBody>
        </p:sp>
        <p:sp>
          <p:nvSpPr>
            <p:cNvPr id="10" name="TextBox 9"/>
            <p:cNvSpPr txBox="1"/>
            <p:nvPr/>
          </p:nvSpPr>
          <p:spPr>
            <a:xfrm>
              <a:off x="1875171" y="3984137"/>
              <a:ext cx="660758" cy="400110"/>
            </a:xfrm>
            <a:prstGeom prst="rect">
              <a:avLst/>
            </a:prstGeom>
            <a:noFill/>
          </p:spPr>
          <p:txBody>
            <a:bodyPr wrap="none" rtlCol="0">
              <a:spAutoFit/>
            </a:bodyPr>
            <a:lstStyle/>
            <a:p>
              <a:r>
                <a:rPr lang="en-US" dirty="0">
                  <a:solidFill>
                    <a:prstClr val="black"/>
                  </a:solidFill>
                  <a:latin typeface="Calibri" pitchFamily="34" charset="0"/>
                </a:rPr>
                <a:t>-</a:t>
              </a:r>
              <a:r>
                <a:rPr lang="en-US" sz="2000" dirty="0" smtClean="0">
                  <a:solidFill>
                    <a:prstClr val="black"/>
                  </a:solidFill>
                  <a:latin typeface="Calibri" pitchFamily="34" charset="0"/>
                </a:rPr>
                <a:t>1</a:t>
              </a:r>
              <a:r>
                <a:rPr lang="el-GR" sz="2000" dirty="0" smtClean="0">
                  <a:solidFill>
                    <a:prstClr val="black"/>
                  </a:solidFill>
                  <a:latin typeface="Calibri" pitchFamily="34" charset="0"/>
                </a:rPr>
                <a:t>5</a:t>
              </a:r>
              <a:r>
                <a:rPr lang="en-US" sz="2000" dirty="0" smtClean="0">
                  <a:solidFill>
                    <a:prstClr val="black"/>
                  </a:solidFill>
                  <a:latin typeface="Calibri" pitchFamily="34" charset="0"/>
                </a:rPr>
                <a:t>V</a:t>
              </a:r>
              <a:endParaRPr lang="en-US" sz="2000" dirty="0">
                <a:solidFill>
                  <a:prstClr val="black"/>
                </a:solidFill>
                <a:latin typeface="Calibri" pitchFamily="34" charset="0"/>
              </a:endParaRPr>
            </a:p>
          </p:txBody>
        </p:sp>
      </p:grpSp>
      <p:grpSp>
        <p:nvGrpSpPr>
          <p:cNvPr id="17" name="Ομάδα 16"/>
          <p:cNvGrpSpPr/>
          <p:nvPr/>
        </p:nvGrpSpPr>
        <p:grpSpPr>
          <a:xfrm>
            <a:off x="4875395" y="1221275"/>
            <a:ext cx="4132093" cy="3662478"/>
            <a:chOff x="4860032" y="1268760"/>
            <a:chExt cx="4132093" cy="3662478"/>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268760"/>
              <a:ext cx="3406105" cy="366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078990" y="3099999"/>
              <a:ext cx="913135" cy="400110"/>
            </a:xfrm>
            <a:prstGeom prst="rect">
              <a:avLst/>
            </a:prstGeom>
            <a:noFill/>
          </p:spPr>
          <p:txBody>
            <a:bodyPr wrap="none" rtlCol="0">
              <a:spAutoFit/>
            </a:bodyPr>
            <a:lstStyle/>
            <a:p>
              <a:r>
                <a:rPr lang="el-GR" sz="2000" dirty="0" smtClean="0">
                  <a:solidFill>
                    <a:prstClr val="black"/>
                  </a:solidFill>
                  <a:latin typeface="Calibri" pitchFamily="34" charset="0"/>
                </a:rPr>
                <a:t>Έξοδος</a:t>
              </a:r>
              <a:endParaRPr lang="en-US" sz="2000" dirty="0">
                <a:solidFill>
                  <a:prstClr val="black"/>
                </a:solidFill>
                <a:latin typeface="Calibri" pitchFamily="34" charset="0"/>
              </a:endParaRPr>
            </a:p>
          </p:txBody>
        </p:sp>
        <p:sp>
          <p:nvSpPr>
            <p:cNvPr id="14" name="TextBox 13"/>
            <p:cNvSpPr txBox="1"/>
            <p:nvPr/>
          </p:nvSpPr>
          <p:spPr>
            <a:xfrm>
              <a:off x="4860032" y="2442635"/>
              <a:ext cx="1213794" cy="400110"/>
            </a:xfrm>
            <a:prstGeom prst="rect">
              <a:avLst/>
            </a:prstGeom>
            <a:noFill/>
          </p:spPr>
          <p:txBody>
            <a:bodyPr wrap="none" rtlCol="0">
              <a:spAutoFit/>
            </a:bodyPr>
            <a:lstStyle/>
            <a:p>
              <a:r>
                <a:rPr lang="el-GR" sz="2000" dirty="0" smtClean="0">
                  <a:solidFill>
                    <a:prstClr val="black"/>
                  </a:solidFill>
                  <a:latin typeface="Calibri" pitchFamily="34" charset="0"/>
                </a:rPr>
                <a:t>Είσοδος 2</a:t>
              </a:r>
              <a:endParaRPr lang="en-US" sz="2000" dirty="0">
                <a:solidFill>
                  <a:prstClr val="black"/>
                </a:solidFill>
                <a:latin typeface="Calibri" pitchFamily="34" charset="0"/>
              </a:endParaRPr>
            </a:p>
          </p:txBody>
        </p:sp>
        <p:sp>
          <p:nvSpPr>
            <p:cNvPr id="15" name="TextBox 14"/>
            <p:cNvSpPr txBox="1"/>
            <p:nvPr/>
          </p:nvSpPr>
          <p:spPr>
            <a:xfrm>
              <a:off x="4935970" y="3469331"/>
              <a:ext cx="1213794" cy="400110"/>
            </a:xfrm>
            <a:prstGeom prst="rect">
              <a:avLst/>
            </a:prstGeom>
            <a:noFill/>
          </p:spPr>
          <p:txBody>
            <a:bodyPr wrap="none" rtlCol="0">
              <a:spAutoFit/>
            </a:bodyPr>
            <a:lstStyle/>
            <a:p>
              <a:r>
                <a:rPr lang="el-GR" sz="2000" dirty="0" smtClean="0">
                  <a:solidFill>
                    <a:prstClr val="black"/>
                  </a:solidFill>
                  <a:latin typeface="Calibri" pitchFamily="34" charset="0"/>
                </a:rPr>
                <a:t>Είσοδος 1</a:t>
              </a:r>
              <a:endParaRPr lang="en-US" sz="2000" dirty="0">
                <a:solidFill>
                  <a:prstClr val="black"/>
                </a:solidFill>
                <a:latin typeface="Calibri" pitchFamily="34" charset="0"/>
              </a:endParaRPr>
            </a:p>
          </p:txBody>
        </p:sp>
        <p:sp>
          <p:nvSpPr>
            <p:cNvPr id="16" name="TextBox 15"/>
            <p:cNvSpPr txBox="1"/>
            <p:nvPr/>
          </p:nvSpPr>
          <p:spPr>
            <a:xfrm>
              <a:off x="6399716" y="1731847"/>
              <a:ext cx="588623" cy="400110"/>
            </a:xfrm>
            <a:prstGeom prst="rect">
              <a:avLst/>
            </a:prstGeom>
            <a:noFill/>
          </p:spPr>
          <p:txBody>
            <a:bodyPr wrap="none" rtlCol="0">
              <a:spAutoFit/>
            </a:bodyPr>
            <a:lstStyle/>
            <a:p>
              <a:r>
                <a:rPr lang="el-GR" sz="2000" dirty="0" smtClean="0">
                  <a:solidFill>
                    <a:prstClr val="black"/>
                  </a:solidFill>
                  <a:latin typeface="Calibri" pitchFamily="34" charset="0"/>
                </a:rPr>
                <a:t>+5</a:t>
              </a:r>
              <a:r>
                <a:rPr lang="en-US" sz="2000" dirty="0" smtClean="0">
                  <a:solidFill>
                    <a:prstClr val="black"/>
                  </a:solidFill>
                  <a:latin typeface="Calibri" pitchFamily="34" charset="0"/>
                </a:rPr>
                <a:t>V</a:t>
              </a:r>
              <a:endParaRPr lang="en-US" sz="2000" dirty="0">
                <a:solidFill>
                  <a:prstClr val="black"/>
                </a:solidFill>
                <a:latin typeface="Calibri" pitchFamily="34" charset="0"/>
              </a:endParaRPr>
            </a:p>
          </p:txBody>
        </p:sp>
      </p:grpSp>
      <p:sp>
        <p:nvSpPr>
          <p:cNvPr id="18" name="Θέση περιεχομένου 2"/>
          <p:cNvSpPr txBox="1">
            <a:spLocks/>
          </p:cNvSpPr>
          <p:nvPr/>
        </p:nvSpPr>
        <p:spPr>
          <a:xfrm>
            <a:off x="5108712" y="4866088"/>
            <a:ext cx="3442208" cy="1659255"/>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20000"/>
              </a:lnSpc>
              <a:spcBef>
                <a:spcPts val="1200"/>
              </a:spcBef>
              <a:spcAft>
                <a:spcPts val="0"/>
              </a:spcAft>
              <a:buFont typeface="Arial" pitchFamily="34" charset="0"/>
              <a:buNone/>
            </a:pPr>
            <a:r>
              <a:rPr lang="el-GR" dirty="0">
                <a:solidFill>
                  <a:prstClr val="black"/>
                </a:solidFill>
              </a:rPr>
              <a:t>T.E. με μονή dc τροφοδοσία (single supply).</a:t>
            </a:r>
          </a:p>
          <a:p>
            <a:pPr marL="0" indent="0" fontAlgn="auto">
              <a:lnSpc>
                <a:spcPct val="120000"/>
              </a:lnSpc>
              <a:spcBef>
                <a:spcPts val="1200"/>
              </a:spcBef>
              <a:spcAft>
                <a:spcPts val="0"/>
              </a:spcAft>
              <a:buFont typeface="Arial" pitchFamily="34" charset="0"/>
              <a:buNone/>
            </a:pPr>
            <a:r>
              <a:rPr lang="el-GR" dirty="0">
                <a:solidFill>
                  <a:prstClr val="black"/>
                </a:solidFill>
              </a:rPr>
              <a:t>Η τάση εξόδου είναι στο διάστημα [0V,+5V] </a:t>
            </a:r>
            <a:r>
              <a:rPr lang="el-GR" dirty="0" smtClean="0">
                <a:solidFill>
                  <a:prstClr val="black"/>
                </a:solidFill>
              </a:rPr>
              <a:t>περίπου.</a:t>
            </a:r>
            <a:endParaRPr lang="el-GR" dirty="0">
              <a:solidFill>
                <a:prstClr val="black"/>
              </a:solidFill>
            </a:endParaRPr>
          </a:p>
        </p:txBody>
      </p:sp>
    </p:spTree>
    <p:extLst>
      <p:ext uri="{BB962C8B-B14F-4D97-AF65-F5344CB8AC3E}">
        <p14:creationId xmlns:p14="http://schemas.microsoft.com/office/powerpoint/2010/main" val="2629403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Εισαγωγή </a:t>
            </a:r>
            <a:r>
              <a:rPr lang="el-GR" sz="3000" b="0" dirty="0" smtClean="0"/>
              <a:t>6/7</a:t>
            </a:r>
            <a:endParaRPr lang="el-GR" dirty="0"/>
          </a:p>
        </p:txBody>
      </p:sp>
      <p:sp>
        <p:nvSpPr>
          <p:cNvPr id="3" name="Θέση περιεχομένου 2"/>
          <p:cNvSpPr>
            <a:spLocks noGrp="1"/>
          </p:cNvSpPr>
          <p:nvPr>
            <p:ph idx="1"/>
          </p:nvPr>
        </p:nvSpPr>
        <p:spPr>
          <a:xfrm>
            <a:off x="457200" y="1196752"/>
            <a:ext cx="8229600" cy="864096"/>
          </a:xfrm>
        </p:spPr>
        <p:txBody>
          <a:bodyPr>
            <a:normAutofit lnSpcReduction="10000"/>
          </a:bodyPr>
          <a:lstStyle/>
          <a:p>
            <a:r>
              <a:rPr lang="el-GR" dirty="0"/>
              <a:t>Πολλές φορές, οι ακροδέκτες dc τροφοδοσίας παραλείπονται και σχεδιάζονται μόνο οι ακροδέκτες εισόδου και </a:t>
            </a:r>
            <a:r>
              <a:rPr lang="el-GR" dirty="0" smtClean="0"/>
              <a:t>εξόδου.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grpSp>
        <p:nvGrpSpPr>
          <p:cNvPr id="5" name="Group 11"/>
          <p:cNvGrpSpPr/>
          <p:nvPr/>
        </p:nvGrpSpPr>
        <p:grpSpPr>
          <a:xfrm>
            <a:off x="2686266" y="2016333"/>
            <a:ext cx="4321954" cy="1443445"/>
            <a:chOff x="2483768" y="3672517"/>
            <a:chExt cx="4321954" cy="1443445"/>
          </a:xfrm>
        </p:grpSpPr>
        <p:pic>
          <p:nvPicPr>
            <p:cNvPr id="6" name="Picture 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933056"/>
              <a:ext cx="3773435" cy="91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92587" y="4383305"/>
              <a:ext cx="913135" cy="400110"/>
            </a:xfrm>
            <a:prstGeom prst="rect">
              <a:avLst/>
            </a:prstGeom>
            <a:noFill/>
          </p:spPr>
          <p:txBody>
            <a:bodyPr wrap="none" rtlCol="0">
              <a:spAutoFit/>
            </a:bodyPr>
            <a:lstStyle/>
            <a:p>
              <a:r>
                <a:rPr lang="el-GR" sz="2000" dirty="0" smtClean="0">
                  <a:solidFill>
                    <a:prstClr val="black"/>
                  </a:solidFill>
                  <a:latin typeface="Calibri" pitchFamily="34" charset="0"/>
                </a:rPr>
                <a:t>Έξοδος</a:t>
              </a:r>
              <a:endParaRPr lang="en-US" sz="2000" dirty="0">
                <a:solidFill>
                  <a:prstClr val="black"/>
                </a:solidFill>
                <a:latin typeface="Calibri" pitchFamily="34" charset="0"/>
              </a:endParaRPr>
            </a:p>
          </p:txBody>
        </p:sp>
        <p:sp>
          <p:nvSpPr>
            <p:cNvPr id="8" name="TextBox 7"/>
            <p:cNvSpPr txBox="1"/>
            <p:nvPr/>
          </p:nvSpPr>
          <p:spPr>
            <a:xfrm>
              <a:off x="2686266" y="3672517"/>
              <a:ext cx="1213794" cy="400110"/>
            </a:xfrm>
            <a:prstGeom prst="rect">
              <a:avLst/>
            </a:prstGeom>
            <a:noFill/>
          </p:spPr>
          <p:txBody>
            <a:bodyPr wrap="none" rtlCol="0">
              <a:spAutoFit/>
            </a:bodyPr>
            <a:lstStyle/>
            <a:p>
              <a:r>
                <a:rPr lang="el-GR" sz="2000" dirty="0" smtClean="0">
                  <a:solidFill>
                    <a:prstClr val="black"/>
                  </a:solidFill>
                  <a:latin typeface="Calibri" pitchFamily="34" charset="0"/>
                </a:rPr>
                <a:t>Είσοδος 2</a:t>
              </a:r>
              <a:endParaRPr lang="en-US" sz="2000" dirty="0">
                <a:solidFill>
                  <a:prstClr val="black"/>
                </a:solidFill>
                <a:latin typeface="Calibri" pitchFamily="34" charset="0"/>
              </a:endParaRPr>
            </a:p>
          </p:txBody>
        </p:sp>
        <p:sp>
          <p:nvSpPr>
            <p:cNvPr id="9" name="TextBox 8"/>
            <p:cNvSpPr txBox="1"/>
            <p:nvPr/>
          </p:nvSpPr>
          <p:spPr>
            <a:xfrm>
              <a:off x="2762204" y="4715852"/>
              <a:ext cx="1213794" cy="400110"/>
            </a:xfrm>
            <a:prstGeom prst="rect">
              <a:avLst/>
            </a:prstGeom>
            <a:noFill/>
          </p:spPr>
          <p:txBody>
            <a:bodyPr wrap="none" rtlCol="0">
              <a:spAutoFit/>
            </a:bodyPr>
            <a:lstStyle/>
            <a:p>
              <a:r>
                <a:rPr lang="el-GR" sz="2000" dirty="0" smtClean="0">
                  <a:solidFill>
                    <a:prstClr val="black"/>
                  </a:solidFill>
                  <a:latin typeface="Calibri" pitchFamily="34" charset="0"/>
                </a:rPr>
                <a:t>Είσοδος 1</a:t>
              </a:r>
              <a:endParaRPr lang="en-US" sz="2000" dirty="0">
                <a:solidFill>
                  <a:prstClr val="black"/>
                </a:solidFill>
                <a:latin typeface="Calibri" pitchFamily="34" charset="0"/>
              </a:endParaRPr>
            </a:p>
          </p:txBody>
        </p:sp>
      </p:grpSp>
      <p:sp>
        <p:nvSpPr>
          <p:cNvPr id="12" name="Θέση περιεχομένου 2"/>
          <p:cNvSpPr txBox="1">
            <a:spLocks/>
          </p:cNvSpPr>
          <p:nvPr/>
        </p:nvSpPr>
        <p:spPr>
          <a:xfrm>
            <a:off x="457200" y="3425869"/>
            <a:ext cx="82296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a:solidFill>
                  <a:prstClr val="black"/>
                </a:solidFill>
              </a:rPr>
              <a:t>Οι τελεστικοί ενισχυτές είναι ολοκληρωμένα κυκλώματα (IC) τα οποία είναι διαθέσιμα σε διάφορες συσκευασίες.</a:t>
            </a:r>
          </a:p>
          <a:p>
            <a:pPr fontAlgn="auto">
              <a:spcAft>
                <a:spcPts val="0"/>
              </a:spcAft>
            </a:pPr>
            <a:endParaRPr lang="el-GR" dirty="0">
              <a:solidFill>
                <a:prstClr val="black"/>
              </a:solidFill>
            </a:endParaRPr>
          </a:p>
        </p:txBody>
      </p:sp>
      <p:pic>
        <p:nvPicPr>
          <p:cNvPr id="13"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216" y="4289965"/>
            <a:ext cx="1720255" cy="144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445169" y="5805264"/>
            <a:ext cx="714348" cy="400110"/>
          </a:xfrm>
          <a:prstGeom prst="rect">
            <a:avLst/>
          </a:prstGeom>
          <a:noFill/>
        </p:spPr>
        <p:txBody>
          <a:bodyPr wrap="square" rtlCol="0">
            <a:spAutoFit/>
          </a:bodyPr>
          <a:lstStyle/>
          <a:p>
            <a:pPr algn="ctr"/>
            <a:r>
              <a:rPr lang="en-GB" sz="2000" dirty="0" smtClean="0">
                <a:solidFill>
                  <a:prstClr val="black"/>
                </a:solidFill>
                <a:latin typeface="Calibri"/>
              </a:rPr>
              <a:t>DIP</a:t>
            </a:r>
            <a:endParaRPr lang="en-US" sz="2000" dirty="0">
              <a:solidFill>
                <a:prstClr val="black"/>
              </a:solidFill>
              <a:latin typeface="Calibri"/>
            </a:endParaRPr>
          </a:p>
        </p:txBody>
      </p:sp>
      <p:pic>
        <p:nvPicPr>
          <p:cNvPr id="15" name="Picture 27"/>
          <p:cNvPicPr>
            <a:picLocks noChangeAspect="1" noChangeArrowheads="1"/>
          </p:cNvPicPr>
          <p:nvPr/>
        </p:nvPicPr>
        <p:blipFill rotWithShape="1">
          <a:blip r:embed="rId4">
            <a:extLst>
              <a:ext uri="{28A0092B-C50C-407E-A947-70E740481C1C}">
                <a14:useLocalDpi xmlns:a14="http://schemas.microsoft.com/office/drawing/2010/main" val="0"/>
              </a:ext>
            </a:extLst>
          </a:blip>
          <a:srcRect t="6842"/>
          <a:stretch/>
        </p:blipFill>
        <p:spPr bwMode="auto">
          <a:xfrm>
            <a:off x="3794826" y="4320423"/>
            <a:ext cx="1554348" cy="138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14826" y="5805264"/>
            <a:ext cx="714348" cy="400110"/>
          </a:xfrm>
          <a:prstGeom prst="rect">
            <a:avLst/>
          </a:prstGeom>
          <a:noFill/>
        </p:spPr>
        <p:txBody>
          <a:bodyPr wrap="square" rtlCol="0">
            <a:spAutoFit/>
          </a:bodyPr>
          <a:lstStyle/>
          <a:p>
            <a:pPr algn="ctr"/>
            <a:r>
              <a:rPr lang="en-US" sz="2000" dirty="0" smtClean="0">
                <a:solidFill>
                  <a:prstClr val="black"/>
                </a:solidFill>
                <a:latin typeface="Calibri"/>
              </a:rPr>
              <a:t>SOIC</a:t>
            </a:r>
            <a:endParaRPr lang="en-US" sz="2000" dirty="0">
              <a:solidFill>
                <a:prstClr val="black"/>
              </a:solidFill>
              <a:latin typeface="Calibri"/>
            </a:endParaRPr>
          </a:p>
        </p:txBody>
      </p:sp>
      <p:pic>
        <p:nvPicPr>
          <p:cNvPr id="17"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7561" y="4261306"/>
            <a:ext cx="1258205" cy="161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772304" y="5849738"/>
            <a:ext cx="847696" cy="400110"/>
          </a:xfrm>
          <a:prstGeom prst="rect">
            <a:avLst/>
          </a:prstGeom>
          <a:noFill/>
        </p:spPr>
        <p:txBody>
          <a:bodyPr wrap="square" rtlCol="0">
            <a:spAutoFit/>
          </a:bodyPr>
          <a:lstStyle/>
          <a:p>
            <a:pPr algn="ctr"/>
            <a:r>
              <a:rPr lang="en-US" sz="2000" dirty="0" smtClean="0">
                <a:solidFill>
                  <a:prstClr val="black"/>
                </a:solidFill>
                <a:latin typeface="Calibri"/>
              </a:rPr>
              <a:t>TO-5</a:t>
            </a:r>
            <a:endParaRPr lang="en-US" sz="2000" dirty="0">
              <a:solidFill>
                <a:prstClr val="black"/>
              </a:solidFill>
              <a:latin typeface="Calibri"/>
            </a:endParaRPr>
          </a:p>
        </p:txBody>
      </p:sp>
    </p:spTree>
    <p:extLst>
      <p:ext uri="{BB962C8B-B14F-4D97-AF65-F5344CB8AC3E}">
        <p14:creationId xmlns:p14="http://schemas.microsoft.com/office/powerpoint/2010/main" val="6984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Τελεστικός ενισχυτής – Εισαγωγή </a:t>
            </a:r>
            <a:r>
              <a:rPr lang="el-GR" sz="3000" b="0" dirty="0" smtClean="0"/>
              <a:t>7/7</a:t>
            </a:r>
            <a:endParaRPr lang="el-GR" dirty="0"/>
          </a:p>
        </p:txBody>
      </p:sp>
      <p:sp>
        <p:nvSpPr>
          <p:cNvPr id="3" name="Θέση περιεχομένου 2"/>
          <p:cNvSpPr>
            <a:spLocks noGrp="1"/>
          </p:cNvSpPr>
          <p:nvPr>
            <p:ph idx="1"/>
          </p:nvPr>
        </p:nvSpPr>
        <p:spPr>
          <a:xfrm>
            <a:off x="457200" y="1196752"/>
            <a:ext cx="8229600" cy="1008112"/>
          </a:xfrm>
        </p:spPr>
        <p:txBody>
          <a:bodyPr/>
          <a:lstStyle/>
          <a:p>
            <a:r>
              <a:rPr lang="el-GR" dirty="0"/>
              <a:t>Οι συσκευασίες DIP και ΤΟ-5 είναι τύπου through-hole, ενώ η συσκευασία SOIC είναι τύπου επιφανειακής στήριξης (SMD</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8536708" cy="282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59632" y="5185745"/>
            <a:ext cx="1656184" cy="400110"/>
          </a:xfrm>
          <a:prstGeom prst="rect">
            <a:avLst/>
          </a:prstGeom>
          <a:noFill/>
        </p:spPr>
        <p:txBody>
          <a:bodyPr wrap="square" rtlCol="0">
            <a:spAutoFit/>
          </a:bodyPr>
          <a:lstStyle/>
          <a:p>
            <a:pPr algn="ctr"/>
            <a:r>
              <a:rPr lang="en-GB" sz="2000" dirty="0" smtClean="0">
                <a:solidFill>
                  <a:prstClr val="black"/>
                </a:solidFill>
                <a:latin typeface="Calibri"/>
              </a:rPr>
              <a:t>Through-hole</a:t>
            </a:r>
            <a:endParaRPr lang="en-US" sz="2000" dirty="0">
              <a:solidFill>
                <a:prstClr val="black"/>
              </a:solidFill>
              <a:latin typeface="Calibri"/>
            </a:endParaRPr>
          </a:p>
        </p:txBody>
      </p:sp>
      <p:sp>
        <p:nvSpPr>
          <p:cNvPr id="7" name="TextBox 6"/>
          <p:cNvSpPr txBox="1"/>
          <p:nvPr/>
        </p:nvSpPr>
        <p:spPr>
          <a:xfrm>
            <a:off x="4572000" y="5185745"/>
            <a:ext cx="714348" cy="400110"/>
          </a:xfrm>
          <a:prstGeom prst="rect">
            <a:avLst/>
          </a:prstGeom>
          <a:noFill/>
        </p:spPr>
        <p:txBody>
          <a:bodyPr wrap="square" rtlCol="0">
            <a:spAutoFit/>
          </a:bodyPr>
          <a:lstStyle/>
          <a:p>
            <a:pPr algn="ctr"/>
            <a:r>
              <a:rPr lang="en-US" sz="2000" dirty="0" smtClean="0">
                <a:solidFill>
                  <a:prstClr val="black"/>
                </a:solidFill>
                <a:latin typeface="Calibri"/>
              </a:rPr>
              <a:t>SMD</a:t>
            </a:r>
            <a:endParaRPr lang="en-US" sz="2000" dirty="0">
              <a:solidFill>
                <a:prstClr val="black"/>
              </a:solidFill>
              <a:latin typeface="Calibri"/>
            </a:endParaRPr>
          </a:p>
        </p:txBody>
      </p:sp>
      <p:sp>
        <p:nvSpPr>
          <p:cNvPr id="8" name="TextBox 7"/>
          <p:cNvSpPr txBox="1"/>
          <p:nvPr/>
        </p:nvSpPr>
        <p:spPr>
          <a:xfrm>
            <a:off x="6372200" y="5185745"/>
            <a:ext cx="1709031" cy="400110"/>
          </a:xfrm>
          <a:prstGeom prst="rect">
            <a:avLst/>
          </a:prstGeom>
          <a:noFill/>
        </p:spPr>
        <p:txBody>
          <a:bodyPr wrap="square" rtlCol="0">
            <a:spAutoFit/>
          </a:bodyPr>
          <a:lstStyle/>
          <a:p>
            <a:pPr algn="ctr"/>
            <a:r>
              <a:rPr lang="en-GB" sz="2000" dirty="0">
                <a:solidFill>
                  <a:prstClr val="black"/>
                </a:solidFill>
                <a:latin typeface="Calibri"/>
              </a:rPr>
              <a:t>Through-hole</a:t>
            </a:r>
            <a:endParaRPr lang="en-US" sz="2000" dirty="0">
              <a:solidFill>
                <a:prstClr val="black"/>
              </a:solidFill>
              <a:latin typeface="Calibri"/>
            </a:endParaRPr>
          </a:p>
        </p:txBody>
      </p:sp>
    </p:spTree>
    <p:extLst>
      <p:ext uri="{BB962C8B-B14F-4D97-AF65-F5344CB8AC3E}">
        <p14:creationId xmlns:p14="http://schemas.microsoft.com/office/powerpoint/2010/main" val="15724152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new">
  <a:themeElements>
    <a:clrScheme name="Προσαρμοσμένο 18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6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new</Template>
  <TotalTime>31</TotalTime>
  <Words>4034</Words>
  <Application>Microsoft Office PowerPoint</Application>
  <PresentationFormat>Προβολή στην οθόνη (4:3)</PresentationFormat>
  <Paragraphs>450</Paragraphs>
  <Slides>53</Slides>
  <Notes>7</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53</vt:i4>
      </vt:variant>
    </vt:vector>
  </HeadingPairs>
  <TitlesOfParts>
    <vt:vector size="57" baseType="lpstr">
      <vt:lpstr>template new</vt:lpstr>
      <vt:lpstr>OC_template_updated</vt:lpstr>
      <vt:lpstr>1_OC_template_updated</vt:lpstr>
      <vt:lpstr>Equation</vt:lpstr>
      <vt:lpstr>Ιατρικά Ηλεκτρονικά (Θ)</vt:lpstr>
      <vt:lpstr>Περιεχόμενα</vt:lpstr>
      <vt:lpstr>Τελεστικός ενισχυτής – Εισαγωγή 1/7</vt:lpstr>
      <vt:lpstr>Τελεστικός ενισχυτής – Εισαγωγή 2/7</vt:lpstr>
      <vt:lpstr>Τελεστικός ενισχυτής – Εισαγωγή 3/7</vt:lpstr>
      <vt:lpstr>Τελεστικός ενισχυτής – Εισαγωγή 4/7</vt:lpstr>
      <vt:lpstr>Τελεστικός ενισχυτής – Εισαγωγή 5/7</vt:lpstr>
      <vt:lpstr>Τελεστικός ενισχυτής – Εισαγωγή 6/7</vt:lpstr>
      <vt:lpstr>Τελεστικός ενισχυτής – Εισαγωγή 7/7</vt:lpstr>
      <vt:lpstr>Τελεστικός ενισχυτής – Χαρακτηριστικά 1/30</vt:lpstr>
      <vt:lpstr>Τελεστικός ενισχυτής – Χαρακτηριστικά 2/30</vt:lpstr>
      <vt:lpstr>Τελεστικός ενισχυτής – Χαρακτηριστικά 3/30</vt:lpstr>
      <vt:lpstr>Τελεστικός ενισχυτής – Χαρακτηριστικά 4/30</vt:lpstr>
      <vt:lpstr>Τελεστικός ενισχυτής – Χαρακτηριστικά 5/30</vt:lpstr>
      <vt:lpstr>Τελεστικός ενισχυτής – Χαρακτηριστικά 6/30</vt:lpstr>
      <vt:lpstr>Τελεστικός ενισχυτής – Χαρακτηριστικά 7/30</vt:lpstr>
      <vt:lpstr>Τελεστικός ενισχυτής – Χαρακτηριστικά 8/30</vt:lpstr>
      <vt:lpstr>Τελεστικός ενισχυτής – Χαρακτηριστικά 9/30</vt:lpstr>
      <vt:lpstr>Τελεστικός ενισχυτής – Χαρακτηριστικά 10/30</vt:lpstr>
      <vt:lpstr>Τελεστικός ενισχυτής – Χαρακτηριστικά 11/30</vt:lpstr>
      <vt:lpstr>Τελεστικός ενισχυτής – Χαρακτηριστικά 12/30</vt:lpstr>
      <vt:lpstr>Τελεστικός ενισχυτής – Χαρακτηριστικά 13/30</vt:lpstr>
      <vt:lpstr>Τελεστικός ενισχυτής – Χαρακτηριστικά 14/30</vt:lpstr>
      <vt:lpstr>Τελεστικός ενισχυτής – Χαρακτηριστικά 15/30</vt:lpstr>
      <vt:lpstr>Τελεστικός ενισχυτής – Χαρακτηριστικά 16/30</vt:lpstr>
      <vt:lpstr>Τελεστικός ενισχυτής – Χαρακτηριστικά 17/30</vt:lpstr>
      <vt:lpstr>Τελεστικός ενισχυτής – Χαρακτηριστικά 18/30</vt:lpstr>
      <vt:lpstr>Τελεστικός ενισχυτής – Χαρακτηριστικά 19/30</vt:lpstr>
      <vt:lpstr>Τελεστικός ενισχυτής – Χαρακτηριστικά 20/30</vt:lpstr>
      <vt:lpstr>Τελεστικός ενισχυτής – Χαρακτηριστικά 21/30</vt:lpstr>
      <vt:lpstr>Τελεστικός ενισχυτής – Χαρακτηριστικά 22/30</vt:lpstr>
      <vt:lpstr>Τελεστικός ενισχυτής – Χαρακτηριστικά 23/30</vt:lpstr>
      <vt:lpstr>Τελεστικός ενισχυτής – Χαρακτηριστικά 24/30</vt:lpstr>
      <vt:lpstr>Τελεστικός ενισχυτής – Χαρακτηριστικά 25/30</vt:lpstr>
      <vt:lpstr>Τελεστικός ενισχυτής – Χαρακτηριστικά 26/30</vt:lpstr>
      <vt:lpstr>Τελεστικός ενισχυτής – Χαρακτηριστικά 27/30</vt:lpstr>
      <vt:lpstr>Τελεστικός ενισχυτής – Χαρακτηριστικά 28/30</vt:lpstr>
      <vt:lpstr>Τελεστικός ενισχυτής – Χαρακτηριστικά 29/30</vt:lpstr>
      <vt:lpstr>Τελεστικός ενισχυτής – Χαρακτηριστικά 30/30</vt:lpstr>
      <vt:lpstr>Ιδανικός τελεστικός ενισχυτής 1/7</vt:lpstr>
      <vt:lpstr>Ιδανικός τελεστικός ενισχυτής 2/7</vt:lpstr>
      <vt:lpstr>Ιδανικός τελεστικός ενισχυτής 3/7</vt:lpstr>
      <vt:lpstr>Ιδανικός τελεστικός ενισχυτής 4/7</vt:lpstr>
      <vt:lpstr>Ιδανικός τελεστικός ενισχυτής 5/7</vt:lpstr>
      <vt:lpstr>Ιδανικός τελεστικός ενισχυτής 6/7</vt:lpstr>
      <vt:lpstr>Ιδανικός τελεστικός ενισχυτής 7/7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Ιατρικά Ηλεκτρονικά - Θ</dc:title>
  <dc:creator>opencourses@teiath.gr</dc:creator>
  <cp:lastModifiedBy>natasakar new</cp:lastModifiedBy>
  <cp:revision>6</cp:revision>
  <dcterms:created xsi:type="dcterms:W3CDTF">2014-11-21T10:47:07Z</dcterms:created>
  <dcterms:modified xsi:type="dcterms:W3CDTF">2015-07-20T11:53:39Z</dcterms:modified>
</cp:coreProperties>
</file>