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19" r:id="rId4"/>
  </p:sldMasterIdLst>
  <p:notesMasterIdLst>
    <p:notesMasterId r:id="rId29"/>
  </p:notesMasterIdLst>
  <p:handoutMasterIdLst>
    <p:handoutMasterId r:id="rId30"/>
  </p:handoutMasterIdLst>
  <p:sldIdLst>
    <p:sldId id="274"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81" r:id="rId25"/>
    <p:sldId id="282" r:id="rId26"/>
    <p:sldId id="279" r:id="rId27"/>
    <p:sldId id="280"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3" name="Picture 2" descr="C:\Users\alex\Desktop\light-lines-colors-powerpoint-backgrounds-light-lines-colors-design.jpg"/>
          <p:cNvPicPr>
            <a:picLocks noChangeAspect="1" noChangeArrowheads="1"/>
          </p:cNvPicPr>
          <p:nvPr userDrawn="1"/>
        </p:nvPicPr>
        <p:blipFill>
          <a:blip r:embed="rId2" cstate="email">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p:cNvSpPr/>
          <p:nvPr userDrawn="1"/>
        </p:nvSpPr>
        <p:spPr>
          <a:xfrm>
            <a:off x="467544" y="1"/>
            <a:ext cx="8676456" cy="6857999"/>
          </a:xfrm>
          <a:prstGeom prst="roundRect">
            <a:avLst>
              <a:gd name="adj" fmla="val 28701"/>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Rectangle 6"/>
          <p:cNvSpPr/>
          <p:nvPr userDrawn="1"/>
        </p:nvSpPr>
        <p:spPr>
          <a:xfrm>
            <a:off x="3635896" y="1676905"/>
            <a:ext cx="5538154" cy="5181095"/>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dirty="0" smtClean="0">
              <a:ln>
                <a:noFill/>
              </a:ln>
              <a:solidFill>
                <a:prstClr val="white"/>
              </a:solidFill>
              <a:effectLst/>
              <a:uLnTx/>
              <a:uFillTx/>
              <a:latin typeface="Calibri"/>
            </a:endParaRPr>
          </a:p>
        </p:txBody>
      </p:sp>
      <p:sp>
        <p:nvSpPr>
          <p:cNvPr id="7" name="Rectangle 5"/>
          <p:cNvSpPr/>
          <p:nvPr userDrawn="1"/>
        </p:nvSpPr>
        <p:spPr>
          <a:xfrm>
            <a:off x="467544" y="-22538"/>
            <a:ext cx="8706506" cy="481969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611560" y="1268760"/>
            <a:ext cx="8075240" cy="4968552"/>
          </a:xfrm>
        </p:spPr>
        <p:txBody>
          <a:bodyPr>
            <a:normAutofit/>
          </a:bodyPr>
          <a:lstStyle>
            <a:lvl1pPr marL="342900" indent="-342900">
              <a:lnSpc>
                <a:spcPct val="110000"/>
              </a:lnSpc>
              <a:spcBef>
                <a:spcPts val="1200"/>
              </a:spcBef>
              <a:buClr>
                <a:schemeClr val="accent5">
                  <a:lumMod val="50000"/>
                </a:schemeClr>
              </a:buClr>
              <a:buSzPct val="110000"/>
              <a:buFont typeface="Arial" panose="020B0604020202020204" pitchFamily="34" charset="0"/>
              <a:buChar char="•"/>
              <a:defRPr sz="2400"/>
            </a:lvl1pPr>
            <a:lvl2pPr marL="742950" indent="-285750">
              <a:lnSpc>
                <a:spcPct val="110000"/>
              </a:lnSpc>
              <a:spcBef>
                <a:spcPts val="1200"/>
              </a:spcBef>
              <a:buClr>
                <a:schemeClr val="accent5">
                  <a:lumMod val="50000"/>
                </a:schemeClr>
              </a:buClr>
              <a:buSzPct val="110000"/>
              <a:buFont typeface="Courier New" panose="02070309020205020404" pitchFamily="49" charset="0"/>
              <a:buChar char="o"/>
              <a:defRPr sz="2400"/>
            </a:lvl2pPr>
            <a:lvl3pPr marL="1143000" indent="-228600">
              <a:buClr>
                <a:schemeClr val="accent5">
                  <a:lumMod val="50000"/>
                </a:schemeClr>
              </a:buClr>
              <a:buSzPct val="110000"/>
              <a:buFont typeface="Arial" panose="020B0604020202020204" pitchFamily="34" charset="0"/>
              <a:buChar char="•"/>
              <a:defRPr sz="2400"/>
            </a:lvl3pPr>
            <a:lvl4pPr marL="1600200" indent="-228600">
              <a:buClr>
                <a:schemeClr val="accent5">
                  <a:lumMod val="50000"/>
                </a:schemeClr>
              </a:buClr>
              <a:buSzPct val="110000"/>
              <a:buFont typeface="Arial" panose="020B0604020202020204" pitchFamily="34" charset="0"/>
              <a:buChar char="•"/>
              <a:defRPr sz="2400"/>
            </a:lvl4pPr>
            <a:lvl5pPr marL="2057400" indent="-228600">
              <a:buClr>
                <a:schemeClr val="accent5">
                  <a:lumMod val="50000"/>
                </a:schemeClr>
              </a:buClr>
              <a:buSzPct val="110000"/>
              <a:buFont typeface="Arial" panose="020B0604020202020204" pitchFamily="34" charset="0"/>
              <a:buChar cha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079D9CB1-5C92-4166-882A-6C7A49FF3425}"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3165901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16958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0752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65706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4430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461191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25205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6164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5962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922606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060329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90735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84063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362622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31911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71873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65308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4258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72666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117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4076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393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799221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Bloodculturetubes.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Jmh64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152128"/>
          </a:xfrm>
        </p:spPr>
        <p:txBody>
          <a:bodyPr>
            <a:normAutofit/>
          </a:bodyPr>
          <a:lstStyle/>
          <a:p>
            <a:pPr lvl="1" algn="ctr"/>
            <a:r>
              <a:rPr kumimoji="0" lang="el-GR" sz="3600" b="1" i="0" u="none" strike="noStrike" kern="0" cap="none" spc="0" normalizeH="0" baseline="0" noProof="0" dirty="0" smtClean="0">
                <a:ln>
                  <a:noFill/>
                </a:ln>
                <a:solidFill>
                  <a:prstClr val="black"/>
                </a:solidFill>
                <a:effectLst/>
                <a:uLnTx/>
                <a:uFillTx/>
                <a:latin typeface="Calibri"/>
              </a:rPr>
              <a:t>Τεχνικές Λήψης Βιολογικών </a:t>
            </a:r>
            <a:r>
              <a:rPr kumimoji="0" lang="el-GR" sz="3600" b="1" i="0" u="none" strike="noStrike" kern="0" cap="none" spc="0" normalizeH="0" baseline="0" noProof="0" dirty="0" smtClean="0">
                <a:ln>
                  <a:noFill/>
                </a:ln>
                <a:solidFill>
                  <a:prstClr val="black"/>
                </a:solidFill>
                <a:effectLst/>
                <a:uLnTx/>
                <a:uFillTx/>
                <a:latin typeface="Calibri"/>
              </a:rPr>
              <a:t>Υλικών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708920"/>
            <a:ext cx="9144000" cy="1752600"/>
          </a:xfrm>
        </p:spPr>
        <p:txBody>
          <a:bodyPr>
            <a:noAutofit/>
          </a:bodyPr>
          <a:lstStyle/>
          <a:p>
            <a:r>
              <a:rPr lang="el-GR" sz="2400" b="1" dirty="0" smtClean="0"/>
              <a:t>Ενότητα 4</a:t>
            </a:r>
            <a:r>
              <a:rPr lang="en-US" sz="2400" b="1" dirty="0" smtClean="0"/>
              <a:t> </a:t>
            </a:r>
            <a:r>
              <a:rPr lang="el-GR" sz="2400" dirty="0" smtClean="0"/>
              <a:t>:</a:t>
            </a:r>
            <a:r>
              <a:rPr lang="en-US" sz="2400" dirty="0" smtClean="0"/>
              <a:t> </a:t>
            </a:r>
            <a:r>
              <a:rPr lang="el-GR" sz="2400" dirty="0" smtClean="0"/>
              <a:t>Αντιδράσεις από τη διαδικασία της αιμοληψίας - Αντιπηκτικά</a:t>
            </a:r>
            <a:endParaRPr lang="en-US" sz="2400" dirty="0" smtClean="0"/>
          </a:p>
          <a:p>
            <a:endParaRPr lang="en-US" sz="2400" dirty="0" smtClean="0"/>
          </a:p>
          <a:p>
            <a:r>
              <a:rPr lang="el-GR" sz="2400" dirty="0" smtClean="0"/>
              <a:t>Αναστάσιος Κριεμπάρδης</a:t>
            </a:r>
          </a:p>
          <a:p>
            <a:r>
              <a:rPr lang="el-GR" sz="2400" dirty="0" smtClean="0"/>
              <a:t>Τμήμα Ιατρικών Εργαστηρίων</a:t>
            </a:r>
          </a:p>
          <a:p>
            <a:endParaRPr lang="el-GR" sz="24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Τεχνική</a:t>
            </a:r>
            <a:r>
              <a:rPr lang="el-GR" dirty="0" smtClean="0"/>
              <a:t/>
            </a:r>
            <a:br>
              <a:rPr lang="el-GR" dirty="0" smtClean="0"/>
            </a:br>
            <a:r>
              <a:rPr lang="el-GR" sz="3600" b="0" dirty="0" smtClean="0"/>
              <a:t>(καλλιέργεια αίματος)</a:t>
            </a:r>
            <a:endParaRPr lang="el-GR" sz="3600" b="0" dirty="0"/>
          </a:p>
        </p:txBody>
      </p:sp>
      <p:sp>
        <p:nvSpPr>
          <p:cNvPr id="3" name="Θέση περιεχομένου 2"/>
          <p:cNvSpPr>
            <a:spLocks noGrp="1"/>
          </p:cNvSpPr>
          <p:nvPr>
            <p:ph idx="1"/>
          </p:nvPr>
        </p:nvSpPr>
        <p:spPr>
          <a:xfrm>
            <a:off x="611560" y="1340768"/>
            <a:ext cx="8496944" cy="5040560"/>
          </a:xfrm>
        </p:spPr>
        <p:txBody>
          <a:bodyPr>
            <a:normAutofit lnSpcReduction="10000"/>
          </a:bodyPr>
          <a:lstStyle/>
          <a:p>
            <a:r>
              <a:rPr lang="el-GR" dirty="0" smtClean="0"/>
              <a:t>Λαμβάνονται ειδικές προφυλάξεις και τηρούνται άσηπτες τεχνικές.</a:t>
            </a:r>
          </a:p>
          <a:p>
            <a:pPr lvl="1"/>
            <a:r>
              <a:rPr lang="el-GR" dirty="0" smtClean="0"/>
              <a:t>Αντισηπτικό όπως ιώδιο και αλκοόλη.</a:t>
            </a:r>
          </a:p>
          <a:p>
            <a:pPr lvl="1"/>
            <a:r>
              <a:rPr lang="el-GR" dirty="0" smtClean="0"/>
              <a:t>Οι ζωμοί για καλλιέργεια καθαρίζονται με τον ίδιο τρόπο.</a:t>
            </a:r>
          </a:p>
          <a:p>
            <a:pPr lvl="1"/>
            <a:r>
              <a:rPr lang="el-GR" dirty="0" smtClean="0"/>
              <a:t>Αποφεύγεται η επιμόλυσνη του δέρματος.</a:t>
            </a:r>
          </a:p>
          <a:p>
            <a:pPr lvl="1"/>
            <a:r>
              <a:rPr lang="el-GR" dirty="0" smtClean="0"/>
              <a:t>Αφαιρούνται 10</a:t>
            </a:r>
            <a:r>
              <a:rPr lang="en-US" dirty="0" smtClean="0"/>
              <a:t>ml </a:t>
            </a:r>
            <a:r>
              <a:rPr lang="el-GR" dirty="0" smtClean="0"/>
              <a:t>ολικού αίματος τα οποία και εμβολίζονται απευθείας στο ζωμό.</a:t>
            </a:r>
          </a:p>
          <a:p>
            <a:pPr lvl="1"/>
            <a:r>
              <a:rPr lang="el-GR" dirty="0" smtClean="0"/>
              <a:t>Αλλαγή της βελόνας πριν τον ενοφθαλμισμό του δείγματος.</a:t>
            </a:r>
          </a:p>
          <a:p>
            <a:pPr lvl="1"/>
            <a:r>
              <a:rPr lang="el-GR" dirty="0" smtClean="0"/>
              <a:t>Πρώτα εμβολίζεται το αναερόβιο δοχείο.</a:t>
            </a:r>
          </a:p>
          <a:p>
            <a:pPr lvl="1"/>
            <a:r>
              <a:rPr lang="el-GR" dirty="0" smtClean="0"/>
              <a:t>Άμεση μεταφορά των ζωμών στο εργαστήριο.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491809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96944" cy="908720"/>
          </a:xfrm>
        </p:spPr>
        <p:txBody>
          <a:bodyPr>
            <a:normAutofit fontScale="90000"/>
          </a:bodyPr>
          <a:lstStyle/>
          <a:p>
            <a:r>
              <a:rPr lang="el-GR" dirty="0" smtClean="0"/>
              <a:t>Τρόποι αιμοληψίας για παιδιά και νεογνά</a:t>
            </a:r>
            <a:endParaRPr lang="el-GR" dirty="0"/>
          </a:p>
        </p:txBody>
      </p:sp>
      <p:sp>
        <p:nvSpPr>
          <p:cNvPr id="3" name="Θέση περιεχομένου 2"/>
          <p:cNvSpPr>
            <a:spLocks noGrp="1"/>
          </p:cNvSpPr>
          <p:nvPr>
            <p:ph idx="1"/>
          </p:nvPr>
        </p:nvSpPr>
        <p:spPr/>
        <p:txBody>
          <a:bodyPr/>
          <a:lstStyle/>
          <a:p>
            <a:r>
              <a:rPr lang="el-GR" dirty="0" smtClean="0"/>
              <a:t>Πεταλούδα 23</a:t>
            </a:r>
            <a:r>
              <a:rPr lang="en-US" dirty="0" smtClean="0"/>
              <a:t>G</a:t>
            </a:r>
            <a:r>
              <a:rPr lang="el-GR" dirty="0"/>
              <a:t> </a:t>
            </a:r>
            <a:r>
              <a:rPr lang="el-GR" dirty="0" smtClean="0"/>
              <a:t>(πορτοκαλί) ή 25</a:t>
            </a:r>
            <a:r>
              <a:rPr lang="en-US" dirty="0" smtClean="0"/>
              <a:t>G </a:t>
            </a:r>
            <a:r>
              <a:rPr lang="el-GR" dirty="0" smtClean="0"/>
              <a:t>(μπλε).</a:t>
            </a:r>
          </a:p>
          <a:p>
            <a:r>
              <a:rPr lang="el-GR" dirty="0" smtClean="0"/>
              <a:t>Ακινητοποίηση του άκρου λόγω υπερκινητικότητας.</a:t>
            </a:r>
          </a:p>
          <a:p>
            <a:r>
              <a:rPr lang="el-GR" dirty="0" smtClean="0"/>
              <a:t>Σε αδυναμία ανεύρεσης φλέβας </a:t>
            </a:r>
            <a:r>
              <a:rPr lang="el-GR" dirty="0" smtClean="0">
                <a:sym typeface="Wingdings" panose="05000000000000000000" pitchFamily="2" charset="2"/>
              </a:rPr>
              <a:t> σφαγίτιδα φλέβα, στην πλάγια επιφάνεια του τραχήλου.</a:t>
            </a:r>
          </a:p>
          <a:p>
            <a:r>
              <a:rPr lang="el-GR" dirty="0" smtClean="0">
                <a:sym typeface="Wingdings" panose="05000000000000000000" pitchFamily="2" charset="2"/>
              </a:rPr>
              <a:t>Στα νεογνά λήψη αίματος από φτέρνα</a:t>
            </a:r>
          </a:p>
          <a:p>
            <a:r>
              <a:rPr lang="el-GR" dirty="0" smtClean="0">
                <a:sym typeface="Wingdings" panose="05000000000000000000" pitchFamily="2" charset="2"/>
              </a:rPr>
              <a:t>Η λήψη αρτηριακού αίματος από κερκιδική ή κροταφική αρτηρία.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65176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Αντιπηκτικά</a:t>
            </a:r>
            <a:endParaRPr lang="el-GR" dirty="0"/>
          </a:p>
        </p:txBody>
      </p:sp>
      <p:sp>
        <p:nvSpPr>
          <p:cNvPr id="3" name="Θέση περιεχομένου 2"/>
          <p:cNvSpPr>
            <a:spLocks noGrp="1"/>
          </p:cNvSpPr>
          <p:nvPr>
            <p:ph idx="1"/>
          </p:nvPr>
        </p:nvSpPr>
        <p:spPr/>
        <p:txBody>
          <a:bodyPr/>
          <a:lstStyle/>
          <a:p>
            <a:r>
              <a:rPr lang="el-GR" dirty="0" smtClean="0"/>
              <a:t>Τα αντιπηκτικά χαμηλώνουν το σημείο πήξης άλλης ουσίας όταν αναμειχθεί με αυτά (π.χ. αντιπηκτικό στο ψυγείο της μηχανής αυτοκινήτου).</a:t>
            </a:r>
          </a:p>
          <a:p>
            <a:pPr marL="355600" indent="0">
              <a:buNone/>
            </a:pPr>
            <a:r>
              <a:rPr lang="el-GR" dirty="0" smtClean="0"/>
              <a:t>Στο μικροβιολογικό και αιματολογικό εργαστήριο το αντιπηκτικό είναι η ουσία που παρεμποδίζει την </a:t>
            </a:r>
            <a:r>
              <a:rPr lang="en-US" dirty="0" smtClean="0"/>
              <a:t>in vitro</a:t>
            </a:r>
            <a:r>
              <a:rPr lang="el-GR" dirty="0" smtClean="0"/>
              <a:t> συγκόλληση ή την πήξη των αιμοσφαιρίων.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881065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dirty="0" smtClean="0"/>
              <a:t>Κύρια αντιπηκτικά για εξετάσεις ρουτίνας </a:t>
            </a:r>
            <a:r>
              <a:rPr lang="el-GR" sz="3300" b="0" dirty="0" smtClean="0"/>
              <a:t>1/2</a:t>
            </a:r>
            <a:endParaRPr lang="el-GR" sz="3300" b="0" dirty="0"/>
          </a:p>
        </p:txBody>
      </p:sp>
      <p:sp>
        <p:nvSpPr>
          <p:cNvPr id="3" name="Θέση περιεχομένου 2"/>
          <p:cNvSpPr>
            <a:spLocks noGrp="1"/>
          </p:cNvSpPr>
          <p:nvPr>
            <p:ph idx="1"/>
          </p:nvPr>
        </p:nvSpPr>
        <p:spPr>
          <a:xfrm>
            <a:off x="611560" y="1268760"/>
            <a:ext cx="8352928" cy="5256584"/>
          </a:xfrm>
        </p:spPr>
        <p:txBody>
          <a:bodyPr>
            <a:noAutofit/>
          </a:bodyPr>
          <a:lstStyle/>
          <a:p>
            <a:pPr>
              <a:spcBef>
                <a:spcPts val="1000"/>
              </a:spcBef>
            </a:pPr>
            <a:r>
              <a:rPr lang="el-GR" b="1" dirty="0" smtClean="0"/>
              <a:t>Ηπαρίνη, </a:t>
            </a:r>
          </a:p>
          <a:p>
            <a:pPr lvl="1" indent="-342900">
              <a:spcBef>
                <a:spcPts val="1000"/>
              </a:spcBef>
            </a:pPr>
            <a:r>
              <a:rPr lang="el-GR" dirty="0" smtClean="0"/>
              <a:t>Η σύνδεσή της με την αντιθρομβίνη ΙΙΙ </a:t>
            </a:r>
            <a:r>
              <a:rPr lang="el-GR" dirty="0" smtClean="0">
                <a:sym typeface="Wingdings" panose="05000000000000000000" pitchFamily="2" charset="2"/>
              </a:rPr>
              <a:t> αδρανοποιεί την θρομβίνη.</a:t>
            </a:r>
          </a:p>
          <a:p>
            <a:pPr lvl="1" indent="-342900">
              <a:spcBef>
                <a:spcPts val="1000"/>
              </a:spcBef>
            </a:pPr>
            <a:r>
              <a:rPr lang="el-GR" dirty="0" smtClean="0">
                <a:sym typeface="Wingdings" panose="05000000000000000000" pitchFamily="2" charset="2"/>
              </a:rPr>
              <a:t>Ευνοεί τη συσσώρευση των λευκοκυττάρων και των αιμοπεταλίων αλλοιώνοντας τη μορφολογία τους.</a:t>
            </a:r>
          </a:p>
          <a:p>
            <a:pPr>
              <a:spcBef>
                <a:spcPts val="1000"/>
              </a:spcBef>
            </a:pPr>
            <a:r>
              <a:rPr lang="el-GR" b="1" dirty="0">
                <a:sym typeface="Wingdings" panose="05000000000000000000" pitchFamily="2" charset="2"/>
              </a:rPr>
              <a:t>Κιτρικά άλατα</a:t>
            </a:r>
          </a:p>
          <a:p>
            <a:pPr lvl="1">
              <a:spcBef>
                <a:spcPts val="1000"/>
              </a:spcBef>
            </a:pPr>
            <a:r>
              <a:rPr lang="el-GR" dirty="0">
                <a:sym typeface="Wingdings" panose="05000000000000000000" pitchFamily="2" charset="2"/>
              </a:rPr>
              <a:t>Δεσμεύει ιόντα ασβεστίου αλλά όχι τόσο έντονα όσο το </a:t>
            </a:r>
            <a:r>
              <a:rPr lang="en-US" dirty="0" smtClean="0">
                <a:sym typeface="Wingdings" panose="05000000000000000000" pitchFamily="2" charset="2"/>
              </a:rPr>
              <a:t>EDTA</a:t>
            </a:r>
            <a:r>
              <a:rPr lang="el-GR" dirty="0" smtClean="0">
                <a:sym typeface="Wingdings" panose="05000000000000000000" pitchFamily="2" charset="2"/>
              </a:rPr>
              <a:t>.</a:t>
            </a:r>
            <a:endParaRPr lang="el-GR" dirty="0">
              <a:sym typeface="Wingdings" panose="05000000000000000000" pitchFamily="2" charset="2"/>
            </a:endParaRPr>
          </a:p>
          <a:p>
            <a:pPr lvl="1">
              <a:spcBef>
                <a:spcPts val="1000"/>
              </a:spcBef>
            </a:pPr>
            <a:r>
              <a:rPr lang="el-GR" dirty="0">
                <a:sym typeface="Wingdings" panose="05000000000000000000" pitchFamily="2" charset="2"/>
              </a:rPr>
              <a:t>Αντιπηκτικό για τις δοκιμασίες της πήξης αίματος.</a:t>
            </a:r>
          </a:p>
          <a:p>
            <a:pPr lvl="1">
              <a:spcBef>
                <a:spcPts val="1000"/>
              </a:spcBef>
            </a:pPr>
            <a:r>
              <a:rPr lang="el-GR" dirty="0">
                <a:sym typeface="Wingdings" panose="05000000000000000000" pitchFamily="2" charset="2"/>
              </a:rPr>
              <a:t>Έχει κακή επίδραση στα ερυθρά αιμοσφαίρια</a:t>
            </a:r>
            <a:r>
              <a:rPr lang="el-GR" dirty="0" smtClean="0">
                <a:sym typeface="Wingdings" panose="05000000000000000000" pitchFamily="2" charset="2"/>
              </a:rPr>
              <a:t>.</a:t>
            </a:r>
            <a:endParaRPr lang="el-GR" dirty="0">
              <a:sym typeface="Wingdings" panose="05000000000000000000" pitchFamily="2" charset="2"/>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4540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dirty="0" smtClean="0"/>
              <a:t>Κύρια αντιπηκτικά για εξετάσεις ρουτίνας </a:t>
            </a:r>
            <a:r>
              <a:rPr lang="el-GR" sz="3300" b="0" dirty="0"/>
              <a:t>2</a:t>
            </a:r>
            <a:r>
              <a:rPr lang="el-GR" sz="3300" b="0" dirty="0" smtClean="0"/>
              <a:t>/2</a:t>
            </a:r>
            <a:endParaRPr lang="el-GR" sz="3300" b="0" dirty="0"/>
          </a:p>
        </p:txBody>
      </p:sp>
      <p:sp>
        <p:nvSpPr>
          <p:cNvPr id="3" name="Θέση περιεχομένου 2"/>
          <p:cNvSpPr>
            <a:spLocks noGrp="1"/>
          </p:cNvSpPr>
          <p:nvPr>
            <p:ph idx="1"/>
          </p:nvPr>
        </p:nvSpPr>
        <p:spPr>
          <a:xfrm>
            <a:off x="611560" y="1340768"/>
            <a:ext cx="8075240" cy="4896544"/>
          </a:xfrm>
        </p:spPr>
        <p:txBody>
          <a:bodyPr>
            <a:normAutofit/>
          </a:bodyPr>
          <a:lstStyle/>
          <a:p>
            <a:r>
              <a:rPr lang="en-US" b="1" dirty="0" smtClean="0">
                <a:sym typeface="Wingdings" panose="05000000000000000000" pitchFamily="2" charset="2"/>
              </a:rPr>
              <a:t>EDTA (Ethylenediaminetetraacetic acid)</a:t>
            </a:r>
          </a:p>
          <a:p>
            <a:pPr lvl="1"/>
            <a:r>
              <a:rPr lang="el-GR" dirty="0" smtClean="0">
                <a:sym typeface="Wingdings" panose="05000000000000000000" pitchFamily="2" charset="2"/>
              </a:rPr>
              <a:t>Υγρή μορφή ως τρικαλιούχο </a:t>
            </a:r>
            <a:r>
              <a:rPr lang="en-US" b="1" dirty="0" smtClean="0">
                <a:sym typeface="Wingdings" panose="05000000000000000000" pitchFamily="2" charset="2"/>
              </a:rPr>
              <a:t>K</a:t>
            </a:r>
            <a:r>
              <a:rPr lang="en-US" b="1" baseline="-25000" dirty="0" smtClean="0">
                <a:sym typeface="Wingdings" panose="05000000000000000000" pitchFamily="2" charset="2"/>
              </a:rPr>
              <a:t>3</a:t>
            </a:r>
            <a:r>
              <a:rPr lang="en-US" b="1" dirty="0" smtClean="0">
                <a:sym typeface="Wingdings" panose="05000000000000000000" pitchFamily="2" charset="2"/>
              </a:rPr>
              <a:t>-EDTA</a:t>
            </a:r>
            <a:r>
              <a:rPr lang="el-GR" b="1" dirty="0" smtClean="0">
                <a:sym typeface="Wingdings" panose="05000000000000000000" pitchFamily="2" charset="2"/>
              </a:rPr>
              <a:t>.</a:t>
            </a:r>
          </a:p>
          <a:p>
            <a:pPr lvl="1"/>
            <a:r>
              <a:rPr lang="el-GR" dirty="0" smtClean="0">
                <a:sym typeface="Wingdings" panose="05000000000000000000" pitchFamily="2" charset="2"/>
              </a:rPr>
              <a:t>Σκόνη ως δικαλιούχο </a:t>
            </a:r>
            <a:r>
              <a:rPr lang="en-US" b="1" dirty="0" smtClean="0">
                <a:sym typeface="Wingdings" panose="05000000000000000000" pitchFamily="2" charset="2"/>
              </a:rPr>
              <a:t>K</a:t>
            </a:r>
            <a:r>
              <a:rPr lang="el-GR" b="1" baseline="-25000" dirty="0" smtClean="0">
                <a:sym typeface="Wingdings" panose="05000000000000000000" pitchFamily="2" charset="2"/>
              </a:rPr>
              <a:t>2</a:t>
            </a:r>
            <a:r>
              <a:rPr lang="en-US" b="1" dirty="0" smtClean="0">
                <a:sym typeface="Wingdings" panose="05000000000000000000" pitchFamily="2" charset="2"/>
              </a:rPr>
              <a:t>-EDTA</a:t>
            </a:r>
            <a:r>
              <a:rPr lang="el-GR" b="1" dirty="0" smtClean="0">
                <a:sym typeface="Wingdings" panose="05000000000000000000" pitchFamily="2" charset="2"/>
              </a:rPr>
              <a:t>.</a:t>
            </a:r>
          </a:p>
          <a:p>
            <a:pPr lvl="1"/>
            <a:r>
              <a:rPr lang="el-GR" dirty="0" smtClean="0">
                <a:sym typeface="Wingdings" panose="05000000000000000000" pitchFamily="2" charset="2"/>
              </a:rPr>
              <a:t>Δεν αλλοιώνει την μορφολογία των κυττάρων του αίματος.</a:t>
            </a:r>
          </a:p>
          <a:p>
            <a:pPr lvl="1"/>
            <a:r>
              <a:rPr lang="el-GR" dirty="0" smtClean="0">
                <a:sym typeface="Wingdings" panose="05000000000000000000" pitchFamily="2" charset="2"/>
              </a:rPr>
              <a:t>Αντιπηκτικό για τη γενική εξέταση του αίματος.</a:t>
            </a:r>
          </a:p>
          <a:p>
            <a:pPr lvl="1"/>
            <a:r>
              <a:rPr lang="el-GR" dirty="0" smtClean="0">
                <a:sym typeface="Wingdings" panose="05000000000000000000" pitchFamily="2" charset="2"/>
              </a:rPr>
              <a:t>Μετά από 6 ώρες αλλοιώνει τη μορφολογία των λευκών αιμοσφαιρίων.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75573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dirty="0" smtClean="0"/>
              <a:t>Αντιπηκτικά για συντήρηση αίματος προς μετάγγιση </a:t>
            </a:r>
            <a:r>
              <a:rPr lang="el-GR" sz="3300" b="0" dirty="0" smtClean="0"/>
              <a:t>1/2</a:t>
            </a:r>
            <a:endParaRPr lang="el-GR" sz="3300" b="0" dirty="0"/>
          </a:p>
        </p:txBody>
      </p:sp>
      <p:sp>
        <p:nvSpPr>
          <p:cNvPr id="3" name="Θέση περιεχομένου 2"/>
          <p:cNvSpPr>
            <a:spLocks noGrp="1"/>
          </p:cNvSpPr>
          <p:nvPr>
            <p:ph idx="1"/>
          </p:nvPr>
        </p:nvSpPr>
        <p:spPr>
          <a:xfrm>
            <a:off x="611560" y="1484784"/>
            <a:ext cx="8075240" cy="4752528"/>
          </a:xfrm>
        </p:spPr>
        <p:txBody>
          <a:bodyPr/>
          <a:lstStyle/>
          <a:p>
            <a:r>
              <a:rPr lang="el-GR" b="1" dirty="0" smtClean="0"/>
              <a:t>Κρίσιμα σημεία</a:t>
            </a:r>
          </a:p>
          <a:p>
            <a:pPr lvl="1"/>
            <a:r>
              <a:rPr lang="el-GR" dirty="0" smtClean="0"/>
              <a:t>Πρώτα απογεμίζεται το σωληνάριο που προορίζεται για δοκιμασίες πήξης του αίματος.</a:t>
            </a:r>
          </a:p>
          <a:p>
            <a:pPr lvl="1"/>
            <a:r>
              <a:rPr lang="el-GR" dirty="0" smtClean="0"/>
              <a:t>Μετά το σωληνάριο για τη γενική εξέταση αίματος.</a:t>
            </a:r>
          </a:p>
          <a:p>
            <a:pPr lvl="1"/>
            <a:r>
              <a:rPr lang="el-GR" dirty="0" smtClean="0"/>
              <a:t>Ακολουθεί το σωληνάριο για ταχύτητα καθίζησης των ερυθρών αιμοσφαιρίων.</a:t>
            </a:r>
          </a:p>
          <a:p>
            <a:pPr lvl="1"/>
            <a:r>
              <a:rPr lang="el-GR" dirty="0" smtClean="0"/>
              <a:t>Τέλος το σωληνάριο χωρίς αντιπηκτικό.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611433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676456" cy="1008112"/>
          </a:xfrm>
        </p:spPr>
        <p:txBody>
          <a:bodyPr>
            <a:normAutofit fontScale="90000"/>
          </a:bodyPr>
          <a:lstStyle/>
          <a:p>
            <a:r>
              <a:rPr lang="el-GR" dirty="0" smtClean="0"/>
              <a:t>Αντιπηκτικά για συντήρηση αίματος προς μετάγγιση </a:t>
            </a:r>
            <a:r>
              <a:rPr lang="el-GR" sz="3300" b="0" dirty="0" smtClean="0"/>
              <a:t>2/2</a:t>
            </a:r>
            <a:endParaRPr lang="el-GR" sz="3300" b="0" dirty="0"/>
          </a:p>
        </p:txBody>
      </p:sp>
      <p:sp>
        <p:nvSpPr>
          <p:cNvPr id="3" name="Θέση περιεχομένου 2"/>
          <p:cNvSpPr>
            <a:spLocks noGrp="1"/>
          </p:cNvSpPr>
          <p:nvPr>
            <p:ph idx="1"/>
          </p:nvPr>
        </p:nvSpPr>
        <p:spPr>
          <a:xfrm>
            <a:off x="611560" y="1484784"/>
            <a:ext cx="8075240" cy="4752528"/>
          </a:xfrm>
        </p:spPr>
        <p:txBody>
          <a:bodyPr/>
          <a:lstStyle/>
          <a:p>
            <a:pPr lvl="1"/>
            <a:r>
              <a:rPr lang="el-GR" dirty="0" smtClean="0"/>
              <a:t>Σωστή </a:t>
            </a:r>
            <a:r>
              <a:rPr lang="el-GR" dirty="0"/>
              <a:t>αναλογία αίματος και αντιπηκτικού.</a:t>
            </a:r>
          </a:p>
          <a:p>
            <a:pPr lvl="1"/>
            <a:r>
              <a:rPr lang="el-GR" dirty="0" smtClean="0"/>
              <a:t>Πωματισμός του σωληναρίου.</a:t>
            </a:r>
          </a:p>
          <a:p>
            <a:pPr lvl="1"/>
            <a:r>
              <a:rPr lang="el-GR" dirty="0" smtClean="0"/>
              <a:t>Ήπια ανακίνηση του αίματος 4-5 φορές για αποφυγή θρόμβων.</a:t>
            </a:r>
          </a:p>
          <a:p>
            <a:pPr lvl="1"/>
            <a:r>
              <a:rPr lang="el-GR" dirty="0" smtClean="0"/>
              <a:t>Σε καμία περίπτωση δεν ανακινείται το σωληνάριο που δεν περιέχει αντιπηκτικό.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6552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Κύρια Αντιπηκτικά - Συντηρητικά</a:t>
            </a:r>
            <a:r>
              <a:rPr lang="el-GR" dirty="0" smtClean="0"/>
              <a:t/>
            </a:r>
            <a:br>
              <a:rPr lang="el-GR" dirty="0" smtClean="0"/>
            </a:br>
            <a:r>
              <a:rPr lang="el-GR" sz="3600" b="0" dirty="0" smtClean="0"/>
              <a:t>(για αιμοδοσία)</a:t>
            </a:r>
            <a:endParaRPr lang="el-GR" sz="3600" b="0" dirty="0"/>
          </a:p>
        </p:txBody>
      </p:sp>
      <p:sp>
        <p:nvSpPr>
          <p:cNvPr id="3" name="Θέση περιεχομένου 2"/>
          <p:cNvSpPr>
            <a:spLocks noGrp="1"/>
          </p:cNvSpPr>
          <p:nvPr>
            <p:ph idx="1"/>
          </p:nvPr>
        </p:nvSpPr>
        <p:spPr>
          <a:xfrm>
            <a:off x="611560" y="1412776"/>
            <a:ext cx="8075240" cy="4824536"/>
          </a:xfrm>
        </p:spPr>
        <p:txBody>
          <a:bodyPr/>
          <a:lstStyle/>
          <a:p>
            <a:r>
              <a:rPr lang="en-US" b="1" dirty="0" smtClean="0"/>
              <a:t>CPDA (Citrate Phosphate Dextrose Adenine)</a:t>
            </a:r>
          </a:p>
          <a:p>
            <a:pPr marL="355600" indent="0">
              <a:spcBef>
                <a:spcPts val="0"/>
              </a:spcBef>
              <a:buNone/>
            </a:pPr>
            <a:r>
              <a:rPr lang="el-GR" dirty="0" smtClean="0"/>
              <a:t>Αποτελείται από κιτρικά και φωσφορικά άλατα, δεξτρόζη και αδενίνη.</a:t>
            </a:r>
          </a:p>
          <a:p>
            <a:r>
              <a:rPr lang="en-US" b="1" dirty="0" smtClean="0"/>
              <a:t>CDP-SAGM (</a:t>
            </a:r>
            <a:r>
              <a:rPr lang="en-US" b="1" dirty="0"/>
              <a:t>Citrate Phosphate Dextrose </a:t>
            </a:r>
            <a:r>
              <a:rPr lang="en-US" b="1" dirty="0" smtClean="0"/>
              <a:t>– Saline Adenine Glucose Mannitol)</a:t>
            </a:r>
          </a:p>
          <a:p>
            <a:pPr marL="355600" indent="0">
              <a:spcBef>
                <a:spcPts val="0"/>
              </a:spcBef>
              <a:buNone/>
            </a:pPr>
            <a:r>
              <a:rPr lang="el-GR" dirty="0" smtClean="0"/>
              <a:t>Αποτελείται από κιτρικά και φωσφορικά άλατα, δεξτρόζη, άλατα, αδενίνη, γλυκόζη και μανιτόλη.</a:t>
            </a:r>
            <a:endParaRPr lang="el-GR" b="1" dirty="0" smtClean="0"/>
          </a:p>
          <a:p>
            <a:pPr marL="352425"/>
            <a:r>
              <a:rPr lang="en-US" b="1" dirty="0" smtClean="0"/>
              <a:t>AS-1, AS-3, AS-5 (Additive Solution)</a:t>
            </a:r>
          </a:p>
          <a:p>
            <a:pPr marL="355600" indent="0">
              <a:spcBef>
                <a:spcPts val="0"/>
              </a:spcBef>
              <a:buNone/>
            </a:pPr>
            <a:r>
              <a:rPr lang="el-GR" dirty="0" smtClean="0"/>
              <a:t>Αποτελούνται από χλωριούχο νάτριο, δεξτρόζη και αδενίνη.</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499802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Ανεπιθύμητες αντιδράσεις</a:t>
            </a:r>
            <a:endParaRPr lang="el-GR" dirty="0"/>
          </a:p>
        </p:txBody>
      </p:sp>
      <p:sp>
        <p:nvSpPr>
          <p:cNvPr id="3" name="Θέση περιεχομένου 2"/>
          <p:cNvSpPr>
            <a:spLocks noGrp="1"/>
          </p:cNvSpPr>
          <p:nvPr>
            <p:ph idx="1"/>
          </p:nvPr>
        </p:nvSpPr>
        <p:spPr/>
        <p:txBody>
          <a:bodyPr/>
          <a:lstStyle/>
          <a:p>
            <a:r>
              <a:rPr lang="el-GR" dirty="0" smtClean="0"/>
              <a:t>Ο αιμοδότης παραπέμπεται στον υπεύθυνο γιατρό της αιμοδοσίας.</a:t>
            </a:r>
          </a:p>
          <a:p>
            <a:r>
              <a:rPr lang="el-GR" dirty="0" smtClean="0"/>
              <a:t>Ο αιμολήπτης εξειδικεύεται στην αναγνώριση της ανεπιθύμητης αντίδρασης και</a:t>
            </a:r>
          </a:p>
          <a:p>
            <a:r>
              <a:rPr lang="el-GR" dirty="0" smtClean="0"/>
              <a:t>Σε διορθωτικές ενέργειες.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063594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Αναστάσιος Κριεμπάρδης 2014. Αναστάσιος Κριεμπάρδης. «Τεχνικές λήψης βιολογικών </a:t>
            </a:r>
            <a:r>
              <a:rPr lang="el-GR" sz="2000" dirty="0" smtClean="0"/>
              <a:t>υλικών (Θ). </a:t>
            </a:r>
            <a:r>
              <a:rPr lang="el-GR" sz="2000" dirty="0" smtClean="0"/>
              <a:t>Ενότητα 4</a:t>
            </a:r>
            <a:r>
              <a:rPr lang="en-US" sz="2000" dirty="0" smtClean="0"/>
              <a:t>:</a:t>
            </a:r>
            <a:r>
              <a:rPr lang="el-GR" sz="2000" dirty="0" smtClean="0">
                <a:solidFill>
                  <a:srgbClr val="FF0000"/>
                </a:solidFill>
              </a:rPr>
              <a:t> </a:t>
            </a:r>
            <a:r>
              <a:rPr lang="el-GR" sz="2000" dirty="0" smtClean="0"/>
              <a:t>Αντιδράσεις από τη διαδικασία της αιμοληψίας».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a:t>
            </a:r>
            <a:r>
              <a:rPr lang="el-GR">
                <a:solidFill>
                  <a:prstClr val="black"/>
                </a:solidFill>
                <a:latin typeface="Calibri"/>
              </a:rPr>
              <a:t>://</a:t>
            </a:r>
            <a:r>
              <a:rPr lang="el-GR" smtClean="0">
                <a:solidFill>
                  <a:prstClr val="black"/>
                </a:solidFill>
                <a:latin typeface="Calibri"/>
              </a:rPr>
              <a:t>creativecommons.org/licenses/by-nc-sa/4.0</a:t>
            </a:r>
            <a:r>
              <a:rPr lang="el-GR" dirty="0">
                <a:solidFill>
                  <a:prstClr val="black"/>
                </a:solidFill>
                <a:latin typeface="Calibri"/>
              </a:rPr>
              <a:t>/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963438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a:t>
            </a:r>
            <a:r>
              <a:rPr lang="el-GR" sz="1400" smtClean="0">
                <a:solidFill>
                  <a:prstClr val="black">
                    <a:lumMod val="75000"/>
                    <a:lumOff val="25000"/>
                  </a:prstClr>
                </a:solidFill>
                <a:latin typeface="Calibri"/>
              </a:rPr>
              <a:t>άδεια </a:t>
            </a:r>
            <a:r>
              <a:rPr lang="en-US" smtClean="0">
                <a:solidFill>
                  <a:prstClr val="black">
                    <a:lumMod val="75000"/>
                    <a:lumOff val="25000"/>
                  </a:prstClr>
                </a:solidFill>
                <a:latin typeface="Calibri"/>
              </a:rPr>
              <a:t>CC-BY</a:t>
            </a:r>
            <a:r>
              <a:rPr lang="el-GR"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510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712968" cy="1008112"/>
          </a:xfrm>
        </p:spPr>
        <p:txBody>
          <a:bodyPr>
            <a:normAutofit fontScale="90000"/>
          </a:bodyPr>
          <a:lstStyle/>
          <a:p>
            <a:r>
              <a:rPr lang="el-GR" sz="4400" dirty="0" smtClean="0"/>
              <a:t>Τοπικές αντιδράσεις </a:t>
            </a:r>
            <a:r>
              <a:rPr lang="el-GR" dirty="0" smtClean="0"/>
              <a:t/>
            </a:r>
            <a:br>
              <a:rPr lang="el-GR" dirty="0" smtClean="0"/>
            </a:br>
            <a:r>
              <a:rPr lang="el-GR" sz="3600" b="0" dirty="0" smtClean="0"/>
              <a:t>(που σχετίζονται με την εισαγωγή της βελόνας) 1/2</a:t>
            </a:r>
            <a:endParaRPr lang="el-GR" sz="3600" b="0" dirty="0"/>
          </a:p>
        </p:txBody>
      </p:sp>
      <p:sp>
        <p:nvSpPr>
          <p:cNvPr id="3" name="Θέση περιεχομένου 2"/>
          <p:cNvSpPr>
            <a:spLocks noGrp="1"/>
          </p:cNvSpPr>
          <p:nvPr>
            <p:ph idx="1"/>
          </p:nvPr>
        </p:nvSpPr>
        <p:spPr>
          <a:xfrm>
            <a:off x="611560" y="1340768"/>
            <a:ext cx="8075240" cy="4896544"/>
          </a:xfrm>
        </p:spPr>
        <p:txBody>
          <a:bodyPr/>
          <a:lstStyle/>
          <a:p>
            <a:r>
              <a:rPr lang="el-GR" dirty="0" smtClean="0"/>
              <a:t>Κάκωση αγγείων.</a:t>
            </a:r>
          </a:p>
          <a:p>
            <a:pPr lvl="1"/>
            <a:r>
              <a:rPr lang="el-GR" dirty="0"/>
              <a:t>Α</a:t>
            </a:r>
            <a:r>
              <a:rPr lang="el-GR" dirty="0" smtClean="0"/>
              <a:t>ιματώματα.</a:t>
            </a:r>
          </a:p>
          <a:p>
            <a:pPr lvl="1"/>
            <a:r>
              <a:rPr lang="el-GR" dirty="0" smtClean="0"/>
              <a:t>Παρακέντηση αρτηρίας.</a:t>
            </a:r>
          </a:p>
          <a:p>
            <a:pPr lvl="1"/>
            <a:r>
              <a:rPr lang="el-GR" dirty="0" smtClean="0"/>
              <a:t>Θρομβοφλεβίτιδα.</a:t>
            </a:r>
          </a:p>
          <a:p>
            <a:r>
              <a:rPr lang="el-GR" dirty="0" smtClean="0"/>
              <a:t>Κάκωση νεύρων.</a:t>
            </a:r>
          </a:p>
          <a:p>
            <a:pPr lvl="1"/>
            <a:r>
              <a:rPr lang="el-GR" dirty="0" smtClean="0"/>
              <a:t>Κάκωση νεύρου.</a:t>
            </a:r>
          </a:p>
          <a:p>
            <a:pPr lvl="1"/>
            <a:r>
              <a:rPr lang="el-GR" dirty="0" smtClean="0"/>
              <a:t>Κάκωση νεύρου από αιμάτωμα.</a:t>
            </a:r>
          </a:p>
          <a:p>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4174633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712968" cy="1008112"/>
          </a:xfrm>
        </p:spPr>
        <p:txBody>
          <a:bodyPr>
            <a:normAutofit fontScale="90000"/>
          </a:bodyPr>
          <a:lstStyle/>
          <a:p>
            <a:r>
              <a:rPr lang="el-GR" sz="4400" dirty="0" smtClean="0"/>
              <a:t>Τοπικές αντιδράσεις </a:t>
            </a:r>
            <a:r>
              <a:rPr lang="el-GR" dirty="0" smtClean="0"/>
              <a:t/>
            </a:r>
            <a:br>
              <a:rPr lang="el-GR" dirty="0" smtClean="0"/>
            </a:br>
            <a:r>
              <a:rPr lang="el-GR" sz="3600" b="0" dirty="0" smtClean="0"/>
              <a:t>(που σχετίζονται με την εισαγωγή της βελόνας) 2/2</a:t>
            </a:r>
            <a:endParaRPr lang="el-GR" sz="3600" b="0" dirty="0"/>
          </a:p>
        </p:txBody>
      </p:sp>
      <p:sp>
        <p:nvSpPr>
          <p:cNvPr id="3" name="Θέση περιεχομένου 2"/>
          <p:cNvSpPr>
            <a:spLocks noGrp="1"/>
          </p:cNvSpPr>
          <p:nvPr>
            <p:ph idx="1"/>
          </p:nvPr>
        </p:nvSpPr>
        <p:spPr>
          <a:xfrm>
            <a:off x="611560" y="1340768"/>
            <a:ext cx="8075240" cy="4896544"/>
          </a:xfrm>
        </p:spPr>
        <p:txBody>
          <a:bodyPr/>
          <a:lstStyle/>
          <a:p>
            <a:r>
              <a:rPr lang="el-GR" dirty="0" smtClean="0"/>
              <a:t>Άλλες επιπλοκές.</a:t>
            </a:r>
          </a:p>
          <a:p>
            <a:pPr lvl="1"/>
            <a:r>
              <a:rPr lang="el-GR" dirty="0" smtClean="0"/>
              <a:t>Κάκωση τένοντα.</a:t>
            </a:r>
          </a:p>
          <a:p>
            <a:pPr lvl="1"/>
            <a:r>
              <a:rPr lang="el-GR" dirty="0" smtClean="0"/>
              <a:t>Αλλεργική αντίδραση (τοπική).</a:t>
            </a:r>
          </a:p>
          <a:p>
            <a:pPr lvl="1"/>
            <a:r>
              <a:rPr lang="el-GR" dirty="0" smtClean="0"/>
              <a:t>Τοπική λοίμωξη.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745640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Γενικευμένες αντιδράσεις</a:t>
            </a:r>
            <a:endParaRPr lang="el-GR" dirty="0"/>
          </a:p>
        </p:txBody>
      </p:sp>
      <p:sp>
        <p:nvSpPr>
          <p:cNvPr id="3" name="Θέση περιεχομένου 2"/>
          <p:cNvSpPr>
            <a:spLocks noGrp="1"/>
          </p:cNvSpPr>
          <p:nvPr>
            <p:ph idx="1"/>
          </p:nvPr>
        </p:nvSpPr>
        <p:spPr/>
        <p:txBody>
          <a:bodyPr/>
          <a:lstStyle/>
          <a:p>
            <a:pPr marL="538163"/>
            <a:r>
              <a:rPr lang="el-GR" dirty="0" smtClean="0"/>
              <a:t>Άμεση βαγοτονική αντίδραση.</a:t>
            </a:r>
          </a:p>
          <a:p>
            <a:pPr marL="538163"/>
            <a:r>
              <a:rPr lang="el-GR" dirty="0"/>
              <a:t>Άμεση βαγοτονική </a:t>
            </a:r>
            <a:r>
              <a:rPr lang="el-GR" dirty="0" smtClean="0"/>
              <a:t>αντίδραση</a:t>
            </a:r>
            <a:r>
              <a:rPr lang="el-GR" dirty="0"/>
              <a:t> </a:t>
            </a:r>
            <a:r>
              <a:rPr lang="el-GR" dirty="0" smtClean="0"/>
              <a:t>με κάκωση.</a:t>
            </a:r>
          </a:p>
          <a:p>
            <a:pPr marL="538163"/>
            <a:r>
              <a:rPr lang="el-GR" dirty="0" smtClean="0"/>
              <a:t>Όψιμη βαγοτονική αντίδραση.</a:t>
            </a:r>
          </a:p>
          <a:p>
            <a:pPr marL="538163"/>
            <a:r>
              <a:rPr lang="el-GR" dirty="0"/>
              <a:t>Όψιμη βαγοτονική </a:t>
            </a:r>
            <a:r>
              <a:rPr lang="el-GR" dirty="0" smtClean="0"/>
              <a:t>αντίδραση με κάκωση.</a:t>
            </a:r>
          </a:p>
          <a:p>
            <a:pPr>
              <a:buFont typeface="Wingdings" panose="05000000000000000000" pitchFamily="2" charset="2"/>
              <a:buChar char="Ø"/>
            </a:pPr>
            <a:r>
              <a:rPr lang="el-GR" b="1" dirty="0" smtClean="0"/>
              <a:t>Άλλες επιπλοκές</a:t>
            </a:r>
          </a:p>
          <a:p>
            <a:pPr marL="538163"/>
            <a:r>
              <a:rPr lang="el-GR" dirty="0" smtClean="0"/>
              <a:t>Στηθάγχη.</a:t>
            </a:r>
          </a:p>
          <a:p>
            <a:pPr marL="538163"/>
            <a:r>
              <a:rPr lang="el-GR" dirty="0" smtClean="0"/>
              <a:t>Έφραγμα.</a:t>
            </a:r>
          </a:p>
          <a:p>
            <a:pPr marL="538163"/>
            <a:r>
              <a:rPr lang="el-GR" dirty="0" smtClean="0"/>
              <a:t>Αγγειακό εγκεφαλικό επεισόδιο.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493410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Προσοχή </a:t>
            </a:r>
            <a:endParaRPr lang="el-GR" dirty="0"/>
          </a:p>
        </p:txBody>
      </p:sp>
      <p:sp>
        <p:nvSpPr>
          <p:cNvPr id="3" name="Θέση περιεχομένου 2"/>
          <p:cNvSpPr>
            <a:spLocks noGrp="1"/>
          </p:cNvSpPr>
          <p:nvPr>
            <p:ph idx="1"/>
          </p:nvPr>
        </p:nvSpPr>
        <p:spPr/>
        <p:txBody>
          <a:bodyPr/>
          <a:lstStyle/>
          <a:p>
            <a:r>
              <a:rPr lang="el-GR" dirty="0" smtClean="0"/>
              <a:t>Δίνονται τελικές συστάσεις για λήψη υγρών, αποφυγή καπνίσματος, οδήγησης, οινοπνεύματος και ανάπαυση για το υπόλοιπο της ημέρας. Υπογραμμίζεται, ότι κανένας αιμοδότης δεν πρέπει να αποχωρεί από το χώρο διεξαγωγής της αιμοδοσίας, αν δεν αισθάνεται τελείως καλά (αποφυγή όψιμης βαγοτονικής αντίδρασης).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445338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Καλλιέργεια αίματος </a:t>
            </a:r>
            <a:r>
              <a:rPr lang="el-GR" sz="3200" b="0" dirty="0" smtClean="0"/>
              <a:t>1/2</a:t>
            </a:r>
            <a:endParaRPr lang="el-GR" sz="3200" b="0" dirty="0"/>
          </a:p>
        </p:txBody>
      </p:sp>
      <p:sp>
        <p:nvSpPr>
          <p:cNvPr id="3" name="Θέση περιεχομένου 2"/>
          <p:cNvSpPr>
            <a:spLocks noGrp="1"/>
          </p:cNvSpPr>
          <p:nvPr>
            <p:ph idx="1"/>
          </p:nvPr>
        </p:nvSpPr>
        <p:spPr>
          <a:xfrm>
            <a:off x="611560" y="1268760"/>
            <a:ext cx="8280920" cy="4968552"/>
          </a:xfrm>
        </p:spPr>
        <p:txBody>
          <a:bodyPr/>
          <a:lstStyle/>
          <a:p>
            <a:pPr marL="0" indent="0">
              <a:buNone/>
            </a:pPr>
            <a:r>
              <a:rPr lang="el-GR" dirty="0" smtClean="0"/>
              <a:t>Το αίμα είναι στείρο μικροβίων. Γίνεται καλλιέργεια όταν υπάρχει υποψία βακτηριαιμίας ή σηψαιμίας.</a:t>
            </a:r>
          </a:p>
          <a:p>
            <a:r>
              <a:rPr lang="el-GR" b="1" dirty="0" smtClean="0"/>
              <a:t>Ενδείξεις</a:t>
            </a:r>
          </a:p>
          <a:p>
            <a:pPr lvl="1"/>
            <a:r>
              <a:rPr lang="el-GR" dirty="0" smtClean="0"/>
              <a:t>Βακτηριαιμία ή σηψαιμία.</a:t>
            </a:r>
          </a:p>
          <a:p>
            <a:pPr lvl="1"/>
            <a:r>
              <a:rPr lang="el-GR" dirty="0" smtClean="0"/>
              <a:t>Αναιτιολόγητη μετεγχειρητική καταπληξία.</a:t>
            </a:r>
          </a:p>
          <a:p>
            <a:pPr lvl="1"/>
            <a:r>
              <a:rPr lang="el-GR" dirty="0" smtClean="0"/>
              <a:t>Μετεγχειρητική καταπληξία μετά από μη αποστειρωμένους χειρισμούς.</a:t>
            </a:r>
          </a:p>
        </p:txBody>
      </p:sp>
      <p:pic>
        <p:nvPicPr>
          <p:cNvPr id="1026" name="Picture 2" descr="καλλιέργειες αίματος"/>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04248" y="2204864"/>
            <a:ext cx="2149898" cy="20926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11"/>
          <p:cNvSpPr/>
          <p:nvPr/>
        </p:nvSpPr>
        <p:spPr>
          <a:xfrm>
            <a:off x="6551890" y="4309621"/>
            <a:ext cx="265461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3"/>
              </a:rPr>
              <a:t>Bloodculturetubes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tooltip="User:Jmh649"/>
              </a:rPr>
              <a:t>Jmh649</a:t>
            </a:r>
            <a:r>
              <a:rPr lang="el-GR" sz="1200" dirty="0" smtClean="0">
                <a:latin typeface="+mn-lt"/>
              </a:rPr>
              <a:t> </a:t>
            </a:r>
            <a:r>
              <a:rPr lang="el-GR" sz="1200" dirty="0">
                <a:solidFill>
                  <a:prstClr val="black">
                    <a:lumMod val="75000"/>
                    <a:lumOff val="25000"/>
                  </a:prstClr>
                </a:solidFill>
                <a:latin typeface="+mn-lt"/>
              </a:rPr>
              <a:t>διαθέσιμο ως κοινό κτήμα</a:t>
            </a:r>
            <a:endParaRPr lang="en-US"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578625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Καλλιέργεια αίματος </a:t>
            </a:r>
            <a:r>
              <a:rPr lang="el-GR" sz="3200" b="0" dirty="0"/>
              <a:t>2</a:t>
            </a:r>
            <a:r>
              <a:rPr lang="el-GR" sz="3200" b="0" dirty="0" smtClean="0"/>
              <a:t>/2</a:t>
            </a:r>
            <a:endParaRPr lang="el-GR" sz="3200" b="0" dirty="0"/>
          </a:p>
        </p:txBody>
      </p:sp>
      <p:sp>
        <p:nvSpPr>
          <p:cNvPr id="3" name="Θέση περιεχομένου 2"/>
          <p:cNvSpPr>
            <a:spLocks noGrp="1"/>
          </p:cNvSpPr>
          <p:nvPr>
            <p:ph idx="1"/>
          </p:nvPr>
        </p:nvSpPr>
        <p:spPr/>
        <p:txBody>
          <a:bodyPr/>
          <a:lstStyle/>
          <a:p>
            <a:pPr lvl="1"/>
            <a:r>
              <a:rPr lang="el-GR" dirty="0" smtClean="0"/>
              <a:t>Ανεξήγητος πυρετός &gt; 5 ημερών.</a:t>
            </a:r>
          </a:p>
          <a:p>
            <a:pPr lvl="1"/>
            <a:r>
              <a:rPr lang="el-GR" dirty="0" smtClean="0"/>
              <a:t>Ρίγη και πυρετός σε ασθενείς με επιμολυσμένα τραύματα, ουρολοιμώξεις, λοιμώξεις ιστών, μετεγχειρητική σήψη και μόνιμους ενδοφλέβιους ή ενδοαρτηριακούς καθετήρες.</a:t>
            </a:r>
          </a:p>
          <a:p>
            <a:pPr lvl="1"/>
            <a:r>
              <a:rPr lang="el-GR" dirty="0" smtClean="0"/>
              <a:t>Εξασθενημένους ασθενείς που λαμβάνουν αντιβιοτικά, κορτικοστεροειδή, ανοσοκατασταλτικά, αντιμεταβολίτες και παρεντερική σίτιση.</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273454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Κρίσιμα σημεία</a:t>
            </a:r>
            <a:r>
              <a:rPr lang="el-GR" dirty="0" smtClean="0"/>
              <a:t/>
            </a:r>
            <a:br>
              <a:rPr lang="el-GR" dirty="0" smtClean="0"/>
            </a:br>
            <a:r>
              <a:rPr lang="el-GR" sz="3600" b="0" dirty="0" smtClean="0"/>
              <a:t>(Καλλιέργειας αίματος)</a:t>
            </a:r>
            <a:endParaRPr lang="el-GR" sz="3600" b="0" dirty="0"/>
          </a:p>
        </p:txBody>
      </p:sp>
      <p:sp>
        <p:nvSpPr>
          <p:cNvPr id="3" name="Θέση περιεχομένου 2"/>
          <p:cNvSpPr>
            <a:spLocks noGrp="1"/>
          </p:cNvSpPr>
          <p:nvPr>
            <p:ph idx="1"/>
          </p:nvPr>
        </p:nvSpPr>
        <p:spPr>
          <a:xfrm>
            <a:off x="611560" y="1412776"/>
            <a:ext cx="8208912" cy="4968552"/>
          </a:xfrm>
        </p:spPr>
        <p:txBody>
          <a:bodyPr>
            <a:normAutofit/>
          </a:bodyPr>
          <a:lstStyle/>
          <a:p>
            <a:pPr marL="457200" indent="-457200">
              <a:buFont typeface="+mj-lt"/>
              <a:buAutoNum type="arabicPeriod"/>
            </a:pPr>
            <a:r>
              <a:rPr lang="el-GR" sz="2200" dirty="0" smtClean="0"/>
              <a:t>Σε οξεία εμπύρετη νόσο λαμβάνονται δύο δείγματα αίματος, από διαφορετικά σημεία και αρχίζει θεραπεία με αντιβιοτικά.</a:t>
            </a:r>
          </a:p>
          <a:p>
            <a:pPr marL="457200" indent="-457200">
              <a:buFont typeface="+mj-lt"/>
              <a:buAutoNum type="arabicPeriod"/>
            </a:pPr>
            <a:r>
              <a:rPr lang="el-GR" sz="2200" dirty="0" smtClean="0"/>
              <a:t>Σε ασθενής με πυρετό αγνώστου αιτιολογίας, λαμβάνονται δύο καλλιέργειες σε 45-60 λεπτά και αν κριθεί απαραίτητα άλλες δυο μετά από 1-2 μέρες.</a:t>
            </a:r>
          </a:p>
          <a:p>
            <a:pPr marL="457200" indent="-457200">
              <a:buFont typeface="+mj-lt"/>
              <a:buAutoNum type="arabicPeriod"/>
            </a:pPr>
            <a:r>
              <a:rPr lang="el-GR" sz="2200" dirty="0" smtClean="0"/>
              <a:t>Σε οξεία ενδοκαρδίτιδα λαμβάνονται τρία διαφορετικά δείγματα τις πρώτες 1-2 ώρες και αρχίζει </a:t>
            </a:r>
            <a:r>
              <a:rPr lang="el-GR" sz="2200" dirty="0"/>
              <a:t>α</a:t>
            </a:r>
            <a:r>
              <a:rPr lang="el-GR" sz="2200" dirty="0" smtClean="0"/>
              <a:t>μέσως θεραπεία με αντιβιοτικά. Σε υποψία ενδοκαρδίτιδας λαμβάνονται την πρώτη ημέρα τρία διαφορετικά δείγματα με διαφορά 30 λεπτών. Εάν τα αποτελέσματα είναι αρνητικά λαμβάνονται δύο ακόμα καλλιέργειες τις επόμενες 3 μέρες.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291883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1">
  <a:themeElements>
    <a:clrScheme name="Προσαρμοσμένο 1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OC_template1</Template>
  <TotalTime>242</TotalTime>
  <Words>1361</Words>
  <Application>Microsoft Office PowerPoint</Application>
  <PresentationFormat>Προβολή στην οθόνη (4:3)</PresentationFormat>
  <Paragraphs>176</Paragraphs>
  <Slides>24</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24</vt:i4>
      </vt:variant>
    </vt:vector>
  </HeadingPairs>
  <TitlesOfParts>
    <vt:vector size="28" baseType="lpstr">
      <vt:lpstr>OC_template1</vt:lpstr>
      <vt:lpstr>1_OC_template_updated</vt:lpstr>
      <vt:lpstr>2_OC_template_updated</vt:lpstr>
      <vt:lpstr>OC_template_updated</vt:lpstr>
      <vt:lpstr>Τεχνικές Λήψης Βιολογικών Υλικών (Θ)</vt:lpstr>
      <vt:lpstr>Ανεπιθύμητες αντιδράσεις</vt:lpstr>
      <vt:lpstr>Τοπικές αντιδράσεις  (που σχετίζονται με την εισαγωγή της βελόνας) 1/2</vt:lpstr>
      <vt:lpstr>Τοπικές αντιδράσεις  (που σχετίζονται με την εισαγωγή της βελόνας) 2/2</vt:lpstr>
      <vt:lpstr>Γενικευμένες αντιδράσεις</vt:lpstr>
      <vt:lpstr>Προσοχή </vt:lpstr>
      <vt:lpstr>Καλλιέργεια αίματος 1/2</vt:lpstr>
      <vt:lpstr>Καλλιέργεια αίματος 2/2</vt:lpstr>
      <vt:lpstr>Κρίσιμα σημεία (Καλλιέργειας αίματος)</vt:lpstr>
      <vt:lpstr>Τεχνική (καλλιέργεια αίματος)</vt:lpstr>
      <vt:lpstr>Τρόποι αιμοληψίας για παιδιά και νεογνά</vt:lpstr>
      <vt:lpstr>Αντιπηκτικά</vt:lpstr>
      <vt:lpstr>Κύρια αντιπηκτικά για εξετάσεις ρουτίνας 1/2</vt:lpstr>
      <vt:lpstr>Κύρια αντιπηκτικά για εξετάσεις ρουτίνας 2/2</vt:lpstr>
      <vt:lpstr>Αντιπηκτικά για συντήρηση αίματος προς μετάγγιση 1/2</vt:lpstr>
      <vt:lpstr>Αντιπηκτικά για συντήρηση αίματος προς μετάγγιση 2/2</vt:lpstr>
      <vt:lpstr>Κύρια Αντιπηκτικά - Συντηρητικά (για αιμοδοσία)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dc:title>
  <dc:creator>opencourses@teiath.gr</dc:creator>
  <cp:lastModifiedBy>natasakar new</cp:lastModifiedBy>
  <cp:revision>26</cp:revision>
  <dcterms:created xsi:type="dcterms:W3CDTF">2014-05-15T12:57:03Z</dcterms:created>
  <dcterms:modified xsi:type="dcterms:W3CDTF">2015-02-27T14:33:00Z</dcterms:modified>
</cp:coreProperties>
</file>