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3"/>
  </p:notesMasterIdLst>
  <p:handoutMasterIdLst>
    <p:handoutMasterId r:id="rId24"/>
  </p:handoutMasterIdLst>
  <p:sldIdLst>
    <p:sldId id="256" r:id="rId5"/>
    <p:sldId id="279" r:id="rId6"/>
    <p:sldId id="292" r:id="rId7"/>
    <p:sldId id="306" r:id="rId8"/>
    <p:sldId id="293" r:id="rId9"/>
    <p:sldId id="305" r:id="rId10"/>
    <p:sldId id="294" r:id="rId11"/>
    <p:sldId id="304" r:id="rId12"/>
    <p:sldId id="291" r:id="rId13"/>
    <p:sldId id="298" r:id="rId14"/>
    <p:sldId id="297" r:id="rId15"/>
    <p:sldId id="257" r:id="rId16"/>
    <p:sldId id="267" r:id="rId17"/>
    <p:sldId id="269" r:id="rId18"/>
    <p:sldId id="276" r:id="rId19"/>
    <p:sldId id="277" r:id="rId20"/>
    <p:sldId id="271" r:id="rId21"/>
    <p:sldId id="274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32136-FEB4-4B28-87D2-DD408BBDFC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716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biomedcentral.com/1471-2474/14/67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ommons.wikimedia.org/wiki/File:Cable-seated-rear-lateral-raise-1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Sekiseiinko" TargetMode="External"/><Relationship Id="rId4" Type="http://schemas.openxmlformats.org/officeDocument/2006/relationships/hyperlink" Target="https://commons.wikimedia.org/wiki/File:Shoulder-press-machine-1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commons.wikimedia.org/wiki/File:Dumbbell-lateral-raises-1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s://commons.wikimedia.org/wiki/User:Sekiseiinko" TargetMode="External"/><Relationship Id="rId4" Type="http://schemas.openxmlformats.org/officeDocument/2006/relationships/hyperlink" Target="https://commons.wikimedia.org/wiki/File:Barbell-front-raises-1.p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95600"/>
            <a:ext cx="9144000" cy="2286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l-GR" sz="2600" b="1" dirty="0" smtClean="0"/>
              <a:t> </a:t>
            </a:r>
            <a:r>
              <a:rPr lang="el-GR" sz="2600" dirty="0" smtClean="0"/>
              <a:t>Άσκηση αντίστασης</a:t>
            </a:r>
            <a:endParaRPr lang="en-US" sz="2600" dirty="0" smtClean="0"/>
          </a:p>
          <a:p>
            <a:r>
              <a:rPr lang="el-GR" sz="2200" dirty="0" smtClean="0"/>
              <a:t>Δωροθέα </a:t>
            </a:r>
            <a:r>
              <a:rPr lang="el-GR" sz="2200" dirty="0"/>
              <a:t>Μακρυγιάννη</a:t>
            </a:r>
            <a:r>
              <a:rPr lang="en-US" sz="2200" dirty="0"/>
              <a:t> Pt MSc</a:t>
            </a:r>
            <a:endParaRPr lang="el-GR" sz="2200" dirty="0"/>
          </a:p>
          <a:p>
            <a:r>
              <a:rPr lang="el-GR" sz="2200" dirty="0"/>
              <a:t>Τμήμα </a:t>
            </a:r>
            <a:r>
              <a:rPr lang="el-GR" sz="2200" dirty="0" smtClean="0"/>
              <a:t>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004A82"/>
                </a:solidFill>
              </a:rPr>
              <a:t>Ασκήσεις Ενδυνάμωσης</a:t>
            </a:r>
            <a:endParaRPr lang="el-GR" sz="3600" dirty="0">
              <a:solidFill>
                <a:srgbClr val="004A82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2181944" y="62779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2"/>
              </a:rPr>
              <a:t>biomedcentral.com</a:t>
            </a:r>
            <a:endParaRPr lang="el-GR" sz="1200" dirty="0">
              <a:latin typeface="+mn-lt"/>
            </a:endParaRPr>
          </a:p>
        </p:txBody>
      </p:sp>
      <p:pic>
        <p:nvPicPr>
          <p:cNvPr id="9218" name="Picture 2" descr="http://www.biomedcentral.com/content/figures/1471-2474-14-67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192688" cy="508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Πυραμιδοειδής Προσέγγιση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el-GR" sz="2200" dirty="0" smtClean="0"/>
              <a:t>Η οργάνωση ενός προγράμματος ενεργητικής θεραπευτικής άσκησης με στόχο την αποκατάσταση της μυϊκής δύναμης απαιτεί την ενσωμάτωση  όλων των παραγόντων που συνδυάζονται στην φυσιολογική ενεργητική κίνηση.</a:t>
            </a:r>
          </a:p>
          <a:p>
            <a:pPr>
              <a:lnSpc>
                <a:spcPct val="105000"/>
              </a:lnSpc>
            </a:pPr>
            <a:r>
              <a:rPr lang="el-GR" sz="2200" dirty="0" smtClean="0"/>
              <a:t>Η εφαρμογή ασκήσεων διαφορετικής έντασης και συχνότητας:</a:t>
            </a:r>
          </a:p>
          <a:p>
            <a:pPr lvl="1">
              <a:lnSpc>
                <a:spcPct val="105000"/>
              </a:lnSpc>
            </a:pPr>
            <a:r>
              <a:rPr lang="el-GR" sz="2200" dirty="0" smtClean="0"/>
              <a:t>Βελτιώνει τον </a:t>
            </a:r>
            <a:r>
              <a:rPr lang="el-GR" sz="2200" dirty="0" err="1" smtClean="0"/>
              <a:t>νευρο</a:t>
            </a:r>
            <a:r>
              <a:rPr lang="el-GR" sz="2200" dirty="0" smtClean="0"/>
              <a:t>-μυϊκό συντονισμό. Για παράδειγμα: </a:t>
            </a:r>
          </a:p>
          <a:p>
            <a:pPr lvl="1">
              <a:lnSpc>
                <a:spcPct val="105000"/>
              </a:lnSpc>
              <a:buNone/>
            </a:pPr>
            <a:r>
              <a:rPr lang="el-GR" sz="2200" dirty="0" smtClean="0"/>
              <a:t>    1-5 επαναλήψεις/75-100% μέγιστης  αντίστασης </a:t>
            </a:r>
          </a:p>
          <a:p>
            <a:pPr lvl="1">
              <a:lnSpc>
                <a:spcPct val="105000"/>
              </a:lnSpc>
            </a:pPr>
            <a:r>
              <a:rPr lang="el-GR" sz="2200" dirty="0" smtClean="0"/>
              <a:t>Βελτιώνει την δύναμη αυξάνοντας την μυϊκή μάζα.                       Για παράδειγμα: 8-10 επαναλήψεις/40-60% μέγιστης αντίστασης</a:t>
            </a:r>
          </a:p>
          <a:p>
            <a:pPr lvl="1">
              <a:lnSpc>
                <a:spcPct val="105000"/>
              </a:lnSpc>
            </a:pPr>
            <a:r>
              <a:rPr lang="el-GR" sz="2200" dirty="0" smtClean="0"/>
              <a:t>Βελτιώνει την αντοχή                                                                         Για παράδειγμα: τουλάχιστον 15 επαναλήψεις/20-40% της μέγιστης  αντίστασης.</a:t>
            </a:r>
            <a:endParaRPr lang="el-GR" sz="2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n-US" sz="2000" dirty="0" smtClean="0"/>
              <a:t>5:</a:t>
            </a:r>
            <a:r>
              <a:rPr lang="el-GR" sz="2000" dirty="0"/>
              <a:t> Άσκηση </a:t>
            </a:r>
            <a:r>
              <a:rPr lang="el-GR" sz="2000" dirty="0" smtClean="0"/>
              <a:t>αντίστασης».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Θεραπευτική Άσκηση Αντίστασης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524000"/>
            <a:ext cx="7924800" cy="4061048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dirty="0" smtClean="0"/>
              <a:t>Η θεραπευτική άσκηση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στόχο την αποκατάσταση της μυϊκής δύναμης των μυϊκών συστημάτων απαιτεί εφαρμογή αντίστασης:</a:t>
            </a:r>
          </a:p>
          <a:p>
            <a:pPr lvl="1">
              <a:lnSpc>
                <a:spcPct val="114000"/>
              </a:lnSpc>
            </a:pPr>
            <a:r>
              <a:rPr lang="el-GR" altLang="el-GR" dirty="0" smtClean="0"/>
              <a:t>Από τον φυσικοθεραπευτή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4000"/>
              </a:lnSpc>
            </a:pPr>
            <a:r>
              <a:rPr lang="el-GR" altLang="el-GR" dirty="0" smtClean="0"/>
              <a:t>Από μηχανικές διατάξεις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Πλεονεκτήματα </a:t>
            </a:r>
            <a:r>
              <a:rPr lang="en-US" sz="3200" b="0" dirty="0"/>
              <a:t>1</a:t>
            </a:r>
            <a:r>
              <a:rPr lang="en-US" sz="3200" b="0" dirty="0" smtClean="0"/>
              <a:t>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5000"/>
              </a:lnSpc>
            </a:pPr>
            <a:r>
              <a:rPr lang="el-GR" altLang="el-GR" dirty="0">
                <a:solidFill>
                  <a:prstClr val="black"/>
                </a:solidFill>
              </a:rPr>
              <a:t>Τα πλεονεκτήματα της εφαρμογής  της αντίστασης από τον φυσικοθεραπευτή είναι:</a:t>
            </a:r>
          </a:p>
          <a:p>
            <a:pPr lvl="1">
              <a:lnSpc>
                <a:spcPct val="105000"/>
              </a:lnSpc>
            </a:pPr>
            <a:r>
              <a:rPr lang="el-GR" altLang="el-GR" dirty="0">
                <a:solidFill>
                  <a:prstClr val="black"/>
                </a:solidFill>
              </a:rPr>
              <a:t>Μπορεί να προσαρμοστεί η αντίσταση στην ικανότητα του ασθενή κατά την εξέλιξη της τροχιάς της κίνησης</a:t>
            </a:r>
            <a:r>
              <a:rPr lang="en-US" altLang="el-GR" dirty="0">
                <a:solidFill>
                  <a:prstClr val="black"/>
                </a:solidFill>
              </a:rPr>
              <a:t>.</a:t>
            </a:r>
            <a:endParaRPr lang="el-GR" altLang="el-GR" dirty="0">
              <a:solidFill>
                <a:prstClr val="black"/>
              </a:solidFill>
            </a:endParaRPr>
          </a:p>
          <a:p>
            <a:pPr lvl="1">
              <a:lnSpc>
                <a:spcPct val="105000"/>
              </a:lnSpc>
            </a:pPr>
            <a:r>
              <a:rPr lang="el-GR" altLang="el-GR" dirty="0">
                <a:solidFill>
                  <a:prstClr val="black"/>
                </a:solidFill>
              </a:rPr>
              <a:t>Η αντίσταση εφαρμόζεται σε ανατομικά ή διαγώνια </a:t>
            </a:r>
            <a:r>
              <a:rPr lang="el-GR" altLang="el-GR" dirty="0" smtClean="0">
                <a:solidFill>
                  <a:prstClr val="black"/>
                </a:solidFill>
              </a:rPr>
              <a:t>επίπεδα.</a:t>
            </a:r>
            <a:endParaRPr lang="en-US" altLang="el-GR" dirty="0" smtClean="0">
              <a:solidFill>
                <a:prstClr val="black"/>
              </a:solidFill>
            </a:endParaRP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Το σημείο εφαρμογής καθορίζεται σε σχέση με τον επιθυμητό μοχλοβραχίονα αντίστασης και σε συνάρτηση με υπαρκτή αστάθεια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Πλεονεκτήματα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077200" cy="5040560"/>
          </a:xfrm>
        </p:spPr>
        <p:txBody>
          <a:bodyPr>
            <a:normAutofit/>
          </a:bodyPr>
          <a:lstStyle/>
          <a:p>
            <a:pPr marL="441325" lvl="1">
              <a:lnSpc>
                <a:spcPct val="110000"/>
              </a:lnSpc>
            </a:pPr>
            <a:r>
              <a:rPr lang="el-GR" altLang="el-GR" dirty="0" smtClean="0"/>
              <a:t>Μπορεί να δοθεί έμφαση σε ισομετρικές και ισοτονικές συσπάσεις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441325" lvl="1">
              <a:lnSpc>
                <a:spcPct val="110000"/>
              </a:lnSpc>
            </a:pPr>
            <a:r>
              <a:rPr lang="el-GR" altLang="el-GR" dirty="0" smtClean="0"/>
              <a:t>Καλλιεργείται η σχέση φυσικοθεραπευτή – ασθενή με τον πρώτο να εμψυχώνει τον ασθενή στον τελικό «κοινό» στόχο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marL="441325" lvl="1">
              <a:lnSpc>
                <a:spcPct val="110000"/>
              </a:lnSpc>
            </a:pPr>
            <a:r>
              <a:rPr lang="el-GR" altLang="el-GR" dirty="0" smtClean="0"/>
              <a:t>Αυτό είναι ιδιαίτερα σημαντικό στα πρώτα στάδια της θεραπείας οπότε η μυϊκή απάντηση στο ερέθισμα για κίνηση ίσως είναι πτωχή</a:t>
            </a:r>
            <a:r>
              <a:rPr lang="en-US" altLang="el-GR" dirty="0" smtClean="0"/>
              <a:t>,</a:t>
            </a:r>
            <a:r>
              <a:rPr lang="el-GR" altLang="el-GR" dirty="0" smtClean="0"/>
              <a:t> ενώ υπάρχει παράλληλα πόνος</a:t>
            </a:r>
            <a:r>
              <a:rPr lang="en-US" alt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91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Μειονεκτήματα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865712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altLang="el-GR" dirty="0" smtClean="0"/>
              <a:t>Τα μειονεκτήματα της εφαρμογής της αντίστασης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τον φυσικοθεραπευτή:</a:t>
            </a:r>
          </a:p>
          <a:p>
            <a:pPr lvl="1">
              <a:lnSpc>
                <a:spcPct val="114000"/>
              </a:lnSpc>
            </a:pPr>
            <a:r>
              <a:rPr lang="el-GR" altLang="el-GR" dirty="0" smtClean="0"/>
              <a:t>Είναι αδύνατο να γίνει αντικειμενική εκτίμηση της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εφαρμοζόμενης αντίστασης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4000"/>
              </a:lnSpc>
            </a:pPr>
            <a:r>
              <a:rPr lang="el-GR" altLang="el-GR" dirty="0" smtClean="0"/>
              <a:t>Εάν ο ασθενής είναι αρκετά δυνατός</a:t>
            </a:r>
            <a:r>
              <a:rPr lang="en-US" altLang="el-GR" dirty="0" smtClean="0"/>
              <a:t> </a:t>
            </a:r>
            <a:r>
              <a:rPr lang="el-GR" altLang="el-GR" dirty="0" smtClean="0"/>
              <a:t>,είναι πιθανόν ο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φυσικοθεραπευτής να αποδεικνύεται ανεπαρκής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>
              <a:lnSpc>
                <a:spcPct val="114000"/>
              </a:lnSpc>
            </a:pPr>
            <a:r>
              <a:rPr lang="el-GR" altLang="el-GR" dirty="0" smtClean="0"/>
              <a:t>Πρόκειται για «έντονη» θεραπευτική σχέση, που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προωθεί την εξάρτηση του ασθενή από τον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φυσικοθεραπευτή.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Ωμική Ζώνη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pic>
        <p:nvPicPr>
          <p:cNvPr id="5" name="Picture 4" descr="File:Cable-seated-rear-lateral-raise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82" y="1905000"/>
            <a:ext cx="4732592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ile:Shoulder-press-machin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1751"/>
            <a:ext cx="3733800" cy="545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281126" y="6360824"/>
            <a:ext cx="330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Shoulder-press-machine-1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4953000" y="5791316"/>
            <a:ext cx="330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Cable-seated-rear-lateral-raise-1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Μηχανική Διάταξη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Πλεονεκτήματα εφαρμογής αντίστασης από μηχανική διάταξη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δύναμη που ασκείται – η αντίσταση – καθορίζεται απόλυτα και αντικειμενικά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συνθήκες ανεξαρτησίας στον ασθενή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Προωθεί την συμμετοχή και το ενδιαφέρον του ασθενή για την εξέλιξη και την εφαρμογή του προγράμματος ενδυνάμωσης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Είναι λιγότερο έντονη για τον φυσικοθεραπευτή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Άνω Άκρο</a:t>
            </a:r>
            <a:endParaRPr lang="el-GR" sz="3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pic>
        <p:nvPicPr>
          <p:cNvPr id="5" name="Picture 2" descr="File:Dumbbell-lateral-raises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3140"/>
            <a:ext cx="3962400" cy="43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ile:Barbell-front-raises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49653" cy="52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7"/>
          <p:cNvSpPr/>
          <p:nvPr/>
        </p:nvSpPr>
        <p:spPr>
          <a:xfrm>
            <a:off x="1143000" y="6356359"/>
            <a:ext cx="330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Barbell-front-raises-1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5345097" y="5894694"/>
            <a:ext cx="3306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Dumbbell-lateral-raises-1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Sekiseiinko"/>
              </a:rPr>
              <a:t>Sekiseiinko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Μηχανική Διάταξη </a:t>
            </a:r>
            <a:r>
              <a:rPr lang="el-GR" sz="3200" b="0" dirty="0" smtClean="0"/>
              <a:t>2/2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Τα μειονεκτήματα εφαρμογής της αντίστασης από μηχανική διάταξη:</a:t>
            </a:r>
          </a:p>
          <a:p>
            <a:pPr lvl="1"/>
            <a:r>
              <a:rPr lang="el-GR" altLang="el-GR" dirty="0" smtClean="0"/>
              <a:t>Είναι δυσκολότερο να συνδυαστεί ισομετρική και ισοτονική συστολή κατά την εξέλιξη της άσκησης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Επηρεάζεται η σχέση φυσικοθεραπευτή -  ασθενή, η οποία δεν είναι δυνατόν να είναι τόσο στενή, ούτε τόσο υποστηρικτική.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330</TotalTime>
  <Words>1026</Words>
  <Application>Microsoft Office PowerPoint</Application>
  <PresentationFormat>Προβολή στην οθόνη (4:3)</PresentationFormat>
  <Paragraphs>117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Θεραπευτική Άσκηση Αντίστασης</vt:lpstr>
      <vt:lpstr>Πλεονεκτήματα 1/2</vt:lpstr>
      <vt:lpstr>Πλεονεκτήματα 2/2</vt:lpstr>
      <vt:lpstr>Μειονεκτήματα</vt:lpstr>
      <vt:lpstr>Ωμική Ζώνη</vt:lpstr>
      <vt:lpstr>Μηχανική Διάταξη 1/2</vt:lpstr>
      <vt:lpstr>Άνω Άκρο</vt:lpstr>
      <vt:lpstr>Μηχανική Διάταξη 2/2</vt:lpstr>
      <vt:lpstr>Ασκήσεις Ενδυνάμωσης</vt:lpstr>
      <vt:lpstr>Πυραμιδοειδής Προσέγγιση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20</cp:revision>
  <dcterms:created xsi:type="dcterms:W3CDTF">2015-08-03T08:18:23Z</dcterms:created>
  <dcterms:modified xsi:type="dcterms:W3CDTF">2015-08-06T09:19:26Z</dcterms:modified>
</cp:coreProperties>
</file>