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708" r:id="rId2"/>
  </p:sldMasterIdLst>
  <p:notesMasterIdLst>
    <p:notesMasterId r:id="rId16"/>
  </p:notesMasterIdLst>
  <p:handoutMasterIdLst>
    <p:handoutMasterId r:id="rId17"/>
  </p:handoutMasterIdLst>
  <p:sldIdLst>
    <p:sldId id="256" r:id="rId3"/>
    <p:sldId id="267" r:id="rId4"/>
    <p:sldId id="268" r:id="rId5"/>
    <p:sldId id="269" r:id="rId6"/>
    <p:sldId id="270" r:id="rId7"/>
    <p:sldId id="271" r:id="rId8"/>
    <p:sldId id="257" r:id="rId9"/>
    <p:sldId id="262" r:id="rId10"/>
    <p:sldId id="264" r:id="rId11"/>
    <p:sldId id="272" r:id="rId12"/>
    <p:sldId id="273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20/2/2015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662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88032"/>
            <a:ext cx="8229600" cy="90872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1800"/>
              </a:spcBef>
              <a:defRPr sz="2400"/>
            </a:lvl1pPr>
            <a:lvl2pPr marL="742950" indent="-285750">
              <a:lnSpc>
                <a:spcPct val="114000"/>
              </a:lnSpc>
              <a:spcBef>
                <a:spcPts val="18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4000"/>
              </a:lnSpc>
              <a:spcBef>
                <a:spcPts val="1800"/>
              </a:spcBef>
              <a:defRPr sz="2400"/>
            </a:lvl3pPr>
            <a:lvl4pPr>
              <a:lnSpc>
                <a:spcPct val="114000"/>
              </a:lnSpc>
              <a:spcBef>
                <a:spcPts val="1800"/>
              </a:spcBef>
              <a:defRPr sz="2400"/>
            </a:lvl4pPr>
            <a:lvl5pPr>
              <a:lnSpc>
                <a:spcPct val="114000"/>
              </a:lnSpc>
              <a:spcBef>
                <a:spcPts val="18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  <p:sp>
        <p:nvSpPr>
          <p:cNvPr id="7" name="Rectangle 9"/>
          <p:cNvSpPr>
            <a:spLocks noChangeArrowheads="1"/>
          </p:cNvSpPr>
          <p:nvPr userDrawn="1"/>
        </p:nvSpPr>
        <p:spPr bwMode="auto">
          <a:xfrm>
            <a:off x="0" y="-26988"/>
            <a:ext cx="9144000" cy="288926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" name="Rectangle 10"/>
          <p:cNvSpPr>
            <a:spLocks noChangeArrowheads="1"/>
          </p:cNvSpPr>
          <p:nvPr userDrawn="1"/>
        </p:nvSpPr>
        <p:spPr bwMode="auto">
          <a:xfrm>
            <a:off x="0" y="6742113"/>
            <a:ext cx="9144000" cy="115887"/>
          </a:xfrm>
          <a:prstGeom prst="rect">
            <a:avLst/>
          </a:prstGeom>
          <a:solidFill>
            <a:srgbClr val="BBE0E3"/>
          </a:solidFill>
          <a:ln w="9525">
            <a:solidFill>
              <a:srgbClr val="BBE0E3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altLang="el-GR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1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Κινησιοθεραπεία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Θ) 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24944"/>
            <a:ext cx="9144000" cy="223224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Εισαγωγή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Δρ. Ευθυμία Ζέρβα, MSc, PhD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Καθηγήτρια Εφαρμογών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2200" dirty="0"/>
              <a:t>Τμήμα Φυσικοθεραπείας – ΤΕΙ Αθήνας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441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1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</a:t>
            </a:r>
            <a:r>
              <a:rPr lang="el-GR" sz="2000" dirty="0" smtClean="0"/>
              <a:t>υπάρχει) μαζί </a:t>
            </a:r>
            <a:r>
              <a:rPr lang="el-GR" sz="2000" dirty="0"/>
              <a:t>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επίδρασης της κίνησης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1403648" y="1268760"/>
            <a:ext cx="6408712" cy="5256584"/>
            <a:chOff x="1403648" y="1196752"/>
            <a:chExt cx="6408712" cy="5256584"/>
          </a:xfrm>
        </p:grpSpPr>
        <p:sp>
          <p:nvSpPr>
            <p:cNvPr id="5" name="Ισοσκελές τρίγωνο 4"/>
            <p:cNvSpPr/>
            <p:nvPr/>
          </p:nvSpPr>
          <p:spPr>
            <a:xfrm>
              <a:off x="1403648" y="1340768"/>
              <a:ext cx="6408712" cy="5112568"/>
            </a:xfrm>
            <a:prstGeom prst="triangle">
              <a:avLst>
                <a:gd name="adj" fmla="val 49594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>
                <a:spcAft>
                  <a:spcPts val="3000"/>
                </a:spcAft>
              </a:pPr>
              <a:endParaRPr lang="el-GR" sz="2200" b="1" dirty="0"/>
            </a:p>
          </p:txBody>
        </p:sp>
        <p:sp>
          <p:nvSpPr>
            <p:cNvPr id="6" name="Ορθογώνιο 5"/>
            <p:cNvSpPr/>
            <p:nvPr/>
          </p:nvSpPr>
          <p:spPr>
            <a:xfrm>
              <a:off x="2322004" y="1916832"/>
              <a:ext cx="4572000" cy="417037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l-GR" sz="2000" b="1" dirty="0">
                  <a:latin typeface="+mn-lt"/>
                </a:rPr>
                <a:t>Δύναμη</a:t>
              </a:r>
            </a:p>
            <a:p>
              <a:pPr algn="ctr">
                <a:spcAft>
                  <a:spcPts val="1800"/>
                </a:spcAft>
              </a:pPr>
              <a:r>
                <a:rPr lang="el-GR" sz="2000" b="1" dirty="0">
                  <a:latin typeface="+mn-lt"/>
                </a:rPr>
                <a:t>Μυϊκός </a:t>
              </a:r>
              <a:r>
                <a:rPr lang="el-GR" sz="2000" b="1" dirty="0" smtClean="0">
                  <a:latin typeface="+mn-lt"/>
                </a:rPr>
                <a:t>Τόνος</a:t>
              </a:r>
            </a:p>
            <a:p>
              <a:pPr algn="ctr">
                <a:spcAft>
                  <a:spcPts val="1800"/>
                </a:spcAft>
              </a:pPr>
              <a:r>
                <a:rPr lang="el-GR" sz="2000" b="1" dirty="0" smtClean="0">
                  <a:latin typeface="+mn-lt"/>
                </a:rPr>
                <a:t>Ευκαμψία</a:t>
              </a:r>
              <a:endParaRPr lang="el-GR" sz="2000" b="1" dirty="0">
                <a:latin typeface="+mn-lt"/>
              </a:endParaRPr>
            </a:p>
            <a:p>
              <a:pPr algn="ctr">
                <a:spcAft>
                  <a:spcPts val="1800"/>
                </a:spcAft>
              </a:pPr>
              <a:r>
                <a:rPr lang="el-GR" sz="2000" b="1" dirty="0">
                  <a:latin typeface="+mn-lt"/>
                </a:rPr>
                <a:t>Χαλάρωση</a:t>
              </a:r>
            </a:p>
            <a:p>
              <a:pPr algn="ctr">
                <a:spcAft>
                  <a:spcPts val="1800"/>
                </a:spcAft>
              </a:pPr>
              <a:r>
                <a:rPr lang="el-GR" sz="2000" b="1" dirty="0">
                  <a:latin typeface="+mn-lt"/>
                </a:rPr>
                <a:t>Αντοχή</a:t>
              </a:r>
            </a:p>
            <a:p>
              <a:pPr algn="ctr">
                <a:spcAft>
                  <a:spcPts val="1800"/>
                </a:spcAft>
              </a:pPr>
              <a:r>
                <a:rPr lang="el-GR" sz="2000" b="1" dirty="0">
                  <a:latin typeface="+mn-lt"/>
                </a:rPr>
                <a:t>Ισορροπία</a:t>
              </a:r>
            </a:p>
            <a:p>
              <a:pPr algn="ctr">
                <a:spcAft>
                  <a:spcPts val="1800"/>
                </a:spcAft>
              </a:pPr>
              <a:r>
                <a:rPr lang="el-GR" sz="2000" b="1" dirty="0">
                  <a:latin typeface="+mn-lt"/>
                </a:rPr>
                <a:t>Σωστή Όρθια Θέση</a:t>
              </a:r>
            </a:p>
            <a:p>
              <a:pPr algn="ctr">
                <a:spcAft>
                  <a:spcPts val="1800"/>
                </a:spcAft>
              </a:pPr>
              <a:r>
                <a:rPr lang="el-GR" sz="2000" b="1" dirty="0">
                  <a:latin typeface="+mn-lt"/>
                </a:rPr>
                <a:t>Νευρομυϊκή Συναρμογή</a:t>
              </a:r>
            </a:p>
          </p:txBody>
        </p:sp>
        <p:sp>
          <p:nvSpPr>
            <p:cNvPr id="7" name="Οριζόντιος πάπυρος 6"/>
            <p:cNvSpPr/>
            <p:nvPr/>
          </p:nvSpPr>
          <p:spPr>
            <a:xfrm>
              <a:off x="2013256" y="1196752"/>
              <a:ext cx="5328592" cy="576064"/>
            </a:xfrm>
            <a:prstGeom prst="horizontalScroll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400" b="1" dirty="0" smtClean="0">
                  <a:solidFill>
                    <a:schemeClr val="tx1"/>
                  </a:solidFill>
                </a:rPr>
                <a:t>Κεντρικό </a:t>
              </a:r>
              <a:r>
                <a:rPr lang="el-GR" sz="2400" b="1" dirty="0">
                  <a:solidFill>
                    <a:schemeClr val="tx1"/>
                  </a:solidFill>
                </a:rPr>
                <a:t>Ν</a:t>
              </a:r>
              <a:r>
                <a:rPr lang="el-GR" sz="2400" b="1" dirty="0" smtClean="0">
                  <a:solidFill>
                    <a:schemeClr val="tx1"/>
                  </a:solidFill>
                </a:rPr>
                <a:t>ευρικό Σύστημα</a:t>
              </a:r>
              <a:endParaRPr lang="el-GR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9255" y="6525344"/>
            <a:ext cx="2660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latin typeface="+mn-lt"/>
              </a:rPr>
              <a:t>(τροποποιημένο από </a:t>
            </a:r>
            <a:r>
              <a:rPr lang="en-US" sz="1200" dirty="0" smtClean="0">
                <a:latin typeface="+mn-lt"/>
              </a:rPr>
              <a:t>Galiey </a:t>
            </a:r>
            <a:r>
              <a:rPr lang="el-GR" sz="1200" dirty="0" smtClean="0">
                <a:latin typeface="+mn-lt"/>
              </a:rPr>
              <a:t>και </a:t>
            </a:r>
            <a:r>
              <a:rPr lang="en-US" sz="1200" dirty="0" smtClean="0">
                <a:latin typeface="+mn-lt"/>
              </a:rPr>
              <a:t>Foster)</a:t>
            </a:r>
            <a:r>
              <a:rPr lang="el-GR" sz="1200" dirty="0" smtClean="0">
                <a:latin typeface="+mn-lt"/>
              </a:rPr>
              <a:t> 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4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Βασικές αρχές</a:t>
            </a:r>
            <a:r>
              <a:rPr lang="en-US" dirty="0" smtClean="0"/>
              <a:t> </a:t>
            </a:r>
            <a:r>
              <a:rPr lang="el-GR" dirty="0" smtClean="0"/>
              <a:t>κινησιοθεραπείας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Βελτίωση της </a:t>
            </a:r>
            <a:r>
              <a:rPr lang="el-GR" dirty="0" smtClean="0"/>
              <a:t>δύναμης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Βελτίωση της </a:t>
            </a:r>
            <a:r>
              <a:rPr lang="el-GR" dirty="0" smtClean="0"/>
              <a:t>ισχύος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Βελτίωση της </a:t>
            </a:r>
            <a:r>
              <a:rPr lang="el-GR" dirty="0" smtClean="0"/>
              <a:t>ελαστικότητας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Βελτίωση-διατήρηση της τροχιάς της </a:t>
            </a:r>
            <a:r>
              <a:rPr lang="el-GR" dirty="0" smtClean="0"/>
              <a:t>κίνησης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Διατήρηση της υπάρχουσας κινητικής </a:t>
            </a:r>
            <a:r>
              <a:rPr lang="el-GR" dirty="0" smtClean="0"/>
              <a:t>κατάστασης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Βελτίωση της παρέκκλισης προς το </a:t>
            </a:r>
            <a:r>
              <a:rPr lang="el-GR" dirty="0" smtClean="0"/>
              <a:t>φυσιολογικό</a:t>
            </a:r>
            <a:r>
              <a:rPr lang="en-US" dirty="0" smtClean="0"/>
              <a:t>.</a:t>
            </a:r>
            <a:endParaRPr lang="el-GR" dirty="0"/>
          </a:p>
          <a:p>
            <a:r>
              <a:rPr lang="el-GR" dirty="0"/>
              <a:t>Διατήρηση-βελτίωση της ιδιοδεκτικότητας και της κιναισθητικής εικόνας.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371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Δυναμική βιομηχανική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</p:spPr>
        <p:txBody>
          <a:bodyPr/>
          <a:lstStyle/>
          <a:p>
            <a:r>
              <a:rPr lang="el-GR" dirty="0" smtClean="0"/>
              <a:t>Η Δυναμική </a:t>
            </a:r>
            <a:r>
              <a:rPr lang="el-GR" dirty="0"/>
              <a:t>Β</a:t>
            </a:r>
            <a:r>
              <a:rPr lang="el-GR" dirty="0" smtClean="0"/>
              <a:t>ιομηχανική μελέτα την κίνηση και διαιρείται σε:</a:t>
            </a:r>
          </a:p>
          <a:p>
            <a:pPr lvl="1" indent="-387350"/>
            <a:r>
              <a:rPr lang="el-GR" b="1" dirty="0" smtClean="0"/>
              <a:t>Δυναμική </a:t>
            </a:r>
            <a:r>
              <a:rPr lang="el-GR" dirty="0" smtClean="0"/>
              <a:t>και</a:t>
            </a:r>
          </a:p>
          <a:p>
            <a:pPr lvl="1" indent="-387350"/>
            <a:r>
              <a:rPr lang="el-GR" b="1" dirty="0" smtClean="0"/>
              <a:t>Στατική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19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Στατική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1872208"/>
          </a:xfrm>
          <a:ln w="19050">
            <a:solidFill>
              <a:schemeClr val="tx1"/>
            </a:solidFill>
          </a:ln>
        </p:spPr>
        <p:txBody>
          <a:bodyPr anchor="ctr"/>
          <a:lstStyle/>
          <a:p>
            <a:pPr>
              <a:buFont typeface="Wingdings" panose="05000000000000000000" pitchFamily="2" charset="2"/>
              <a:buChar char="ü"/>
            </a:pPr>
            <a:r>
              <a:rPr lang="el-GR" dirty="0" smtClean="0"/>
              <a:t>Η στατική μελέτα τις συνθήκες που απαιτούνται σε ένα σώμα για να ισορροπήσει (</a:t>
            </a:r>
            <a:r>
              <a:rPr lang="el-GR" dirty="0"/>
              <a:t>βάση </a:t>
            </a:r>
            <a:r>
              <a:rPr lang="el-GR" dirty="0" smtClean="0"/>
              <a:t>στήριξης, δράση-αντίδραση</a:t>
            </a:r>
            <a:r>
              <a:rPr lang="el-GR" dirty="0"/>
              <a:t>, </a:t>
            </a:r>
            <a:r>
              <a:rPr lang="el-GR" dirty="0" smtClean="0"/>
              <a:t>συνισταμένη δυνάμεων</a:t>
            </a:r>
            <a:r>
              <a:rPr lang="el-GR" dirty="0"/>
              <a:t>, κινητικός έλεγχος κτλ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3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720080"/>
          </a:xfrm>
        </p:spPr>
        <p:txBody>
          <a:bodyPr/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el-GR" dirty="0" smtClean="0"/>
              <a:t>Η δυναμική διαιρείται σε </a:t>
            </a:r>
            <a:r>
              <a:rPr lang="el-GR" b="1" dirty="0" smtClean="0"/>
              <a:t>κινηματική</a:t>
            </a:r>
            <a:r>
              <a:rPr lang="el-GR" dirty="0" smtClean="0"/>
              <a:t> και </a:t>
            </a:r>
            <a:r>
              <a:rPr lang="el-GR" b="1" dirty="0" smtClean="0"/>
              <a:t>κινητική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2996952"/>
            <a:ext cx="3024336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Η </a:t>
            </a:r>
            <a:r>
              <a:rPr lang="el-GR" sz="2400" b="1" dirty="0" smtClean="0">
                <a:latin typeface="+mn-lt"/>
              </a:rPr>
              <a:t>κινηματική </a:t>
            </a:r>
            <a:r>
              <a:rPr lang="el-GR" sz="2400" dirty="0" smtClean="0">
                <a:latin typeface="+mn-lt"/>
              </a:rPr>
              <a:t>περιγρ</a:t>
            </a:r>
            <a:r>
              <a:rPr lang="el-GR" sz="2400" dirty="0">
                <a:latin typeface="+mn-lt"/>
              </a:rPr>
              <a:t>ά</a:t>
            </a:r>
            <a:r>
              <a:rPr lang="el-GR" sz="2400" dirty="0" smtClean="0">
                <a:latin typeface="+mn-lt"/>
              </a:rPr>
              <a:t>φει την κίνηση (θέση, ταχύτητα</a:t>
            </a:r>
            <a:r>
              <a:rPr lang="el-GR" sz="2400" dirty="0">
                <a:latin typeface="+mn-lt"/>
              </a:rPr>
              <a:t>,</a:t>
            </a:r>
          </a:p>
          <a:p>
            <a:pPr algn="ctr"/>
            <a:r>
              <a:rPr lang="el-GR" sz="2400" dirty="0">
                <a:latin typeface="+mn-lt"/>
              </a:rPr>
              <a:t>επιτάχυνση</a:t>
            </a:r>
            <a:r>
              <a:rPr lang="el-GR" sz="2400" dirty="0" smtClean="0">
                <a:latin typeface="+mn-lt"/>
              </a:rPr>
              <a:t>).</a:t>
            </a:r>
          </a:p>
          <a:p>
            <a:pPr algn="ctr"/>
            <a:endParaRPr lang="el-GR" sz="2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32040" y="2996952"/>
            <a:ext cx="3024336" cy="193899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Η </a:t>
            </a:r>
            <a:r>
              <a:rPr lang="el-GR" sz="2400" b="1" dirty="0" smtClean="0">
                <a:latin typeface="+mn-lt"/>
              </a:rPr>
              <a:t>κινητική</a:t>
            </a:r>
            <a:r>
              <a:rPr lang="el-GR" sz="2400" dirty="0" smtClean="0">
                <a:latin typeface="+mn-lt"/>
              </a:rPr>
              <a:t> αναλύει τις δυνάμεις που επιδρούν στην κίνηση (μυϊκή σύσπαση, αντίσταση κτλ)</a:t>
            </a:r>
            <a:endParaRPr lang="el-G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1084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Ευθυμία </a:t>
            </a:r>
            <a:r>
              <a:rPr lang="el-GR" sz="2000" dirty="0" smtClean="0"/>
              <a:t>Ζέρβα 2014. </a:t>
            </a:r>
            <a:r>
              <a:rPr lang="el-GR" sz="2000" dirty="0"/>
              <a:t>Ευθυμία Ζέρβα. </a:t>
            </a:r>
            <a:r>
              <a:rPr lang="el-GR" sz="2000" smtClean="0"/>
              <a:t>«</a:t>
            </a:r>
            <a:r>
              <a:rPr lang="el-GR" sz="2000" smtClean="0"/>
              <a:t>Κινησιοθεραπεία (Θ).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Εισαγωγή».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plate final">
  <a:themeElements>
    <a:clrScheme name="Προσαρμοσμένο 1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</TotalTime>
  <Words>747</Words>
  <Application>Microsoft Office PowerPoint</Application>
  <PresentationFormat>Προβολή στην οθόνη (4:3)</PresentationFormat>
  <Paragraphs>100</Paragraphs>
  <Slides>13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template</vt:lpstr>
      <vt:lpstr>1_template final</vt:lpstr>
      <vt:lpstr>Κινησιοθεραπεία (Θ) </vt:lpstr>
      <vt:lpstr>Παράγοντες επίδρασης της κίνησης</vt:lpstr>
      <vt:lpstr>Βασικές αρχές κινησιοθεραπείας</vt:lpstr>
      <vt:lpstr>Δυναμική βιομηχανική</vt:lpstr>
      <vt:lpstr>Στατική</vt:lpstr>
      <vt:lpstr>Δυναμική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Κινησιοθεραπεία </dc:title>
  <dc:creator>opencourses@teiath.gr</dc:creator>
  <cp:lastModifiedBy>natasakar new</cp:lastModifiedBy>
  <cp:revision>11</cp:revision>
  <dcterms:created xsi:type="dcterms:W3CDTF">2014-10-31T15:48:23Z</dcterms:created>
  <dcterms:modified xsi:type="dcterms:W3CDTF">2015-02-20T10:28:53Z</dcterms:modified>
</cp:coreProperties>
</file>