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70"/>
  </p:notesMasterIdLst>
  <p:handoutMasterIdLst>
    <p:handoutMasterId r:id="rId71"/>
  </p:handoutMasterIdLst>
  <p:sldIdLst>
    <p:sldId id="256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83" r:id="rId53"/>
    <p:sldId id="384" r:id="rId54"/>
    <p:sldId id="385" r:id="rId55"/>
    <p:sldId id="386" r:id="rId56"/>
    <p:sldId id="387" r:id="rId57"/>
    <p:sldId id="388" r:id="rId58"/>
    <p:sldId id="389" r:id="rId59"/>
    <p:sldId id="390" r:id="rId60"/>
    <p:sldId id="391" r:id="rId61"/>
    <p:sldId id="257" r:id="rId62"/>
    <p:sldId id="262" r:id="rId63"/>
    <p:sldId id="264" r:id="rId64"/>
    <p:sldId id="321" r:id="rId65"/>
    <p:sldId id="322" r:id="rId66"/>
    <p:sldId id="266" r:id="rId67"/>
    <p:sldId id="334" r:id="rId68"/>
    <p:sldId id="261" r:id="rId69"/>
  </p:sldIdLst>
  <p:sldSz cx="9144000" cy="6858000" type="screen4x3"/>
  <p:notesSz cx="7104063" cy="10234613"/>
  <p:custDataLst>
    <p:tags r:id="rId7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75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44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7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58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58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58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3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15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1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49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93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23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31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46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70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41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824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70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86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0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0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79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7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3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4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4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0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4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2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4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5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143000" indent="-228600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−"/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9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13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6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3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5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8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3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3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3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7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3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5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://commons.wikimedia.org/wiki/User:Hellerhof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erilunaere_Luxation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posterng.netkey.at/esr/viewing/index.php?module=viewing_poster&amp;task=viewsection&amp;pi=114457&amp;ti=368194&amp;searchkey=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lide5kaka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Anatomist9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lide4kaka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Anatomist9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ay336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Pngbo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Gray336.png" TargetMode="Externa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335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aofoundation.org/wps/portal/!ut/p/a0/04_Sj9CPykssy0xPLMnMz0vMAfGjzOKN_A0M3D2DDbz9_UMMDRyDXQ3dw9wMDAzMjfULsh0VAbWjLW0!/?bone=Hand&amp;classification=72-Perilunate,%20Dissociation&amp;implantstype=Ligament%20repair&amp;method=Lunocapitate%20dissociation&amp;redfix_url=&amp;segment=Scaphoid&amp;showPage=redfix&amp;treatment=Operative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440_HandBone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jps.org/article.asp?issn=0970-0358;year=2011;volume=44;issue=2;spage=186;epage=196;aulast=Bha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418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418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419.pn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422.pn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rist_extensor_compartments_(numbered)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File_Upload_Bot_(Magnus_Manske)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commons.wikimedia.org/wiki/File:Carpals_-_english.pn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Uwe_Gille" TargetMode="External"/><Relationship Id="rId4" Type="http://schemas.openxmlformats.org/officeDocument/2006/relationships/hyperlink" Target="http://commons.wikimedia.org/wiki/File:Flexor-carpi-radialis.pn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Flexor-digitorum-profundis.png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://commons.wikimedia.org/wiki/File:Gray426.p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Pngbot" TargetMode="External"/><Relationship Id="rId5" Type="http://schemas.openxmlformats.org/officeDocument/2006/relationships/hyperlink" Target="http://commons.wikimedia.org/wiki/File:Gray427.png" TargetMode="Externa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vaQnh-p0uU" TargetMode="External"/><Relationship Id="rId2" Type="http://schemas.openxmlformats.org/officeDocument/2006/relationships/hyperlink" Target="https://www.youtube.com/watch?v=ytJ-oZhFM5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FOX_52" TargetMode="External"/><Relationship Id="rId4" Type="http://schemas.openxmlformats.org/officeDocument/2006/relationships/hyperlink" Target="http://commons.wikimedia.org/wiki/File:815_The_Carpal_Tunnel.jpg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://commons.wikimedia.org/wiki/File:Carpal_Tunnel_Syndrome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336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Κινησιολογία 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/>
              <a:t>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Άρθρωση Καρπού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Παλίνα </a:t>
            </a:r>
            <a:r>
              <a:rPr lang="el-GR" sz="2200" dirty="0"/>
              <a:t>Καρακασίδου, </a:t>
            </a:r>
            <a:r>
              <a:rPr lang="en-US" sz="2200" dirty="0"/>
              <a:t>PT, OMT, MManipTher, MSc, PhD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Αρθρολογία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Οι </a:t>
            </a:r>
            <a:r>
              <a:rPr lang="el-GR" sz="2400" dirty="0"/>
              <a:t>ενδοκαρπικές αρθρώσεις συμβάλλουν στις κινήσεις του καρπού μέσω μικρών κινήσεων ολίσθησης και </a:t>
            </a:r>
            <a:r>
              <a:rPr lang="el-GR" sz="2400" dirty="0" smtClean="0"/>
              <a:t>κύλισης.</a:t>
            </a:r>
            <a:endParaRPr lang="el-GR" sz="2400" dirty="0"/>
          </a:p>
          <a:p>
            <a:r>
              <a:rPr lang="el-GR" sz="2400" dirty="0"/>
              <a:t>Σε σύγκριση με τις μεγάλου εύρους κινήσεις στις κύριες αρθρώσεις, οι κινήσεις αυτές είναι πολύ μικρές, αλλά πολύ σημαντικές για την φυσιολογική λειτουργία του </a:t>
            </a:r>
            <a:r>
              <a:rPr lang="el-GR" sz="2400" dirty="0" smtClean="0"/>
              <a:t>καρπού.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Πηχεοκαρπική</a:t>
            </a:r>
            <a:r>
              <a:rPr lang="el-GR" dirty="0" smtClean="0"/>
              <a:t> άρθρωση </a:t>
            </a:r>
            <a:r>
              <a:rPr lang="el-GR" sz="3200" b="0" dirty="0" smtClean="0"/>
              <a:t>1/3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94509"/>
            <a:ext cx="5760640" cy="3384376"/>
          </a:xfrm>
        </p:spPr>
        <p:txBody>
          <a:bodyPr>
            <a:normAutofit/>
          </a:bodyPr>
          <a:lstStyle/>
          <a:p>
            <a:r>
              <a:rPr lang="el-GR" dirty="0"/>
              <a:t>Στην ακτινογραφία, ο χώρος μεταξύ του πυραμοειδούς και της ωλένης φαίνεται </a:t>
            </a:r>
            <a:r>
              <a:rPr lang="el-GR" dirty="0" smtClean="0"/>
              <a:t>κενός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Όμως, αυτό το διάστημα πληρούται από τον τρίγωνο </a:t>
            </a:r>
            <a:r>
              <a:rPr lang="el-GR" dirty="0" err="1" smtClean="0"/>
              <a:t>ινοχόνδρινο</a:t>
            </a:r>
            <a:r>
              <a:rPr lang="el-GR" dirty="0" smtClean="0"/>
              <a:t> </a:t>
            </a:r>
            <a:r>
              <a:rPr lang="el-GR" dirty="0"/>
              <a:t>σχηματισμό, όπως φαίνεται στην μαγνητική </a:t>
            </a:r>
            <a:r>
              <a:rPr lang="el-GR" dirty="0" smtClean="0"/>
              <a:t>τομογραφία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5" name="Ομάδα 6"/>
          <p:cNvGrpSpPr/>
          <p:nvPr/>
        </p:nvGrpSpPr>
        <p:grpSpPr>
          <a:xfrm>
            <a:off x="6084168" y="1124744"/>
            <a:ext cx="2808312" cy="3960440"/>
            <a:chOff x="6156176" y="1124744"/>
            <a:chExt cx="2232248" cy="3304711"/>
          </a:xfrm>
        </p:grpSpPr>
        <p:pic>
          <p:nvPicPr>
            <p:cNvPr id="10242" name="Picture 2" descr="File:Perilunaere Luxa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771"/>
            <a:stretch/>
          </p:blipFill>
          <p:spPr bwMode="auto">
            <a:xfrm>
              <a:off x="6156176" y="1124744"/>
              <a:ext cx="2232248" cy="33047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Έλλειψη 5"/>
            <p:cNvSpPr/>
            <p:nvPr/>
          </p:nvSpPr>
          <p:spPr>
            <a:xfrm>
              <a:off x="7452320" y="2852936"/>
              <a:ext cx="720080" cy="7920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Ορθογώνιο 8"/>
          <p:cNvSpPr/>
          <p:nvPr/>
        </p:nvSpPr>
        <p:spPr>
          <a:xfrm>
            <a:off x="3860798" y="6523027"/>
            <a:ext cx="1619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posterng.netkey.at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Ομάδα 10"/>
          <p:cNvGrpSpPr/>
          <p:nvPr/>
        </p:nvGrpSpPr>
        <p:grpSpPr>
          <a:xfrm>
            <a:off x="899592" y="3703682"/>
            <a:ext cx="3096344" cy="3096344"/>
            <a:chOff x="899592" y="3703682"/>
            <a:chExt cx="3096344" cy="3096344"/>
          </a:xfrm>
        </p:grpSpPr>
        <p:pic>
          <p:nvPicPr>
            <p:cNvPr id="10244" name="Picture 4" descr="http://posterng.netkey.at/esr/viewing/index.php?module=viewimage&amp;task=&amp;mediafile_id=464881&amp;201207031101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703682"/>
              <a:ext cx="3096344" cy="309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Έλλειψη 12"/>
            <p:cNvSpPr/>
            <p:nvPr/>
          </p:nvSpPr>
          <p:spPr>
            <a:xfrm>
              <a:off x="2339752" y="5301208"/>
              <a:ext cx="1368152" cy="12883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angle 6"/>
          <p:cNvSpPr/>
          <p:nvPr/>
        </p:nvSpPr>
        <p:spPr>
          <a:xfrm>
            <a:off x="6228184" y="525185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Perilunaere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Luxation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 tooltip="User:Hellerhoff"/>
              </a:rPr>
              <a:t>Hellerhoff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2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Πηχεοκαρπικ</a:t>
            </a:r>
            <a:r>
              <a:rPr lang="el-GR" dirty="0"/>
              <a:t>ή</a:t>
            </a:r>
            <a:r>
              <a:rPr lang="el-GR" dirty="0" smtClean="0"/>
              <a:t> άρθρωση </a:t>
            </a:r>
            <a:r>
              <a:rPr lang="el-GR" sz="3200" b="0" dirty="0" smtClean="0"/>
              <a:t>2/3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754760" cy="547260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αρθρική επιφάνεια της κερκίδας-τρίγωνου ινοχόνδρινου σχηματισμού είναι </a:t>
            </a:r>
            <a:r>
              <a:rPr lang="el-GR" dirty="0" smtClean="0"/>
              <a:t>κοίλη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Η κεντρική αρθρική επιφάνεια του </a:t>
            </a:r>
            <a:r>
              <a:rPr lang="el-GR" dirty="0" smtClean="0"/>
              <a:t>1</a:t>
            </a:r>
            <a:r>
              <a:rPr lang="el-GR" baseline="30000" dirty="0" smtClean="0"/>
              <a:t>ου</a:t>
            </a:r>
            <a:r>
              <a:rPr lang="el-GR" dirty="0" smtClean="0"/>
              <a:t> </a:t>
            </a:r>
            <a:r>
              <a:rPr lang="el-GR" dirty="0"/>
              <a:t>στοίχου των οστών του καρπού είναι </a:t>
            </a:r>
            <a:r>
              <a:rPr lang="el-GR" dirty="0" smtClean="0"/>
              <a:t>κυρτή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 παχύς αρθρικός χόνδρος της κερκίδας και του αρθρικού δίσκου δέχεται και διασκορπίζει τις δυνάμεις που εφαρμόζονται στον </a:t>
            </a:r>
            <a:r>
              <a:rPr lang="el-GR" dirty="0" smtClean="0"/>
              <a:t>καρπό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098" name="Picture 2" descr="File:Slide5ka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66" y="1340768"/>
            <a:ext cx="4835691" cy="362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82665" y="5157192"/>
            <a:ext cx="48356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Slide5kaka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 tooltip="User:Anatomist90"/>
              </a:rPr>
              <a:t>Anatomist90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19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Πηχεοκαρπικ</a:t>
            </a:r>
            <a:r>
              <a:rPr lang="el-GR" dirty="0"/>
              <a:t>ή</a:t>
            </a:r>
            <a:r>
              <a:rPr lang="el-GR" dirty="0" smtClean="0"/>
              <a:t> άρθρωση </a:t>
            </a:r>
            <a:r>
              <a:rPr lang="el-GR" sz="3200" b="0" dirty="0" smtClean="0"/>
              <a:t>3/3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</a:t>
            </a:r>
            <a:r>
              <a:rPr lang="el-GR" sz="2400" dirty="0"/>
              <a:t>20% των συμπιεστικών δυνάμεων διασχίζουν τον δίσκο και το 80% το σκαφοειδές και το </a:t>
            </a:r>
            <a:r>
              <a:rPr lang="el-GR" sz="2400" dirty="0" smtClean="0"/>
              <a:t>μηνοειδές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/>
              <a:t>Η επιφάνεια επαφής των δύο αρθρικών επιφανειών τείνει να είναι μεγαλύτερη όταν ο καρπός βρίσκεται σε ελαφρά </a:t>
            </a:r>
            <a:r>
              <a:rPr lang="el-GR" sz="2400" dirty="0" smtClean="0"/>
              <a:t>έκταση και </a:t>
            </a:r>
            <a:r>
              <a:rPr lang="el-GR" sz="2400" dirty="0"/>
              <a:t>ωλένια </a:t>
            </a:r>
            <a:r>
              <a:rPr lang="el-GR" sz="2400" dirty="0" smtClean="0"/>
              <a:t>απόκλιση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/>
              <a:t>Σ’ αυτήν την θέση η δύναμη της γροθιάς είναι η </a:t>
            </a:r>
            <a:r>
              <a:rPr lang="el-GR" sz="2400" dirty="0" smtClean="0"/>
              <a:t>μεγαλύτερη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Μεσοκαρπική </a:t>
            </a:r>
            <a:r>
              <a:rPr lang="el-GR" dirty="0"/>
              <a:t>ά</a:t>
            </a:r>
            <a:r>
              <a:rPr lang="el-GR" dirty="0" smtClean="0"/>
              <a:t>ρθρωση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5328592"/>
          </a:xfrm>
        </p:spPr>
        <p:txBody>
          <a:bodyPr>
            <a:normAutofit/>
          </a:bodyPr>
          <a:lstStyle/>
          <a:p>
            <a:r>
              <a:rPr lang="el-GR" dirty="0"/>
              <a:t>Είναι μία άρθρωση μεταξύ 1ου και </a:t>
            </a:r>
            <a:r>
              <a:rPr lang="el-GR" dirty="0" smtClean="0"/>
              <a:t>2</a:t>
            </a:r>
            <a:r>
              <a:rPr lang="el-GR" baseline="30000" dirty="0" smtClean="0"/>
              <a:t>ου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l-GR" dirty="0"/>
              <a:t>στοίχου των οστών του </a:t>
            </a:r>
            <a:r>
              <a:rPr lang="el-GR" dirty="0" smtClean="0"/>
              <a:t>καρπού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 αρθρικός θύλακος που την περιβάλλει επιτρέπει την επικοινωνία της με πολλές ενδοκαρπικές </a:t>
            </a:r>
            <a:r>
              <a:rPr lang="el-GR" dirty="0" smtClean="0"/>
              <a:t>αρθρώσεις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122" name="Picture 2" descr="File:Slide4ka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4008" y="4797152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Slide4kaka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 tooltip="User:Anatomist90"/>
              </a:rPr>
              <a:t>Anatomist90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7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Μεσοκαρπικη </a:t>
            </a:r>
            <a:r>
              <a:rPr lang="el-GR" dirty="0" smtClean="0"/>
              <a:t>άρθρωση</a:t>
            </a:r>
            <a:r>
              <a:rPr lang="en-US" dirty="0" smtClean="0"/>
              <a:t> </a:t>
            </a:r>
            <a:r>
              <a:rPr lang="el-GR" sz="3200" b="0" dirty="0"/>
              <a:t>2</a:t>
            </a:r>
            <a:r>
              <a:rPr lang="en-US" sz="3200" b="0" dirty="0" smtClean="0"/>
              <a:t>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834880" cy="532859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Περιγραφικά</a:t>
            </a:r>
            <a:r>
              <a:rPr lang="el-GR" dirty="0"/>
              <a:t>, μπορεί να χωριστεί σε 2 διαμερίσματα: το κερκιδικό και το </a:t>
            </a:r>
            <a:r>
              <a:rPr lang="el-GR" dirty="0" smtClean="0"/>
              <a:t>ωλένιο:</a:t>
            </a:r>
            <a:endParaRPr lang="el-GR" dirty="0"/>
          </a:p>
          <a:p>
            <a:pPr lvl="1"/>
            <a:r>
              <a:rPr lang="el-GR" dirty="0"/>
              <a:t>Κερκιδικό: η ελαφρώς κυρτή αρθρική επιφάνεια του σκαφοειδούς συντάσσεται με ελαφρώς κοίλη επιφάνεια του μείζονος και ελάσσονος </a:t>
            </a:r>
            <a:r>
              <a:rPr lang="el-GR" dirty="0" smtClean="0"/>
              <a:t>πολυγώνου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 smtClean="0"/>
              <a:t>Ωλένιο: η </a:t>
            </a:r>
            <a:r>
              <a:rPr lang="el-GR" dirty="0"/>
              <a:t>κοίλη επιφάνεια του σκαφοειδούς, μηνοειδούς και πυραμοειδούς συντάσσεται με την κυρτή αρθρική επιφάνεια του κεφαλωτού και του </a:t>
            </a:r>
            <a:r>
              <a:rPr lang="el-GR" dirty="0" err="1" smtClean="0"/>
              <a:t>αγκιστροτού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146" name="Picture 2" descr="File:Gray3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26" y="1628800"/>
            <a:ext cx="359202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84168" y="4581128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Gray336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Pngbot"/>
              </a:rPr>
              <a:t>Pngbot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5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Σύνδεσμοι καρπού </a:t>
            </a:r>
            <a:r>
              <a:rPr lang="el-GR" sz="3200" b="0" dirty="0"/>
              <a:t>1</a:t>
            </a:r>
            <a:r>
              <a:rPr lang="el-GR" sz="3200" b="0" dirty="0" smtClean="0"/>
              <a:t>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l-GR" sz="2400" dirty="0"/>
              <a:t>Ο αρθρικός θύλακος περιβάλλει και τις δύο αρθρώσεις και ενισχύεται από τους </a:t>
            </a:r>
            <a:r>
              <a:rPr lang="el-GR" sz="2400" dirty="0" smtClean="0"/>
              <a:t>συνδέσμους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/>
              <a:t>Πολλοί από τους συνδέσμους του καρπού είναι πολύ μικροί, αλλά η κινησιολογική τους αξία δεν είναι </a:t>
            </a:r>
            <a:r>
              <a:rPr lang="el-GR" sz="2400" dirty="0" smtClean="0"/>
              <a:t>αμελητέα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Σύνδεσμοι καρπού </a:t>
            </a:r>
            <a:r>
              <a:rPr lang="el-GR" sz="3200" b="0" dirty="0"/>
              <a:t>2</a:t>
            </a:r>
            <a:r>
              <a:rPr lang="el-GR" sz="3200" b="0" dirty="0" smtClean="0"/>
              <a:t>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5720" y="1196752"/>
            <a:ext cx="8401080" cy="547260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Οι </a:t>
            </a:r>
            <a:r>
              <a:rPr lang="el-GR" sz="2400" dirty="0"/>
              <a:t>σύνδεσμοι είναι πολύ σημαντικοί:</a:t>
            </a:r>
          </a:p>
          <a:p>
            <a:pPr lvl="1"/>
            <a:r>
              <a:rPr lang="el-GR" sz="2400" dirty="0"/>
              <a:t>Στην ενδοκαρπική στοίχιση των οστών του </a:t>
            </a:r>
            <a:r>
              <a:rPr lang="el-GR" sz="2400" dirty="0" smtClean="0"/>
              <a:t>καρπού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endParaRPr lang="el-GR" sz="2400" dirty="0"/>
          </a:p>
          <a:p>
            <a:pPr lvl="1"/>
            <a:r>
              <a:rPr lang="el-GR" sz="2400" dirty="0"/>
              <a:t>Στην μεταφορά δυνάμεων μέσα και δια μέσου </a:t>
            </a:r>
            <a:r>
              <a:rPr lang="el-GR" sz="2400" dirty="0" smtClean="0"/>
              <a:t>του καρπού</a:t>
            </a:r>
            <a:r>
              <a:rPr lang="en-US" sz="2400" dirty="0" smtClean="0"/>
              <a:t>,</a:t>
            </a:r>
            <a:endParaRPr lang="el-GR" sz="2400" dirty="0"/>
          </a:p>
          <a:p>
            <a:pPr lvl="1"/>
            <a:r>
              <a:rPr lang="el-GR" sz="2400" dirty="0"/>
              <a:t>Οι προκαλούμενες από τους μύες δυνάμεις που αποθηκεύονται στους διατεταμένους συνδέσμους, παρέχουν σημαντικό έλεγχο στην πολύπλοκη αρθροκινηματική του </a:t>
            </a:r>
            <a:r>
              <a:rPr lang="el-GR" sz="2400" dirty="0" smtClean="0"/>
              <a:t>καρπού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/>
              <a:t>Η κάκωσή τους λόγω τραυματισμού ή ασθένειας καθιστά τον καρπό επιρρεπή σε αδυναμία, παραμόρφωση, αστάθεια και σε εκφυλιστική </a:t>
            </a:r>
            <a:r>
              <a:rPr lang="el-GR" sz="2400" dirty="0" smtClean="0"/>
              <a:t>αρθρίτιδα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Εξωγενείς σύνδεσμοι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258816" cy="5040560"/>
          </a:xfrm>
        </p:spPr>
        <p:txBody>
          <a:bodyPr>
            <a:normAutofit/>
          </a:bodyPr>
          <a:lstStyle/>
          <a:p>
            <a:r>
              <a:rPr lang="el-GR" sz="2400" dirty="0"/>
              <a:t>Οι σύνδεσμοι του καρπού ταξινομούνται </a:t>
            </a:r>
            <a:r>
              <a:rPr lang="el-GR" sz="2400" dirty="0" smtClean="0"/>
              <a:t>σε εξωγενείς και ενδογενείς.</a:t>
            </a:r>
            <a:endParaRPr lang="el-GR" sz="2400" dirty="0"/>
          </a:p>
          <a:p>
            <a:pPr lvl="1"/>
            <a:r>
              <a:rPr lang="el-GR" sz="2400" b="1" dirty="0"/>
              <a:t>Εξωγενείς: </a:t>
            </a:r>
            <a:r>
              <a:rPr lang="el-GR" sz="2400" dirty="0"/>
              <a:t>εκφύονται από το αντιβράχιο και καταφύονται στα οστά του </a:t>
            </a:r>
            <a:r>
              <a:rPr lang="el-GR" sz="2400" dirty="0" smtClean="0"/>
              <a:t>καρπού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8194" name="Picture 2" descr="File:Gray3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23242"/>
            <a:ext cx="3096793" cy="26883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Gray3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94" y="4022201"/>
            <a:ext cx="2970076" cy="27191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/>
          <p:nvPr/>
        </p:nvSpPr>
        <p:spPr>
          <a:xfrm>
            <a:off x="6345070" y="6259268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Gray335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Pngbot"/>
              </a:rPr>
              <a:t>Pngbot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6948264" y="3924311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Gray336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Pngbot"/>
              </a:rPr>
              <a:t>Pngbot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Ενδογενείς σύνδεσμοι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826768" cy="5040560"/>
          </a:xfrm>
        </p:spPr>
        <p:txBody>
          <a:bodyPr>
            <a:normAutofit/>
          </a:bodyPr>
          <a:lstStyle/>
          <a:p>
            <a:pPr marL="285750" lvl="1"/>
            <a:r>
              <a:rPr lang="el-GR" sz="2400" b="1" dirty="0" smtClean="0"/>
              <a:t>Ενδογενείς</a:t>
            </a:r>
            <a:r>
              <a:rPr lang="el-GR" sz="2400" b="1" dirty="0"/>
              <a:t>: </a:t>
            </a:r>
            <a:r>
              <a:rPr lang="el-GR" sz="2400" dirty="0"/>
              <a:t>εκφύονται και καταφύονται στα οστά του </a:t>
            </a:r>
            <a:r>
              <a:rPr lang="el-GR" sz="2400" dirty="0" smtClean="0"/>
              <a:t>καρπού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9218" name="Picture 2" descr="https://www2.aofoundation.org/AOFileServerSurgery/MyPortalFiles?FilePath=/Surgery/en/_img/surgery/05-RedFix/72/32-Perilunate-luxation/540/32_Perilunate-luxation_2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04864"/>
            <a:ext cx="5143500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211960" y="61588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aofoundation.org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4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Καρπός </a:t>
            </a:r>
            <a:r>
              <a:rPr lang="el-GR" sz="3200" b="0" dirty="0" smtClean="0"/>
              <a:t>1/</a:t>
            </a:r>
            <a:r>
              <a:rPr lang="en-US" sz="3200" b="0" dirty="0" smtClean="0"/>
              <a:t>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4282" y="1196752"/>
            <a:ext cx="4143404" cy="5400600"/>
          </a:xfrm>
        </p:spPr>
        <p:txBody>
          <a:bodyPr>
            <a:normAutofit/>
          </a:bodyPr>
          <a:lstStyle/>
          <a:p>
            <a:r>
              <a:rPr lang="el-GR" sz="2400" dirty="0"/>
              <a:t>Ο καρπός αποτελείται από 8 οστά που λειτουργεί σαν μονάδα μεταξύ αντιβραχίου και </a:t>
            </a:r>
            <a:r>
              <a:rPr lang="el-GR" sz="2400" dirty="0" smtClean="0"/>
              <a:t>χεριού.</a:t>
            </a:r>
            <a:endParaRPr lang="el-GR" sz="2400" dirty="0"/>
          </a:p>
          <a:p>
            <a:r>
              <a:rPr lang="el-GR" sz="2400" dirty="0"/>
              <a:t>Εκτός από τις μικρές ενδοκαρπικές αρθρώσεις, ο καρπός αποτελείται από 2 κύριες αρθρώσεις:</a:t>
            </a:r>
          </a:p>
          <a:p>
            <a:pPr lvl="1"/>
            <a:r>
              <a:rPr lang="el-GR" sz="2400" dirty="0"/>
              <a:t>Την </a:t>
            </a:r>
            <a:r>
              <a:rPr lang="el-GR" sz="2400" dirty="0" smtClean="0"/>
              <a:t>πηχεοκαρπική,</a:t>
            </a:r>
            <a:endParaRPr lang="el-GR" sz="2400" dirty="0"/>
          </a:p>
          <a:p>
            <a:pPr lvl="1"/>
            <a:r>
              <a:rPr lang="el-GR" sz="2400" dirty="0"/>
              <a:t>Την </a:t>
            </a:r>
            <a:r>
              <a:rPr lang="el-GR" sz="2400" dirty="0" smtClean="0"/>
              <a:t>μεσοκαρπική.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2" descr="File:Blausen 0440 HandBo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196752"/>
            <a:ext cx="46073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4139952" y="6014384"/>
            <a:ext cx="5112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Blausen 0440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HandBones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BruceBlaus"/>
              </a:rPr>
              <a:t>BruceBlaus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Οστεοκινηματικ</a:t>
            </a:r>
            <a:r>
              <a:rPr lang="el-GR" dirty="0"/>
              <a:t>ή</a:t>
            </a:r>
            <a:r>
              <a:rPr lang="el-GR" dirty="0" smtClean="0"/>
              <a:t> </a:t>
            </a:r>
            <a:r>
              <a:rPr lang="el-GR" sz="3200" b="0" dirty="0" smtClean="0"/>
              <a:t>1/4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άρθρωση του καρπού ορίζεται </a:t>
            </a:r>
            <a:r>
              <a:rPr lang="el-GR" dirty="0"/>
              <a:t>ως </a:t>
            </a:r>
            <a:r>
              <a:rPr lang="el-GR" dirty="0" smtClean="0"/>
              <a:t>διαξονική.</a:t>
            </a:r>
            <a:endParaRPr lang="el-GR" dirty="0"/>
          </a:p>
          <a:p>
            <a:r>
              <a:rPr lang="el-GR" dirty="0"/>
              <a:t>Όμως, λόγω της χαλαρότητας του αρθρικού θυλάκου μπορεί να εκτελέσει και μικρού εύρους </a:t>
            </a:r>
            <a:r>
              <a:rPr lang="el-GR" dirty="0" smtClean="0"/>
              <a:t>πρηνισμού-υπτιασμού </a:t>
            </a:r>
            <a:r>
              <a:rPr lang="el-GR" dirty="0"/>
              <a:t>γύρω από τον κατακόρυφο </a:t>
            </a:r>
            <a:r>
              <a:rPr lang="el-GR" dirty="0" smtClean="0"/>
              <a:t>άξονα.</a:t>
            </a:r>
            <a:endParaRPr lang="el-GR" dirty="0"/>
          </a:p>
          <a:p>
            <a:r>
              <a:rPr lang="el-GR" dirty="0"/>
              <a:t>Αυτή η κίνησή του φαίνεται κατά την περιαγωγή του καρπού και κατά τον πρηνισμό-υπτιασμό του </a:t>
            </a:r>
            <a:r>
              <a:rPr lang="el-GR" dirty="0" smtClean="0"/>
              <a:t>αντιβραχίου.</a:t>
            </a:r>
            <a:endParaRPr lang="el-GR" dirty="0"/>
          </a:p>
          <a:p>
            <a:r>
              <a:rPr lang="el-GR" dirty="0"/>
              <a:t>Το φυσιολογικό πρότυπο της κίνησης είναι ελαφρώς λοξό, δηλ., έκταση με κερκιδική απόκλιση και κάμψη με ωλένια </a:t>
            </a:r>
            <a:r>
              <a:rPr lang="el-GR" dirty="0" smtClean="0"/>
              <a:t>απόκλιση.</a:t>
            </a:r>
            <a:endParaRPr lang="el-GR" dirty="0"/>
          </a:p>
          <a:p>
            <a:r>
              <a:rPr lang="el-GR" dirty="0"/>
              <a:t>Αυτή η κινηματική του καρπού θα πρέπει να λαμβάνεται υπ’ όψιν κατά την αποκατάσταση του καρπού μετά από </a:t>
            </a:r>
            <a:r>
              <a:rPr lang="el-GR" dirty="0" smtClean="0"/>
              <a:t>κάκωση.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Οστεοκινηματική </a:t>
            </a:r>
            <a:r>
              <a:rPr lang="el-GR" sz="3200" b="0" dirty="0" smtClean="0"/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24744"/>
            <a:ext cx="6264696" cy="5616624"/>
          </a:xfrm>
        </p:spPr>
        <p:txBody>
          <a:bodyPr>
            <a:normAutofit/>
          </a:bodyPr>
          <a:lstStyle/>
          <a:p>
            <a:r>
              <a:rPr lang="el-GR" dirty="0"/>
              <a:t>Ο άξονας κίνησης (οβελιαίος και μετωπιαίος) διασχίζει την κεφαλή του </a:t>
            </a:r>
            <a:r>
              <a:rPr lang="el-GR" dirty="0" smtClean="0"/>
              <a:t>κεφαλωτού.</a:t>
            </a:r>
            <a:endParaRPr lang="el-GR" dirty="0"/>
          </a:p>
          <a:p>
            <a:r>
              <a:rPr lang="el-GR" dirty="0"/>
              <a:t>Αν και απεικονίζεται ως σταθερός, στην πραγματικότητα μετατοπίζεται ελαφρώς καθ’ όλη την διάρκεια της πλήρους τροχιάς της </a:t>
            </a:r>
            <a:r>
              <a:rPr lang="el-GR" dirty="0" smtClean="0"/>
              <a:t>κίνησης.</a:t>
            </a:r>
            <a:endParaRPr lang="el-GR" dirty="0"/>
          </a:p>
          <a:p>
            <a:r>
              <a:rPr lang="el-GR" dirty="0"/>
              <a:t>Λόγω της σταθερής σύνδεσης του κεφαλωτού με το 3</a:t>
            </a:r>
            <a:r>
              <a:rPr lang="el-GR" baseline="30000" dirty="0"/>
              <a:t>ο</a:t>
            </a:r>
            <a:r>
              <a:rPr lang="el-GR" dirty="0"/>
              <a:t> μετακάρπιο, φαίνεται ότι η στροφή του κεφαλωτού καθοδηγεί την οστεοκινηματική όλου του </a:t>
            </a:r>
            <a:r>
              <a:rPr lang="el-GR" dirty="0" smtClean="0"/>
              <a:t>χεριού.</a:t>
            </a:r>
            <a:endParaRPr lang="el-GR" dirty="0"/>
          </a:p>
          <a:p>
            <a:r>
              <a:rPr lang="el-GR" dirty="0"/>
              <a:t>Ο καρπός στρέφεται στο οβελιαίο επίπεδο κατά 130</a:t>
            </a:r>
            <a:r>
              <a:rPr lang="el-GR" baseline="30000" dirty="0"/>
              <a:t>ο</a:t>
            </a:r>
            <a:r>
              <a:rPr lang="el-GR" dirty="0"/>
              <a:t>-160</a:t>
            </a:r>
            <a:r>
              <a:rPr lang="el-GR" baseline="30000" dirty="0"/>
              <a:t>ο</a:t>
            </a:r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Content Placeholder 4" descr="Axi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196751"/>
            <a:ext cx="2592288" cy="43618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Ορθογώνιο 5"/>
          <p:cNvSpPr/>
          <p:nvPr/>
        </p:nvSpPr>
        <p:spPr>
          <a:xfrm>
            <a:off x="6444208" y="5661248"/>
            <a:ext cx="259525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© Donald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A. Neumann, “Kinesiology of the Musculoskeletal System: Foundations for Rehabilitation”, Mosby/Elsevier, 2010</a:t>
            </a:r>
            <a:endParaRPr lang="el-GR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4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Οστεοκινηματική </a:t>
            </a:r>
            <a:r>
              <a:rPr lang="el-GR" sz="3200" b="0" dirty="0" smtClean="0"/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Κάμψη: ~ 70</a:t>
            </a:r>
            <a:r>
              <a:rPr lang="el-GR" baseline="30000" dirty="0" smtClean="0"/>
              <a:t>ο</a:t>
            </a:r>
            <a:r>
              <a:rPr lang="el-GR" dirty="0" smtClean="0"/>
              <a:t> – 85</a:t>
            </a:r>
            <a:r>
              <a:rPr lang="el-GR" baseline="30000" dirty="0" smtClean="0"/>
              <a:t>ο</a:t>
            </a:r>
            <a:r>
              <a:rPr lang="el-GR" dirty="0" smtClean="0"/>
              <a:t>.</a:t>
            </a:r>
          </a:p>
          <a:p>
            <a:r>
              <a:rPr lang="el-GR" dirty="0" smtClean="0"/>
              <a:t>Έκταση</a:t>
            </a:r>
            <a:r>
              <a:rPr lang="el-GR" dirty="0"/>
              <a:t>: ~ 60</a:t>
            </a:r>
            <a:r>
              <a:rPr lang="el-GR" baseline="30000" dirty="0"/>
              <a:t>ο</a:t>
            </a:r>
            <a:r>
              <a:rPr lang="el-GR" dirty="0"/>
              <a:t> – 75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Φυσιολογικά, η κάμψη είναι μεγαλύτερη από την έκταση κατά 10</a:t>
            </a:r>
            <a:r>
              <a:rPr lang="el-GR" baseline="30000" dirty="0"/>
              <a:t>ο</a:t>
            </a:r>
            <a:r>
              <a:rPr lang="el-GR" dirty="0"/>
              <a:t> – 15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Η έκταση περιορίζεται από τους </a:t>
            </a:r>
            <a:r>
              <a:rPr lang="el-GR" dirty="0" smtClean="0"/>
              <a:t>παχύς παλαμιαίους </a:t>
            </a:r>
            <a:r>
              <a:rPr lang="el-GR" dirty="0" err="1" smtClean="0"/>
              <a:t>κερκιδοκαρπικούς</a:t>
            </a:r>
            <a:r>
              <a:rPr lang="el-GR" dirty="0" smtClean="0"/>
              <a:t> </a:t>
            </a:r>
            <a:r>
              <a:rPr lang="el-GR" dirty="0"/>
              <a:t>συνδέσμους, όμως σε ορισμένα άτομα που η κερκίδα τους έχει μεγαλύτερη παλαμιαία κλίση, η τροχιά της κίνησης περιορίζεται από το σχήμα της </a:t>
            </a:r>
            <a:r>
              <a:rPr lang="el-GR" dirty="0" smtClean="0"/>
              <a:t>κερκίδας.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Οστεοκινηματική </a:t>
            </a:r>
            <a:r>
              <a:rPr lang="el-GR" sz="3200" b="0" dirty="0" smtClean="0"/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καρπός στρέφεται στο μετωπιαίο επίπεδο κατά </a:t>
            </a:r>
            <a:r>
              <a:rPr lang="el-GR" dirty="0" smtClean="0"/>
              <a:t>50</a:t>
            </a:r>
            <a:r>
              <a:rPr lang="el-GR" baseline="30000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l-GR" dirty="0"/>
              <a:t>– </a:t>
            </a:r>
            <a:r>
              <a:rPr lang="el-GR" dirty="0" smtClean="0"/>
              <a:t>60</a:t>
            </a:r>
            <a:r>
              <a:rPr lang="el-GR" baseline="30000" dirty="0" smtClean="0"/>
              <a:t>ο</a:t>
            </a:r>
            <a:r>
              <a:rPr lang="en-US" dirty="0" smtClean="0"/>
              <a:t> .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/>
              <a:t>Απαγωγή (κερκιδική απόκλιση): </a:t>
            </a:r>
            <a:r>
              <a:rPr lang="el-GR" dirty="0" smtClean="0"/>
              <a:t>15</a:t>
            </a:r>
            <a:r>
              <a:rPr lang="el-GR" baseline="30000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l-GR" dirty="0"/>
              <a:t>– </a:t>
            </a:r>
            <a:r>
              <a:rPr lang="el-GR" dirty="0" smtClean="0"/>
              <a:t>20</a:t>
            </a:r>
            <a:r>
              <a:rPr lang="el-GR" baseline="30000" dirty="0" smtClean="0"/>
              <a:t>ο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/>
              <a:t>Προσαγωγή (ωλένια απόκλιση): </a:t>
            </a:r>
            <a:r>
              <a:rPr lang="el-GR" dirty="0" smtClean="0"/>
              <a:t>35</a:t>
            </a:r>
            <a:r>
              <a:rPr lang="el-GR" baseline="30000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l-GR" dirty="0"/>
              <a:t>– </a:t>
            </a:r>
            <a:r>
              <a:rPr lang="el-GR" dirty="0" smtClean="0"/>
              <a:t>40</a:t>
            </a:r>
            <a:r>
              <a:rPr lang="el-GR" baseline="30000" dirty="0" smtClean="0"/>
              <a:t>ο</a:t>
            </a:r>
            <a:r>
              <a:rPr lang="en-US" dirty="0" smtClean="0"/>
              <a:t>. </a:t>
            </a:r>
            <a:endParaRPr lang="el-GR" dirty="0"/>
          </a:p>
          <a:p>
            <a:r>
              <a:rPr lang="el-GR" dirty="0"/>
              <a:t>Η σχεδόν διπλάσια κίνηση του καρπού σε προσαγωγή κυρίως οφείλεται στην ωλένια κλίση της </a:t>
            </a:r>
            <a:r>
              <a:rPr lang="el-GR" dirty="0" smtClean="0"/>
              <a:t>κερκίδας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Η συνολική ενεργητική κίνηση πρηνισμού-υπτιασμού έχει υπολογιστεί στις 10</a:t>
            </a:r>
            <a:r>
              <a:rPr lang="el-GR" baseline="30000" dirty="0" smtClean="0"/>
              <a:t>ο</a:t>
            </a:r>
            <a:r>
              <a:rPr lang="el-GR" dirty="0" smtClean="0"/>
              <a:t>, ενώ η παθητική στις 40</a:t>
            </a:r>
            <a:r>
              <a:rPr lang="el-GR" baseline="30000" dirty="0" smtClean="0"/>
              <a:t>ο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Στην καθημερινές δραστηριότητες χρησιμοποιούνται μόνο: </a:t>
            </a:r>
            <a:r>
              <a:rPr lang="el-GR" dirty="0" smtClean="0"/>
              <a:t>40</a:t>
            </a:r>
            <a:r>
              <a:rPr lang="el-GR" baseline="30000" dirty="0" smtClean="0"/>
              <a:t>ο</a:t>
            </a:r>
            <a:r>
              <a:rPr lang="el-GR" dirty="0" smtClean="0"/>
              <a:t>  </a:t>
            </a:r>
            <a:r>
              <a:rPr lang="el-GR" dirty="0"/>
              <a:t>κάμψης, </a:t>
            </a:r>
            <a:r>
              <a:rPr lang="el-GR" dirty="0" smtClean="0"/>
              <a:t>40</a:t>
            </a:r>
            <a:r>
              <a:rPr lang="el-GR" baseline="30000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l-GR" dirty="0"/>
              <a:t>έκτασης, </a:t>
            </a:r>
            <a:r>
              <a:rPr lang="el-GR" dirty="0" smtClean="0"/>
              <a:t>10</a:t>
            </a:r>
            <a:r>
              <a:rPr lang="el-GR" baseline="30000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l-GR" dirty="0"/>
              <a:t>απαγωγής και </a:t>
            </a:r>
            <a:r>
              <a:rPr lang="el-GR" dirty="0" smtClean="0"/>
              <a:t>30</a:t>
            </a:r>
            <a:r>
              <a:rPr lang="el-GR" baseline="30000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 προσαγωγής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Αρθροκινηματική </a:t>
            </a:r>
            <a:r>
              <a:rPr lang="el-GR" sz="3200" b="0" dirty="0" smtClean="0"/>
              <a:t>1/8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καρπός αποτελεί ένα σύστημα διπλής άρθρωσης (κερκιδοκαρπική και μεσοκαρπική) με τις κινήσεις να γίνονται ταυτόχρονα και στις δύο </a:t>
            </a:r>
            <a:r>
              <a:rPr lang="el-GR" dirty="0" smtClean="0"/>
              <a:t>αρθρώσεις.</a:t>
            </a:r>
            <a:endParaRPr lang="el-GR" dirty="0"/>
          </a:p>
          <a:p>
            <a:r>
              <a:rPr lang="el-GR" dirty="0"/>
              <a:t>Ακόμη και με τα εκλεπτυσμένα μέσα της σύγχρονης τεχνολογίας, η αρθροκινηματική του καρπού παραμένει ένα αίνιγμα, λόγω της πολυπλοκότητας της ανατομικής και της πολυδιάστατης στροφικής και μετατοπιστικής κίνησης των 7 μικρών </a:t>
            </a:r>
            <a:r>
              <a:rPr lang="el-GR" dirty="0" smtClean="0"/>
              <a:t>οσταρίων.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Αρθροκινηματική </a:t>
            </a:r>
            <a:r>
              <a:rPr lang="el-GR" sz="3200" b="0" dirty="0" smtClean="0"/>
              <a:t>2/8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906888" cy="5472608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Η βασική αρθροκινηματική του καρπού μπορεί να κατανοηθεί με την απεικόνιση της στήλης του </a:t>
            </a:r>
            <a:r>
              <a:rPr lang="el-GR" dirty="0" smtClean="0"/>
              <a:t>μηνοειδούς.</a:t>
            </a:r>
            <a:endParaRPr lang="el-GR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Η κερκιδοκαρπική άρθρωση αντιπροσωπεύεται από το μηνοειδές και την κερκίδα και η μεσοκαρπική από το κεφαλωτό και το </a:t>
            </a:r>
            <a:r>
              <a:rPr lang="el-GR" dirty="0" smtClean="0"/>
              <a:t>μηνοειδές.</a:t>
            </a:r>
            <a:endParaRPr lang="el-GR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Η καρπομετακάρπιος άρθρωση αντιπροσωπεύεται με την άκαμπτη άρθρωση μεταξύ του κεφαλωτού και του 3</a:t>
            </a:r>
            <a:r>
              <a:rPr lang="el-GR" baseline="30000" dirty="0"/>
              <a:t>ου</a:t>
            </a:r>
            <a:r>
              <a:rPr lang="el-GR" dirty="0"/>
              <a:t> </a:t>
            </a:r>
            <a:r>
              <a:rPr lang="el-GR" dirty="0" smtClean="0"/>
              <a:t>μετακαρπίου.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" name="Content Placeholder 6" descr="Wrist9.bmp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14950" y="1124744"/>
            <a:ext cx="3829050" cy="4462463"/>
          </a:xfrm>
        </p:spPr>
      </p:pic>
      <p:sp>
        <p:nvSpPr>
          <p:cNvPr id="6" name="Ορθογώνιο 5"/>
          <p:cNvSpPr/>
          <p:nvPr/>
        </p:nvSpPr>
        <p:spPr>
          <a:xfrm>
            <a:off x="5652120" y="5589240"/>
            <a:ext cx="3029259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l-GR" sz="1100" dirty="0" smtClean="0">
                <a:solidFill>
                  <a:prstClr val="black"/>
                </a:solidFill>
                <a:latin typeface="Calibri"/>
              </a:rPr>
              <a:t>©</a:t>
            </a:r>
            <a:r>
              <a:rPr lang="el-GR" sz="1100" dirty="0" err="1" smtClean="0">
                <a:solidFill>
                  <a:prstClr val="black"/>
                </a:solidFill>
                <a:latin typeface="Calibri"/>
              </a:rPr>
              <a:t>Kapandji</a:t>
            </a:r>
            <a:r>
              <a:rPr lang="el-GR" sz="1100" dirty="0">
                <a:solidFill>
                  <a:prstClr val="black"/>
                </a:solidFill>
                <a:latin typeface="Calibri"/>
              </a:rPr>
              <a:t>, IA.: Η Λειτουργική Ανατομική των Αρθρώσεων, Τόμοι 1,2,3. Αθήνα: Ιατρικές Εκδόσεις Π.Χ. Πασχαλίδης, 2001</a:t>
            </a:r>
          </a:p>
        </p:txBody>
      </p:sp>
    </p:spTree>
    <p:extLst>
      <p:ext uri="{BB962C8B-B14F-4D97-AF65-F5344CB8AC3E}">
        <p14:creationId xmlns:p14="http://schemas.microsoft.com/office/powerpoint/2010/main" val="37803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Αρθροκινηματική </a:t>
            </a:r>
            <a:r>
              <a:rPr lang="el-GR" sz="3200" b="0" dirty="0" smtClean="0"/>
              <a:t>3/8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4282" y="1196752"/>
            <a:ext cx="8786874" cy="537552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αρθροκινηματική της στήλης του μηνοειδούς δεν αντιπροσωπεύει όλα τα οστά του </a:t>
            </a:r>
            <a:r>
              <a:rPr lang="el-GR" dirty="0" smtClean="0"/>
              <a:t>καρπού.</a:t>
            </a:r>
            <a:endParaRPr lang="el-GR" dirty="0"/>
          </a:p>
          <a:p>
            <a:r>
              <a:rPr lang="el-GR" dirty="0"/>
              <a:t>Παρ’ όλο που στην στήλη του σκαφοειδούς, το σκαφοειδές </a:t>
            </a:r>
            <a:r>
              <a:rPr lang="el-GR" dirty="0" smtClean="0"/>
              <a:t>κυλίει και ολισθαίνει παρόμοια </a:t>
            </a:r>
            <a:r>
              <a:rPr lang="el-GR" dirty="0"/>
              <a:t>με το μηνοειδές σε σχέση με την κερκίδα, εν τούτοις, το σκαφοειδές και το μηνοειδές κινούνται με διαφορετική </a:t>
            </a:r>
            <a:r>
              <a:rPr lang="el-GR" dirty="0" smtClean="0"/>
              <a:t>ταχύτητα.</a:t>
            </a:r>
            <a:endParaRPr lang="el-GR" dirty="0"/>
          </a:p>
          <a:p>
            <a:r>
              <a:rPr lang="el-GR" dirty="0"/>
              <a:t>Αυτή η διαφορά στην ταχύτητα προκαλεί την </a:t>
            </a:r>
            <a:r>
              <a:rPr lang="el-GR" dirty="0" smtClean="0"/>
              <a:t>ελαφρά μετατόπιση του </a:t>
            </a:r>
            <a:r>
              <a:rPr lang="el-GR" dirty="0"/>
              <a:t>σκαφοειδούς σε σχέση με το μηνοειδές </a:t>
            </a:r>
            <a:r>
              <a:rPr lang="el-GR" dirty="0" smtClean="0"/>
              <a:t>στο τέλος της κίνησης.</a:t>
            </a:r>
          </a:p>
          <a:p>
            <a:r>
              <a:rPr lang="el-GR" dirty="0" smtClean="0"/>
              <a:t>Η μετατόπιση αυτή ελέγχεται </a:t>
            </a:r>
            <a:r>
              <a:rPr lang="el-GR" dirty="0"/>
              <a:t>κυρίως από τον σκαφο-μηνοειδή </a:t>
            </a:r>
            <a:r>
              <a:rPr lang="el-GR" dirty="0" smtClean="0"/>
              <a:t>σύνδεσμο.</a:t>
            </a:r>
            <a:endParaRPr lang="el-GR" dirty="0"/>
          </a:p>
          <a:p>
            <a:r>
              <a:rPr lang="el-GR" dirty="0"/>
              <a:t>Η ρήξη αυτού του </a:t>
            </a:r>
            <a:r>
              <a:rPr lang="el-GR" dirty="0" smtClean="0"/>
              <a:t>συνδέσμου </a:t>
            </a:r>
            <a:r>
              <a:rPr lang="el-GR" dirty="0"/>
              <a:t>είναι συνήθης και μπορεί </a:t>
            </a:r>
            <a:r>
              <a:rPr lang="el-GR" dirty="0" smtClean="0"/>
              <a:t>να </a:t>
            </a:r>
            <a:r>
              <a:rPr lang="el-GR" dirty="0"/>
              <a:t>τροποποιήσει </a:t>
            </a:r>
            <a:r>
              <a:rPr lang="el-GR" dirty="0" smtClean="0"/>
              <a:t>σημαντικά την </a:t>
            </a:r>
            <a:r>
              <a:rPr lang="el-GR" dirty="0"/>
              <a:t>αρθροκινηματική και την μεταφορά φορτίων του 1ου στοίχου των </a:t>
            </a:r>
            <a:r>
              <a:rPr lang="el-GR" dirty="0" smtClean="0"/>
              <a:t>οστών.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Αρθροκινηματική </a:t>
            </a:r>
            <a:r>
              <a:rPr lang="el-GR" sz="3200" b="0" dirty="0" smtClean="0"/>
              <a:t>4/8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πολύγωνα, λόγω της κοίλης αρθρικής τους επιφάνειας, κατά την έκταση κυλίουν και ολισθαίνουν ραχιαία, ενώ κατά την κάμψη, κυλίουν και ολισθαίνουν παλαμιαία σε σχέση με το </a:t>
            </a:r>
            <a:r>
              <a:rPr lang="el-GR" dirty="0" smtClean="0"/>
              <a:t>σκαφοειδές.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2" descr="C:\Users\Palina\Pictures\Οι εικόνες μου\Wrist10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72545"/>
            <a:ext cx="5323411" cy="2808312"/>
          </a:xfrm>
          <a:prstGeom prst="rect">
            <a:avLst/>
          </a:prstGeom>
          <a:noFill/>
        </p:spPr>
      </p:pic>
      <p:sp>
        <p:nvSpPr>
          <p:cNvPr id="6" name="Ορθογώνιο 5"/>
          <p:cNvSpPr/>
          <p:nvPr/>
        </p:nvSpPr>
        <p:spPr>
          <a:xfrm>
            <a:off x="2411760" y="5949280"/>
            <a:ext cx="3029259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l-GR" sz="1100" dirty="0" smtClean="0">
                <a:solidFill>
                  <a:prstClr val="black"/>
                </a:solidFill>
                <a:latin typeface="Calibri"/>
              </a:rPr>
              <a:t>©</a:t>
            </a:r>
            <a:r>
              <a:rPr lang="el-GR" sz="1100" dirty="0" err="1" smtClean="0">
                <a:solidFill>
                  <a:prstClr val="black"/>
                </a:solidFill>
                <a:latin typeface="Calibri"/>
              </a:rPr>
              <a:t>Kapandji</a:t>
            </a:r>
            <a:r>
              <a:rPr lang="el-GR" sz="1100" dirty="0">
                <a:solidFill>
                  <a:prstClr val="black"/>
                </a:solidFill>
                <a:latin typeface="Calibri"/>
              </a:rPr>
              <a:t>, IA.: Η Λειτουργική Ανατομική των Αρθρώσεων, Τόμοι 1,2,3. Αθήνα: Ιατρικές Εκδόσεις Π.Χ. Πασχαλίδης, 2001</a:t>
            </a:r>
          </a:p>
        </p:txBody>
      </p:sp>
    </p:spTree>
    <p:extLst>
      <p:ext uri="{BB962C8B-B14F-4D97-AF65-F5344CB8AC3E}">
        <p14:creationId xmlns:p14="http://schemas.microsoft.com/office/powerpoint/2010/main" val="41646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Αρθροκινηματική </a:t>
            </a:r>
            <a:r>
              <a:rPr lang="el-GR" sz="3200" b="0" dirty="0" smtClean="0"/>
              <a:t>5/8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79512" y="6021288"/>
            <a:ext cx="7459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Common radiographic imaging modalities fail to accurately predict capitate morphology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Timothy Niacaris,Victor W. Wong,Ketan M. Patel,Michael Januszyk,Trevor Starnes,Michael S. Murphy,James P. Higgins</a:t>
            </a:r>
          </a:p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HAND. 2015;</a:t>
            </a:r>
          </a:p>
        </p:txBody>
      </p:sp>
      <p:pic>
        <p:nvPicPr>
          <p:cNvPr id="11266" name="Picture 2" descr="Figure 4: PA ulnar deviation. The central beam is angled 20° longitudinal with the forearm, centred at the midcarpal 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58" y="1124744"/>
            <a:ext cx="5062538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gure 5: PA radial deviation. The central beam is angled 20° longitudinal with the forearm, centred at the midcarpal reg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53247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0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Αρθροκινηματική </a:t>
            </a:r>
            <a:r>
              <a:rPr lang="el-GR" sz="3200" b="0" dirty="0" smtClean="0"/>
              <a:t>6/8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Κατά την </a:t>
            </a:r>
            <a:r>
              <a:rPr lang="el-GR" sz="2400" dirty="0" err="1" smtClean="0"/>
              <a:t>κερκιδική</a:t>
            </a:r>
            <a:r>
              <a:rPr lang="el-GR" sz="2400" dirty="0" smtClean="0"/>
              <a:t> απόκλιση, τα οστά του πρώτου και του δευτέρου στοίχου ολισθαίνουν προς την ωλένη, ενώ κατά την ωλένια απόκλιση ολισθαίνουν προς την κερκίδα.</a:t>
            </a:r>
          </a:p>
          <a:p>
            <a:r>
              <a:rPr lang="el-GR" sz="2400" dirty="0" smtClean="0"/>
              <a:t>Κατά </a:t>
            </a:r>
            <a:r>
              <a:rPr lang="el-GR" sz="2400" dirty="0"/>
              <a:t>την κερκιδική απόκλιση, ο πρώτος στοίχος των οστών του καρπού κάμπτεται και ο δεύτερος </a:t>
            </a:r>
            <a:r>
              <a:rPr lang="el-GR" sz="2400" dirty="0" smtClean="0"/>
              <a:t>εκτείνεται.</a:t>
            </a:r>
            <a:endParaRPr lang="el-GR" sz="2400" dirty="0"/>
          </a:p>
          <a:p>
            <a:r>
              <a:rPr lang="el-GR" sz="2400" dirty="0"/>
              <a:t>Κατά την ωλένια απόκλιση, ο πρώτος στοίχος εκτείνεται και ο δεύτερος </a:t>
            </a:r>
            <a:r>
              <a:rPr lang="el-GR" sz="2400" dirty="0" smtClean="0"/>
              <a:t>κάμπτεται. 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Καρπός </a:t>
            </a:r>
            <a:r>
              <a:rPr lang="en-US" sz="3200" b="0" dirty="0"/>
              <a:t>2</a:t>
            </a:r>
            <a:r>
              <a:rPr lang="el-GR" sz="3200" b="0" dirty="0" smtClean="0"/>
              <a:t>/</a:t>
            </a:r>
            <a:r>
              <a:rPr lang="en-US" sz="3200" b="0" dirty="0" smtClean="0"/>
              <a:t>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</a:t>
            </a:r>
            <a:r>
              <a:rPr lang="el-GR" sz="2400" dirty="0"/>
              <a:t>θέση του καρπού επηρεάζει σημαντικά την λειτουργία του χεριού, διότι πολλοί εξωγενείς μύες που ελέγχουν τα δάκτυλα εκφύονται από το αντιβράχιο και καταφύονται στο </a:t>
            </a:r>
            <a:r>
              <a:rPr lang="el-GR" sz="2400" dirty="0" smtClean="0"/>
              <a:t>χέρι.</a:t>
            </a:r>
            <a:endParaRPr lang="el-GR" sz="2400" dirty="0"/>
          </a:p>
          <a:p>
            <a:r>
              <a:rPr lang="el-GR" sz="2400" dirty="0"/>
              <a:t>Ένας επώδυνος, ασταθής ή αδύνατος καρπός παίρνει θέσεις που παρεμβαίνουν στο βέλτιστο μήκος και στην παθητική τάση των </a:t>
            </a:r>
            <a:r>
              <a:rPr lang="el-GR" sz="2400" dirty="0" smtClean="0"/>
              <a:t>μυών.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2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Αρθροκινηματική </a:t>
            </a:r>
            <a:r>
              <a:rPr lang="el-GR" sz="3200" b="0" dirty="0" smtClean="0"/>
              <a:t>7/8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661248"/>
          </a:xfrm>
        </p:spPr>
        <p:txBody>
          <a:bodyPr>
            <a:normAutofit/>
          </a:bodyPr>
          <a:lstStyle/>
          <a:p>
            <a:r>
              <a:rPr lang="el-GR" sz="2400" dirty="0"/>
              <a:t>Η αρθροκινηματική του καρπού ωθείται από τους μύες, αλλά κατευθύνεται και ελέγχεται από την παθητική τάση των </a:t>
            </a:r>
            <a:r>
              <a:rPr lang="el-GR" sz="2400" dirty="0" smtClean="0"/>
              <a:t>συνδέσμων.</a:t>
            </a:r>
            <a:endParaRPr lang="el-GR" sz="2400" dirty="0"/>
          </a:p>
          <a:p>
            <a:r>
              <a:rPr lang="el-GR" sz="2400" dirty="0"/>
              <a:t>Π.χ., στην μέση θέση του καρπού οι δύο βραχίονες του παλαμιαίου μεσόστεου συνδέσμου (2ος στοίχος) και οι δύο σύνδεσμοι που καταφύονται στο μηνοειδές (παλαμιαίος ωλενο-μηνοειδής και ο παλαμιαίος κερκιδο-μηνοειδής σχηματίζουν 2 </a:t>
            </a:r>
            <a:r>
              <a:rPr lang="el-GR" sz="2400" dirty="0" smtClean="0"/>
              <a:t>ανεστραμμένα «V».</a:t>
            </a:r>
            <a:endParaRPr lang="el-GR" sz="2400" dirty="0"/>
          </a:p>
          <a:p>
            <a:r>
              <a:rPr lang="el-GR" sz="2400" dirty="0"/>
              <a:t>Όλοι οι βραχίονες του συνδεσμικού μηχανισμού βρίσκονται υπό ελαφρά τάση ακόμα και στην μέση </a:t>
            </a:r>
            <a:r>
              <a:rPr lang="el-GR" sz="2400" dirty="0" smtClean="0"/>
              <a:t>θέση.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Αρθροκινηματική </a:t>
            </a:r>
            <a:r>
              <a:rPr lang="el-GR" sz="3200" b="0" dirty="0" smtClean="0">
                <a:solidFill>
                  <a:srgbClr val="004A82"/>
                </a:solidFill>
              </a:rPr>
              <a:t>8/8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686800" cy="2875190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Κατά </a:t>
            </a:r>
            <a:r>
              <a:rPr lang="el-GR" sz="2400" dirty="0"/>
              <a:t>την προσαγωγή, οι διαγώνια τοποθετημένοι σύνδεσμοι: </a:t>
            </a:r>
          </a:p>
          <a:p>
            <a:pPr lvl="1">
              <a:buFont typeface="Courier New" pitchFamily="49" charset="0"/>
              <a:buChar char="o"/>
            </a:pPr>
            <a:r>
              <a:rPr lang="el-GR" sz="2400" dirty="0"/>
              <a:t>Κερκιδομηνοειδής και έσω βραχίονας μεσόστεου </a:t>
            </a:r>
            <a:r>
              <a:rPr lang="el-GR" sz="2400" dirty="0" smtClean="0"/>
              <a:t>χαλαρώνουν.</a:t>
            </a:r>
            <a:endParaRPr lang="el-GR" sz="2400" dirty="0"/>
          </a:p>
          <a:p>
            <a:pPr lvl="1">
              <a:buFont typeface="Courier New" pitchFamily="49" charset="0"/>
              <a:buChar char="o"/>
            </a:pPr>
            <a:r>
              <a:rPr lang="el-GR" sz="2400" dirty="0"/>
              <a:t>Ωλενο-μηνοειδής και έξω βραχίονας μεσόστεου </a:t>
            </a:r>
            <a:r>
              <a:rPr lang="el-GR" sz="2400" dirty="0" smtClean="0"/>
              <a:t>διατείνονται.</a:t>
            </a:r>
            <a:endParaRPr lang="el-GR" sz="2400" dirty="0"/>
          </a:p>
          <a:p>
            <a:r>
              <a:rPr lang="el-GR" sz="2400" dirty="0"/>
              <a:t>Κατά την απαγωγή συμβαίνουν τα </a:t>
            </a:r>
            <a:r>
              <a:rPr lang="el-GR" sz="2400" dirty="0" smtClean="0"/>
              <a:t>αντίθετα.</a:t>
            </a:r>
            <a:endParaRPr lang="el-GR" sz="2400" dirty="0"/>
          </a:p>
          <a:p>
            <a:r>
              <a:rPr lang="el-GR" sz="2400" dirty="0"/>
              <a:t>Η προοδευτική αύξηση της τάσης σε αυτούς τους συνδέσμους παρέχει τον έλεγχο και την σταθερότητα των οστών του </a:t>
            </a:r>
            <a:r>
              <a:rPr lang="el-GR" sz="2400" dirty="0" smtClean="0"/>
              <a:t>καρπού.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" name="Content Placeholder 4" descr="Ligaments-tensing slackening.t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67992" y="3948549"/>
            <a:ext cx="6375842" cy="2318487"/>
          </a:xfrm>
        </p:spPr>
      </p:pic>
      <p:sp>
        <p:nvSpPr>
          <p:cNvPr id="8" name="Rectangle 7"/>
          <p:cNvSpPr/>
          <p:nvPr/>
        </p:nvSpPr>
        <p:spPr>
          <a:xfrm>
            <a:off x="1357290" y="6215082"/>
            <a:ext cx="61436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© </a:t>
            </a:r>
            <a:r>
              <a:rPr lang="en-US" sz="1100" dirty="0" smtClean="0">
                <a:solidFill>
                  <a:prstClr val="black"/>
                </a:solidFill>
              </a:rPr>
              <a:t>Donald A. Neumann, “Kinesiology of the Musculoskeletal System: Foundations for Rehabilitation”, Mosby/Elsevier, 2010</a:t>
            </a:r>
            <a:endParaRPr lang="el-GR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Συμπιεστικές δυνάμεις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190431"/>
            <a:ext cx="6096000" cy="5040560"/>
          </a:xfrm>
        </p:spPr>
        <p:txBody>
          <a:bodyPr>
            <a:normAutofit/>
          </a:bodyPr>
          <a:lstStyle/>
          <a:p>
            <a:r>
              <a:rPr lang="el-GR" dirty="0"/>
              <a:t>Οι συμπιεστικές δυνάμεις Fc που διασχίζουν τον καρπό αναλύονται σε δύο συνιστώσες: </a:t>
            </a:r>
          </a:p>
          <a:p>
            <a:pPr lvl="1"/>
            <a:r>
              <a:rPr lang="el-GR" dirty="0"/>
              <a:t>Την </a:t>
            </a:r>
            <a:r>
              <a:rPr lang="en-US" dirty="0"/>
              <a:t>F</a:t>
            </a:r>
            <a:r>
              <a:rPr lang="en-US" baseline="-25000" dirty="0"/>
              <a:t>y</a:t>
            </a:r>
            <a:r>
              <a:rPr lang="el-GR" dirty="0" smtClean="0"/>
              <a:t> </a:t>
            </a:r>
            <a:r>
              <a:rPr lang="el-GR" dirty="0"/>
              <a:t>που δρα κάθετα στην κερκίδα και </a:t>
            </a:r>
          </a:p>
          <a:p>
            <a:pPr lvl="1"/>
            <a:r>
              <a:rPr lang="el-GR" dirty="0"/>
              <a:t>Την </a:t>
            </a:r>
            <a:r>
              <a:rPr lang="en-US" dirty="0"/>
              <a:t>F</a:t>
            </a:r>
            <a:r>
              <a:rPr lang="en-US" baseline="-25000" dirty="0"/>
              <a:t>x</a:t>
            </a:r>
            <a:r>
              <a:rPr lang="el-GR" dirty="0" smtClean="0"/>
              <a:t> </a:t>
            </a:r>
            <a:r>
              <a:rPr lang="el-GR" dirty="0"/>
              <a:t>παράλληλη ως προς την </a:t>
            </a:r>
            <a:r>
              <a:rPr lang="el-GR" dirty="0" smtClean="0"/>
              <a:t>κερκίδα.</a:t>
            </a:r>
            <a:endParaRPr lang="el-GR" dirty="0"/>
          </a:p>
          <a:p>
            <a:r>
              <a:rPr lang="el-GR" dirty="0"/>
              <a:t>Η Fy συμπιέζει και σταθεροποιεί την άρθρωση με περίπου το 90% της </a:t>
            </a:r>
            <a:r>
              <a:rPr lang="en-US" dirty="0"/>
              <a:t>F</a:t>
            </a:r>
            <a:r>
              <a:rPr lang="en-US" baseline="-25000" dirty="0"/>
              <a:t>c</a:t>
            </a:r>
            <a:r>
              <a:rPr lang="el-GR" dirty="0" smtClean="0"/>
              <a:t> </a:t>
            </a:r>
            <a:r>
              <a:rPr lang="el-GR" dirty="0"/>
              <a:t>(συν </a:t>
            </a:r>
            <a:r>
              <a:rPr lang="el-GR" dirty="0" smtClean="0"/>
              <a:t>25</a:t>
            </a:r>
            <a:r>
              <a:rPr lang="el-GR" baseline="30000" dirty="0" smtClean="0"/>
              <a:t>ο</a:t>
            </a:r>
            <a:r>
              <a:rPr lang="el-GR" dirty="0" smtClean="0"/>
              <a:t>  </a:t>
            </a:r>
            <a:r>
              <a:rPr lang="el-GR" dirty="0"/>
              <a:t>x </a:t>
            </a:r>
            <a:r>
              <a:rPr lang="en-US" dirty="0"/>
              <a:t>F</a:t>
            </a:r>
            <a:r>
              <a:rPr lang="en-US" baseline="-25000" dirty="0"/>
              <a:t>c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Η Fx τείνει να μετατοπίσει ωλένια τα οστά του καρπού με περίπου το 42% της Fc (ημ </a:t>
            </a:r>
            <a:r>
              <a:rPr lang="el-GR" dirty="0" smtClean="0"/>
              <a:t>25</a:t>
            </a:r>
            <a:r>
              <a:rPr lang="el-GR" baseline="30000" dirty="0" smtClean="0"/>
              <a:t>ο</a:t>
            </a:r>
            <a:r>
              <a:rPr lang="el-GR" dirty="0" smtClean="0"/>
              <a:t>  </a:t>
            </a:r>
            <a:r>
              <a:rPr lang="el-GR" dirty="0"/>
              <a:t>x </a:t>
            </a:r>
            <a:r>
              <a:rPr lang="en-US" dirty="0"/>
              <a:t>F</a:t>
            </a:r>
            <a:r>
              <a:rPr lang="en-US" baseline="-25000" dirty="0"/>
              <a:t>c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Την ωλένια μετατόπιση του καρπού παρεμποδίζουν οι παλαμιαίοι κερκιδοκαρπικοί </a:t>
            </a:r>
            <a:r>
              <a:rPr lang="el-GR" dirty="0" smtClean="0"/>
              <a:t>σύνδεσμοι.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Content Placeholder 4" descr="Compression forc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628800"/>
            <a:ext cx="3121363" cy="2232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Ορθογώνιο 5"/>
          <p:cNvSpPr/>
          <p:nvPr/>
        </p:nvSpPr>
        <p:spPr>
          <a:xfrm>
            <a:off x="5940152" y="3933056"/>
            <a:ext cx="3121363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© Donald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A. Neumann, “Kinesiology of the Musculoskeletal System: Foundations for Rehabilitation”, Mosby/Elsevier, 2010</a:t>
            </a:r>
            <a:endParaRPr lang="el-GR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8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</a:t>
            </a:r>
            <a:r>
              <a:rPr lang="el-GR" dirty="0"/>
              <a:t>ε</a:t>
            </a:r>
            <a:r>
              <a:rPr lang="el-GR" dirty="0" smtClean="0"/>
              <a:t>ίνοντες μύες καρπού</a:t>
            </a:r>
            <a:r>
              <a:rPr lang="en-US" dirty="0" smtClean="0"/>
              <a:t> </a:t>
            </a:r>
            <a:r>
              <a:rPr lang="en-US" sz="3200" b="0" dirty="0" smtClean="0"/>
              <a:t>1/10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258816" cy="5040560"/>
          </a:xfrm>
        </p:spPr>
        <p:txBody>
          <a:bodyPr>
            <a:normAutofit/>
          </a:bodyPr>
          <a:lstStyle/>
          <a:p>
            <a:r>
              <a:rPr lang="el-GR" dirty="0"/>
              <a:t>Όλοι οι εκτείνοντες μύες εννευρώνονται από το κερκιδικό </a:t>
            </a:r>
            <a:r>
              <a:rPr lang="el-GR" dirty="0" smtClean="0"/>
              <a:t>νεύρο.</a:t>
            </a:r>
            <a:endParaRPr lang="el-GR" dirty="0"/>
          </a:p>
          <a:p>
            <a:r>
              <a:rPr lang="el-GR" dirty="0"/>
              <a:t>Κύριοι εκτείνοντες</a:t>
            </a:r>
            <a:r>
              <a:rPr lang="el-GR" dirty="0" smtClean="0"/>
              <a:t>:</a:t>
            </a:r>
          </a:p>
          <a:p>
            <a:pPr lvl="1"/>
            <a:r>
              <a:rPr lang="el-GR" dirty="0"/>
              <a:t>Μακρός κερκιδικός εκτείνων</a:t>
            </a:r>
            <a:r>
              <a:rPr lang="el-GR" dirty="0" smtClean="0"/>
              <a:t>,</a:t>
            </a:r>
            <a:endParaRPr lang="el-GR" dirty="0"/>
          </a:p>
          <a:p>
            <a:pPr lvl="1"/>
            <a:r>
              <a:rPr lang="el-GR" dirty="0"/>
              <a:t>Βραχύς κερκιδικός </a:t>
            </a:r>
            <a:r>
              <a:rPr lang="el-GR" dirty="0" smtClean="0"/>
              <a:t>εκτείνων, </a:t>
            </a:r>
            <a:endParaRPr lang="el-GR" dirty="0"/>
          </a:p>
          <a:p>
            <a:pPr lvl="1"/>
            <a:r>
              <a:rPr lang="el-GR" dirty="0" smtClean="0"/>
              <a:t>Ωλένιος εκτείνων.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3491880" y="1052736"/>
            <a:ext cx="4819228" cy="5705476"/>
            <a:chOff x="3491880" y="1052736"/>
            <a:chExt cx="4819228" cy="5705476"/>
          </a:xfrm>
        </p:grpSpPr>
        <p:pic>
          <p:nvPicPr>
            <p:cNvPr id="12290" name="Picture 2" descr="File:Gray41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052736"/>
              <a:ext cx="1866900" cy="5705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Ευθύγραμμο βέλος σύνδεσης 8"/>
            <p:cNvCxnSpPr/>
            <p:nvPr/>
          </p:nvCxnSpPr>
          <p:spPr>
            <a:xfrm flipV="1">
              <a:off x="4572000" y="3429000"/>
              <a:ext cx="2664296" cy="3600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 flipV="1">
              <a:off x="4644008" y="2348880"/>
              <a:ext cx="2592288" cy="8640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ύγραμμο βέλος σύνδεσης 12"/>
            <p:cNvCxnSpPr/>
            <p:nvPr/>
          </p:nvCxnSpPr>
          <p:spPr>
            <a:xfrm flipV="1">
              <a:off x="3491880" y="3717032"/>
              <a:ext cx="4320480" cy="5760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6"/>
          <p:cNvSpPr/>
          <p:nvPr/>
        </p:nvSpPr>
        <p:spPr>
          <a:xfrm>
            <a:off x="5004048" y="6237312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Gray418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Pngbot"/>
              </a:rPr>
              <a:t>Pngbot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3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Εκτείνοντες μύες καρπού</a:t>
            </a:r>
            <a:r>
              <a:rPr lang="en-US" dirty="0" smtClean="0"/>
              <a:t> </a:t>
            </a:r>
            <a:r>
              <a:rPr lang="en-US" sz="3200" b="0" dirty="0" smtClean="0"/>
              <a:t>2/10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2492" y="1484784"/>
            <a:ext cx="8229600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Δευτερεύοντες </a:t>
            </a:r>
            <a:r>
              <a:rPr lang="el-GR" dirty="0"/>
              <a:t>εκτείνοντες:</a:t>
            </a:r>
          </a:p>
          <a:p>
            <a:pPr lvl="1"/>
            <a:r>
              <a:rPr lang="el-GR" dirty="0"/>
              <a:t>Κοινός εκτείνων των </a:t>
            </a:r>
            <a:r>
              <a:rPr lang="el-GR" dirty="0" smtClean="0"/>
              <a:t>δακτύλων.</a:t>
            </a:r>
            <a:endParaRPr lang="el-GR" dirty="0"/>
          </a:p>
          <a:p>
            <a:pPr lvl="1"/>
            <a:r>
              <a:rPr lang="el-GR" dirty="0" smtClean="0"/>
              <a:t>Ίδιος </a:t>
            </a:r>
            <a:r>
              <a:rPr lang="el-GR" dirty="0"/>
              <a:t>εκτείνων το μικρό </a:t>
            </a:r>
            <a:r>
              <a:rPr lang="el-GR" dirty="0" smtClean="0"/>
              <a:t>δάκτυλο.</a:t>
            </a:r>
            <a:endParaRPr lang="el-GR" dirty="0"/>
          </a:p>
          <a:p>
            <a:pPr marL="355600" indent="0">
              <a:buNone/>
            </a:pPr>
            <a:r>
              <a:rPr lang="el-GR" sz="2000" dirty="0" smtClean="0"/>
              <a:t>…συνεχίζεται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14" name="Ομάδα 13"/>
          <p:cNvGrpSpPr/>
          <p:nvPr/>
        </p:nvGrpSpPr>
        <p:grpSpPr>
          <a:xfrm>
            <a:off x="4572000" y="1052736"/>
            <a:ext cx="3739108" cy="5705476"/>
            <a:chOff x="4572000" y="1052736"/>
            <a:chExt cx="3739108" cy="5705476"/>
          </a:xfrm>
        </p:grpSpPr>
        <p:pic>
          <p:nvPicPr>
            <p:cNvPr id="15" name="Picture 2" descr="File:Gray41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052736"/>
              <a:ext cx="1866900" cy="5705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Ευθύγραμμο βέλος σύνδεσης 15"/>
            <p:cNvCxnSpPr/>
            <p:nvPr/>
          </p:nvCxnSpPr>
          <p:spPr>
            <a:xfrm>
              <a:off x="4716016" y="2780928"/>
              <a:ext cx="2880320" cy="165618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ύγραμμο βέλος σύνδεσης 16"/>
            <p:cNvCxnSpPr/>
            <p:nvPr/>
          </p:nvCxnSpPr>
          <p:spPr>
            <a:xfrm>
              <a:off x="4572000" y="2204864"/>
              <a:ext cx="2952328" cy="18002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6"/>
          <p:cNvSpPr/>
          <p:nvPr/>
        </p:nvSpPr>
        <p:spPr>
          <a:xfrm>
            <a:off x="5004048" y="6237312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Gray418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Pngbot"/>
              </a:rPr>
              <a:t>Pngbot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6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Εκτείνοντες μύες καρπού</a:t>
            </a:r>
            <a:r>
              <a:rPr lang="en-US" dirty="0" smtClean="0"/>
              <a:t> </a:t>
            </a:r>
            <a:r>
              <a:rPr lang="en-US" sz="3200" b="0" dirty="0" smtClean="0"/>
              <a:t>3/10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2492" y="1484784"/>
            <a:ext cx="4007460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Δευτερεύοντες εκτείνοντες </a:t>
            </a:r>
            <a:r>
              <a:rPr lang="el-GR" sz="2000" dirty="0" smtClean="0"/>
              <a:t>(συνέχεια)</a:t>
            </a:r>
            <a:r>
              <a:rPr lang="el-GR" dirty="0" smtClean="0"/>
              <a:t>:</a:t>
            </a:r>
            <a:endParaRPr lang="el-GR" dirty="0"/>
          </a:p>
          <a:p>
            <a:pPr lvl="1"/>
            <a:r>
              <a:rPr lang="el-GR" dirty="0" smtClean="0"/>
              <a:t>Ίδιος </a:t>
            </a:r>
            <a:r>
              <a:rPr lang="el-GR" dirty="0"/>
              <a:t>εκτείνων τον </a:t>
            </a:r>
            <a:r>
              <a:rPr lang="el-GR" dirty="0" smtClean="0"/>
              <a:t>δείκτη.</a:t>
            </a:r>
            <a:endParaRPr lang="el-GR" dirty="0"/>
          </a:p>
          <a:p>
            <a:pPr lvl="1"/>
            <a:r>
              <a:rPr lang="el-GR" dirty="0" smtClean="0"/>
              <a:t>Μακρός </a:t>
            </a:r>
            <a:r>
              <a:rPr lang="el-GR" dirty="0"/>
              <a:t>εκτείνων τον </a:t>
            </a:r>
            <a:r>
              <a:rPr lang="el-GR" dirty="0" smtClean="0"/>
              <a:t>αντίχειρα.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3347864" y="967159"/>
            <a:ext cx="5022125" cy="5877271"/>
            <a:chOff x="3347864" y="967159"/>
            <a:chExt cx="5022125" cy="5877271"/>
          </a:xfrm>
        </p:grpSpPr>
        <p:pic>
          <p:nvPicPr>
            <p:cNvPr id="13314" name="Picture 2" descr="File:Gray41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12" b="3035"/>
            <a:stretch/>
          </p:blipFill>
          <p:spPr bwMode="auto">
            <a:xfrm>
              <a:off x="5796136" y="967159"/>
              <a:ext cx="2573853" cy="5877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Ευθύγραμμο βέλος σύνδεσης 6"/>
            <p:cNvCxnSpPr/>
            <p:nvPr/>
          </p:nvCxnSpPr>
          <p:spPr>
            <a:xfrm>
              <a:off x="3923928" y="2636912"/>
              <a:ext cx="3312368" cy="21602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9"/>
            <p:cNvCxnSpPr/>
            <p:nvPr/>
          </p:nvCxnSpPr>
          <p:spPr>
            <a:xfrm>
              <a:off x="3347864" y="3356992"/>
              <a:ext cx="3672408" cy="144016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6"/>
          <p:cNvSpPr/>
          <p:nvPr/>
        </p:nvSpPr>
        <p:spPr>
          <a:xfrm>
            <a:off x="3923928" y="6122913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Gray419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Pngbot"/>
              </a:rPr>
              <a:t>Pngbot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0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Εκτείνοντες </a:t>
            </a:r>
            <a:r>
              <a:rPr lang="el-GR" dirty="0"/>
              <a:t>μύες καρπού</a:t>
            </a:r>
            <a:r>
              <a:rPr lang="en-US" dirty="0"/>
              <a:t> </a:t>
            </a:r>
            <a:r>
              <a:rPr lang="en-US" sz="3200" b="0" dirty="0" smtClean="0"/>
              <a:t>4/10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Όλοι οι κύριοι εκτείνοντες του καρπού (η βραχιόνια κεφαλή του ωλένιου εκτείνοντα) μαζί με τον κοινό εκτείνοντα των δακτύλων εκφύονται με κοινό τένοντα από την παρακονδύλια </a:t>
            </a:r>
            <a:r>
              <a:rPr lang="el-GR" dirty="0" smtClean="0"/>
              <a:t>απόφυση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Η ωλένια κεφαλή του ωλένιου εκτείνοντα του καρπού εκφύεται από την οπίσθια επιφάνεια του μέσου 1/3 της </a:t>
            </a:r>
            <a:r>
              <a:rPr lang="el-GR" dirty="0" smtClean="0"/>
              <a:t>ωλένης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/>
              <a:t>Όλοι οι κύριοι εκτείνοντες του καρπού καταφύονται στα μετακάρπια:</a:t>
            </a:r>
          </a:p>
          <a:p>
            <a:pPr lvl="1"/>
            <a:r>
              <a:rPr lang="el-GR" dirty="0"/>
              <a:t>Ο μακρός κερκιδικός εκτείνων στην βάση του 2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dirty="0" smtClean="0"/>
              <a:t>μετακάρπιου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/>
              <a:t>Ο βραχύς κερκιδικός εκτείνων στην βάση του 3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dirty="0" smtClean="0"/>
              <a:t>μετακάρπιου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/>
              <a:t>Ο ωλένιος εκτείνων στην βάση του 5</a:t>
            </a:r>
            <a:r>
              <a:rPr lang="el-GR" baseline="30000" dirty="0"/>
              <a:t>ου</a:t>
            </a:r>
            <a:r>
              <a:rPr lang="el-GR" dirty="0"/>
              <a:t> </a:t>
            </a:r>
            <a:r>
              <a:rPr lang="el-GR" dirty="0" smtClean="0"/>
              <a:t>μετακαρπίου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Εκτείνοντες </a:t>
            </a:r>
            <a:r>
              <a:rPr lang="el-GR" dirty="0"/>
              <a:t>μύες καρπού</a:t>
            </a:r>
            <a:r>
              <a:rPr lang="en-US" dirty="0"/>
              <a:t> </a:t>
            </a:r>
            <a:r>
              <a:rPr lang="en-US" sz="3200" b="0" dirty="0" smtClean="0"/>
              <a:t>5/10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rmAutofit/>
          </a:bodyPr>
          <a:lstStyle/>
          <a:p>
            <a:r>
              <a:rPr lang="el-GR" dirty="0"/>
              <a:t>Οι τένοντες των μυών που διασχίζουν την ραχιαία και κερκιδική επιφάνεια του καρπού συγκρατούνται στην θέση τους από τον ραχιαίο καθεκτικό σύνδεσμο</a:t>
            </a:r>
          </a:p>
          <a:p>
            <a:r>
              <a:rPr lang="el-GR" dirty="0"/>
              <a:t>Ο σύνδεσμος:</a:t>
            </a:r>
          </a:p>
          <a:p>
            <a:pPr lvl="1"/>
            <a:r>
              <a:rPr lang="el-GR" dirty="0"/>
              <a:t>Στην ωλένια πλευρά τυλίγεται γύρω από την στυλοειδή απόφυση της ωλένης και προσφύεται στον τένοντα του ωλένιου καμπτήρα του καρπού, στο πισοειδές και στον πισο-μετακάρπιο </a:t>
            </a:r>
            <a:r>
              <a:rPr lang="el-GR" dirty="0" smtClean="0"/>
              <a:t>σύνδεσμο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/>
              <a:t>Στην κερκιδική πλευρά προσφύεται στην στυλοειδή απόφυση της κερκίδας και στον κερκιδικό (έξω) πλάγιο </a:t>
            </a:r>
            <a:r>
              <a:rPr lang="el-GR" dirty="0" smtClean="0"/>
              <a:t>σύνδεσμο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 σύνδεσμος καθηλώνει τους τένοντες πάνω στην άρθρωση αποτρέποντας την απομάκρυνσή τους κατά τις ενεργητικές κινήσεις του </a:t>
            </a:r>
            <a:r>
              <a:rPr lang="el-GR" dirty="0" smtClean="0"/>
              <a:t>καρπού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Εκτείνοντες </a:t>
            </a:r>
            <a:r>
              <a:rPr lang="el-GR" dirty="0"/>
              <a:t>μύες καρπού</a:t>
            </a:r>
            <a:r>
              <a:rPr lang="en-US" dirty="0"/>
              <a:t> </a:t>
            </a:r>
            <a:r>
              <a:rPr lang="en-US" sz="3200" b="0" dirty="0" smtClean="0"/>
              <a:t>6/10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Μεταξύ του καθεκτικού συνδέσμου και των υποκείμενων οστών, οι τένοντες μαζί με τα έλυτρά τους τακτοποιούνται σε </a:t>
            </a:r>
            <a:r>
              <a:rPr lang="el-GR" b="1" dirty="0"/>
              <a:t>6 ινο-οστέινα </a:t>
            </a:r>
            <a:r>
              <a:rPr lang="el-GR" b="1" dirty="0" smtClean="0"/>
              <a:t>διαμερίσματα.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43" name="Ομάδα 42"/>
          <p:cNvGrpSpPr/>
          <p:nvPr/>
        </p:nvGrpSpPr>
        <p:grpSpPr>
          <a:xfrm>
            <a:off x="449780" y="2276872"/>
            <a:ext cx="7623672" cy="3960440"/>
            <a:chOff x="449780" y="2348880"/>
            <a:chExt cx="7623672" cy="3960440"/>
          </a:xfrm>
        </p:grpSpPr>
        <p:pic>
          <p:nvPicPr>
            <p:cNvPr id="16386" name="Picture 2" descr="File:Gray4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348880"/>
              <a:ext cx="6410694" cy="3806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Ορθογώνιο 6"/>
            <p:cNvSpPr/>
            <p:nvPr/>
          </p:nvSpPr>
          <p:spPr>
            <a:xfrm>
              <a:off x="3851921" y="5733256"/>
              <a:ext cx="2304256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Ευθύγραμμο βέλος σύνδεσης 9"/>
            <p:cNvCxnSpPr/>
            <p:nvPr/>
          </p:nvCxnSpPr>
          <p:spPr>
            <a:xfrm>
              <a:off x="6156177" y="6021288"/>
              <a:ext cx="2160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Ορθογώνιο 10"/>
            <p:cNvSpPr/>
            <p:nvPr/>
          </p:nvSpPr>
          <p:spPr>
            <a:xfrm>
              <a:off x="6372200" y="5789985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prstClr val="black"/>
                  </a:solidFill>
                </a:rPr>
                <a:t>4</a:t>
              </a:r>
              <a:endParaRPr lang="el-GR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1247056" y="4653135"/>
              <a:ext cx="2100808" cy="9321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4" name="Ευθύγραμμο βέλος σύνδεσης 13"/>
            <p:cNvCxnSpPr>
              <a:stCxn id="13" idx="1"/>
            </p:cNvCxnSpPr>
            <p:nvPr/>
          </p:nvCxnSpPr>
          <p:spPr>
            <a:xfrm flipH="1">
              <a:off x="899592" y="5119224"/>
              <a:ext cx="3474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Ορθογώνιο 14"/>
            <p:cNvSpPr/>
            <p:nvPr/>
          </p:nvSpPr>
          <p:spPr>
            <a:xfrm>
              <a:off x="449780" y="4890623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prstClr val="black"/>
                  </a:solidFill>
                </a:rPr>
                <a:t>2</a:t>
              </a:r>
              <a:endParaRPr lang="el-GR" b="1" dirty="0">
                <a:solidFill>
                  <a:prstClr val="black"/>
                </a:solidFill>
              </a:endParaRPr>
            </a:p>
          </p:txBody>
        </p:sp>
        <p:sp>
          <p:nvSpPr>
            <p:cNvPr id="19" name="Ορθογώνιο 18"/>
            <p:cNvSpPr/>
            <p:nvPr/>
          </p:nvSpPr>
          <p:spPr>
            <a:xfrm>
              <a:off x="1763688" y="3212976"/>
              <a:ext cx="1303522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20" name="Ευθύγραμμο βέλος σύνδεσης 19"/>
            <p:cNvCxnSpPr>
              <a:stCxn id="19" idx="1"/>
            </p:cNvCxnSpPr>
            <p:nvPr/>
          </p:nvCxnSpPr>
          <p:spPr>
            <a:xfrm flipH="1">
              <a:off x="1475656" y="3501008"/>
              <a:ext cx="2880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Ορθογώνιο 20"/>
            <p:cNvSpPr/>
            <p:nvPr/>
          </p:nvSpPr>
          <p:spPr>
            <a:xfrm>
              <a:off x="1018456" y="3272408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prstClr val="black"/>
                  </a:solidFill>
                </a:rPr>
                <a:t>1</a:t>
              </a:r>
              <a:endParaRPr lang="el-GR" b="1" dirty="0">
                <a:solidFill>
                  <a:prstClr val="black"/>
                </a:solidFill>
              </a:endParaRPr>
            </a:p>
          </p:txBody>
        </p:sp>
        <p:sp>
          <p:nvSpPr>
            <p:cNvPr id="29" name="Ορθογώνιο 28"/>
            <p:cNvSpPr/>
            <p:nvPr/>
          </p:nvSpPr>
          <p:spPr>
            <a:xfrm>
              <a:off x="2548398" y="5589240"/>
              <a:ext cx="1303522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30" name="Ευθύγραμμο βέλος σύνδεσης 29"/>
            <p:cNvCxnSpPr>
              <a:stCxn id="29" idx="1"/>
              <a:endCxn id="31" idx="3"/>
            </p:cNvCxnSpPr>
            <p:nvPr/>
          </p:nvCxnSpPr>
          <p:spPr>
            <a:xfrm flipH="1">
              <a:off x="2260366" y="5733256"/>
              <a:ext cx="2880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Ορθογώνιο 30"/>
            <p:cNvSpPr/>
            <p:nvPr/>
          </p:nvSpPr>
          <p:spPr>
            <a:xfrm>
              <a:off x="1803166" y="5618956"/>
              <a:ext cx="4572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34" name="Ορθογώνιο 33"/>
            <p:cNvSpPr/>
            <p:nvPr/>
          </p:nvSpPr>
          <p:spPr>
            <a:xfrm>
              <a:off x="5842993" y="5301208"/>
              <a:ext cx="1578425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35" name="Ευθύγραμμο βέλος σύνδεσης 34"/>
            <p:cNvCxnSpPr/>
            <p:nvPr/>
          </p:nvCxnSpPr>
          <p:spPr>
            <a:xfrm>
              <a:off x="7421418" y="5470273"/>
              <a:ext cx="338850" cy="39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Ορθογώνιο 35"/>
            <p:cNvSpPr/>
            <p:nvPr/>
          </p:nvSpPr>
          <p:spPr>
            <a:xfrm>
              <a:off x="7760268" y="5357937"/>
              <a:ext cx="313184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40" name="Ορθογώνιο 39"/>
            <p:cNvSpPr/>
            <p:nvPr/>
          </p:nvSpPr>
          <p:spPr>
            <a:xfrm>
              <a:off x="6157965" y="5013176"/>
              <a:ext cx="1150339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41" name="Ευθύγραμμο βέλος σύνδεσης 40"/>
            <p:cNvCxnSpPr/>
            <p:nvPr/>
          </p:nvCxnSpPr>
          <p:spPr>
            <a:xfrm>
              <a:off x="7308304" y="5177959"/>
              <a:ext cx="338850" cy="39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Ορθογώνιο 41"/>
            <p:cNvSpPr/>
            <p:nvPr/>
          </p:nvSpPr>
          <p:spPr>
            <a:xfrm>
              <a:off x="7647154" y="5042892"/>
              <a:ext cx="313184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prstClr val="black"/>
                  </a:solidFill>
                </a:rPr>
                <a:t>6</a:t>
              </a:r>
            </a:p>
          </p:txBody>
        </p:sp>
      </p:grpSp>
      <p:sp>
        <p:nvSpPr>
          <p:cNvPr id="26" name="Rectangle 6"/>
          <p:cNvSpPr/>
          <p:nvPr/>
        </p:nvSpPr>
        <p:spPr>
          <a:xfrm>
            <a:off x="1763688" y="6237312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Gray422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Pngbot"/>
              </a:rPr>
              <a:t>Pngbot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8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Εκτείνοντες </a:t>
            </a:r>
            <a:r>
              <a:rPr lang="el-GR" dirty="0"/>
              <a:t>μύες καρπού</a:t>
            </a:r>
            <a:r>
              <a:rPr lang="en-US" dirty="0"/>
              <a:t> </a:t>
            </a:r>
            <a:r>
              <a:rPr lang="en-US" sz="3200" b="0" dirty="0" smtClean="0"/>
              <a:t>7/10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24136"/>
            <a:ext cx="4824536" cy="5661248"/>
          </a:xfrm>
        </p:spPr>
        <p:txBody>
          <a:bodyPr>
            <a:normAutofit/>
          </a:bodyPr>
          <a:lstStyle/>
          <a:p>
            <a:pPr marL="457200" lvl="1" indent="-457200">
              <a:buFont typeface="+mj-lt"/>
              <a:buAutoNum type="arabicPeriod"/>
            </a:pPr>
            <a:r>
              <a:rPr lang="el-GR" dirty="0" smtClean="0"/>
              <a:t>Βραχύς </a:t>
            </a:r>
            <a:r>
              <a:rPr lang="el-GR" dirty="0"/>
              <a:t>εκτείνων και μακρός απαγωγός του </a:t>
            </a:r>
            <a:r>
              <a:rPr lang="el-GR" dirty="0" smtClean="0"/>
              <a:t>αντίχειρα (δευτερεύοντες καμπτήρες του καρπού)</a:t>
            </a:r>
            <a:r>
              <a:rPr lang="en-US" dirty="0" smtClean="0"/>
              <a:t>.</a:t>
            </a:r>
            <a:endParaRPr lang="el-GR" dirty="0"/>
          </a:p>
          <a:p>
            <a:pPr marL="457200" lvl="1" indent="-457200">
              <a:buFont typeface="+mj-lt"/>
              <a:buAutoNum type="arabicPeriod"/>
            </a:pPr>
            <a:r>
              <a:rPr lang="el-GR" dirty="0"/>
              <a:t>Βραχύς και μακρός κερκιδικός εκτείνων του </a:t>
            </a:r>
            <a:r>
              <a:rPr lang="el-GR" dirty="0" smtClean="0"/>
              <a:t>καρπού</a:t>
            </a:r>
            <a:r>
              <a:rPr lang="en-US" dirty="0" smtClean="0"/>
              <a:t>.</a:t>
            </a:r>
            <a:endParaRPr lang="el-GR" dirty="0"/>
          </a:p>
          <a:p>
            <a:pPr marL="457200" lvl="1" indent="-457200">
              <a:buFont typeface="+mj-lt"/>
              <a:buAutoNum type="arabicPeriod"/>
            </a:pPr>
            <a:r>
              <a:rPr lang="el-GR" dirty="0"/>
              <a:t>Μακρός εκτείνων τον </a:t>
            </a:r>
            <a:r>
              <a:rPr lang="el-GR" dirty="0" smtClean="0"/>
              <a:t>αντίχειρα</a:t>
            </a:r>
            <a:r>
              <a:rPr lang="en-US" dirty="0" smtClean="0"/>
              <a:t>.</a:t>
            </a:r>
            <a:endParaRPr lang="el-GR" dirty="0"/>
          </a:p>
          <a:p>
            <a:pPr marL="457200" lvl="1" indent="-457200">
              <a:buFont typeface="+mj-lt"/>
              <a:buAutoNum type="arabicPeriod"/>
            </a:pPr>
            <a:r>
              <a:rPr lang="el-GR" dirty="0"/>
              <a:t>Κοινός εκτείνων των δακτύλων και ίδιος εκτείνων τον </a:t>
            </a:r>
            <a:r>
              <a:rPr lang="el-GR" dirty="0" smtClean="0"/>
              <a:t>δείκτη</a:t>
            </a:r>
            <a:r>
              <a:rPr lang="en-US" dirty="0" smtClean="0"/>
              <a:t>.</a:t>
            </a:r>
            <a:endParaRPr lang="el-GR" dirty="0"/>
          </a:p>
          <a:p>
            <a:pPr marL="457200" lvl="1" indent="-457200">
              <a:buFont typeface="+mj-lt"/>
              <a:buAutoNum type="arabicPeriod"/>
            </a:pPr>
            <a:r>
              <a:rPr lang="el-GR" dirty="0"/>
              <a:t>Ίδιος εκτείνων το μικρό </a:t>
            </a:r>
            <a:r>
              <a:rPr lang="el-GR" dirty="0" smtClean="0"/>
              <a:t>δάκτυλο</a:t>
            </a:r>
            <a:r>
              <a:rPr lang="en-US" dirty="0" smtClean="0"/>
              <a:t>.</a:t>
            </a:r>
            <a:endParaRPr lang="el-GR" dirty="0"/>
          </a:p>
          <a:p>
            <a:pPr marL="457200" lvl="1" indent="-457200">
              <a:buFont typeface="+mj-lt"/>
              <a:buAutoNum type="arabicPeriod"/>
            </a:pPr>
            <a:r>
              <a:rPr lang="el-GR" dirty="0"/>
              <a:t>Ωλένιος εκτείνων του </a:t>
            </a:r>
            <a:r>
              <a:rPr lang="el-GR" dirty="0" smtClean="0"/>
              <a:t>καρπού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4338" name="Picture 2" descr="File:Wrist extensor compartments (numbered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11" y="1099350"/>
            <a:ext cx="3384376" cy="52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11760" y="6396335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Wrist extensor compartments (numbered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)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File Upload Bot (Magnus Manske)"/>
              </a:rPr>
              <a:t>File Upload Bot (Magnus Manske)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22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Οστά </a:t>
            </a:r>
            <a:r>
              <a:rPr lang="el-GR" sz="3200" b="0" dirty="0" smtClean="0"/>
              <a:t>1/</a:t>
            </a:r>
            <a:r>
              <a:rPr lang="en-US" sz="3200" b="0" dirty="0" smtClean="0"/>
              <a:t>2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45" name="Picture 21" descr="File:Carpals - engli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78" y="928547"/>
            <a:ext cx="6912044" cy="55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/>
          <p:nvPr/>
        </p:nvSpPr>
        <p:spPr>
          <a:xfrm>
            <a:off x="2015716" y="6464369"/>
            <a:ext cx="5112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Carpals -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english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Mikael Häggström"/>
              </a:rPr>
              <a:t>Mikael Häggström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4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Εκτείνοντες </a:t>
            </a:r>
            <a:r>
              <a:rPr lang="el-GR" dirty="0"/>
              <a:t>μύες καρπού</a:t>
            </a:r>
            <a:r>
              <a:rPr lang="en-US" dirty="0"/>
              <a:t> </a:t>
            </a:r>
            <a:r>
              <a:rPr lang="en-US" sz="3200" b="0" dirty="0" smtClean="0"/>
              <a:t>8/10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661248"/>
          </a:xfrm>
        </p:spPr>
        <p:txBody>
          <a:bodyPr>
            <a:normAutofit/>
          </a:bodyPr>
          <a:lstStyle/>
          <a:p>
            <a:r>
              <a:rPr lang="el-GR" dirty="0"/>
              <a:t>Με τις επαναλαμβανόμενες ή έντονες δραστηριότητες που αυξάνουν την τάση των συνδέσμων μπορεί να υπάρχει φλεγμονή σε ένα ή περισσότερα </a:t>
            </a:r>
            <a:r>
              <a:rPr lang="el-GR" dirty="0" smtClean="0"/>
              <a:t>διαμερίσματα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Οι τένοντες του 1ου διαμερίσματος είναι ιδιαίτερα επιρρεπείς σε φλεγμονή, πάθηση που ονομάζεται de Quervain </a:t>
            </a:r>
            <a:r>
              <a:rPr lang="el-GR" dirty="0" smtClean="0"/>
              <a:t>τενοντοελυτρίτιδα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Οι δραστηριότητες που προκαλούν αυτήν την επώδυνη κατάσταση περιλαμβάνουν τον επαναλαμβανόμενο πρηνισμό/υπτιασμό με σφιχτό κράτημα ενός εργαλείου ή στύψιμο </a:t>
            </a:r>
            <a:r>
              <a:rPr lang="el-GR" dirty="0" smtClean="0"/>
              <a:t>ρούχων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Αυτή η πάθηση συνήθως θεραπεύεται συντηρητικά (φονοφόρεση, ιοντοφόρεση, ενέσεις κορτιζόνης, πάγο, εφαρμογή νάρθηκα, τροποποίηση των δραστηριοτήτων που προκαλούν την φλεγμονή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Εάν αποτύχει η συντηρητική θεραπεία, τότε αντιμετωπίζεται </a:t>
            </a:r>
            <a:r>
              <a:rPr lang="el-GR" dirty="0" smtClean="0"/>
              <a:t>χειρουργικά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Εκτείνοντες </a:t>
            </a:r>
            <a:r>
              <a:rPr lang="el-GR" dirty="0"/>
              <a:t>μύες καρπού</a:t>
            </a:r>
            <a:r>
              <a:rPr lang="en-US" dirty="0"/>
              <a:t> </a:t>
            </a:r>
            <a:r>
              <a:rPr lang="en-US" sz="3200" b="0" dirty="0" smtClean="0"/>
              <a:t>9/10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616624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κύρια ενέργεια των μυών του καρπού είναι η τοποθέτηση και σταθεροποίηση του καρπού σε δραστηριότητες που περιλαμβάνουν την κάμψη των </a:t>
            </a:r>
            <a:r>
              <a:rPr lang="el-GR" dirty="0" smtClean="0"/>
              <a:t>δακτύλων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Κατά την σύλληψη ενός αντικειμένου, οι καμπτήρες μύες των δακτύλων ταυτόχρονα με την κάμψη των δακτύλων κάμπτουν και τον </a:t>
            </a:r>
            <a:r>
              <a:rPr lang="el-GR" dirty="0" smtClean="0"/>
              <a:t>καρπό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Οι εκτείνοντες μύες του καρπού θα πρέπει να </a:t>
            </a:r>
            <a:r>
              <a:rPr lang="el-GR" dirty="0" smtClean="0"/>
              <a:t>αντισταθμίσουν </a:t>
            </a:r>
            <a:r>
              <a:rPr lang="el-GR" dirty="0"/>
              <a:t>την καμπτική ροπή των καμπτήρων των </a:t>
            </a:r>
            <a:r>
              <a:rPr lang="el-GR" dirty="0" smtClean="0"/>
              <a:t>δακτύλων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Καθώς γίνεται μία σφιχτή γροθιά, οι εκτείνοντες του καρπού συγκρατούν τον καρπό στις 30</a:t>
            </a:r>
            <a:r>
              <a:rPr lang="el-GR" baseline="30000" dirty="0"/>
              <a:t>ο</a:t>
            </a:r>
            <a:r>
              <a:rPr lang="el-GR" dirty="0"/>
              <a:t> -35</a:t>
            </a:r>
            <a:r>
              <a:rPr lang="el-GR" baseline="30000" dirty="0"/>
              <a:t>ο</a:t>
            </a:r>
            <a:r>
              <a:rPr lang="el-GR" dirty="0"/>
              <a:t> έκτασης και ~ 5</a:t>
            </a:r>
            <a:r>
              <a:rPr lang="el-GR" baseline="30000" dirty="0"/>
              <a:t>ο</a:t>
            </a:r>
            <a:r>
              <a:rPr lang="el-GR" dirty="0"/>
              <a:t> ωλένιας </a:t>
            </a:r>
            <a:r>
              <a:rPr lang="el-GR" dirty="0" smtClean="0"/>
              <a:t>απόκλισης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Αυτή η θέση βελτιστοποιεί την σχέση μήκους – τάσης των καμπτήρων των δακτύλων με αποτέλεσμα την μέγιστη δύναμη </a:t>
            </a:r>
            <a:r>
              <a:rPr lang="el-GR" dirty="0" smtClean="0"/>
              <a:t>σύλληψης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Εκτείνοντες </a:t>
            </a:r>
            <a:r>
              <a:rPr lang="el-GR" dirty="0"/>
              <a:t>μύες καρπού</a:t>
            </a:r>
            <a:r>
              <a:rPr lang="en-US" dirty="0"/>
              <a:t> </a:t>
            </a:r>
            <a:r>
              <a:rPr lang="en-US" sz="3200" b="0" dirty="0" smtClean="0"/>
              <a:t>10/10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204521"/>
            <a:ext cx="8568952" cy="5040560"/>
          </a:xfrm>
        </p:spPr>
        <p:txBody>
          <a:bodyPr/>
          <a:lstStyle/>
          <a:p>
            <a:r>
              <a:rPr lang="el-GR" dirty="0"/>
              <a:t>Η δύναμη σύλληψης είναι σημαντικά μειωμένη όταν ο καρπός βρίσκεται σε </a:t>
            </a:r>
            <a:r>
              <a:rPr lang="el-GR" dirty="0" smtClean="0"/>
              <a:t>κάμψη.</a:t>
            </a:r>
            <a:endParaRPr lang="el-GR" dirty="0"/>
          </a:p>
          <a:p>
            <a:r>
              <a:rPr lang="el-GR" dirty="0"/>
              <a:t>Η μειωμένη δύναμη οφείλεται σε:	</a:t>
            </a:r>
          </a:p>
          <a:p>
            <a:pPr lvl="1"/>
            <a:r>
              <a:rPr lang="el-GR" dirty="0"/>
              <a:t>Μειωμένο φυσιολογικό πλεονέκτημα των καμπτήρων των δακτύλων που συστέλλονται σε θέση όπου το μήκος τους είναι </a:t>
            </a:r>
            <a:r>
              <a:rPr lang="el-GR" dirty="0" smtClean="0"/>
              <a:t>μειωμένο.</a:t>
            </a:r>
            <a:endParaRPr lang="el-GR" dirty="0"/>
          </a:p>
          <a:p>
            <a:pPr lvl="1"/>
            <a:r>
              <a:rPr lang="el-GR" dirty="0"/>
              <a:t>Διατεταμένους εκτείνοντες των δάκτυλων που προκαλούν παθητική εκτατική ροπή στα δάκτυλα, που με την σειρά της μειώνει την αποτελεσματική καμπτική δύναμη </a:t>
            </a:r>
            <a:r>
              <a:rPr lang="el-GR" dirty="0" smtClean="0"/>
              <a:t>ροπής. </a:t>
            </a:r>
            <a:endParaRPr lang="el-GR" dirty="0"/>
          </a:p>
          <a:p>
            <a:pPr lvl="1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Καμπτήρες μύες </a:t>
            </a:r>
            <a:r>
              <a:rPr lang="el-GR" dirty="0"/>
              <a:t>του </a:t>
            </a:r>
            <a:r>
              <a:rPr lang="el-GR" dirty="0" smtClean="0"/>
              <a:t>καρπού </a:t>
            </a:r>
            <a:r>
              <a:rPr lang="el-GR" sz="3200" b="0" dirty="0" smtClean="0"/>
              <a:t>1/</a:t>
            </a:r>
            <a:r>
              <a:rPr lang="en-US" sz="3200" b="0" dirty="0" smtClean="0"/>
              <a:t>5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239038"/>
            <a:ext cx="8640960" cy="3774138"/>
          </a:xfrm>
        </p:spPr>
        <p:txBody>
          <a:bodyPr>
            <a:normAutofit/>
          </a:bodyPr>
          <a:lstStyle/>
          <a:p>
            <a:r>
              <a:rPr lang="el-GR" dirty="0"/>
              <a:t>Κύριοι καμπτήρες (ενεργούν μόνο στον καρπό):</a:t>
            </a:r>
          </a:p>
          <a:p>
            <a:pPr lvl="1"/>
            <a:r>
              <a:rPr lang="el-GR" dirty="0"/>
              <a:t>Κερκιδικός </a:t>
            </a:r>
            <a:r>
              <a:rPr lang="el-GR" dirty="0" smtClean="0"/>
              <a:t>καμπτήρας,</a:t>
            </a:r>
            <a:endParaRPr lang="el-GR" dirty="0"/>
          </a:p>
          <a:p>
            <a:pPr lvl="1"/>
            <a:r>
              <a:rPr lang="el-GR" dirty="0"/>
              <a:t>Ωλένιος </a:t>
            </a:r>
            <a:r>
              <a:rPr lang="el-GR" dirty="0" smtClean="0"/>
              <a:t>καμπτήρας,</a:t>
            </a:r>
            <a:endParaRPr lang="el-GR" dirty="0"/>
          </a:p>
          <a:p>
            <a:pPr lvl="1"/>
            <a:r>
              <a:rPr lang="el-GR" dirty="0"/>
              <a:t>Μακρός </a:t>
            </a:r>
            <a:r>
              <a:rPr lang="el-GR" dirty="0" smtClean="0"/>
              <a:t>παλαμικός.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3563888" y="980728"/>
            <a:ext cx="4872186" cy="5695950"/>
            <a:chOff x="3563888" y="980728"/>
            <a:chExt cx="4872186" cy="5695950"/>
          </a:xfrm>
        </p:grpSpPr>
        <p:pic>
          <p:nvPicPr>
            <p:cNvPr id="17410" name="Picture 2" descr="File:Flexor-carpi-radiali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980728"/>
              <a:ext cx="1847850" cy="569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Ευθύγραμμο βέλος σύνδεσης 5"/>
            <p:cNvCxnSpPr/>
            <p:nvPr/>
          </p:nvCxnSpPr>
          <p:spPr>
            <a:xfrm>
              <a:off x="3563888" y="3068960"/>
              <a:ext cx="3672408" cy="64807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ύγραμμο βέλος σύνδεσης 7"/>
            <p:cNvCxnSpPr/>
            <p:nvPr/>
          </p:nvCxnSpPr>
          <p:spPr>
            <a:xfrm>
              <a:off x="3851920" y="1988840"/>
              <a:ext cx="3384376" cy="122413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9"/>
            <p:cNvCxnSpPr/>
            <p:nvPr/>
          </p:nvCxnSpPr>
          <p:spPr>
            <a:xfrm>
              <a:off x="3563888" y="2492896"/>
              <a:ext cx="3384376" cy="9001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6"/>
          <p:cNvSpPr/>
          <p:nvPr/>
        </p:nvSpPr>
        <p:spPr>
          <a:xfrm>
            <a:off x="4427984" y="6093296"/>
            <a:ext cx="2628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Flexor-carpi-radialis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Uwe Gille"/>
              </a:rPr>
              <a:t>Uwe Gille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7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Καμπτήρες μύες </a:t>
            </a:r>
            <a:r>
              <a:rPr lang="el-GR" dirty="0"/>
              <a:t>του </a:t>
            </a:r>
            <a:r>
              <a:rPr lang="el-GR" dirty="0" smtClean="0"/>
              <a:t>καρπού </a:t>
            </a:r>
            <a:r>
              <a:rPr lang="en-US" sz="3200" b="0" dirty="0"/>
              <a:t>2</a:t>
            </a:r>
            <a:r>
              <a:rPr lang="el-GR" sz="3200" b="0" dirty="0" smtClean="0"/>
              <a:t>/</a:t>
            </a:r>
            <a:r>
              <a:rPr lang="en-US" sz="3200" b="0" dirty="0" smtClean="0"/>
              <a:t>5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239038"/>
            <a:ext cx="5184576" cy="5430322"/>
          </a:xfrm>
        </p:spPr>
        <p:txBody>
          <a:bodyPr>
            <a:normAutofit/>
          </a:bodyPr>
          <a:lstStyle/>
          <a:p>
            <a:r>
              <a:rPr lang="el-GR" dirty="0" smtClean="0"/>
              <a:t>Δευτερεύοντες </a:t>
            </a:r>
            <a:r>
              <a:rPr lang="el-GR" dirty="0"/>
              <a:t>καμπτήρες (ενεργούν στον καρπό και στα δάκτυλα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/>
              <a:t>Επιπολής κοινός καμπτήρας των </a:t>
            </a:r>
            <a:r>
              <a:rPr lang="el-GR" dirty="0" smtClean="0"/>
              <a:t>δακτύλων,</a:t>
            </a:r>
            <a:endParaRPr lang="el-GR" dirty="0"/>
          </a:p>
          <a:p>
            <a:pPr lvl="1"/>
            <a:r>
              <a:rPr lang="el-GR" dirty="0"/>
              <a:t>Εν τω βάθει κοινός καμπτήρας των </a:t>
            </a:r>
            <a:r>
              <a:rPr lang="el-GR" dirty="0" smtClean="0"/>
              <a:t>δακτύλων,</a:t>
            </a:r>
            <a:endParaRPr lang="el-GR" dirty="0"/>
          </a:p>
          <a:p>
            <a:pPr lvl="1"/>
            <a:r>
              <a:rPr lang="el-GR" dirty="0"/>
              <a:t>Μακρός καμπτήρας του </a:t>
            </a:r>
            <a:r>
              <a:rPr lang="el-GR" dirty="0" smtClean="0"/>
              <a:t>αντίχειρα,</a:t>
            </a:r>
            <a:endParaRPr lang="el-GR" dirty="0"/>
          </a:p>
          <a:p>
            <a:pPr lvl="1"/>
            <a:r>
              <a:rPr lang="el-GR" dirty="0"/>
              <a:t>Μακρός απαγωγός του </a:t>
            </a:r>
            <a:r>
              <a:rPr lang="el-GR" dirty="0" smtClean="0"/>
              <a:t>αντίχειρα,</a:t>
            </a:r>
            <a:endParaRPr lang="el-GR" dirty="0"/>
          </a:p>
          <a:p>
            <a:pPr lvl="1"/>
            <a:r>
              <a:rPr lang="el-GR" dirty="0"/>
              <a:t>Βραχύς εκτείνων του </a:t>
            </a:r>
            <a:r>
              <a:rPr lang="el-GR" dirty="0" smtClean="0"/>
              <a:t>αντίχειρα.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8434" name="Picture 2" descr="http://upload.wikimedia.org/wikipedia/commons/2/24/Flexor-digitorum-profundi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3" b="16595"/>
          <a:stretch/>
        </p:blipFill>
        <p:spPr bwMode="auto">
          <a:xfrm>
            <a:off x="5796136" y="1180911"/>
            <a:ext cx="2564059" cy="556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3275856" y="6249380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Flexor-digitorum-profundis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Pngbot"/>
              </a:rPr>
              <a:t>Pngbot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38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Καμπτήρες μύες του καρπού </a:t>
            </a:r>
            <a:r>
              <a:rPr lang="en-US" sz="3200" b="0" dirty="0"/>
              <a:t>3</a:t>
            </a:r>
            <a:r>
              <a:rPr lang="el-GR" sz="3200" b="0" dirty="0" smtClean="0"/>
              <a:t>/</a:t>
            </a:r>
            <a:r>
              <a:rPr lang="en-US" sz="3200" b="0" dirty="0" smtClean="0"/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040560"/>
          </a:xfrm>
        </p:spPr>
        <p:txBody>
          <a:bodyPr/>
          <a:lstStyle/>
          <a:p>
            <a:r>
              <a:rPr lang="el-GR" dirty="0"/>
              <a:t>Οι κύριοι καμπτήρες του καρπού μαζί με την βραχιόνια κεφαλή του επιπολής κοινού καμπτήρα των δακτύλων εκφύονται από την παρατροχίλια απόφυση του </a:t>
            </a:r>
            <a:r>
              <a:rPr lang="el-GR" dirty="0" smtClean="0"/>
              <a:t>βραχιονίου.</a:t>
            </a:r>
            <a:endParaRPr lang="el-GR" dirty="0"/>
          </a:p>
          <a:p>
            <a:r>
              <a:rPr lang="el-GR" dirty="0"/>
              <a:t>Ο μακρός παλαμικός μυς απουσιάζει σε 10% - 15% των </a:t>
            </a:r>
            <a:r>
              <a:rPr lang="el-GR" dirty="0" smtClean="0"/>
              <a:t>ανθρώπων.</a:t>
            </a:r>
            <a:endParaRPr lang="el-GR" dirty="0"/>
          </a:p>
          <a:p>
            <a:r>
              <a:rPr lang="el-GR" dirty="0"/>
              <a:t>Ο παλαμιαίος σύνδεσμος του καρπού λειτουργεί όπως και ο ραχιαίος καθεκτικός </a:t>
            </a:r>
            <a:r>
              <a:rPr lang="el-GR" dirty="0" smtClean="0"/>
              <a:t>σύνδεσμος.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Καμπτήρες μύες του καρπού </a:t>
            </a:r>
            <a:r>
              <a:rPr lang="en-US" sz="3200" b="0" dirty="0"/>
              <a:t>4</a:t>
            </a:r>
            <a:r>
              <a:rPr lang="el-GR" sz="3200" b="0" dirty="0" smtClean="0"/>
              <a:t>/</a:t>
            </a:r>
            <a:r>
              <a:rPr lang="en-US" sz="3200" b="0" dirty="0" smtClean="0"/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661248"/>
          </a:xfrm>
        </p:spPr>
        <p:txBody>
          <a:bodyPr>
            <a:normAutofit lnSpcReduction="10000"/>
          </a:bodyPr>
          <a:lstStyle/>
          <a:p>
            <a:pPr>
              <a:spcBef>
                <a:spcPts val="900"/>
              </a:spcBef>
            </a:pPr>
            <a:r>
              <a:rPr lang="el-GR" dirty="0" smtClean="0"/>
              <a:t>Ο </a:t>
            </a:r>
            <a:r>
              <a:rPr lang="el-GR" dirty="0"/>
              <a:t>κερκιδικός καμπτήρας</a:t>
            </a:r>
          </a:p>
          <a:p>
            <a:pPr lvl="1">
              <a:spcBef>
                <a:spcPts val="900"/>
              </a:spcBef>
            </a:pPr>
            <a:r>
              <a:rPr lang="el-GR" dirty="0"/>
              <a:t>Κατάφυση: παλαμιαία επιφάνεια </a:t>
            </a:r>
            <a:r>
              <a:rPr lang="el-GR" dirty="0" smtClean="0"/>
              <a:t>2</a:t>
            </a:r>
            <a:r>
              <a:rPr lang="el-GR" baseline="30000" dirty="0" smtClean="0"/>
              <a:t>ου</a:t>
            </a:r>
            <a:r>
              <a:rPr lang="el-GR" dirty="0" smtClean="0"/>
              <a:t>  </a:t>
            </a:r>
            <a:r>
              <a:rPr lang="el-GR" dirty="0"/>
              <a:t>και </a:t>
            </a:r>
            <a:r>
              <a:rPr lang="el-GR" dirty="0" smtClean="0"/>
              <a:t>3</a:t>
            </a:r>
            <a:r>
              <a:rPr lang="el-GR" baseline="30000" dirty="0" smtClean="0"/>
              <a:t>ου</a:t>
            </a:r>
            <a:r>
              <a:rPr lang="el-GR" dirty="0" smtClean="0"/>
              <a:t>  μετακαρπίου.</a:t>
            </a:r>
            <a:endParaRPr lang="el-GR" dirty="0"/>
          </a:p>
          <a:p>
            <a:pPr lvl="1">
              <a:spcBef>
                <a:spcPts val="900"/>
              </a:spcBef>
            </a:pPr>
            <a:r>
              <a:rPr lang="el-GR" dirty="0"/>
              <a:t>Εννεύρωση: μέσο </a:t>
            </a:r>
            <a:r>
              <a:rPr lang="el-GR" dirty="0" smtClean="0"/>
              <a:t>νεύρο.</a:t>
            </a:r>
            <a:endParaRPr lang="el-GR" dirty="0"/>
          </a:p>
          <a:p>
            <a:pPr>
              <a:spcBef>
                <a:spcPts val="900"/>
              </a:spcBef>
            </a:pPr>
            <a:r>
              <a:rPr lang="el-GR" dirty="0"/>
              <a:t>Ο ωλένιος καμπτήρας</a:t>
            </a:r>
          </a:p>
          <a:p>
            <a:pPr lvl="1">
              <a:spcBef>
                <a:spcPts val="900"/>
              </a:spcBef>
            </a:pPr>
            <a:r>
              <a:rPr lang="el-GR" dirty="0"/>
              <a:t>Έκφυση ωλένιας κεφαλής: οπίσθια επιφάνεια του μέσου 1/3 της </a:t>
            </a:r>
            <a:r>
              <a:rPr lang="el-GR" dirty="0" smtClean="0"/>
              <a:t>ωλένης.</a:t>
            </a:r>
            <a:endParaRPr lang="el-GR" dirty="0"/>
          </a:p>
          <a:p>
            <a:pPr lvl="1">
              <a:spcBef>
                <a:spcPts val="900"/>
              </a:spcBef>
            </a:pPr>
            <a:r>
              <a:rPr lang="el-GR" dirty="0"/>
              <a:t>Κατάφυση: πισοειδές οστούν, πισο-αγκιστρωτός και πισο-μετακάρπιος σύνδεσμος, βάση </a:t>
            </a:r>
            <a:r>
              <a:rPr lang="el-GR" dirty="0" smtClean="0"/>
              <a:t>5</a:t>
            </a:r>
            <a:r>
              <a:rPr lang="el-GR" baseline="30000" dirty="0" smtClean="0"/>
              <a:t>ου</a:t>
            </a:r>
            <a:r>
              <a:rPr lang="el-GR" dirty="0" smtClean="0"/>
              <a:t>  μετακαρπίου.</a:t>
            </a:r>
            <a:endParaRPr lang="el-GR" dirty="0"/>
          </a:p>
          <a:p>
            <a:pPr lvl="1">
              <a:spcBef>
                <a:spcPts val="900"/>
              </a:spcBef>
            </a:pPr>
            <a:r>
              <a:rPr lang="el-GR" dirty="0"/>
              <a:t>Εννεύρωση: ωλένιο </a:t>
            </a:r>
            <a:r>
              <a:rPr lang="el-GR" dirty="0" smtClean="0"/>
              <a:t>νεύρο.</a:t>
            </a:r>
            <a:endParaRPr lang="el-GR" dirty="0"/>
          </a:p>
          <a:p>
            <a:pPr>
              <a:spcBef>
                <a:spcPts val="900"/>
              </a:spcBef>
            </a:pPr>
            <a:r>
              <a:rPr lang="el-GR" dirty="0"/>
              <a:t>Ο μακρός παλαμικός</a:t>
            </a:r>
          </a:p>
          <a:p>
            <a:pPr lvl="1">
              <a:spcBef>
                <a:spcPts val="900"/>
              </a:spcBef>
            </a:pPr>
            <a:r>
              <a:rPr lang="el-GR" dirty="0"/>
              <a:t>Κατάφυση: κεντρικό τμήμα του παλαμιαίου συνδέσμου και της παλαμιαίας απονεύρωσης του </a:t>
            </a:r>
            <a:r>
              <a:rPr lang="el-GR" dirty="0" smtClean="0"/>
              <a:t>καρπού.</a:t>
            </a:r>
            <a:endParaRPr lang="el-GR" dirty="0"/>
          </a:p>
          <a:p>
            <a:pPr lvl="1">
              <a:spcBef>
                <a:spcPts val="900"/>
              </a:spcBef>
            </a:pPr>
            <a:r>
              <a:rPr lang="el-GR" dirty="0"/>
              <a:t>Εννεύρωση: μέσο </a:t>
            </a:r>
            <a:r>
              <a:rPr lang="el-GR" dirty="0" smtClean="0"/>
              <a:t>νεύρο.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Καμπτήρες μύες του καρπού </a:t>
            </a:r>
            <a:r>
              <a:rPr lang="en-US" sz="3200" b="0" dirty="0"/>
              <a:t>5</a:t>
            </a:r>
            <a:r>
              <a:rPr lang="el-GR" sz="3200" b="0" dirty="0" smtClean="0"/>
              <a:t>/</a:t>
            </a:r>
            <a:r>
              <a:rPr lang="en-US" sz="3200" b="0" dirty="0" smtClean="0"/>
              <a:t>5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9458" name="Picture 2" descr="File:Gray4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993944" cy="55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File:Gray4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789" y="1268760"/>
            <a:ext cx="4608512" cy="396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2699792" y="6111599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Gray427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 tooltip="User:Pngbot"/>
              </a:rPr>
              <a:t>Pngbot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5810933" y="5373216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Gray426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 tooltip="User:Pngbot"/>
              </a:rPr>
              <a:t>Pngbot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3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Απαγωγοί</a:t>
            </a:r>
            <a:r>
              <a:rPr lang="el-GR" dirty="0" smtClean="0"/>
              <a:t> μύες </a:t>
            </a:r>
            <a:r>
              <a:rPr lang="el-GR" dirty="0"/>
              <a:t>του </a:t>
            </a:r>
            <a:r>
              <a:rPr lang="el-GR" dirty="0" smtClean="0"/>
              <a:t>καρπού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Μακρός κερκιδικός εκτείνων του </a:t>
            </a:r>
            <a:r>
              <a:rPr lang="el-GR" dirty="0" smtClean="0"/>
              <a:t>καρπού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Βραχύς κερκιδικός εκτείνων του </a:t>
            </a:r>
            <a:r>
              <a:rPr lang="el-GR" dirty="0" smtClean="0"/>
              <a:t>καρπού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Μακρός εκτείνων του </a:t>
            </a:r>
            <a:r>
              <a:rPr lang="el-GR" dirty="0" smtClean="0"/>
              <a:t>αντίχειρα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Βραχύς εκτείνων του </a:t>
            </a:r>
            <a:r>
              <a:rPr lang="el-GR" dirty="0" smtClean="0"/>
              <a:t>αντίχειρα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Κερκιδικός καμπτήρας του </a:t>
            </a:r>
            <a:r>
              <a:rPr lang="el-GR" dirty="0" smtClean="0"/>
              <a:t>καρπού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Μακρός καμπτήρας του </a:t>
            </a:r>
            <a:r>
              <a:rPr lang="el-GR" dirty="0" smtClean="0"/>
              <a:t>αντίχειρα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Μακρός απαγωγός του </a:t>
            </a:r>
            <a:r>
              <a:rPr lang="el-GR" dirty="0" smtClean="0"/>
              <a:t>αντίχειρα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Λειτουργία απαγωγών μυών </a:t>
            </a:r>
            <a:r>
              <a:rPr lang="el-GR" dirty="0"/>
              <a:t>του </a:t>
            </a:r>
            <a:r>
              <a:rPr lang="el-GR" dirty="0" smtClean="0"/>
              <a:t>καρπού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472608"/>
          </a:xfrm>
        </p:spPr>
        <p:txBody>
          <a:bodyPr>
            <a:normAutofit/>
          </a:bodyPr>
          <a:lstStyle/>
          <a:p>
            <a:r>
              <a:rPr lang="el-GR" dirty="0"/>
              <a:t>Ο μακρός κερκιδικός εκτείνων και ο κερκιδικός καμπτήρας του καρπού είναι ανταγωνιστές στην κάμψη/έκταση, αλλά συνεργοί στην απαγωγή του </a:t>
            </a:r>
            <a:r>
              <a:rPr lang="el-GR" dirty="0" smtClean="0"/>
              <a:t>καρπού.</a:t>
            </a:r>
            <a:endParaRPr lang="el-GR" dirty="0"/>
          </a:p>
          <a:p>
            <a:r>
              <a:rPr lang="el-GR" dirty="0"/>
              <a:t>Το τελικό αποτέλεσμα αυτής της συνεργασίας είναι η παραγωγή της απαγωγής με τον καρπό να σταθεροποιείται σε ελαφρά έκταση για την βελτιστοποίηση της </a:t>
            </a:r>
            <a:r>
              <a:rPr lang="el-GR" dirty="0" smtClean="0"/>
              <a:t>λαβής.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Οστά </a:t>
            </a:r>
            <a:r>
              <a:rPr lang="el-GR" sz="3200" b="0" dirty="0" smtClean="0"/>
              <a:t>2/</a:t>
            </a:r>
            <a:r>
              <a:rPr lang="en-US" sz="3200" b="0" dirty="0" smtClean="0"/>
              <a:t>2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92288"/>
          </a:xfrm>
        </p:spPr>
        <p:txBody>
          <a:bodyPr/>
          <a:lstStyle/>
          <a:p>
            <a:r>
              <a:rPr lang="el-GR" dirty="0"/>
              <a:t>Η ωλένια κλίση της κερκίδας επιτρέπει στον καρπό να κινείται περισσότερο προς την ωλένια απόκλιση (προσαγωγή) παρά σε κερκιδική (απαγωγή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Η παλαμιαία κλίση του καρπού, εν μέρει, είναι υπεύθυνη για την μεγαλύτερη τροχιά κάμψης σε σύγκριση με την έκταση του </a:t>
            </a:r>
            <a:r>
              <a:rPr lang="el-GR" dirty="0" smtClean="0"/>
              <a:t>καρπού.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Προσαγωγοί μύες </a:t>
            </a:r>
            <a:r>
              <a:rPr lang="el-GR" dirty="0"/>
              <a:t>του </a:t>
            </a:r>
            <a:r>
              <a:rPr lang="el-GR" dirty="0" smtClean="0"/>
              <a:t>καρπού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Ωλένιος εκτείνων του </a:t>
            </a:r>
            <a:r>
              <a:rPr lang="el-GR" dirty="0" smtClean="0"/>
              <a:t>καρπού,</a:t>
            </a:r>
            <a:endParaRPr lang="el-GR" dirty="0"/>
          </a:p>
          <a:p>
            <a:r>
              <a:rPr lang="el-GR" dirty="0"/>
              <a:t>Ωλένιος καμπτήρας του </a:t>
            </a:r>
            <a:r>
              <a:rPr lang="el-GR" dirty="0" smtClean="0"/>
              <a:t>καρπού,</a:t>
            </a:r>
            <a:endParaRPr lang="el-GR" dirty="0"/>
          </a:p>
          <a:p>
            <a:r>
              <a:rPr lang="el-GR" dirty="0"/>
              <a:t>Επιπολής κοινός καμπτήρας των </a:t>
            </a:r>
            <a:r>
              <a:rPr lang="el-GR" dirty="0" smtClean="0"/>
              <a:t>δακτύλων,</a:t>
            </a:r>
            <a:endParaRPr lang="el-GR" dirty="0"/>
          </a:p>
          <a:p>
            <a:r>
              <a:rPr lang="el-GR" dirty="0"/>
              <a:t>Εν τω βάθει κοινός καμπτήρας των </a:t>
            </a:r>
            <a:r>
              <a:rPr lang="el-GR" dirty="0" smtClean="0"/>
              <a:t>δακτύλων,</a:t>
            </a:r>
            <a:endParaRPr lang="el-GR" dirty="0"/>
          </a:p>
          <a:p>
            <a:r>
              <a:rPr lang="el-GR" dirty="0"/>
              <a:t>Κοινός εκτείνων των </a:t>
            </a:r>
            <a:r>
              <a:rPr lang="el-GR" dirty="0" smtClean="0"/>
              <a:t>δακτύλων.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Προσαγωγοί μύες του καρπού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Απ’ όλους τους προσαγωγούς του καρπού, οι μύες που είναι περισσότερο ικανοί να εκτελούν αυτήν την κίνηση είναι ο ωλένιος εκτείνων και ο ωλένιος καμπτήρας του </a:t>
            </a:r>
            <a:r>
              <a:rPr lang="el-GR" dirty="0" smtClean="0"/>
              <a:t>καρπού.</a:t>
            </a:r>
            <a:endParaRPr lang="el-GR" dirty="0"/>
          </a:p>
          <a:p>
            <a:r>
              <a:rPr lang="el-GR" dirty="0"/>
              <a:t>Οι δύο αυτοί μύες συνεργάζονται για να σταθεροποιήσουν τον καρπό σε έκταση και να τον προσάγουν </a:t>
            </a:r>
            <a:r>
              <a:rPr lang="el-GR" dirty="0" smtClean="0"/>
              <a:t>π.χ., για </a:t>
            </a:r>
            <a:r>
              <a:rPr lang="el-GR" dirty="0"/>
              <a:t>να καρφώσουν </a:t>
            </a:r>
            <a:r>
              <a:rPr lang="el-GR" dirty="0" smtClean="0"/>
              <a:t>ένα το καρφί.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Παραγωγή μέγιστης ισομετρικής ροπής </a:t>
            </a:r>
            <a:r>
              <a:rPr lang="el-GR" dirty="0"/>
              <a:t>σε </a:t>
            </a:r>
            <a:r>
              <a:rPr lang="el-GR" dirty="0" smtClean="0"/>
              <a:t>υγιείς άνδρες</a:t>
            </a:r>
            <a:r>
              <a:rPr lang="en-US" dirty="0" smtClean="0"/>
              <a:t> </a:t>
            </a:r>
            <a:r>
              <a:rPr lang="en-US" sz="3600" b="0" dirty="0" smtClean="0"/>
              <a:t>1/2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223701"/>
              </p:ext>
            </p:extLst>
          </p:nvPr>
        </p:nvGraphicFramePr>
        <p:xfrm>
          <a:off x="442664" y="1484784"/>
          <a:ext cx="83058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8600"/>
                <a:gridCol w="2147077"/>
                <a:gridCol w="3390123"/>
              </a:tblGrid>
              <a:tr h="505326"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Μυϊκή ομάδα</a:t>
                      </a:r>
                      <a:endParaRPr lang="el-GR" sz="2200" b="1" dirty="0"/>
                    </a:p>
                  </a:txBody>
                  <a:tcPr marL="84406" marR="8440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Μέγιστη ροπή (Ν</a:t>
                      </a:r>
                      <a:r>
                        <a:rPr lang="en-US" sz="2200" b="1" dirty="0" smtClean="0"/>
                        <a:t>m)</a:t>
                      </a:r>
                      <a:endParaRPr lang="el-GR" sz="2200" b="1" dirty="0"/>
                    </a:p>
                  </a:txBody>
                  <a:tcPr marL="84406" marR="8440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Γωνία ανάπτυξης μέγιστης ροπής</a:t>
                      </a:r>
                      <a:endParaRPr lang="el-GR" sz="2200" b="1" dirty="0"/>
                    </a:p>
                  </a:txBody>
                  <a:tcPr marL="84406" marR="8440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2768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Καμπτήρες</a:t>
                      </a:r>
                      <a:endParaRPr lang="el-GR" sz="2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12.2</a:t>
                      </a:r>
                      <a:r>
                        <a:rPr lang="el-GR" sz="2200" baseline="0" dirty="0" smtClean="0"/>
                        <a:t> (3.7)</a:t>
                      </a:r>
                      <a:endParaRPr lang="el-GR" sz="2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40</a:t>
                      </a:r>
                      <a:r>
                        <a:rPr lang="el-GR" sz="2200" baseline="30000" dirty="0" smtClean="0"/>
                        <a:t>ο</a:t>
                      </a:r>
                      <a:r>
                        <a:rPr lang="el-GR" sz="2200" dirty="0" smtClean="0"/>
                        <a:t> κάμψης</a:t>
                      </a:r>
                      <a:endParaRPr lang="el-GR" sz="2200" dirty="0"/>
                    </a:p>
                  </a:txBody>
                  <a:tcPr marL="84406" marR="84406"/>
                </a:tc>
              </a:tr>
              <a:tr h="292768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Εκτείνοντες</a:t>
                      </a:r>
                      <a:endParaRPr lang="el-GR" sz="2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7.1 (2.1)</a:t>
                      </a:r>
                      <a:endParaRPr lang="el-GR" sz="2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30</a:t>
                      </a:r>
                      <a:r>
                        <a:rPr lang="el-GR" sz="2200" baseline="30000" dirty="0" smtClean="0"/>
                        <a:t>ο</a:t>
                      </a:r>
                      <a:r>
                        <a:rPr lang="el-GR" sz="2200" dirty="0" smtClean="0"/>
                        <a:t> κάμψης – 70</a:t>
                      </a:r>
                      <a:r>
                        <a:rPr lang="el-GR" sz="2200" baseline="30000" dirty="0" smtClean="0"/>
                        <a:t>ο</a:t>
                      </a:r>
                      <a:r>
                        <a:rPr lang="el-GR" sz="2200" dirty="0" smtClean="0"/>
                        <a:t> έκτασης</a:t>
                      </a:r>
                      <a:endParaRPr lang="el-GR" sz="2200" dirty="0"/>
                    </a:p>
                  </a:txBody>
                  <a:tcPr marL="84406" marR="84406"/>
                </a:tc>
              </a:tr>
              <a:tr h="292768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Κερκιδική απόκλιση</a:t>
                      </a:r>
                      <a:endParaRPr lang="el-GR" sz="2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11.0 (2.0)</a:t>
                      </a:r>
                      <a:endParaRPr lang="el-GR" sz="2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Μέση</a:t>
                      </a:r>
                      <a:r>
                        <a:rPr lang="el-GR" sz="2200" baseline="0" dirty="0" smtClean="0"/>
                        <a:t> θέση (0)</a:t>
                      </a:r>
                      <a:endParaRPr lang="el-GR" sz="2200" dirty="0"/>
                    </a:p>
                  </a:txBody>
                  <a:tcPr marL="84406" marR="84406"/>
                </a:tc>
              </a:tr>
              <a:tr h="292768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Ωλένια</a:t>
                      </a:r>
                      <a:r>
                        <a:rPr lang="el-GR" sz="2200" baseline="0" dirty="0" smtClean="0"/>
                        <a:t> απόκλιση</a:t>
                      </a:r>
                      <a:endParaRPr lang="el-GR" sz="2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9.5 (2.2)</a:t>
                      </a:r>
                      <a:endParaRPr lang="el-GR" sz="2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Μέση θέση (0)</a:t>
                      </a:r>
                      <a:endParaRPr lang="el-GR" sz="2200" dirty="0"/>
                    </a:p>
                  </a:txBody>
                  <a:tcPr marL="84406" marR="84406"/>
                </a:tc>
              </a:tr>
            </a:tbl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395536" y="4221088"/>
            <a:ext cx="8352928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Όπως φαίνεται στον πίνακα, η μέγιστη ισομετρική ροπή των καμπτήρων είναι κατά 70% μεγαλύτερη από την μέγιστη ροπή που αναπτύσσουν οι εκτείνοντες μύες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Αυτό οφείλεται κυρίως στην μεγαλύτερη συνολική εγκάρσια διατομή των καμπτήρων μυών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9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Παραγωγή μέγιστης ισομετρικής ροπής σε υγιείς άνδρες</a:t>
            </a:r>
            <a:r>
              <a:rPr lang="en-US" dirty="0"/>
              <a:t> </a:t>
            </a:r>
            <a:r>
              <a:rPr lang="en-US" sz="36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517232"/>
          </a:xfrm>
        </p:spPr>
        <p:txBody>
          <a:bodyPr>
            <a:normAutofit/>
          </a:bodyPr>
          <a:lstStyle/>
          <a:p>
            <a:r>
              <a:rPr lang="el-GR" dirty="0" smtClean="0"/>
              <a:t>Οι </a:t>
            </a:r>
            <a:r>
              <a:rPr lang="el-GR" dirty="0"/>
              <a:t>καμπτήρες των δακτύλων (επιπολής και εν τω βάθει) καταλαμβάνουν περίπου τα 2/3 της συνολικής εγκάρσιας διατομής των καμπτήρων </a:t>
            </a:r>
            <a:r>
              <a:rPr lang="el-GR" dirty="0" smtClean="0"/>
              <a:t>μυών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Οι δραστηριότητες όπως σήκωμα ή σπρώξιμο βαριών αντικειμένων απαιτούν μεγάλη δύναμη και στις δύο ομάδες καμπτήρων (καρπού και δακτύλων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Επιπλέον, γι’ αυτές τις δραστηριότητες απαιτείται αρκετά μεγάλη δύναμη και στους εκτείνοντες του καρπού έτσι ώστε να είναι αποτελεσματική η </a:t>
            </a:r>
            <a:r>
              <a:rPr lang="el-GR" dirty="0" smtClean="0"/>
              <a:t>λαβή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Εμβιομηχανικός έλεγχος της ενέργειας </a:t>
            </a:r>
            <a:r>
              <a:rPr lang="el-GR" dirty="0"/>
              <a:t>και </a:t>
            </a:r>
            <a:r>
              <a:rPr lang="el-GR" dirty="0" smtClean="0"/>
              <a:t>ροπών </a:t>
            </a:r>
            <a:r>
              <a:rPr lang="el-GR" dirty="0"/>
              <a:t>των </a:t>
            </a:r>
            <a:r>
              <a:rPr lang="el-GR" dirty="0" smtClean="0"/>
              <a:t>μυών </a:t>
            </a:r>
            <a:r>
              <a:rPr lang="el-GR" dirty="0"/>
              <a:t>του </a:t>
            </a:r>
            <a:r>
              <a:rPr lang="el-GR" dirty="0" smtClean="0"/>
              <a:t>καρπού </a:t>
            </a:r>
            <a:r>
              <a:rPr lang="el-GR" sz="3600" b="0" dirty="0" smtClean="0"/>
              <a:t>1/4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517232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l-GR" dirty="0" smtClean="0"/>
              <a:t>Στην διαφάνεια που ακολουθεί, φαίνεται </a:t>
            </a:r>
            <a:r>
              <a:rPr lang="el-GR" dirty="0"/>
              <a:t>θέση των μυών με τους </a:t>
            </a:r>
            <a:r>
              <a:rPr lang="el-GR" dirty="0" smtClean="0"/>
              <a:t>μοχλοβραχίονές τους </a:t>
            </a:r>
            <a:r>
              <a:rPr lang="el-GR" dirty="0"/>
              <a:t>στην εγκάρσια διατομή του καρπού στο ύψος της κεφαλής του κεφαλωτού με τον καρπό στην μέση </a:t>
            </a:r>
            <a:r>
              <a:rPr lang="el-GR" dirty="0" smtClean="0"/>
              <a:t>θέση.</a:t>
            </a:r>
            <a:endParaRPr lang="el-GR" dirty="0"/>
          </a:p>
          <a:p>
            <a:pPr>
              <a:spcBef>
                <a:spcPts val="900"/>
              </a:spcBef>
            </a:pPr>
            <a:r>
              <a:rPr lang="el-GR" dirty="0"/>
              <a:t>Οι περιοχές των κόκκινων τετραγώνων αντιπροσωπεύουν την εγκάρσια διατομή του κάθε μυός και δείχνουν την συμβολή τους στην παραγωγή της μέγιστης </a:t>
            </a:r>
            <a:r>
              <a:rPr lang="el-GR" dirty="0" smtClean="0"/>
              <a:t>δύναμης.</a:t>
            </a:r>
            <a:endParaRPr lang="el-GR" dirty="0"/>
          </a:p>
          <a:p>
            <a:pPr>
              <a:spcBef>
                <a:spcPts val="900"/>
              </a:spcBef>
            </a:pPr>
            <a:r>
              <a:rPr lang="el-GR" dirty="0"/>
              <a:t>Οι μαύρες κουκίδες μέσα στα τετράγωνα δείχνουν την θέση των </a:t>
            </a:r>
            <a:r>
              <a:rPr lang="el-GR" dirty="0" smtClean="0"/>
              <a:t>τενόντων.</a:t>
            </a:r>
            <a:endParaRPr lang="el-GR" dirty="0"/>
          </a:p>
          <a:p>
            <a:pPr>
              <a:spcBef>
                <a:spcPts val="900"/>
              </a:spcBef>
            </a:pPr>
            <a:r>
              <a:rPr lang="el-GR" dirty="0"/>
              <a:t>Οι άξονες στροφής ML και ΑΡ τέμνονται στην κεφαλή του </a:t>
            </a:r>
            <a:r>
              <a:rPr lang="el-GR" dirty="0" smtClean="0"/>
              <a:t>κεφαλωτού.</a:t>
            </a:r>
            <a:endParaRPr lang="el-GR" dirty="0"/>
          </a:p>
          <a:p>
            <a:pPr>
              <a:spcBef>
                <a:spcPts val="900"/>
              </a:spcBef>
            </a:pPr>
            <a:r>
              <a:rPr lang="el-GR" dirty="0"/>
              <a:t>Ο μοχλοβραχίονας του κάθε μυός για την συγκεκριμένη ενέργεια ισούται με την κάθετη απόσταση του τένοντα του μυός από τον άξονα </a:t>
            </a:r>
            <a:r>
              <a:rPr lang="el-GR" dirty="0" smtClean="0"/>
              <a:t>κίνησης.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Εμβιομηχανικός έλεγχος της ενέργειας και ροπών των μυών του καρπού </a:t>
            </a:r>
            <a:r>
              <a:rPr lang="el-GR" sz="3600" b="0" dirty="0" smtClean="0"/>
              <a:t>2/4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Content Placeholder 4" descr="Cross-sectional view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3804" y="1628800"/>
            <a:ext cx="8176393" cy="4608512"/>
          </a:xfrm>
          <a:ln>
            <a:solidFill>
              <a:schemeClr val="tx1"/>
            </a:solidFill>
          </a:ln>
        </p:spPr>
      </p:pic>
      <p:sp>
        <p:nvSpPr>
          <p:cNvPr id="6" name="Ορθογώνιο 5"/>
          <p:cNvSpPr/>
          <p:nvPr/>
        </p:nvSpPr>
        <p:spPr>
          <a:xfrm>
            <a:off x="467544" y="6309320"/>
            <a:ext cx="3905648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© Donald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A. Neumann, “Kinesiology of the Musculoskeletal System: Foundations for Rehabilitation”, Mosby/Elsevier, 2010</a:t>
            </a:r>
            <a:endParaRPr lang="el-GR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5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Εμβιομηχανικός έλεγχος της ενέργειας και ροπών των μυών του καρπού </a:t>
            </a:r>
            <a:r>
              <a:rPr lang="en-US" sz="3600" b="0" dirty="0" smtClean="0"/>
              <a:t>3</a:t>
            </a:r>
            <a:r>
              <a:rPr lang="el-GR" sz="3600" b="0" dirty="0" smtClean="0"/>
              <a:t>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sz="2400" dirty="0"/>
              <a:t>Από τους κύριους καμπτήρες του καρπού, ωλένιος καμπτήρας παράγει μεγαλύτερη ροπή κάμψης λόγω της μεγάλης εγκάρσιας διατομής και αρκετά μεγάλου </a:t>
            </a:r>
            <a:r>
              <a:rPr lang="el-GR" sz="2400" dirty="0" smtClean="0"/>
              <a:t>μοχλοβραχίονα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/>
              <a:t>Ο ωλένιος και ο κερκιδικός καμπτήρας λειτουργούν ως </a:t>
            </a:r>
            <a:r>
              <a:rPr lang="el-GR" sz="2400" dirty="0" smtClean="0"/>
              <a:t>συνεργοί </a:t>
            </a:r>
            <a:r>
              <a:rPr lang="el-GR" sz="2400" dirty="0"/>
              <a:t>για να εκτελεστεί η ενεργητική κάμψη αλληλοεξουδετερώνοντας την απαγωγή (κερκιδικός καμπτήρας) και την προσαγωγή (ωλένιος καμπτήρας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Εμβιομηχανικός έλεγχος της ενέργειας και ροπών των μυών του καρπού </a:t>
            </a:r>
            <a:r>
              <a:rPr lang="en-US" sz="3600" b="0" dirty="0" smtClean="0"/>
              <a:t>4</a:t>
            </a:r>
            <a:r>
              <a:rPr lang="el-GR" sz="3600" b="0" dirty="0" smtClean="0"/>
              <a:t>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/>
              <a:t>Στην μέση θέση του καρπού, ο μακρός κερκιδικός εκτείνων και ο μακρός εκτείνων τον αντίχειρα έχουν την μεγαλύτερο γινόμενο της εγκάρσιας διατομής και του μοχλοβραχίονα για την εκτέλεση της </a:t>
            </a:r>
            <a:r>
              <a:rPr lang="el-GR" dirty="0" smtClean="0"/>
              <a:t>απαγωγής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 βραχύς εκτείνων του αντίχειρα έχει τον μεγαλύτερο μοχλοβραχίονα, αλλά την μικρότερη εγκάρσια διατομή, οπότε παράγει την μικρότερη ροπή </a:t>
            </a:r>
            <a:r>
              <a:rPr lang="el-GR" dirty="0" smtClean="0"/>
              <a:t>απαγωγής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Οι απαγωγοί μύες παράγουν περίπου κατά 15% μεγαλύτερες ροπές απ’ ότι οι προσαγωγοί </a:t>
            </a:r>
            <a:r>
              <a:rPr lang="el-GR" dirty="0" smtClean="0"/>
              <a:t>μύες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Ανατομική και κινησιολογία καρπού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638427" y="2564904"/>
            <a:ext cx="4326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2000" dirty="0">
                <a:solidFill>
                  <a:prstClr val="black"/>
                </a:solidFill>
                <a:hlinkClick r:id="rId2"/>
              </a:rPr>
              <a:t>Movements and muscles of the wrist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638427" y="4013942"/>
            <a:ext cx="5979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000" dirty="0">
                <a:solidFill>
                  <a:prstClr val="black"/>
                </a:solidFill>
                <a:hlinkClick r:id="rId3"/>
              </a:rPr>
              <a:t>Wrist joint movements - 3D anatomy tutorial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fkaram2\Desktop\Photo-Video-Film2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07" y="2555627"/>
            <a:ext cx="418664" cy="41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karam2\Desktop\Photo-Video-Film2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96" y="4005064"/>
            <a:ext cx="418664" cy="41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2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Καρπιαίος σωλήνας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66124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παλαμιαία επιφάνεια των οστών του καρπού σχηματίζει μία </a:t>
            </a:r>
            <a:r>
              <a:rPr lang="el-GR" dirty="0" smtClean="0"/>
              <a:t>κοιλότητα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Πάνω από την κοιλότητα σχηματίζεται μία καμάρα από τον εγκάρσιο σύνδεσμο του </a:t>
            </a:r>
            <a:r>
              <a:rPr lang="el-GR" dirty="0" smtClean="0"/>
              <a:t>καρπού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 σύνδεσμος συνδέεται με 4 ανυψωμένα σημεία των οστών του καρπού:</a:t>
            </a:r>
          </a:p>
          <a:p>
            <a:pPr lvl="1"/>
            <a:r>
              <a:rPr lang="el-GR" dirty="0"/>
              <a:t>Στην ωλένια πλευρά:</a:t>
            </a:r>
          </a:p>
          <a:p>
            <a:pPr lvl="2"/>
            <a:r>
              <a:rPr lang="el-GR" dirty="0"/>
              <a:t>Πισοειδές </a:t>
            </a:r>
            <a:r>
              <a:rPr lang="el-GR" dirty="0" smtClean="0"/>
              <a:t>οστούν</a:t>
            </a:r>
            <a:r>
              <a:rPr lang="en-US" dirty="0" smtClean="0"/>
              <a:t>,</a:t>
            </a:r>
            <a:endParaRPr lang="el-GR" dirty="0"/>
          </a:p>
          <a:p>
            <a:pPr lvl="2"/>
            <a:r>
              <a:rPr lang="el-GR" dirty="0"/>
              <a:t>Άγκιστρο του </a:t>
            </a:r>
            <a:r>
              <a:rPr lang="el-GR" dirty="0" smtClean="0"/>
              <a:t>αγκιστρωτού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/>
              <a:t>Στην κερκιδική πλευρά:</a:t>
            </a:r>
          </a:p>
          <a:p>
            <a:pPr lvl="2"/>
            <a:r>
              <a:rPr lang="el-GR" dirty="0"/>
              <a:t>Φύμα του </a:t>
            </a:r>
            <a:r>
              <a:rPr lang="el-GR" dirty="0" smtClean="0"/>
              <a:t>σκαφοειδούς</a:t>
            </a:r>
            <a:r>
              <a:rPr lang="en-US" dirty="0" smtClean="0"/>
              <a:t>,</a:t>
            </a:r>
            <a:endParaRPr lang="el-GR" dirty="0"/>
          </a:p>
          <a:p>
            <a:pPr lvl="2"/>
            <a:r>
              <a:rPr lang="el-GR" dirty="0"/>
              <a:t>Φύμα του μείζονος </a:t>
            </a:r>
            <a:r>
              <a:rPr lang="el-GR" dirty="0" smtClean="0"/>
              <a:t>πολυγώνου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074" name="Picture 2" descr="File:815 The Carpal Tunn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4"/>
          <a:stretch/>
        </p:blipFill>
        <p:spPr bwMode="auto">
          <a:xfrm>
            <a:off x="5076056" y="3280494"/>
            <a:ext cx="3960440" cy="279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04048" y="6187370"/>
            <a:ext cx="4161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815 The Carpal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Tunnel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FOX 52"/>
              </a:rPr>
              <a:t>FOX 52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1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Παλίνα </a:t>
            </a:r>
            <a:r>
              <a:rPr lang="el-GR" sz="2000" dirty="0" smtClean="0"/>
              <a:t>Καρακασίδου</a:t>
            </a:r>
            <a:r>
              <a:rPr lang="en-US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Παλίνα Καρακασίδου. «Κινησιολογία Ι (Θ). </a:t>
            </a:r>
            <a:r>
              <a:rPr lang="el-GR" sz="2000" dirty="0" smtClean="0"/>
              <a:t>Ενότητα </a:t>
            </a:r>
            <a:r>
              <a:rPr lang="el-GR" sz="2000" dirty="0"/>
              <a:t>5</a:t>
            </a:r>
            <a:r>
              <a:rPr lang="en-US" sz="2000" dirty="0" smtClean="0"/>
              <a:t>:</a:t>
            </a:r>
            <a:r>
              <a:rPr lang="el-GR" sz="2000" dirty="0"/>
              <a:t> Άρθρωση </a:t>
            </a:r>
            <a:r>
              <a:rPr lang="el-GR" sz="2000" dirty="0" smtClean="0"/>
              <a:t>Καρπού».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2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1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r>
              <a:rPr lang="en-US" sz="2000" dirty="0"/>
              <a:t>Donald A. Neumann, </a:t>
            </a:r>
            <a:r>
              <a:rPr lang="en-US" sz="2000" dirty="0" smtClean="0"/>
              <a:t>“Kinesiology </a:t>
            </a:r>
            <a:r>
              <a:rPr lang="en-US" sz="2000" dirty="0"/>
              <a:t>of the Musculoskeletal System: Foundations for </a:t>
            </a:r>
            <a:r>
              <a:rPr lang="en-US" sz="2000" dirty="0" smtClean="0"/>
              <a:t>Rehabilitation</a:t>
            </a:r>
            <a:r>
              <a:rPr lang="en-US" sz="2000" dirty="0"/>
              <a:t>”, Mosby/Elsevier, </a:t>
            </a:r>
            <a:r>
              <a:rPr lang="en-US" sz="2000" dirty="0" smtClean="0"/>
              <a:t>2010.</a:t>
            </a:r>
          </a:p>
          <a:p>
            <a:r>
              <a:rPr lang="el-GR" sz="2000" dirty="0" err="1"/>
              <a:t>Kapandji</a:t>
            </a:r>
            <a:r>
              <a:rPr lang="el-GR" sz="2000" dirty="0"/>
              <a:t>, IA.: Η Λειτουργική Ανατομική των Αρθρώσεων, Τόμοι 1,2,3. Αθήνα: Ιατρικές Εκδόσεις Π.Χ. Πασχαλίδης, 2001</a:t>
            </a:r>
            <a:r>
              <a:rPr lang="en-US" sz="2000" smtClean="0"/>
              <a:t>.</a:t>
            </a:r>
            <a:endParaRPr lang="el-GR" sz="2000"/>
          </a:p>
        </p:txBody>
      </p:sp>
    </p:spTree>
    <p:extLst>
      <p:ext uri="{BB962C8B-B14F-4D97-AF65-F5344CB8AC3E}">
        <p14:creationId xmlns:p14="http://schemas.microsoft.com/office/powerpoint/2010/main" val="16756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Καρπιαίος σωλήνας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Στον εγκάρσιο σύνδεσμο προσφύονται πολλοί μύες του χεριού καθώς και ο μακρός παλαμικός μυς του </a:t>
            </a:r>
            <a:r>
              <a:rPr lang="el-GR" dirty="0" smtClean="0"/>
              <a:t>καρπού.</a:t>
            </a:r>
            <a:endParaRPr lang="el-GR" dirty="0"/>
          </a:p>
          <a:p>
            <a:r>
              <a:rPr lang="el-GR" dirty="0"/>
              <a:t>Ο σύνδεσμος αυτός μετατρέπει την κοιλότητα των οστών του καρπού σε καρπιαίο σωλήνα απ’ όπου διέρχονται οι τένοντες των εξωγενών μυών του χεριού και το μέσο </a:t>
            </a:r>
            <a:r>
              <a:rPr lang="el-GR" dirty="0" smtClean="0"/>
              <a:t>νεύρο.</a:t>
            </a:r>
            <a:endParaRPr lang="el-GR" dirty="0"/>
          </a:p>
          <a:p>
            <a:r>
              <a:rPr lang="el-GR" dirty="0"/>
              <a:t>Επιπλέον, ο σύνδεσμος εμποδίζει </a:t>
            </a:r>
            <a:r>
              <a:rPr lang="el-GR" dirty="0" smtClean="0"/>
              <a:t>την απομάκρυνση </a:t>
            </a:r>
            <a:r>
              <a:rPr lang="el-GR" dirty="0"/>
              <a:t>των τενόντων προς τα εμπρός και έξω από τον σωλήνα, που μπορεί να είναι περισσότερο εμφανές όταν σφίγγουμε την γροθιά σε θέση ελαφριάς κάμψης του </a:t>
            </a:r>
            <a:r>
              <a:rPr lang="el-GR" dirty="0" smtClean="0"/>
              <a:t>καρπού.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Σύνδρομο καρπιαίου σωλήνα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0" name="Picture 2" descr="File:Carpal Tunnel Syndr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2419164" y="6474672"/>
            <a:ext cx="4161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Carpal Tunnel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Syndrome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BruceBlaus"/>
              </a:rPr>
              <a:t>BruceBlaus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11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Αρθρολογ</a:t>
            </a:r>
            <a:r>
              <a:rPr lang="el-GR" dirty="0"/>
              <a:t>ί</a:t>
            </a:r>
            <a:r>
              <a:rPr lang="el-GR" dirty="0" smtClean="0"/>
              <a:t>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980728"/>
            <a:ext cx="4392488" cy="5832648"/>
          </a:xfrm>
        </p:spPr>
        <p:txBody>
          <a:bodyPr>
            <a:normAutofit/>
          </a:bodyPr>
          <a:lstStyle/>
          <a:p>
            <a:r>
              <a:rPr lang="el-GR" sz="2400" dirty="0"/>
              <a:t>Οι κύριες αρθρώσεις του καρπού είναι: η πηχεοκαρπική και η </a:t>
            </a:r>
            <a:r>
              <a:rPr lang="el-GR" sz="2400" dirty="0" smtClean="0"/>
              <a:t>μεσοκαρπική.</a:t>
            </a:r>
            <a:endParaRPr lang="el-GR" sz="2400" dirty="0"/>
          </a:p>
          <a:p>
            <a:r>
              <a:rPr lang="el-GR" sz="2400" dirty="0"/>
              <a:t>Οι 2 αυτές αρθρώσεις επιτρέπουν στον καρπό να καμφθεί, να εκταθεί και να αποκλείσει κερκιδικά και </a:t>
            </a:r>
            <a:r>
              <a:rPr lang="el-GR" sz="2400" dirty="0" smtClean="0"/>
              <a:t>ωλένια.</a:t>
            </a:r>
            <a:endParaRPr lang="el-GR" sz="2400" dirty="0"/>
          </a:p>
          <a:p>
            <a:r>
              <a:rPr lang="el-GR" sz="2400" dirty="0"/>
              <a:t>Όμως, υπάρχουν και πολλές άλλες αρθρώσεις μεταξύ των οστών του καρπού, οι </a:t>
            </a:r>
            <a:r>
              <a:rPr lang="el-GR" sz="2400" dirty="0" smtClean="0"/>
              <a:t>ενδοκαρπικές.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File:Gray3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01" y="1182205"/>
            <a:ext cx="4536504" cy="35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5868144" y="4941168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Gray336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Pngbot"/>
              </a:rPr>
              <a:t>Pngbot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4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762a39b3b288bc2a6d41f16c94ecb23875d1697"/>
</p:tagLst>
</file>

<file path=ppt/theme/theme1.xml><?xml version="1.0" encoding="utf-8"?>
<a:theme xmlns:a="http://schemas.openxmlformats.org/drawingml/2006/main" name="OC_template_updated">
  <a:themeElements>
    <a:clrScheme name="Προσαρμοσμένο 1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Προσαρμοσμένο 1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4025</Words>
  <Application>Microsoft Office PowerPoint</Application>
  <PresentationFormat>Προβολή στην οθόνη (4:3)</PresentationFormat>
  <Paragraphs>455</Paragraphs>
  <Slides>66</Slides>
  <Notes>32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66</vt:i4>
      </vt:variant>
    </vt:vector>
  </HeadingPairs>
  <TitlesOfParts>
    <vt:vector size="69" baseType="lpstr">
      <vt:lpstr>OC_template_updated</vt:lpstr>
      <vt:lpstr>1_OC_template_updated</vt:lpstr>
      <vt:lpstr>2_OC_template_updated</vt:lpstr>
      <vt:lpstr>Κινησιολογία Ι (Θ)</vt:lpstr>
      <vt:lpstr>Καρπός 1/2</vt:lpstr>
      <vt:lpstr>Καρπός 2/2</vt:lpstr>
      <vt:lpstr>Οστά 1/2</vt:lpstr>
      <vt:lpstr>Οστά 2/2 </vt:lpstr>
      <vt:lpstr>Καρπιαίος σωλήνας 1/2</vt:lpstr>
      <vt:lpstr>Καρπιαίος σωλήνας 2/2</vt:lpstr>
      <vt:lpstr>Σύνδρομο καρπιαίου σωλήνα</vt:lpstr>
      <vt:lpstr>Αρθρολογία 1/2</vt:lpstr>
      <vt:lpstr>Αρθρολογία 2/2</vt:lpstr>
      <vt:lpstr>Πηχεοκαρπική άρθρωση 1/3</vt:lpstr>
      <vt:lpstr>Πηχεοκαρπική άρθρωση 2/3</vt:lpstr>
      <vt:lpstr>Πηχεοκαρπική άρθρωση 3/3</vt:lpstr>
      <vt:lpstr>Μεσοκαρπική άρθρωση 1/2</vt:lpstr>
      <vt:lpstr>Μεσοκαρπικη άρθρωση 2/2</vt:lpstr>
      <vt:lpstr>Σύνδεσμοι καρπού 1/2</vt:lpstr>
      <vt:lpstr>Σύνδεσμοι καρπού 2/2</vt:lpstr>
      <vt:lpstr>Εξωγενείς σύνδεσμοι</vt:lpstr>
      <vt:lpstr>Ενδογενείς σύνδεσμοι</vt:lpstr>
      <vt:lpstr>Οστεοκινηματική 1/4</vt:lpstr>
      <vt:lpstr>Οστεοκινηματική 2/4</vt:lpstr>
      <vt:lpstr>Οστεοκινηματική 3/4</vt:lpstr>
      <vt:lpstr>Οστεοκινηματική 4/4</vt:lpstr>
      <vt:lpstr>Αρθροκινηματική 1/8</vt:lpstr>
      <vt:lpstr>Αρθροκινηματική 2/8</vt:lpstr>
      <vt:lpstr>Αρθροκινηματική 3/8</vt:lpstr>
      <vt:lpstr>Αρθροκινηματική 4/8</vt:lpstr>
      <vt:lpstr>Αρθροκινηματική 5/8</vt:lpstr>
      <vt:lpstr>Αρθροκινηματική 6/8</vt:lpstr>
      <vt:lpstr>Αρθροκινηματική 7/8</vt:lpstr>
      <vt:lpstr>Αρθροκινηματική 8/8</vt:lpstr>
      <vt:lpstr>Συμπιεστικές δυνάμεις</vt:lpstr>
      <vt:lpstr>Εκτείνοντες μύες καρπού 1/10</vt:lpstr>
      <vt:lpstr>Εκτείνοντες μύες καρπού 2/10</vt:lpstr>
      <vt:lpstr>Εκτείνοντες μύες καρπού 3/10</vt:lpstr>
      <vt:lpstr>Εκτείνοντες μύες καρπού 4/10</vt:lpstr>
      <vt:lpstr>Εκτείνοντες μύες καρπού 5/10</vt:lpstr>
      <vt:lpstr>Εκτείνοντες μύες καρπού 6/10</vt:lpstr>
      <vt:lpstr>Εκτείνοντες μύες καρπού 7/10</vt:lpstr>
      <vt:lpstr>Εκτείνοντες μύες καρπού 8/10</vt:lpstr>
      <vt:lpstr>Εκτείνοντες μύες καρπού 9/10</vt:lpstr>
      <vt:lpstr>Εκτείνοντες μύες καρπού 10/10</vt:lpstr>
      <vt:lpstr>Καμπτήρες μύες του καρπού 1/5</vt:lpstr>
      <vt:lpstr>Καμπτήρες μύες του καρπού 2/5</vt:lpstr>
      <vt:lpstr>Καμπτήρες μύες του καρπού 3/5</vt:lpstr>
      <vt:lpstr>Καμπτήρες μύες του καρπού 4/5</vt:lpstr>
      <vt:lpstr>Καμπτήρες μύες του καρπού 5/5</vt:lpstr>
      <vt:lpstr>Απαγωγοί μύες του καρπού</vt:lpstr>
      <vt:lpstr>Λειτουργία απαγωγών μυών του καρπού</vt:lpstr>
      <vt:lpstr>Προσαγωγοί μύες του καρπού 1/2</vt:lpstr>
      <vt:lpstr>Προσαγωγοί μύες του καρπού 2/2</vt:lpstr>
      <vt:lpstr>Παραγωγή μέγιστης ισομετρικής ροπής σε υγιείς άνδρες 1/2</vt:lpstr>
      <vt:lpstr>Παραγωγή μέγιστης ισομετρικής ροπής σε υγιείς άνδρες 2/2</vt:lpstr>
      <vt:lpstr>Εμβιομηχανικός έλεγχος της ενέργειας και ροπών των μυών του καρπού 1/4</vt:lpstr>
      <vt:lpstr>Εμβιομηχανικός έλεγχος της ενέργειας και ροπών των μυών του καρπού 2/4</vt:lpstr>
      <vt:lpstr>Εμβιομηχανικός έλεγχος της ενέργειας και ροπών των μυών του καρπού 3/4</vt:lpstr>
      <vt:lpstr>Εμβιομηχανικός έλεγχος της ενέργειας και ροπών των μυών του καρπού 4/4</vt:lpstr>
      <vt:lpstr>Ανατομική και κινησιολογία καρπού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109</cp:revision>
  <dcterms:created xsi:type="dcterms:W3CDTF">2013-03-04T13:35:19Z</dcterms:created>
  <dcterms:modified xsi:type="dcterms:W3CDTF">2015-09-04T10:07:07Z</dcterms:modified>
</cp:coreProperties>
</file>