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700" r:id="rId2"/>
  </p:sldMasterIdLst>
  <p:notesMasterIdLst>
    <p:notesMasterId r:id="rId97"/>
  </p:notesMasterIdLst>
  <p:handoutMasterIdLst>
    <p:handoutMasterId r:id="rId98"/>
  </p:handoutMasterIdLst>
  <p:sldIdLst>
    <p:sldId id="256" r:id="rId3"/>
    <p:sldId id="271" r:id="rId4"/>
    <p:sldId id="272" r:id="rId5"/>
    <p:sldId id="273" r:id="rId6"/>
    <p:sldId id="275" r:id="rId7"/>
    <p:sldId id="369" r:id="rId8"/>
    <p:sldId id="370" r:id="rId9"/>
    <p:sldId id="278" r:id="rId10"/>
    <p:sldId id="279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1" r:id="rId21"/>
    <p:sldId id="292" r:id="rId22"/>
    <p:sldId id="293" r:id="rId23"/>
    <p:sldId id="295" r:id="rId24"/>
    <p:sldId id="296" r:id="rId25"/>
    <p:sldId id="297" r:id="rId26"/>
    <p:sldId id="299" r:id="rId27"/>
    <p:sldId id="302" r:id="rId28"/>
    <p:sldId id="305" r:id="rId29"/>
    <p:sldId id="306" r:id="rId30"/>
    <p:sldId id="307" r:id="rId31"/>
    <p:sldId id="308" r:id="rId32"/>
    <p:sldId id="309" r:id="rId33"/>
    <p:sldId id="310" r:id="rId34"/>
    <p:sldId id="311" r:id="rId35"/>
    <p:sldId id="312" r:id="rId36"/>
    <p:sldId id="313" r:id="rId37"/>
    <p:sldId id="315" r:id="rId38"/>
    <p:sldId id="316" r:id="rId39"/>
    <p:sldId id="317" r:id="rId40"/>
    <p:sldId id="318" r:id="rId41"/>
    <p:sldId id="319" r:id="rId42"/>
    <p:sldId id="322" r:id="rId43"/>
    <p:sldId id="323" r:id="rId44"/>
    <p:sldId id="324" r:id="rId45"/>
    <p:sldId id="325" r:id="rId46"/>
    <p:sldId id="326" r:id="rId47"/>
    <p:sldId id="327" r:id="rId48"/>
    <p:sldId id="328" r:id="rId49"/>
    <p:sldId id="329" r:id="rId50"/>
    <p:sldId id="330" r:id="rId51"/>
    <p:sldId id="331" r:id="rId52"/>
    <p:sldId id="332" r:id="rId53"/>
    <p:sldId id="333" r:id="rId54"/>
    <p:sldId id="334" r:id="rId55"/>
    <p:sldId id="335" r:id="rId56"/>
    <p:sldId id="336" r:id="rId57"/>
    <p:sldId id="337" r:id="rId58"/>
    <p:sldId id="338" r:id="rId59"/>
    <p:sldId id="339" r:id="rId60"/>
    <p:sldId id="371" r:id="rId61"/>
    <p:sldId id="342" r:id="rId62"/>
    <p:sldId id="343" r:id="rId63"/>
    <p:sldId id="372" r:id="rId64"/>
    <p:sldId id="344" r:id="rId65"/>
    <p:sldId id="345" r:id="rId66"/>
    <p:sldId id="346" r:id="rId67"/>
    <p:sldId id="347" r:id="rId68"/>
    <p:sldId id="348" r:id="rId69"/>
    <p:sldId id="349" r:id="rId70"/>
    <p:sldId id="351" r:id="rId71"/>
    <p:sldId id="352" r:id="rId72"/>
    <p:sldId id="353" r:id="rId73"/>
    <p:sldId id="354" r:id="rId74"/>
    <p:sldId id="373" r:id="rId75"/>
    <p:sldId id="355" r:id="rId76"/>
    <p:sldId id="356" r:id="rId77"/>
    <p:sldId id="374" r:id="rId78"/>
    <p:sldId id="358" r:id="rId79"/>
    <p:sldId id="375" r:id="rId80"/>
    <p:sldId id="359" r:id="rId81"/>
    <p:sldId id="360" r:id="rId82"/>
    <p:sldId id="376" r:id="rId83"/>
    <p:sldId id="361" r:id="rId84"/>
    <p:sldId id="362" r:id="rId85"/>
    <p:sldId id="363" r:id="rId86"/>
    <p:sldId id="364" r:id="rId87"/>
    <p:sldId id="365" r:id="rId88"/>
    <p:sldId id="366" r:id="rId89"/>
    <p:sldId id="257" r:id="rId90"/>
    <p:sldId id="262" r:id="rId91"/>
    <p:sldId id="264" r:id="rId92"/>
    <p:sldId id="377" r:id="rId93"/>
    <p:sldId id="378" r:id="rId94"/>
    <p:sldId id="266" r:id="rId95"/>
    <p:sldId id="261" r:id="rId96"/>
  </p:sldIdLst>
  <p:sldSz cx="9144000" cy="6858000" type="screen4x3"/>
  <p:notesSz cx="7104063" cy="10234613"/>
  <p:custDataLst>
    <p:tags r:id="rId99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78" d="100"/>
          <a:sy n="78" d="100"/>
        </p:scale>
        <p:origin x="-90" y="-6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theme" Target="theme/theme1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tags" Target="tags/tag1.xml"/><Relationship Id="rId10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handoutMaster" Target="handoutMasters/handoutMaster1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4F8E47-EC34-4697-8A91-61A1197274DB}" type="slidenum">
              <a:rPr lang="el-GR"/>
              <a:pPr>
                <a:defRPr/>
              </a:pPr>
              <a:t>37</a:t>
            </a:fld>
            <a:endParaRPr lang="el-GR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10E575-4104-491B-A83A-35D24300999B}" type="slidenum">
              <a:rPr lang="el-GR"/>
              <a:pPr>
                <a:defRPr/>
              </a:pPr>
              <a:t>38</a:t>
            </a:fld>
            <a:endParaRPr lang="el-GR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3D6154-FAE5-4155-8A30-6584A39E8858}" type="slidenum">
              <a:rPr lang="el-GR"/>
              <a:pPr>
                <a:defRPr/>
              </a:pPr>
              <a:t>39</a:t>
            </a:fld>
            <a:endParaRPr lang="el-GR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6E81CE-64C0-42BC-94F5-547785A1B860}" type="slidenum">
              <a:rPr lang="el-GR"/>
              <a:pPr>
                <a:defRPr/>
              </a:pPr>
              <a:t>40</a:t>
            </a:fld>
            <a:endParaRPr lang="el-GR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altLang="el-GR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altLang="el-GR" dirty="0" smtClean="0"/>
          </a:p>
        </p:txBody>
      </p:sp>
      <p:sp>
        <p:nvSpPr>
          <p:cNvPr id="44036" name="3 - Θέση αριθμού διαφάνειας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15EB87-AC2D-4DFC-9E0E-58F0EC4933D1}" type="slidenum">
              <a:rPr lang="el-GR"/>
              <a:pPr>
                <a:defRPr/>
              </a:pPr>
              <a:t>42</a:t>
            </a:fld>
            <a:endParaRPr lang="el-G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607F30-5587-4027-A491-5120167FDBDB}" type="slidenum">
              <a:rPr lang="el-GR"/>
              <a:pPr>
                <a:defRPr/>
              </a:pPr>
              <a:t>43</a:t>
            </a:fld>
            <a:endParaRPr lang="el-GR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81244E-CDD2-4D5D-AB81-C42E31C073D4}" type="slidenum">
              <a:rPr lang="el-GR"/>
              <a:pPr>
                <a:defRPr/>
              </a:pPr>
              <a:t>44</a:t>
            </a:fld>
            <a:endParaRPr lang="el-GR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34A5C8-3007-453D-B349-1C3E3459B9F0}" type="slidenum">
              <a:rPr lang="el-GR" smtClean="0"/>
              <a:pPr>
                <a:defRPr/>
              </a:pPr>
              <a:t>46</a:t>
            </a:fld>
            <a:endParaRPr lang="el-G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571385-2C7B-486D-ABAC-3C818C433096}" type="slidenum">
              <a:rPr lang="el-GR"/>
              <a:pPr>
                <a:defRPr/>
              </a:pPr>
              <a:t>57</a:t>
            </a:fld>
            <a:endParaRPr lang="el-GR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571385-2C7B-486D-ABAC-3C818C433096}" type="slidenum">
              <a:rPr lang="el-GR"/>
              <a:pPr>
                <a:defRPr/>
              </a:pPr>
              <a:t>58</a:t>
            </a:fld>
            <a:endParaRPr lang="el-GR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2850" y="1023938"/>
            <a:ext cx="4676775" cy="35083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83699" y="4872103"/>
            <a:ext cx="4941599" cy="3893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8319FA-9B1E-41DE-92F9-F643499ECFFE}" type="slidenum">
              <a:rPr lang="el-GR"/>
              <a:pPr>
                <a:defRPr/>
              </a:pPr>
              <a:t>60</a:t>
            </a:fld>
            <a:endParaRPr lang="el-GR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8319FA-9B1E-41DE-92F9-F643499ECFFE}" type="slidenum">
              <a:rPr lang="el-GR"/>
              <a:pPr>
                <a:defRPr/>
              </a:pPr>
              <a:t>61</a:t>
            </a:fld>
            <a:endParaRPr lang="el-GR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913583-8DB3-46E3-9441-49CA5790C64C}" type="slidenum">
              <a:rPr lang="el-GR"/>
              <a:pPr>
                <a:defRPr/>
              </a:pPr>
              <a:t>62</a:t>
            </a:fld>
            <a:endParaRPr lang="el-GR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C181AE-EDB1-4EEB-9E87-FB69D4D064B6}" type="slidenum">
              <a:rPr lang="el-GR"/>
              <a:pPr>
                <a:defRPr/>
              </a:pPr>
              <a:t>63</a:t>
            </a:fld>
            <a:endParaRPr lang="el-GR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72C044-1821-447E-A1B4-DAAD31588D6A}" type="slidenum">
              <a:rPr lang="el-GR"/>
              <a:pPr>
                <a:defRPr/>
              </a:pPr>
              <a:t>65</a:t>
            </a:fld>
            <a:endParaRPr lang="el-GR"/>
          </a:p>
        </p:txBody>
      </p:sp>
      <p:sp>
        <p:nvSpPr>
          <p:cNvPr id="13824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7209" y="4859665"/>
            <a:ext cx="5209646" cy="460557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8044" tIns="48162" rIns="98044" bIns="48162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138244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03300" y="774700"/>
            <a:ext cx="5097463" cy="3824288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76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28752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80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82695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85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73694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BE2E78-295B-4C68-B0F4-2F884756CECA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90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9862FE-03F0-4AF1-BA9C-E762E9792898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8B5B15-4F29-4EAF-A311-C8CD9B24F0A8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A9EB06-8C02-4C87-BCBA-D70D4A085BEA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el-GR" alt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B46572-971A-4FC4-B945-2E322708ED77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A272E3-8CA7-4E97-924E-2F099C5C3AAF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6117DD-E530-4297-9893-F9FE06B8C67F}" type="slidenum">
              <a:rPr lang="el-GR"/>
              <a:pPr>
                <a:defRPr/>
              </a:pPr>
              <a:t>32</a:t>
            </a:fld>
            <a:endParaRPr lang="el-GR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393F9-987C-4A22-9AA0-6127F94A2C3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44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Τίτλος, Αντικείμενο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7D471-9BD2-4FD9-94A5-BDB042750DB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7480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35EB9-5273-4ACE-B23B-574D5B98B14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75178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ίνακα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el-GR" noProof="0" smtClean="0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6F13A-4F27-4D9D-A93F-493B76FB461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1040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627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786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506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727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38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200"/>
            </a:lvl1pPr>
            <a:lvl2pPr marL="742950" indent="-285750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200"/>
            </a:lvl2pPr>
            <a:lvl3pPr>
              <a:lnSpc>
                <a:spcPct val="112000"/>
              </a:lnSpc>
              <a:spcBef>
                <a:spcPts val="1200"/>
              </a:spcBef>
              <a:defRPr sz="2200"/>
            </a:lvl3pPr>
            <a:lvl4pPr>
              <a:lnSpc>
                <a:spcPct val="112000"/>
              </a:lnSpc>
              <a:spcBef>
                <a:spcPts val="1200"/>
              </a:spcBef>
              <a:defRPr sz="2200"/>
            </a:lvl4pPr>
            <a:lvl5pPr>
              <a:lnSpc>
                <a:spcPct val="112000"/>
              </a:lnSpc>
              <a:spcBef>
                <a:spcPts val="1200"/>
              </a:spcBef>
              <a:defRPr sz="22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718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288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508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504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332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541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/index.php?title=User:Epgui&amp;action=edit&amp;redlink=1" TargetMode="External"/><Relationship Id="rId4" Type="http://schemas.openxmlformats.org/officeDocument/2006/relationships/hyperlink" Target="http://commons.wikimedia.org/wiki/File:Coagulation_full.svg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/index.php?title=User:Epgui&amp;action=edit&amp;redlink=1" TargetMode="External"/><Relationship Id="rId4" Type="http://schemas.openxmlformats.org/officeDocument/2006/relationships/hyperlink" Target="http://commons.wikimedia.org/wiki/File:Coagulation_full.svg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Henoch-schonlein-purpura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Madhero88" TargetMode="Externa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pn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prstClr val="black"/>
                </a:solidFill>
                <a:latin typeface="Calibri"/>
              </a:rPr>
              <a:t>Αιματολογία Ι (Θ)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96952"/>
            <a:ext cx="9144000" cy="208823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12</a:t>
            </a:r>
            <a:r>
              <a:rPr lang="el-GR" sz="2600" dirty="0"/>
              <a:t>: Εισαγωγή στην παθολογία του </a:t>
            </a:r>
            <a:r>
              <a:rPr lang="el-GR" sz="2600" dirty="0" smtClean="0"/>
              <a:t>αίματος- Διαταραχές </a:t>
            </a:r>
            <a:r>
              <a:rPr lang="el-GR" sz="2600" dirty="0"/>
              <a:t>πήξης και αιμόστασης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Αναστάσιος </a:t>
            </a:r>
            <a:r>
              <a:rPr lang="el-GR" sz="2200" dirty="0" err="1" smtClean="0"/>
              <a:t>Κριεμπάρδης</a:t>
            </a:r>
            <a:endParaRPr lang="el-GR" sz="22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Ιατρικών εργαστηρίων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/>
              <a:t>Αιμορραγική διάθεση οφειλόμενη σε διαταραχές των αιμοπεταλίων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56792"/>
            <a:ext cx="8229600" cy="468052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2400" dirty="0"/>
              <a:t>Ανωμαλίες του </a:t>
            </a:r>
            <a:r>
              <a:rPr lang="el-GR" sz="2400" b="1" dirty="0"/>
              <a:t>αριθμού</a:t>
            </a:r>
            <a:r>
              <a:rPr lang="el-GR" sz="2400" dirty="0"/>
              <a:t> των </a:t>
            </a:r>
            <a:r>
              <a:rPr lang="el-GR" sz="2400" dirty="0" smtClean="0"/>
              <a:t>αιμοπεταλίων.</a:t>
            </a:r>
            <a:endParaRPr lang="el-GR" sz="2400" dirty="0"/>
          </a:p>
          <a:p>
            <a:pPr eaLnBrk="1" hangingPunct="1">
              <a:defRPr/>
            </a:pPr>
            <a:r>
              <a:rPr lang="el-GR" sz="2400" dirty="0" smtClean="0"/>
              <a:t>Ανωμαλίες </a:t>
            </a:r>
            <a:r>
              <a:rPr lang="el-GR" sz="2400" dirty="0"/>
              <a:t>της </a:t>
            </a:r>
            <a:r>
              <a:rPr lang="el-GR" sz="2400" b="1" dirty="0"/>
              <a:t>λειτουργίας</a:t>
            </a:r>
            <a:r>
              <a:rPr lang="el-GR" sz="2400" dirty="0"/>
              <a:t> των </a:t>
            </a:r>
            <a:r>
              <a:rPr lang="el-GR" sz="2400" dirty="0" smtClean="0"/>
              <a:t>αιμοπεταλίων.</a:t>
            </a:r>
            <a:endParaRPr lang="el-GR" sz="240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981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26072"/>
            <a:ext cx="4191000" cy="5040560"/>
          </a:xfrm>
        </p:spPr>
        <p:txBody>
          <a:bodyPr>
            <a:normAutofit/>
          </a:bodyPr>
          <a:lstStyle/>
          <a:p>
            <a:pPr marL="0" lvl="1" indent="0" eaLnBrk="1" hangingPunct="1">
              <a:lnSpc>
                <a:spcPct val="80000"/>
              </a:lnSpc>
              <a:buFontTx/>
              <a:buNone/>
              <a:defRPr/>
            </a:pPr>
            <a:r>
              <a:rPr lang="el-GR" b="1" dirty="0"/>
              <a:t>Ελάττωση παραγωγής </a:t>
            </a:r>
            <a:r>
              <a:rPr lang="el-GR" b="1" dirty="0" smtClean="0"/>
              <a:t>αιμοπεταλίων</a:t>
            </a:r>
            <a:endParaRPr lang="el-GR" dirty="0"/>
          </a:p>
          <a:p>
            <a:pPr marL="0" lvl="1" indent="0" eaLnBrk="1" hangingPunct="1">
              <a:lnSpc>
                <a:spcPct val="80000"/>
              </a:lnSpc>
              <a:buFontTx/>
              <a:buNone/>
              <a:defRPr/>
            </a:pPr>
            <a:r>
              <a:rPr lang="el-GR" dirty="0"/>
              <a:t>Κληρονομικές </a:t>
            </a:r>
            <a:r>
              <a:rPr lang="el-GR" dirty="0" smtClean="0"/>
              <a:t>μορφές.</a:t>
            </a:r>
            <a:endParaRPr lang="el-GR" dirty="0"/>
          </a:p>
          <a:p>
            <a:pPr marL="0" lvl="1" indent="0" eaLnBrk="1" hangingPunct="1">
              <a:lnSpc>
                <a:spcPct val="80000"/>
              </a:lnSpc>
              <a:buFontTx/>
              <a:buNone/>
              <a:defRPr/>
            </a:pPr>
            <a:r>
              <a:rPr lang="el-GR" dirty="0" smtClean="0"/>
              <a:t>Φάρμακα.</a:t>
            </a:r>
            <a:endParaRPr lang="el-GR" dirty="0"/>
          </a:p>
          <a:p>
            <a:pPr marL="0" lvl="1" indent="0" eaLnBrk="1" hangingPunct="1">
              <a:lnSpc>
                <a:spcPct val="80000"/>
              </a:lnSpc>
              <a:buFontTx/>
              <a:buNone/>
              <a:defRPr/>
            </a:pPr>
            <a:r>
              <a:rPr lang="el-GR" dirty="0" smtClean="0"/>
              <a:t>Ακτινοβολία.</a:t>
            </a:r>
            <a:endParaRPr lang="el-GR" dirty="0"/>
          </a:p>
          <a:p>
            <a:pPr marL="0" lvl="1" indent="0" eaLnBrk="1" hangingPunct="1">
              <a:lnSpc>
                <a:spcPct val="80000"/>
              </a:lnSpc>
              <a:buFontTx/>
              <a:buNone/>
              <a:defRPr/>
            </a:pPr>
            <a:r>
              <a:rPr lang="el-GR" dirty="0" err="1"/>
              <a:t>Απλαστική</a:t>
            </a:r>
            <a:r>
              <a:rPr lang="el-GR" dirty="0"/>
              <a:t> αναιμία, </a:t>
            </a:r>
            <a:r>
              <a:rPr lang="el-GR" dirty="0" smtClean="0"/>
              <a:t>λευχαιμίες.</a:t>
            </a:r>
            <a:endParaRPr lang="el-GR" dirty="0"/>
          </a:p>
          <a:p>
            <a:pPr marL="0" lvl="1" indent="0" eaLnBrk="1" hangingPunct="1">
              <a:lnSpc>
                <a:spcPct val="80000"/>
              </a:lnSpc>
              <a:buFontTx/>
              <a:buNone/>
              <a:defRPr/>
            </a:pPr>
            <a:r>
              <a:rPr lang="el-GR" dirty="0" smtClean="0"/>
              <a:t>Επιβράδυνση </a:t>
            </a:r>
            <a:r>
              <a:rPr lang="el-GR" dirty="0"/>
              <a:t>ωρίμανσης </a:t>
            </a:r>
            <a:r>
              <a:rPr lang="el-GR" dirty="0" err="1" smtClean="0"/>
              <a:t>Μεγακαρυοκυττάρων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367571" y="1154550"/>
            <a:ext cx="4776429" cy="5298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>
              <a:lnSpc>
                <a:spcPct val="105000"/>
              </a:lnSpc>
              <a:spcBef>
                <a:spcPts val="600"/>
              </a:spcBef>
              <a:defRPr/>
            </a:pPr>
            <a:r>
              <a:rPr lang="el-GR" sz="2200" b="1" dirty="0">
                <a:latin typeface="+mn-lt"/>
              </a:rPr>
              <a:t>Αύξηση καταστροφής</a:t>
            </a:r>
          </a:p>
          <a:p>
            <a:pPr marL="0" lvl="1">
              <a:lnSpc>
                <a:spcPct val="105000"/>
              </a:lnSpc>
              <a:spcBef>
                <a:spcPts val="600"/>
              </a:spcBef>
              <a:defRPr/>
            </a:pPr>
            <a:r>
              <a:rPr lang="el-GR" sz="2200" dirty="0">
                <a:latin typeface="+mn-lt"/>
              </a:rPr>
              <a:t>Από </a:t>
            </a:r>
            <a:r>
              <a:rPr lang="el-GR" sz="2200" dirty="0" err="1">
                <a:latin typeface="+mn-lt"/>
              </a:rPr>
              <a:t>ανοσιακό</a:t>
            </a:r>
            <a:r>
              <a:rPr lang="el-GR" sz="2200" dirty="0">
                <a:latin typeface="+mn-lt"/>
              </a:rPr>
              <a:t> </a:t>
            </a:r>
            <a:r>
              <a:rPr lang="el-GR" sz="2200" dirty="0" smtClean="0">
                <a:latin typeface="+mn-lt"/>
              </a:rPr>
              <a:t>μηχανισμό.</a:t>
            </a:r>
            <a:endParaRPr lang="el-GR" sz="2200" dirty="0">
              <a:latin typeface="+mn-lt"/>
            </a:endParaRPr>
          </a:p>
          <a:p>
            <a:pPr marL="0" lvl="1">
              <a:lnSpc>
                <a:spcPct val="105000"/>
              </a:lnSpc>
              <a:spcBef>
                <a:spcPts val="600"/>
              </a:spcBef>
              <a:defRPr/>
            </a:pPr>
            <a:r>
              <a:rPr lang="el-GR" sz="2200" dirty="0" smtClean="0">
                <a:latin typeface="+mn-lt"/>
              </a:rPr>
              <a:t>Ιδιοπαθής.</a:t>
            </a:r>
            <a:endParaRPr lang="el-GR" sz="2200" dirty="0">
              <a:latin typeface="+mn-lt"/>
            </a:endParaRPr>
          </a:p>
          <a:p>
            <a:pPr marL="0" lvl="1">
              <a:lnSpc>
                <a:spcPct val="105000"/>
              </a:lnSpc>
              <a:spcBef>
                <a:spcPts val="600"/>
              </a:spcBef>
              <a:defRPr/>
            </a:pPr>
            <a:r>
              <a:rPr lang="el-GR" sz="2200" dirty="0" smtClean="0">
                <a:latin typeface="+mn-lt"/>
              </a:rPr>
              <a:t>Δευτεροπαθής.</a:t>
            </a:r>
            <a:endParaRPr lang="el-GR" sz="2200" dirty="0">
              <a:latin typeface="+mn-lt"/>
            </a:endParaRPr>
          </a:p>
          <a:p>
            <a:pPr marL="0" lvl="1">
              <a:lnSpc>
                <a:spcPct val="105000"/>
              </a:lnSpc>
              <a:spcBef>
                <a:spcPts val="600"/>
              </a:spcBef>
              <a:defRPr/>
            </a:pPr>
            <a:r>
              <a:rPr lang="el-GR" sz="2200" dirty="0" err="1" smtClean="0">
                <a:latin typeface="+mn-lt"/>
              </a:rPr>
              <a:t>Αλλοανοσοποίηση</a:t>
            </a:r>
            <a:r>
              <a:rPr lang="el-GR" sz="2200" dirty="0" smtClean="0">
                <a:latin typeface="+mn-lt"/>
              </a:rPr>
              <a:t>.</a:t>
            </a:r>
            <a:endParaRPr lang="el-GR" sz="2200" dirty="0">
              <a:latin typeface="+mn-lt"/>
            </a:endParaRPr>
          </a:p>
          <a:p>
            <a:pPr marL="0" lvl="1">
              <a:lnSpc>
                <a:spcPct val="105000"/>
              </a:lnSpc>
              <a:spcBef>
                <a:spcPts val="600"/>
              </a:spcBef>
              <a:defRPr/>
            </a:pPr>
            <a:r>
              <a:rPr lang="el-GR" sz="2200" dirty="0" smtClean="0">
                <a:latin typeface="+mn-lt"/>
              </a:rPr>
              <a:t>Φάρμακα.</a:t>
            </a:r>
            <a:endParaRPr lang="el-GR" sz="2200" dirty="0">
              <a:latin typeface="+mn-lt"/>
            </a:endParaRPr>
          </a:p>
          <a:p>
            <a:pPr marL="0" lvl="1">
              <a:lnSpc>
                <a:spcPct val="105000"/>
              </a:lnSpc>
              <a:spcBef>
                <a:spcPts val="600"/>
              </a:spcBef>
              <a:defRPr/>
            </a:pPr>
            <a:r>
              <a:rPr lang="el-GR" sz="2200" dirty="0">
                <a:latin typeface="+mn-lt"/>
              </a:rPr>
              <a:t>Από μη </a:t>
            </a:r>
            <a:r>
              <a:rPr lang="el-GR" sz="2200" dirty="0" err="1">
                <a:latin typeface="+mn-lt"/>
              </a:rPr>
              <a:t>ανοσιακό</a:t>
            </a:r>
            <a:r>
              <a:rPr lang="el-GR" sz="2200" dirty="0">
                <a:latin typeface="+mn-lt"/>
              </a:rPr>
              <a:t> </a:t>
            </a:r>
            <a:r>
              <a:rPr lang="el-GR" sz="2200" dirty="0" smtClean="0">
                <a:latin typeface="+mn-lt"/>
              </a:rPr>
              <a:t>μηχανισμό.</a:t>
            </a:r>
            <a:endParaRPr lang="el-GR" sz="2200" dirty="0">
              <a:latin typeface="+mn-lt"/>
            </a:endParaRPr>
          </a:p>
          <a:p>
            <a:pPr marL="0" lvl="1">
              <a:lnSpc>
                <a:spcPct val="105000"/>
              </a:lnSpc>
              <a:spcBef>
                <a:spcPts val="600"/>
              </a:spcBef>
              <a:defRPr/>
            </a:pPr>
            <a:r>
              <a:rPr lang="el-GR" sz="2200" dirty="0" err="1">
                <a:latin typeface="+mn-lt"/>
              </a:rPr>
              <a:t>Θρομβωτική</a:t>
            </a:r>
            <a:r>
              <a:rPr lang="el-GR" sz="2200" dirty="0">
                <a:latin typeface="+mn-lt"/>
              </a:rPr>
              <a:t> </a:t>
            </a:r>
            <a:r>
              <a:rPr lang="el-GR" sz="2200" dirty="0" err="1">
                <a:latin typeface="+mn-lt"/>
              </a:rPr>
              <a:t>θρομβοπενική</a:t>
            </a:r>
            <a:r>
              <a:rPr lang="el-GR" sz="2200" dirty="0">
                <a:latin typeface="+mn-lt"/>
              </a:rPr>
              <a:t> </a:t>
            </a:r>
            <a:r>
              <a:rPr lang="el-GR" sz="2200" dirty="0" smtClean="0">
                <a:latin typeface="+mn-lt"/>
              </a:rPr>
              <a:t>πορφύρα.</a:t>
            </a:r>
            <a:endParaRPr lang="el-GR" sz="2200" dirty="0">
              <a:latin typeface="+mn-lt"/>
            </a:endParaRPr>
          </a:p>
          <a:p>
            <a:pPr marL="0" lvl="1">
              <a:lnSpc>
                <a:spcPct val="105000"/>
              </a:lnSpc>
              <a:spcBef>
                <a:spcPts val="600"/>
              </a:spcBef>
              <a:defRPr/>
            </a:pPr>
            <a:r>
              <a:rPr lang="el-GR" sz="2200" dirty="0">
                <a:latin typeface="+mn-lt"/>
              </a:rPr>
              <a:t>Από αυξημένη </a:t>
            </a:r>
            <a:r>
              <a:rPr lang="el-GR" sz="2200" dirty="0" smtClean="0">
                <a:latin typeface="+mn-lt"/>
              </a:rPr>
              <a:t>καταστροφή</a:t>
            </a:r>
            <a:r>
              <a:rPr lang="el-GR" sz="2200" b="1" dirty="0">
                <a:latin typeface="+mn-lt"/>
              </a:rPr>
              <a:t> </a:t>
            </a:r>
            <a:r>
              <a:rPr lang="en-US" sz="2200" dirty="0" smtClean="0">
                <a:latin typeface="+mn-lt"/>
              </a:rPr>
              <a:t>(</a:t>
            </a:r>
            <a:r>
              <a:rPr lang="el-GR" sz="2200" dirty="0">
                <a:latin typeface="+mn-lt"/>
              </a:rPr>
              <a:t>προσθετικές βαλβίδες</a:t>
            </a:r>
            <a:r>
              <a:rPr lang="el-GR" sz="2200" dirty="0" smtClean="0">
                <a:latin typeface="+mn-lt"/>
              </a:rPr>
              <a:t>, εξωσωματική </a:t>
            </a:r>
            <a:r>
              <a:rPr lang="el-GR" sz="2200" dirty="0">
                <a:latin typeface="+mn-lt"/>
              </a:rPr>
              <a:t>κυκλοφορία, γιγάντια αιμαγγειώματα, </a:t>
            </a:r>
            <a:r>
              <a:rPr lang="el-GR" sz="2200" dirty="0" err="1">
                <a:latin typeface="+mn-lt"/>
              </a:rPr>
              <a:t>εξωνεφρική</a:t>
            </a:r>
            <a:r>
              <a:rPr lang="el-GR" sz="2200" dirty="0">
                <a:latin typeface="+mn-lt"/>
              </a:rPr>
              <a:t> κάθαρση</a:t>
            </a:r>
            <a:r>
              <a:rPr lang="el-GR" sz="2200" dirty="0" smtClean="0">
                <a:latin typeface="+mn-lt"/>
              </a:rPr>
              <a:t>, </a:t>
            </a:r>
            <a:r>
              <a:rPr lang="el-GR" sz="2200" dirty="0" err="1" smtClean="0">
                <a:latin typeface="+mn-lt"/>
              </a:rPr>
              <a:t>αγγειίτιδες,Δ.Ε.Π</a:t>
            </a:r>
            <a:r>
              <a:rPr lang="el-GR" sz="2200" dirty="0">
                <a:latin typeface="+mn-lt"/>
              </a:rPr>
              <a:t>.</a:t>
            </a:r>
            <a:r>
              <a:rPr lang="en-US" sz="2200" dirty="0" smtClean="0">
                <a:latin typeface="+mn-lt"/>
              </a:rPr>
              <a:t>)</a:t>
            </a:r>
            <a:r>
              <a:rPr lang="el-GR" sz="2200" dirty="0" smtClean="0">
                <a:latin typeface="+mn-lt"/>
              </a:rPr>
              <a:t>.</a:t>
            </a:r>
            <a:endParaRPr lang="el-GR" sz="2200" b="1" dirty="0">
              <a:latin typeface="+mn-lt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95536" y="5280710"/>
            <a:ext cx="397203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l-GR" sz="2200" b="1" dirty="0">
                <a:latin typeface="+mn-lt"/>
                <a:cs typeface="+mn-cs"/>
              </a:rPr>
              <a:t>Από παγίδευση στο </a:t>
            </a:r>
            <a:r>
              <a:rPr lang="el-GR" sz="2200" b="1" dirty="0" smtClean="0">
                <a:latin typeface="+mn-lt"/>
                <a:cs typeface="+mn-cs"/>
              </a:rPr>
              <a:t>σπλήνα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l-GR" sz="2200" dirty="0" err="1" smtClean="0">
                <a:latin typeface="+mn-lt"/>
                <a:cs typeface="+mn-cs"/>
              </a:rPr>
              <a:t>Υπερσπληνισμός</a:t>
            </a:r>
            <a:r>
              <a:rPr lang="el-GR" sz="2200" dirty="0" smtClean="0">
                <a:latin typeface="+mn-lt"/>
                <a:cs typeface="+mn-cs"/>
              </a:rPr>
              <a:t>.</a:t>
            </a:r>
            <a:endParaRPr lang="el-GR" sz="2200" dirty="0">
              <a:latin typeface="+mn-lt"/>
              <a:cs typeface="+mn-cs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Κύρια αίτια </a:t>
            </a:r>
            <a:r>
              <a:rPr lang="el-GR" dirty="0" err="1"/>
              <a:t>θρομβοπενίας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4287395" y="1340768"/>
            <a:ext cx="6921" cy="4968552"/>
          </a:xfrm>
          <a:prstGeom prst="line">
            <a:avLst/>
          </a:prstGeom>
          <a:ln w="28575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29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/>
              <a:t>Διαταραχές της λειτουργίας των </a:t>
            </a:r>
            <a:r>
              <a:rPr lang="el-GR" dirty="0" smtClean="0"/>
              <a:t>αιμοπεταλίων </a:t>
            </a:r>
            <a:r>
              <a:rPr lang="el-GR" sz="3000" b="0" dirty="0" smtClean="0"/>
              <a:t>1/6 </a:t>
            </a:r>
            <a:endParaRPr lang="el-GR" sz="3000" b="0" dirty="0"/>
          </a:p>
        </p:txBody>
      </p:sp>
      <p:sp>
        <p:nvSpPr>
          <p:cNvPr id="19459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08512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sz="2400" dirty="0" smtClean="0"/>
              <a:t>Κληρονομικές.</a:t>
            </a:r>
          </a:p>
          <a:p>
            <a:pPr eaLnBrk="1" hangingPunct="1"/>
            <a:r>
              <a:rPr lang="el-GR" altLang="el-GR" sz="2400" dirty="0" smtClean="0"/>
              <a:t>Επίκτητες.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029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7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/>
          <a:lstStyle/>
          <a:p>
            <a:r>
              <a:rPr lang="el-GR" altLang="el-GR" sz="2400" b="1" dirty="0"/>
              <a:t>Κληρονομικές (σπάνιες</a:t>
            </a:r>
            <a:r>
              <a:rPr lang="el-GR" altLang="el-GR" sz="2400" b="1" dirty="0" smtClean="0"/>
              <a:t>)</a:t>
            </a:r>
            <a:endParaRPr lang="el-GR" altLang="el-GR" sz="2400" b="1" dirty="0" smtClean="0">
              <a:solidFill>
                <a:srgbClr val="FF3399"/>
              </a:solidFill>
            </a:endParaRPr>
          </a:p>
          <a:p>
            <a:r>
              <a:rPr lang="el-GR" altLang="el-GR" sz="2400" b="1" dirty="0" smtClean="0">
                <a:solidFill>
                  <a:srgbClr val="004A82"/>
                </a:solidFill>
              </a:rPr>
              <a:t>Σύνδρομο </a:t>
            </a:r>
            <a:r>
              <a:rPr lang="en-US" altLang="el-GR" sz="2400" b="1" dirty="0">
                <a:solidFill>
                  <a:srgbClr val="004A82"/>
                </a:solidFill>
              </a:rPr>
              <a:t>Bernard-</a:t>
            </a:r>
            <a:r>
              <a:rPr lang="en-US" altLang="el-GR" sz="2400" b="1" dirty="0" err="1">
                <a:solidFill>
                  <a:srgbClr val="004A82"/>
                </a:solidFill>
              </a:rPr>
              <a:t>Soulier</a:t>
            </a:r>
            <a:endParaRPr lang="el-GR" altLang="el-GR" sz="2400" dirty="0" smtClean="0">
              <a:solidFill>
                <a:srgbClr val="004A82"/>
              </a:solidFill>
            </a:endParaRPr>
          </a:p>
          <a:p>
            <a:pPr lvl="1" indent="-387350"/>
            <a:r>
              <a:rPr lang="el-GR" altLang="el-GR" sz="2400" dirty="0" smtClean="0"/>
              <a:t>Έλλειψη των  </a:t>
            </a:r>
            <a:r>
              <a:rPr lang="en-US" altLang="el-GR" sz="2400" dirty="0" err="1" smtClean="0"/>
              <a:t>GPIb</a:t>
            </a:r>
            <a:r>
              <a:rPr lang="el-GR" altLang="el-GR" sz="2400" dirty="0" smtClean="0"/>
              <a:t> -&gt; ελαττωματική προσκόλληση των </a:t>
            </a:r>
            <a:r>
              <a:rPr lang="en-US" altLang="el-GR" sz="2400" dirty="0" smtClean="0"/>
              <a:t>AM</a:t>
            </a:r>
            <a:r>
              <a:rPr lang="el-GR" altLang="el-GR" sz="2400" dirty="0" smtClean="0"/>
              <a:t>Π με το ενδοθήλιο του τραυματισμένου αγγείου μέσω του παράγοντα </a:t>
            </a:r>
            <a:r>
              <a:rPr lang="en-US" altLang="el-GR" sz="2400" b="1" dirty="0" smtClean="0"/>
              <a:t>Von </a:t>
            </a:r>
            <a:r>
              <a:rPr lang="en-US" altLang="el-GR" sz="2400" b="1" dirty="0" err="1" smtClean="0"/>
              <a:t>Willebrand</a:t>
            </a:r>
            <a:r>
              <a:rPr lang="el-GR" altLang="el-GR" sz="2400" b="1" dirty="0" smtClean="0"/>
              <a:t> (</a:t>
            </a:r>
            <a:r>
              <a:rPr lang="en-US" altLang="el-GR" sz="2400" b="1" dirty="0" smtClean="0"/>
              <a:t>VWF</a:t>
            </a:r>
            <a:r>
              <a:rPr lang="el-GR" altLang="el-GR" sz="2400" b="1" dirty="0" smtClean="0"/>
              <a:t>).</a:t>
            </a:r>
            <a:r>
              <a:rPr lang="el-GR" altLang="el-GR" sz="2400" dirty="0" smtClean="0"/>
              <a:t> </a:t>
            </a:r>
          </a:p>
          <a:p>
            <a:pPr lvl="1" indent="-387350"/>
            <a:r>
              <a:rPr lang="el-GR" altLang="el-GR" sz="2400" dirty="0" smtClean="0"/>
              <a:t>Μεγαλύτερα σε μέγεθος αιμοπετάλια με συνοδό </a:t>
            </a:r>
            <a:r>
              <a:rPr lang="el-GR" altLang="el-GR" sz="2400" dirty="0" err="1" smtClean="0"/>
              <a:t>θρομβοπενία</a:t>
            </a:r>
            <a:r>
              <a:rPr lang="el-GR" altLang="el-GR" sz="2400" dirty="0" smtClean="0"/>
              <a:t>.</a:t>
            </a:r>
          </a:p>
          <a:p>
            <a:pPr lvl="1" indent="-387350"/>
            <a:r>
              <a:rPr lang="el-GR" altLang="el-GR" sz="2400" dirty="0" err="1" smtClean="0"/>
              <a:t>Εργ</a:t>
            </a:r>
            <a:r>
              <a:rPr lang="el-GR" altLang="el-GR" sz="2400" dirty="0" smtClean="0"/>
              <a:t>: </a:t>
            </a:r>
            <a:r>
              <a:rPr lang="en-US" altLang="el-GR" sz="2400" dirty="0" smtClean="0"/>
              <a:t>no </a:t>
            </a:r>
            <a:r>
              <a:rPr lang="en-US" altLang="el-GR" sz="2400" dirty="0" err="1" smtClean="0"/>
              <a:t>ris</a:t>
            </a:r>
            <a:r>
              <a:rPr lang="el-GR" altLang="el-GR" sz="2400" dirty="0" smtClean="0"/>
              <a:t>.</a:t>
            </a:r>
          </a:p>
          <a:p>
            <a:pPr eaLnBrk="1" hangingPunct="1"/>
            <a:endParaRPr lang="el-GR" alt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  <p:sp>
        <p:nvSpPr>
          <p:cNvPr id="9" name="Τίτλος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/>
              <a:t>Διαταραχές της λειτουργίας των </a:t>
            </a:r>
            <a:r>
              <a:rPr lang="el-GR" dirty="0" smtClean="0"/>
              <a:t>αιμοπεταλίων </a:t>
            </a:r>
            <a:r>
              <a:rPr lang="el-GR" sz="3000" b="0" dirty="0" smtClean="0"/>
              <a:t>2/6 </a:t>
            </a:r>
            <a:endParaRPr lang="el-GR" sz="3000" b="0" dirty="0"/>
          </a:p>
        </p:txBody>
      </p:sp>
    </p:spTree>
    <p:extLst>
      <p:ext uri="{BB962C8B-B14F-4D97-AF65-F5344CB8AC3E}">
        <p14:creationId xmlns:p14="http://schemas.microsoft.com/office/powerpoint/2010/main" val="125395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58118"/>
            <a:ext cx="8229600" cy="4779193"/>
          </a:xfrm>
        </p:spPr>
        <p:txBody>
          <a:bodyPr>
            <a:normAutofit/>
          </a:bodyPr>
          <a:lstStyle/>
          <a:p>
            <a:r>
              <a:rPr lang="el-GR" altLang="el-GR" sz="2400" b="1" dirty="0"/>
              <a:t>Κληρονομικές (σπάνιες</a:t>
            </a:r>
            <a:r>
              <a:rPr lang="el-GR" altLang="el-GR" sz="2400" b="1" dirty="0" smtClean="0"/>
              <a:t>)</a:t>
            </a:r>
            <a:endParaRPr lang="el-GR" altLang="el-GR" sz="2400" b="1" dirty="0" smtClean="0">
              <a:solidFill>
                <a:srgbClr val="990033"/>
              </a:solidFill>
            </a:endParaRPr>
          </a:p>
          <a:p>
            <a:pPr eaLnBrk="1" hangingPunct="1"/>
            <a:r>
              <a:rPr lang="el-GR" altLang="el-GR" sz="2400" b="1" dirty="0" err="1" smtClean="0">
                <a:solidFill>
                  <a:srgbClr val="004A82"/>
                </a:solidFill>
              </a:rPr>
              <a:t>Θρομβασθένια</a:t>
            </a:r>
            <a:r>
              <a:rPr lang="el-GR" altLang="el-GR" sz="2400" b="1" dirty="0" smtClean="0">
                <a:solidFill>
                  <a:srgbClr val="004A82"/>
                </a:solidFill>
              </a:rPr>
              <a:t> </a:t>
            </a:r>
            <a:r>
              <a:rPr lang="en-US" altLang="el-GR" sz="2400" b="1" dirty="0" err="1" smtClean="0">
                <a:solidFill>
                  <a:srgbClr val="004A82"/>
                </a:solidFill>
              </a:rPr>
              <a:t>Glanzmann’s</a:t>
            </a:r>
            <a:endParaRPr lang="en-US" altLang="el-GR" sz="2400" b="1" dirty="0" smtClean="0">
              <a:solidFill>
                <a:srgbClr val="004A82"/>
              </a:solidFill>
            </a:endParaRPr>
          </a:p>
          <a:p>
            <a:pPr eaLnBrk="1" hangingPunct="1"/>
            <a:r>
              <a:rPr lang="el-GR" altLang="el-GR" sz="2400" dirty="0" smtClean="0"/>
              <a:t>Έλλειψη των  </a:t>
            </a:r>
            <a:r>
              <a:rPr lang="en-US" altLang="el-GR" sz="2400" dirty="0" err="1" smtClean="0"/>
              <a:t>GPIIb</a:t>
            </a:r>
            <a:r>
              <a:rPr lang="en-US" altLang="el-GR" sz="2400" dirty="0" smtClean="0"/>
              <a:t> –</a:t>
            </a:r>
            <a:r>
              <a:rPr lang="en-US" altLang="el-GR" sz="2400" dirty="0" err="1" smtClean="0"/>
              <a:t>GPIIIa</a:t>
            </a:r>
            <a:r>
              <a:rPr lang="en-US" altLang="el-GR" sz="2400" dirty="0" smtClean="0"/>
              <a:t> </a:t>
            </a:r>
            <a:r>
              <a:rPr lang="en-US" altLang="el-GR" sz="2400" dirty="0" smtClean="0">
                <a:sym typeface="Wingdings" pitchFamily="2" charset="2"/>
              </a:rPr>
              <a:t></a:t>
            </a:r>
            <a:r>
              <a:rPr lang="el-GR" altLang="el-GR" sz="2400" dirty="0" smtClean="0">
                <a:sym typeface="Wingdings" pitchFamily="2" charset="2"/>
              </a:rPr>
              <a:t>αδυναμία συσσώρευσης ΑΜΠ.</a:t>
            </a:r>
          </a:p>
          <a:p>
            <a:pPr eaLnBrk="1" hangingPunct="1"/>
            <a:r>
              <a:rPr lang="el-GR" altLang="el-GR" sz="2400" dirty="0" smtClean="0">
                <a:sym typeface="Wingdings" pitchFamily="2" charset="2"/>
              </a:rPr>
              <a:t>Νεογνική περίοδο…</a:t>
            </a:r>
          </a:p>
          <a:p>
            <a:pPr eaLnBrk="1" hangingPunct="1"/>
            <a:endParaRPr lang="el-GR" altLang="el-GR" sz="2400" dirty="0" smtClean="0">
              <a:sym typeface="Wingdings" pitchFamily="2" charset="2"/>
            </a:endParaRPr>
          </a:p>
          <a:p>
            <a:pPr eaLnBrk="1" hangingPunct="1"/>
            <a:endParaRPr lang="el-GR" altLang="el-GR" sz="2400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  <p:sp>
        <p:nvSpPr>
          <p:cNvPr id="7" name="Τίτλος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/>
              <a:t>Διαταραχές της λειτουργίας των </a:t>
            </a:r>
            <a:r>
              <a:rPr lang="el-GR" dirty="0" smtClean="0"/>
              <a:t>αιμοπεταλίων </a:t>
            </a:r>
            <a:r>
              <a:rPr lang="el-GR" sz="3000" b="0" dirty="0" smtClean="0"/>
              <a:t>3/6 </a:t>
            </a:r>
            <a:endParaRPr lang="el-GR" sz="3000" b="0" dirty="0"/>
          </a:p>
        </p:txBody>
      </p:sp>
    </p:spTree>
    <p:extLst>
      <p:ext uri="{BB962C8B-B14F-4D97-AF65-F5344CB8AC3E}">
        <p14:creationId xmlns:p14="http://schemas.microsoft.com/office/powerpoint/2010/main" val="270901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484312"/>
            <a:ext cx="8229600" cy="4752999"/>
          </a:xfrm>
        </p:spPr>
        <p:txBody>
          <a:bodyPr>
            <a:normAutofit/>
          </a:bodyPr>
          <a:lstStyle/>
          <a:p>
            <a:r>
              <a:rPr lang="el-GR" b="1" dirty="0"/>
              <a:t>Κληρονομικές (σπάνιες)</a:t>
            </a:r>
          </a:p>
          <a:p>
            <a:pPr>
              <a:lnSpc>
                <a:spcPct val="80000"/>
              </a:lnSpc>
              <a:defRPr/>
            </a:pPr>
            <a:r>
              <a:rPr lang="el-GR" dirty="0"/>
              <a:t>Νόσοι των δεξαμενών </a:t>
            </a:r>
            <a:r>
              <a:rPr lang="el-GR" dirty="0" smtClean="0"/>
              <a:t>αποθήκευσης (</a:t>
            </a:r>
            <a:r>
              <a:rPr lang="en-US" dirty="0"/>
              <a:t>storage pool disease)</a:t>
            </a:r>
            <a:endParaRPr lang="el-GR" b="1" dirty="0"/>
          </a:p>
          <a:p>
            <a:pPr>
              <a:lnSpc>
                <a:spcPct val="80000"/>
              </a:lnSpc>
              <a:defRPr/>
            </a:pPr>
            <a:r>
              <a:rPr lang="el-GR" dirty="0"/>
              <a:t>Ανεπάρκεια των α,</a:t>
            </a:r>
            <a:r>
              <a:rPr lang="en-US" dirty="0"/>
              <a:t> </a:t>
            </a:r>
            <a:r>
              <a:rPr lang="el-GR" dirty="0"/>
              <a:t>κοκκίων (σύνδρομο φαιού αιμοπεταλίου</a:t>
            </a:r>
            <a:r>
              <a:rPr lang="el-GR" dirty="0" smtClean="0"/>
              <a:t>)</a:t>
            </a:r>
            <a:endParaRPr lang="en-US" dirty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l-GR" b="1" dirty="0" smtClean="0"/>
              <a:t>α  </a:t>
            </a:r>
            <a:r>
              <a:rPr lang="el-GR" b="1" dirty="0"/>
              <a:t>κοκκία</a:t>
            </a:r>
          </a:p>
          <a:p>
            <a:pPr lvl="1" indent="-387350">
              <a:lnSpc>
                <a:spcPct val="80000"/>
              </a:lnSpc>
              <a:defRPr/>
            </a:pPr>
            <a:r>
              <a:rPr lang="en-US" dirty="0" smtClean="0"/>
              <a:t>PF4(platelet </a:t>
            </a:r>
            <a:r>
              <a:rPr lang="en-US" dirty="0"/>
              <a:t>factor 4)</a:t>
            </a:r>
            <a:r>
              <a:rPr lang="el-GR" dirty="0"/>
              <a:t>, </a:t>
            </a:r>
            <a:r>
              <a:rPr lang="el-GR" dirty="0" err="1"/>
              <a:t>φιμπρονεκτίνη</a:t>
            </a:r>
            <a:r>
              <a:rPr lang="el-GR" dirty="0"/>
              <a:t>, </a:t>
            </a:r>
            <a:r>
              <a:rPr lang="el-GR" dirty="0" err="1"/>
              <a:t>θρομβοσπονδίνη</a:t>
            </a:r>
            <a:r>
              <a:rPr lang="el-GR" dirty="0"/>
              <a:t>, </a:t>
            </a:r>
            <a:r>
              <a:rPr lang="el-GR" dirty="0" err="1" smtClean="0"/>
              <a:t>βιτρονεκτίνη</a:t>
            </a:r>
            <a:r>
              <a:rPr lang="el-GR" dirty="0" smtClean="0"/>
              <a:t>.</a:t>
            </a:r>
            <a:endParaRPr lang="en-US" dirty="0"/>
          </a:p>
          <a:p>
            <a:pPr lvl="1" indent="-387350">
              <a:lnSpc>
                <a:spcPct val="80000"/>
              </a:lnSpc>
              <a:defRPr/>
            </a:pPr>
            <a:r>
              <a:rPr lang="en-US" dirty="0" err="1" smtClean="0"/>
              <a:t>vWF</a:t>
            </a:r>
            <a:r>
              <a:rPr lang="el-GR" dirty="0" smtClean="0"/>
              <a:t>.</a:t>
            </a:r>
            <a:endParaRPr lang="en-US" dirty="0"/>
          </a:p>
          <a:p>
            <a:pPr lvl="1" indent="-387350">
              <a:lnSpc>
                <a:spcPct val="80000"/>
              </a:lnSpc>
              <a:defRPr/>
            </a:pPr>
            <a:r>
              <a:rPr lang="en-US" dirty="0" smtClean="0"/>
              <a:t>PDGF</a:t>
            </a:r>
            <a:r>
              <a:rPr lang="el-GR" dirty="0" smtClean="0"/>
              <a:t>.</a:t>
            </a:r>
            <a:endParaRPr lang="en-US" dirty="0"/>
          </a:p>
          <a:p>
            <a:pPr lvl="1" indent="-387350">
              <a:lnSpc>
                <a:spcPct val="80000"/>
              </a:lnSpc>
              <a:defRPr/>
            </a:pPr>
            <a:r>
              <a:rPr lang="en-US" dirty="0" smtClean="0"/>
              <a:t>TGF</a:t>
            </a:r>
            <a:r>
              <a:rPr lang="el-GR" dirty="0" smtClean="0"/>
              <a:t>.</a:t>
            </a:r>
            <a:endParaRPr lang="en-US" dirty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l-GR" b="1" dirty="0" smtClean="0"/>
              <a:t>δ </a:t>
            </a:r>
            <a:r>
              <a:rPr lang="el-GR" b="1" dirty="0"/>
              <a:t>κοκκία </a:t>
            </a:r>
          </a:p>
          <a:p>
            <a:pPr lvl="1" indent="-387350">
              <a:lnSpc>
                <a:spcPct val="80000"/>
              </a:lnSpc>
              <a:defRPr/>
            </a:pPr>
            <a:r>
              <a:rPr lang="el-GR" dirty="0" err="1"/>
              <a:t>Σεροτονίνη</a:t>
            </a:r>
            <a:r>
              <a:rPr lang="en-US" dirty="0"/>
              <a:t> ATP, ADP, </a:t>
            </a:r>
            <a:r>
              <a:rPr lang="en-US" dirty="0" smtClean="0"/>
              <a:t>Ca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  <p:sp>
        <p:nvSpPr>
          <p:cNvPr id="9" name="Τίτλος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/>
              <a:t>Διαταραχές της λειτουργίας των </a:t>
            </a:r>
            <a:r>
              <a:rPr lang="el-GR" dirty="0" smtClean="0"/>
              <a:t>αιμοπεταλίων </a:t>
            </a:r>
            <a:r>
              <a:rPr lang="el-GR" sz="3000" b="0" dirty="0" smtClean="0"/>
              <a:t>4/6 </a:t>
            </a:r>
            <a:endParaRPr lang="el-GR" sz="3000" b="0" dirty="0"/>
          </a:p>
        </p:txBody>
      </p:sp>
    </p:spTree>
    <p:extLst>
      <p:ext uri="{BB962C8B-B14F-4D97-AF65-F5344CB8AC3E}">
        <p14:creationId xmlns:p14="http://schemas.microsoft.com/office/powerpoint/2010/main" val="353765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2400" b="1" dirty="0"/>
              <a:t>Επίκτητες (συχνότερες</a:t>
            </a:r>
            <a:r>
              <a:rPr lang="el-GR" sz="2400" b="1" dirty="0" smtClean="0"/>
              <a:t>)</a:t>
            </a:r>
            <a:endParaRPr lang="el-GR" sz="2400" b="1" dirty="0"/>
          </a:p>
          <a:p>
            <a:pPr>
              <a:defRPr/>
            </a:pPr>
            <a:r>
              <a:rPr lang="el-GR" sz="2400" dirty="0" err="1" smtClean="0"/>
              <a:t>Αντιαιμοπεταλιακά</a:t>
            </a:r>
            <a:r>
              <a:rPr lang="el-GR" sz="2400" dirty="0" smtClean="0"/>
              <a:t> Φάρμακα (ασπιρίνη, </a:t>
            </a:r>
            <a:r>
              <a:rPr lang="el-GR" sz="2400" dirty="0" err="1" smtClean="0"/>
              <a:t>κλοπιδογρέλη</a:t>
            </a:r>
            <a:r>
              <a:rPr lang="en-US" sz="2400" dirty="0" smtClean="0"/>
              <a:t>)</a:t>
            </a:r>
            <a:r>
              <a:rPr lang="el-GR" sz="2400" dirty="0" smtClean="0"/>
              <a:t>.</a:t>
            </a:r>
          </a:p>
          <a:p>
            <a:pPr>
              <a:defRPr/>
            </a:pPr>
            <a:r>
              <a:rPr lang="el-GR" sz="2400" dirty="0" err="1" smtClean="0"/>
              <a:t>Παραπρωτεϊναιμία</a:t>
            </a:r>
            <a:r>
              <a:rPr lang="el-GR" sz="2400" dirty="0" smtClean="0"/>
              <a:t>.</a:t>
            </a:r>
          </a:p>
          <a:p>
            <a:pPr>
              <a:defRPr/>
            </a:pPr>
            <a:r>
              <a:rPr lang="el-GR" sz="2400" dirty="0" err="1" smtClean="0"/>
              <a:t>Μυελοϋπερπλαστικά</a:t>
            </a:r>
            <a:r>
              <a:rPr lang="el-GR" sz="2400" dirty="0" smtClean="0"/>
              <a:t> σύνδρομα.</a:t>
            </a:r>
            <a:endParaRPr lang="el-GR" sz="2400" dirty="0"/>
          </a:p>
          <a:p>
            <a:pPr>
              <a:defRPr/>
            </a:pPr>
            <a:r>
              <a:rPr lang="el-GR" sz="2400" dirty="0" smtClean="0"/>
              <a:t>Ουραιμία.</a:t>
            </a:r>
            <a:endParaRPr lang="el-GR" sz="24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  <p:sp>
        <p:nvSpPr>
          <p:cNvPr id="6" name="Τίτλος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/>
              <a:t>Διαταραχές της λειτουργίας των </a:t>
            </a:r>
            <a:r>
              <a:rPr lang="el-GR" dirty="0" smtClean="0"/>
              <a:t>αιμοπεταλίων </a:t>
            </a:r>
            <a:r>
              <a:rPr lang="el-GR" sz="3000" b="0" dirty="0" smtClean="0"/>
              <a:t>5/6 </a:t>
            </a:r>
            <a:endParaRPr lang="el-GR" sz="3000" b="0" dirty="0"/>
          </a:p>
        </p:txBody>
      </p:sp>
    </p:spTree>
    <p:extLst>
      <p:ext uri="{BB962C8B-B14F-4D97-AF65-F5344CB8AC3E}">
        <p14:creationId xmlns:p14="http://schemas.microsoft.com/office/powerpoint/2010/main" val="307870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l-GR" sz="2400" b="1" dirty="0"/>
              <a:t>Εργαστηριακά </a:t>
            </a:r>
            <a:r>
              <a:rPr lang="el-GR" sz="2400" b="1" dirty="0" smtClean="0"/>
              <a:t>ευρήματα</a:t>
            </a:r>
          </a:p>
          <a:p>
            <a:pPr eaLnBrk="1" hangingPunct="1">
              <a:defRPr/>
            </a:pPr>
            <a:r>
              <a:rPr lang="el-GR" sz="2400" dirty="0" smtClean="0"/>
              <a:t>Φυσιολογικός </a:t>
            </a:r>
            <a:r>
              <a:rPr lang="el-GR" sz="2400" dirty="0"/>
              <a:t>αριθμός </a:t>
            </a:r>
            <a:r>
              <a:rPr lang="el-GR" sz="2400" dirty="0" smtClean="0"/>
              <a:t>ΑΜΠ.</a:t>
            </a:r>
            <a:endParaRPr lang="el-GR" sz="2400" dirty="0"/>
          </a:p>
          <a:p>
            <a:pPr eaLnBrk="1" hangingPunct="1">
              <a:defRPr/>
            </a:pPr>
            <a:r>
              <a:rPr lang="el-GR" sz="2400" dirty="0"/>
              <a:t>Παρατεταμένος χρόνος </a:t>
            </a:r>
            <a:r>
              <a:rPr lang="el-GR" sz="2400" dirty="0" smtClean="0"/>
              <a:t>ροής ΒΤ/ </a:t>
            </a:r>
            <a:r>
              <a:rPr lang="en-US" sz="2400" dirty="0" smtClean="0"/>
              <a:t>PFA100</a:t>
            </a:r>
            <a:r>
              <a:rPr lang="el-GR" sz="2400" dirty="0" smtClean="0"/>
              <a:t>.</a:t>
            </a:r>
            <a:endParaRPr lang="el-GR" sz="2400" dirty="0"/>
          </a:p>
          <a:p>
            <a:pPr eaLnBrk="1" hangingPunct="1">
              <a:defRPr/>
            </a:pPr>
            <a:r>
              <a:rPr lang="el-GR" sz="2400" dirty="0"/>
              <a:t>Παθολογικές δοκιμασίες λειτουργικότητας ΑΜΠ, συσσώρευση από αγωνιστές </a:t>
            </a:r>
            <a:r>
              <a:rPr lang="en-US" sz="2400" dirty="0"/>
              <a:t>ADP, </a:t>
            </a:r>
            <a:r>
              <a:rPr lang="el-GR" sz="2400" dirty="0" err="1"/>
              <a:t>επινεφρίνη</a:t>
            </a:r>
            <a:r>
              <a:rPr lang="el-GR" sz="2400" dirty="0"/>
              <a:t>, κολλαγόνο, </a:t>
            </a:r>
            <a:r>
              <a:rPr lang="el-GR" sz="2400" dirty="0" err="1" smtClean="0"/>
              <a:t>ριστοσετίνη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  <p:sp>
        <p:nvSpPr>
          <p:cNvPr id="8" name="Τίτλος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/>
              <a:t>Διαταραχές της λειτουργίας των </a:t>
            </a:r>
            <a:r>
              <a:rPr lang="el-GR" dirty="0" smtClean="0"/>
              <a:t>αιμοπεταλίων </a:t>
            </a:r>
            <a:r>
              <a:rPr lang="el-GR" sz="3000" b="0" dirty="0" smtClean="0"/>
              <a:t>6/6 </a:t>
            </a:r>
            <a:endParaRPr lang="el-GR" sz="3000" b="0" dirty="0"/>
          </a:p>
        </p:txBody>
      </p:sp>
    </p:spTree>
    <p:extLst>
      <p:ext uri="{BB962C8B-B14F-4D97-AF65-F5344CB8AC3E}">
        <p14:creationId xmlns:p14="http://schemas.microsoft.com/office/powerpoint/2010/main" val="378159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2600" dirty="0" smtClean="0"/>
              <a:t>ΑΜΠ.</a:t>
            </a:r>
            <a:endParaRPr lang="el-GR" sz="2600" dirty="0"/>
          </a:p>
          <a:p>
            <a:pPr eaLnBrk="1" hangingPunct="1">
              <a:defRPr/>
            </a:pPr>
            <a:r>
              <a:rPr lang="el-GR" sz="2600" dirty="0" err="1" smtClean="0"/>
              <a:t>Δεσμοπρεσίνη</a:t>
            </a:r>
            <a:r>
              <a:rPr lang="el-GR" sz="2600" dirty="0" smtClean="0"/>
              <a:t>.</a:t>
            </a:r>
            <a:endParaRPr lang="el-GR" sz="2600" dirty="0"/>
          </a:p>
          <a:p>
            <a:pPr eaLnBrk="1" hangingPunct="1">
              <a:defRPr/>
            </a:pPr>
            <a:r>
              <a:rPr lang="el-GR" sz="2600" dirty="0" err="1"/>
              <a:t>Αντιινωδογονολυτικοί</a:t>
            </a:r>
            <a:r>
              <a:rPr lang="el-GR" sz="2600" dirty="0"/>
              <a:t> παράγοντες (</a:t>
            </a:r>
            <a:r>
              <a:rPr lang="el-GR" sz="2600" dirty="0" err="1"/>
              <a:t>τρανεξαμικό</a:t>
            </a:r>
            <a:r>
              <a:rPr lang="el-GR" sz="2600" dirty="0"/>
              <a:t> οξύ</a:t>
            </a:r>
            <a:r>
              <a:rPr lang="el-GR" sz="2600" dirty="0" smtClean="0"/>
              <a:t>).</a:t>
            </a:r>
            <a:endParaRPr lang="el-GR" sz="26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/>
              <a:t>Θεραπεία σε παθήσεις λειτουργικότητας των αιμοπεταλίων</a:t>
            </a:r>
          </a:p>
        </p:txBody>
      </p:sp>
    </p:spTree>
    <p:extLst>
      <p:ext uri="{BB962C8B-B14F-4D97-AF65-F5344CB8AC3E}">
        <p14:creationId xmlns:p14="http://schemas.microsoft.com/office/powerpoint/2010/main" val="40461166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52128"/>
          </a:xfrm>
        </p:spPr>
        <p:txBody>
          <a:bodyPr>
            <a:noAutofit/>
          </a:bodyPr>
          <a:lstStyle/>
          <a:p>
            <a:r>
              <a:rPr lang="el-GR" dirty="0"/>
              <a:t>Αιμορραγική διάθεση από </a:t>
            </a:r>
            <a:br>
              <a:rPr lang="el-GR" dirty="0"/>
            </a:br>
            <a:r>
              <a:rPr lang="el-GR" dirty="0"/>
              <a:t>Κληρονομικές διαταραχές παραγόντων πήξης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2048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Έχουν περιγραφεί ανεπάρκειες όλων των παραγόντων </a:t>
            </a:r>
            <a:r>
              <a:rPr lang="el-GR" dirty="0" smtClean="0"/>
              <a:t>πήξης.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9762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Αιμόσταση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l-GR" sz="2400" dirty="0" smtClean="0"/>
              <a:t>Αγγεία.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400" dirty="0" smtClean="0"/>
              <a:t>Αιμοπετάλια.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400" dirty="0" smtClean="0"/>
              <a:t>Παράγοντες πήξης.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400" dirty="0" smtClean="0"/>
              <a:t>Φυσικοί αναστολείς.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400" dirty="0" err="1" smtClean="0"/>
              <a:t>Ινωδολυτικό</a:t>
            </a:r>
            <a:r>
              <a:rPr lang="el-GR" sz="2400" dirty="0" smtClean="0"/>
              <a:t> σύστημα.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55147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Αιμορροφιλία Α και Β </a:t>
            </a:r>
          </a:p>
        </p:txBody>
      </p:sp>
      <p:sp>
        <p:nvSpPr>
          <p:cNvPr id="28675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3538736" cy="5040560"/>
          </a:xfrm>
        </p:spPr>
        <p:txBody>
          <a:bodyPr/>
          <a:lstStyle/>
          <a:p>
            <a:pPr eaLnBrk="1" hangingPunct="1"/>
            <a:r>
              <a:rPr lang="el-GR" altLang="el-GR" dirty="0" smtClean="0"/>
              <a:t>Αιμορροφιλία Α</a:t>
            </a:r>
          </a:p>
          <a:p>
            <a:pPr lvl="1" eaLnBrk="1" hangingPunct="1"/>
            <a:r>
              <a:rPr lang="el-GR" altLang="el-GR" dirty="0" smtClean="0"/>
              <a:t>Συγγενής έλλειψη του παράγοντα </a:t>
            </a:r>
            <a:r>
              <a:rPr lang="en-US" altLang="el-GR" dirty="0" smtClean="0"/>
              <a:t>VIII</a:t>
            </a:r>
            <a:r>
              <a:rPr lang="el-GR" altLang="el-GR" dirty="0" smtClean="0"/>
              <a:t>.</a:t>
            </a:r>
          </a:p>
          <a:p>
            <a:pPr lvl="1" eaLnBrk="1" hangingPunct="1"/>
            <a:r>
              <a:rPr lang="el-GR" altLang="el-GR" dirty="0" smtClean="0"/>
              <a:t>1/10000.</a:t>
            </a:r>
          </a:p>
          <a:p>
            <a:pPr eaLnBrk="1" hangingPunct="1"/>
            <a:r>
              <a:rPr lang="el-GR" altLang="el-GR" dirty="0" smtClean="0"/>
              <a:t>Αιμορροφιλία Β</a:t>
            </a:r>
          </a:p>
          <a:p>
            <a:pPr lvl="1" eaLnBrk="1" hangingPunct="1"/>
            <a:r>
              <a:rPr lang="el-GR" altLang="el-GR" dirty="0" smtClean="0"/>
              <a:t>Συγγενής έλλειψη του παράγοντα ΙΧ.</a:t>
            </a:r>
          </a:p>
          <a:p>
            <a:pPr lvl="1" eaLnBrk="1" hangingPunct="1"/>
            <a:r>
              <a:rPr lang="el-GR" altLang="el-GR" dirty="0" smtClean="0"/>
              <a:t>1/50000.</a:t>
            </a:r>
            <a:endParaRPr lang="en-US" altLang="el-GR" dirty="0" smtClean="0"/>
          </a:p>
          <a:p>
            <a:pPr eaLnBrk="1" hangingPunct="1"/>
            <a:endParaRPr lang="en-US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  <p:pic>
        <p:nvPicPr>
          <p:cNvPr id="9" name="Picture 2" descr="http://upload.wikimedia.org/wikipedia/commons/thumb/b/b6/Coagulation_full.svg/400px-Coagulation_full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7" y="1268760"/>
            <a:ext cx="4680520" cy="476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7"/>
          <p:cNvSpPr/>
          <p:nvPr/>
        </p:nvSpPr>
        <p:spPr>
          <a:xfrm>
            <a:off x="5238326" y="6033298"/>
            <a:ext cx="29158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Coagulation </a:t>
            </a:r>
            <a:r>
              <a:rPr lang="en-US" sz="1200" dirty="0" smtClean="0">
                <a:latin typeface="+mn-lt"/>
                <a:hlinkClick r:id="rId4"/>
              </a:rPr>
              <a:t>full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5" tooltip="User:Epgui (page does not exist)"/>
              </a:rPr>
              <a:t>Epgui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6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1" name="6 - Έλλειψη"/>
          <p:cNvSpPr/>
          <p:nvPr/>
        </p:nvSpPr>
        <p:spPr>
          <a:xfrm>
            <a:off x="5076056" y="2960687"/>
            <a:ext cx="865188" cy="576263"/>
          </a:xfrm>
          <a:prstGeom prst="ellipse">
            <a:avLst/>
          </a:pr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2" name="7 - Έλλειψη"/>
          <p:cNvSpPr/>
          <p:nvPr/>
        </p:nvSpPr>
        <p:spPr>
          <a:xfrm>
            <a:off x="5941244" y="2708920"/>
            <a:ext cx="1079500" cy="647700"/>
          </a:xfrm>
          <a:prstGeom prst="ellipse">
            <a:avLst/>
          </a:prstGeom>
          <a:solidFill>
            <a:srgbClr val="FF33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426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Πάσχουν οι άνδρες και το κληρονομούν από την μητέρα που είναι </a:t>
            </a:r>
            <a:r>
              <a:rPr lang="el-GR" sz="2400" dirty="0" err="1"/>
              <a:t>ασυμπτωματικός</a:t>
            </a:r>
            <a:r>
              <a:rPr lang="el-GR" sz="2400" dirty="0"/>
              <a:t> </a:t>
            </a:r>
            <a:r>
              <a:rPr lang="el-GR" sz="2400" dirty="0" smtClean="0"/>
              <a:t>φορέας.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Φυλοσύνδετη </a:t>
            </a:r>
            <a:r>
              <a:rPr lang="el-GR" dirty="0" smtClean="0"/>
              <a:t>κληρονομικότητα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2496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Γενετική Αιμορροφιλία-Α</a:t>
            </a:r>
          </a:p>
        </p:txBody>
      </p:sp>
      <p:sp>
        <p:nvSpPr>
          <p:cNvPr id="31747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l-GR" altLang="el-GR" dirty="0" smtClean="0"/>
              <a:t>Γονίδιο: Χ</a:t>
            </a:r>
            <a:r>
              <a:rPr lang="en-US" altLang="el-GR" dirty="0" smtClean="0"/>
              <a:t>q27 </a:t>
            </a:r>
            <a:r>
              <a:rPr lang="el-GR" altLang="el-GR" dirty="0" smtClean="0"/>
              <a:t>μακρύ σκέλος Χ χρωμόσωμα, 190 Κ</a:t>
            </a:r>
            <a:r>
              <a:rPr lang="en-US" altLang="el-GR" dirty="0" smtClean="0"/>
              <a:t>b</a:t>
            </a:r>
            <a:r>
              <a:rPr lang="el-GR" altLang="el-GR" dirty="0" smtClean="0"/>
              <a:t>.</a:t>
            </a:r>
            <a:endParaRPr lang="en-US" altLang="el-GR" dirty="0" smtClean="0"/>
          </a:p>
          <a:p>
            <a:pPr eaLnBrk="1" hangingPunct="1">
              <a:buFont typeface="Wingdings" pitchFamily="2" charset="2"/>
              <a:buChar char="§"/>
            </a:pPr>
            <a:r>
              <a:rPr lang="en-US" altLang="el-GR" dirty="0" smtClean="0"/>
              <a:t>Large: </a:t>
            </a:r>
            <a:r>
              <a:rPr lang="el-GR" altLang="el-GR" dirty="0" smtClean="0"/>
              <a:t>26 </a:t>
            </a:r>
            <a:r>
              <a:rPr lang="en-US" altLang="el-GR" dirty="0" smtClean="0"/>
              <a:t>Exons, 25 introns</a:t>
            </a:r>
            <a:r>
              <a:rPr lang="el-GR" altLang="el-GR" dirty="0" smtClean="0"/>
              <a:t>.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l-GR" altLang="el-GR" dirty="0" smtClean="0"/>
              <a:t>50% </a:t>
            </a:r>
            <a:r>
              <a:rPr lang="en-US" altLang="el-GR" dirty="0" smtClean="0"/>
              <a:t>inversion intron 22, point mutations, deletions</a:t>
            </a:r>
            <a:r>
              <a:rPr lang="el-GR" altLang="el-GR" dirty="0" smtClean="0"/>
              <a:t>.</a:t>
            </a:r>
            <a:endParaRPr lang="en-US" altLang="el-GR" dirty="0" smtClean="0"/>
          </a:p>
          <a:p>
            <a:pPr eaLnBrk="1" hangingPunct="1">
              <a:buFont typeface="Wingdings" pitchFamily="2" charset="2"/>
              <a:buChar char="§"/>
            </a:pPr>
            <a:r>
              <a:rPr lang="el-GR" altLang="el-GR" dirty="0" smtClean="0"/>
              <a:t>Στο 1/3 αφορούν νέες μεταλλάξεις και δεν υπάρχει οικογενειακό ιστορικό.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528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Γενετική Αιμορροφιλία-Β</a:t>
            </a:r>
          </a:p>
        </p:txBody>
      </p:sp>
      <p:sp>
        <p:nvSpPr>
          <p:cNvPr id="32771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Γονίδιο: Χ</a:t>
            </a:r>
            <a:r>
              <a:rPr lang="en-US" altLang="el-GR" dirty="0" smtClean="0"/>
              <a:t>q2</a:t>
            </a:r>
            <a:r>
              <a:rPr lang="el-GR" altLang="el-GR" dirty="0" smtClean="0"/>
              <a:t>6</a:t>
            </a:r>
            <a:r>
              <a:rPr lang="en-US" altLang="el-GR" dirty="0" smtClean="0"/>
              <a:t> </a:t>
            </a:r>
            <a:r>
              <a:rPr lang="el-GR" altLang="el-GR" dirty="0" smtClean="0"/>
              <a:t>μακρύ σκέλος Χ χρωμόσωμα.</a:t>
            </a:r>
            <a:endParaRPr lang="en-US" altLang="el-GR" dirty="0" smtClean="0"/>
          </a:p>
          <a:p>
            <a:pPr eaLnBrk="1" hangingPunct="1"/>
            <a:r>
              <a:rPr lang="el-GR" altLang="el-GR" dirty="0" smtClean="0"/>
              <a:t>8 </a:t>
            </a:r>
            <a:r>
              <a:rPr lang="en-US" altLang="el-GR" dirty="0" smtClean="0"/>
              <a:t>Exons, 7 introns</a:t>
            </a:r>
            <a:r>
              <a:rPr lang="el-GR" altLang="el-GR" dirty="0" smtClean="0"/>
              <a:t>.</a:t>
            </a:r>
          </a:p>
          <a:p>
            <a:pPr eaLnBrk="1" hangingPunct="1"/>
            <a:r>
              <a:rPr lang="el-GR" altLang="el-GR" dirty="0" smtClean="0"/>
              <a:t>Το γονίδιο είναι απλό και πλήρως καταγεγραμμένο όπως και όλες οι μεταλλάξεις που αφορούν την αιμορροφιλία Β.</a:t>
            </a:r>
          </a:p>
          <a:p>
            <a:pPr eaLnBrk="1" hangingPunct="1"/>
            <a:r>
              <a:rPr lang="el-GR" altLang="el-GR" dirty="0" smtClean="0"/>
              <a:t>Σημειακές μεταλλάξεις, </a:t>
            </a:r>
            <a:r>
              <a:rPr lang="en-US" altLang="el-GR" dirty="0" smtClean="0"/>
              <a:t>deletions</a:t>
            </a:r>
            <a:r>
              <a:rPr lang="el-GR" altLang="el-GR" dirty="0" smtClean="0"/>
              <a:t>.</a:t>
            </a:r>
            <a:endParaRPr lang="en-US" altLang="el-GR" dirty="0" smtClean="0"/>
          </a:p>
          <a:p>
            <a:pPr eaLnBrk="1" hangingPunct="1"/>
            <a:r>
              <a:rPr lang="el-GR" altLang="el-GR" dirty="0" smtClean="0"/>
              <a:t>Δεν αναφέρονται σποραδικές μεταλλάξεις.</a:t>
            </a:r>
            <a:endParaRPr lang="en-US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6926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/>
          <a:lstStyle/>
          <a:p>
            <a:pPr eaLnBrk="1" hangingPunct="1">
              <a:defRPr/>
            </a:pPr>
            <a:r>
              <a:rPr lang="el-GR" sz="2400" dirty="0" smtClean="0"/>
              <a:t>Αιμορραγικά φαινόμενα.</a:t>
            </a:r>
          </a:p>
          <a:p>
            <a:pPr eaLnBrk="1" hangingPunct="1">
              <a:defRPr/>
            </a:pPr>
            <a:r>
              <a:rPr lang="el-GR" sz="2400" dirty="0" smtClean="0"/>
              <a:t>Μαλακά μόρια άνω και κάτω άκρων, κορμού σύνδρομο διαμερίσματος πίεση νεύρων, αεραγωγών, διαταραχές αιμάτωσης.</a:t>
            </a:r>
          </a:p>
          <a:p>
            <a:pPr eaLnBrk="1" hangingPunct="1">
              <a:defRPr/>
            </a:pPr>
            <a:r>
              <a:rPr lang="el-GR" sz="2400" dirty="0" err="1" smtClean="0"/>
              <a:t>Ενδαρθρικη</a:t>
            </a:r>
            <a:r>
              <a:rPr lang="el-GR" sz="2400" dirty="0" smtClean="0"/>
              <a:t>  αιμορραγία, αρθρίτιδα,  μόνιμες παραμορφώσεις αναπηρία.</a:t>
            </a:r>
          </a:p>
          <a:p>
            <a:pPr eaLnBrk="1" hangingPunct="1">
              <a:defRPr/>
            </a:pPr>
            <a:r>
              <a:rPr lang="el-GR" sz="2400" dirty="0" smtClean="0"/>
              <a:t>Αιματουρία συχνή.</a:t>
            </a:r>
          </a:p>
          <a:p>
            <a:pPr eaLnBrk="1" hangingPunct="1">
              <a:defRPr/>
            </a:pPr>
            <a:r>
              <a:rPr lang="el-GR" sz="2400" dirty="0" smtClean="0"/>
              <a:t>ΓΕΣ: </a:t>
            </a:r>
            <a:r>
              <a:rPr lang="el-GR" sz="2400" dirty="0" err="1" smtClean="0"/>
              <a:t>ενδοτοιχωματική</a:t>
            </a:r>
            <a:r>
              <a:rPr lang="el-GR" sz="2400" dirty="0" smtClean="0"/>
              <a:t> αιμορραγία.</a:t>
            </a:r>
          </a:p>
          <a:p>
            <a:pPr eaLnBrk="1" hangingPunct="1">
              <a:defRPr/>
            </a:pPr>
            <a:r>
              <a:rPr lang="el-GR" sz="2400" dirty="0" smtClean="0"/>
              <a:t>Απειλητικές για τη ζωή </a:t>
            </a:r>
            <a:r>
              <a:rPr lang="el-GR" sz="2400" dirty="0" err="1" smtClean="0"/>
              <a:t>Οπισθοπεριτοναικά</a:t>
            </a:r>
            <a:r>
              <a:rPr lang="el-GR" sz="2400" dirty="0" smtClean="0"/>
              <a:t>, ΚΝΣ.</a:t>
            </a:r>
            <a:endParaRPr lang="el-GR" sz="240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/>
              <a:t>Κλινική εικόνα</a:t>
            </a:r>
            <a:br>
              <a:rPr lang="el-GR" dirty="0"/>
            </a:br>
            <a:r>
              <a:rPr lang="el-GR" dirty="0"/>
              <a:t>Ταυτόσημη σε Αιμορροφιλία Α και Β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</p:spTree>
    <p:extLst>
      <p:ext uri="{BB962C8B-B14F-4D97-AF65-F5344CB8AC3E}">
        <p14:creationId xmlns:p14="http://schemas.microsoft.com/office/powerpoint/2010/main" val="377335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sz="2400" dirty="0" err="1" smtClean="0"/>
              <a:t>Ψευδο</a:t>
            </a:r>
            <a:r>
              <a:rPr lang="el-GR" altLang="el-GR" sz="2400" dirty="0" err="1"/>
              <a:t>ό</a:t>
            </a:r>
            <a:r>
              <a:rPr lang="el-GR" altLang="el-GR" sz="2400" dirty="0" err="1" smtClean="0"/>
              <a:t>γκοι</a:t>
            </a:r>
            <a:r>
              <a:rPr lang="en-US" altLang="el-GR" sz="2400" dirty="0" smtClean="0"/>
              <a:t>:</a:t>
            </a:r>
            <a:r>
              <a:rPr lang="el-GR" altLang="el-GR" sz="2400" dirty="0" smtClean="0"/>
              <a:t> προοδευτική διόγκωση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και οργάνωση </a:t>
            </a:r>
            <a:r>
              <a:rPr lang="el-GR" altLang="el-GR" sz="2400" dirty="0" err="1" smtClean="0"/>
              <a:t>εγκυστωμένου</a:t>
            </a:r>
            <a:r>
              <a:rPr lang="el-GR" altLang="el-GR" sz="2400" dirty="0" smtClean="0"/>
              <a:t> αιματώματος. Αφορά συνήθως ενδομυϊκά και αιματώματα κάτω από το περιόστεο.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  <p:sp>
        <p:nvSpPr>
          <p:cNvPr id="9" name="Τίτλος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/>
              <a:t>Κλινική εικόνα</a:t>
            </a:r>
            <a:br>
              <a:rPr lang="el-GR" dirty="0"/>
            </a:br>
            <a:r>
              <a:rPr lang="el-GR" dirty="0"/>
              <a:t>Ταυτόσημη σε Αιμορροφιλία Α και Β </a:t>
            </a:r>
            <a:r>
              <a:rPr lang="el-GR" sz="3000" b="0" dirty="0"/>
              <a:t>2</a:t>
            </a:r>
            <a:r>
              <a:rPr lang="el-GR" sz="3000" b="0" dirty="0" smtClean="0"/>
              <a:t>/2</a:t>
            </a:r>
            <a:endParaRPr lang="el-GR" sz="3000" b="0" dirty="0"/>
          </a:p>
        </p:txBody>
      </p:sp>
    </p:spTree>
    <p:extLst>
      <p:ext uri="{BB962C8B-B14F-4D97-AF65-F5344CB8AC3E}">
        <p14:creationId xmlns:p14="http://schemas.microsoft.com/office/powerpoint/2010/main" val="30357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dirty="0" smtClean="0"/>
              <a:t>Εργαστηριακή Διάγνωση αιμορροφιλίας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4114800" cy="5040560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sz="2400" dirty="0" smtClean="0"/>
              <a:t>Παρατεταμένο </a:t>
            </a:r>
            <a:r>
              <a:rPr lang="en-US" altLang="el-GR" sz="2400" dirty="0" smtClean="0"/>
              <a:t>APTT </a:t>
            </a:r>
          </a:p>
          <a:p>
            <a:pPr eaLnBrk="1" hangingPunct="1"/>
            <a:r>
              <a:rPr lang="el-GR" altLang="el-GR" sz="2400" dirty="0" smtClean="0"/>
              <a:t>Φυσιολογικά </a:t>
            </a:r>
            <a:r>
              <a:rPr lang="en-US" altLang="el-GR" sz="2400" dirty="0" smtClean="0"/>
              <a:t>PT</a:t>
            </a:r>
            <a:r>
              <a:rPr lang="el-GR" altLang="el-GR" sz="2400" dirty="0" smtClean="0"/>
              <a:t>, ΒΤ, </a:t>
            </a:r>
            <a:r>
              <a:rPr lang="en-US" altLang="el-GR" sz="2400" dirty="0" err="1" smtClean="0"/>
              <a:t>Plts</a:t>
            </a:r>
            <a:r>
              <a:rPr lang="en-US" altLang="el-GR" sz="2400" dirty="0" smtClean="0"/>
              <a:t> </a:t>
            </a:r>
          </a:p>
          <a:p>
            <a:pPr lvl="1" indent="-387350" eaLnBrk="1" hangingPunct="1"/>
            <a:r>
              <a:rPr lang="en-US" altLang="el-GR" sz="2400" b="1" dirty="0" err="1" smtClean="0"/>
              <a:t>VIIIactivity</a:t>
            </a:r>
            <a:r>
              <a:rPr lang="en-US" altLang="el-GR" sz="2400" b="1" dirty="0" smtClean="0"/>
              <a:t>&lt;50U/dl</a:t>
            </a:r>
            <a:r>
              <a:rPr lang="el-GR" altLang="el-GR" sz="2400" b="1" dirty="0" smtClean="0"/>
              <a:t>– </a:t>
            </a:r>
            <a:r>
              <a:rPr lang="el-GR" altLang="el-GR" sz="2400" b="1" dirty="0" err="1" smtClean="0"/>
              <a:t>Αιμορροφ</a:t>
            </a:r>
            <a:r>
              <a:rPr lang="en-US" altLang="el-GR" sz="2400" b="1" dirty="0" smtClean="0"/>
              <a:t>.</a:t>
            </a:r>
            <a:r>
              <a:rPr lang="el-GR" altLang="el-GR" sz="2400" b="1" dirty="0" smtClean="0"/>
              <a:t> Α</a:t>
            </a:r>
          </a:p>
          <a:p>
            <a:pPr lvl="1" indent="-387350" eaLnBrk="1" hangingPunct="1"/>
            <a:r>
              <a:rPr lang="el-GR" altLang="el-GR" sz="2400" b="1" dirty="0" smtClean="0">
                <a:solidFill>
                  <a:srgbClr val="004A82"/>
                </a:solidFill>
              </a:rPr>
              <a:t>ΙΧ</a:t>
            </a:r>
            <a:r>
              <a:rPr lang="en-US" altLang="el-GR" sz="2400" b="1" dirty="0" smtClean="0">
                <a:solidFill>
                  <a:srgbClr val="004A82"/>
                </a:solidFill>
              </a:rPr>
              <a:t> activity&lt; 50U/dl</a:t>
            </a:r>
            <a:r>
              <a:rPr lang="el-GR" altLang="el-GR" sz="2400" b="1" dirty="0" smtClean="0">
                <a:solidFill>
                  <a:srgbClr val="004A82"/>
                </a:solidFill>
              </a:rPr>
              <a:t> – </a:t>
            </a:r>
            <a:r>
              <a:rPr lang="el-GR" altLang="el-GR" sz="2400" b="1" dirty="0" err="1" smtClean="0">
                <a:solidFill>
                  <a:srgbClr val="004A82"/>
                </a:solidFill>
              </a:rPr>
              <a:t>Αιμορροφ</a:t>
            </a:r>
            <a:r>
              <a:rPr lang="en-US" altLang="el-GR" sz="2400" b="1" dirty="0" smtClean="0">
                <a:solidFill>
                  <a:srgbClr val="004A82"/>
                </a:solidFill>
              </a:rPr>
              <a:t>.B</a:t>
            </a:r>
          </a:p>
          <a:p>
            <a:pPr eaLnBrk="1" hangingPunct="1"/>
            <a:r>
              <a:rPr lang="el-GR" altLang="el-GR" sz="2400" dirty="0" smtClean="0"/>
              <a:t>Φυσιολογικοί όλοι οι άλλοι παράγοντες της ενδογενούς οδού και κυρίως </a:t>
            </a:r>
            <a:r>
              <a:rPr lang="en-US" altLang="el-GR" sz="2400" dirty="0" smtClean="0"/>
              <a:t>o</a:t>
            </a:r>
            <a:r>
              <a:rPr lang="el-GR" altLang="el-GR" sz="2400" dirty="0" smtClean="0"/>
              <a:t> </a:t>
            </a:r>
            <a:r>
              <a:rPr lang="en-US" altLang="el-GR" sz="2400" dirty="0" smtClean="0"/>
              <a:t>VWF</a:t>
            </a:r>
            <a:r>
              <a:rPr lang="el-GR" altLang="el-GR" sz="2400" dirty="0" smtClean="0"/>
              <a:t>.</a:t>
            </a:r>
          </a:p>
        </p:txBody>
      </p:sp>
      <p:pic>
        <p:nvPicPr>
          <p:cNvPr id="38916" name="Picture 2" descr="http://upload.wikimedia.org/wikipedia/commons/thumb/b/b6/Coagulation_full.svg/400px-Coagulation_full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7" y="1268760"/>
            <a:ext cx="4680520" cy="476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- Έλλειψη"/>
          <p:cNvSpPr/>
          <p:nvPr/>
        </p:nvSpPr>
        <p:spPr>
          <a:xfrm>
            <a:off x="5277227" y="2781027"/>
            <a:ext cx="953958" cy="614582"/>
          </a:xfrm>
          <a:prstGeom prst="ellipse">
            <a:avLst/>
          </a:pr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6" name="5 - Έλλειψη"/>
          <p:cNvSpPr/>
          <p:nvPr/>
        </p:nvSpPr>
        <p:spPr>
          <a:xfrm>
            <a:off x="6120426" y="2600845"/>
            <a:ext cx="1190259" cy="690769"/>
          </a:xfrm>
          <a:prstGeom prst="ellipse">
            <a:avLst/>
          </a:prstGeom>
          <a:solidFill>
            <a:srgbClr val="FF33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  <p:sp>
        <p:nvSpPr>
          <p:cNvPr id="9" name="Rectangle 7"/>
          <p:cNvSpPr/>
          <p:nvPr/>
        </p:nvSpPr>
        <p:spPr>
          <a:xfrm>
            <a:off x="5238326" y="6033298"/>
            <a:ext cx="29158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Coagulation </a:t>
            </a:r>
            <a:r>
              <a:rPr lang="en-US" sz="1200" dirty="0" smtClean="0">
                <a:latin typeface="+mn-lt"/>
                <a:hlinkClick r:id="rId4"/>
              </a:rPr>
              <a:t>full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5" tooltip="User:Epgui (page does not exist)"/>
              </a:rPr>
              <a:t>Epgui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6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890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Αιμορροφιλία </a:t>
            </a:r>
            <a:r>
              <a:rPr lang="el-GR" dirty="0" smtClean="0"/>
              <a:t>–Αντιμετώπιση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dirty="0" err="1" smtClean="0"/>
              <a:t>Ανασυνδυασμένος</a:t>
            </a:r>
            <a:r>
              <a:rPr lang="el-GR" dirty="0" smtClean="0"/>
              <a:t> παράγοντας </a:t>
            </a:r>
            <a:r>
              <a:rPr lang="en-US" dirty="0" smtClean="0"/>
              <a:t>VIII, IX</a:t>
            </a:r>
            <a:r>
              <a:rPr lang="el-GR" dirty="0" smtClean="0"/>
              <a:t>.</a:t>
            </a:r>
            <a:endParaRPr lang="en-US" dirty="0" smtClean="0"/>
          </a:p>
          <a:p>
            <a:pPr eaLnBrk="1" hangingPunct="1">
              <a:defRPr/>
            </a:pPr>
            <a:r>
              <a:rPr lang="el-GR" sz="2400" dirty="0" smtClean="0"/>
              <a:t>Στις σοβαρές περιπτώσεις αιμορροφιλίας: προφυλακτική χορήγηση παραγόντων από την ηλικία του ενός έτους πριν την έναρξη των αιμορραγιών στις αρθρώσεις με καλά αποτελέσματα στην πρόληψη των επιπλοκών, (/2-3ημέρες).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l-GR" sz="2400" dirty="0" smtClean="0"/>
              <a:t> </a:t>
            </a:r>
          </a:p>
          <a:p>
            <a:pPr eaLnBrk="1" hangingPunct="1">
              <a:defRPr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23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Αιμορροφιλία –Αντιμετώπιση </a:t>
            </a:r>
            <a:r>
              <a:rPr lang="el-GR" sz="3000" b="0" dirty="0" smtClean="0"/>
              <a:t>2/2</a:t>
            </a:r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2400" dirty="0" smtClean="0"/>
              <a:t>Αποφυγή </a:t>
            </a:r>
            <a:r>
              <a:rPr lang="el-GR" sz="2400" dirty="0" err="1" smtClean="0"/>
              <a:t>αντιαιμοπεταλιακών</a:t>
            </a:r>
            <a:r>
              <a:rPr lang="el-GR" sz="2400" dirty="0" smtClean="0"/>
              <a:t> φαρμάκων.</a:t>
            </a:r>
          </a:p>
          <a:p>
            <a:pPr eaLnBrk="1" hangingPunct="1">
              <a:defRPr/>
            </a:pPr>
            <a:r>
              <a:rPr lang="el-GR" sz="2400" dirty="0" smtClean="0"/>
              <a:t>Αποφυγή ενδομυϊκών ενέσεων.</a:t>
            </a:r>
          </a:p>
          <a:p>
            <a:pPr eaLnBrk="1" hangingPunct="1">
              <a:defRPr/>
            </a:pPr>
            <a:r>
              <a:rPr lang="el-GR" sz="2400" dirty="0" smtClean="0"/>
              <a:t>Εμβολιασμός </a:t>
            </a:r>
            <a:r>
              <a:rPr lang="en-US" sz="2400" dirty="0" smtClean="0"/>
              <a:t>HBV, HAV</a:t>
            </a:r>
            <a:r>
              <a:rPr lang="el-GR" sz="2400" dirty="0" smtClean="0"/>
              <a:t>.</a:t>
            </a:r>
            <a:endParaRPr lang="en-US" sz="2400" dirty="0" smtClean="0"/>
          </a:p>
          <a:p>
            <a:pPr eaLnBrk="1" hangingPunct="1">
              <a:defRPr/>
            </a:pPr>
            <a:r>
              <a:rPr lang="en-US" sz="2400" dirty="0" err="1" smtClean="0"/>
              <a:t>Desmopressin</a:t>
            </a:r>
            <a:r>
              <a:rPr lang="en-US" sz="2400" dirty="0" smtClean="0"/>
              <a:t> </a:t>
            </a:r>
            <a:r>
              <a:rPr lang="el-GR" sz="2400" dirty="0" smtClean="0"/>
              <a:t>(</a:t>
            </a:r>
            <a:r>
              <a:rPr lang="en-US" sz="2400" dirty="0" smtClean="0"/>
              <a:t>nasal spray) (</a:t>
            </a:r>
            <a:r>
              <a:rPr lang="el-GR" sz="2400" dirty="0" smtClean="0"/>
              <a:t>σε ήπιες </a:t>
            </a:r>
            <a:r>
              <a:rPr lang="el-GR" sz="2400" dirty="0" err="1" smtClean="0"/>
              <a:t>αιμοροφιλίες</a:t>
            </a:r>
            <a:r>
              <a:rPr lang="el-GR" sz="2400" dirty="0" smtClean="0"/>
              <a:t>, χειρουργεία).</a:t>
            </a:r>
            <a:endParaRPr lang="en-US" sz="2400" dirty="0" smtClean="0"/>
          </a:p>
          <a:p>
            <a:pPr eaLnBrk="1" hangingPunct="1">
              <a:defRPr/>
            </a:pPr>
            <a:r>
              <a:rPr lang="en-US" sz="2400" dirty="0" err="1" smtClean="0"/>
              <a:t>Tranexamic</a:t>
            </a:r>
            <a:r>
              <a:rPr lang="en-US" sz="2400" dirty="0" smtClean="0"/>
              <a:t> acid (</a:t>
            </a:r>
            <a:r>
              <a:rPr lang="el-GR" sz="2400" dirty="0" smtClean="0"/>
              <a:t>μικρά θλαστικά, εξαγωγές δοντιών).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l-GR" sz="2400" dirty="0" smtClean="0"/>
              <a:t> </a:t>
            </a:r>
          </a:p>
          <a:p>
            <a:pPr eaLnBrk="1" hangingPunct="1">
              <a:defRPr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112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Επιπλοκές θεραπείας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400" dirty="0" smtClean="0"/>
              <a:t>Ανασταλτές </a:t>
            </a:r>
            <a:r>
              <a:rPr lang="en-US" altLang="el-GR" sz="2400" dirty="0" smtClean="0"/>
              <a:t>(</a:t>
            </a:r>
            <a:r>
              <a:rPr lang="el-GR" altLang="el-GR" sz="2400" dirty="0" smtClean="0"/>
              <a:t>αντισώματα έναντι των</a:t>
            </a:r>
            <a:r>
              <a:rPr lang="en-US" altLang="el-GR" sz="2400" dirty="0" smtClean="0"/>
              <a:t> </a:t>
            </a:r>
            <a:r>
              <a:rPr lang="en-US" altLang="el-GR" sz="2400" dirty="0" err="1" smtClean="0"/>
              <a:t>fVIII</a:t>
            </a:r>
            <a:r>
              <a:rPr lang="en-US" altLang="el-GR" sz="2400" dirty="0" smtClean="0"/>
              <a:t>, </a:t>
            </a:r>
            <a:r>
              <a:rPr lang="en-US" altLang="el-GR" sz="2400" dirty="0" err="1" smtClean="0"/>
              <a:t>fIX</a:t>
            </a:r>
            <a:r>
              <a:rPr lang="en-US" altLang="el-GR" sz="2400" dirty="0" smtClean="0"/>
              <a:t>)</a:t>
            </a:r>
            <a:r>
              <a:rPr lang="el-GR" altLang="el-GR" sz="2400" dirty="0" smtClean="0"/>
              <a:t> </a:t>
            </a:r>
          </a:p>
          <a:p>
            <a:pPr lvl="1" eaLnBrk="1" hangingPunct="1"/>
            <a:r>
              <a:rPr lang="el-GR" altLang="el-GR" sz="2400" dirty="0" smtClean="0"/>
              <a:t>15-20% αιμορροφιλία Α</a:t>
            </a:r>
            <a:r>
              <a:rPr lang="en-US" altLang="el-GR" sz="2400" dirty="0" smtClean="0"/>
              <a:t>, </a:t>
            </a:r>
            <a:r>
              <a:rPr lang="el-GR" altLang="el-GR" sz="2400" dirty="0" smtClean="0"/>
              <a:t>μετά από 5-20 εγχύσεις, (</a:t>
            </a:r>
            <a:r>
              <a:rPr lang="en-US" altLang="el-GR" sz="2400" dirty="0" smtClean="0"/>
              <a:t>large deletions – mutations within FVIII gene</a:t>
            </a:r>
            <a:r>
              <a:rPr lang="el-GR" altLang="el-GR" sz="2400" dirty="0" smtClean="0"/>
              <a:t> </a:t>
            </a:r>
            <a:r>
              <a:rPr lang="en-US" altLang="el-GR" sz="2400" dirty="0" smtClean="0"/>
              <a:t>)</a:t>
            </a:r>
            <a:r>
              <a:rPr lang="el-GR" altLang="el-GR" sz="2400" dirty="0" smtClean="0"/>
              <a:t>.</a:t>
            </a:r>
            <a:endParaRPr lang="en-US" altLang="el-GR" sz="2400" dirty="0" smtClean="0"/>
          </a:p>
          <a:p>
            <a:pPr lvl="1" eaLnBrk="1" hangingPunct="1"/>
            <a:r>
              <a:rPr lang="en-US" altLang="el-GR" sz="2400" dirty="0" smtClean="0"/>
              <a:t>&lt;2% </a:t>
            </a:r>
            <a:r>
              <a:rPr lang="el-GR" altLang="el-GR" sz="2400" dirty="0" smtClean="0"/>
              <a:t>αιμορροφιλία </a:t>
            </a:r>
            <a:r>
              <a:rPr lang="en-US" altLang="el-GR" sz="2400" dirty="0" smtClean="0"/>
              <a:t>B</a:t>
            </a:r>
            <a:r>
              <a:rPr lang="el-GR" altLang="el-GR" sz="2400" dirty="0" smtClean="0"/>
              <a:t>.</a:t>
            </a:r>
            <a:endParaRPr lang="en-US" altLang="el-GR" sz="2400" dirty="0" smtClean="0"/>
          </a:p>
          <a:p>
            <a:pPr lvl="1" eaLnBrk="1" hangingPunct="1"/>
            <a:r>
              <a:rPr lang="el-GR" altLang="el-GR" sz="2400" dirty="0" smtClean="0"/>
              <a:t>Υποψία ανασταλτή επί μειωμένης ανταπόκρισης στη θεραπεία.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103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Εργαστηριακές εξετάσεις </a:t>
            </a:r>
          </a:p>
        </p:txBody>
      </p:sp>
      <p:sp>
        <p:nvSpPr>
          <p:cNvPr id="8195" name="2 - Θέση περιεχομένου"/>
          <p:cNvSpPr>
            <a:spLocks noGrp="1"/>
          </p:cNvSpPr>
          <p:nvPr>
            <p:ph idx="1"/>
          </p:nvPr>
        </p:nvSpPr>
        <p:spPr>
          <a:xfrm>
            <a:off x="899592" y="1196752"/>
            <a:ext cx="7787208" cy="5040560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sz="2400" dirty="0" smtClean="0"/>
              <a:t>Χρόνος Ροής</a:t>
            </a:r>
            <a:r>
              <a:rPr lang="en-US" altLang="el-GR" sz="2400" dirty="0" smtClean="0"/>
              <a:t>.</a:t>
            </a:r>
          </a:p>
          <a:p>
            <a:pPr eaLnBrk="1" hangingPunct="1"/>
            <a:r>
              <a:rPr lang="en-US" altLang="el-GR" sz="2400" dirty="0" smtClean="0"/>
              <a:t>PFA-100.</a:t>
            </a:r>
            <a:endParaRPr lang="el-GR" altLang="el-GR" sz="2400" dirty="0" smtClean="0"/>
          </a:p>
          <a:p>
            <a:pPr eaLnBrk="1" hangingPunct="1"/>
            <a:r>
              <a:rPr lang="en-US" altLang="el-GR" sz="2400" dirty="0" smtClean="0"/>
              <a:t>PT.</a:t>
            </a:r>
          </a:p>
          <a:p>
            <a:pPr eaLnBrk="1" hangingPunct="1"/>
            <a:r>
              <a:rPr lang="en-US" altLang="el-GR" sz="2400" dirty="0" err="1" smtClean="0"/>
              <a:t>aPTT</a:t>
            </a:r>
            <a:r>
              <a:rPr lang="en-US" altLang="el-GR" sz="2400" dirty="0" smtClean="0"/>
              <a:t>.</a:t>
            </a:r>
          </a:p>
          <a:p>
            <a:pPr eaLnBrk="1" hangingPunct="1"/>
            <a:r>
              <a:rPr lang="en-US" altLang="el-GR" sz="2400" dirty="0" smtClean="0"/>
              <a:t>FIB.</a:t>
            </a:r>
          </a:p>
          <a:p>
            <a:pPr eaLnBrk="1" hangingPunct="1"/>
            <a:r>
              <a:rPr lang="en-US" altLang="el-GR" sz="2400" dirty="0" smtClean="0"/>
              <a:t>FDPs</a:t>
            </a:r>
            <a:r>
              <a:rPr lang="el-GR" altLang="el-GR" sz="2400" dirty="0" smtClean="0"/>
              <a:t>-</a:t>
            </a:r>
            <a:r>
              <a:rPr lang="en-US" altLang="el-GR" sz="2400" dirty="0" smtClean="0"/>
              <a:t>DDIMERS.</a:t>
            </a:r>
          </a:p>
          <a:p>
            <a:pPr eaLnBrk="1" hangingPunct="1"/>
            <a:endParaRPr lang="el-GR" altLang="el-GR" sz="2400" dirty="0" smtClean="0"/>
          </a:p>
        </p:txBody>
      </p:sp>
      <p:sp>
        <p:nvSpPr>
          <p:cNvPr id="8196" name="3 - Θέση περιεχομένου"/>
          <p:cNvSpPr>
            <a:spLocks noGrp="1"/>
          </p:cNvSpPr>
          <p:nvPr>
            <p:ph sz="half" idx="4294967295"/>
          </p:nvPr>
        </p:nvSpPr>
        <p:spPr>
          <a:xfrm>
            <a:off x="4788024" y="1269007"/>
            <a:ext cx="4032448" cy="5040313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sz="2400" dirty="0" smtClean="0"/>
              <a:t>Πρωτογενή αιμόσταση</a:t>
            </a:r>
            <a:r>
              <a:rPr lang="en-US" altLang="el-GR" sz="2400" dirty="0" smtClean="0"/>
              <a:t>.</a:t>
            </a:r>
            <a:endParaRPr lang="el-GR" altLang="el-GR" sz="2400" dirty="0" smtClean="0"/>
          </a:p>
          <a:p>
            <a:pPr marL="0" indent="0" eaLnBrk="1" hangingPunct="1">
              <a:buNone/>
            </a:pPr>
            <a:endParaRPr lang="el-GR" altLang="el-GR" sz="2400" dirty="0" smtClean="0"/>
          </a:p>
          <a:p>
            <a:pPr eaLnBrk="1" hangingPunct="1"/>
            <a:r>
              <a:rPr lang="el-GR" altLang="el-GR" sz="2400" dirty="0" smtClean="0"/>
              <a:t>Εξωγενή οδό</a:t>
            </a:r>
            <a:r>
              <a:rPr lang="en-US" altLang="el-GR" sz="2400" dirty="0" smtClean="0"/>
              <a:t>.</a:t>
            </a:r>
          </a:p>
          <a:p>
            <a:pPr eaLnBrk="1" hangingPunct="1"/>
            <a:r>
              <a:rPr lang="el-GR" altLang="el-GR" sz="2400" dirty="0"/>
              <a:t>Ε</a:t>
            </a:r>
            <a:r>
              <a:rPr lang="el-GR" altLang="el-GR" sz="2400" dirty="0" smtClean="0"/>
              <a:t>νδογενή οδό</a:t>
            </a:r>
            <a:r>
              <a:rPr lang="en-US" altLang="el-GR" sz="2400" dirty="0" smtClean="0"/>
              <a:t>.</a:t>
            </a:r>
            <a:endParaRPr lang="el-GR" altLang="el-GR" sz="2400" dirty="0" smtClean="0"/>
          </a:p>
          <a:p>
            <a:pPr eaLnBrk="1" hangingPunct="1"/>
            <a:endParaRPr lang="el-GR" altLang="el-GR" sz="2400" dirty="0" smtClean="0"/>
          </a:p>
          <a:p>
            <a:pPr eaLnBrk="1" hangingPunct="1"/>
            <a:endParaRPr lang="el-GR" altLang="el-GR" sz="2400" dirty="0" smtClean="0"/>
          </a:p>
          <a:p>
            <a:pPr eaLnBrk="1" hangingPunct="1"/>
            <a:endParaRPr lang="el-GR" alt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  <p:cxnSp>
        <p:nvCxnSpPr>
          <p:cNvPr id="4" name="Ευθεία γραμμή σύνδεσης 3"/>
          <p:cNvCxnSpPr/>
          <p:nvPr/>
        </p:nvCxnSpPr>
        <p:spPr>
          <a:xfrm>
            <a:off x="4499992" y="1412776"/>
            <a:ext cx="0" cy="2952328"/>
          </a:xfrm>
          <a:prstGeom prst="line">
            <a:avLst/>
          </a:prstGeom>
          <a:ln w="28575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713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- Τίτλος"/>
          <p:cNvSpPr txBox="1"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kern="0" dirty="0" smtClean="0">
                <a:solidFill>
                  <a:schemeClr val="tx2"/>
                </a:solidFill>
              </a:rPr>
              <a:t>Αιμορροφιλία –Αντιμετώπιση-</a:t>
            </a:r>
            <a:br>
              <a:rPr lang="el-GR" kern="0" dirty="0" smtClean="0">
                <a:solidFill>
                  <a:schemeClr val="tx2"/>
                </a:solidFill>
              </a:rPr>
            </a:br>
            <a:r>
              <a:rPr lang="el-GR" dirty="0" err="1" smtClean="0"/>
              <a:t>πρωτοδιάγνωση</a:t>
            </a:r>
            <a:r>
              <a:rPr lang="el-GR" dirty="0" smtClean="0"/>
              <a:t> </a:t>
            </a:r>
            <a:endParaRPr lang="el-GR" kern="0" dirty="0">
              <a:solidFill>
                <a:schemeClr val="tx2"/>
              </a:solidFill>
            </a:endParaRPr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dirty="0" smtClean="0"/>
              <a:t>Προσδιορισμός επιπέδων παραγόντων πήξης.</a:t>
            </a:r>
          </a:p>
          <a:p>
            <a:pPr eaLnBrk="1" hangingPunct="1">
              <a:defRPr/>
            </a:pPr>
            <a:r>
              <a:rPr lang="el-GR" dirty="0" smtClean="0"/>
              <a:t>Ανίχνευση ανασταλτών.</a:t>
            </a:r>
          </a:p>
          <a:p>
            <a:pPr eaLnBrk="1" hangingPunct="1">
              <a:defRPr/>
            </a:pPr>
            <a:r>
              <a:rPr lang="el-GR" dirty="0" smtClean="0"/>
              <a:t>Έλεγχος μεταλλάξεων (για μετέπειτα ανίχνευση </a:t>
            </a:r>
            <a:r>
              <a:rPr lang="el-GR" dirty="0" err="1" smtClean="0"/>
              <a:t>ετεροζυγωτών</a:t>
            </a:r>
            <a:r>
              <a:rPr lang="el-GR" dirty="0" smtClean="0"/>
              <a:t> και προσδιορισμό πιθανότητας ανάπτυξης ανασταλτών).</a:t>
            </a:r>
          </a:p>
          <a:p>
            <a:pPr eaLnBrk="1" hangingPunct="1">
              <a:defRPr/>
            </a:pPr>
            <a:r>
              <a:rPr lang="el-GR" dirty="0" smtClean="0"/>
              <a:t>Ομάδα αίματος.</a:t>
            </a:r>
          </a:p>
          <a:p>
            <a:pPr eaLnBrk="1" hangingPunct="1">
              <a:defRPr/>
            </a:pPr>
            <a:r>
              <a:rPr lang="el-GR" dirty="0" smtClean="0"/>
              <a:t>Στις σοβαρές περιπτώσεις η προτιμάται η προφυλακτική χορήγηση παραγόντων.</a:t>
            </a:r>
          </a:p>
          <a:p>
            <a:pPr eaLnBrk="1" hangingPunct="1">
              <a:buFont typeface="Arial" charset="0"/>
              <a:buNone/>
              <a:defRPr/>
            </a:pPr>
            <a:endParaRPr lang="el-GR" dirty="0" smtClean="0"/>
          </a:p>
          <a:p>
            <a:pPr eaLnBrk="1" hangingPunct="1">
              <a:defRPr/>
            </a:pP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436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Επείγουσα αντιμετώπιση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Όλοι  οι </a:t>
            </a:r>
            <a:r>
              <a:rPr lang="el-GR" sz="2400" dirty="0" smtClean="0"/>
              <a:t>αιμορροφιλικοί </a:t>
            </a:r>
            <a:r>
              <a:rPr lang="el-GR" sz="2400" dirty="0"/>
              <a:t>έχουν πάνω τους ειδική κάρτα με την πάθηση τους και την θεραπεία που λαμβάνουν και την ύπαρξη </a:t>
            </a:r>
            <a:r>
              <a:rPr lang="el-GR" sz="2400" dirty="0" smtClean="0"/>
              <a:t>ανασταλτή.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41362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Νόσος </a:t>
            </a:r>
            <a:r>
              <a:rPr lang="en-US" altLang="el-GR" smtClean="0"/>
              <a:t>von Willebrand</a:t>
            </a:r>
            <a:endParaRPr lang="el-GR" altLang="el-GR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400" dirty="0" smtClean="0"/>
              <a:t>Χαμηλά επίπεδα παράγοντα </a:t>
            </a:r>
            <a:r>
              <a:rPr lang="en-US" altLang="el-GR" sz="2400" dirty="0" smtClean="0"/>
              <a:t>von </a:t>
            </a:r>
            <a:r>
              <a:rPr lang="en-US" altLang="el-GR" sz="2400" dirty="0" err="1" smtClean="0"/>
              <a:t>Willebrand</a:t>
            </a:r>
            <a:r>
              <a:rPr lang="el-GR" altLang="el-GR" sz="2400" dirty="0" smtClean="0"/>
              <a:t> ή μειωμένη λειτουργικότητα </a:t>
            </a:r>
            <a:r>
              <a:rPr lang="en-US" altLang="el-GR" sz="2400" dirty="0" smtClean="0"/>
              <a:t>von </a:t>
            </a:r>
            <a:r>
              <a:rPr lang="en-US" altLang="el-GR" sz="2400" dirty="0" err="1" smtClean="0"/>
              <a:t>Willebrand</a:t>
            </a:r>
            <a:r>
              <a:rPr lang="el-GR" altLang="el-GR" sz="2400" dirty="0" smtClean="0"/>
              <a:t>.</a:t>
            </a:r>
          </a:p>
          <a:p>
            <a:pPr eaLnBrk="1" hangingPunct="1"/>
            <a:r>
              <a:rPr lang="el-GR" altLang="el-GR" sz="2400" dirty="0" smtClean="0"/>
              <a:t>Η συχνότερη κληρονομική αιμορραγική διάθεση.</a:t>
            </a:r>
          </a:p>
          <a:p>
            <a:pPr eaLnBrk="1" hangingPunct="1"/>
            <a:r>
              <a:rPr lang="el-GR" altLang="el-GR" sz="2400" dirty="0" smtClean="0"/>
              <a:t>Κληρονομικότητα </a:t>
            </a:r>
            <a:r>
              <a:rPr lang="el-GR" altLang="el-GR" sz="2400" dirty="0" err="1" smtClean="0"/>
              <a:t>Αυτοσωμικού</a:t>
            </a:r>
            <a:r>
              <a:rPr lang="el-GR" altLang="el-GR" sz="2400" dirty="0" smtClean="0"/>
              <a:t> Χαρακτήρα.</a:t>
            </a:r>
          </a:p>
          <a:p>
            <a:pPr eaLnBrk="1" hangingPunct="1"/>
            <a:r>
              <a:rPr lang="el-GR" altLang="el-GR" sz="2400" dirty="0" smtClean="0"/>
              <a:t>1 στους 100.</a:t>
            </a:r>
          </a:p>
          <a:p>
            <a:pPr eaLnBrk="1" hangingPunct="1"/>
            <a:r>
              <a:rPr lang="en-US" altLang="el-GR" sz="3000" b="1" dirty="0" smtClean="0">
                <a:solidFill>
                  <a:srgbClr val="004A82"/>
                </a:solidFill>
                <a:sym typeface="Webdings" pitchFamily="18" charset="2"/>
              </a:rPr>
              <a:t></a:t>
            </a:r>
            <a:r>
              <a:rPr lang="el-GR" altLang="el-GR" sz="3000" b="1" dirty="0" smtClean="0">
                <a:solidFill>
                  <a:srgbClr val="004A82"/>
                </a:solidFill>
                <a:sym typeface="Webdings" pitchFamily="18" charset="2"/>
              </a:rPr>
              <a:t>=</a:t>
            </a:r>
            <a:r>
              <a:rPr lang="en-US" altLang="el-GR" sz="3000" b="1" dirty="0" smtClean="0">
                <a:solidFill>
                  <a:srgbClr val="004A82"/>
                </a:solidFill>
                <a:sym typeface="Webdings" pitchFamily="18" charset="2"/>
              </a:rPr>
              <a:t></a:t>
            </a:r>
            <a:endParaRPr lang="el-GR" altLang="el-GR" sz="3000" b="1" dirty="0" smtClean="0">
              <a:solidFill>
                <a:srgbClr val="004A82"/>
              </a:solidFill>
              <a:sym typeface="Webdings" pitchFamily="18" charset="2"/>
            </a:endParaRPr>
          </a:p>
          <a:p>
            <a:pPr eaLnBrk="1" hangingPunct="1"/>
            <a:r>
              <a:rPr lang="el-GR" altLang="el-GR" sz="2400" dirty="0" smtClean="0">
                <a:sym typeface="Webdings" pitchFamily="18" charset="2"/>
              </a:rPr>
              <a:t>Κλινική εκδήλωση </a:t>
            </a:r>
            <a:r>
              <a:rPr lang="en-US" altLang="el-GR" sz="3000" b="1" dirty="0" smtClean="0">
                <a:solidFill>
                  <a:srgbClr val="004A82"/>
                </a:solidFill>
                <a:sym typeface="Webdings" pitchFamily="18" charset="2"/>
              </a:rPr>
              <a:t></a:t>
            </a:r>
            <a:r>
              <a:rPr lang="el-GR" altLang="el-GR" sz="3000" b="1" dirty="0" smtClean="0">
                <a:solidFill>
                  <a:srgbClr val="004A82"/>
                </a:solidFill>
                <a:sym typeface="Webdings" pitchFamily="18" charset="2"/>
              </a:rPr>
              <a:t>&lt;</a:t>
            </a:r>
            <a:r>
              <a:rPr lang="en-US" altLang="el-GR" sz="3000" b="1" dirty="0" smtClean="0">
                <a:solidFill>
                  <a:srgbClr val="004A82"/>
                </a:solidFill>
                <a:sym typeface="Webdings" pitchFamily="18" charset="2"/>
              </a:rPr>
              <a:t></a:t>
            </a:r>
            <a:r>
              <a:rPr lang="el-GR" altLang="el-GR" sz="2400" dirty="0" smtClean="0">
                <a:sym typeface="Webdings" pitchFamily="18" charset="2"/>
              </a:rPr>
              <a:t>λόγω εμμήνου ρύσεως.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409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l-GR" smtClean="0"/>
              <a:t>VWF </a:t>
            </a:r>
            <a:r>
              <a:rPr lang="el-GR" altLang="el-GR" smtClean="0"/>
              <a:t>γονίδιο </a:t>
            </a:r>
            <a:endParaRPr lang="en-US" altLang="el-GR" smtClean="0"/>
          </a:p>
        </p:txBody>
      </p:sp>
      <p:sp>
        <p:nvSpPr>
          <p:cNvPr id="48131" name="5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l-GR" altLang="el-GR" sz="2800" dirty="0" smtClean="0"/>
              <a:t>Το πρωτεϊνικό παράγωγο που αρχικά συντίθεται είναι μεγάλο μονομερές 2813 αμινοξέων, δέχεται </a:t>
            </a:r>
            <a:r>
              <a:rPr lang="el-GR" altLang="el-GR" sz="2800" dirty="0" err="1" smtClean="0"/>
              <a:t>μετα</a:t>
            </a:r>
            <a:r>
              <a:rPr lang="el-GR" altLang="el-GR" sz="2800" dirty="0" smtClean="0"/>
              <a:t>-μεταγραφικές τροποποιήσεις.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293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dirty="0" smtClean="0"/>
              <a:t> Παράγοντας </a:t>
            </a:r>
            <a:r>
              <a:rPr lang="en-US" dirty="0" smtClean="0"/>
              <a:t>von </a:t>
            </a:r>
            <a:r>
              <a:rPr lang="en-US" dirty="0" err="1" smtClean="0"/>
              <a:t>Willebrand</a:t>
            </a:r>
            <a:r>
              <a:rPr lang="el-GR" dirty="0" smtClean="0"/>
              <a:t> </a:t>
            </a:r>
            <a:r>
              <a:rPr lang="el-GR" sz="3000" b="0" dirty="0" smtClean="0"/>
              <a:t>1/2</a:t>
            </a:r>
          </a:p>
        </p:txBody>
      </p:sp>
      <p:sp>
        <p:nvSpPr>
          <p:cNvPr id="4915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l-GR" sz="2400" dirty="0" smtClean="0"/>
              <a:t>vWf: </a:t>
            </a:r>
            <a:r>
              <a:rPr lang="el-GR" altLang="el-GR" sz="2400" dirty="0" smtClean="0"/>
              <a:t>Παράγεται από τα </a:t>
            </a:r>
            <a:r>
              <a:rPr lang="el-GR" altLang="el-GR" sz="2400" dirty="0" err="1" smtClean="0"/>
              <a:t>μεγακαρυοκύτταρα</a:t>
            </a:r>
            <a:r>
              <a:rPr lang="el-GR" altLang="el-GR" sz="2400" dirty="0" smtClean="0"/>
              <a:t> και τα ενδοθηλιακά κύτταρα</a:t>
            </a:r>
            <a:r>
              <a:rPr lang="en-US" altLang="el-GR" sz="2400" dirty="0" smtClean="0"/>
              <a:t>.</a:t>
            </a:r>
            <a:endParaRPr lang="el-GR" altLang="el-GR" sz="2400" dirty="0" smtClean="0"/>
          </a:p>
          <a:p>
            <a:pPr eaLnBrk="1" hangingPunct="1"/>
            <a:r>
              <a:rPr lang="el-GR" altLang="el-GR" sz="2400" dirty="0" smtClean="0"/>
              <a:t>Συντίθεται – </a:t>
            </a:r>
            <a:r>
              <a:rPr lang="el-GR" altLang="el-GR" sz="2400" dirty="0" err="1" smtClean="0"/>
              <a:t>διμερίζεται</a:t>
            </a:r>
            <a:r>
              <a:rPr lang="el-GR" altLang="el-GR" sz="2400" dirty="0" smtClean="0"/>
              <a:t> – αποχωρίζεται το </a:t>
            </a:r>
            <a:r>
              <a:rPr lang="el-GR" altLang="el-GR" sz="2400" dirty="0" err="1" smtClean="0"/>
              <a:t>προπεπτίδιο</a:t>
            </a:r>
            <a:r>
              <a:rPr lang="el-GR" altLang="el-GR" sz="2400" dirty="0" smtClean="0"/>
              <a:t>- </a:t>
            </a:r>
            <a:r>
              <a:rPr lang="el-GR" altLang="el-GR" sz="2400" dirty="0" err="1" smtClean="0"/>
              <a:t>τετραμερίζεται</a:t>
            </a:r>
            <a:r>
              <a:rPr lang="el-GR" altLang="el-GR" sz="2400" dirty="0" smtClean="0"/>
              <a:t>-</a:t>
            </a:r>
            <a:r>
              <a:rPr lang="el-GR" altLang="el-GR" sz="2400" dirty="0" err="1" smtClean="0"/>
              <a:t>πολυμερίζεται</a:t>
            </a:r>
            <a:r>
              <a:rPr lang="el-GR" altLang="el-GR" sz="2400" dirty="0" smtClean="0"/>
              <a:t> –αποθηκεύεται και εκκρίνεται ενεργά πεπτίδια μεγέθους από 1-</a:t>
            </a:r>
            <a:r>
              <a:rPr lang="en-US" altLang="el-GR" sz="2400" dirty="0" smtClean="0"/>
              <a:t>20X106D</a:t>
            </a:r>
            <a:r>
              <a:rPr lang="el-GR" altLang="el-GR" sz="2400" dirty="0"/>
              <a:t>.</a:t>
            </a:r>
            <a:endParaRPr lang="el-GR" altLang="el-GR" sz="2400" dirty="0" smtClean="0"/>
          </a:p>
          <a:p>
            <a:pPr eaLnBrk="1" hangingPunct="1"/>
            <a:r>
              <a:rPr lang="el-GR" altLang="el-GR" sz="2400" dirty="0" smtClean="0"/>
              <a:t>Τα πολυμερή </a:t>
            </a:r>
            <a:r>
              <a:rPr lang="en-US" altLang="el-GR" sz="2400" dirty="0" smtClean="0"/>
              <a:t>vWf</a:t>
            </a:r>
            <a:r>
              <a:rPr lang="el-GR" altLang="el-GR" sz="2400" dirty="0" smtClean="0"/>
              <a:t> αποθηκεύονται στα σωμάτια </a:t>
            </a:r>
            <a:r>
              <a:rPr lang="en-US" altLang="el-GR" sz="2400" dirty="0" err="1" smtClean="0"/>
              <a:t>Weibel</a:t>
            </a:r>
            <a:r>
              <a:rPr lang="en-US" altLang="el-GR" sz="2400" dirty="0" smtClean="0"/>
              <a:t>-Palade </a:t>
            </a:r>
            <a:r>
              <a:rPr lang="el-GR" altLang="el-GR" sz="2400" dirty="0" smtClean="0"/>
              <a:t>των ενδοθηλιακών κυττάρων και στα </a:t>
            </a:r>
            <a:r>
              <a:rPr lang="en-US" altLang="el-GR" sz="2400" dirty="0" smtClean="0"/>
              <a:t>a-granules</a:t>
            </a:r>
            <a:r>
              <a:rPr lang="el-GR" altLang="el-GR" sz="2400" dirty="0" smtClean="0"/>
              <a:t> των αιμοπεταλίων πριν την απελευθέρωσή τους.</a:t>
            </a:r>
            <a:endParaRPr lang="en-US" alt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61418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dirty="0"/>
              <a:t> Παράγοντας </a:t>
            </a:r>
            <a:r>
              <a:rPr lang="en-US" dirty="0"/>
              <a:t>von </a:t>
            </a:r>
            <a:r>
              <a:rPr lang="en-US" dirty="0" err="1"/>
              <a:t>Willebrand</a:t>
            </a:r>
            <a:r>
              <a:rPr lang="el-GR" dirty="0"/>
              <a:t> </a:t>
            </a:r>
            <a:r>
              <a:rPr lang="el-GR" sz="3000" b="0" dirty="0" smtClean="0"/>
              <a:t>2/2</a:t>
            </a:r>
            <a:endParaRPr lang="el-GR" sz="4000" dirty="0" smtClean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el-GR" sz="2400" dirty="0" smtClean="0"/>
              <a:t> Έκκριση </a:t>
            </a:r>
            <a:r>
              <a:rPr lang="en-US" sz="2400" dirty="0" smtClean="0"/>
              <a:t>VWF</a:t>
            </a:r>
            <a:endParaRPr lang="el-GR" sz="2400" dirty="0" smtClean="0"/>
          </a:p>
          <a:p>
            <a:pPr eaLnBrk="1" hangingPunct="1">
              <a:defRPr/>
            </a:pPr>
            <a:r>
              <a:rPr lang="el-GR" sz="2400" dirty="0" err="1" smtClean="0"/>
              <a:t>Επινεφρίνη</a:t>
            </a:r>
            <a:r>
              <a:rPr lang="el-GR" sz="2400" dirty="0" smtClean="0"/>
              <a:t>.</a:t>
            </a:r>
          </a:p>
          <a:p>
            <a:pPr eaLnBrk="1" hangingPunct="1">
              <a:defRPr/>
            </a:pPr>
            <a:r>
              <a:rPr lang="el-GR" sz="2400" dirty="0" err="1" smtClean="0"/>
              <a:t>Ισταμίνη</a:t>
            </a:r>
            <a:r>
              <a:rPr lang="el-GR" sz="2400" dirty="0"/>
              <a:t>.</a:t>
            </a:r>
            <a:endParaRPr lang="el-GR" sz="2400" dirty="0" smtClean="0"/>
          </a:p>
          <a:p>
            <a:pPr eaLnBrk="1" hangingPunct="1">
              <a:defRPr/>
            </a:pPr>
            <a:r>
              <a:rPr lang="el-GR" sz="2400" dirty="0" err="1" smtClean="0"/>
              <a:t>Βασοπρεσίνη</a:t>
            </a:r>
            <a:r>
              <a:rPr lang="el-GR" sz="2400" dirty="0" smtClean="0"/>
              <a:t> – </a:t>
            </a:r>
            <a:r>
              <a:rPr lang="en-US" sz="2400" dirty="0" smtClean="0"/>
              <a:t>DDVAP</a:t>
            </a:r>
            <a:r>
              <a:rPr lang="el-GR" sz="2400" dirty="0" smtClean="0"/>
              <a:t>.</a:t>
            </a:r>
          </a:p>
          <a:p>
            <a:pPr eaLnBrk="1" hangingPunct="1">
              <a:defRPr/>
            </a:pPr>
            <a:r>
              <a:rPr lang="el-GR" sz="2400" dirty="0" smtClean="0"/>
              <a:t>Θρομβίνη.</a:t>
            </a:r>
            <a:endParaRPr lang="el-GR" sz="24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27829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Λειτουργία </a:t>
            </a:r>
            <a:r>
              <a:rPr lang="en-US" altLang="el-GR" dirty="0" err="1" smtClean="0"/>
              <a:t>vWF</a:t>
            </a:r>
            <a:endParaRPr lang="el-GR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040560"/>
          </a:xfrm>
        </p:spPr>
        <p:txBody>
          <a:bodyPr/>
          <a:lstStyle/>
          <a:p>
            <a:r>
              <a:rPr lang="el-GR" dirty="0"/>
              <a:t>Αιμοστατική </a:t>
            </a:r>
            <a:r>
              <a:rPr lang="el-GR" dirty="0" smtClean="0"/>
              <a:t>λειτουργία: </a:t>
            </a:r>
            <a:r>
              <a:rPr lang="el-GR" dirty="0"/>
              <a:t>συνδέει ενεργοποιημένα αιμοπετάλια με το </a:t>
            </a:r>
            <a:r>
              <a:rPr lang="el-GR" dirty="0" err="1"/>
              <a:t>υπενδοθηλιακό</a:t>
            </a:r>
            <a:r>
              <a:rPr lang="el-GR" dirty="0"/>
              <a:t> κολλαγόνο στην περιοχή της </a:t>
            </a:r>
            <a:r>
              <a:rPr lang="el-GR" dirty="0" err="1"/>
              <a:t>ιστικής</a:t>
            </a:r>
            <a:r>
              <a:rPr lang="el-GR" dirty="0"/>
              <a:t> </a:t>
            </a:r>
            <a:r>
              <a:rPr lang="el-GR" dirty="0" smtClean="0"/>
              <a:t>βλάβης.</a:t>
            </a:r>
            <a:endParaRPr lang="el-GR" dirty="0"/>
          </a:p>
          <a:p>
            <a:r>
              <a:rPr lang="el-GR" dirty="0"/>
              <a:t>Απώλεια αυτής της λειτουργίας συνεπάγεται αιμορραγική </a:t>
            </a:r>
            <a:r>
              <a:rPr lang="el-GR" dirty="0" smtClean="0"/>
              <a:t>διάθεση.</a:t>
            </a:r>
            <a:endParaRPr lang="el-GR" dirty="0"/>
          </a:p>
          <a:p>
            <a:r>
              <a:rPr lang="el-GR" dirty="0"/>
              <a:t>Μεταφέρει και προστατεύει τον παράγοντα </a:t>
            </a:r>
            <a:r>
              <a:rPr lang="el-GR" dirty="0" smtClean="0"/>
              <a:t>VIII.</a:t>
            </a:r>
            <a:endParaRPr lang="el-GR" dirty="0"/>
          </a:p>
          <a:p>
            <a:r>
              <a:rPr lang="el-GR" dirty="0"/>
              <a:t>Απώλεια αυτής της λειτουργίας συνδέεται με ήπια μείωση των επιπέδων του </a:t>
            </a:r>
            <a:r>
              <a:rPr lang="el-GR" dirty="0" err="1"/>
              <a:t>fVIII</a:t>
            </a:r>
            <a:r>
              <a:rPr lang="el-GR" dirty="0"/>
              <a:t> και χωρίς συνοδό αιμορραγική </a:t>
            </a:r>
            <a:r>
              <a:rPr lang="el-GR" dirty="0" smtClean="0"/>
              <a:t>διάθεση.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1599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Κλινική εικόνα </a:t>
            </a:r>
            <a:r>
              <a:rPr lang="en-US" altLang="el-GR" smtClean="0"/>
              <a:t>VWD</a:t>
            </a:r>
            <a:r>
              <a:rPr lang="el-GR" altLang="el-GR" smtClean="0"/>
              <a:t>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435280" cy="54006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" pitchFamily="2" charset="2"/>
              <a:buChar char="ü"/>
              <a:defRPr/>
            </a:pPr>
            <a:r>
              <a:rPr lang="el-GR" sz="2400" b="1" dirty="0" smtClean="0"/>
              <a:t>Μεγάλη ποικιλία στην κλινική εκδήλωση.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l-GR" sz="2400" dirty="0" smtClean="0"/>
              <a:t>Συνήθως ήπια με μέτρια αιμορραγική διάθεση. 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l-GR" sz="2400" dirty="0" smtClean="0"/>
              <a:t>Τα συμπτώματα μπορεί να είναι </a:t>
            </a:r>
            <a:r>
              <a:rPr lang="el-GR" sz="2400" b="1" dirty="0" smtClean="0"/>
              <a:t>διαλείποντα</a:t>
            </a:r>
            <a:r>
              <a:rPr lang="el-GR" sz="2400" dirty="0" smtClean="0"/>
              <a:t> στις ήπιες μορφές (εργαστηριακή επανεκτίμηση για την διάγνωση και 3 φορές).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l-GR" sz="2400" b="1" dirty="0" smtClean="0"/>
              <a:t>Αιμορραγικά συμπτώματα: </a:t>
            </a:r>
            <a:r>
              <a:rPr lang="el-GR" sz="2400" dirty="0" smtClean="0"/>
              <a:t>ρινορραγία, μηνορραγία, ουλορραγίες, (βλεννογόνοι)  μώλωπες, παρατεταμένη αιμορραγία σε τραύμα, </a:t>
            </a:r>
            <a:r>
              <a:rPr lang="el-GR" sz="2400" dirty="0" err="1" smtClean="0"/>
              <a:t>διεγχειρυντικά</a:t>
            </a:r>
            <a:r>
              <a:rPr lang="el-GR" sz="2400" dirty="0" smtClean="0"/>
              <a:t>, μετά από εξαγωγή δοντιού. 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l-GR" sz="2400" dirty="0" smtClean="0"/>
              <a:t>Συχνά η </a:t>
            </a:r>
            <a:r>
              <a:rPr lang="el-GR" sz="2400" b="1" dirty="0" smtClean="0"/>
              <a:t>διάγνωση την 2-3η δεκαετία </a:t>
            </a:r>
            <a:r>
              <a:rPr lang="el-GR" sz="2400" dirty="0" smtClean="0"/>
              <a:t>με την αφορμή παρατεταμένης αιμορραγίας μετά από εξαγωγή δοντιού, ή στα πλαίσια διερεύνησης μηνορραγίας. </a:t>
            </a:r>
            <a:endParaRPr lang="en-US" sz="2400" dirty="0" smtClean="0"/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l-GR" sz="2400" dirty="0" smtClean="0"/>
              <a:t>Το 20% των γυναικών με μηνορραγία πάσχουν από νόσο </a:t>
            </a:r>
            <a:r>
              <a:rPr lang="en-US" sz="2400" dirty="0" smtClean="0"/>
              <a:t>VW.</a:t>
            </a:r>
            <a:endParaRPr lang="el-GR" sz="2400" dirty="0" smtClean="0"/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l-GR" sz="2400" dirty="0" smtClean="0"/>
              <a:t>Τυπικά και με εξαίρεση τον  σπάνιο τύπο 3 δεν εκδηλώνεται με αιμορραγία στις αρθρώσεις που χαρακτηρίζουν την αιμορροφιλία.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958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30225" indent="-530225" eaLnBrk="1" hangingPunct="1">
              <a:buFont typeface="Wingdings" pitchFamily="2" charset="2"/>
              <a:buChar char="ü"/>
              <a:defRPr/>
            </a:pPr>
            <a:r>
              <a:rPr lang="el-GR" dirty="0" smtClean="0"/>
              <a:t>Ήπια έως μέτρια αιμορραγικά φαινόμενα </a:t>
            </a:r>
            <a:endParaRPr lang="en-US" dirty="0" smtClean="0"/>
          </a:p>
          <a:p>
            <a:pPr marL="1074738" lvl="1" indent="-365125" eaLnBrk="1" hangingPunct="1">
              <a:defRPr/>
            </a:pPr>
            <a:r>
              <a:rPr lang="el-GR" dirty="0" smtClean="0"/>
              <a:t>Συχνότερος τύπος αφορά το 75% των περιπτώσεων.</a:t>
            </a:r>
          </a:p>
          <a:p>
            <a:pPr marL="1074738" lvl="1" indent="-365125" eaLnBrk="1" hangingPunct="1">
              <a:defRPr/>
            </a:pPr>
            <a:r>
              <a:rPr lang="el-GR" dirty="0" smtClean="0"/>
              <a:t>Μειωμένη συγκέντρωση </a:t>
            </a:r>
            <a:r>
              <a:rPr lang="en-US" dirty="0" smtClean="0"/>
              <a:t>VWF</a:t>
            </a:r>
            <a:r>
              <a:rPr lang="el-GR" dirty="0" smtClean="0"/>
              <a:t>.</a:t>
            </a:r>
            <a:endParaRPr lang="en-US" dirty="0" smtClean="0"/>
          </a:p>
          <a:p>
            <a:pPr marL="1074738" lvl="1" indent="-365125" eaLnBrk="1" hangingPunct="1">
              <a:defRPr/>
            </a:pPr>
            <a:r>
              <a:rPr lang="el-GR" dirty="0" smtClean="0"/>
              <a:t>Φυσιολογική δομή των πολυμερών </a:t>
            </a:r>
            <a:r>
              <a:rPr lang="en-US" dirty="0" smtClean="0"/>
              <a:t>VWF</a:t>
            </a:r>
            <a:r>
              <a:rPr lang="el-GR" dirty="0" smtClean="0"/>
              <a:t> </a:t>
            </a:r>
            <a:r>
              <a:rPr lang="en-US" dirty="0" err="1" smtClean="0"/>
              <a:t>multimer</a:t>
            </a:r>
            <a:r>
              <a:rPr lang="en-US" dirty="0" smtClean="0"/>
              <a:t> structure</a:t>
            </a:r>
            <a:r>
              <a:rPr lang="el-GR" dirty="0" smtClean="0"/>
              <a:t>.</a:t>
            </a:r>
            <a:endParaRPr lang="en-US" dirty="0" smtClean="0"/>
          </a:p>
          <a:p>
            <a:pPr marL="1074738" lvl="1" indent="-365125" eaLnBrk="1" hangingPunct="1">
              <a:defRPr/>
            </a:pPr>
            <a:r>
              <a:rPr lang="el-GR" dirty="0" smtClean="0"/>
              <a:t>Μη ειδικές διαταραχές στις θέσεις σύνδεσης.</a:t>
            </a:r>
            <a:endParaRPr lang="en-US" dirty="0" smtClean="0"/>
          </a:p>
          <a:p>
            <a:pPr marL="530225" indent="-530225" eaLnBrk="1" hangingPunct="1">
              <a:buFont typeface="Wingdings" pitchFamily="2" charset="2"/>
              <a:buChar char="ü"/>
              <a:defRPr/>
            </a:pPr>
            <a:r>
              <a:rPr lang="el-GR" dirty="0" smtClean="0"/>
              <a:t>Μηχανισμοί </a:t>
            </a:r>
            <a:endParaRPr lang="en-US" dirty="0" smtClean="0"/>
          </a:p>
          <a:p>
            <a:pPr marL="1074738" lvl="1" indent="-365125" eaLnBrk="1" hangingPunct="1">
              <a:defRPr/>
            </a:pPr>
            <a:r>
              <a:rPr lang="el-GR" dirty="0" smtClean="0"/>
              <a:t>Μειωμένη έκκριση.</a:t>
            </a:r>
            <a:endParaRPr lang="en-US" dirty="0" smtClean="0"/>
          </a:p>
          <a:p>
            <a:pPr marL="1074738" lvl="1" indent="-365125" eaLnBrk="1" hangingPunct="1">
              <a:defRPr/>
            </a:pPr>
            <a:r>
              <a:rPr lang="el-GR" dirty="0" smtClean="0"/>
              <a:t>Αυξημένη κάθαρση.</a:t>
            </a:r>
            <a:endParaRPr lang="en-US" dirty="0" smtClean="0"/>
          </a:p>
          <a:p>
            <a:pPr marL="1074738" lvl="1" indent="-365125" eaLnBrk="1" hangingPunct="1">
              <a:defRPr/>
            </a:pPr>
            <a:r>
              <a:rPr lang="el-GR" dirty="0" smtClean="0"/>
              <a:t>Αυξημένη πρωτεολυτική δράση της </a:t>
            </a:r>
            <a:r>
              <a:rPr lang="en-US" dirty="0" smtClean="0"/>
              <a:t>ADAMTS-13</a:t>
            </a:r>
            <a:r>
              <a:rPr lang="el-GR" dirty="0" smtClean="0"/>
              <a:t>.</a:t>
            </a:r>
            <a:endParaRPr lang="en-US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37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Τύπος 1 </a:t>
            </a:r>
            <a:r>
              <a:rPr lang="en-US" dirty="0"/>
              <a:t>VWD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746670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93" name="Group 3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607475"/>
              </p:ext>
            </p:extLst>
          </p:nvPr>
        </p:nvGraphicFramePr>
        <p:xfrm>
          <a:off x="539552" y="1268760"/>
          <a:ext cx="8229600" cy="5094288"/>
        </p:xfrm>
        <a:graphic>
          <a:graphicData uri="http://schemas.openxmlformats.org/drawingml/2006/table">
            <a:tbl>
              <a:tblPr firstRow="1"/>
              <a:tblGrid>
                <a:gridCol w="1837424"/>
                <a:gridCol w="6392176"/>
              </a:tblGrid>
              <a:tr h="1373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Τύπος</a:t>
                      </a:r>
                      <a:r>
                        <a:rPr kumimoji="0" lang="en-GB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2A</a:t>
                      </a:r>
                    </a:p>
                  </a:txBody>
                  <a:tcPr marL="95724" marR="95724" marT="46799" marB="46799" anchor="ctr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Wingdings 3" pitchFamily="18" charset="2"/>
                        </a:rPr>
                        <a:t> VWF-</a:t>
                      </a:r>
                      <a:r>
                        <a:rPr kumimoji="0" lang="el-GR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Wingdings 3" pitchFamily="18" charset="2"/>
                        </a:rPr>
                        <a:t>εξαρτώμενη συγκόλληση αιμοπεταλίων με</a:t>
                      </a:r>
                      <a:r>
                        <a:rPr kumimoji="0" lang="en-GB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Wingdings 3" pitchFamily="18" charset="2"/>
                        </a:rPr>
                        <a:t> </a:t>
                      </a:r>
                      <a:r>
                        <a:rPr kumimoji="0" lang="el-GR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Wingdings 3" pitchFamily="18" charset="2"/>
                        </a:rPr>
                        <a:t>εκλεκτική ανεπάρκεια των </a:t>
                      </a:r>
                      <a:r>
                        <a:rPr kumimoji="0" lang="en-GB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Wingdings 3" pitchFamily="18" charset="2"/>
                        </a:rPr>
                        <a:t>HMWM</a:t>
                      </a:r>
                    </a:p>
                  </a:txBody>
                  <a:tcPr marL="95724" marR="95724" marT="46799" marB="46799" anchor="ctr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3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Τύπος</a:t>
                      </a:r>
                      <a:r>
                        <a:rPr kumimoji="0" lang="en-GB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2M</a:t>
                      </a:r>
                    </a:p>
                  </a:txBody>
                  <a:tcPr marL="95724" marR="95724" marT="46799" marB="46799" anchor="ctr" horzOverflow="overflow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Wingdings 3" pitchFamily="18" charset="2"/>
                        </a:rPr>
                        <a:t> VWF-</a:t>
                      </a:r>
                      <a:r>
                        <a:rPr kumimoji="0" lang="el-GR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Wingdings 3" pitchFamily="18" charset="2"/>
                        </a:rPr>
                        <a:t>εξαρτώμενη συγκόλληση αιμοπεταλίων χωρίς εκλεκτική ανεπάρκεια των </a:t>
                      </a:r>
                      <a:r>
                        <a:rPr kumimoji="0" lang="en-GB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Wingdings 3" pitchFamily="18" charset="2"/>
                        </a:rPr>
                        <a:t>HMWM</a:t>
                      </a:r>
                    </a:p>
                  </a:txBody>
                  <a:tcPr marL="95724" marR="95724" marT="46799" marB="46799" anchor="ctr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3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Τύπος</a:t>
                      </a:r>
                      <a:r>
                        <a:rPr kumimoji="0" lang="en-GB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2B</a:t>
                      </a:r>
                    </a:p>
                  </a:txBody>
                  <a:tcPr marL="95724" marR="95724" marT="46799" marB="46799" anchor="ctr" horzOverflow="overflow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Wingdings 3" pitchFamily="18" charset="2"/>
                        </a:rPr>
                        <a:t> </a:t>
                      </a:r>
                      <a:r>
                        <a:rPr kumimoji="0" lang="el-GR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Wingdings 3" pitchFamily="18" charset="2"/>
                        </a:rPr>
                        <a:t>Συγγένεια με τον </a:t>
                      </a:r>
                      <a:r>
                        <a:rPr kumimoji="0" lang="en-GB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Wingdings 3" pitchFamily="18" charset="2"/>
                        </a:rPr>
                        <a:t>GPIb</a:t>
                      </a:r>
                      <a:r>
                        <a:rPr kumimoji="0" lang="el-GR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Wingdings 3" pitchFamily="18" charset="2"/>
                        </a:rPr>
                        <a:t> υποδοχέα των αιμοπεταλίων</a:t>
                      </a:r>
                      <a:r>
                        <a:rPr kumimoji="0" lang="en-GB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Wingdings 3" pitchFamily="18" charset="2"/>
                        </a:rPr>
                        <a:t> (</a:t>
                      </a:r>
                      <a:r>
                        <a:rPr kumimoji="0" lang="el-GR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Wingdings 3" pitchFamily="18" charset="2"/>
                        </a:rPr>
                        <a:t>μείωση ή πλήρης έλλειψη των</a:t>
                      </a:r>
                      <a:r>
                        <a:rPr kumimoji="0" lang="en-GB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Wingdings 3" pitchFamily="18" charset="2"/>
                        </a:rPr>
                        <a:t> HMWM)</a:t>
                      </a:r>
                    </a:p>
                  </a:txBody>
                  <a:tcPr marL="95724" marR="95724" marT="46799" marB="46799" anchor="ctr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3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Τύπος </a:t>
                      </a:r>
                      <a:r>
                        <a:rPr kumimoji="0" lang="en-GB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2N</a:t>
                      </a:r>
                    </a:p>
                  </a:txBody>
                  <a:tcPr marL="95724" marR="95724" marT="46799" marB="46799" anchor="ctr" horzOverflow="overflow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Wingdings 3" pitchFamily="18" charset="2"/>
                        </a:rPr>
                        <a:t> </a:t>
                      </a:r>
                      <a:r>
                        <a:rPr kumimoji="0" lang="el-GR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Wingdings 3" pitchFamily="18" charset="2"/>
                        </a:rPr>
                        <a:t>Συγγένεια με τον</a:t>
                      </a:r>
                      <a:r>
                        <a:rPr kumimoji="0" lang="en-GB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Wingdings 3" pitchFamily="18" charset="2"/>
                        </a:rPr>
                        <a:t> FVIII</a:t>
                      </a:r>
                    </a:p>
                  </a:txBody>
                  <a:tcPr marL="95724" marR="95724" marT="46799" marB="46799" anchor="ctr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38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</a:t>
            </a:r>
            <a:r>
              <a:rPr lang="el-GR" dirty="0" smtClean="0"/>
              <a:t>ύπος </a:t>
            </a:r>
            <a:r>
              <a:rPr lang="el-GR" dirty="0"/>
              <a:t>2 </a:t>
            </a:r>
            <a:r>
              <a:rPr lang="en-US" dirty="0"/>
              <a:t>VWD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024785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3898776" cy="5040560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Αγγειακών διαταραχών.</a:t>
            </a:r>
          </a:p>
          <a:p>
            <a:pPr eaLnBrk="1" hangingPunct="1"/>
            <a:r>
              <a:rPr lang="el-GR" altLang="el-GR" dirty="0" smtClean="0"/>
              <a:t>Διαταραχών αιμοπεταλίων (ποιοτικών και ποσοτικών).</a:t>
            </a:r>
          </a:p>
        </p:txBody>
      </p:sp>
      <p:sp>
        <p:nvSpPr>
          <p:cNvPr id="9220" name="3 - Θέση περιεχομένου"/>
          <p:cNvSpPr>
            <a:spLocks noGrp="1"/>
          </p:cNvSpPr>
          <p:nvPr>
            <p:ph sz="half" idx="4294967295"/>
          </p:nvPr>
        </p:nvSpPr>
        <p:spPr>
          <a:xfrm>
            <a:off x="4648200" y="1412776"/>
            <a:ext cx="4495800" cy="835658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sz="2200" dirty="0" smtClean="0"/>
              <a:t>Αιμορραγία σε δέρμα-βλεννογόνους.</a:t>
            </a:r>
          </a:p>
        </p:txBody>
      </p:sp>
      <p:sp>
        <p:nvSpPr>
          <p:cNvPr id="5" name="2 - Θέση περιεχομένου"/>
          <p:cNvSpPr txBox="1">
            <a:spLocks/>
          </p:cNvSpPr>
          <p:nvPr/>
        </p:nvSpPr>
        <p:spPr>
          <a:xfrm>
            <a:off x="468313" y="3284538"/>
            <a:ext cx="4038600" cy="93655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200" dirty="0">
                <a:latin typeface="+mn-lt"/>
                <a:cs typeface="+mn-cs"/>
              </a:rPr>
              <a:t>Διαταραχών παραγόντων </a:t>
            </a:r>
            <a:r>
              <a:rPr lang="el-GR" sz="2200" dirty="0" smtClean="0">
                <a:latin typeface="+mn-lt"/>
                <a:cs typeface="+mn-cs"/>
              </a:rPr>
              <a:t>πήξης.</a:t>
            </a:r>
            <a:endParaRPr lang="el-GR" sz="2200" dirty="0">
              <a:latin typeface="+mn-lt"/>
              <a:cs typeface="+mn-cs"/>
            </a:endParaRPr>
          </a:p>
        </p:txBody>
      </p:sp>
      <p:sp>
        <p:nvSpPr>
          <p:cNvPr id="6" name="3 - Θέση περιεχομένου"/>
          <p:cNvSpPr txBox="1">
            <a:spLocks/>
          </p:cNvSpPr>
          <p:nvPr/>
        </p:nvSpPr>
        <p:spPr>
          <a:xfrm>
            <a:off x="4716463" y="3284538"/>
            <a:ext cx="4427537" cy="9365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200" dirty="0">
                <a:latin typeface="+mn-lt"/>
                <a:cs typeface="+mn-cs"/>
              </a:rPr>
              <a:t>Αιμορραγία σε αρθρώσεις μαλακά </a:t>
            </a:r>
            <a:r>
              <a:rPr lang="el-GR" sz="2200" dirty="0" smtClean="0">
                <a:latin typeface="+mn-lt"/>
                <a:cs typeface="+mn-cs"/>
              </a:rPr>
              <a:t>μόρια.</a:t>
            </a:r>
            <a:endParaRPr lang="el-GR" sz="2200" dirty="0">
              <a:latin typeface="+mn-lt"/>
              <a:cs typeface="+mn-cs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Αιμορραγική διάθεση είναι αποτέλεσμα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  <p:cxnSp>
        <p:nvCxnSpPr>
          <p:cNvPr id="8" name="Ευθεία γραμμή σύνδεσης 7"/>
          <p:cNvCxnSpPr/>
          <p:nvPr/>
        </p:nvCxnSpPr>
        <p:spPr>
          <a:xfrm>
            <a:off x="4499992" y="1412776"/>
            <a:ext cx="6921" cy="2592288"/>
          </a:xfrm>
          <a:prstGeom prst="line">
            <a:avLst/>
          </a:prstGeom>
          <a:ln w="28575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645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0225" indent="-530225" eaLnBrk="1" hangingPunct="1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l-GR" dirty="0" smtClean="0"/>
              <a:t>Πρακτικά πλήρης ανεπάρκεια του </a:t>
            </a:r>
            <a:r>
              <a:rPr lang="en-GB" dirty="0" smtClean="0"/>
              <a:t>VWF</a:t>
            </a:r>
            <a:r>
              <a:rPr lang="el-GR" dirty="0" smtClean="0"/>
              <a:t>.</a:t>
            </a:r>
            <a:endParaRPr lang="en-GB" dirty="0" smtClean="0"/>
          </a:p>
          <a:p>
            <a:pPr marL="530225" indent="-530225" eaLnBrk="1" hangingPunct="1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GB" dirty="0" smtClean="0"/>
              <a:t>1 </a:t>
            </a:r>
            <a:r>
              <a:rPr lang="el-GR" dirty="0" smtClean="0"/>
              <a:t>ανά εκατομμύριο</a:t>
            </a:r>
            <a:r>
              <a:rPr lang="en-GB" dirty="0" smtClean="0"/>
              <a:t> </a:t>
            </a:r>
            <a:r>
              <a:rPr lang="el-GR" dirty="0" smtClean="0"/>
              <a:t>Υψηλότερη συχνότητα σε περιοχές με αιμομικτικούς πληθυσμούς.</a:t>
            </a:r>
            <a:endParaRPr lang="en-GB" dirty="0" smtClean="0"/>
          </a:p>
          <a:p>
            <a:pPr marL="530225" indent="-530225" eaLnBrk="1" hangingPunct="1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l-GR" dirty="0" smtClean="0"/>
              <a:t>Μοριακή βάση : </a:t>
            </a:r>
            <a:r>
              <a:rPr lang="en-GB" dirty="0" smtClean="0"/>
              <a:t>Nonsense or </a:t>
            </a:r>
            <a:r>
              <a:rPr lang="en-GB" dirty="0" err="1" smtClean="0"/>
              <a:t>frameshift</a:t>
            </a:r>
            <a:r>
              <a:rPr lang="en-GB" dirty="0" smtClean="0"/>
              <a:t> mutations (large deletions, splice site mutations and missense mutations less common)</a:t>
            </a:r>
            <a:r>
              <a:rPr lang="el-GR" dirty="0"/>
              <a:t>.</a:t>
            </a:r>
            <a:endParaRPr lang="en-GB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39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</a:t>
            </a:r>
            <a:r>
              <a:rPr lang="el-GR" dirty="0" smtClean="0"/>
              <a:t>ύπος </a:t>
            </a:r>
            <a:r>
              <a:rPr lang="el-GR" dirty="0"/>
              <a:t>3 </a:t>
            </a:r>
            <a:r>
              <a:rPr lang="en-US" dirty="0"/>
              <a:t>VWD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006983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 Εργαστηριακή </a:t>
            </a:r>
            <a:r>
              <a:rPr lang="el-GR" altLang="el-GR" dirty="0" smtClean="0"/>
              <a:t>διερεύνηση </a:t>
            </a:r>
            <a:r>
              <a:rPr lang="el-GR" altLang="el-GR" sz="3000" b="0" dirty="0" smtClean="0"/>
              <a:t>1/2</a:t>
            </a:r>
            <a:r>
              <a:rPr lang="el-GR" altLang="el-GR" dirty="0" smtClean="0"/>
              <a:t> </a:t>
            </a:r>
            <a:endParaRPr lang="el-GR" altLang="el-GR" dirty="0"/>
          </a:p>
        </p:txBody>
      </p:sp>
      <p:sp>
        <p:nvSpPr>
          <p:cNvPr id="1047" name="Rectangle 37"/>
          <p:cNvSpPr>
            <a:spLocks noGrp="1" noChangeArrowheads="1"/>
          </p:cNvSpPr>
          <p:nvPr>
            <p:ph idx="1"/>
          </p:nvPr>
        </p:nvSpPr>
        <p:spPr>
          <a:xfrm>
            <a:off x="457200" y="5877272"/>
            <a:ext cx="8229600" cy="72008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en-GB" sz="2400" dirty="0" smtClean="0"/>
              <a:t>PFA-100</a:t>
            </a:r>
            <a:r>
              <a:rPr lang="en-GB" sz="2400" baseline="30000" dirty="0" smtClean="0"/>
              <a:t>TM</a:t>
            </a:r>
            <a:r>
              <a:rPr lang="en-GB" sz="2400" dirty="0" smtClean="0"/>
              <a:t> </a:t>
            </a:r>
            <a:r>
              <a:rPr lang="el-GR" sz="2400" dirty="0" smtClean="0"/>
              <a:t>ευαίσθητος δείκτης </a:t>
            </a:r>
            <a:r>
              <a:rPr lang="en-GB" sz="2400" dirty="0" smtClean="0"/>
              <a:t> </a:t>
            </a:r>
            <a:r>
              <a:rPr lang="el-GR" sz="2400" dirty="0" smtClean="0"/>
              <a:t>διάγνωσης </a:t>
            </a:r>
            <a:r>
              <a:rPr lang="en-GB" sz="2400" dirty="0" smtClean="0"/>
              <a:t>VWD</a:t>
            </a:r>
          </a:p>
        </p:txBody>
      </p:sp>
      <p:graphicFrame>
        <p:nvGraphicFramePr>
          <p:cNvPr id="27651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232129"/>
              </p:ext>
            </p:extLst>
          </p:nvPr>
        </p:nvGraphicFramePr>
        <p:xfrm>
          <a:off x="865188" y="1808163"/>
          <a:ext cx="3490912" cy="4054477"/>
        </p:xfrm>
        <a:graphic>
          <a:graphicData uri="http://schemas.openxmlformats.org/drawingml/2006/table">
            <a:tbl>
              <a:tblPr firstRow="1"/>
              <a:tblGrid>
                <a:gridCol w="1753100"/>
                <a:gridCol w="1737812"/>
              </a:tblGrid>
              <a:tr h="5792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Type</a:t>
                      </a:r>
                    </a:p>
                  </a:txBody>
                  <a:tcPr marL="91443" marR="91443" marT="45727" marB="45727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BT</a:t>
                      </a:r>
                    </a:p>
                  </a:txBody>
                  <a:tcPr marL="91443" marR="91443" marT="45727" marB="45727"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2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1443" marR="91443" marT="45727" marB="4572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</a:t>
                      </a:r>
                    </a:p>
                  </a:txBody>
                  <a:tcPr marL="91443" marR="91443" marT="45727" marB="4572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2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2A</a:t>
                      </a:r>
                    </a:p>
                  </a:txBody>
                  <a:tcPr marL="91443" marR="91443" marT="45727" marB="4572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</a:t>
                      </a:r>
                    </a:p>
                  </a:txBody>
                  <a:tcPr marL="91443" marR="91443" marT="45727" marB="4572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2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2B</a:t>
                      </a:r>
                    </a:p>
                  </a:txBody>
                  <a:tcPr marL="91443" marR="91443" marT="45727" marB="4572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</a:t>
                      </a:r>
                    </a:p>
                  </a:txBody>
                  <a:tcPr marL="91443" marR="91443" marT="45727" marB="4572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2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2N</a:t>
                      </a:r>
                    </a:p>
                  </a:txBody>
                  <a:tcPr marL="91443" marR="91443" marT="45727" marB="4572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</a:t>
                      </a:r>
                    </a:p>
                  </a:txBody>
                  <a:tcPr marL="91443" marR="91443" marT="45727" marB="4572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2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2M</a:t>
                      </a:r>
                    </a:p>
                  </a:txBody>
                  <a:tcPr marL="91443" marR="91443" marT="45727" marB="4572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</a:t>
                      </a:r>
                      <a:r>
                        <a:rPr kumimoji="0" lang="fr-FR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or N </a:t>
                      </a:r>
                    </a:p>
                  </a:txBody>
                  <a:tcPr marL="91443" marR="91443" marT="45727" marB="4572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2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1443" marR="91443" marT="45727" marB="4572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</a:t>
                      </a:r>
                    </a:p>
                  </a:txBody>
                  <a:tcPr marL="91443" marR="91443" marT="45727" marB="4572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6" name="Line 35"/>
          <p:cNvSpPr>
            <a:spLocks noChangeShapeType="1"/>
          </p:cNvSpPr>
          <p:nvPr/>
        </p:nvSpPr>
        <p:spPr bwMode="auto">
          <a:xfrm>
            <a:off x="865188" y="2379663"/>
            <a:ext cx="3262312" cy="0"/>
          </a:xfrm>
          <a:prstGeom prst="line">
            <a:avLst/>
          </a:prstGeom>
          <a:noFill/>
          <a:ln w="9525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40</a:t>
            </a:fld>
            <a:endParaRPr lang="el-GR"/>
          </a:p>
        </p:txBody>
      </p:sp>
      <p:sp>
        <p:nvSpPr>
          <p:cNvPr id="3" name="Ορθογώνιο 2"/>
          <p:cNvSpPr/>
          <p:nvPr/>
        </p:nvSpPr>
        <p:spPr>
          <a:xfrm>
            <a:off x="842499" y="1268760"/>
            <a:ext cx="35769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+mn-lt"/>
              </a:rPr>
              <a:t>Bleeding time - PFA-100TM</a:t>
            </a:r>
            <a:endParaRPr lang="el-G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069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41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Διάγνωση </a:t>
            </a:r>
            <a:r>
              <a:rPr lang="en-US" dirty="0"/>
              <a:t>VWD</a:t>
            </a:r>
            <a:endParaRPr lang="el-GR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/>
              <a:t>Τυπική εικόνα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Σαφές κλινικό αιμορραγικό </a:t>
            </a:r>
            <a:r>
              <a:rPr lang="el-GR" dirty="0" smtClean="0"/>
              <a:t>ιστορικό.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Παράταση χρόνου ροής (BT</a:t>
            </a:r>
            <a:r>
              <a:rPr lang="el-GR" dirty="0" smtClean="0"/>
              <a:t>).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FVIII &lt;</a:t>
            </a:r>
            <a:r>
              <a:rPr lang="el-GR" dirty="0" smtClean="0"/>
              <a:t>30U/dL.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 err="1"/>
              <a:t>VWFAg</a:t>
            </a:r>
            <a:r>
              <a:rPr lang="el-GR" dirty="0"/>
              <a:t> &lt;</a:t>
            </a:r>
            <a:r>
              <a:rPr lang="el-GR" dirty="0" smtClean="0"/>
              <a:t>30U/Dl.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 err="1"/>
              <a:t>PLTs</a:t>
            </a:r>
            <a:r>
              <a:rPr lang="el-GR" dirty="0"/>
              <a:t> </a:t>
            </a:r>
            <a:r>
              <a:rPr lang="el-GR" dirty="0" smtClean="0"/>
              <a:t>φυσιολογικά.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 err="1" smtClean="0"/>
              <a:t>aPTT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253574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2400" dirty="0" smtClean="0"/>
              <a:t>Στον τύπο 1 συχνά</a:t>
            </a:r>
            <a:endParaRPr lang="en-US" sz="2400" dirty="0" smtClean="0"/>
          </a:p>
          <a:p>
            <a:pPr marL="457200" lvl="1" indent="0" eaLnBrk="1" hangingPunct="1">
              <a:buNone/>
              <a:defRPr/>
            </a:pPr>
            <a:r>
              <a:rPr lang="en-US" sz="2400" dirty="0" smtClean="0"/>
              <a:t>PT =</a:t>
            </a:r>
            <a:r>
              <a:rPr lang="el-GR" sz="2400" dirty="0" smtClean="0"/>
              <a:t> </a:t>
            </a:r>
            <a:r>
              <a:rPr lang="el-GR" sz="2400" dirty="0" err="1" smtClean="0"/>
              <a:t>κφ</a:t>
            </a:r>
            <a:r>
              <a:rPr lang="el-GR" sz="2400" dirty="0" smtClean="0"/>
              <a:t>, </a:t>
            </a:r>
            <a:r>
              <a:rPr lang="en-US" sz="2400" dirty="0" smtClean="0"/>
              <a:t>APTT =</a:t>
            </a:r>
            <a:r>
              <a:rPr lang="el-GR" sz="2400" dirty="0" smtClean="0"/>
              <a:t> </a:t>
            </a:r>
            <a:r>
              <a:rPr lang="el-GR" sz="2400" dirty="0" err="1" smtClean="0"/>
              <a:t>κφ</a:t>
            </a:r>
            <a:r>
              <a:rPr lang="en-US" sz="2400" dirty="0" smtClean="0"/>
              <a:t>, PLT =</a:t>
            </a:r>
            <a:r>
              <a:rPr lang="el-GR" sz="2400" dirty="0" smtClean="0"/>
              <a:t> </a:t>
            </a:r>
            <a:r>
              <a:rPr lang="el-GR" sz="2400" dirty="0" err="1" smtClean="0"/>
              <a:t>κφ</a:t>
            </a:r>
            <a:endParaRPr lang="el-GR" sz="2400" dirty="0" smtClean="0"/>
          </a:p>
          <a:p>
            <a:pPr eaLnBrk="1" hangingPunct="1">
              <a:defRPr/>
            </a:pPr>
            <a:r>
              <a:rPr lang="el-GR" sz="2400" dirty="0" smtClean="0"/>
              <a:t>50% μείωση του </a:t>
            </a:r>
            <a:r>
              <a:rPr lang="en-US" sz="2400" dirty="0" smtClean="0"/>
              <a:t>VWF </a:t>
            </a:r>
            <a:r>
              <a:rPr lang="el-GR" sz="2400" dirty="0" smtClean="0"/>
              <a:t>είναι αρκετή να προκαλέσει αιμορραγική διάθεση (μέσω χαμηλής συσσώρευσης αιμοπεταλίων) αλλά είναι ανεπαρκής για να παρατείνει το </a:t>
            </a:r>
            <a:r>
              <a:rPr lang="en-US" sz="2400" dirty="0" smtClean="0"/>
              <a:t>APTT</a:t>
            </a:r>
            <a:r>
              <a:rPr lang="el-GR" sz="2400" dirty="0" smtClean="0"/>
              <a:t>.</a:t>
            </a:r>
          </a:p>
        </p:txBody>
      </p:sp>
      <p:sp>
        <p:nvSpPr>
          <p:cNvPr id="60420" name="AutoShape 2" descr="data:image/jpeg;base64,/9j/4AAQSkZJRgABAQAAAQABAAD/2wCEAAkGBhQSEA8PEBIPEA8QEA8PDw8PEA8QEBAQFBAVFBQQFRQXHSYfGBkkGRQUIC8gJycpLC0sFh4xNTAqNSYrLCkBCQoKDgwOGg8PGikkHyEsLCksLCwsLCwtMiwsKSwpLiopKSwpLCwsLCkpLC0vLCwsKSwpKSwqKSwsLCkpLCwsNf/AABEIALYBFQMBIgACEQEDEQH/xAAcAAEAAQUBAQAAAAAAAAAAAAAAAQIEBQYHAwj/xABIEAABAwIBBwgECwUIAwAAAAABAAIDBBESBQYhMUFRcQcTIjJhgZGxFCNyoTNCUlNic4KSorLBJENUwvAlY4Ojs9HS4RY0dP/EABsBAQACAwEBAAAAAAAAAAAAAAABBQMEBgIH/8QAMREAAgEDAwEFCAICAwAAAAAAAAECAwQRBSExEhNBUXGBFCIyYZGhsdFCweHwBhVS/9oADAMBAAIRAxEAPwDuKIiAIiIAiIgCIoQBEVJKAguVD3KXOXg96Al8it3zdvvVMsqtJZrBAeklQd58StJzk5SBGXRUtppAbOlJJhYdoFj6w8CB27Fgs789DOXQU7iKfU+VpsZ94adkfb8bhr1MM8FX3F30+7DnxOw0j/j/AGqVa52j3R735+C+5eV2XaiZ2Kaed53c45rBwY2zR4JQ5dqITeGeZn0ecc9h4sddp8Fa4Uwqu7Wec5Z2XsNr0dn2cceSOh5vcogkLYqm0UpIDZASIXnYDc3YeNx27FuLKo7z4lcLwraM1s7nQ4YJ3F0GgMkcdMO5rjtZ2/F4arKhddXuz58Ti9X0DsU61tvHvj4eXidVjqDvPiVcMm7fesNDUK8imW+ciZVki9mvWPjkV0x6AuQ5Vgrxa5egKAqUqLogJREQBERAEREAREQBERAEREAREQBQigoASvNxVRK8XuQFL3q2kkVUkis5pUBTNKuaZ6Z1mYupYD6kEtmkafhiNcYPyBt+UdGoacnnvnOW3pYXescPXPBN42EdQHY8g9wO8i2iBmzVuC0Lqvj3I+p1ug6SqjVzWXur4V4/Py/JQApsqsKkNVZg7pzKMKYV6YUwpg8OZ54VICrwoAvWDw5mw5qZxmItp5j6okNieT8EdkZ+gToG7Vq1dAhnXHy2+juW35p5wE2p5T0wPVPOt7QOoT8oDxA3gqytq2fckcNremKm3cUVs+V4fPyOgQzK8ikWFgnWQhlW8cuZON692uVjG9XMbkBcAqpeYKrCAqRQpQBERAEREAREQBERAEREAUKVBQAqhxVRK8nOQEOKt5HquR6tJZEB5zSLW86c4BTRXFjNJdsLTqxW0vP0W3ud+gbVla+tbGx8jyGsY0ucdwH9alyjK2UXVErpn6L6GM+bjB6LOO0naSexYK9Xs47cltpVh7ZWxL4Vz+vUsnXJJJLnOJc5x0lziblx7SVGFemFMKp2sn0hNRSjHhHnhXtSUT5XtiiY+SR3VYwXcd57B2nQFkcgZuS1kvNRCwFjLK4HBE07TvO5u3sGldizezZho48ELek63OSvsZJD2nduA0BbNG3c93wUOpazC19yG8/svP8ARoeTOSWVwDqiZkJNvVxN51w4vJAvwB4plPkmlaC6nmZMR+7kbzTj2BwJaTxA4rqSi63/AGenjGDlf+5vOvq6/TbH0Pniqo3xPdHKx0cjesx4wuG49o7RoK8sK7tnDm1DWR4JW2cL83K3RJGew7R2HQVyDLub0tJLzUouDcxytBwSt3jcd7dnaLFaVW3cN1wdNp+sRuvcntP7Py/RisKW1EEhwIc1w0Frgbhw7QV6YUwrAtnktZNSWHwzec3stc9Hc2ErLNlaNV9jh9E6/EbFsUEq5XQ1joZGys0kaHNv12HWzjtHaB2rolBWNe1r2m7XAOad4KtaNXricBqNk7WrhfC+P16GwQyq8jesRTyq/iesxWmQa5eoVrG5e7SgPYKVQCq0AREQBERAEREAREQBERAFBUql6ApcV4vcqnuVvI9Aecr1ZTyr1mkWuZ0Za5iEltudeSyIbnW0vI3NGnjYbVDeFk9whKclGPL2NZz0y1zj/R2H1cZvKR8aUamcG/m9la1hXoG/0dJJ2knepDVT1Zucss+jWVtG0oqnHnv8yjCslkDN+SrmEUegCzpZCLtiZ8o7ydg2nsBXlk7Jr55WQxDFI82G5oGt7jsaBr/3IXZs38hMpIWwx6T1pJCLOkedbz+g2AALNQo9by+Cv1XVPZ49nT+J/ZHtkjJMVNE2GFuFjfvOdte47XHer26i61XlEzqNDSF0ZAqJnc1BfThNrukt9Ee8hWeMHDttvLMnlfO+kpThqKiKN/yCS59t5Y0EgdyjJGd1JVHDTVEUj/kAlr7bwxwBPgvm2Rxc4ucS5ziXOc4kucTrJJ1lTE4tc17CWuaQ5rmkhzSNoI1FCD6nurLK2So6mJ0MzcTHaQfjNdse07HDesJyf50GtpA+Qjn4nc1PbRiNrtkt9Ie8FbLdTySm08o4nl3IMlJMYpNI60cgFmys+UNx3jYeyyx9l2rL2RGVULoZNB60cgF3RvGpw8iNo0LkNfk18Mr4ZRhew2O4jY5p2tI0gqurUeh5XB2Gnaj7RHon8S+/z/ZZ4Vms2spc2/mXHoSOuw/JkOtvB3nxWKwoWX0eWgjtHasdOThLJtXlCNzScH6eZ0unmWRgkWqZBynzsYxfCM6Mmy52OHYRp8RsWwU8qs087nDSi4NxfKMzE9XUb1jYJFexuUnku2uXoF4MK92oCUREAREQBERAEREAREQBeci9F5TFAeD3K2levSVysp5EB4VEuvSuYZaymaiZ0nxB0IRujv1uLj0uGEbFtGeWVMLBA09KYHH9GIGzvvHo8MW5abZadzU/gjpdEtea8vJf2yjCpa3SBYkkgAAXJJ1ADaVXhW7cnubmJ3pkg6LCRTtO140Ol7tIHbc7AtanTc5YLu8vFbU3N893mbBmXmwKWLE8D0iUAyHXgbrEQPZt3ngFsSi6i6tYxUVhHBVKkqk3Ob3ZVdcd5Z6wuq6eG/Rigx2+lI839zG+K7BdcR5UtOU5eyKAf5alng0wMUhi9gxVYFAN75G6wtqaiG/RkhD7fSjeNPg93uXWrrjHJdoyjH2xTj8P/S7NdSiGStezwzc9KixMA9IiBMezG3WYjx2bjxKz6i6lxTWGe6dSVOSnHlHEsPEbDcWIO0EJhW559Zv4XelxjovIE4Gx50CTv1HttvWo4VWTh0vB2NtdKvTU16ldBWczIJNOHqyj6F+txbr8d63immWiYVnc3K3omEnTHbB2xnQPA9Hhh3rYoS/iU+qUN+1j6/s3KnkV/C9YWmkWSgkWyUhk43K7ZqCx8T1fx6hwCAqREQBERAEREAREQBERAFb1J1cFcK0rTq4ICzmesdWVAaHOcQGtBc4nUABcnwV1O9ajnhlDotpwdMnSk+qB1facLcA5RJ4WTLRpOrNQXeavWVZmkfM693m7QdbYxoYzuGvtJXlhVdlOFVby3lndU1GlBQjwkXmQcimpnZCLhvWlePixg6TxOgDtPYuvwQtY1rGANYxoa1o1BoFgFhM0MhejwAuFppbPk3tFujH3D3krOXVjRp9ETj9Qu3cVduFsv2TdRdLqFmK4m64xynM/tKXtigP+Wuy3XKuVSn/bI3269OzTvLXvHlZQyUaNgUhi9sCqDFBJsnJkz+0GdkUx/D/2uwXXLeS6n/a5X/Igdp3Fz2jyv4LqC9IhkqEuoXogpnia9rmOAc1wLXNOogixC5blnJJp5nRG5b1o3H40Z1HiNR7QuqLB52ZLE0BcB62EOeywuXC3SjttuBo7QFiqw60btncujU34fJzoNWNq85G08sZb03Md6yx0CM6Ht7TbZvAWJynnMXgtiuxh+Nqe4fy+awd1WOph7HYq0VSDVThnd6OoBDXNILXAOaRqIIuCO5ZWnkXOeTvLWOI07j04LYL7YXHR903HDCt9ppFZRl1LJxFak6VRwlyjMxPWVi6reAWDges3B1W+yPJejEeiIiAIiIAiIgCIiAIiIArHKLtI4FXyxuVTpbw/VAYupl0f1o7VzququdlfLseeiNzBoYPDTxcVsueOVmxQhjnhhndzYJNuha7/AMOj7S1FlbGdUkZ+21ateX8S+0mg962Pkv7Kw1Z/M3I3PT43C8UFnuvqc+/QZ4jEeA3rBh42EHgQV1HNzJXo9OyM2xnpy+27WO4WHcvFCHU8mzqdw6dPoXMvwZO6KLqFYYOWJJUJdCgC0HlUpLtpZdxkjJ4gOHkfBb6tez7o+coZTovFhmubaA09LT7JcjByIMVWBeMmVoG9aaEf4jT5K0mzspW/vMXsMeffay8Ho6lyXUtm1Mu90cY7gXH8wW8rWMwngZPp3hrhz4M/SFjZ56Nxp+KG+5Z81J7FkSZ5yXCodKArV0hOsqm69KJGT2fUbl5F3aqbqm69YIOMcpObvo1WZGC0FTilYBqbJf1sfiQ4djuxajdd3z1yD6ZRyRNF5Wetg+taDZv2gS37S4PdVN1S6J5Xedpo932tHolzHb07jJZv5V9HqYpr9AHDJ9U7Q7w0O+yu1U0urzXArrquYOVudpWtcbvgPMu3loAMbvu2H2SvVtP+Jpa3Q3VZeT/o3ynetjpuoz2W+S1SmetppD6tnsN8luHOHsiIgCIiAIiIAiIgCIiALFZadpbwPmsqsBnTWCJjpXdWOKSR3BoLj5IDjPKNlXnawxg9CnbzQ+sdZ0h/KPsrViVMsxe5z3aXvc57z9JxxO95KoVNUl1ybPpdlR9noRp+C38+82nk4yJ6TXxEi8VP+0ybiWkc23veQeDSu6YlofJHkvm6OSoI6VTKbfVRXY38XOHvC3glW1tDopr5nC6tc9vcyfctl6f5K8agv4qklU4lsYKsrx9pVJfxVJKi69YBUXLyqIWvY+N4ux7XMeN7XNLSPAqq6glSD5NzlyG6jq56R+uF5aHfLZrY8cWkHvU5sZDdWVcFKzXK8BzvksGl7+5oJXe+ULk2jylgla8QVUYwCQtLmSR3uGPA06NNiN9tOxyf8m8eTQ+RzxPVSDCZQ3C1jL3wMB06SBc7bbNuPoeSeo3KGJrGtYwWYxrWMG5rQAB4AKolUkqLrKeSq6i6puoupIJJS6puoJQE4lxDlDyL6PXSYRaOf9ojtqGInnGjg+/c4Ltt1o3KxkvHSR1AHSp5Bi+qks134gw+K17mn1QfyLHTa/Y3EfB7P/fM5LdbPyfZT5ur5smzZ24P8Rt3MP5h9oLVyqoZyxzXt6zHNe32mm494VVCXTJM627pqtRlA+gqV63Ch+Cj9hvktEybViRkcjerI1r28HAEea3qg+Ci9hn5QrM4YuEREAREQBERAEREAREQBc85Za/m6MMGudzIfs4sb/cy32l0Ncg5dqn1lDFfUyeQjtxMa0+GJY6rxBs3bCn2lzCL8fxuctKgutc7rnwRUv1EbwR7lUJH0OUnjY+is3KLmaOlh2xwRNd7WAF34iVkbqzyZWNlghlYbskije09jmAq4JXRLjY+WNtttlV1F1TdRdSQVXUXVJKjEpwCq6oklDQXOIa1oLnOOoNAuSeyyErF50Ur5aGsii+Ekpp2Mte5cYyAO/UgON528tFTLK9tC70anaSGODWmaQA9dznA4b7h3kqc0uWepilYyud6RTuID3lrRNGL9cFtsVtx7iFzZwUtGm2vsWDqZ7wfXjJAQHAgggEEaiCLgjuQlYzNyldFR0cUnwkdNBG/X1mxNBHiFkMS2EYyq6i6pJUYlIJJS6pxKklSColY3OSj56jqodr4JQPaDS5p+8AshiVplWqEcE8rjZrIpXE9gYVDW25KbT2Pnm+3fp8VN1Q3UOA8lN1QYPoClsdZ5OK7HRsadcL3xfZBDm+5wHcuvZO+Bi+rZ+ULg/JRU6aqO/zMgH3muP5fBd3yb8DF9Wz8oVjTeYo4y7h0VpRXiXKIi9msEREAREQBERAEREAXFeXP/wByk/8Amd/qm/6LtS5fy3ZFdJFBUsBJpg/nAPmnkXf9ktb3EnYsVZZg0jf02oqdzCUuP2sHG7qEKi6qjvcm3ZncoUlEBDI0zUtyQwECSIk3JjJ0EX04Tt1ELp+SM86SpsIp2Yz+6k9VLwwutfuuuA3UFblK6lBYe6KK70ilWbnB9Lf0+h9LkqLr58oM5qqCwhqZ2Aam845zLbsDri3cs9S8q9a2wf6PKB8uIsce9hA9y3I3cHyUtTRriPw4fr+zshKglcxp+WR2jnKRpO0xzkeDXNPmshDywU568FSztHNP/mCyqvTfeaUtPuY8wf5/Bvt1BK01vKtRHX6S3jCD+VxXuOU2g+eeONPUfo0rJ2kPFGF21Zcwl9GYzOrkhpquV08b30sryXSYGtfG9x1uwEjCSdxt2JmryRU1HK2eR76qZhxR42tZGx2xwYCbuGy57llByk0Hz574KkfyKHcpNB8+e6Cp/wCCjNPxRHY1f/L+jNnJUErVncplB8888Keo/VqtpOVSiGr0l3CG35nBeu1h4oK2rPiD+jNxxKCVoc/K7Tjqw1Lu080z+YrH1PLCf3dK0HYZJyfFrWjzXl16a7zLGxuJcQf4Ol3QLj1XyqVjrhnMRDYWRYnDveSPcsBX5zVU1xLUTvadbecLWW3YW2HuWOV3Bcbm1DSa8viwjs2Vs76WmuJZ2Yx+6jPOycMLdXfZcyzvz/krBzMbTDTXBLL3klsbgyEaAL6cI26ydFtTCErUqXMprC2LS20ynRfVJ5f2JuoUXRaxZ5N65Jx+0VP1DP8AVC7/AJO+Bi+rZ+ULjfJdkR0cD6h4LTUFhYDr5pgOF3eXOPABdlyePVRfVs/KFvU1iKRyV5NTryaLhERZDVCIiAIiIAiIgCIiALE5aZctGsYSD/ssssflNtyOH6oDkWc/JiHF0tEWsJuTTvNmX/u3fF9k6NxC57X5OkgdgmjfE7YHtsD7J1O7ivomaFWFZRNe0se1r2nW17Q5p7joWCdCMt0W1tqtailGXvL58/U+fCouutZR5PKWS5ax0JPzLy0fcdceAC1yt5MHi5hna7c2VhafvNuPcFru3kuC4p6xRn8WV/vyNHuhKz9TmLVsv6tknbHKw91nWPuWMnyJUM69PUC391IR4gELG6cl3G3G9oT4miyul0e0jrAt9oEeaoxDePELzhoyqpF8MquouihBkXS6iyKTzkXRQik8ti6i6guG8KpjCeqC72QT5KUjG6iXLIUXV9BkKoebNp6g/wCE9o8XABZKnzDq3642xj+8kYPc259y9KEn3GCV3RjzJGv3RbxRcl7jYzTtH0YmFx+87R7ithyfyeUsdiWOmI2zOLh90Wb7lkVGT5NOpqdKPw5Zy6gybLM7BDG+V20MFwOLtTe9b/mzyaBpbLWFr3CxEDTeMH6bvjcBo4reKWha0BrGta0amtAa0dw0K/igWeNJIrK9/Uq7LZCmh1LbqIerj9hvktehhWxU3UZ7LfJZSvPVERAEREAREQBERAEREAVpWN0jgiICwkjVtJGoRAW8kQVs+EIiA8HQheRhClEB5SQA69PHT5q0lyPC7rQwu9qKM/oiIC1kzXpTrpqfuiY3yAXgczKP+Gi/GP1RFGEe1OS72UnMyj/h4/GT/ko/8Lo/4ePxk/5IidKHaT8X9SpuZtH/AA8X4z5le8ebFKNVNT98THeYKhEwiHOT7y6hyPC3qwwt9mKMeQV0yADVoG4aPJEUnk9BCFW2EIiA9WwhezIQpRAe8cQV1HEFCIC6jYsxB1W8B5KEQHoiIgCIiAI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42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 Εργαστηριακή διερεύνηση </a:t>
            </a:r>
            <a:r>
              <a:rPr lang="el-GR" altLang="el-GR" sz="3000" b="0" dirty="0" smtClean="0"/>
              <a:t>2/2</a:t>
            </a:r>
            <a:r>
              <a:rPr lang="el-GR" altLang="el-GR" dirty="0" smtClean="0"/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514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28800"/>
            <a:ext cx="8229600" cy="4968552"/>
          </a:xfrm>
        </p:spPr>
        <p:txBody>
          <a:bodyPr>
            <a:normAutofit/>
          </a:bodyPr>
          <a:lstStyle/>
          <a:p>
            <a:pPr marL="530225" indent="-530225" eaLnBrk="1" hangingPunct="1">
              <a:lnSpc>
                <a:spcPct val="90000"/>
              </a:lnSpc>
            </a:pPr>
            <a:r>
              <a:rPr lang="en-GB" altLang="el-GR" sz="2400" b="1" dirty="0" smtClean="0"/>
              <a:t>VWF</a:t>
            </a:r>
            <a:r>
              <a:rPr lang="el-GR" altLang="el-GR" sz="2400" b="1" dirty="0" smtClean="0"/>
              <a:t> ΠΡΩΤΕΙΝΗ ΟΞΕΙΑΣ ΦΑΣΗΣ </a:t>
            </a:r>
          </a:p>
          <a:p>
            <a:pPr marL="530225" indent="-530225" eaLnBrk="1" hangingPunct="1">
              <a:lnSpc>
                <a:spcPct val="90000"/>
              </a:lnSpc>
            </a:pPr>
            <a:r>
              <a:rPr lang="el-GR" altLang="el-GR" sz="2400" dirty="0" smtClean="0"/>
              <a:t>Επίπεδα </a:t>
            </a:r>
            <a:r>
              <a:rPr lang="en-GB" altLang="el-GR" sz="2400" dirty="0" smtClean="0"/>
              <a:t>VWF </a:t>
            </a:r>
            <a:r>
              <a:rPr lang="el-GR" altLang="el-GR" sz="2400" dirty="0" smtClean="0"/>
              <a:t>Επηρεάζονται από </a:t>
            </a:r>
          </a:p>
          <a:p>
            <a:pPr marL="1074738" lvl="1" indent="-365125" eaLnBrk="1" hangingPunct="1">
              <a:lnSpc>
                <a:spcPct val="90000"/>
              </a:lnSpc>
            </a:pPr>
            <a:r>
              <a:rPr lang="el-GR" altLang="el-GR" sz="2400" b="1" dirty="0" smtClean="0"/>
              <a:t>Ομάδα αίματος </a:t>
            </a:r>
            <a:r>
              <a:rPr lang="en-GB" altLang="el-GR" sz="2400" b="1" dirty="0" smtClean="0"/>
              <a:t>(25-30% lower in blood group O)</a:t>
            </a:r>
            <a:r>
              <a:rPr lang="el-GR" altLang="el-GR" sz="2400" b="1" dirty="0" smtClean="0"/>
              <a:t>.</a:t>
            </a:r>
            <a:endParaRPr lang="en-GB" altLang="el-GR" sz="2400" b="1" dirty="0" smtClean="0"/>
          </a:p>
          <a:p>
            <a:pPr marL="1074738" lvl="1" indent="-365125" eaLnBrk="1" hangingPunct="1">
              <a:lnSpc>
                <a:spcPct val="90000"/>
              </a:lnSpc>
            </a:pPr>
            <a:r>
              <a:rPr lang="el-GR" altLang="el-GR" sz="2400" dirty="0" smtClean="0"/>
              <a:t>Εθνικότητα.</a:t>
            </a:r>
          </a:p>
          <a:p>
            <a:pPr marL="1074738" lvl="1" indent="-365125" eaLnBrk="1" hangingPunct="1">
              <a:lnSpc>
                <a:spcPct val="90000"/>
              </a:lnSpc>
            </a:pPr>
            <a:r>
              <a:rPr lang="el-GR" altLang="el-GR" sz="2400" dirty="0" smtClean="0"/>
              <a:t>Άσκηση, </a:t>
            </a:r>
            <a:r>
              <a:rPr lang="en-GB" altLang="el-GR" sz="2400" dirty="0" smtClean="0"/>
              <a:t>stress, </a:t>
            </a:r>
            <a:r>
              <a:rPr lang="el-GR" altLang="el-GR" sz="2400" dirty="0" smtClean="0"/>
              <a:t>τραύμα, χειρουργική επέμβαση. </a:t>
            </a:r>
          </a:p>
          <a:p>
            <a:pPr marL="1074738" lvl="1" indent="-365125" eaLnBrk="1" hangingPunct="1">
              <a:lnSpc>
                <a:spcPct val="90000"/>
              </a:lnSpc>
            </a:pPr>
            <a:r>
              <a:rPr lang="el-GR" altLang="el-GR" sz="2400" dirty="0" smtClean="0"/>
              <a:t>Υπερθυρεοειδισμό.</a:t>
            </a:r>
            <a:endParaRPr lang="en-GB" altLang="el-GR" sz="2400" dirty="0" smtClean="0"/>
          </a:p>
          <a:p>
            <a:pPr marL="1074738" lvl="1" indent="-365125" eaLnBrk="1" hangingPunct="1">
              <a:lnSpc>
                <a:spcPct val="90000"/>
              </a:lnSpc>
            </a:pPr>
            <a:r>
              <a:rPr lang="el-GR" altLang="el-GR" sz="2400" dirty="0" smtClean="0"/>
              <a:t>Φλεγμονή</a:t>
            </a:r>
            <a:r>
              <a:rPr lang="en-GB" altLang="el-GR" sz="2400" dirty="0" smtClean="0"/>
              <a:t>, </a:t>
            </a:r>
            <a:r>
              <a:rPr lang="el-GR" altLang="el-GR" sz="2400" dirty="0" smtClean="0"/>
              <a:t>καρκίνος.</a:t>
            </a:r>
          </a:p>
          <a:p>
            <a:pPr marL="1074738" lvl="1" indent="-365125" eaLnBrk="1" hangingPunct="1">
              <a:lnSpc>
                <a:spcPct val="90000"/>
              </a:lnSpc>
            </a:pPr>
            <a:r>
              <a:rPr lang="el-GR" altLang="el-GR" sz="2400" dirty="0" smtClean="0"/>
              <a:t>ΣΔ.</a:t>
            </a:r>
            <a:endParaRPr lang="en-GB" altLang="el-GR" sz="2400" dirty="0" smtClean="0"/>
          </a:p>
          <a:p>
            <a:pPr marL="1074738" lvl="1" indent="-365125" eaLnBrk="1" hangingPunct="1">
              <a:lnSpc>
                <a:spcPct val="90000"/>
              </a:lnSpc>
            </a:pPr>
            <a:r>
              <a:rPr lang="el-GR" altLang="el-GR" sz="2400" dirty="0" smtClean="0"/>
              <a:t>Νεφρική ανεπάρκεια</a:t>
            </a:r>
            <a:r>
              <a:rPr lang="en-GB" altLang="el-GR" sz="2400" dirty="0" smtClean="0"/>
              <a:t>, </a:t>
            </a:r>
            <a:r>
              <a:rPr lang="el-GR" altLang="el-GR" sz="2400" dirty="0" smtClean="0"/>
              <a:t>ηπατική νόσος.</a:t>
            </a:r>
            <a:endParaRPr lang="en-GB" altLang="el-GR" sz="2400" dirty="0" smtClean="0"/>
          </a:p>
          <a:p>
            <a:pPr marL="1074738" lvl="1" indent="-365125" eaLnBrk="1" hangingPunct="1">
              <a:lnSpc>
                <a:spcPct val="90000"/>
              </a:lnSpc>
            </a:pPr>
            <a:r>
              <a:rPr lang="el-GR" altLang="el-GR" sz="2400" dirty="0" smtClean="0"/>
              <a:t>Κύηση.</a:t>
            </a:r>
            <a:endParaRPr lang="en-GB" alt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43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368152"/>
          </a:xfrm>
        </p:spPr>
        <p:txBody>
          <a:bodyPr>
            <a:normAutofit fontScale="90000"/>
          </a:bodyPr>
          <a:lstStyle/>
          <a:p>
            <a:r>
              <a:rPr lang="el-GR" dirty="0"/>
              <a:t>Τα συμπτώματα μπορεί να είναι διαλείποντα στις ήπιες </a:t>
            </a:r>
            <a:r>
              <a:rPr lang="el-GR" dirty="0" smtClean="0"/>
              <a:t>μορφές </a:t>
            </a:r>
            <a:br>
              <a:rPr lang="el-GR" dirty="0" smtClean="0"/>
            </a:br>
            <a:r>
              <a:rPr lang="el-GR" sz="3100" b="0" dirty="0" smtClean="0"/>
              <a:t>(εργαστηριακή </a:t>
            </a:r>
            <a:r>
              <a:rPr lang="el-GR" sz="3100" b="0" dirty="0"/>
              <a:t>επανεκτίμηση για την διάγνωση και 3 φορές )</a:t>
            </a:r>
          </a:p>
        </p:txBody>
      </p:sp>
    </p:spTree>
    <p:extLst>
      <p:ext uri="{BB962C8B-B14F-4D97-AF65-F5344CB8AC3E}">
        <p14:creationId xmlns:p14="http://schemas.microsoft.com/office/powerpoint/2010/main" val="153974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eaLnBrk="1" hangingPunct="1">
              <a:buFont typeface="Arial" pitchFamily="34" charset="0"/>
              <a:buChar char="•"/>
              <a:tabLst>
                <a:tab pos="1257300" algn="l"/>
              </a:tabLst>
              <a:defRPr/>
            </a:pPr>
            <a:r>
              <a:rPr lang="el-GR" b="1" dirty="0" smtClean="0"/>
              <a:t>Ειδική θεραπεία</a:t>
            </a:r>
            <a:endParaRPr lang="en-GB" b="1" dirty="0" smtClean="0"/>
          </a:p>
          <a:p>
            <a:pPr marL="1052512" lvl="1" indent="-342900" eaLnBrk="1" hangingPunct="1">
              <a:tabLst>
                <a:tab pos="1257300" algn="l"/>
              </a:tabLst>
              <a:defRPr/>
            </a:pPr>
            <a:r>
              <a:rPr lang="el-GR" dirty="0" err="1" smtClean="0"/>
              <a:t>Δεσμοπρεσίνη</a:t>
            </a:r>
            <a:r>
              <a:rPr lang="el-GR" dirty="0" smtClean="0"/>
              <a:t> </a:t>
            </a:r>
            <a:r>
              <a:rPr lang="en-GB" dirty="0" smtClean="0"/>
              <a:t>DDAVP</a:t>
            </a:r>
            <a:r>
              <a:rPr lang="el-GR" dirty="0" smtClean="0"/>
              <a:t>.</a:t>
            </a:r>
            <a:endParaRPr lang="en-GB" dirty="0" smtClean="0"/>
          </a:p>
          <a:p>
            <a:pPr marL="1052512" lvl="1" indent="-342900" eaLnBrk="1" hangingPunct="1">
              <a:tabLst>
                <a:tab pos="1257300" algn="l"/>
              </a:tabLst>
              <a:defRPr/>
            </a:pPr>
            <a:r>
              <a:rPr lang="en-GB" dirty="0" smtClean="0"/>
              <a:t>VWF concentrates</a:t>
            </a:r>
            <a:r>
              <a:rPr lang="el-GR" dirty="0" smtClean="0"/>
              <a:t>.</a:t>
            </a:r>
            <a:endParaRPr lang="en-GB" dirty="0" smtClean="0"/>
          </a:p>
          <a:p>
            <a:pPr marL="457200" indent="-457200" eaLnBrk="1" hangingPunct="1">
              <a:spcBef>
                <a:spcPct val="50000"/>
              </a:spcBef>
              <a:buFont typeface="Arial" pitchFamily="34" charset="0"/>
              <a:buChar char="•"/>
              <a:tabLst>
                <a:tab pos="1257300" algn="l"/>
              </a:tabLst>
              <a:defRPr/>
            </a:pPr>
            <a:r>
              <a:rPr lang="el-GR" b="1" dirty="0" smtClean="0"/>
              <a:t>Πρόσθετα μέτρα</a:t>
            </a:r>
            <a:endParaRPr lang="en-GB" b="1" dirty="0" smtClean="0"/>
          </a:p>
          <a:p>
            <a:pPr marL="1052512" lvl="1" indent="-342900" eaLnBrk="1" hangingPunct="1">
              <a:tabLst>
                <a:tab pos="1257300" algn="l"/>
              </a:tabLst>
              <a:defRPr/>
            </a:pPr>
            <a:r>
              <a:rPr lang="el-GR" dirty="0" err="1" smtClean="0"/>
              <a:t>Αντιινοδολυτικά</a:t>
            </a:r>
            <a:r>
              <a:rPr lang="el-GR" dirty="0"/>
              <a:t>.</a:t>
            </a:r>
            <a:endParaRPr lang="en-GB" dirty="0" smtClean="0"/>
          </a:p>
          <a:p>
            <a:pPr marL="1052512" lvl="1" indent="-342900" eaLnBrk="1" hangingPunct="1">
              <a:tabLst>
                <a:tab pos="1257300" algn="l"/>
              </a:tabLst>
              <a:defRPr/>
            </a:pPr>
            <a:r>
              <a:rPr lang="el-GR" dirty="0" smtClean="0"/>
              <a:t>Τοπική αιμόσταση.</a:t>
            </a:r>
            <a:endParaRPr lang="en-GB" dirty="0" smtClean="0"/>
          </a:p>
          <a:p>
            <a:pPr marL="1052512" lvl="1" indent="-342900" eaLnBrk="1" hangingPunct="1">
              <a:tabLst>
                <a:tab pos="1257300" algn="l"/>
              </a:tabLst>
              <a:defRPr/>
            </a:pPr>
            <a:r>
              <a:rPr lang="el-GR" dirty="0" smtClean="0"/>
              <a:t>Βιολογικές κόλλες</a:t>
            </a:r>
            <a:r>
              <a:rPr lang="en-US" dirty="0" smtClean="0"/>
              <a:t> (</a:t>
            </a:r>
            <a:r>
              <a:rPr lang="el-GR" dirty="0" smtClean="0"/>
              <a:t>θρομβίνης).</a:t>
            </a:r>
          </a:p>
          <a:p>
            <a:pPr marL="1052512" lvl="1" indent="-342900" eaLnBrk="1" hangingPunct="1">
              <a:tabLst>
                <a:tab pos="1257300" algn="l"/>
              </a:tabLst>
              <a:defRPr/>
            </a:pPr>
            <a:r>
              <a:rPr lang="el-GR" dirty="0" smtClean="0"/>
              <a:t>Αντισυλληπτικά.</a:t>
            </a:r>
          </a:p>
          <a:p>
            <a:pPr marL="1052512" lvl="1" indent="-342900" eaLnBrk="1" hangingPunct="1">
              <a:tabLst>
                <a:tab pos="1257300" algn="l"/>
              </a:tabLst>
              <a:defRPr/>
            </a:pPr>
            <a:r>
              <a:rPr lang="el-GR" dirty="0" smtClean="0"/>
              <a:t>Αποφυγή </a:t>
            </a:r>
            <a:r>
              <a:rPr lang="el-GR" dirty="0" err="1" smtClean="0"/>
              <a:t>αντιαιμοπεταλιακών</a:t>
            </a:r>
            <a:r>
              <a:rPr lang="el-GR" dirty="0" smtClean="0"/>
              <a:t> φαρμάκων.</a:t>
            </a:r>
            <a:endParaRPr lang="en-GB" dirty="0" smtClean="0">
              <a:latin typeface="Comic Sans MS" pitchFamily="66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44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VWD – </a:t>
            </a:r>
            <a:r>
              <a:rPr lang="el-GR" dirty="0"/>
              <a:t>θεραπευτικές επιλογές </a:t>
            </a:r>
          </a:p>
        </p:txBody>
      </p:sp>
    </p:spTree>
    <p:extLst>
      <p:ext uri="{BB962C8B-B14F-4D97-AF65-F5344CB8AC3E}">
        <p14:creationId xmlns:p14="http://schemas.microsoft.com/office/powerpoint/2010/main" val="389685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err="1" smtClean="0"/>
              <a:t>Αυτοσωμικό</a:t>
            </a:r>
            <a:r>
              <a:rPr lang="el-GR" dirty="0" smtClean="0"/>
              <a:t> υπολειπόμενο.</a:t>
            </a:r>
          </a:p>
          <a:p>
            <a:pPr eaLnBrk="1" hangingPunct="1">
              <a:defRPr/>
            </a:pPr>
            <a:r>
              <a:rPr lang="el-GR" dirty="0" smtClean="0"/>
              <a:t> </a:t>
            </a:r>
            <a:r>
              <a:rPr lang="el-GR" dirty="0"/>
              <a:t>Ε</a:t>
            </a:r>
            <a:r>
              <a:rPr lang="el-GR" dirty="0" smtClean="0"/>
              <a:t>θνική κατανομή- </a:t>
            </a:r>
            <a:r>
              <a:rPr lang="en-US" dirty="0" smtClean="0"/>
              <a:t>Ashkenazi </a:t>
            </a:r>
            <a:r>
              <a:rPr lang="en-US" dirty="0" err="1" smtClean="0"/>
              <a:t>jewish</a:t>
            </a:r>
            <a:r>
              <a:rPr lang="en-US" dirty="0" smtClean="0"/>
              <a:t> origin 8</a:t>
            </a:r>
            <a:r>
              <a:rPr lang="el-GR" dirty="0" smtClean="0"/>
              <a:t>%</a:t>
            </a:r>
            <a:r>
              <a:rPr lang="en-US" dirty="0" smtClean="0"/>
              <a:t> </a:t>
            </a:r>
            <a:r>
              <a:rPr lang="el-GR" dirty="0" err="1" smtClean="0"/>
              <a:t>ομοζυγώτες</a:t>
            </a:r>
            <a:r>
              <a:rPr lang="el-GR" dirty="0" smtClean="0"/>
              <a:t>.</a:t>
            </a:r>
          </a:p>
          <a:p>
            <a:pPr eaLnBrk="1" hangingPunct="1">
              <a:defRPr/>
            </a:pPr>
            <a:r>
              <a:rPr lang="el-GR" dirty="0" smtClean="0"/>
              <a:t>Κλινική εικόνα ποικίλει. Συνήθως ήπια. </a:t>
            </a:r>
          </a:p>
          <a:p>
            <a:pPr eaLnBrk="1" hangingPunct="1">
              <a:defRPr/>
            </a:pPr>
            <a:r>
              <a:rPr lang="el-GR" dirty="0" smtClean="0"/>
              <a:t>Παρατεταμένα Αιμορραγικά φαινόμενα μετά από τραυματισμό ή χειρουργική επέμβαση (ιστορικά μετά από την περιτομή).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45</a:t>
            </a:fld>
            <a:endParaRPr lang="el-GR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Ανεπάρκεια ΧΙ – Αιμορροφιλία </a:t>
            </a:r>
            <a:r>
              <a:rPr lang="en-US" dirty="0" smtClean="0"/>
              <a:t>C</a:t>
            </a:r>
            <a:r>
              <a:rPr lang="el-GR" dirty="0" smtClean="0"/>
              <a:t>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</p:spTree>
    <p:extLst>
      <p:ext uri="{BB962C8B-B14F-4D97-AF65-F5344CB8AC3E}">
        <p14:creationId xmlns:p14="http://schemas.microsoft.com/office/powerpoint/2010/main" val="11244354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Διάγνωση: </a:t>
            </a:r>
            <a:r>
              <a:rPr lang="en-US" altLang="el-GR" dirty="0" smtClean="0"/>
              <a:t>APTT</a:t>
            </a:r>
            <a:r>
              <a:rPr lang="el-GR" altLang="el-GR" dirty="0" smtClean="0"/>
              <a:t> παράταση, </a:t>
            </a:r>
            <a:r>
              <a:rPr lang="en-US" altLang="el-GR" dirty="0" err="1" smtClean="0"/>
              <a:t>fXI</a:t>
            </a:r>
            <a:r>
              <a:rPr lang="en-US" altLang="el-GR" dirty="0" smtClean="0"/>
              <a:t> </a:t>
            </a:r>
            <a:r>
              <a:rPr lang="el-GR" altLang="el-GR" dirty="0" smtClean="0"/>
              <a:t>μειωμένος</a:t>
            </a:r>
          </a:p>
          <a:p>
            <a:pPr marL="355600" indent="0" eaLnBrk="1" hangingPunct="1">
              <a:buNone/>
            </a:pPr>
            <a:r>
              <a:rPr lang="el-GR" altLang="el-GR" dirty="0" smtClean="0"/>
              <a:t>(ΙΧ </a:t>
            </a:r>
            <a:r>
              <a:rPr lang="el-GR" altLang="el-GR" dirty="0" err="1" smtClean="0"/>
              <a:t>κφ</a:t>
            </a:r>
            <a:r>
              <a:rPr lang="el-GR" altLang="el-GR" dirty="0" smtClean="0"/>
              <a:t>, </a:t>
            </a:r>
            <a:r>
              <a:rPr lang="en-US" altLang="el-GR" dirty="0" smtClean="0"/>
              <a:t>VIII </a:t>
            </a:r>
            <a:r>
              <a:rPr lang="el-GR" altLang="el-GR" dirty="0" err="1" smtClean="0"/>
              <a:t>κφ</a:t>
            </a:r>
            <a:r>
              <a:rPr lang="el-GR" altLang="el-GR" dirty="0" smtClean="0"/>
              <a:t>).</a:t>
            </a:r>
          </a:p>
          <a:p>
            <a:pPr eaLnBrk="1" hangingPunct="1"/>
            <a:r>
              <a:rPr lang="en-US" altLang="el-GR" dirty="0" smtClean="0"/>
              <a:t>DDVAP / </a:t>
            </a:r>
            <a:r>
              <a:rPr lang="en-US" altLang="el-GR" dirty="0" err="1" smtClean="0"/>
              <a:t>Tranexamic</a:t>
            </a:r>
            <a:r>
              <a:rPr lang="en-US" altLang="el-GR" dirty="0" smtClean="0"/>
              <a:t> acid </a:t>
            </a:r>
            <a:r>
              <a:rPr lang="el-GR" altLang="el-GR" dirty="0" smtClean="0"/>
              <a:t>(μικρά χειρουργεία, οδοντικές εξαγωγές).</a:t>
            </a:r>
          </a:p>
          <a:p>
            <a:pPr eaLnBrk="1" hangingPunct="1"/>
            <a:r>
              <a:rPr lang="el-GR" altLang="el-GR" dirty="0" smtClean="0"/>
              <a:t>Συμπυκνωμένος ΧΙ (Τ1/2=6ώρες, κίνδυνος θρομβώσεων).</a:t>
            </a:r>
          </a:p>
          <a:p>
            <a:pPr eaLnBrk="1" hangingPunct="1"/>
            <a:r>
              <a:rPr lang="en-US" altLang="el-GR" dirty="0" smtClean="0"/>
              <a:t>FFP </a:t>
            </a:r>
            <a:r>
              <a:rPr lang="el-GR" altLang="el-GR" dirty="0" smtClean="0"/>
              <a:t>μέχρι ΧΙ&gt;4</a:t>
            </a:r>
            <a:r>
              <a:rPr lang="en-US" altLang="el-GR" dirty="0" smtClean="0"/>
              <a:t>U/dl</a:t>
            </a:r>
            <a:r>
              <a:rPr lang="el-GR" altLang="el-GR" dirty="0" smtClean="0"/>
              <a:t>.</a:t>
            </a:r>
          </a:p>
          <a:p>
            <a:pPr eaLnBrk="1" hangingPunct="1"/>
            <a:endParaRPr lang="el-GR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46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Ανεπάρκεια ΧΙ – Αιμορροφιλία </a:t>
            </a:r>
            <a:r>
              <a:rPr lang="en-US" dirty="0"/>
              <a:t>C</a:t>
            </a:r>
            <a:r>
              <a:rPr lang="el-GR" dirty="0"/>
              <a:t> </a:t>
            </a:r>
            <a:r>
              <a:rPr lang="el-GR" sz="3000" b="0" dirty="0" smtClean="0"/>
              <a:t>2/2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379152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4114800" cy="5040560"/>
          </a:xfrm>
        </p:spPr>
        <p:txBody>
          <a:bodyPr/>
          <a:lstStyle/>
          <a:p>
            <a:pPr eaLnBrk="1" hangingPunct="1"/>
            <a:r>
              <a:rPr lang="el-GR" altLang="el-GR" dirty="0" err="1" smtClean="0"/>
              <a:t>Ινωδογόνο</a:t>
            </a:r>
            <a:r>
              <a:rPr lang="el-GR" altLang="el-GR" dirty="0" smtClean="0"/>
              <a:t>: ΦΤ: 2-4 </a:t>
            </a:r>
            <a:r>
              <a:rPr lang="en-US" altLang="el-GR" dirty="0" smtClean="0"/>
              <a:t>g/l</a:t>
            </a:r>
            <a:r>
              <a:rPr lang="el-GR" altLang="el-GR" dirty="0" smtClean="0"/>
              <a:t>.</a:t>
            </a:r>
          </a:p>
          <a:p>
            <a:pPr eaLnBrk="1" hangingPunct="1"/>
            <a:r>
              <a:rPr lang="el-GR" altLang="el-GR" dirty="0" smtClean="0"/>
              <a:t>Θέση παραγωγής: Ήπαρ.</a:t>
            </a:r>
          </a:p>
          <a:p>
            <a:pPr eaLnBrk="1" hangingPunct="1"/>
            <a:r>
              <a:rPr lang="el-GR" altLang="el-GR" dirty="0" smtClean="0"/>
              <a:t>Πρωτεΐνη οξείας φάσης.</a:t>
            </a:r>
          </a:p>
          <a:p>
            <a:pPr eaLnBrk="1" hangingPunct="1"/>
            <a:r>
              <a:rPr lang="el-GR" altLang="el-GR" dirty="0" smtClean="0"/>
              <a:t>Κεντρικός ρόλος στην πήξη : </a:t>
            </a:r>
            <a:r>
              <a:rPr lang="el-GR" altLang="el-GR" dirty="0" err="1" smtClean="0"/>
              <a:t>ινωδογόνο</a:t>
            </a:r>
            <a:r>
              <a:rPr lang="el-GR" altLang="el-GR" dirty="0" smtClean="0"/>
              <a:t> (+θρομβίνη)-</a:t>
            </a:r>
            <a:r>
              <a:rPr lang="el-GR" altLang="el-GR" dirty="0" err="1" smtClean="0"/>
              <a:t>&gt;ιν</a:t>
            </a:r>
            <a:r>
              <a:rPr lang="el-GR" altLang="el-GR" dirty="0" smtClean="0"/>
              <a:t>ική.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4294967295"/>
          </p:nvPr>
        </p:nvSpPr>
        <p:spPr>
          <a:xfrm>
            <a:off x="5076056" y="1268760"/>
            <a:ext cx="3600722" cy="4687888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el-GR" sz="2200" dirty="0" smtClean="0"/>
              <a:t>Ανεπάρκεια </a:t>
            </a:r>
            <a:r>
              <a:rPr lang="el-GR" sz="2200" dirty="0" err="1" smtClean="0"/>
              <a:t>Ινωδογόνου</a:t>
            </a:r>
            <a:endParaRPr lang="el-GR" sz="2200" dirty="0" smtClean="0"/>
          </a:p>
          <a:p>
            <a:pPr eaLnBrk="1" hangingPunct="1">
              <a:defRPr/>
            </a:pPr>
            <a:r>
              <a:rPr lang="el-GR" sz="2200" dirty="0" smtClean="0"/>
              <a:t>Επίκτητη (ηπατική ανεπάρκεια, ΔΕΠ).</a:t>
            </a:r>
          </a:p>
          <a:p>
            <a:pPr eaLnBrk="1" hangingPunct="1">
              <a:defRPr/>
            </a:pPr>
            <a:r>
              <a:rPr lang="el-GR" sz="2200" dirty="0" smtClean="0"/>
              <a:t>Συγγενής </a:t>
            </a:r>
          </a:p>
          <a:p>
            <a:pPr lvl="1" eaLnBrk="1" hangingPunct="1">
              <a:buFont typeface="Courier New" panose="02070309020205020404" pitchFamily="49" charset="0"/>
              <a:buChar char="o"/>
              <a:defRPr/>
            </a:pPr>
            <a:r>
              <a:rPr lang="el-GR" sz="2200" dirty="0" smtClean="0"/>
              <a:t>Ποσοτική </a:t>
            </a:r>
          </a:p>
          <a:p>
            <a:pPr lvl="2" eaLnBrk="1" hangingPunct="1">
              <a:defRPr/>
            </a:pPr>
            <a:r>
              <a:rPr lang="el-GR" sz="2200" dirty="0" smtClean="0"/>
              <a:t>Πλήρης έλλειψη </a:t>
            </a:r>
            <a:r>
              <a:rPr lang="el-GR" sz="2200" dirty="0" err="1" smtClean="0"/>
              <a:t>ινωδογόνου</a:t>
            </a:r>
            <a:r>
              <a:rPr lang="el-GR" sz="2200" dirty="0" smtClean="0"/>
              <a:t>.</a:t>
            </a:r>
          </a:p>
          <a:p>
            <a:pPr lvl="2" eaLnBrk="1" hangingPunct="1">
              <a:defRPr/>
            </a:pPr>
            <a:r>
              <a:rPr lang="el-GR" sz="2200" dirty="0" err="1" smtClean="0"/>
              <a:t>Υποινωδογοναιμία</a:t>
            </a:r>
            <a:r>
              <a:rPr lang="el-GR" sz="2200" dirty="0" smtClean="0"/>
              <a:t>.</a:t>
            </a:r>
          </a:p>
          <a:p>
            <a:pPr lvl="1" eaLnBrk="1" hangingPunct="1">
              <a:buFont typeface="Courier New" panose="02070309020205020404" pitchFamily="49" charset="0"/>
              <a:buChar char="o"/>
              <a:defRPr/>
            </a:pPr>
            <a:r>
              <a:rPr lang="el-GR" sz="2200" dirty="0" smtClean="0"/>
              <a:t>Ποιοτική </a:t>
            </a:r>
          </a:p>
          <a:p>
            <a:pPr lvl="2" eaLnBrk="1" hangingPunct="1">
              <a:defRPr/>
            </a:pPr>
            <a:r>
              <a:rPr lang="el-GR" sz="2200" dirty="0" err="1" smtClean="0"/>
              <a:t>Δυσινωδογοναιμία</a:t>
            </a:r>
            <a:r>
              <a:rPr lang="el-GR" sz="2200" dirty="0" smtClean="0"/>
              <a:t>.</a:t>
            </a:r>
            <a:endParaRPr lang="el-GR" sz="220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47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Ανεπάρκεια </a:t>
            </a:r>
            <a:r>
              <a:rPr lang="el-GR" dirty="0" err="1"/>
              <a:t>Ινωδογόνου</a:t>
            </a:r>
            <a:endParaRPr lang="el-GR" dirty="0"/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4860032" y="1412776"/>
            <a:ext cx="0" cy="3528392"/>
          </a:xfrm>
          <a:prstGeom prst="line">
            <a:avLst/>
          </a:prstGeom>
          <a:ln w="28575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91037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651304" cy="5040560"/>
          </a:xfrm>
        </p:spPr>
        <p:txBody>
          <a:bodyPr>
            <a:normAutofit fontScale="92500"/>
          </a:bodyPr>
          <a:lstStyle/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l-GR" sz="2400" dirty="0" smtClean="0"/>
              <a:t>Πλήρης έλλειψη </a:t>
            </a:r>
            <a:r>
              <a:rPr lang="el-GR" sz="2400" dirty="0" err="1" smtClean="0"/>
              <a:t>ινωδογόνου</a:t>
            </a:r>
            <a:r>
              <a:rPr lang="el-GR" sz="2400" dirty="0" smtClean="0"/>
              <a:t> (&lt;0,2</a:t>
            </a:r>
            <a:r>
              <a:rPr lang="en-US" sz="2400" dirty="0" smtClean="0"/>
              <a:t>g/L) </a:t>
            </a:r>
            <a:r>
              <a:rPr lang="el-GR" sz="2400" dirty="0" smtClean="0"/>
              <a:t>αιμορραγικά συμπτώματα. 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l-GR" sz="2400" dirty="0" err="1" smtClean="0"/>
              <a:t>Υποινωδογοναιμία</a:t>
            </a:r>
            <a:r>
              <a:rPr lang="el-GR" sz="2400" dirty="0" smtClean="0"/>
              <a:t>: ασυμπτωματική χωρίς αυτόματη αιμορραγία.</a:t>
            </a:r>
          </a:p>
          <a:p>
            <a:pPr marL="514350" indent="-514350" eaLnBrk="1" hangingPunct="1">
              <a:defRPr/>
            </a:pPr>
            <a:r>
              <a:rPr lang="el-GR" sz="2400" dirty="0" err="1" smtClean="0"/>
              <a:t>Αυτοσωμικό</a:t>
            </a:r>
            <a:r>
              <a:rPr lang="el-GR" sz="2400" dirty="0" smtClean="0"/>
              <a:t> υπολειπόμενο.</a:t>
            </a:r>
          </a:p>
          <a:p>
            <a:pPr marL="514350" indent="-514350" eaLnBrk="1" hangingPunct="1">
              <a:defRPr/>
            </a:pPr>
            <a:r>
              <a:rPr lang="el-GR" sz="2400" dirty="0" smtClean="0"/>
              <a:t>Διάγνωση: </a:t>
            </a:r>
          </a:p>
          <a:p>
            <a:pPr marL="914400" lvl="1" indent="-514350" eaLnBrk="1" hangingPunct="1">
              <a:defRPr/>
            </a:pPr>
            <a:r>
              <a:rPr lang="el-GR" sz="2400" dirty="0" smtClean="0"/>
              <a:t>χαμηλή τιμή </a:t>
            </a:r>
            <a:r>
              <a:rPr lang="el-GR" sz="2400" dirty="0" err="1" smtClean="0"/>
              <a:t>ινωδογόνου</a:t>
            </a:r>
            <a:r>
              <a:rPr lang="el-GR" sz="2400" dirty="0" smtClean="0"/>
              <a:t>, </a:t>
            </a:r>
          </a:p>
          <a:p>
            <a:pPr marL="914400" lvl="1" indent="-514350" eaLnBrk="1" hangingPunct="1">
              <a:defRPr/>
            </a:pPr>
            <a:r>
              <a:rPr lang="el-GR" sz="2400" dirty="0" smtClean="0"/>
              <a:t>παράταση των</a:t>
            </a:r>
            <a:r>
              <a:rPr lang="en-US" sz="2400" dirty="0" smtClean="0"/>
              <a:t> PT</a:t>
            </a:r>
            <a:r>
              <a:rPr lang="el-GR" sz="2400" dirty="0" smtClean="0"/>
              <a:t>, </a:t>
            </a:r>
            <a:r>
              <a:rPr lang="en-US" sz="2400" dirty="0" smtClean="0"/>
              <a:t>APTT</a:t>
            </a:r>
            <a:r>
              <a:rPr lang="el-GR" sz="2400" dirty="0" smtClean="0"/>
              <a:t>, ΤΤ,</a:t>
            </a:r>
          </a:p>
          <a:p>
            <a:pPr marL="914400" lvl="1" indent="-514350" eaLnBrk="1" hangingPunct="1">
              <a:defRPr/>
            </a:pPr>
            <a:r>
              <a:rPr lang="el-GR" sz="2400" dirty="0" smtClean="0"/>
              <a:t>αποκλεισμός επίκτητων διαταραχών,</a:t>
            </a:r>
          </a:p>
          <a:p>
            <a:pPr marL="514350" indent="-514350" eaLnBrk="1" hangingPunct="1">
              <a:defRPr/>
            </a:pPr>
            <a:r>
              <a:rPr lang="el-GR" sz="2400" dirty="0" smtClean="0"/>
              <a:t>Θεραπεία: Συμπυκνωμένο σκεύασμα </a:t>
            </a:r>
            <a:r>
              <a:rPr lang="el-GR" sz="2400" dirty="0" err="1" smtClean="0"/>
              <a:t>ινωδογόνου</a:t>
            </a:r>
            <a:r>
              <a:rPr lang="el-GR" sz="2400" dirty="0" smtClean="0"/>
              <a:t> Τ1/2 (3-5 ημέρες).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48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/>
              <a:t>Συγγενής Ποσοτική Ανεπάρκεια </a:t>
            </a:r>
            <a:r>
              <a:rPr lang="el-GR" dirty="0" err="1"/>
              <a:t>Ινωδογόνου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662314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r>
              <a:rPr lang="el-GR" dirty="0"/>
              <a:t>Αιμορραγική διάθεση οφειλόμενη σε διαταραχές </a:t>
            </a:r>
            <a:r>
              <a:rPr lang="el-GR" dirty="0" smtClean="0"/>
              <a:t>αγγείων </a:t>
            </a:r>
            <a:r>
              <a:rPr lang="el-GR" sz="3000" b="0" dirty="0" smtClean="0"/>
              <a:t>1/4</a:t>
            </a:r>
            <a:endParaRPr lang="el-GR" sz="3000" b="0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80520"/>
          </a:xfrm>
        </p:spPr>
        <p:txBody>
          <a:bodyPr/>
          <a:lstStyle/>
          <a:p>
            <a:r>
              <a:rPr lang="el-GR" dirty="0"/>
              <a:t>Ετερογενής ομάδα</a:t>
            </a:r>
          </a:p>
          <a:p>
            <a:pPr lvl="1" indent="-387350"/>
            <a:r>
              <a:rPr lang="el-GR" dirty="0"/>
              <a:t>Εκχυμώσεις – </a:t>
            </a:r>
            <a:r>
              <a:rPr lang="el-GR" dirty="0" err="1"/>
              <a:t>πετέχειες</a:t>
            </a:r>
            <a:r>
              <a:rPr lang="el-GR" dirty="0"/>
              <a:t>: </a:t>
            </a:r>
            <a:r>
              <a:rPr lang="el-GR" b="1" dirty="0"/>
              <a:t>Πορφύρες</a:t>
            </a:r>
            <a:r>
              <a:rPr lang="el-GR" dirty="0"/>
              <a:t>.</a:t>
            </a:r>
          </a:p>
          <a:p>
            <a:pPr lvl="1" indent="-387350"/>
            <a:r>
              <a:rPr lang="el-GR" dirty="0"/>
              <a:t>Αιμορραγία από μικρά αγγεία.</a:t>
            </a:r>
          </a:p>
          <a:p>
            <a:r>
              <a:rPr lang="el-GR" b="1" dirty="0"/>
              <a:t>Βλάβη των αγγείων ή του </a:t>
            </a:r>
            <a:r>
              <a:rPr lang="el-GR" b="1" dirty="0" err="1"/>
              <a:t>περιαγγειακού</a:t>
            </a:r>
            <a:r>
              <a:rPr lang="el-GR" b="1" dirty="0"/>
              <a:t> συνδετικού </a:t>
            </a:r>
            <a:r>
              <a:rPr lang="el-GR" b="1" dirty="0" smtClean="0"/>
              <a:t>ιστού.</a:t>
            </a:r>
            <a:endParaRPr lang="el-GR" b="1" dirty="0"/>
          </a:p>
          <a:p>
            <a:r>
              <a:rPr lang="el-GR" dirty="0"/>
              <a:t>Όλες οι δοκιμασίες ελέγχου πηκτικότητας είναι φυσιολογικές </a:t>
            </a:r>
            <a:r>
              <a:rPr lang="el-GR" dirty="0" smtClean="0"/>
              <a:t>.</a:t>
            </a:r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26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sz="2400" dirty="0" err="1" smtClean="0"/>
              <a:t>Αυτοσωμικό</a:t>
            </a:r>
            <a:r>
              <a:rPr lang="el-GR" altLang="el-GR" sz="2400" dirty="0" smtClean="0"/>
              <a:t> επικρατές.</a:t>
            </a:r>
          </a:p>
          <a:p>
            <a:pPr eaLnBrk="1" hangingPunct="1"/>
            <a:r>
              <a:rPr lang="el-GR" altLang="el-GR" sz="2400" dirty="0" smtClean="0"/>
              <a:t>Ποιοτική διαταραχή του </a:t>
            </a:r>
            <a:r>
              <a:rPr lang="el-GR" altLang="el-GR" sz="2400" dirty="0" err="1" smtClean="0"/>
              <a:t>ινωδογόνου</a:t>
            </a:r>
            <a:r>
              <a:rPr lang="el-GR" altLang="el-GR" sz="2400" dirty="0" smtClean="0"/>
              <a:t>.</a:t>
            </a:r>
          </a:p>
          <a:p>
            <a:pPr eaLnBrk="1" hangingPunct="1"/>
            <a:r>
              <a:rPr lang="el-GR" altLang="el-GR" sz="2400" dirty="0" smtClean="0"/>
              <a:t>Χαρακτηριστική είναι η δυσαναλογία του λειτουργικού </a:t>
            </a:r>
            <a:r>
              <a:rPr lang="el-GR" altLang="el-GR" sz="2400" dirty="0" err="1" smtClean="0"/>
              <a:t>ινωδογόνου</a:t>
            </a:r>
            <a:r>
              <a:rPr lang="el-GR" altLang="el-GR" sz="2400" dirty="0" smtClean="0"/>
              <a:t> από το </a:t>
            </a:r>
            <a:r>
              <a:rPr lang="el-GR" altLang="el-GR" sz="2400" dirty="0" err="1" smtClean="0"/>
              <a:t>αντιγονικά</a:t>
            </a:r>
            <a:r>
              <a:rPr lang="el-GR" altLang="el-GR" sz="2400" dirty="0" smtClean="0"/>
              <a:t> προσδιοριζόμενο.</a:t>
            </a:r>
          </a:p>
          <a:p>
            <a:pPr eaLnBrk="1" hangingPunct="1"/>
            <a:r>
              <a:rPr lang="el-GR" altLang="el-GR" sz="2400" dirty="0" smtClean="0"/>
              <a:t>&gt; 200 παραλλαγές </a:t>
            </a:r>
          </a:p>
          <a:p>
            <a:pPr lvl="1" eaLnBrk="1" hangingPunct="1"/>
            <a:r>
              <a:rPr lang="el-GR" altLang="el-GR" sz="2400" dirty="0" smtClean="0"/>
              <a:t>50% ήπια αιμορραγική διάθεση (ανεπάρκεια πολυμερισμού).</a:t>
            </a:r>
          </a:p>
          <a:p>
            <a:pPr lvl="1" eaLnBrk="1" hangingPunct="1"/>
            <a:r>
              <a:rPr lang="el-GR" altLang="el-GR" sz="2400" dirty="0" smtClean="0"/>
              <a:t>40% χωρίς συμπτώματα.</a:t>
            </a:r>
          </a:p>
          <a:p>
            <a:pPr lvl="1" eaLnBrk="1" hangingPunct="1"/>
            <a:r>
              <a:rPr lang="el-GR" altLang="el-GR" sz="2400" dirty="0" smtClean="0"/>
              <a:t>10% </a:t>
            </a:r>
            <a:r>
              <a:rPr lang="el-GR" altLang="el-GR" sz="2400" dirty="0" err="1" smtClean="0"/>
              <a:t>θρομβοφιλία</a:t>
            </a:r>
            <a:r>
              <a:rPr lang="el-GR" altLang="el-GR" sz="2400" dirty="0" smtClean="0"/>
              <a:t> (ανθεκτικό στην </a:t>
            </a:r>
            <a:r>
              <a:rPr lang="el-GR" altLang="el-GR" sz="2400" dirty="0" err="1" smtClean="0"/>
              <a:t>ινωδόλυση</a:t>
            </a:r>
            <a:r>
              <a:rPr lang="el-GR" altLang="el-GR" sz="2400" dirty="0" smtClean="0"/>
              <a:t>).</a:t>
            </a:r>
            <a:endParaRPr lang="el-GR" altLang="el-GR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49</a:t>
            </a:fld>
            <a:endParaRPr lang="el-GR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Δυσινωδογοναιμίες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20883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altLang="el-GR" smtClean="0"/>
              <a:t>Έλλειψη παράγοντα</a:t>
            </a:r>
            <a:r>
              <a:rPr lang="en-US" altLang="el-GR" smtClean="0"/>
              <a:t> VII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91264" cy="5328592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el-GR" sz="2400" dirty="0" err="1" smtClean="0"/>
              <a:t>Αυτοσωμικό</a:t>
            </a:r>
            <a:r>
              <a:rPr lang="el-GR" sz="2400" dirty="0" smtClean="0"/>
              <a:t> υπολειπόμενο χαρακτήρα.</a:t>
            </a:r>
          </a:p>
          <a:p>
            <a:pPr eaLnBrk="1" hangingPunct="1">
              <a:defRPr/>
            </a:pPr>
            <a:r>
              <a:rPr lang="el-GR" sz="2400" dirty="0" smtClean="0"/>
              <a:t>1/500.000.</a:t>
            </a:r>
          </a:p>
          <a:p>
            <a:pPr eaLnBrk="1" hangingPunct="1">
              <a:defRPr/>
            </a:pPr>
            <a:r>
              <a:rPr lang="en-US" sz="2400" dirty="0" smtClean="0"/>
              <a:t>O </a:t>
            </a:r>
            <a:r>
              <a:rPr lang="el-GR" sz="2400" dirty="0" smtClean="0"/>
              <a:t>παράγοντας </a:t>
            </a:r>
            <a:r>
              <a:rPr lang="en-US" sz="2400" dirty="0" smtClean="0"/>
              <a:t>VII</a:t>
            </a:r>
            <a:r>
              <a:rPr lang="el-GR" sz="2400" dirty="0" smtClean="0"/>
              <a:t> παίζει κεντρικό ρόλο στην έναρξη του σχηματισμού του θρόμβου. Ελάχιστη ποσότητα είναι αρκετή για την έναρξη του μηχανισμού της πήξης.</a:t>
            </a:r>
          </a:p>
          <a:p>
            <a:pPr eaLnBrk="1" hangingPunct="1">
              <a:defRPr/>
            </a:pPr>
            <a:r>
              <a:rPr lang="el-GR" sz="2400" dirty="0" smtClean="0"/>
              <a:t>Ακόμη και σε περιπτώσεις πολύ σοβαρής ανεπάρκειας του </a:t>
            </a:r>
            <a:r>
              <a:rPr lang="en-US" sz="2400" dirty="0" smtClean="0"/>
              <a:t>VII  </a:t>
            </a:r>
            <a:r>
              <a:rPr lang="el-GR" sz="2400" dirty="0" smtClean="0"/>
              <a:t>δεν παρατηρούνται συμπτώματα ανάλογα της αιμορροφιλίας. Έχουν παρόλα αυτά περιγραφεί αιμορραγικά ΚΝΣ.</a:t>
            </a:r>
          </a:p>
          <a:p>
            <a:pPr eaLnBrk="1" hangingPunct="1">
              <a:defRPr/>
            </a:pPr>
            <a:r>
              <a:rPr lang="el-GR" sz="2400" dirty="0" smtClean="0"/>
              <a:t>Διάγνωση: </a:t>
            </a:r>
            <a:r>
              <a:rPr lang="en-US" sz="2400" dirty="0" smtClean="0"/>
              <a:t>PT </a:t>
            </a:r>
            <a:r>
              <a:rPr lang="el-GR" sz="2400" dirty="0" smtClean="0"/>
              <a:t>παράταση, </a:t>
            </a:r>
            <a:r>
              <a:rPr lang="en-US" sz="2400" dirty="0" err="1" smtClean="0"/>
              <a:t>aPTT</a:t>
            </a:r>
            <a:r>
              <a:rPr lang="el-GR" sz="2400" dirty="0" err="1" smtClean="0"/>
              <a:t>κφ</a:t>
            </a:r>
            <a:r>
              <a:rPr lang="el-GR" sz="2400" dirty="0" smtClean="0"/>
              <a:t> , </a:t>
            </a:r>
            <a:r>
              <a:rPr lang="en-US" sz="2400" dirty="0" smtClean="0"/>
              <a:t>VII</a:t>
            </a:r>
            <a:r>
              <a:rPr lang="el-GR" sz="2400" dirty="0" smtClean="0"/>
              <a:t>μειωμένος.</a:t>
            </a:r>
          </a:p>
          <a:p>
            <a:pPr eaLnBrk="1" hangingPunct="1">
              <a:defRPr/>
            </a:pPr>
            <a:r>
              <a:rPr lang="el-GR" sz="2400" dirty="0" smtClean="0"/>
              <a:t>Θεραπεία: </a:t>
            </a:r>
            <a:r>
              <a:rPr lang="en-US" sz="2400" dirty="0" err="1" smtClean="0"/>
              <a:t>rVIIa</a:t>
            </a:r>
            <a:r>
              <a:rPr lang="en-US" sz="2400" dirty="0" smtClean="0"/>
              <a:t>, </a:t>
            </a:r>
            <a:r>
              <a:rPr lang="el-GR" sz="2400" dirty="0" smtClean="0"/>
              <a:t>επαναλαμβανόμενες δόσεις μικρός Τ1/2, εναλλακτικά </a:t>
            </a:r>
            <a:r>
              <a:rPr lang="en-US" sz="2400" dirty="0" smtClean="0"/>
              <a:t>FFP</a:t>
            </a:r>
            <a:r>
              <a:rPr lang="el-GR" sz="2400" dirty="0" smtClean="0"/>
              <a:t>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11328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dirty="0" err="1" smtClean="0"/>
              <a:t>Αυτοσωμικό</a:t>
            </a:r>
            <a:r>
              <a:rPr lang="el-GR" dirty="0" smtClean="0"/>
              <a:t> υπολειπόμενο χαρακτήρα.</a:t>
            </a:r>
          </a:p>
          <a:p>
            <a:pPr eaLnBrk="1" hangingPunct="1">
              <a:defRPr/>
            </a:pPr>
            <a:r>
              <a:rPr lang="el-GR" dirty="0" smtClean="0"/>
              <a:t>1/2.000.000.</a:t>
            </a:r>
          </a:p>
          <a:p>
            <a:pPr eaLnBrk="1" hangingPunct="1">
              <a:defRPr/>
            </a:pPr>
            <a:r>
              <a:rPr lang="en-US" dirty="0" smtClean="0"/>
              <a:t>O </a:t>
            </a:r>
            <a:r>
              <a:rPr lang="el-GR" dirty="0" smtClean="0"/>
              <a:t>παράγοντας ΧΙΙΙ παίζει ρόλο στη σταθεροποίηση του ινώδους.</a:t>
            </a:r>
          </a:p>
          <a:p>
            <a:pPr eaLnBrk="1" hangingPunct="1">
              <a:defRPr/>
            </a:pPr>
            <a:r>
              <a:rPr lang="el-GR" dirty="0" smtClean="0"/>
              <a:t>Χαρακτηριστική καθυστερημένη (6-24ώρες) μετεγχειρητική αιμορραγία με συνοδό διαταραχή επούλωσης.</a:t>
            </a:r>
          </a:p>
          <a:p>
            <a:pPr eaLnBrk="1" hangingPunct="1">
              <a:defRPr/>
            </a:pPr>
            <a:r>
              <a:rPr lang="el-GR" dirty="0" smtClean="0"/>
              <a:t>Στα νεογνά αιμορραγία από τον ομφάλιο λώρο   αυξημένος κίνδυνος </a:t>
            </a:r>
            <a:r>
              <a:rPr lang="el-GR" dirty="0" err="1" smtClean="0"/>
              <a:t>ενδοεγκεφαλικής</a:t>
            </a:r>
            <a:r>
              <a:rPr lang="el-GR" dirty="0" smtClean="0"/>
              <a:t> αιμορραγίας.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51</a:t>
            </a:fld>
            <a:endParaRPr lang="el-GR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Έλλειψη παράγοντα </a:t>
            </a:r>
            <a:r>
              <a:rPr lang="en-US" dirty="0" smtClean="0"/>
              <a:t>XIII</a:t>
            </a:r>
            <a:r>
              <a:rPr lang="el-GR" dirty="0" smtClean="0"/>
              <a:t>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</p:spTree>
    <p:extLst>
      <p:ext uri="{BB962C8B-B14F-4D97-AF65-F5344CB8AC3E}">
        <p14:creationId xmlns:p14="http://schemas.microsoft.com/office/powerpoint/2010/main" val="42737763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dirty="0" smtClean="0"/>
              <a:t>Διάγνωση δύσκολη γιατί το </a:t>
            </a:r>
            <a:r>
              <a:rPr lang="en-US" dirty="0" smtClean="0"/>
              <a:t>screening </a:t>
            </a:r>
            <a:r>
              <a:rPr lang="el-GR" dirty="0" smtClean="0"/>
              <a:t> της πήξης (</a:t>
            </a:r>
            <a:r>
              <a:rPr lang="en-US" dirty="0" smtClean="0"/>
              <a:t>PT, APPT , BT, PLT, FIB ) </a:t>
            </a:r>
            <a:r>
              <a:rPr lang="el-GR" dirty="0" smtClean="0"/>
              <a:t>ΚΦ. </a:t>
            </a:r>
            <a:r>
              <a:rPr lang="en-US" dirty="0" smtClean="0"/>
              <a:t>O </a:t>
            </a:r>
            <a:r>
              <a:rPr lang="el-GR" dirty="0" smtClean="0"/>
              <a:t>παράγοντας ΧΙΙΙ παίζει ρόλο στη σταθεροποίηση του ινώδους.</a:t>
            </a:r>
          </a:p>
          <a:p>
            <a:pPr eaLnBrk="1" hangingPunct="1">
              <a:defRPr/>
            </a:pPr>
            <a:r>
              <a:rPr lang="el-GR" dirty="0" smtClean="0"/>
              <a:t>Επί κλινικής υπόνοιας : </a:t>
            </a:r>
            <a:r>
              <a:rPr lang="el-GR" b="1" dirty="0" smtClean="0"/>
              <a:t>δοκιμασία διαλυτότητας του θρόμβου </a:t>
            </a:r>
            <a:r>
              <a:rPr lang="el-GR" dirty="0" smtClean="0"/>
              <a:t>(αρχή: η ιδιότητα του πλασματικού θρόμβου να παραμένει αδιάλυτος σε διάλυμα ουρίας 5Μ).</a:t>
            </a:r>
          </a:p>
          <a:p>
            <a:pPr eaLnBrk="1" hangingPunct="1">
              <a:defRPr/>
            </a:pPr>
            <a:r>
              <a:rPr lang="el-GR" dirty="0" smtClean="0"/>
              <a:t>Προσδιορισμός ΧΙΙΙ με </a:t>
            </a:r>
            <a:r>
              <a:rPr lang="en-US" dirty="0" smtClean="0"/>
              <a:t>ELISA</a:t>
            </a:r>
            <a:r>
              <a:rPr lang="el-GR" dirty="0" smtClean="0"/>
              <a:t>.</a:t>
            </a:r>
            <a:endParaRPr lang="en-US" dirty="0" smtClean="0"/>
          </a:p>
          <a:p>
            <a:pPr eaLnBrk="1" hangingPunct="1">
              <a:defRPr/>
            </a:pPr>
            <a:r>
              <a:rPr lang="el-GR" dirty="0" smtClean="0"/>
              <a:t>Αντιμετώπιση</a:t>
            </a:r>
          </a:p>
          <a:p>
            <a:pPr lvl="2" indent="-334963" eaLnBrk="1" hangingPunct="1">
              <a:buFont typeface="Courier New" panose="02070309020205020404" pitchFamily="49" charset="0"/>
              <a:buChar char="o"/>
              <a:defRPr/>
            </a:pPr>
            <a:r>
              <a:rPr lang="el-GR" dirty="0" smtClean="0"/>
              <a:t>Συμπυκνωμένος </a:t>
            </a:r>
            <a:r>
              <a:rPr lang="en-US" dirty="0" smtClean="0"/>
              <a:t>/</a:t>
            </a:r>
            <a:r>
              <a:rPr lang="el-GR" dirty="0" err="1" smtClean="0"/>
              <a:t>Ανασυνδυασμένος</a:t>
            </a:r>
            <a:r>
              <a:rPr lang="en-US" dirty="0" smtClean="0"/>
              <a:t> </a:t>
            </a:r>
            <a:r>
              <a:rPr lang="el-GR" dirty="0" smtClean="0"/>
              <a:t>ΧΙΙΙ</a:t>
            </a:r>
            <a:r>
              <a:rPr lang="en-US" dirty="0" smtClean="0"/>
              <a:t> (T1/2=7</a:t>
            </a:r>
            <a:r>
              <a:rPr lang="el-GR" dirty="0" smtClean="0"/>
              <a:t>ημέρες!).</a:t>
            </a:r>
          </a:p>
          <a:p>
            <a:pPr lvl="2" indent="-334963" eaLnBrk="1" hangingPunct="1">
              <a:buFont typeface="Courier New" panose="02070309020205020404" pitchFamily="49" charset="0"/>
              <a:buChar char="o"/>
              <a:defRPr/>
            </a:pPr>
            <a:r>
              <a:rPr lang="en-US" dirty="0" smtClean="0"/>
              <a:t>FFP</a:t>
            </a:r>
            <a:r>
              <a:rPr lang="el-GR" dirty="0" smtClean="0"/>
              <a:t>.</a:t>
            </a:r>
            <a:endParaRPr lang="en-US" dirty="0" smtClean="0"/>
          </a:p>
          <a:p>
            <a:pPr eaLnBrk="1" hangingPunct="1">
              <a:defRPr/>
            </a:pPr>
            <a:endParaRPr 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52</a:t>
            </a:fld>
            <a:endParaRPr lang="el-GR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Έλλειψη παράγοντα </a:t>
            </a:r>
            <a:r>
              <a:rPr lang="en-US" dirty="0"/>
              <a:t>XIII</a:t>
            </a:r>
            <a:r>
              <a:rPr lang="el-GR" dirty="0"/>
              <a:t> </a:t>
            </a:r>
            <a:r>
              <a:rPr lang="el-GR" sz="3000" b="0" dirty="0" smtClean="0"/>
              <a:t>2/2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910858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53</a:t>
            </a:fld>
            <a:endParaRPr lang="el-GR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229600" cy="1296144"/>
          </a:xfrm>
          <a:ln>
            <a:solidFill>
              <a:srgbClr val="004A82"/>
            </a:solidFill>
          </a:ln>
        </p:spPr>
        <p:txBody>
          <a:bodyPr>
            <a:noAutofit/>
          </a:bodyPr>
          <a:lstStyle/>
          <a:p>
            <a:r>
              <a:rPr lang="el-GR" dirty="0"/>
              <a:t>Αιμορραγική διάθεση από </a:t>
            </a:r>
            <a:br>
              <a:rPr lang="el-GR" dirty="0"/>
            </a:br>
            <a:r>
              <a:rPr lang="el-GR" dirty="0"/>
              <a:t>επίκτητες διαταραχές -ΔΕΠ</a:t>
            </a:r>
          </a:p>
        </p:txBody>
      </p:sp>
    </p:spTree>
    <p:extLst>
      <p:ext uri="{BB962C8B-B14F-4D97-AF65-F5344CB8AC3E}">
        <p14:creationId xmlns:p14="http://schemas.microsoft.com/office/powerpoint/2010/main" val="287306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54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Διάχυτη </a:t>
            </a:r>
            <a:r>
              <a:rPr lang="el-GR" dirty="0" err="1"/>
              <a:t>ενδαγγειακή</a:t>
            </a:r>
            <a:r>
              <a:rPr lang="el-GR" dirty="0"/>
              <a:t> πήξη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διάχυτη </a:t>
            </a:r>
            <a:r>
              <a:rPr lang="el-GR" dirty="0" err="1"/>
              <a:t>ενδαγγειακή</a:t>
            </a:r>
            <a:r>
              <a:rPr lang="el-GR" dirty="0"/>
              <a:t> πήξη- </a:t>
            </a:r>
            <a:r>
              <a:rPr lang="el-GR" dirty="0" err="1"/>
              <a:t>Disseminated</a:t>
            </a:r>
            <a:r>
              <a:rPr lang="el-GR" dirty="0"/>
              <a:t> </a:t>
            </a:r>
            <a:r>
              <a:rPr lang="el-GR" dirty="0" err="1"/>
              <a:t>Intravascular</a:t>
            </a:r>
            <a:r>
              <a:rPr lang="el-GR" dirty="0"/>
              <a:t> </a:t>
            </a:r>
            <a:r>
              <a:rPr lang="el-GR" dirty="0" err="1"/>
              <a:t>Coagulation</a:t>
            </a:r>
            <a:r>
              <a:rPr lang="el-GR" dirty="0"/>
              <a:t> (DIC) αποτελεί επίκτητη διαταραχή που χαρακτηρίζεται από συστηματική </a:t>
            </a:r>
            <a:r>
              <a:rPr lang="el-GR" dirty="0" err="1"/>
              <a:t>ενδαγγειακή</a:t>
            </a:r>
            <a:r>
              <a:rPr lang="el-GR" dirty="0"/>
              <a:t> ενεργοποίηση του μηχανισμού της </a:t>
            </a:r>
            <a:r>
              <a:rPr lang="el-GR" dirty="0" smtClean="0"/>
              <a:t>πήξης.</a:t>
            </a:r>
            <a:endParaRPr lang="el-GR" dirty="0"/>
          </a:p>
          <a:p>
            <a:r>
              <a:rPr lang="el-GR" dirty="0"/>
              <a:t>Αν και είναι κυρίως </a:t>
            </a:r>
            <a:r>
              <a:rPr lang="el-GR" dirty="0" err="1"/>
              <a:t>θρομβωτική</a:t>
            </a:r>
            <a:r>
              <a:rPr lang="el-GR" dirty="0"/>
              <a:t> διαδικασία , προκαλεί τόσο θρομβώσεις (αρχικά) όσο και αιμορραγίες (τελικά</a:t>
            </a:r>
            <a:r>
              <a:rPr lang="el-GR" dirty="0" smtClean="0"/>
              <a:t>).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99190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55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Επιδημιολογικά δεδομένα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Παρατηρείται περίπου στο 1% των νοσηλευόμενων </a:t>
            </a:r>
            <a:r>
              <a:rPr lang="el-GR" dirty="0" smtClean="0"/>
              <a:t>ασθενών.</a:t>
            </a:r>
            <a:endParaRPr lang="el-GR" dirty="0"/>
          </a:p>
          <a:p>
            <a:r>
              <a:rPr lang="el-GR" dirty="0"/>
              <a:t>Η θνητότητα κυμαίνεται από 40-80% σε διάφορες </a:t>
            </a:r>
            <a:r>
              <a:rPr lang="el-GR" dirty="0" smtClean="0"/>
              <a:t>σειρές.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143204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Παθοφυσιολογία </a:t>
            </a:r>
            <a:r>
              <a:rPr lang="en-US" altLang="el-GR" smtClean="0"/>
              <a:t>DIC</a:t>
            </a:r>
            <a:endParaRPr lang="el-GR" altLang="el-GR" smtClean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sz="2400" smtClean="0"/>
              <a:t>Στη </a:t>
            </a:r>
            <a:r>
              <a:rPr lang="en-US" altLang="el-GR" sz="2400" smtClean="0"/>
              <a:t>DIC, </a:t>
            </a:r>
            <a:r>
              <a:rPr lang="el-GR" altLang="el-GR" sz="2400" smtClean="0"/>
              <a:t>η συστηματική ενεργοποίηση του μηχανισμού της πήξης οδηγεί αυτόματα στο σχηματισμό θρόμβων (με αποτέλεσμα την προβληματική αιμάτωση ζωτικών οργάνων) και επιπλέον την κατανάλωση αιμοπεταλίων και παραγόντων πήξης (με αποτέλεσμα αιμορραγίες).</a:t>
            </a:r>
            <a:r>
              <a:rPr lang="en-US" altLang="el-GR" sz="2400" smtClean="0"/>
              <a:t> </a:t>
            </a:r>
            <a:endParaRPr lang="el-GR" altLang="el-GR" sz="2400" smtClean="0"/>
          </a:p>
          <a:p>
            <a:pPr eaLnBrk="1" hangingPunct="1"/>
            <a:r>
              <a:rPr lang="el-GR" altLang="el-GR" sz="2400" smtClean="0"/>
              <a:t>Διαταράσσεται επομένως η ομοιόσταση του οργανισμού.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05214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err="1" smtClean="0"/>
              <a:t>Παθοφυσιολογία</a:t>
            </a:r>
            <a:r>
              <a:rPr lang="el-GR" altLang="el-GR" dirty="0" smtClean="0"/>
              <a:t> </a:t>
            </a:r>
            <a:r>
              <a:rPr lang="en-US" altLang="el-GR" dirty="0" smtClean="0"/>
              <a:t>DIC</a:t>
            </a:r>
            <a:r>
              <a:rPr lang="el-GR" altLang="el-GR" dirty="0" smtClean="0"/>
              <a:t> </a:t>
            </a:r>
            <a:r>
              <a:rPr lang="el-GR" altLang="el-GR" sz="3000" b="0" dirty="0" smtClean="0"/>
              <a:t>1/2</a:t>
            </a:r>
            <a:endParaRPr lang="en-US" altLang="el-GR" sz="3000" b="0" dirty="0" smtClean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 sz="2400" b="1" dirty="0" smtClean="0"/>
              <a:t>Θρόμβωση </a:t>
            </a:r>
            <a:r>
              <a:rPr lang="en-US" altLang="el-GR" sz="2400" dirty="0" smtClean="0"/>
              <a:t>-</a:t>
            </a:r>
            <a:r>
              <a:rPr lang="el-GR" altLang="el-GR" sz="2400" dirty="0" smtClean="0"/>
              <a:t> βραχεία περίοδος </a:t>
            </a:r>
            <a:r>
              <a:rPr lang="el-GR" altLang="el-GR" sz="2400" dirty="0" err="1" smtClean="0"/>
              <a:t>υπερπηκτικότητας</a:t>
            </a:r>
            <a:endParaRPr lang="el-GR" altLang="el-GR" sz="2400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el-GR" altLang="el-GR" sz="2400" dirty="0" smtClean="0"/>
              <a:t>Ενεργοποίηση του καταρράκτη της πήξης</a:t>
            </a:r>
            <a:r>
              <a:rPr lang="en-US" altLang="el-GR" sz="2400" dirty="0" smtClean="0"/>
              <a:t>, </a:t>
            </a:r>
            <a:r>
              <a:rPr lang="el-GR" altLang="el-GR" sz="2400" dirty="0" smtClean="0"/>
              <a:t>με αποτέλεσμα τον διάχυτο σχηματισμό ινώδους.</a:t>
            </a:r>
            <a:endParaRPr lang="en-US" altLang="el-GR" sz="2400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el-GR" altLang="el-GR" sz="2400" dirty="0" smtClean="0"/>
              <a:t>Εναπόθεση </a:t>
            </a:r>
            <a:r>
              <a:rPr lang="el-GR" altLang="el-GR" sz="2400" dirty="0" err="1" smtClean="0"/>
              <a:t>μικροθρόμβων</a:t>
            </a:r>
            <a:r>
              <a:rPr lang="el-GR" altLang="el-GR" sz="2400" dirty="0" smtClean="0"/>
              <a:t> στη </a:t>
            </a:r>
            <a:r>
              <a:rPr lang="el-GR" altLang="el-GR" sz="2400" dirty="0" err="1" smtClean="0"/>
              <a:t>μικροκυκλοφορία</a:t>
            </a:r>
            <a:r>
              <a:rPr lang="el-GR" altLang="el-GR" sz="2400" dirty="0" smtClean="0"/>
              <a:t>.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el-GR" altLang="el-GR" sz="2400" dirty="0" smtClean="0"/>
              <a:t>Οι εναποθέσεις </a:t>
            </a:r>
            <a:r>
              <a:rPr lang="el-GR" altLang="el-GR" sz="2400" dirty="0" err="1" smtClean="0"/>
              <a:t>ινικής</a:t>
            </a:r>
            <a:r>
              <a:rPr lang="el-GR" altLang="el-GR" sz="2400" dirty="0" smtClean="0"/>
              <a:t> οδηγούν σε </a:t>
            </a:r>
            <a:r>
              <a:rPr lang="el-GR" altLang="el-GR" sz="2400" dirty="0" err="1" smtClean="0"/>
              <a:t>ιστική</a:t>
            </a:r>
            <a:r>
              <a:rPr lang="el-GR" altLang="el-GR" sz="2400" dirty="0" smtClean="0"/>
              <a:t> ισχαιμία </a:t>
            </a:r>
            <a:r>
              <a:rPr lang="el-GR" altLang="el-GR" sz="2400" dirty="0" err="1" smtClean="0"/>
              <a:t>υποξία</a:t>
            </a:r>
            <a:r>
              <a:rPr lang="el-GR" altLang="el-GR" sz="2400" dirty="0" smtClean="0"/>
              <a:t> και νεκρώσεις.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el-GR" altLang="el-GR" sz="2400" dirty="0" err="1" smtClean="0"/>
              <a:t>Πολυοργανική</a:t>
            </a:r>
            <a:r>
              <a:rPr lang="el-GR" altLang="el-GR" sz="2400" dirty="0" smtClean="0"/>
              <a:t> δυσλειτουργία.</a:t>
            </a:r>
            <a:endParaRPr lang="en-US" altLang="el-GR" sz="16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05360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err="1" smtClean="0"/>
              <a:t>Παθοφυσιολογία</a:t>
            </a:r>
            <a:r>
              <a:rPr lang="el-GR" altLang="el-GR" dirty="0" smtClean="0"/>
              <a:t> </a:t>
            </a:r>
            <a:r>
              <a:rPr lang="en-US" altLang="el-GR" dirty="0" smtClean="0"/>
              <a:t>DIC</a:t>
            </a:r>
            <a:r>
              <a:rPr lang="el-GR" altLang="el-GR" dirty="0" smtClean="0"/>
              <a:t> </a:t>
            </a:r>
            <a:r>
              <a:rPr lang="el-GR" altLang="el-GR" sz="3000" b="0" dirty="0"/>
              <a:t>2</a:t>
            </a:r>
            <a:r>
              <a:rPr lang="el-GR" altLang="el-GR" sz="3000" b="0" dirty="0" smtClean="0"/>
              <a:t>/2</a:t>
            </a:r>
            <a:endParaRPr lang="en-US" altLang="el-GR" sz="3000" b="0" dirty="0" smtClean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91264" cy="5040560"/>
          </a:xfrm>
        </p:spPr>
        <p:txBody>
          <a:bodyPr/>
          <a:lstStyle/>
          <a:p>
            <a:pPr marL="0" indent="0">
              <a:buNone/>
            </a:pPr>
            <a:r>
              <a:rPr lang="el-GR" altLang="el-GR" sz="2400" b="1" dirty="0" smtClean="0">
                <a:solidFill>
                  <a:schemeClr val="hlink"/>
                </a:solidFill>
              </a:rPr>
              <a:t>Ινωδόλυση</a:t>
            </a:r>
            <a:r>
              <a:rPr lang="el-GR" altLang="el-GR" sz="2400" dirty="0" smtClean="0">
                <a:solidFill>
                  <a:schemeClr val="hlink"/>
                </a:solidFill>
              </a:rPr>
              <a:t> - περίοδος </a:t>
            </a:r>
            <a:r>
              <a:rPr lang="el-GR" altLang="el-GR" sz="2400" dirty="0" err="1">
                <a:solidFill>
                  <a:schemeClr val="hlink"/>
                </a:solidFill>
              </a:rPr>
              <a:t>υποπηκτικότητας</a:t>
            </a:r>
            <a:r>
              <a:rPr lang="el-GR" altLang="el-GR" sz="2400" dirty="0">
                <a:solidFill>
                  <a:schemeClr val="hlink"/>
                </a:solidFill>
              </a:rPr>
              <a:t> (αιμορραγική φάση)</a:t>
            </a:r>
          </a:p>
          <a:p>
            <a:r>
              <a:rPr lang="el-GR" altLang="el-GR" sz="2400" dirty="0">
                <a:solidFill>
                  <a:schemeClr val="hlink"/>
                </a:solidFill>
              </a:rPr>
              <a:t>Ενεργοποίηση </a:t>
            </a:r>
            <a:r>
              <a:rPr lang="el-GR" altLang="el-GR" sz="2400" dirty="0" smtClean="0">
                <a:solidFill>
                  <a:schemeClr val="hlink"/>
                </a:solidFill>
              </a:rPr>
              <a:t>συμπληρώματος.</a:t>
            </a:r>
            <a:endParaRPr lang="el-GR" altLang="el-GR" sz="2400" dirty="0">
              <a:solidFill>
                <a:schemeClr val="hlink"/>
              </a:solidFill>
            </a:endParaRPr>
          </a:p>
          <a:p>
            <a:r>
              <a:rPr lang="el-GR" altLang="el-GR" sz="2400" dirty="0">
                <a:solidFill>
                  <a:schemeClr val="hlink"/>
                </a:solidFill>
              </a:rPr>
              <a:t>Παραπροϊόντα της </a:t>
            </a:r>
            <a:r>
              <a:rPr lang="el-GR" altLang="el-GR" sz="2400" dirty="0" err="1">
                <a:solidFill>
                  <a:schemeClr val="hlink"/>
                </a:solidFill>
              </a:rPr>
              <a:t>ινωδόλυσης</a:t>
            </a:r>
            <a:r>
              <a:rPr lang="el-GR" altLang="el-GR" sz="2400" dirty="0">
                <a:solidFill>
                  <a:schemeClr val="hlink"/>
                </a:solidFill>
              </a:rPr>
              <a:t> (</a:t>
            </a:r>
            <a:r>
              <a:rPr lang="el-GR" altLang="el-GR" sz="2400" dirty="0" smtClean="0">
                <a:solidFill>
                  <a:schemeClr val="hlink"/>
                </a:solidFill>
              </a:rPr>
              <a:t>ινώδες - προϊόντα </a:t>
            </a:r>
            <a:r>
              <a:rPr lang="el-GR" altLang="el-GR" sz="2400" dirty="0">
                <a:solidFill>
                  <a:schemeClr val="hlink"/>
                </a:solidFill>
              </a:rPr>
              <a:t>διάσπασης του ινώδους (FDP) ευνοούν περαιτέρω την αιμορραγία  μέσω αλληλεπίδρασης με την συσσώρευση των PLT, τον πολυμερισμό του ινώδους και τη δραστικότητα της </a:t>
            </a:r>
            <a:r>
              <a:rPr lang="el-GR" altLang="el-GR" sz="2400" dirty="0" smtClean="0">
                <a:solidFill>
                  <a:schemeClr val="hlink"/>
                </a:solidFill>
              </a:rPr>
              <a:t>θρομβίνης.</a:t>
            </a:r>
            <a:endParaRPr lang="el-GR" altLang="el-GR" sz="2400" dirty="0">
              <a:solidFill>
                <a:schemeClr val="hlink"/>
              </a:solidFill>
            </a:endParaRPr>
          </a:p>
          <a:p>
            <a:r>
              <a:rPr lang="el-GR" altLang="el-GR" sz="2400" dirty="0">
                <a:solidFill>
                  <a:schemeClr val="hlink"/>
                </a:solidFill>
              </a:rPr>
              <a:t>Οδηγεί σε </a:t>
            </a:r>
            <a:r>
              <a:rPr lang="el-GR" altLang="el-GR" sz="2400" dirty="0" smtClean="0">
                <a:solidFill>
                  <a:schemeClr val="hlink"/>
                </a:solidFill>
              </a:rPr>
              <a:t>αιμορραγία.</a:t>
            </a:r>
            <a:endParaRPr lang="el-GR" altLang="el-GR" sz="2400" dirty="0">
              <a:solidFill>
                <a:schemeClr val="hlink"/>
              </a:solidFill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203452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r>
              <a:rPr lang="el-GR" dirty="0"/>
              <a:t>Αιμορραγική διάθεση οφειλόμενη σε διαταραχές </a:t>
            </a:r>
            <a:r>
              <a:rPr lang="el-GR" dirty="0" smtClean="0"/>
              <a:t>αγγείων </a:t>
            </a:r>
            <a:r>
              <a:rPr lang="el-GR" sz="3000" b="0" dirty="0" smtClean="0"/>
              <a:t>2/4</a:t>
            </a:r>
            <a:endParaRPr lang="el-GR" sz="3000" b="0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457200" y="1412776"/>
            <a:ext cx="8291264" cy="525658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b="1" dirty="0"/>
              <a:t>Κληρονομικές </a:t>
            </a:r>
            <a:r>
              <a:rPr lang="el-GR" b="1" dirty="0" smtClean="0"/>
              <a:t>- Κληρονομική </a:t>
            </a:r>
            <a:r>
              <a:rPr lang="el-GR" b="1" dirty="0"/>
              <a:t>αιμορραγική </a:t>
            </a:r>
            <a:r>
              <a:rPr lang="el-GR" b="1" dirty="0" err="1"/>
              <a:t>τηλαγγειεκτασία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l-GR" b="1" dirty="0">
                <a:solidFill>
                  <a:schemeClr val="accent1">
                    <a:lumMod val="75000"/>
                  </a:schemeClr>
                </a:solidFill>
              </a:rPr>
              <a:t>(Νόσος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Rendu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-Osler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l-GR" b="1" dirty="0" smtClean="0"/>
          </a:p>
          <a:p>
            <a:pPr lvl="1" indent="-387350"/>
            <a:r>
              <a:rPr lang="el-GR" dirty="0" err="1" smtClean="0"/>
              <a:t>Αυτοσωμικό</a:t>
            </a:r>
            <a:r>
              <a:rPr lang="el-GR" dirty="0" smtClean="0"/>
              <a:t> Επικρατές.</a:t>
            </a:r>
            <a:endParaRPr lang="el-GR" dirty="0"/>
          </a:p>
          <a:p>
            <a:pPr lvl="1" indent="-387350"/>
            <a:r>
              <a:rPr lang="el-GR" dirty="0" err="1" smtClean="0"/>
              <a:t>Τηλαγγειεκτασίες</a:t>
            </a:r>
            <a:r>
              <a:rPr lang="el-GR" dirty="0" smtClean="0"/>
              <a:t>, χαρακτηριστικές </a:t>
            </a:r>
            <a:r>
              <a:rPr lang="el-GR" dirty="0"/>
              <a:t>βλάβες στο δέρμα – βλεννογόνους και εσωτερικά </a:t>
            </a:r>
            <a:r>
              <a:rPr lang="el-GR" dirty="0" smtClean="0"/>
              <a:t>όργανα.</a:t>
            </a:r>
            <a:endParaRPr lang="el-GR" dirty="0"/>
          </a:p>
          <a:p>
            <a:pPr lvl="1" indent="-387350"/>
            <a:r>
              <a:rPr lang="el-GR" dirty="0"/>
              <a:t>Συχνές </a:t>
            </a:r>
            <a:r>
              <a:rPr lang="el-GR" dirty="0" smtClean="0"/>
              <a:t>ρινορραγίες.</a:t>
            </a:r>
            <a:endParaRPr lang="el-GR" dirty="0"/>
          </a:p>
          <a:p>
            <a:pPr lvl="1" indent="-387350"/>
            <a:r>
              <a:rPr lang="el-GR" dirty="0"/>
              <a:t>10% </a:t>
            </a:r>
            <a:r>
              <a:rPr lang="el-GR" dirty="0" err="1"/>
              <a:t>αρτηριοφλεβώδεις</a:t>
            </a:r>
            <a:r>
              <a:rPr lang="el-GR" dirty="0"/>
              <a:t> επικοινωνία στον </a:t>
            </a:r>
            <a:r>
              <a:rPr lang="el-GR" dirty="0" smtClean="0"/>
              <a:t>πνεύμονα.</a:t>
            </a:r>
            <a:endParaRPr lang="el-GR" dirty="0"/>
          </a:p>
          <a:p>
            <a:pPr lvl="1" indent="-387350"/>
            <a:r>
              <a:rPr lang="el-GR" dirty="0"/>
              <a:t>Αιμορραγία ΓΕΣ </a:t>
            </a:r>
            <a:r>
              <a:rPr lang="el-GR" dirty="0" smtClean="0"/>
              <a:t>υποτροπιάζουσες.</a:t>
            </a:r>
            <a:endParaRPr lang="el-GR" dirty="0"/>
          </a:p>
          <a:p>
            <a:pPr lvl="1" indent="-387350"/>
            <a:r>
              <a:rPr lang="el-GR" dirty="0" smtClean="0"/>
              <a:t>Σιδηροπενία.</a:t>
            </a:r>
            <a:endParaRPr lang="el-GR" dirty="0"/>
          </a:p>
          <a:p>
            <a:pPr lvl="1" indent="-387350"/>
            <a:r>
              <a:rPr lang="el-GR" dirty="0"/>
              <a:t>Αντιμετώπιση: εμβολισμός, </a:t>
            </a:r>
            <a:r>
              <a:rPr lang="el-GR" dirty="0" err="1"/>
              <a:t>τρανεξαμικό</a:t>
            </a:r>
            <a:r>
              <a:rPr lang="el-GR" dirty="0"/>
              <a:t>, </a:t>
            </a:r>
            <a:r>
              <a:rPr lang="el-GR" dirty="0" smtClean="0"/>
              <a:t>σίδηρος.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305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Παράγοντες κινδύνου-αιτιολογία </a:t>
            </a:r>
            <a:r>
              <a:rPr lang="en-US" altLang="el-GR" dirty="0" smtClean="0"/>
              <a:t>DIC</a:t>
            </a:r>
            <a:endParaRPr lang="el-GR" altLang="el-GR" dirty="0" smtClean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l-GR" sz="2400" dirty="0" smtClean="0"/>
              <a:t>H DIC </a:t>
            </a:r>
            <a:r>
              <a:rPr lang="el-GR" altLang="el-GR" sz="2400" dirty="0" smtClean="0"/>
              <a:t>αποτελεί σχεδόν αποκλειστικά δευτεροπαθή διαταραχή λόγω ενεργοποίησης κάποιου από τα μονοπάτια του μηχανισμού της πήξης.</a:t>
            </a:r>
          </a:p>
          <a:p>
            <a:pPr eaLnBrk="1" hangingPunct="1"/>
            <a:r>
              <a:rPr lang="el-GR" altLang="el-GR" sz="2400" dirty="0" smtClean="0"/>
              <a:t>Η υποκείμενη αιτία είναι αυτή που πυροδοτεί την διαταραχή αυτή είτε:</a:t>
            </a:r>
          </a:p>
          <a:p>
            <a:pPr lvl="1" indent="-387350"/>
            <a:r>
              <a:rPr lang="el-GR" altLang="el-GR" sz="2400" dirty="0" smtClean="0"/>
              <a:t>εξωγενώς μέσω βλάβης του ενδοθηλίου ή </a:t>
            </a:r>
          </a:p>
          <a:p>
            <a:pPr lvl="1" indent="-387350"/>
            <a:r>
              <a:rPr lang="el-GR" altLang="el-GR" sz="2400" dirty="0" smtClean="0"/>
              <a:t>ενδογενώς μέσω βλάβης του αιμοφόρου αγγείου.</a:t>
            </a:r>
          </a:p>
          <a:p>
            <a:pPr eaLnBrk="1" hangingPunct="1"/>
            <a:endParaRPr lang="el-GR" alt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46139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Καταστάσεις που σχετίζονται με </a:t>
            </a:r>
            <a:r>
              <a:rPr lang="en-US" altLang="el-GR" dirty="0" smtClean="0"/>
              <a:t>DIC</a:t>
            </a:r>
            <a:r>
              <a:rPr lang="el-GR" altLang="el-GR" dirty="0" smtClean="0"/>
              <a:t> </a:t>
            </a:r>
            <a:r>
              <a:rPr lang="el-GR" altLang="el-GR" sz="3000" b="0" dirty="0" smtClean="0"/>
              <a:t>1/2</a:t>
            </a:r>
            <a:endParaRPr lang="en-US" altLang="el-GR" sz="3000" b="0" dirty="0" smtClean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7787208" cy="5040560"/>
          </a:xfrm>
        </p:spPr>
        <p:txBody>
          <a:bodyPr>
            <a:normAutofit/>
          </a:bodyPr>
          <a:lstStyle/>
          <a:p>
            <a:r>
              <a:rPr lang="el-GR" altLang="el-GR" sz="2400" b="1" dirty="0" smtClean="0"/>
              <a:t>Ενδοθηλιακή βλάβη</a:t>
            </a:r>
          </a:p>
          <a:p>
            <a:pPr lvl="1" eaLnBrk="1" hangingPunct="1"/>
            <a:r>
              <a:rPr lang="en-US" altLang="el-GR" sz="2400" dirty="0" smtClean="0"/>
              <a:t>Shock-</a:t>
            </a:r>
            <a:r>
              <a:rPr lang="el-GR" altLang="el-GR" sz="2400" dirty="0" smtClean="0"/>
              <a:t>τραύμα.</a:t>
            </a:r>
          </a:p>
          <a:p>
            <a:pPr lvl="1" eaLnBrk="1" hangingPunct="1"/>
            <a:r>
              <a:rPr lang="en-US" altLang="el-GR" sz="2400" dirty="0" smtClean="0"/>
              <a:t>Infections (</a:t>
            </a:r>
            <a:r>
              <a:rPr lang="el-GR" altLang="el-GR" sz="2400" dirty="0" smtClean="0"/>
              <a:t>σήψη από</a:t>
            </a:r>
            <a:r>
              <a:rPr lang="en-US" altLang="el-GR" sz="2400" dirty="0" smtClean="0"/>
              <a:t> gram </a:t>
            </a:r>
            <a:r>
              <a:rPr lang="el-GR" altLang="el-GR" sz="2400" dirty="0" smtClean="0"/>
              <a:t>+</a:t>
            </a:r>
            <a:r>
              <a:rPr lang="en-US" altLang="el-GR" sz="2400" dirty="0" smtClean="0"/>
              <a:t>and gram </a:t>
            </a:r>
            <a:r>
              <a:rPr lang="el-GR" altLang="el-GR" sz="2400" dirty="0" smtClean="0"/>
              <a:t>-, </a:t>
            </a:r>
            <a:r>
              <a:rPr lang="el-GR" altLang="el-GR" sz="2400" dirty="0" err="1" smtClean="0"/>
              <a:t>ασπεργίλλωση</a:t>
            </a:r>
            <a:r>
              <a:rPr lang="en-US" altLang="el-GR" sz="2400" dirty="0" smtClean="0"/>
              <a:t>)</a:t>
            </a:r>
            <a:r>
              <a:rPr lang="el-GR" altLang="el-GR" sz="2400" dirty="0" smtClean="0"/>
              <a:t>.</a:t>
            </a:r>
            <a:endParaRPr lang="en-US" altLang="el-GR" sz="2400" dirty="0" smtClean="0"/>
          </a:p>
          <a:p>
            <a:pPr lvl="1" eaLnBrk="1" hangingPunct="1"/>
            <a:r>
              <a:rPr lang="el-GR" altLang="el-GR" sz="2400" dirty="0" smtClean="0"/>
              <a:t>Μαιευτικές επιπλοκές </a:t>
            </a:r>
            <a:r>
              <a:rPr lang="en-US" altLang="el-GR" sz="2400" dirty="0" smtClean="0"/>
              <a:t>(</a:t>
            </a:r>
            <a:r>
              <a:rPr lang="el-GR" altLang="el-GR" sz="2400" dirty="0" smtClean="0"/>
              <a:t>εκλαμψία, προδρομικός πλακούντας, εμβρυικός θάνατος</a:t>
            </a:r>
            <a:r>
              <a:rPr lang="el-GR" altLang="el-GR" sz="2400" dirty="0" smtClean="0"/>
              <a:t>).</a:t>
            </a:r>
            <a:endParaRPr lang="el-GR" altLang="el-GR" sz="2400" dirty="0" smtClean="0"/>
          </a:p>
          <a:p>
            <a:pPr lvl="1" eaLnBrk="1" hangingPunct="1"/>
            <a:r>
              <a:rPr lang="el-GR" altLang="el-GR" sz="2400" dirty="0" smtClean="0"/>
              <a:t>Κακοήθειες</a:t>
            </a:r>
            <a:r>
              <a:rPr lang="en-US" altLang="el-GR" sz="2400" dirty="0" smtClean="0"/>
              <a:t>: </a:t>
            </a:r>
            <a:r>
              <a:rPr lang="en-US" altLang="el-GR" sz="2400" dirty="0" smtClean="0"/>
              <a:t>APML, AML, </a:t>
            </a:r>
            <a:r>
              <a:rPr lang="el-GR" altLang="el-GR" sz="2400" dirty="0" smtClean="0"/>
              <a:t>πνεύμονα, </a:t>
            </a:r>
            <a:r>
              <a:rPr lang="el-GR" altLang="el-GR" sz="2400" dirty="0" err="1" smtClean="0"/>
              <a:t>κόλου</a:t>
            </a:r>
            <a:r>
              <a:rPr lang="el-GR" altLang="el-GR" sz="2400" dirty="0" smtClean="0"/>
              <a:t>, μαστού, προστάτη.</a:t>
            </a:r>
            <a:endParaRPr lang="en-US" alt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27979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Καταστάσεις που σχετίζονται με </a:t>
            </a:r>
            <a:r>
              <a:rPr lang="en-US" altLang="el-GR" dirty="0" smtClean="0"/>
              <a:t>DIC</a:t>
            </a:r>
            <a:r>
              <a:rPr lang="el-GR" altLang="el-GR" dirty="0" smtClean="0"/>
              <a:t> </a:t>
            </a:r>
            <a:r>
              <a:rPr lang="el-GR" altLang="el-GR" sz="3000" b="0" dirty="0"/>
              <a:t>2</a:t>
            </a:r>
            <a:r>
              <a:rPr lang="el-GR" altLang="el-GR" sz="3000" b="0" dirty="0" smtClean="0"/>
              <a:t>/2</a:t>
            </a:r>
            <a:endParaRPr lang="en-US" altLang="el-GR" sz="3000" b="0" dirty="0" smtClean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147248" cy="5040560"/>
          </a:xfrm>
        </p:spPr>
        <p:txBody>
          <a:bodyPr>
            <a:normAutofit/>
          </a:bodyPr>
          <a:lstStyle/>
          <a:p>
            <a:r>
              <a:rPr lang="el-GR" altLang="el-GR" sz="2400" b="1" dirty="0" smtClean="0"/>
              <a:t>Αγγειακή </a:t>
            </a:r>
            <a:r>
              <a:rPr lang="el-GR" altLang="el-GR" sz="2400" b="1" dirty="0"/>
              <a:t>βλάβη</a:t>
            </a:r>
          </a:p>
          <a:p>
            <a:pPr lvl="1"/>
            <a:r>
              <a:rPr lang="el-GR" altLang="el-GR" sz="2400" dirty="0"/>
              <a:t>Λοιμώδης </a:t>
            </a:r>
            <a:r>
              <a:rPr lang="el-GR" altLang="el-GR" sz="2400" dirty="0" err="1"/>
              <a:t>αγγείτις</a:t>
            </a:r>
            <a:r>
              <a:rPr lang="en-US" altLang="el-GR" sz="2400" dirty="0"/>
              <a:t> (</a:t>
            </a:r>
            <a:r>
              <a:rPr lang="el-GR" altLang="el-GR" sz="2400" dirty="0"/>
              <a:t>ορισμένες ιογενείς λοιμώξεις,</a:t>
            </a:r>
            <a:r>
              <a:rPr lang="en-US" altLang="el-GR" sz="2400" dirty="0"/>
              <a:t> </a:t>
            </a:r>
            <a:r>
              <a:rPr lang="el-GR" altLang="el-GR" sz="2400" dirty="0"/>
              <a:t>πυρετός βραχωδών ορέων</a:t>
            </a:r>
            <a:r>
              <a:rPr lang="en-US" altLang="el-GR" sz="2400" dirty="0" smtClean="0"/>
              <a:t>)</a:t>
            </a:r>
            <a:r>
              <a:rPr lang="el-GR" altLang="el-GR" sz="2400" dirty="0" smtClean="0"/>
              <a:t>.</a:t>
            </a:r>
            <a:endParaRPr lang="en-US" altLang="el-GR" sz="2400" dirty="0"/>
          </a:p>
          <a:p>
            <a:pPr lvl="1"/>
            <a:r>
              <a:rPr lang="el-GR" altLang="el-GR" sz="2400" dirty="0"/>
              <a:t>Αγγειακές </a:t>
            </a:r>
            <a:r>
              <a:rPr lang="el-GR" altLang="el-GR" sz="2400" dirty="0" smtClean="0"/>
              <a:t>διαταραχές.</a:t>
            </a:r>
            <a:endParaRPr lang="el-GR" altLang="el-GR" sz="2400" dirty="0"/>
          </a:p>
          <a:p>
            <a:pPr lvl="1"/>
            <a:r>
              <a:rPr lang="el-GR" altLang="el-GR" sz="2400" dirty="0" err="1"/>
              <a:t>Ενδαγγειακή</a:t>
            </a:r>
            <a:r>
              <a:rPr lang="el-GR" altLang="el-GR" sz="2400" dirty="0"/>
              <a:t> </a:t>
            </a:r>
            <a:r>
              <a:rPr lang="el-GR" altLang="el-GR" sz="2400" dirty="0" err="1"/>
              <a:t>αιμόλυση</a:t>
            </a:r>
            <a:r>
              <a:rPr lang="el-GR" altLang="el-GR" sz="2400" dirty="0"/>
              <a:t> </a:t>
            </a:r>
            <a:r>
              <a:rPr lang="en-US" altLang="el-GR" sz="2400" dirty="0"/>
              <a:t>(</a:t>
            </a:r>
            <a:r>
              <a:rPr lang="el-GR" altLang="el-GR" sz="2400" dirty="0"/>
              <a:t>αντίδραση σε μετάγγιση</a:t>
            </a:r>
            <a:r>
              <a:rPr lang="en-US" altLang="el-GR" sz="2400" dirty="0" smtClean="0"/>
              <a:t>)</a:t>
            </a:r>
            <a:r>
              <a:rPr lang="el-GR" altLang="el-GR" sz="2400" dirty="0" smtClean="0"/>
              <a:t>.</a:t>
            </a:r>
            <a:endParaRPr lang="el-GR" altLang="el-GR" sz="2400" dirty="0"/>
          </a:p>
          <a:p>
            <a:pPr lvl="1"/>
            <a:r>
              <a:rPr lang="el-GR" altLang="el-GR" sz="2400" dirty="0" smtClean="0"/>
              <a:t>Διάφορα αίτια - δήγμα </a:t>
            </a:r>
            <a:r>
              <a:rPr lang="el-GR" altLang="el-GR" sz="2400" dirty="0"/>
              <a:t>φιδιών, </a:t>
            </a:r>
            <a:r>
              <a:rPr lang="el-GR" altLang="el-GR" sz="2400" dirty="0" err="1"/>
              <a:t>παγκρεατίτις</a:t>
            </a:r>
            <a:r>
              <a:rPr lang="el-GR" altLang="el-GR" sz="2400" dirty="0"/>
              <a:t>, ηπατική ανεπάρκεια</a:t>
            </a:r>
            <a:r>
              <a:rPr lang="el-GR" altLang="el-GR" sz="2400" dirty="0" smtClean="0"/>
              <a:t>.</a:t>
            </a:r>
            <a:endParaRPr lang="en-US" altLang="el-GR" sz="24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13813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91264" cy="5040560"/>
          </a:xfrm>
        </p:spPr>
        <p:txBody>
          <a:bodyPr/>
          <a:lstStyle/>
          <a:p>
            <a:pPr eaLnBrk="1" hangingPunct="1"/>
            <a:r>
              <a:rPr lang="el-GR" altLang="el-GR" sz="2400" dirty="0" smtClean="0"/>
              <a:t>Η σήψη είναι συχνά η υποκείμενη αιτία πυροδότησης της </a:t>
            </a:r>
            <a:r>
              <a:rPr lang="en-US" altLang="el-GR" sz="2400" dirty="0" smtClean="0"/>
              <a:t>DIC</a:t>
            </a:r>
          </a:p>
          <a:p>
            <a:pPr eaLnBrk="1" hangingPunct="1"/>
            <a:r>
              <a:rPr lang="en-US" altLang="el-GR" sz="2400" dirty="0" smtClean="0"/>
              <a:t>O</a:t>
            </a:r>
            <a:r>
              <a:rPr lang="el-GR" altLang="el-GR" sz="2400" dirty="0" smtClean="0"/>
              <a:t>ι </a:t>
            </a:r>
            <a:r>
              <a:rPr lang="el-GR" altLang="el-GR" sz="2400" dirty="0" err="1" smtClean="0"/>
              <a:t>ενδοτοξίνες</a:t>
            </a:r>
            <a:r>
              <a:rPr lang="el-GR" altLang="el-GR" sz="2400" dirty="0" smtClean="0"/>
              <a:t> που σχετίζονται με τη σήψη ενεργοποιούν τον καταρράκτη της πήξης όπως και τα ίδια τα βακτήρια και οι ιοί.</a:t>
            </a:r>
            <a:endParaRPr lang="en-US" altLang="el-GR" sz="2400" dirty="0" smtClean="0"/>
          </a:p>
          <a:p>
            <a:pPr eaLnBrk="1" hangingPunct="1"/>
            <a:r>
              <a:rPr lang="el-GR" altLang="el-GR" sz="2400" dirty="0" smtClean="0"/>
              <a:t>Η σήψη προκαλεί ενεργοποίηση του συμπληρώματος</a:t>
            </a:r>
            <a:r>
              <a:rPr lang="en-US" altLang="el-GR" sz="2400" dirty="0" smtClean="0"/>
              <a:t>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62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Φλεγμονή-σήψη και </a:t>
            </a:r>
            <a:r>
              <a:rPr lang="en-US" dirty="0"/>
              <a:t>DIC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908354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dirty="0">
                <a:latin typeface="+mn-lt"/>
              </a:rPr>
              <a:t>Διάγνωση-εργαστηριακά </a:t>
            </a:r>
            <a:r>
              <a:rPr lang="el-GR" dirty="0" smtClean="0">
                <a:latin typeface="+mn-lt"/>
              </a:rPr>
              <a:t>ευρήματα </a:t>
            </a:r>
            <a:r>
              <a:rPr lang="el-GR" sz="3000" b="0" dirty="0" smtClean="0">
                <a:latin typeface="+mn-lt"/>
              </a:rPr>
              <a:t>1/2</a:t>
            </a:r>
            <a:endParaRPr lang="en-US" sz="3000" b="0" dirty="0">
              <a:latin typeface="+mn-lt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63</a:t>
            </a:fld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 smtClean="0"/>
              <a:t>Δοκιμασία</a:t>
            </a:r>
            <a:endParaRPr lang="el-GR" b="1" dirty="0"/>
          </a:p>
          <a:p>
            <a:r>
              <a:rPr lang="el-GR" dirty="0"/>
              <a:t>Αριθμός αιμοπεταλίων </a:t>
            </a:r>
            <a:r>
              <a:rPr lang="el-GR" dirty="0" smtClean="0"/>
              <a:t>– ελαττωμένος.</a:t>
            </a:r>
            <a:endParaRPr lang="el-GR" dirty="0"/>
          </a:p>
          <a:p>
            <a:r>
              <a:rPr lang="el-GR" dirty="0"/>
              <a:t>Προϊόντα διάσπασης ινώδους (</a:t>
            </a:r>
            <a:r>
              <a:rPr lang="en-US" dirty="0"/>
              <a:t>FDP) </a:t>
            </a:r>
            <a:r>
              <a:rPr lang="en-US" dirty="0" smtClean="0"/>
              <a:t>– </a:t>
            </a:r>
            <a:r>
              <a:rPr lang="el-GR" dirty="0" smtClean="0"/>
              <a:t>αυξημένα.</a:t>
            </a:r>
            <a:endParaRPr lang="el-GR" dirty="0"/>
          </a:p>
          <a:p>
            <a:r>
              <a:rPr lang="en-US" dirty="0"/>
              <a:t>Prothrombin time (PT) </a:t>
            </a:r>
            <a:r>
              <a:rPr lang="en-US" dirty="0" smtClean="0"/>
              <a:t>– </a:t>
            </a:r>
            <a:r>
              <a:rPr lang="el-GR" dirty="0" smtClean="0"/>
              <a:t>παρατεταμένος.</a:t>
            </a:r>
            <a:endParaRPr lang="el-GR" dirty="0"/>
          </a:p>
          <a:p>
            <a:r>
              <a:rPr lang="en-US" dirty="0"/>
              <a:t>Activated PTT </a:t>
            </a:r>
            <a:r>
              <a:rPr lang="en-US" dirty="0" smtClean="0"/>
              <a:t>– </a:t>
            </a:r>
            <a:r>
              <a:rPr lang="el-GR" dirty="0" smtClean="0"/>
              <a:t>παρατεταμένος.</a:t>
            </a:r>
            <a:endParaRPr lang="el-GR" dirty="0"/>
          </a:p>
          <a:p>
            <a:r>
              <a:rPr lang="en-US" dirty="0"/>
              <a:t>Thrombin time </a:t>
            </a:r>
            <a:r>
              <a:rPr lang="en-US" dirty="0" smtClean="0"/>
              <a:t>– </a:t>
            </a:r>
            <a:r>
              <a:rPr lang="el-GR" dirty="0" smtClean="0"/>
              <a:t>παρατεταμένος.</a:t>
            </a:r>
            <a:endParaRPr lang="el-GR" dirty="0"/>
          </a:p>
          <a:p>
            <a:r>
              <a:rPr lang="en-US" dirty="0"/>
              <a:t>Fibrinogen </a:t>
            </a:r>
            <a:r>
              <a:rPr lang="en-US" dirty="0" smtClean="0"/>
              <a:t>– </a:t>
            </a:r>
            <a:r>
              <a:rPr lang="el-GR" dirty="0" smtClean="0"/>
              <a:t>ελαττωμένο.</a:t>
            </a:r>
            <a:endParaRPr lang="el-GR" dirty="0"/>
          </a:p>
          <a:p>
            <a:r>
              <a:rPr lang="en-US" dirty="0"/>
              <a:t>D-dimers </a:t>
            </a:r>
            <a:r>
              <a:rPr lang="en-US" dirty="0" smtClean="0"/>
              <a:t>– </a:t>
            </a:r>
            <a:r>
              <a:rPr lang="el-GR" dirty="0" smtClean="0"/>
              <a:t>αυξημένα.</a:t>
            </a:r>
            <a:endParaRPr lang="el-GR" dirty="0"/>
          </a:p>
          <a:p>
            <a:r>
              <a:rPr lang="en-US" dirty="0" err="1"/>
              <a:t>Antithrombin</a:t>
            </a:r>
            <a:r>
              <a:rPr lang="en-US" dirty="0"/>
              <a:t> </a:t>
            </a:r>
            <a:r>
              <a:rPr lang="en-US" dirty="0" smtClean="0"/>
              <a:t>– </a:t>
            </a:r>
            <a:r>
              <a:rPr lang="el-GR" dirty="0" smtClean="0"/>
              <a:t>ελαττωμένη.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48770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64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Διάγνωση-εργαστηριακά ευρήματα </a:t>
            </a:r>
            <a:r>
              <a:rPr lang="el-GR" sz="3000" b="0" dirty="0" smtClean="0"/>
              <a:t>2/2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Στο επίχρισμα περιφερικού αίματος μπορεί να παρατηρηθούν </a:t>
            </a:r>
            <a:r>
              <a:rPr lang="el-GR" dirty="0" err="1"/>
              <a:t>σχιστοκύτταρα</a:t>
            </a:r>
            <a:r>
              <a:rPr lang="el-GR" dirty="0"/>
              <a:t>.</a:t>
            </a:r>
          </a:p>
          <a:p>
            <a:r>
              <a:rPr lang="el-GR" dirty="0"/>
              <a:t>Δεν είναι ειδικά για την DIC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697344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/>
        <p:txBody>
          <a:bodyPr lIns="90488" tIns="44450" rIns="90488" bIns="44450">
            <a:normAutofit/>
          </a:bodyPr>
          <a:lstStyle/>
          <a:p>
            <a:pPr eaLnBrk="1" hangingPunct="1"/>
            <a:r>
              <a:rPr lang="el-GR" altLang="el-GR" sz="2400" dirty="0" smtClean="0"/>
              <a:t>Ηπατική ανεπάρκεια.</a:t>
            </a:r>
            <a:endParaRPr lang="en-US" altLang="el-GR" sz="2400" dirty="0" smtClean="0"/>
          </a:p>
          <a:p>
            <a:pPr eaLnBrk="1" hangingPunct="1"/>
            <a:r>
              <a:rPr lang="el-GR" altLang="el-GR" sz="2400" dirty="0" smtClean="0"/>
              <a:t>Έλλειψη βιταμίνης</a:t>
            </a:r>
            <a:r>
              <a:rPr lang="en-US" altLang="el-GR" sz="2400" dirty="0" smtClean="0"/>
              <a:t> K</a:t>
            </a:r>
            <a:r>
              <a:rPr lang="el-GR" altLang="el-GR" sz="2400" dirty="0" smtClean="0"/>
              <a:t>.</a:t>
            </a:r>
            <a:endParaRPr lang="en-US" altLang="el-GR" sz="2400" dirty="0" smtClean="0"/>
          </a:p>
          <a:p>
            <a:pPr eaLnBrk="1" hangingPunct="1"/>
            <a:r>
              <a:rPr lang="el-GR" altLang="el-GR" sz="2400" dirty="0" smtClean="0"/>
              <a:t>Αιμολυτικό Ουραιμικό σύνδρομο-</a:t>
            </a:r>
            <a:r>
              <a:rPr lang="el-GR" altLang="el-GR" sz="2400" dirty="0" err="1" smtClean="0"/>
              <a:t>Θρομβωτική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Θρομβοπενική</a:t>
            </a:r>
            <a:r>
              <a:rPr lang="el-GR" altLang="el-GR" sz="2400" dirty="0" smtClean="0"/>
              <a:t> Πορφύρα.</a:t>
            </a:r>
            <a:endParaRPr lang="en-US" altLang="el-GR" sz="2400" dirty="0" smtClean="0"/>
          </a:p>
          <a:p>
            <a:pPr eaLnBrk="1" hangingPunct="1"/>
            <a:r>
              <a:rPr lang="el-GR" altLang="el-GR" sz="2400" dirty="0" smtClean="0"/>
              <a:t>Συγγενείς ανωμαλίες του </a:t>
            </a:r>
            <a:r>
              <a:rPr lang="el-GR" altLang="el-GR" sz="2400" dirty="0" err="1" smtClean="0"/>
              <a:t>ινωδογόνου</a:t>
            </a:r>
            <a:r>
              <a:rPr lang="el-GR" altLang="el-GR" sz="2400" dirty="0" smtClean="0"/>
              <a:t>.</a:t>
            </a:r>
            <a:endParaRPr lang="en-US" altLang="el-GR" sz="2400" dirty="0" smtClean="0"/>
          </a:p>
          <a:p>
            <a:pPr eaLnBrk="1" hangingPunct="1"/>
            <a:r>
              <a:rPr lang="el-GR" altLang="el-GR" sz="2400" dirty="0" smtClean="0"/>
              <a:t>Σύνδρομο </a:t>
            </a:r>
            <a:r>
              <a:rPr lang="en-US" altLang="el-GR" sz="2400" dirty="0" smtClean="0"/>
              <a:t>HELLP</a:t>
            </a:r>
            <a:r>
              <a:rPr lang="el-GR" altLang="el-GR" sz="2400" dirty="0" smtClean="0"/>
              <a:t>.</a:t>
            </a:r>
            <a:endParaRPr lang="en-US" alt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65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Διαφορική διάγνωση</a:t>
            </a:r>
          </a:p>
        </p:txBody>
      </p:sp>
    </p:spTree>
    <p:extLst>
      <p:ext uri="{BB962C8B-B14F-4D97-AF65-F5344CB8AC3E}">
        <p14:creationId xmlns:p14="http://schemas.microsoft.com/office/powerpoint/2010/main" val="21429589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66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Θεραπευτική προσέγγιση </a:t>
            </a:r>
            <a:r>
              <a:rPr lang="en-US" dirty="0" smtClean="0"/>
              <a:t>DIC</a:t>
            </a:r>
            <a:r>
              <a:rPr lang="el-GR" dirty="0" smtClean="0"/>
              <a:t>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αντιμετώπιση της υποκείμενης αιτίας αποτελεί τη μοναδική αποδεδειγμένη </a:t>
            </a:r>
            <a:r>
              <a:rPr lang="el-GR" dirty="0" smtClean="0"/>
              <a:t>θεραπεία.</a:t>
            </a:r>
            <a:endParaRPr lang="el-GR" dirty="0"/>
          </a:p>
          <a:p>
            <a:r>
              <a:rPr lang="el-GR" dirty="0"/>
              <a:t>Υποστηρικτική-συντηρητική αντιμετώπιση επιπλοκών από τα προσβεβλημένα </a:t>
            </a:r>
            <a:r>
              <a:rPr lang="el-GR" dirty="0" smtClean="0"/>
              <a:t>όργανα.</a:t>
            </a:r>
            <a:endParaRPr lang="el-GR" dirty="0"/>
          </a:p>
          <a:p>
            <a:r>
              <a:rPr lang="el-GR" dirty="0"/>
              <a:t>Έλεγχος αιμορραγίας και ενεργοποίησης του πηκτικού μηχανισμού με μεταγγίσεις συμπυκνωμένων ερυθρών , αιμοπεταλίων και φρέσκου κατεψυγμένου </a:t>
            </a:r>
            <a:r>
              <a:rPr lang="el-GR" dirty="0" smtClean="0"/>
              <a:t>πλάσματος.</a:t>
            </a:r>
            <a:endParaRPr lang="el-GR" dirty="0"/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603408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67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Θεραπευτική προσέγγιση </a:t>
            </a:r>
            <a:r>
              <a:rPr lang="en-US" dirty="0"/>
              <a:t>DIC</a:t>
            </a:r>
            <a:r>
              <a:rPr lang="el-GR" dirty="0"/>
              <a:t> </a:t>
            </a:r>
            <a:r>
              <a:rPr lang="el-GR" sz="3000" b="0" dirty="0" smtClean="0"/>
              <a:t>2/2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Διάφοροι φαρμακευτικοί παράγοντες έχουν </a:t>
            </a:r>
            <a:r>
              <a:rPr lang="el-GR" dirty="0" err="1"/>
              <a:t>χρησιμοποηiθεί</a:t>
            </a:r>
            <a:r>
              <a:rPr lang="el-GR" dirty="0"/>
              <a:t> ανάλογα με την κατάσταση του ασθενούς:</a:t>
            </a:r>
          </a:p>
          <a:p>
            <a:pPr lvl="1" indent="-387350"/>
            <a:r>
              <a:rPr lang="el-GR" dirty="0" smtClean="0"/>
              <a:t>Ηπαρίνη.</a:t>
            </a:r>
            <a:endParaRPr lang="el-GR" dirty="0"/>
          </a:p>
          <a:p>
            <a:pPr lvl="1" indent="-387350"/>
            <a:r>
              <a:rPr lang="el-GR" dirty="0" err="1" smtClean="0"/>
              <a:t>Αντιθρομβίνη</a:t>
            </a:r>
            <a:r>
              <a:rPr lang="el-GR" dirty="0" smtClean="0"/>
              <a:t>.</a:t>
            </a:r>
            <a:endParaRPr lang="el-GR" dirty="0"/>
          </a:p>
          <a:p>
            <a:pPr lvl="1" indent="-387350"/>
            <a:r>
              <a:rPr lang="el-GR" dirty="0" smtClean="0"/>
              <a:t>Αναστολείς </a:t>
            </a:r>
            <a:r>
              <a:rPr lang="el-GR" dirty="0" err="1" smtClean="0"/>
              <a:t>ινωδόλυσης</a:t>
            </a:r>
            <a:r>
              <a:rPr lang="el-GR" dirty="0" smtClean="0"/>
              <a:t>.</a:t>
            </a:r>
            <a:endParaRPr lang="el-GR" dirty="0"/>
          </a:p>
          <a:p>
            <a:pPr lvl="1" indent="-387350"/>
            <a:r>
              <a:rPr lang="el-GR" dirty="0" err="1" smtClean="0"/>
              <a:t>Ανασυνδυασμένη</a:t>
            </a:r>
            <a:r>
              <a:rPr lang="el-GR" dirty="0" smtClean="0"/>
              <a:t> </a:t>
            </a:r>
            <a:r>
              <a:rPr lang="el-GR" dirty="0"/>
              <a:t>ενεργοποιημένη πρωτεΐνη </a:t>
            </a:r>
            <a:r>
              <a:rPr lang="el-GR" dirty="0" smtClean="0"/>
              <a:t>C.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692636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Θρομβοφιλία</a:t>
            </a:r>
            <a:endParaRPr lang="el-GR" dirty="0"/>
          </a:p>
        </p:txBody>
      </p:sp>
      <p:sp>
        <p:nvSpPr>
          <p:cNvPr id="88067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Σήμερα ο όρος </a:t>
            </a:r>
            <a:r>
              <a:rPr lang="el-GR" altLang="el-GR" dirty="0" err="1" smtClean="0"/>
              <a:t>θρομβοφιλία</a:t>
            </a:r>
            <a:r>
              <a:rPr lang="el-GR" altLang="el-GR" dirty="0" smtClean="0"/>
              <a:t> χρησιμοποιείται για να δηλώσει την τάση για θρόμβωση:</a:t>
            </a:r>
          </a:p>
          <a:p>
            <a:pPr lvl="1" indent="-387350"/>
            <a:r>
              <a:rPr lang="el-GR" altLang="el-GR" dirty="0"/>
              <a:t>Υποτροπιάζουσα ή επαναλαμβανόμενη</a:t>
            </a:r>
          </a:p>
          <a:p>
            <a:pPr lvl="1" indent="-387350"/>
            <a:r>
              <a:rPr lang="el-GR" altLang="el-GR" dirty="0" smtClean="0"/>
              <a:t>Κληρονομική</a:t>
            </a:r>
            <a:r>
              <a:rPr lang="el-GR" altLang="el-GR" dirty="0"/>
              <a:t>, επίκτητη ή μικτή με ύπαρξη </a:t>
            </a:r>
            <a:r>
              <a:rPr lang="el-GR" altLang="el-GR" dirty="0" smtClean="0"/>
              <a:t>ενός </a:t>
            </a:r>
            <a:r>
              <a:rPr lang="el-GR" altLang="el-GR" dirty="0"/>
              <a:t>ή περισσότερων </a:t>
            </a:r>
            <a:r>
              <a:rPr lang="el-GR" altLang="el-GR" dirty="0" smtClean="0"/>
              <a:t>παραγόντων κινδύνου.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77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r>
              <a:rPr lang="el-GR" dirty="0"/>
              <a:t>Αιμορραγική διάθεση οφειλόμενη σε διαταραχές </a:t>
            </a:r>
            <a:r>
              <a:rPr lang="el-GR" dirty="0" smtClean="0"/>
              <a:t>αγγείων </a:t>
            </a:r>
            <a:r>
              <a:rPr lang="el-GR" sz="3000" b="0" dirty="0" smtClean="0"/>
              <a:t>3/4</a:t>
            </a:r>
            <a:endParaRPr lang="el-GR" sz="3000" b="0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457200" y="1412776"/>
            <a:ext cx="8291264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/>
              <a:t>Κληρονομικές –διαταραχές συνδετικού ιστού</a:t>
            </a:r>
          </a:p>
          <a:p>
            <a:r>
              <a:rPr lang="el-GR" b="1" dirty="0"/>
              <a:t>Νόσος </a:t>
            </a:r>
            <a:r>
              <a:rPr lang="en-US" b="1" dirty="0"/>
              <a:t>Ehlers-</a:t>
            </a:r>
            <a:r>
              <a:rPr lang="en-US" b="1" dirty="0" err="1"/>
              <a:t>Danlos</a:t>
            </a:r>
            <a:endParaRPr lang="en-US" b="1" dirty="0"/>
          </a:p>
          <a:p>
            <a:pPr lvl="1" indent="-387350">
              <a:defRPr/>
            </a:pPr>
            <a:r>
              <a:rPr lang="el-GR" sz="2400" dirty="0"/>
              <a:t>Κληρονομική Διαταραχή του </a:t>
            </a:r>
            <a:r>
              <a:rPr lang="el-GR" sz="2400" dirty="0" smtClean="0"/>
              <a:t>κολλαγόνου.</a:t>
            </a:r>
            <a:endParaRPr lang="el-GR" sz="2400" dirty="0"/>
          </a:p>
          <a:p>
            <a:pPr lvl="1" indent="-387350">
              <a:defRPr/>
            </a:pPr>
            <a:r>
              <a:rPr lang="el-GR" sz="2400" dirty="0"/>
              <a:t>Αυξημένη ευθραυστότητα αγγείων </a:t>
            </a:r>
            <a:r>
              <a:rPr lang="el-GR" sz="2400" dirty="0" smtClean="0"/>
              <a:t>– πορφύρα.</a:t>
            </a:r>
            <a:endParaRPr lang="el-GR" sz="2400" dirty="0"/>
          </a:p>
          <a:p>
            <a:pPr lvl="1" indent="-387350">
              <a:defRPr/>
            </a:pPr>
            <a:r>
              <a:rPr lang="el-GR" sz="2400" dirty="0"/>
              <a:t>Επικρατής σωματικός </a:t>
            </a:r>
            <a:r>
              <a:rPr lang="el-GR" sz="2400" dirty="0" smtClean="0"/>
              <a:t>χαρακτήρας.</a:t>
            </a:r>
            <a:endParaRPr lang="el-GR" sz="2400" dirty="0"/>
          </a:p>
          <a:p>
            <a:pPr lvl="1" indent="-387350">
              <a:defRPr/>
            </a:pPr>
            <a:r>
              <a:rPr lang="el-GR" sz="2400" dirty="0" err="1"/>
              <a:t>Υπερεκτασιμότητα</a:t>
            </a:r>
            <a:r>
              <a:rPr lang="el-GR" sz="2400" dirty="0"/>
              <a:t> των </a:t>
            </a:r>
            <a:r>
              <a:rPr lang="el-GR" sz="2400" dirty="0" smtClean="0"/>
              <a:t>αρθρώσεων.</a:t>
            </a:r>
            <a:endParaRPr lang="el-GR" sz="2400" dirty="0"/>
          </a:p>
          <a:p>
            <a:pPr lvl="1" indent="-387350">
              <a:defRPr/>
            </a:pPr>
            <a:r>
              <a:rPr lang="el-GR" sz="2400" dirty="0" err="1"/>
              <a:t>Υπερελαστικότητα</a:t>
            </a:r>
            <a:r>
              <a:rPr lang="el-GR" sz="2400" dirty="0"/>
              <a:t> του </a:t>
            </a:r>
            <a:r>
              <a:rPr lang="el-GR" sz="2400" dirty="0" smtClean="0"/>
              <a:t>δέρματος.</a:t>
            </a:r>
            <a:endParaRPr lang="el-GR" sz="240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2190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Θρόμβωση σε ηλικία &lt; 40 ετών.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 Υποτροπιάζουσα </a:t>
            </a:r>
            <a:r>
              <a:rPr lang="el-GR" dirty="0" err="1" smtClean="0"/>
              <a:t>φλεβοθρόμβωση</a:t>
            </a:r>
            <a:r>
              <a:rPr lang="el-GR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 Ασυνήθης εντόπιση θρόμβωσης.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 Υποτροπιάζουσα απώλεια εμβρύου.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 Δερματικές νεκρώσεις εκ </a:t>
            </a:r>
            <a:r>
              <a:rPr lang="el-GR" dirty="0" err="1" smtClean="0"/>
              <a:t>κουμαρινικών</a:t>
            </a:r>
            <a:r>
              <a:rPr lang="el-GR" dirty="0"/>
              <a:t> </a:t>
            </a:r>
            <a:r>
              <a:rPr lang="en-GB" dirty="0" smtClean="0"/>
              <a:t>(¯PC ,PS )</a:t>
            </a:r>
            <a:r>
              <a:rPr lang="el-GR" dirty="0" smtClean="0"/>
              <a:t>.</a:t>
            </a:r>
            <a:endParaRPr lang="en-GB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Νεογνική </a:t>
            </a:r>
            <a:r>
              <a:rPr lang="el-GR" dirty="0" err="1" smtClean="0"/>
              <a:t>καλπάζουσα</a:t>
            </a:r>
            <a:r>
              <a:rPr lang="el-GR" dirty="0" smtClean="0"/>
              <a:t> πορφύρα (</a:t>
            </a:r>
            <a:r>
              <a:rPr lang="el-GR" dirty="0" err="1" smtClean="0"/>
              <a:t>ομοζ.ανεπάρκεια</a:t>
            </a:r>
            <a:r>
              <a:rPr lang="el-GR" dirty="0" smtClean="0"/>
              <a:t> </a:t>
            </a:r>
            <a:r>
              <a:rPr lang="en-GB" dirty="0" smtClean="0"/>
              <a:t>AT , PC , PS ).</a:t>
            </a:r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69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 err="1" smtClean="0"/>
              <a:t>Κλινικες</a:t>
            </a:r>
            <a:r>
              <a:rPr lang="el-GR" dirty="0" smtClean="0"/>
              <a:t> </a:t>
            </a:r>
            <a:r>
              <a:rPr lang="el-GR" dirty="0" err="1" smtClean="0"/>
              <a:t>εκδηλωσεις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err="1" smtClean="0"/>
              <a:t>κληρονομικης</a:t>
            </a:r>
            <a:r>
              <a:rPr lang="el-GR" dirty="0" smtClean="0"/>
              <a:t> </a:t>
            </a:r>
            <a:r>
              <a:rPr lang="el-GR" dirty="0" err="1" smtClean="0"/>
              <a:t>θρομβοφιλιας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8232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1" dirty="0" err="1" smtClean="0"/>
              <a:t>Αντιθρομβίνη</a:t>
            </a:r>
            <a:endParaRPr lang="el-GR" altLang="el-GR" dirty="0" smtClean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256584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 </a:t>
            </a:r>
            <a:r>
              <a:rPr lang="el-GR" dirty="0" err="1" smtClean="0"/>
              <a:t>Γλυκοπρωτεΐνη</a:t>
            </a:r>
            <a:r>
              <a:rPr lang="el-GR" dirty="0" smtClean="0"/>
              <a:t> Μ.Β. 58.2 </a:t>
            </a:r>
            <a:r>
              <a:rPr lang="en-GB" dirty="0" err="1" smtClean="0"/>
              <a:t>kdal</a:t>
            </a:r>
            <a:r>
              <a:rPr lang="el-GR" dirty="0" smtClean="0"/>
              <a:t>.</a:t>
            </a:r>
            <a:endParaRPr lang="en-GB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 Συντίθεται στο ήπαρ.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 Είναι ο σημαντικότερος αναστολέας της πήξης και ανήκει στις </a:t>
            </a:r>
            <a:r>
              <a:rPr lang="el-GR" dirty="0" err="1" smtClean="0"/>
              <a:t>σερπίνες</a:t>
            </a:r>
            <a:r>
              <a:rPr lang="el-GR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 Μηχανισμός δράσης:</a:t>
            </a:r>
          </a:p>
          <a:p>
            <a:pPr lvl="1" indent="-387350">
              <a:defRPr/>
            </a:pPr>
            <a:r>
              <a:rPr lang="el-GR" dirty="0" smtClean="0"/>
              <a:t>Μόνιμη σύνδεση και αναστολή της θρομβίνης(65%) και του </a:t>
            </a:r>
            <a:r>
              <a:rPr lang="en-GB" dirty="0" smtClean="0"/>
              <a:t>F</a:t>
            </a:r>
            <a:r>
              <a:rPr lang="el-GR" dirty="0" smtClean="0"/>
              <a:t>χα.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Αδρανοποίηση: </a:t>
            </a:r>
            <a:r>
              <a:rPr lang="el-GR" dirty="0" err="1" smtClean="0"/>
              <a:t>FIXα</a:t>
            </a:r>
            <a:r>
              <a:rPr lang="el-GR" dirty="0" smtClean="0"/>
              <a:t>, </a:t>
            </a:r>
            <a:r>
              <a:rPr lang="el-GR" dirty="0" err="1" smtClean="0"/>
              <a:t>FXIα</a:t>
            </a:r>
            <a:r>
              <a:rPr lang="el-GR" dirty="0" smtClean="0"/>
              <a:t>, </a:t>
            </a:r>
            <a:r>
              <a:rPr lang="el-GR" dirty="0" err="1" smtClean="0"/>
              <a:t>FXIIα</a:t>
            </a:r>
            <a:r>
              <a:rPr lang="el-GR" dirty="0" smtClean="0"/>
              <a:t>, </a:t>
            </a:r>
            <a:r>
              <a:rPr lang="el-GR" dirty="0" err="1" smtClean="0"/>
              <a:t>καλλικρεΐνης</a:t>
            </a:r>
            <a:endParaRPr lang="el-GR" dirty="0" smtClean="0"/>
          </a:p>
          <a:p>
            <a:pPr lvl="1" indent="-387350">
              <a:defRPr/>
            </a:pPr>
            <a:r>
              <a:rPr lang="el-GR" dirty="0" smtClean="0"/>
              <a:t>Η δράση της επιταχύνεται έως 1000 φορές με τη χορήγηση κλασσικής ηπαρίνης.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411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472608"/>
          </a:xfrm>
        </p:spPr>
        <p:txBody>
          <a:bodyPr rtlCol="0">
            <a:noAutofit/>
          </a:bodyPr>
          <a:lstStyle/>
          <a:p>
            <a:pPr marL="0" indent="0">
              <a:buNone/>
              <a:defRPr/>
            </a:pPr>
            <a:r>
              <a:rPr lang="el-GR" altLang="el-GR" b="1" dirty="0" smtClean="0"/>
              <a:t>Επίκτητη</a:t>
            </a:r>
            <a:endParaRPr lang="el-GR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Φυσιολογική ελάττωση της ΑΤ</a:t>
            </a:r>
          </a:p>
          <a:p>
            <a:pPr lvl="1" indent="-387350">
              <a:defRPr/>
            </a:pPr>
            <a:r>
              <a:rPr lang="el-GR" dirty="0" smtClean="0"/>
              <a:t>Κύηση.</a:t>
            </a:r>
          </a:p>
          <a:p>
            <a:pPr lvl="1" indent="-387350">
              <a:defRPr/>
            </a:pPr>
            <a:r>
              <a:rPr lang="el-GR" dirty="0" smtClean="0"/>
              <a:t>Γυναίκες προ εμμηνόπαυσης.</a:t>
            </a:r>
          </a:p>
          <a:p>
            <a:pPr lvl="1" indent="-387350">
              <a:defRPr/>
            </a:pPr>
            <a:r>
              <a:rPr lang="el-GR" dirty="0" smtClean="0"/>
              <a:t>Άνδρες&gt;50 ετών.</a:t>
            </a:r>
          </a:p>
          <a:p>
            <a:pPr lvl="1" indent="-387350">
              <a:defRPr/>
            </a:pPr>
            <a:r>
              <a:rPr lang="el-GR" dirty="0" smtClean="0"/>
              <a:t>Νεογνά-βρέφη έως τον 6ο μήνα.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Παθολογική ελάττωση της ΑΤ</a:t>
            </a:r>
          </a:p>
          <a:p>
            <a:pPr lvl="1">
              <a:defRPr/>
            </a:pPr>
            <a:r>
              <a:rPr lang="el-GR" dirty="0" smtClean="0"/>
              <a:t>Ελαττωμένη </a:t>
            </a:r>
            <a:r>
              <a:rPr lang="el-GR" dirty="0" smtClean="0"/>
              <a:t>σύνθεση: </a:t>
            </a:r>
            <a:r>
              <a:rPr lang="el-GR" dirty="0" err="1" smtClean="0"/>
              <a:t>ηπατ.ανεπάρκεια,νεφρωσ.σύνδρομο</a:t>
            </a:r>
            <a:r>
              <a:rPr lang="el-GR" dirty="0" smtClean="0"/>
              <a:t>, ΕΜ, οιστρογόνα, χημειοθεραπεία κ.ά.</a:t>
            </a:r>
          </a:p>
          <a:p>
            <a:pPr lvl="1">
              <a:defRPr/>
            </a:pPr>
            <a:r>
              <a:rPr lang="el-GR" dirty="0" smtClean="0"/>
              <a:t>Αυξημένη κατανάλωση : ΔΕΠ, σήψη, χορήγηση κλασσικής ηπαρίνης.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71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Ανεπάρκεια </a:t>
            </a:r>
            <a:r>
              <a:rPr lang="el-GR" dirty="0" err="1" smtClean="0"/>
              <a:t>αντιθρομβίνης</a:t>
            </a:r>
            <a:r>
              <a:rPr lang="el-GR" dirty="0" smtClean="0"/>
              <a:t>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</p:spTree>
    <p:extLst>
      <p:ext uri="{BB962C8B-B14F-4D97-AF65-F5344CB8AC3E}">
        <p14:creationId xmlns:p14="http://schemas.microsoft.com/office/powerpoint/2010/main" val="105724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el-GR" altLang="el-GR" b="1" dirty="0" smtClean="0"/>
              <a:t>Κληρονομική</a:t>
            </a:r>
            <a:endParaRPr lang="el-GR" b="1" dirty="0" smtClean="0"/>
          </a:p>
          <a:p>
            <a:pPr>
              <a:defRPr/>
            </a:pPr>
            <a:r>
              <a:rPr lang="el-GR" dirty="0" smtClean="0"/>
              <a:t>Μεταβιβάζεται </a:t>
            </a:r>
            <a:r>
              <a:rPr lang="el-GR" dirty="0"/>
              <a:t>κατά τον </a:t>
            </a:r>
            <a:r>
              <a:rPr lang="el-GR" dirty="0" smtClean="0"/>
              <a:t>επικρατούντα σωματικό </a:t>
            </a:r>
            <a:r>
              <a:rPr lang="el-GR" dirty="0"/>
              <a:t>τύπο με ανεπαρκή διεισδυτικότητα.</a:t>
            </a:r>
          </a:p>
          <a:p>
            <a:pPr lvl="1" indent="-387350">
              <a:defRPr/>
            </a:pPr>
            <a:r>
              <a:rPr lang="el-GR" dirty="0" smtClean="0"/>
              <a:t>Διακρίνονται </a:t>
            </a:r>
            <a:r>
              <a:rPr lang="el-GR" dirty="0"/>
              <a:t>δύο τύποι ανεπάρκειας:</a:t>
            </a:r>
          </a:p>
          <a:p>
            <a:pPr lvl="2" indent="-387350">
              <a:defRPr/>
            </a:pPr>
            <a:r>
              <a:rPr lang="el-GR" dirty="0" smtClean="0"/>
              <a:t>Τύπος </a:t>
            </a:r>
            <a:r>
              <a:rPr lang="el-GR" dirty="0"/>
              <a:t>Ι (ποσοτική διαταραχή</a:t>
            </a:r>
            <a:r>
              <a:rPr lang="el-GR" dirty="0" smtClean="0"/>
              <a:t>),</a:t>
            </a:r>
            <a:endParaRPr lang="el-GR" dirty="0"/>
          </a:p>
          <a:p>
            <a:pPr lvl="2" indent="-387350">
              <a:defRPr/>
            </a:pPr>
            <a:r>
              <a:rPr lang="el-GR" dirty="0" smtClean="0"/>
              <a:t>Τύπος </a:t>
            </a:r>
            <a:r>
              <a:rPr lang="el-GR" dirty="0"/>
              <a:t>ΙΙ (ποιοτική διαταραχή</a:t>
            </a:r>
            <a:r>
              <a:rPr lang="el-GR" dirty="0" smtClean="0"/>
              <a:t>).</a:t>
            </a:r>
            <a:endParaRPr lang="el-GR" dirty="0"/>
          </a:p>
          <a:p>
            <a:pPr>
              <a:defRPr/>
            </a:pPr>
            <a:r>
              <a:rPr lang="el-GR" b="1" dirty="0"/>
              <a:t>Δραστικότητα ΑΤ: Φ.Τ.:75-125% ή </a:t>
            </a:r>
            <a:r>
              <a:rPr lang="el-GR" b="1" dirty="0" smtClean="0"/>
              <a:t>0.75-1.25 </a:t>
            </a:r>
            <a:r>
              <a:rPr lang="en-GB" b="1" dirty="0" smtClean="0"/>
              <a:t>IU/ml</a:t>
            </a:r>
            <a:r>
              <a:rPr lang="en-GB" b="1" dirty="0"/>
              <a:t>.</a:t>
            </a:r>
          </a:p>
          <a:p>
            <a:pPr lvl="1" indent="-387350">
              <a:defRPr/>
            </a:pPr>
            <a:r>
              <a:rPr lang="el-GR" dirty="0" smtClean="0"/>
              <a:t>Τιμές </a:t>
            </a:r>
            <a:r>
              <a:rPr lang="el-GR" dirty="0"/>
              <a:t>ΑΤ&lt;65% είναι διαγνωστικές </a:t>
            </a:r>
            <a:r>
              <a:rPr lang="el-GR" dirty="0" err="1" smtClean="0"/>
              <a:t>ετεροζυγωτικής</a:t>
            </a:r>
            <a:r>
              <a:rPr lang="el-GR" dirty="0" smtClean="0"/>
              <a:t> μορφής </a:t>
            </a:r>
            <a:r>
              <a:rPr lang="el-GR" dirty="0"/>
              <a:t>ανεπάρκειας.</a:t>
            </a:r>
          </a:p>
          <a:p>
            <a:pPr lvl="1" indent="-387350">
              <a:defRPr/>
            </a:pPr>
            <a:r>
              <a:rPr lang="el-GR" dirty="0" smtClean="0"/>
              <a:t>Τιμές </a:t>
            </a:r>
            <a:r>
              <a:rPr lang="el-GR" dirty="0"/>
              <a:t>μεταξύ 65-75% δεν θέτουν με βεβαιότητα </a:t>
            </a:r>
            <a:r>
              <a:rPr lang="el-GR" dirty="0" smtClean="0"/>
              <a:t>τη διάγνωση</a:t>
            </a:r>
            <a:r>
              <a:rPr lang="el-GR" dirty="0"/>
              <a:t>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72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Ανεπάρκεια </a:t>
            </a:r>
            <a:r>
              <a:rPr lang="el-GR" dirty="0" err="1" smtClean="0"/>
              <a:t>αντιθρομβίνης</a:t>
            </a:r>
            <a:r>
              <a:rPr lang="el-GR" dirty="0" smtClean="0"/>
              <a:t> </a:t>
            </a:r>
            <a:r>
              <a:rPr lang="el-GR" sz="3000" b="0" dirty="0" smtClean="0"/>
              <a:t>2/2</a:t>
            </a:r>
            <a:endParaRPr lang="el-GR" sz="3000" b="0" dirty="0"/>
          </a:p>
        </p:txBody>
      </p:sp>
    </p:spTree>
    <p:extLst>
      <p:ext uri="{BB962C8B-B14F-4D97-AF65-F5344CB8AC3E}">
        <p14:creationId xmlns:p14="http://schemas.microsoft.com/office/powerpoint/2010/main" val="135837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1" dirty="0" smtClean="0"/>
              <a:t>Πρωτεΐνη </a:t>
            </a:r>
            <a:r>
              <a:rPr lang="en-GB" altLang="el-GR" b="1" dirty="0" smtClean="0"/>
              <a:t>C</a:t>
            </a:r>
            <a:endParaRPr lang="el-GR" altLang="el-GR" dirty="0" smtClean="0"/>
          </a:p>
        </p:txBody>
      </p:sp>
      <p:sp>
        <p:nvSpPr>
          <p:cNvPr id="9216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err="1" smtClean="0"/>
              <a:t>Βιταμινο</a:t>
            </a:r>
            <a:r>
              <a:rPr lang="el-GR" altLang="el-GR" dirty="0" smtClean="0"/>
              <a:t>-Κ-</a:t>
            </a:r>
            <a:r>
              <a:rPr lang="el-GR" altLang="el-GR" dirty="0" err="1" smtClean="0"/>
              <a:t>εξαρτώμεν</a:t>
            </a:r>
            <a:r>
              <a:rPr lang="el-GR" altLang="el-GR" dirty="0" smtClean="0"/>
              <a:t>η γλυκοπρωτεΐνη ΜΒ 62</a:t>
            </a:r>
            <a:r>
              <a:rPr lang="en-GB" altLang="el-GR" dirty="0" err="1" smtClean="0"/>
              <a:t>kdal</a:t>
            </a:r>
            <a:r>
              <a:rPr lang="en-GB" altLang="el-GR" dirty="0" smtClean="0"/>
              <a:t>.</a:t>
            </a:r>
          </a:p>
          <a:p>
            <a:pPr eaLnBrk="1" hangingPunct="1"/>
            <a:r>
              <a:rPr lang="el-GR" altLang="el-GR" dirty="0" smtClean="0"/>
              <a:t>Συντίθεται στο ήπαρ.</a:t>
            </a:r>
          </a:p>
          <a:p>
            <a:pPr eaLnBrk="1" hangingPunct="1"/>
            <a:r>
              <a:rPr lang="el-GR" altLang="el-GR" dirty="0" smtClean="0"/>
              <a:t> Πολύ σημαντικός φυσικός αναστολέας της πήξης.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746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2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dirty="0" smtClean="0"/>
              <a:t>Ρύθμιση της διαδικασίας του σχηματισμού του θρόμβου </a:t>
            </a:r>
            <a:r>
              <a:rPr lang="el-GR" altLang="el-GR" sz="3000" b="0" dirty="0" smtClean="0"/>
              <a:t>1/2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>
          <a:xfrm>
            <a:off x="457200" y="1484784"/>
            <a:ext cx="8363272" cy="504056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Ο αποτελεσματικός έλεγχος και η ρύθμιση της διαδικασίας του σχηματισμού του θρόμβου είναι αναγκαίος έτσι ώστε ο θρόμβος αφενός να περιορίζεται στο σημείο της βλάβης και αφετέρου να λύεται ικανοποιητικά όταν αυτό απαιτείται 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Η ρύθμιση</a:t>
            </a:r>
            <a:r>
              <a:rPr lang="en-US" dirty="0" smtClean="0"/>
              <a:t> </a:t>
            </a:r>
            <a:r>
              <a:rPr lang="el-GR" dirty="0" smtClean="0"/>
              <a:t>επιτυγχάνεται  με 2 κύριους μηχανισμούς, με τους οποίους ρυθμίζεται η δράση της θρομβίνης: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dirty="0" smtClean="0"/>
              <a:t>Ένα άμεσο σύστημα αναστολέων των </a:t>
            </a:r>
            <a:r>
              <a:rPr lang="el-GR" dirty="0" err="1" smtClean="0"/>
              <a:t>πρωτεασών</a:t>
            </a:r>
            <a:r>
              <a:rPr lang="el-GR" dirty="0" smtClean="0"/>
              <a:t> της </a:t>
            </a:r>
            <a:r>
              <a:rPr lang="el-GR" dirty="0" err="1" smtClean="0"/>
              <a:t>σερίνης</a:t>
            </a:r>
            <a:r>
              <a:rPr lang="el-GR" dirty="0" smtClean="0"/>
              <a:t>, που περιλαμβάνουν την </a:t>
            </a:r>
            <a:r>
              <a:rPr lang="el-GR" b="1" dirty="0" err="1" smtClean="0"/>
              <a:t>αντιθρομβίνη</a:t>
            </a:r>
            <a:r>
              <a:rPr lang="el-GR" b="1" dirty="0" smtClean="0"/>
              <a:t> (AT</a:t>
            </a:r>
            <a:r>
              <a:rPr lang="el-GR" dirty="0" smtClean="0"/>
              <a:t>) και τον αναστολέα της οδού του </a:t>
            </a:r>
            <a:r>
              <a:rPr lang="el-GR" dirty="0" err="1" smtClean="0"/>
              <a:t>ιστικού</a:t>
            </a:r>
            <a:r>
              <a:rPr lang="el-GR" dirty="0" smtClean="0"/>
              <a:t> παράγοντα </a:t>
            </a:r>
            <a:r>
              <a:rPr lang="el-GR" b="1" dirty="0" smtClean="0"/>
              <a:t>(</a:t>
            </a:r>
            <a:r>
              <a:rPr lang="el-GR" b="1" dirty="0" err="1" smtClean="0"/>
              <a:t>Tissue</a:t>
            </a:r>
            <a:r>
              <a:rPr lang="el-GR" b="1" dirty="0" smtClean="0"/>
              <a:t> </a:t>
            </a:r>
            <a:r>
              <a:rPr lang="en-US" b="1" dirty="0" smtClean="0"/>
              <a:t>F</a:t>
            </a:r>
            <a:r>
              <a:rPr lang="el-GR" b="1" dirty="0" err="1" smtClean="0"/>
              <a:t>actor</a:t>
            </a:r>
            <a:r>
              <a:rPr lang="el-GR" b="1" dirty="0" smtClean="0"/>
              <a:t> </a:t>
            </a:r>
            <a:r>
              <a:rPr lang="el-GR" b="1" dirty="0" err="1" smtClean="0"/>
              <a:t>Pathway</a:t>
            </a:r>
            <a:r>
              <a:rPr lang="el-GR" b="1" dirty="0" smtClean="0"/>
              <a:t> </a:t>
            </a:r>
            <a:r>
              <a:rPr lang="el-GR" b="1" dirty="0" err="1" smtClean="0"/>
              <a:t>Inhibitor</a:t>
            </a:r>
            <a:r>
              <a:rPr lang="el-GR" b="1" dirty="0" smtClean="0"/>
              <a:t>) TFPI</a:t>
            </a:r>
            <a:r>
              <a:rPr lang="el-GR" dirty="0" smtClean="0"/>
              <a:t>. </a:t>
            </a:r>
            <a:endParaRPr lang="en-US" dirty="0" smtClean="0"/>
          </a:p>
          <a:p>
            <a:pPr marL="444500" indent="0" eaLnBrk="1" fontAlgn="auto" hangingPunct="1">
              <a:spcAft>
                <a:spcPts val="0"/>
              </a:spcAft>
              <a:buNone/>
              <a:defRPr/>
            </a:pPr>
            <a:r>
              <a:rPr lang="el-GR" dirty="0" smtClean="0"/>
              <a:t>Η ΑΤ απενεργοποιεί κυρίως τη θρομβίνη, και τους παράγοντες </a:t>
            </a:r>
            <a:r>
              <a:rPr lang="el-GR" dirty="0" err="1" smtClean="0"/>
              <a:t>IXa</a:t>
            </a:r>
            <a:r>
              <a:rPr lang="el-GR" dirty="0" smtClean="0"/>
              <a:t>, </a:t>
            </a:r>
            <a:r>
              <a:rPr lang="el-GR" dirty="0" err="1" smtClean="0"/>
              <a:t>Xa</a:t>
            </a:r>
            <a:r>
              <a:rPr lang="el-GR" dirty="0" smtClean="0"/>
              <a:t>, </a:t>
            </a:r>
            <a:r>
              <a:rPr lang="el-GR" dirty="0" err="1" smtClean="0"/>
              <a:t>XIa</a:t>
            </a:r>
            <a:r>
              <a:rPr lang="el-GR" dirty="0" smtClean="0"/>
              <a:t>, δημιουργώντας συμπλέγματα 1:1.  ενώ ο </a:t>
            </a:r>
            <a:r>
              <a:rPr lang="en-US" dirty="0" smtClean="0"/>
              <a:t>TFPI  </a:t>
            </a:r>
            <a:r>
              <a:rPr lang="el-GR" dirty="0" smtClean="0"/>
              <a:t>αναστέλλει τον </a:t>
            </a:r>
            <a:r>
              <a:rPr lang="el-GR" dirty="0" err="1" smtClean="0"/>
              <a:t>ιστικό</a:t>
            </a:r>
            <a:r>
              <a:rPr lang="el-GR" dirty="0" smtClean="0"/>
              <a:t> παράγοντα (εξωγενής οδός).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610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2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dirty="0" smtClean="0"/>
              <a:t>Ρύθμιση της διαδικασίας του σχηματισμού του θρόμβου </a:t>
            </a:r>
            <a:r>
              <a:rPr lang="el-GR" altLang="el-GR" sz="3000" b="0" dirty="0" smtClean="0"/>
              <a:t>2/2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>
          <a:xfrm>
            <a:off x="457200" y="1484784"/>
            <a:ext cx="8363272" cy="5040560"/>
          </a:xfrm>
        </p:spPr>
        <p:txBody>
          <a:bodyPr rtlCol="0">
            <a:noAutofit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el-GR" dirty="0" smtClean="0"/>
              <a:t>Ένα έμμεσο σύστημα που αποτελείται από την </a:t>
            </a:r>
            <a:r>
              <a:rPr lang="el-GR" b="1" dirty="0" smtClean="0"/>
              <a:t>πρωτεΐνη C (PC),</a:t>
            </a:r>
            <a:r>
              <a:rPr lang="el-GR" dirty="0" smtClean="0"/>
              <a:t> και τον </a:t>
            </a:r>
            <a:r>
              <a:rPr lang="el-GR" dirty="0" err="1" smtClean="0"/>
              <a:t>συμπαράγοντά</a:t>
            </a:r>
            <a:r>
              <a:rPr lang="el-GR" dirty="0" smtClean="0"/>
              <a:t> της, την </a:t>
            </a:r>
            <a:r>
              <a:rPr lang="el-GR" b="1" dirty="0" smtClean="0"/>
              <a:t>πρωτεΐνη S (PS)</a:t>
            </a:r>
            <a:r>
              <a:rPr lang="el-GR" dirty="0" smtClean="0"/>
              <a:t> (Κ</a:t>
            </a:r>
            <a:r>
              <a:rPr lang="en-US" dirty="0" smtClean="0"/>
              <a:t> </a:t>
            </a:r>
            <a:r>
              <a:rPr lang="el-GR" dirty="0" err="1" smtClean="0"/>
              <a:t>βιταμινοεξαρτώμενες</a:t>
            </a:r>
            <a:r>
              <a:rPr lang="el-GR" dirty="0" smtClean="0"/>
              <a:t> πρωτεΐνες). Η οδός της PC ενεργοποιείται  από το σύμπλεγμα θρομβίνης/</a:t>
            </a:r>
            <a:r>
              <a:rPr lang="el-GR" dirty="0" err="1" smtClean="0"/>
              <a:t>θρομβομοντουλίνης</a:t>
            </a:r>
            <a:r>
              <a:rPr lang="el-GR" dirty="0" smtClean="0"/>
              <a:t> (ΤΜ) που βρίσκεται στο ενδοθήλιο. H ενεργοποιημένη PC (APC) με την παρουσία του </a:t>
            </a:r>
            <a:r>
              <a:rPr lang="el-GR" dirty="0" err="1" smtClean="0"/>
              <a:t>συμπαράγοντά</a:t>
            </a:r>
            <a:r>
              <a:rPr lang="el-GR" dirty="0" smtClean="0"/>
              <a:t> της PS είναι ικανή να απενεργοποιήσει τους </a:t>
            </a:r>
            <a:r>
              <a:rPr lang="el-GR" dirty="0" err="1" smtClean="0"/>
              <a:t>Va</a:t>
            </a:r>
            <a:r>
              <a:rPr lang="el-GR" dirty="0" smtClean="0"/>
              <a:t> και </a:t>
            </a:r>
            <a:r>
              <a:rPr lang="el-GR" dirty="0" err="1" smtClean="0"/>
              <a:t>VIIIa</a:t>
            </a:r>
            <a:r>
              <a:rPr lang="el-GR" dirty="0" smtClean="0"/>
              <a:t> αναστέλλοντας αποτελεσματικά το σύμπλεγμα της </a:t>
            </a:r>
            <a:r>
              <a:rPr lang="el-GR" dirty="0" err="1" smtClean="0"/>
              <a:t>προθρομβινάσης</a:t>
            </a:r>
            <a:r>
              <a:rPr lang="el-GR" dirty="0" smtClean="0"/>
              <a:t> και το σύμπλεγμα της </a:t>
            </a:r>
            <a:r>
              <a:rPr lang="el-GR" dirty="0" err="1" smtClean="0"/>
              <a:t>τενάσης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590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1" dirty="0" smtClean="0"/>
              <a:t>Έλλειψη </a:t>
            </a:r>
            <a:r>
              <a:rPr lang="en-GB" altLang="el-GR" b="1" dirty="0" smtClean="0"/>
              <a:t>PC</a:t>
            </a:r>
            <a:r>
              <a:rPr lang="el-GR" altLang="el-GR" b="1" dirty="0" smtClean="0"/>
              <a:t> </a:t>
            </a:r>
            <a:r>
              <a:rPr lang="el-GR" altLang="el-GR" sz="3000" b="0" dirty="0" smtClean="0"/>
              <a:t>1/2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el-GR" altLang="el-GR" b="1" dirty="0" smtClean="0"/>
              <a:t>Επίκτητη</a:t>
            </a:r>
            <a:endParaRPr lang="el-GR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Φυσιολογική στα νεογνά.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 Παθολογική ελάττωση.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Ηπατοπάθειες.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ΔΕΠ.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Μετεγχειρητικά.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err="1" smtClean="0"/>
              <a:t>Βαρειές</a:t>
            </a:r>
            <a:r>
              <a:rPr lang="el-GR" dirty="0" smtClean="0"/>
              <a:t> λοιμώξεις – σήψη.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Μεταμόσχευση μυελού οστών.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Λήψη φαρμάκων: </a:t>
            </a:r>
            <a:r>
              <a:rPr lang="el-GR" dirty="0" err="1" smtClean="0"/>
              <a:t>κουμαρινικά</a:t>
            </a:r>
            <a:r>
              <a:rPr lang="el-GR" dirty="0" smtClean="0"/>
              <a:t>, </a:t>
            </a:r>
            <a:r>
              <a:rPr lang="el-GR" dirty="0" smtClean="0"/>
              <a:t>αντισυλληπτικά.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465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1" dirty="0" smtClean="0"/>
              <a:t>Έλλειψη </a:t>
            </a:r>
            <a:r>
              <a:rPr lang="en-GB" altLang="el-GR" b="1" dirty="0" smtClean="0"/>
              <a:t>PC</a:t>
            </a:r>
            <a:r>
              <a:rPr lang="el-GR" altLang="el-GR" b="1" dirty="0" smtClean="0"/>
              <a:t> </a:t>
            </a:r>
            <a:r>
              <a:rPr lang="en-US" altLang="el-GR" sz="3000" b="0" dirty="0"/>
              <a:t>2</a:t>
            </a:r>
            <a:r>
              <a:rPr lang="el-GR" altLang="el-GR" sz="3000" b="0" dirty="0" smtClean="0"/>
              <a:t>/2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256584"/>
          </a:xfrm>
        </p:spPr>
        <p:txBody>
          <a:bodyPr rtlCol="0">
            <a:noAutofit/>
          </a:bodyPr>
          <a:lstStyle/>
          <a:p>
            <a:pPr marL="0" indent="0">
              <a:lnSpc>
                <a:spcPct val="110000"/>
              </a:lnSpc>
              <a:spcBef>
                <a:spcPts val="800"/>
              </a:spcBef>
              <a:buNone/>
              <a:defRPr/>
            </a:pPr>
            <a:r>
              <a:rPr lang="el-GR" altLang="el-GR" b="1" dirty="0" smtClean="0"/>
              <a:t>Κληρονομική</a:t>
            </a:r>
          </a:p>
          <a:p>
            <a:pPr>
              <a:lnSpc>
                <a:spcPct val="110000"/>
              </a:lnSpc>
              <a:spcBef>
                <a:spcPts val="800"/>
              </a:spcBef>
              <a:defRPr/>
            </a:pPr>
            <a:r>
              <a:rPr lang="el-GR" altLang="el-GR" dirty="0" smtClean="0"/>
              <a:t>Μεταβίβαση </a:t>
            </a:r>
            <a:r>
              <a:rPr lang="el-GR" altLang="el-GR" dirty="0"/>
              <a:t>κατά το σωματικό </a:t>
            </a:r>
            <a:r>
              <a:rPr lang="el-GR" altLang="el-GR" dirty="0" smtClean="0"/>
              <a:t>επικρατούντα</a:t>
            </a:r>
            <a:r>
              <a:rPr lang="en-US" altLang="el-GR" dirty="0" smtClean="0"/>
              <a:t> </a:t>
            </a:r>
            <a:r>
              <a:rPr lang="el-GR" altLang="el-GR" dirty="0" smtClean="0"/>
              <a:t>τύπο </a:t>
            </a:r>
            <a:r>
              <a:rPr lang="el-GR" altLang="el-GR" dirty="0"/>
              <a:t>και μερικές φορές κατά το </a:t>
            </a:r>
            <a:r>
              <a:rPr lang="el-GR" altLang="el-GR" dirty="0" smtClean="0"/>
              <a:t>σωματικό</a:t>
            </a:r>
            <a:r>
              <a:rPr lang="en-US" altLang="el-GR" dirty="0" smtClean="0"/>
              <a:t> </a:t>
            </a:r>
            <a:r>
              <a:rPr lang="el-GR" altLang="el-GR" dirty="0" smtClean="0"/>
              <a:t>υπολειπόμενο </a:t>
            </a:r>
            <a:r>
              <a:rPr lang="el-GR" altLang="el-GR" dirty="0"/>
              <a:t>με ποικίλη διεισδυτικότητα.</a:t>
            </a:r>
          </a:p>
          <a:p>
            <a:pPr lvl="1">
              <a:lnSpc>
                <a:spcPct val="110000"/>
              </a:lnSpc>
              <a:spcBef>
                <a:spcPts val="800"/>
              </a:spcBef>
              <a:defRPr/>
            </a:pPr>
            <a:r>
              <a:rPr lang="el-GR" altLang="el-GR" dirty="0" smtClean="0"/>
              <a:t>Δύο </a:t>
            </a:r>
            <a:r>
              <a:rPr lang="el-GR" altLang="el-GR" dirty="0"/>
              <a:t>τύποι ανεπάρκειας:</a:t>
            </a:r>
          </a:p>
          <a:p>
            <a:pPr lvl="2">
              <a:lnSpc>
                <a:spcPct val="110000"/>
              </a:lnSpc>
              <a:spcBef>
                <a:spcPts val="800"/>
              </a:spcBef>
              <a:defRPr/>
            </a:pPr>
            <a:r>
              <a:rPr lang="el-GR" altLang="el-GR" dirty="0" smtClean="0"/>
              <a:t>I </a:t>
            </a:r>
            <a:r>
              <a:rPr lang="el-GR" altLang="el-GR" dirty="0"/>
              <a:t>: ποσοτική </a:t>
            </a:r>
            <a:r>
              <a:rPr lang="el-GR" altLang="el-GR" dirty="0" smtClean="0"/>
              <a:t>ανεπάρκεια.</a:t>
            </a:r>
            <a:endParaRPr lang="en-US" altLang="el-GR" dirty="0" smtClean="0"/>
          </a:p>
          <a:p>
            <a:pPr lvl="2">
              <a:lnSpc>
                <a:spcPct val="110000"/>
              </a:lnSpc>
              <a:spcBef>
                <a:spcPts val="800"/>
              </a:spcBef>
              <a:defRPr/>
            </a:pPr>
            <a:r>
              <a:rPr lang="el-GR" altLang="el-GR" dirty="0" smtClean="0"/>
              <a:t>II</a:t>
            </a:r>
            <a:r>
              <a:rPr lang="el-GR" altLang="el-GR" dirty="0"/>
              <a:t>: ποιοτική </a:t>
            </a:r>
            <a:r>
              <a:rPr lang="el-GR" altLang="el-GR" dirty="0" smtClean="0"/>
              <a:t>ανεπάρκεια.</a:t>
            </a:r>
            <a:endParaRPr lang="el-GR" altLang="el-GR" dirty="0"/>
          </a:p>
          <a:p>
            <a:pPr>
              <a:lnSpc>
                <a:spcPct val="110000"/>
              </a:lnSpc>
              <a:spcBef>
                <a:spcPts val="800"/>
              </a:spcBef>
              <a:defRPr/>
            </a:pPr>
            <a:r>
              <a:rPr lang="el-GR" altLang="el-GR" dirty="0"/>
              <a:t>Τιμές PC &lt; 0.55 U/ml ή &lt; 55 </a:t>
            </a:r>
            <a:r>
              <a:rPr lang="el-GR" altLang="el-GR" dirty="0" smtClean="0"/>
              <a:t>%</a:t>
            </a:r>
            <a:r>
              <a:rPr lang="en-US" altLang="el-GR" dirty="0" smtClean="0"/>
              <a:t> </a:t>
            </a:r>
            <a:r>
              <a:rPr lang="el-GR" altLang="el-GR" dirty="0" smtClean="0"/>
              <a:t>είναι </a:t>
            </a:r>
            <a:r>
              <a:rPr lang="el-GR" altLang="el-GR" dirty="0"/>
              <a:t>επιβεβαιωτικές ανεπάρκειας </a:t>
            </a:r>
            <a:r>
              <a:rPr lang="el-GR" altLang="el-GR" dirty="0" err="1" smtClean="0"/>
              <a:t>ετεροζυγωτικής</a:t>
            </a:r>
            <a:r>
              <a:rPr lang="el-GR" altLang="el-GR" dirty="0" smtClean="0"/>
              <a:t> </a:t>
            </a:r>
            <a:r>
              <a:rPr lang="el-GR" altLang="el-GR" dirty="0"/>
              <a:t>μορφής.</a:t>
            </a:r>
          </a:p>
          <a:p>
            <a:pPr>
              <a:lnSpc>
                <a:spcPct val="110000"/>
              </a:lnSpc>
              <a:spcBef>
                <a:spcPts val="800"/>
              </a:spcBef>
              <a:defRPr/>
            </a:pPr>
            <a:r>
              <a:rPr lang="el-GR" altLang="el-GR" dirty="0" smtClean="0"/>
              <a:t>Τιμές </a:t>
            </a:r>
            <a:r>
              <a:rPr lang="el-GR" altLang="el-GR" dirty="0"/>
              <a:t>PC =0.55 –0.65 U/ml είναι </a:t>
            </a:r>
            <a:r>
              <a:rPr lang="el-GR" altLang="el-GR" dirty="0" smtClean="0"/>
              <a:t>αμφίβολες</a:t>
            </a:r>
            <a:r>
              <a:rPr lang="en-US" altLang="el-GR" dirty="0" smtClean="0"/>
              <a:t> </a:t>
            </a:r>
            <a:r>
              <a:rPr lang="el-GR" altLang="el-GR" dirty="0" smtClean="0"/>
              <a:t>και </a:t>
            </a:r>
            <a:r>
              <a:rPr lang="el-GR" altLang="el-GR" dirty="0"/>
              <a:t>συνιστάται επανάληψη της μέτρησης </a:t>
            </a:r>
            <a:r>
              <a:rPr lang="el-GR" altLang="el-GR" dirty="0" smtClean="0"/>
              <a:t>και</a:t>
            </a:r>
            <a:r>
              <a:rPr lang="en-US" altLang="el-GR" dirty="0" smtClean="0"/>
              <a:t> </a:t>
            </a:r>
            <a:r>
              <a:rPr lang="el-GR" altLang="el-GR" dirty="0" smtClean="0"/>
              <a:t>μελέτη </a:t>
            </a:r>
            <a:r>
              <a:rPr lang="el-GR" altLang="el-GR" dirty="0"/>
              <a:t>των συγγενών</a:t>
            </a:r>
            <a:r>
              <a:rPr lang="el-GR" altLang="el-GR" dirty="0" smtClean="0"/>
              <a:t>.</a:t>
            </a:r>
            <a:endParaRPr lang="el-GR" alt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668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1" dirty="0" smtClean="0"/>
              <a:t>Πρωτεΐνη </a:t>
            </a:r>
            <a:r>
              <a:rPr lang="en-GB" altLang="el-GR" b="1" dirty="0" smtClean="0"/>
              <a:t>S</a:t>
            </a:r>
            <a:endParaRPr lang="el-GR" altLang="el-GR" dirty="0" smtClean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err="1" smtClean="0"/>
              <a:t>Βιταμινο</a:t>
            </a:r>
            <a:r>
              <a:rPr lang="el-GR" dirty="0" smtClean="0"/>
              <a:t> Κ εξαρτώμενη γλυκοπρωτεΐνη ΜΒ 69</a:t>
            </a:r>
            <a:r>
              <a:rPr lang="en-GB" dirty="0" err="1" smtClean="0"/>
              <a:t>kdal</a:t>
            </a:r>
            <a:r>
              <a:rPr lang="en-GB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Συντίθεται στο ήπαρ και τα ενδοθηλιακά κύτταρα των αγγείων.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Μεταβίβαση ανεπάρκειας κατά τον σωματικό υπολειπόμενο τύπο.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err="1" smtClean="0"/>
              <a:t>Συμπαράγοντας</a:t>
            </a:r>
            <a:r>
              <a:rPr lang="el-GR" dirty="0" smtClean="0"/>
              <a:t> της PC Þ επιτείνει την αντιπηκτική της δράση.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781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Θέση κει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l-GR" b="1" dirty="0" smtClean="0"/>
              <a:t>Επίκτητες</a:t>
            </a:r>
            <a:endParaRPr lang="el-GR" b="1" dirty="0"/>
          </a:p>
          <a:p>
            <a:pPr lvl="1" indent="-387350">
              <a:defRPr/>
            </a:pPr>
            <a:r>
              <a:rPr lang="el-GR" dirty="0" smtClean="0"/>
              <a:t>Γεροντική πορφύρα.</a:t>
            </a:r>
          </a:p>
          <a:p>
            <a:pPr lvl="1" indent="-387350">
              <a:defRPr/>
            </a:pPr>
            <a:r>
              <a:rPr lang="el-GR" dirty="0" smtClean="0"/>
              <a:t>Πορφύρα σχετιζόμενη με λοιμώξεις.</a:t>
            </a:r>
          </a:p>
          <a:p>
            <a:pPr lvl="1" indent="-387350">
              <a:defRPr/>
            </a:pPr>
            <a:r>
              <a:rPr lang="el-GR" b="1" dirty="0" smtClean="0">
                <a:solidFill>
                  <a:srgbClr val="004A82"/>
                </a:solidFill>
              </a:rPr>
              <a:t>Σκορβούτο (διαταραχή στη σύνθεση κολλαγόνου).</a:t>
            </a:r>
          </a:p>
          <a:p>
            <a:pPr lvl="1" indent="-387350">
              <a:defRPr/>
            </a:pPr>
            <a:r>
              <a:rPr lang="el-GR" b="1" dirty="0" smtClean="0">
                <a:solidFill>
                  <a:srgbClr val="004A82"/>
                </a:solidFill>
              </a:rPr>
              <a:t>Πορφύρα σχετιζόμενη με την λήψη κορτικοειδών.</a:t>
            </a:r>
          </a:p>
          <a:p>
            <a:pPr lvl="1" indent="-387350">
              <a:defRPr/>
            </a:pPr>
            <a:r>
              <a:rPr lang="el-GR" dirty="0" smtClean="0"/>
              <a:t>Πορφύρα </a:t>
            </a:r>
            <a:r>
              <a:rPr lang="en-US" b="1" dirty="0" err="1" smtClean="0">
                <a:solidFill>
                  <a:srgbClr val="004A82"/>
                </a:solidFill>
              </a:rPr>
              <a:t>Henoch-Sch</a:t>
            </a:r>
            <a:r>
              <a:rPr lang="en-US" b="1" dirty="0" err="1" smtClean="0">
                <a:solidFill>
                  <a:srgbClr val="004A82"/>
                </a:solidFill>
                <a:cs typeface="Arial" pitchFamily="34" charset="0"/>
              </a:rPr>
              <a:t>ö</a:t>
            </a:r>
            <a:r>
              <a:rPr lang="en-US" b="1" dirty="0" err="1" smtClean="0">
                <a:solidFill>
                  <a:srgbClr val="004A82"/>
                </a:solidFill>
              </a:rPr>
              <a:t>nlein</a:t>
            </a:r>
            <a:r>
              <a:rPr lang="el-GR" b="1" dirty="0" smtClean="0">
                <a:solidFill>
                  <a:srgbClr val="004A82"/>
                </a:solidFill>
              </a:rPr>
              <a:t>.</a:t>
            </a:r>
          </a:p>
        </p:txBody>
      </p:sp>
      <p:sp>
        <p:nvSpPr>
          <p:cNvPr id="10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r>
              <a:rPr lang="el-GR" dirty="0"/>
              <a:t>Αιμορραγική διάθεση οφειλόμενη σε διαταραχές </a:t>
            </a:r>
            <a:r>
              <a:rPr lang="el-GR" dirty="0" smtClean="0"/>
              <a:t>αγγείων </a:t>
            </a:r>
            <a:r>
              <a:rPr lang="el-GR" sz="3000" b="0" dirty="0" smtClean="0"/>
              <a:t>4/4</a:t>
            </a:r>
            <a:endParaRPr lang="el-GR" sz="30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404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Έλλειψη </a:t>
            </a:r>
            <a:r>
              <a:rPr lang="en-GB" altLang="el-GR" b="1" dirty="0" smtClean="0"/>
              <a:t>P</a:t>
            </a:r>
            <a:r>
              <a:rPr lang="en-US" altLang="el-GR" b="1" dirty="0" smtClean="0"/>
              <a:t>S</a:t>
            </a:r>
            <a:r>
              <a:rPr lang="el-GR" altLang="el-GR" b="1" dirty="0" smtClean="0"/>
              <a:t> </a:t>
            </a:r>
            <a:r>
              <a:rPr lang="el-GR" altLang="el-GR" sz="3000" b="0" dirty="0" smtClean="0"/>
              <a:t>1/2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el-GR" altLang="el-GR" b="1" dirty="0" smtClean="0"/>
              <a:t>Επίκτητη</a:t>
            </a:r>
            <a:endParaRPr lang="el-GR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Εγκυμοσύνη (δεύτερο τρίμηνο).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Ηπατοπάθειες, ΔΕΠ.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Συστηματικός </a:t>
            </a:r>
            <a:r>
              <a:rPr lang="el-GR" dirty="0" err="1" smtClean="0"/>
              <a:t>ερυθηματώδης</a:t>
            </a:r>
            <a:r>
              <a:rPr lang="el-GR" dirty="0" smtClean="0"/>
              <a:t> λύκος.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err="1" smtClean="0"/>
              <a:t>Βακτηριακές</a:t>
            </a:r>
            <a:r>
              <a:rPr lang="el-GR" dirty="0" smtClean="0"/>
              <a:t> και ιογενείς λοιμώξεις – HIV.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Μεταμόσχευση ήπατος.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Λήψη </a:t>
            </a:r>
            <a:r>
              <a:rPr lang="el-GR" dirty="0" err="1" smtClean="0"/>
              <a:t>κουμαρινικών</a:t>
            </a:r>
            <a:r>
              <a:rPr lang="el-GR" dirty="0" smtClean="0"/>
              <a:t> – οιστρογόνων.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386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Έλλειψη </a:t>
            </a:r>
            <a:r>
              <a:rPr lang="en-GB" altLang="el-GR" b="1" dirty="0" smtClean="0"/>
              <a:t>P</a:t>
            </a:r>
            <a:r>
              <a:rPr lang="en-US" altLang="el-GR" b="1" dirty="0" smtClean="0"/>
              <a:t>S</a:t>
            </a:r>
            <a:r>
              <a:rPr lang="el-GR" altLang="el-GR" b="1" dirty="0" smtClean="0"/>
              <a:t> </a:t>
            </a:r>
            <a:r>
              <a:rPr lang="el-GR" altLang="el-GR" sz="3000" b="0" dirty="0"/>
              <a:t>2</a:t>
            </a:r>
            <a:r>
              <a:rPr lang="el-GR" altLang="el-GR" sz="3000" b="0" dirty="0" smtClean="0"/>
              <a:t>/2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0" indent="0">
              <a:buNone/>
              <a:defRPr/>
            </a:pPr>
            <a:r>
              <a:rPr lang="el-GR" altLang="el-GR" b="1" dirty="0" smtClean="0"/>
              <a:t>Κληρονομική</a:t>
            </a:r>
          </a:p>
          <a:p>
            <a:pPr>
              <a:defRPr/>
            </a:pPr>
            <a:r>
              <a:rPr lang="el-GR" altLang="el-GR" dirty="0" smtClean="0"/>
              <a:t>Διάγνωση.</a:t>
            </a:r>
          </a:p>
          <a:p>
            <a:pPr>
              <a:defRPr/>
            </a:pPr>
            <a:r>
              <a:rPr lang="el-GR" altLang="el-GR" dirty="0" smtClean="0"/>
              <a:t>Η </a:t>
            </a:r>
            <a:r>
              <a:rPr lang="el-GR" altLang="el-GR" dirty="0"/>
              <a:t>μέτρηση της ελεύθερης PS ως διαγνωστικού </a:t>
            </a:r>
            <a:r>
              <a:rPr lang="el-GR" altLang="el-GR" dirty="0" smtClean="0"/>
              <a:t>δείκτη.</a:t>
            </a:r>
            <a:endParaRPr lang="el-GR" altLang="el-GR" dirty="0"/>
          </a:p>
          <a:p>
            <a:pPr>
              <a:defRPr/>
            </a:pPr>
            <a:r>
              <a:rPr lang="el-GR" altLang="el-GR" dirty="0" smtClean="0"/>
              <a:t>Υπερτερεί </a:t>
            </a:r>
            <a:r>
              <a:rPr lang="el-GR" altLang="el-GR" dirty="0"/>
              <a:t>των επιπέδων της ολικής </a:t>
            </a:r>
            <a:r>
              <a:rPr lang="el-GR" altLang="el-GR" dirty="0" smtClean="0"/>
              <a:t>PS.</a:t>
            </a:r>
            <a:endParaRPr lang="el-GR" altLang="el-GR" dirty="0"/>
          </a:p>
          <a:p>
            <a:pPr lvl="1" indent="-342900">
              <a:defRPr/>
            </a:pPr>
            <a:r>
              <a:rPr lang="el-GR" altLang="el-GR" dirty="0" smtClean="0"/>
              <a:t>Ελεύθερη PS.</a:t>
            </a:r>
            <a:endParaRPr lang="el-GR" altLang="el-GR" dirty="0"/>
          </a:p>
          <a:p>
            <a:pPr lvl="1" indent="-342900">
              <a:defRPr/>
            </a:pPr>
            <a:r>
              <a:rPr lang="el-GR" altLang="el-GR" dirty="0" smtClean="0"/>
              <a:t>Μέτρηση </a:t>
            </a:r>
            <a:r>
              <a:rPr lang="el-GR" altLang="el-GR" dirty="0" err="1"/>
              <a:t>αντιγονικότητας</a:t>
            </a:r>
            <a:r>
              <a:rPr lang="el-GR" altLang="el-GR" dirty="0"/>
              <a:t> </a:t>
            </a:r>
            <a:r>
              <a:rPr lang="el-GR" altLang="el-GR" dirty="0" smtClean="0"/>
              <a:t>– λειτουργικότητας.</a:t>
            </a:r>
            <a:endParaRPr lang="el-GR" altLang="el-GR" dirty="0"/>
          </a:p>
          <a:p>
            <a:pPr lvl="1" indent="-342900">
              <a:defRPr/>
            </a:pPr>
            <a:r>
              <a:rPr lang="el-GR" altLang="el-GR" dirty="0" smtClean="0"/>
              <a:t>Φ.Τ</a:t>
            </a:r>
            <a:r>
              <a:rPr lang="el-GR" altLang="el-GR" dirty="0"/>
              <a:t>.: 60-130 % ή </a:t>
            </a:r>
            <a:r>
              <a:rPr lang="el-GR" altLang="el-GR" dirty="0" smtClean="0"/>
              <a:t>IU/ml.</a:t>
            </a:r>
            <a:endParaRPr lang="el-GR" altLang="el-GR" dirty="0"/>
          </a:p>
          <a:p>
            <a:pPr lvl="1" indent="-342900">
              <a:defRPr/>
            </a:pPr>
            <a:r>
              <a:rPr lang="el-GR" altLang="el-GR" dirty="0" smtClean="0"/>
              <a:t>PS </a:t>
            </a:r>
            <a:r>
              <a:rPr lang="el-GR" altLang="el-GR" dirty="0"/>
              <a:t>&lt;40 %: συγγενής ένδεια</a:t>
            </a:r>
          </a:p>
          <a:p>
            <a:pPr>
              <a:defRPr/>
            </a:pPr>
            <a:r>
              <a:rPr lang="el-GR" altLang="el-GR" dirty="0"/>
              <a:t>Ύπαρξη V </a:t>
            </a:r>
            <a:r>
              <a:rPr lang="el-GR" altLang="el-GR" dirty="0" err="1"/>
              <a:t>Leiden</a:t>
            </a:r>
            <a:r>
              <a:rPr lang="el-GR" altLang="el-GR" dirty="0"/>
              <a:t>: </a:t>
            </a:r>
            <a:r>
              <a:rPr lang="el-GR" altLang="el-GR" dirty="0" err="1"/>
              <a:t>πλασματικώς</a:t>
            </a:r>
            <a:r>
              <a:rPr lang="el-GR" altLang="el-GR" dirty="0"/>
              <a:t> χαμηλή δραστικότητα,</a:t>
            </a:r>
          </a:p>
          <a:p>
            <a:pPr>
              <a:defRPr/>
            </a:pPr>
            <a:r>
              <a:rPr lang="el-GR" altLang="el-GR" dirty="0" smtClean="0"/>
              <a:t>Φυσιολογική </a:t>
            </a:r>
            <a:r>
              <a:rPr lang="el-GR" altLang="el-GR" dirty="0" err="1"/>
              <a:t>αντιγονικότητα</a:t>
            </a:r>
            <a:r>
              <a:rPr lang="el-GR" altLang="el-GR" dirty="0"/>
              <a:t> της ελεύθερης </a:t>
            </a:r>
            <a:r>
              <a:rPr lang="el-GR" altLang="el-GR" dirty="0" smtClean="0"/>
              <a:t>PS.</a:t>
            </a:r>
            <a:endParaRPr lang="el-GR" alt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161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6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FV Leiden</a:t>
            </a:r>
          </a:p>
        </p:txBody>
      </p:sp>
      <p:sp>
        <p:nvSpPr>
          <p:cNvPr id="98307" name="7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l-GR" dirty="0" smtClean="0"/>
              <a:t>Bertina,1994: </a:t>
            </a:r>
            <a:r>
              <a:rPr lang="el-GR" altLang="el-GR" dirty="0" smtClean="0"/>
              <a:t>η αντίσταση στην ενεργοποιημένη PC (APC-R ), οφείλεται στη μετάλλαξη FV </a:t>
            </a:r>
            <a:r>
              <a:rPr lang="el-GR" altLang="el-GR" dirty="0" err="1" smtClean="0"/>
              <a:t>Leiden</a:t>
            </a:r>
            <a:r>
              <a:rPr lang="el-GR" altLang="el-GR" dirty="0" smtClean="0"/>
              <a:t> (95% των περιπτώσεων)</a:t>
            </a:r>
            <a:r>
              <a:rPr lang="en-US" altLang="el-GR" dirty="0" smtClean="0"/>
              <a:t>.</a:t>
            </a:r>
            <a:endParaRPr lang="el-GR" altLang="el-GR" dirty="0" smtClean="0"/>
          </a:p>
          <a:p>
            <a:pPr eaLnBrk="1" hangingPunct="1"/>
            <a:r>
              <a:rPr lang="el-GR" altLang="el-GR" dirty="0" smtClean="0"/>
              <a:t> Οι μεταλλάξεις FV </a:t>
            </a:r>
            <a:r>
              <a:rPr lang="el-GR" altLang="el-GR" dirty="0" err="1" smtClean="0"/>
              <a:t>Cambridge</a:t>
            </a:r>
            <a:r>
              <a:rPr lang="el-GR" altLang="el-GR" dirty="0" smtClean="0"/>
              <a:t> και FV </a:t>
            </a:r>
            <a:r>
              <a:rPr lang="el-GR" altLang="el-GR" dirty="0" err="1" smtClean="0"/>
              <a:t>Hong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Kong</a:t>
            </a:r>
            <a:r>
              <a:rPr lang="el-GR" altLang="el-GR" dirty="0" smtClean="0"/>
              <a:t> ευθύνονται για το 5%.</a:t>
            </a:r>
          </a:p>
          <a:p>
            <a:pPr eaLnBrk="1" hangingPunct="1"/>
            <a:r>
              <a:rPr lang="el-GR" altLang="el-GR" dirty="0" smtClean="0"/>
              <a:t> Μεταβίβαση με σωματικό επικρατούντα τύπο.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513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Μηχανισμός</a:t>
            </a:r>
          </a:p>
        </p:txBody>
      </p:sp>
      <p:sp>
        <p:nvSpPr>
          <p:cNvPr id="99331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Η μετάλλαξη Leiden παρεμβαίνει στη σύνδεση του FVa με το σύστημα της ενεργοποιημένης PC, αναστέλλοντας την αντιπηκτική του δράση.</a:t>
            </a:r>
          </a:p>
          <a:p>
            <a:pPr eaLnBrk="1" hangingPunct="1"/>
            <a:r>
              <a:rPr lang="el-GR" altLang="el-GR" smtClean="0"/>
              <a:t>Ασθενείς με παράγοντα V Leiden </a:t>
            </a:r>
            <a:r>
              <a:rPr lang="el-GR" altLang="el-GR" smtClean="0">
                <a:sym typeface="Wingdings" pitchFamily="2" charset="2"/>
              </a:rPr>
              <a:t></a:t>
            </a:r>
            <a:r>
              <a:rPr lang="el-GR" altLang="el-GR" smtClean="0"/>
              <a:t> παθολογική </a:t>
            </a:r>
            <a:r>
              <a:rPr lang="en-US" altLang="el-GR" smtClean="0"/>
              <a:t>δοκιμασία APC Resistance.( screening test).</a:t>
            </a:r>
            <a:endParaRPr lang="el-GR" altLang="el-GR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773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APCR δοκιμασία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l-GR" dirty="0" smtClean="0"/>
              <a:t>Βιολογική μέθοδος ή κλασσική APCR δοκιμασία: βασίζεται συνήθως σε μέτρηση του ΑΡΤΤ</a:t>
            </a:r>
            <a:r>
              <a:rPr lang="en-US" dirty="0" smtClean="0"/>
              <a:t>.</a:t>
            </a:r>
            <a:endParaRPr lang="el-GR" dirty="0" smtClean="0"/>
          </a:p>
          <a:p>
            <a:pPr marL="355600" lvl="1" indent="0">
              <a:spcBef>
                <a:spcPts val="300"/>
              </a:spcBef>
              <a:buNone/>
              <a:defRPr/>
            </a:pPr>
            <a:r>
              <a:rPr lang="el-GR" dirty="0" smtClean="0"/>
              <a:t>Τροποποιημένη μέθοδος ( 2ης γενιάς δοκιμασία</a:t>
            </a:r>
            <a:r>
              <a:rPr lang="en-US" dirty="0" smtClean="0"/>
              <a:t> </a:t>
            </a:r>
            <a:r>
              <a:rPr lang="en-GB" dirty="0" smtClean="0"/>
              <a:t>APCR </a:t>
            </a:r>
            <a:r>
              <a:rPr lang="en-GB" dirty="0" smtClean="0"/>
              <a:t>):</a:t>
            </a:r>
            <a:r>
              <a:rPr lang="el-GR" dirty="0" smtClean="0"/>
              <a:t> </a:t>
            </a:r>
            <a:r>
              <a:rPr lang="el-GR" dirty="0" smtClean="0"/>
              <a:t>προσθήκη στο πλάσμα ασθενούς, πλάσματος</a:t>
            </a:r>
            <a:r>
              <a:rPr lang="en-US" dirty="0" smtClean="0"/>
              <a:t> </a:t>
            </a:r>
            <a:r>
              <a:rPr lang="el-GR" dirty="0" smtClean="0"/>
              <a:t>ελλειμματικού στον </a:t>
            </a:r>
            <a:r>
              <a:rPr lang="en-GB" dirty="0" smtClean="0"/>
              <a:t>FV.</a:t>
            </a:r>
            <a:endParaRPr lang="el-GR" dirty="0" smtClean="0"/>
          </a:p>
          <a:p>
            <a:pPr>
              <a:defRPr/>
            </a:pPr>
            <a:r>
              <a:rPr lang="el-GR" dirty="0" smtClean="0"/>
              <a:t>Παθολογική δοκιμασία APCR (βιολογική μέθοδος) θα</a:t>
            </a:r>
            <a:r>
              <a:rPr lang="en-US" dirty="0" smtClean="0"/>
              <a:t> </a:t>
            </a:r>
            <a:r>
              <a:rPr lang="el-GR" dirty="0" smtClean="0"/>
              <a:t>πρέπει να συνοδεύεται πάντα από τη μοριακή μέθοδο</a:t>
            </a:r>
            <a:r>
              <a:rPr lang="en-US" dirty="0" smtClean="0"/>
              <a:t> </a:t>
            </a:r>
            <a:r>
              <a:rPr lang="el-GR" dirty="0" smtClean="0"/>
              <a:t>για την αποσαφήνιση του γενετικού προφίλ του</a:t>
            </a:r>
            <a:r>
              <a:rPr lang="en-US" dirty="0" smtClean="0"/>
              <a:t> </a:t>
            </a:r>
            <a:r>
              <a:rPr lang="el-GR" dirty="0" smtClean="0"/>
              <a:t>ασθενούς.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486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 smtClean="0"/>
              <a:t>Παθολογική δοκιμασία </a:t>
            </a:r>
            <a:r>
              <a:rPr lang="en-GB" b="1" dirty="0" smtClean="0"/>
              <a:t>APCR</a:t>
            </a:r>
            <a:br>
              <a:rPr lang="en-GB" b="1" dirty="0" smtClean="0"/>
            </a:br>
            <a:r>
              <a:rPr lang="el-GR" dirty="0" smtClean="0"/>
              <a:t>χ</a:t>
            </a:r>
            <a:r>
              <a:rPr lang="el-GR" b="1" dirty="0" smtClean="0"/>
              <a:t>ωρίς </a:t>
            </a:r>
            <a:r>
              <a:rPr lang="en-GB" b="1" dirty="0" smtClean="0"/>
              <a:t>FV LEIDEN</a:t>
            </a:r>
            <a:endParaRPr lang="el-GR" dirty="0" smtClean="0"/>
          </a:p>
        </p:txBody>
      </p:sp>
      <p:sp>
        <p:nvSpPr>
          <p:cNvPr id="101379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/>
          <a:lstStyle/>
          <a:p>
            <a:pPr eaLnBrk="1" hangingPunct="1"/>
            <a:r>
              <a:rPr lang="el-GR" altLang="el-GR" dirty="0" smtClean="0"/>
              <a:t>Κύηση, ωορρηξία, αντισυλληπτικά.</a:t>
            </a:r>
          </a:p>
          <a:p>
            <a:pPr eaLnBrk="1" hangingPunct="1"/>
            <a:r>
              <a:rPr lang="el-GR" altLang="el-GR" dirty="0" smtClean="0"/>
              <a:t>Θετικό αντιπηκτικό λύκου.</a:t>
            </a:r>
          </a:p>
          <a:p>
            <a:pPr eaLnBrk="1" hangingPunct="1"/>
            <a:r>
              <a:rPr lang="el-GR" altLang="el-GR" dirty="0" smtClean="0"/>
              <a:t>Αναστολείς της ενεργοποιημένης </a:t>
            </a:r>
            <a:r>
              <a:rPr lang="en-GB" altLang="el-GR" dirty="0" smtClean="0"/>
              <a:t>PC</a:t>
            </a:r>
            <a:r>
              <a:rPr lang="el-GR" altLang="el-GR" dirty="0" smtClean="0"/>
              <a:t>.</a:t>
            </a:r>
            <a:endParaRPr lang="en-GB" altLang="el-GR" dirty="0" smtClean="0"/>
          </a:p>
          <a:p>
            <a:pPr eaLnBrk="1" hangingPunct="1"/>
            <a:r>
              <a:rPr lang="el-GR" altLang="el-GR" dirty="0" smtClean="0"/>
              <a:t>Αυξημένα επίπεδα FII και FVIII.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120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1" dirty="0" smtClean="0"/>
              <a:t>Προθρομβίνη </a:t>
            </a:r>
            <a:r>
              <a:rPr lang="en-GB" altLang="el-GR" b="1" dirty="0" smtClean="0"/>
              <a:t>G20210A</a:t>
            </a:r>
            <a:endParaRPr lang="el-GR" altLang="el-GR" dirty="0" smtClean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Άγνωστος </a:t>
            </a:r>
            <a:r>
              <a:rPr lang="el-GR" dirty="0" err="1" smtClean="0"/>
              <a:t>παθογενετικός</a:t>
            </a:r>
            <a:r>
              <a:rPr lang="el-GR" dirty="0" smtClean="0"/>
              <a:t> μηχανισμός.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Ε</a:t>
            </a:r>
            <a:r>
              <a:rPr lang="el-GR" dirty="0" smtClean="0"/>
              <a:t>πίπεδα FII Þ αναστολή δράσης της PS Þ επίκτητη APCR όμως μόνο 14% των ασθενών με ­ FII έχουν τη μετάλλαξη.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Έχει διαπιστωθεί σημαντική ­ APCR σε ασθενείς με τη Μετάλλαξη.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Εργαστηριακή διάγνωση: </a:t>
            </a:r>
            <a:r>
              <a:rPr lang="en-GB" dirty="0" smtClean="0"/>
              <a:t>PCR</a:t>
            </a:r>
            <a:r>
              <a:rPr lang="el-GR" dirty="0" smtClean="0"/>
              <a:t>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331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 smtClean="0"/>
              <a:t>ΕΠΙΠΤΩΣΗ ΤΩΝ ΓΕΝΕΤΙΚΩΝ</a:t>
            </a:r>
            <a:br>
              <a:rPr lang="el-GR" b="1" dirty="0" smtClean="0"/>
            </a:br>
            <a:r>
              <a:rPr lang="el-GR" b="1" dirty="0" smtClean="0"/>
              <a:t>ΘΡΟΜΒΟΦΙΛΙΚΩΝ ΠΑΡΑΓΟΝΤΩΝ</a:t>
            </a:r>
            <a:endParaRPr lang="el-GR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86</a:t>
            </a:fld>
            <a:endParaRPr lang="el-GR"/>
          </a:p>
        </p:txBody>
      </p:sp>
      <p:graphicFrame>
        <p:nvGraphicFramePr>
          <p:cNvPr id="4" name="Πίνακας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9050660"/>
              </p:ext>
            </p:extLst>
          </p:nvPr>
        </p:nvGraphicFramePr>
        <p:xfrm>
          <a:off x="1259632" y="1988840"/>
          <a:ext cx="6645846" cy="3091815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1733931"/>
                <a:gridCol w="2101596"/>
                <a:gridCol w="2810319"/>
              </a:tblGrid>
              <a:tr h="738505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l-GR" sz="2000" b="1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Θρομβοφιλικός</a:t>
                      </a:r>
                      <a:endParaRPr lang="el-GR" sz="2000" b="1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l-GR" sz="20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παράγων</a:t>
                      </a:r>
                    </a:p>
                  </a:txBody>
                  <a:tcPr marL="6350" marR="63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l-GR" sz="2000" b="1" u="none" strike="noStrike" spc="0" dirty="0">
                          <a:effectLst/>
                          <a:latin typeface="+mn-lt"/>
                        </a:rPr>
                        <a:t>Γενικός πληθυσμός</a:t>
                      </a:r>
                      <a:endParaRPr lang="el-GR" sz="2000" b="1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l-GR" sz="2000" b="1" u="none" strike="noStrike" spc="0" dirty="0">
                          <a:effectLst/>
                          <a:latin typeface="+mn-lt"/>
                        </a:rPr>
                        <a:t>Πληθυσμός με θρόμβωση</a:t>
                      </a:r>
                      <a:endParaRPr lang="el-GR" sz="2000" b="1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139700"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 Leiden</a:t>
                      </a:r>
                      <a:endParaRPr lang="el-GR" sz="20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l-GR" sz="2000" u="none" strike="noStrike" spc="0" dirty="0">
                          <a:effectLst/>
                          <a:latin typeface="+mn-lt"/>
                        </a:rPr>
                        <a:t>3-8%(καυκάσιοι)</a:t>
                      </a:r>
                      <a:endParaRPr lang="el-GR" sz="20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l-GR" sz="2000" u="none" strike="noStrike" spc="0" dirty="0">
                          <a:effectLst/>
                          <a:latin typeface="+mn-lt"/>
                        </a:rPr>
                        <a:t>20 - 25 %</a:t>
                      </a:r>
                      <a:endParaRPr lang="el-GR" sz="20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0" marB="0" anchor="b"/>
                </a:tc>
              </a:tr>
              <a:tr h="390525">
                <a:tc>
                  <a:txBody>
                    <a:bodyPr/>
                    <a:lstStyle/>
                    <a:p>
                      <a:pPr marL="139700"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FIl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( 20210 )</a:t>
                      </a:r>
                      <a:endParaRPr lang="el-GR" sz="20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l-GR" sz="2000" u="none" strike="noStrike" spc="0" dirty="0">
                          <a:effectLst/>
                          <a:latin typeface="+mn-lt"/>
                        </a:rPr>
                        <a:t>2-3%(καυκάσιοι)</a:t>
                      </a:r>
                      <a:endParaRPr lang="el-GR" sz="20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l-GR" sz="2000" u="none" strike="noStrike" spc="0" dirty="0">
                          <a:effectLst/>
                          <a:latin typeface="+mn-lt"/>
                        </a:rPr>
                        <a:t>4 - 8 %</a:t>
                      </a:r>
                      <a:endParaRPr lang="el-GR" sz="20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0" marB="0" anchor="b"/>
                </a:tc>
              </a:tr>
              <a:tr h="39560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ΑΤ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II</a:t>
                      </a:r>
                      <a:endParaRPr lang="el-GR" sz="20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+mn-lt"/>
                        </a:rPr>
                        <a:t> </a:t>
                      </a:r>
                      <a:endParaRPr lang="el-GR" sz="20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l-GR" sz="2000" u="none" strike="noStrike" spc="250" dirty="0">
                          <a:effectLst/>
                          <a:latin typeface="+mn-lt"/>
                        </a:rPr>
                        <a:t>1 -1.8%</a:t>
                      </a:r>
                      <a:endParaRPr lang="el-GR" sz="20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0" marB="0" anchor="ctr"/>
                </a:tc>
              </a:tr>
              <a:tr h="390525"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PC</a:t>
                      </a:r>
                      <a:endParaRPr lang="el-GR" sz="20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u="none" strike="noStrike" spc="0" dirty="0">
                          <a:effectLst/>
                          <a:latin typeface="+mn-lt"/>
                        </a:rPr>
                        <a:t>1</a:t>
                      </a:r>
                      <a:r>
                        <a:rPr lang="el-GR" sz="2000" u="none" strike="noStrike" spc="0" dirty="0">
                          <a:effectLst/>
                          <a:latin typeface="+mn-lt"/>
                        </a:rPr>
                        <a:t> /300</a:t>
                      </a:r>
                      <a:endParaRPr lang="el-GR" sz="20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l-GR" sz="2000" u="none" strike="noStrike" spc="0" dirty="0">
                          <a:effectLst/>
                          <a:latin typeface="+mn-lt"/>
                        </a:rPr>
                        <a:t>2.5 - 5 %</a:t>
                      </a:r>
                      <a:endParaRPr lang="el-GR" sz="20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0" marB="0"/>
                </a:tc>
              </a:tr>
              <a:tr h="390525">
                <a:tc>
                  <a:txBody>
                    <a:bodyPr/>
                    <a:lstStyle/>
                    <a:p>
                      <a:pPr algn="l">
                        <a:lnSpc>
                          <a:spcPts val="4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PS</a:t>
                      </a:r>
                      <a:endParaRPr lang="el-GR" sz="20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"/>
                        </a:lnSpc>
                        <a:spcAft>
                          <a:spcPts val="0"/>
                        </a:spcAft>
                      </a:pPr>
                      <a:r>
                        <a:rPr lang="en-US" sz="2000" u="none" strike="noStrike" spc="0" dirty="0">
                          <a:effectLst/>
                          <a:latin typeface="+mn-lt"/>
                        </a:rPr>
                        <a:t>-</a:t>
                      </a:r>
                      <a:endParaRPr lang="el-GR" sz="20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l-GR" sz="2000" u="none" strike="noStrike" spc="0" dirty="0">
                          <a:effectLst/>
                          <a:latin typeface="+mn-lt"/>
                        </a:rPr>
                        <a:t>2.8 - 5 %</a:t>
                      </a:r>
                      <a:endParaRPr lang="el-GR" sz="20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0" marB="0" anchor="ctr"/>
                </a:tc>
              </a:tr>
              <a:tr h="395605"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Ομοκυστεΐνη</a:t>
                      </a:r>
                      <a:r>
                        <a:rPr lang="el-GR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l-GR" sz="20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l-GR" sz="2000" u="none" strike="noStrike" spc="0" dirty="0">
                          <a:effectLst/>
                          <a:latin typeface="+mn-lt"/>
                        </a:rPr>
                        <a:t>11 %</a:t>
                      </a:r>
                      <a:endParaRPr lang="el-GR" sz="20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l-GR" sz="2000" u="none" strike="noStrike" spc="0" dirty="0">
                          <a:effectLst/>
                          <a:latin typeface="+mn-lt"/>
                        </a:rPr>
                        <a:t>13.1 </a:t>
                      </a:r>
                      <a:r>
                        <a:rPr lang="el-GR" sz="2000" u="none" strike="noStrike" spc="250" dirty="0">
                          <a:effectLst/>
                          <a:latin typeface="+mn-lt"/>
                        </a:rPr>
                        <a:t>-26.7%</a:t>
                      </a:r>
                      <a:endParaRPr lang="el-GR" sz="20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504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Πορφύρα ή σύνδρομο </a:t>
            </a:r>
            <a:r>
              <a:rPr lang="en-US" dirty="0" err="1" smtClean="0"/>
              <a:t>Henoch-Schönlein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5626968" cy="5040560"/>
          </a:xfrm>
        </p:spPr>
        <p:txBody>
          <a:bodyPr/>
          <a:lstStyle/>
          <a:p>
            <a:r>
              <a:rPr lang="el-GR" dirty="0"/>
              <a:t>Προσβάλει συνήθως </a:t>
            </a:r>
            <a:r>
              <a:rPr lang="el-GR" dirty="0" smtClean="0"/>
              <a:t>παιδιά.</a:t>
            </a:r>
            <a:endParaRPr lang="el-GR" dirty="0"/>
          </a:p>
          <a:p>
            <a:r>
              <a:rPr lang="el-GR" dirty="0"/>
              <a:t>Αγγειίτιδα </a:t>
            </a:r>
            <a:r>
              <a:rPr lang="el-GR" dirty="0" err="1" smtClean="0"/>
              <a:t>IgA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Εμφάνιση επηρμένου </a:t>
            </a:r>
            <a:r>
              <a:rPr lang="el-GR" dirty="0" err="1"/>
              <a:t>κνηδωσιοειδούς</a:t>
            </a:r>
            <a:r>
              <a:rPr lang="el-GR" dirty="0"/>
              <a:t> ή </a:t>
            </a:r>
            <a:r>
              <a:rPr lang="el-GR" dirty="0" err="1"/>
              <a:t>πετεχειώδους</a:t>
            </a:r>
            <a:r>
              <a:rPr lang="el-GR" dirty="0"/>
              <a:t> εξανθήματος στις </a:t>
            </a:r>
            <a:r>
              <a:rPr lang="el-GR" dirty="0" err="1"/>
              <a:t>εκτατικές</a:t>
            </a:r>
            <a:r>
              <a:rPr lang="el-GR" dirty="0"/>
              <a:t> επιφάνειες των άκρων και στους γλουτούς  το οποίο εμφανίζεται 1-3 εβδομάδες μετά οξεία λοίμωξη ή εμβολιασμό.</a:t>
            </a:r>
          </a:p>
          <a:p>
            <a:r>
              <a:rPr lang="el-GR" dirty="0"/>
              <a:t>Πόνοι στη κοιλιά και </a:t>
            </a:r>
            <a:r>
              <a:rPr lang="el-GR" dirty="0" smtClean="0"/>
              <a:t>αρθρώσεις.</a:t>
            </a:r>
            <a:endParaRPr lang="el-GR" dirty="0"/>
          </a:p>
          <a:p>
            <a:r>
              <a:rPr lang="el-GR" dirty="0"/>
              <a:t>Συνήθως </a:t>
            </a:r>
            <a:r>
              <a:rPr lang="el-GR" dirty="0" err="1" smtClean="0"/>
              <a:t>αυτοπεριοριζόμενη</a:t>
            </a:r>
            <a:r>
              <a:rPr lang="el-GR" dirty="0" smtClean="0"/>
              <a:t>.</a:t>
            </a:r>
            <a:endParaRPr lang="el-GR" dirty="0"/>
          </a:p>
        </p:txBody>
      </p:sp>
      <p:pic>
        <p:nvPicPr>
          <p:cNvPr id="125954" name="Picture 2" descr="File:Henoch-schonlein-purpu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340768"/>
            <a:ext cx="2783888" cy="361724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999948" y="5157192"/>
            <a:ext cx="324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3"/>
              </a:rPr>
              <a:t>Henoch-schonlein-purpura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smtClean="0">
                <a:latin typeface="+mn-lt"/>
                <a:hlinkClick r:id="rId4" tooltip="User:Madhero88"/>
              </a:rPr>
              <a:t>Madhero88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5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27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 smtClean="0"/>
              <a:t> 2014.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/>
              <a:t>. </a:t>
            </a:r>
            <a:r>
              <a:rPr lang="el-GR" sz="2000" dirty="0" smtClean="0"/>
              <a:t>«Αιματολογία </a:t>
            </a:r>
            <a:r>
              <a:rPr lang="el-GR" sz="2000" smtClean="0"/>
              <a:t>Ι </a:t>
            </a:r>
            <a:r>
              <a:rPr lang="el-GR" sz="2000"/>
              <a:t>(Θ). </a:t>
            </a:r>
            <a:r>
              <a:rPr lang="el-GR" sz="2000" dirty="0" smtClean="0"/>
              <a:t>Ενότητα 12</a:t>
            </a:r>
            <a:r>
              <a:rPr lang="en-US" sz="2000" dirty="0" smtClean="0"/>
              <a:t>:</a:t>
            </a:r>
            <a:r>
              <a:rPr lang="el-GR" sz="2000" dirty="0"/>
              <a:t> Εισαγωγή στην παθολογία του αίματος- Διαταραχές πήξης και </a:t>
            </a:r>
            <a:r>
              <a:rPr lang="el-GR" sz="2000" dirty="0" smtClean="0"/>
              <a:t>αιμόστασης».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55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46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a573b5a8464566248c1c46cd85dc3e34df037e2"/>
</p:tagLst>
</file>

<file path=ppt/theme/theme1.xml><?xml version="1.0" encoding="utf-8"?>
<a:theme xmlns:a="http://schemas.openxmlformats.org/drawingml/2006/main" name="template">
  <a:themeElements>
    <a:clrScheme name="Προσαρμοσμένο 16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245</TotalTime>
  <Words>4349</Words>
  <Application>Microsoft Office PowerPoint</Application>
  <PresentationFormat>On-screen Show (4:3)</PresentationFormat>
  <Paragraphs>733</Paragraphs>
  <Slides>94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94</vt:i4>
      </vt:variant>
    </vt:vector>
  </HeadingPairs>
  <TitlesOfParts>
    <vt:vector size="96" baseType="lpstr">
      <vt:lpstr>template</vt:lpstr>
      <vt:lpstr>OC_template_updated</vt:lpstr>
      <vt:lpstr>Αιματολογία Ι (Θ)</vt:lpstr>
      <vt:lpstr>Αιμόσταση</vt:lpstr>
      <vt:lpstr>Εργαστηριακές εξετάσεις </vt:lpstr>
      <vt:lpstr>Αιμορραγική διάθεση είναι αποτέλεσμα</vt:lpstr>
      <vt:lpstr>Αιμορραγική διάθεση οφειλόμενη σε διαταραχές αγγείων 1/4</vt:lpstr>
      <vt:lpstr>Αιμορραγική διάθεση οφειλόμενη σε διαταραχές αγγείων 2/4</vt:lpstr>
      <vt:lpstr>Αιμορραγική διάθεση οφειλόμενη σε διαταραχές αγγείων 3/4</vt:lpstr>
      <vt:lpstr>Αιμορραγική διάθεση οφειλόμενη σε διαταραχές αγγείων 4/4</vt:lpstr>
      <vt:lpstr>Πορφύρα ή σύνδρομο Henoch-Schönlein</vt:lpstr>
      <vt:lpstr>Αιμορραγική διάθεση οφειλόμενη σε διαταραχές των αιμοπεταλίων </vt:lpstr>
      <vt:lpstr>Κύρια αίτια θρομβοπενίας</vt:lpstr>
      <vt:lpstr>Διαταραχές της λειτουργίας των αιμοπεταλίων 1/6 </vt:lpstr>
      <vt:lpstr>Διαταραχές της λειτουργίας των αιμοπεταλίων 2/6 </vt:lpstr>
      <vt:lpstr>Διαταραχές της λειτουργίας των αιμοπεταλίων 3/6 </vt:lpstr>
      <vt:lpstr>Διαταραχές της λειτουργίας των αιμοπεταλίων 4/6 </vt:lpstr>
      <vt:lpstr>Διαταραχές της λειτουργίας των αιμοπεταλίων 5/6 </vt:lpstr>
      <vt:lpstr>Διαταραχές της λειτουργίας των αιμοπεταλίων 6/6 </vt:lpstr>
      <vt:lpstr>Θεραπεία σε παθήσεις λειτουργικότητας των αιμοπεταλίων</vt:lpstr>
      <vt:lpstr>Αιμορραγική διάθεση από  Κληρονομικές διαταραχές παραγόντων πήξης</vt:lpstr>
      <vt:lpstr>Αιμορροφιλία Α και Β </vt:lpstr>
      <vt:lpstr>Φυλοσύνδετη κληρονομικότητα</vt:lpstr>
      <vt:lpstr>Γενετική Αιμορροφιλία-Α</vt:lpstr>
      <vt:lpstr>Γενετική Αιμορροφιλία-Β</vt:lpstr>
      <vt:lpstr>Κλινική εικόνα Ταυτόσημη σε Αιμορροφιλία Α και Β 1/2</vt:lpstr>
      <vt:lpstr>Κλινική εικόνα Ταυτόσημη σε Αιμορροφιλία Α και Β 2/2</vt:lpstr>
      <vt:lpstr>Εργαστηριακή Διάγνωση αιμορροφιλίας </vt:lpstr>
      <vt:lpstr>Αιμορροφιλία –Αντιμετώπιση 1/2</vt:lpstr>
      <vt:lpstr>Αιμορροφιλία –Αντιμετώπιση 2/2</vt:lpstr>
      <vt:lpstr>Επιπλοκές θεραπείας</vt:lpstr>
      <vt:lpstr>Αιμορροφιλία –Αντιμετώπιση- πρωτοδιάγνωση </vt:lpstr>
      <vt:lpstr>Επείγουσα αντιμετώπιση </vt:lpstr>
      <vt:lpstr>Νόσος von Willebrand</vt:lpstr>
      <vt:lpstr>VWF γονίδιο </vt:lpstr>
      <vt:lpstr> Παράγοντας von Willebrand 1/2</vt:lpstr>
      <vt:lpstr> Παράγοντας von Willebrand 2/2</vt:lpstr>
      <vt:lpstr>Λειτουργία vWF</vt:lpstr>
      <vt:lpstr>Κλινική εικόνα VWD </vt:lpstr>
      <vt:lpstr>Τύπος 1 VWD </vt:lpstr>
      <vt:lpstr>Τύπος 2 VWD </vt:lpstr>
      <vt:lpstr>Τύπος 3 VWD</vt:lpstr>
      <vt:lpstr> Εργαστηριακή διερεύνηση 1/2 </vt:lpstr>
      <vt:lpstr>Διάγνωση VWD</vt:lpstr>
      <vt:lpstr> Εργαστηριακή διερεύνηση 2/2 </vt:lpstr>
      <vt:lpstr>Τα συμπτώματα μπορεί να είναι διαλείποντα στις ήπιες μορφές  (εργαστηριακή επανεκτίμηση για την διάγνωση και 3 φορές )</vt:lpstr>
      <vt:lpstr>VWD – θεραπευτικές επιλογές </vt:lpstr>
      <vt:lpstr>Ανεπάρκεια ΧΙ – Αιμορροφιλία C 1/2</vt:lpstr>
      <vt:lpstr>Ανεπάρκεια ΧΙ – Αιμορροφιλία C 2/2</vt:lpstr>
      <vt:lpstr>Ανεπάρκεια Ινωδογόνου</vt:lpstr>
      <vt:lpstr>Συγγενής Ποσοτική Ανεπάρκεια Ινωδογόνου</vt:lpstr>
      <vt:lpstr>Δυσινωδογοναιμίες</vt:lpstr>
      <vt:lpstr>Έλλειψη παράγοντα VII</vt:lpstr>
      <vt:lpstr>Έλλειψη παράγοντα XIII 1/2</vt:lpstr>
      <vt:lpstr>Έλλειψη παράγοντα XIII 2/2</vt:lpstr>
      <vt:lpstr>Αιμορραγική διάθεση από  επίκτητες διαταραχές -ΔΕΠ</vt:lpstr>
      <vt:lpstr>Διάχυτη ενδαγγειακή πήξη</vt:lpstr>
      <vt:lpstr>Επιδημιολογικά δεδομένα</vt:lpstr>
      <vt:lpstr>Παθοφυσιολογία DIC</vt:lpstr>
      <vt:lpstr>Παθοφυσιολογία DIC 1/2</vt:lpstr>
      <vt:lpstr>Παθοφυσιολογία DIC 2/2</vt:lpstr>
      <vt:lpstr>Παράγοντες κινδύνου-αιτιολογία DIC</vt:lpstr>
      <vt:lpstr>Καταστάσεις που σχετίζονται με DIC 1/2</vt:lpstr>
      <vt:lpstr>Καταστάσεις που σχετίζονται με DIC 2/2</vt:lpstr>
      <vt:lpstr>Φλεγμονή-σήψη και DIC</vt:lpstr>
      <vt:lpstr>Διάγνωση-εργαστηριακά ευρήματα 1/2</vt:lpstr>
      <vt:lpstr>Διάγνωση-εργαστηριακά ευρήματα 2/2</vt:lpstr>
      <vt:lpstr>Διαφορική διάγνωση</vt:lpstr>
      <vt:lpstr>Θεραπευτική προσέγγιση DIC 1/2</vt:lpstr>
      <vt:lpstr>Θεραπευτική προσέγγιση DIC 2/2</vt:lpstr>
      <vt:lpstr>Θρομβοφιλία</vt:lpstr>
      <vt:lpstr>Κλινικες εκδηλωσεις κληρονομικης θρομβοφιλιας</vt:lpstr>
      <vt:lpstr>Αντιθρομβίνη</vt:lpstr>
      <vt:lpstr>Ανεπάρκεια αντιθρομβίνης 1/2</vt:lpstr>
      <vt:lpstr>Ανεπάρκεια αντιθρομβίνης 2/2</vt:lpstr>
      <vt:lpstr>Πρωτεΐνη C</vt:lpstr>
      <vt:lpstr>Ρύθμιση της διαδικασίας του σχηματισμού του θρόμβου 1/2</vt:lpstr>
      <vt:lpstr>Ρύθμιση της διαδικασίας του σχηματισμού του θρόμβου 2/2</vt:lpstr>
      <vt:lpstr>Έλλειψη PC 1/2</vt:lpstr>
      <vt:lpstr>Έλλειψη PC 2/2</vt:lpstr>
      <vt:lpstr>Πρωτεΐνη S</vt:lpstr>
      <vt:lpstr>Έλλειψη PS 1/2</vt:lpstr>
      <vt:lpstr>Έλλειψη PS 2/2</vt:lpstr>
      <vt:lpstr>FV Leiden</vt:lpstr>
      <vt:lpstr>Μηχανισμός</vt:lpstr>
      <vt:lpstr>APCR δοκιμασία</vt:lpstr>
      <vt:lpstr>Παθολογική δοκιμασία APCR χωρίς FV LEIDEN</vt:lpstr>
      <vt:lpstr>Προθρομβίνη G20210A</vt:lpstr>
      <vt:lpstr>ΕΠΙΠΤΩΣΗ ΤΩΝ ΓΕΝΕΤΙΚΩΝ ΘΡΟΜΒΟΦΙΛΙΚΩΝ ΠΑΡΑΓΟΝΤΩΝ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Αιματολογία Ι - Θ</dc:title>
  <dc:creator>opencourses@teiath.gr</dc:creator>
  <cp:lastModifiedBy>alex</cp:lastModifiedBy>
  <cp:revision>32</cp:revision>
  <dcterms:created xsi:type="dcterms:W3CDTF">2014-11-14T12:39:35Z</dcterms:created>
  <dcterms:modified xsi:type="dcterms:W3CDTF">2015-03-02T10:12:45Z</dcterms:modified>
</cp:coreProperties>
</file>