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62" r:id="rId21"/>
    <p:sldId id="264" r:id="rId22"/>
    <p:sldId id="265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1/10/2014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9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1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8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2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0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7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90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7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800" dirty="0"/>
              <a:t>Παρασκευή διαλυμάτων ορισμένης </a:t>
            </a:r>
            <a:r>
              <a:rPr lang="el-GR" altLang="el-GR" sz="2800" dirty="0" err="1"/>
              <a:t>μοριακότητας</a:t>
            </a:r>
            <a:r>
              <a:rPr lang="el-GR" altLang="el-GR" sz="2800" dirty="0"/>
              <a:t> (Μ) </a:t>
            </a:r>
            <a:endParaRPr lang="en-US" altLang="el-GR" sz="2800" dirty="0"/>
          </a:p>
          <a:p>
            <a:r>
              <a:rPr lang="el-GR" altLang="el-GR" sz="2800" dirty="0"/>
              <a:t>και κανονικότητας (Ν)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Δρ. </a:t>
            </a:r>
            <a:r>
              <a:rPr lang="el-GR" altLang="el-GR" sz="24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4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4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</a:t>
            </a:r>
            <a:r>
              <a:rPr lang="el-GR" dirty="0" smtClean="0"/>
              <a:t>– υπολογισμοί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6616" y="1265171"/>
            <a:ext cx="8229600" cy="2952105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l-GR" dirty="0" smtClean="0"/>
              <a:t>Παρασκευή </a:t>
            </a:r>
            <a:r>
              <a:rPr lang="el-GR" dirty="0"/>
              <a:t>250 </a:t>
            </a:r>
            <a:r>
              <a:rPr lang="el-GR" dirty="0" err="1"/>
              <a:t>mL</a:t>
            </a:r>
            <a:r>
              <a:rPr lang="el-GR" dirty="0"/>
              <a:t> διαλύματος καλαμοσάκχαρου 0,01 Μ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dirty="0"/>
              <a:t>ΜΒ (C</a:t>
            </a:r>
            <a:r>
              <a:rPr lang="el-GR" sz="1800" dirty="0"/>
              <a:t>12</a:t>
            </a:r>
            <a:r>
              <a:rPr lang="el-GR" dirty="0"/>
              <a:t>H</a:t>
            </a:r>
            <a:r>
              <a:rPr lang="el-GR" sz="1800" dirty="0"/>
              <a:t>22</a:t>
            </a:r>
            <a:r>
              <a:rPr lang="el-GR" dirty="0"/>
              <a:t>O</a:t>
            </a:r>
            <a:r>
              <a:rPr lang="el-GR" sz="1800" dirty="0"/>
              <a:t>11</a:t>
            </a:r>
            <a:r>
              <a:rPr lang="el-GR" dirty="0"/>
              <a:t>)=342,    δηλαδή    1 </a:t>
            </a:r>
            <a:r>
              <a:rPr lang="el-GR" dirty="0" err="1"/>
              <a:t>mole</a:t>
            </a:r>
            <a:r>
              <a:rPr lang="el-GR" dirty="0"/>
              <a:t> = 342 g.      Επομένως, </a:t>
            </a:r>
            <a:r>
              <a:rPr lang="el-GR" dirty="0" smtClean="0"/>
              <a:t>αφού   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1 </a:t>
            </a:r>
            <a:r>
              <a:rPr lang="el-GR" dirty="0" err="1"/>
              <a:t>mole</a:t>
            </a:r>
            <a:r>
              <a:rPr lang="el-GR" dirty="0"/>
              <a:t> ζυγίζει 342 g</a:t>
            </a:r>
          </a:p>
          <a:p>
            <a:pPr marL="0" indent="0">
              <a:buNone/>
            </a:pPr>
            <a:r>
              <a:rPr lang="el-GR" dirty="0" smtClean="0"/>
              <a:t>0,01 </a:t>
            </a:r>
            <a:r>
              <a:rPr lang="el-GR" dirty="0" err="1"/>
              <a:t>mole</a:t>
            </a:r>
            <a:r>
              <a:rPr lang="el-GR" dirty="0"/>
              <a:t>            Χ;  </a:t>
            </a:r>
            <a:r>
              <a:rPr lang="el-GR" dirty="0" smtClean="0"/>
              <a:t>g</a:t>
            </a:r>
            <a:r>
              <a:rPr lang="en-US" dirty="0" smtClean="0"/>
              <a:t> </a:t>
            </a:r>
          </a:p>
          <a:p>
            <a:r>
              <a:rPr lang="el-GR" dirty="0" smtClean="0"/>
              <a:t>Άρα</a:t>
            </a:r>
            <a:r>
              <a:rPr lang="en-US" dirty="0" smtClean="0"/>
              <a:t>: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5696" y="3779748"/>
                <a:ext cx="3354893" cy="36933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=0,01∙342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=3,42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79748"/>
                <a:ext cx="335489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85" r="-2170" b="-31250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26616" y="4267906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Αυτή η ποσότητα όμως αναλογεί σε 1 L ή σε 1000 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διαλύματος,  ενώ εμείς θέλουμε 250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  Οπότε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:</a:t>
            </a:r>
            <a:endParaRPr lang="el-GR" sz="24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Σε 1000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περιέχονται  3,42 g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καλ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/ρου</a:t>
            </a:r>
          </a:p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   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250  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                         Χ;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5837566"/>
                <a:ext cx="2969274" cy="701346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3,42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∙250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=0,85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837566"/>
                <a:ext cx="2969274" cy="7013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– υπολογισμοί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1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Επομένως, θα ζυγίσουμε </a:t>
            </a:r>
            <a:r>
              <a:rPr lang="el-GR" dirty="0" smtClean="0"/>
              <a:t>0,85g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θα τα διαλύσουμε σε μικρή ποσότητα νερού, σε ποτήρι βρασμού, αναδεύοντας. Στη συνέχεια </a:t>
            </a:r>
            <a:r>
              <a:rPr lang="el-GR" dirty="0" smtClean="0"/>
              <a:t>μεταφέρουμε </a:t>
            </a:r>
            <a:r>
              <a:rPr lang="el-GR" dirty="0"/>
              <a:t>σε ογκομετρική φιάλη 250 </a:t>
            </a:r>
            <a:r>
              <a:rPr lang="el-GR" dirty="0" err="1"/>
              <a:t>mL</a:t>
            </a:r>
            <a:r>
              <a:rPr lang="el-GR" dirty="0"/>
              <a:t>  και συμπληρώνουμε νερό μέχρι τη χαραγή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– υπολογισμοί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3023"/>
                <a:ext cx="8229600" cy="504031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lphaUcPeriod" startAt="2"/>
                </a:pPr>
                <a:r>
                  <a:rPr lang="el-GR" dirty="0" smtClean="0"/>
                  <a:t>Παρασκευή </a:t>
                </a:r>
                <a:r>
                  <a:rPr lang="el-GR" dirty="0"/>
                  <a:t>250 </a:t>
                </a:r>
                <a:r>
                  <a:rPr lang="el-GR" dirty="0" err="1"/>
                  <a:t>mL</a:t>
                </a:r>
                <a:r>
                  <a:rPr lang="el-GR" dirty="0"/>
                  <a:t> διαλύματος </a:t>
                </a:r>
                <a:r>
                  <a:rPr lang="el-GR" dirty="0" err="1"/>
                  <a:t>NaOH</a:t>
                </a:r>
                <a:r>
                  <a:rPr lang="el-GR" dirty="0"/>
                  <a:t> 0,02 N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r>
                  <a:rPr lang="el-GR" dirty="0"/>
                  <a:t>ΜΒ (</a:t>
                </a:r>
                <a:r>
                  <a:rPr lang="el-GR" dirty="0" err="1"/>
                  <a:t>NaOH</a:t>
                </a:r>
                <a:r>
                  <a:rPr lang="el-GR" dirty="0"/>
                  <a:t>)=40,  δηλαδή 1 </a:t>
                </a:r>
                <a:r>
                  <a:rPr lang="el-GR" dirty="0" err="1"/>
                  <a:t>mole</a:t>
                </a:r>
                <a:r>
                  <a:rPr lang="el-GR" dirty="0"/>
                  <a:t> = 40 g. </a:t>
                </a:r>
                <a:r>
                  <a:rPr lang="el-GR" dirty="0" smtClean="0"/>
                  <a:t>        </a:t>
                </a:r>
                <a:endParaRPr lang="el-GR" dirty="0"/>
              </a:p>
              <a:p>
                <a:r>
                  <a:rPr lang="el-GR" dirty="0"/>
                  <a:t>Όμως </a:t>
                </a:r>
                <a:r>
                  <a:rPr lang="el-GR" dirty="0" smtClean="0"/>
                  <a:t>αφού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NaOH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𝑚𝑜𝑙𝑒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r>
                  <a:rPr lang="el-GR" dirty="0"/>
                  <a:t>Έχουμε:         1 g-</a:t>
                </a:r>
                <a:r>
                  <a:rPr lang="el-GR" dirty="0" err="1"/>
                  <a:t>eq</a:t>
                </a:r>
                <a:r>
                  <a:rPr lang="el-GR" dirty="0"/>
                  <a:t> </a:t>
                </a:r>
                <a:r>
                  <a:rPr lang="el-GR" dirty="0" err="1"/>
                  <a:t>NaOH</a:t>
                </a:r>
                <a:r>
                  <a:rPr lang="el-GR" dirty="0"/>
                  <a:t>      ζυγίζει    40 g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0,02 </a:t>
                </a:r>
                <a:r>
                  <a:rPr lang="en-US" dirty="0"/>
                  <a:t>g-</a:t>
                </a:r>
                <a:r>
                  <a:rPr lang="en-US" dirty="0" err="1"/>
                  <a:t>eqs</a:t>
                </a:r>
                <a:r>
                  <a:rPr lang="en-US" dirty="0"/>
                  <a:t>    </a:t>
                </a:r>
                <a:r>
                  <a:rPr lang="el-GR" dirty="0"/>
                  <a:t>                            </a:t>
                </a:r>
                <a:r>
                  <a:rPr lang="en-US" dirty="0"/>
                  <a:t>X;</a:t>
                </a:r>
                <a:endParaRPr lang="el-GR" dirty="0"/>
              </a:p>
              <a:p>
                <a:r>
                  <a:rPr lang="el-GR" dirty="0"/>
                  <a:t>Άρα: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𝟒𝟎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l-GR" b="1" dirty="0">
                  <a:solidFill>
                    <a:srgbClr val="004A82"/>
                  </a:solidFill>
                </a:endParaRPr>
              </a:p>
              <a:p>
                <a:r>
                  <a:rPr lang="el-GR" dirty="0"/>
                  <a:t>Επομένως, θα ζυγίσουμε 0,8 g </a:t>
                </a:r>
                <a:r>
                  <a:rPr lang="el-GR" dirty="0" err="1"/>
                  <a:t>NaOH</a:t>
                </a:r>
                <a:r>
                  <a:rPr lang="el-GR" dirty="0"/>
                  <a:t> και θα τα διαλύσουμε σε μικρή ποσότητα νερού, σε ποτήρι βρασμού, αναδεύοντας. Στη συνέχεια τα μεταφέρουμε σε ογκομετρική φιάλη 250 </a:t>
                </a:r>
                <a:r>
                  <a:rPr lang="el-GR" dirty="0" err="1"/>
                  <a:t>mL</a:t>
                </a:r>
                <a:r>
                  <a:rPr lang="el-GR" dirty="0"/>
                  <a:t>  και συμπληρώνουμε νερό μέχρι τη χαραγή.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3023"/>
                <a:ext cx="8229600" cy="5040313"/>
              </a:xfrm>
              <a:blipFill rotWithShape="1">
                <a:blip r:embed="rId2" cstate="print"/>
                <a:stretch>
                  <a:fillRect l="-1111" t="-1088" r="-10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– υπολογισμοί</a:t>
            </a:r>
            <a:r>
              <a:rPr lang="en-US" dirty="0"/>
              <a:t> </a:t>
            </a:r>
            <a:r>
              <a:rPr lang="en-US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1015"/>
                <a:ext cx="8229600" cy="504031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lphaUcPeriod" startAt="3"/>
                </a:pPr>
                <a:r>
                  <a:rPr lang="el-GR" dirty="0" smtClean="0"/>
                  <a:t>Παρασκευή 250 </a:t>
                </a:r>
                <a:r>
                  <a:rPr lang="el-GR" dirty="0" err="1"/>
                  <a:t>mL</a:t>
                </a:r>
                <a:r>
                  <a:rPr lang="el-GR" dirty="0"/>
                  <a:t> διαλύματος </a:t>
                </a:r>
                <a:r>
                  <a:rPr lang="el-GR" dirty="0" err="1"/>
                  <a:t>HCl</a:t>
                </a:r>
                <a:r>
                  <a:rPr lang="el-GR" dirty="0"/>
                  <a:t>  N/10 (0,1 N</a:t>
                </a:r>
                <a:r>
                  <a:rPr lang="el-GR" dirty="0" smtClean="0"/>
                  <a:t>):</a:t>
                </a:r>
                <a:endParaRPr lang="el-GR" dirty="0"/>
              </a:p>
              <a:p>
                <a:r>
                  <a:rPr lang="el-GR" dirty="0"/>
                  <a:t>ΜΒ (</a:t>
                </a:r>
                <a:r>
                  <a:rPr lang="el-GR" dirty="0" err="1"/>
                  <a:t>HCl</a:t>
                </a:r>
                <a:r>
                  <a:rPr lang="el-GR" dirty="0"/>
                  <a:t>)=36,5,  δηλαδή 1 </a:t>
                </a:r>
                <a:r>
                  <a:rPr lang="el-GR" dirty="0" err="1"/>
                  <a:t>mole</a:t>
                </a:r>
                <a:r>
                  <a:rPr lang="el-GR" dirty="0"/>
                  <a:t> = 36,5 g. </a:t>
                </a:r>
                <a:r>
                  <a:rPr lang="el-GR" dirty="0" smtClean="0"/>
                  <a:t>          </a:t>
                </a:r>
                <a:endParaRPr lang="el-GR" dirty="0"/>
              </a:p>
              <a:p>
                <a:r>
                  <a:rPr lang="el-GR" dirty="0"/>
                  <a:t>Όμως αφού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HCl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𝑚𝑜𝑙𝑒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36,5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=36,5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r>
                  <a:rPr lang="el-GR" dirty="0"/>
                  <a:t>Έχουμε:         1 </a:t>
                </a:r>
                <a:r>
                  <a:rPr lang="en-US" dirty="0"/>
                  <a:t>g-</a:t>
                </a:r>
                <a:r>
                  <a:rPr lang="en-US" dirty="0" err="1"/>
                  <a:t>eq</a:t>
                </a:r>
                <a:r>
                  <a:rPr lang="en-US" dirty="0"/>
                  <a:t> </a:t>
                </a:r>
                <a:r>
                  <a:rPr lang="en-US" dirty="0" err="1"/>
                  <a:t>HCl</a:t>
                </a:r>
                <a:r>
                  <a:rPr lang="en-US" dirty="0"/>
                  <a:t>      </a:t>
                </a:r>
                <a:r>
                  <a:rPr lang="el-GR" dirty="0"/>
                  <a:t>ζυγίζει    36,5 </a:t>
                </a:r>
                <a:r>
                  <a:rPr lang="en-US" dirty="0"/>
                  <a:t>g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:r>
                  <a:rPr lang="en-US" dirty="0" smtClean="0"/>
                  <a:t>            </a:t>
                </a:r>
                <a:r>
                  <a:rPr lang="en-US" dirty="0"/>
                  <a:t>0,1 g-</a:t>
                </a:r>
                <a:r>
                  <a:rPr lang="en-US" dirty="0" err="1"/>
                  <a:t>eqs</a:t>
                </a:r>
                <a:r>
                  <a:rPr lang="en-US" dirty="0"/>
                  <a:t>                             X</a:t>
                </a:r>
                <a:r>
                  <a:rPr lang="en-US" dirty="0" smtClean="0"/>
                  <a:t>;</a:t>
                </a:r>
              </a:p>
              <a:p>
                <a:r>
                  <a:rPr lang="el-GR" dirty="0" smtClean="0"/>
                  <a:t>Άρα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𝟑𝟔𝟓</m:t>
                    </m:r>
                    <m:r>
                      <a:rPr lang="en-US" b="1" i="1" dirty="0" smtClean="0">
                        <a:solidFill>
                          <a:srgbClr val="004A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b="1" dirty="0" smtClean="0">
                  <a:solidFill>
                    <a:srgbClr val="004A82"/>
                  </a:solidFill>
                </a:endParaRPr>
              </a:p>
              <a:p>
                <a:r>
                  <a:rPr lang="el-GR" dirty="0"/>
                  <a:t>Επομένως, θα έπρεπε να ζυγίσουμε 3,65 g  καθαρού </a:t>
                </a:r>
                <a:r>
                  <a:rPr lang="el-GR" dirty="0" err="1"/>
                  <a:t>HCl</a:t>
                </a:r>
                <a:r>
                  <a:rPr lang="el-GR" dirty="0"/>
                  <a:t>. </a:t>
                </a:r>
              </a:p>
              <a:p>
                <a:r>
                  <a:rPr lang="el-GR" dirty="0" err="1"/>
                  <a:t>Γι΄αυτό</a:t>
                </a:r>
                <a:r>
                  <a:rPr lang="el-GR" dirty="0"/>
                  <a:t>, θα υπολογίσουμε την ποσότητα </a:t>
                </a:r>
                <a:r>
                  <a:rPr lang="el-GR" dirty="0" err="1"/>
                  <a:t>HCl</a:t>
                </a:r>
                <a:r>
                  <a:rPr lang="el-GR" dirty="0"/>
                  <a:t> εμπορίου: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  <a:p>
                <a:pPr marL="457200" indent="-457200">
                  <a:buFont typeface="+mj-lt"/>
                  <a:buAutoNum type="alphaUcPeriod" startAt="3"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1015"/>
                <a:ext cx="8229600" cy="5040313"/>
              </a:xfrm>
              <a:blipFill rotWithShape="1">
                <a:blip r:embed="rId2" cstate="print"/>
                <a:stretch>
                  <a:fillRect l="-1111" t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– υπολογισμοί</a:t>
            </a:r>
            <a:r>
              <a:rPr lang="en-US" dirty="0"/>
              <a:t> </a:t>
            </a:r>
            <a:r>
              <a:rPr lang="en-US" sz="3200" b="0" dirty="0" smtClean="0"/>
              <a:t>(5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56094"/>
            <a:ext cx="8229600" cy="2016001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HCl</a:t>
            </a:r>
            <a:r>
              <a:rPr lang="el-GR" dirty="0"/>
              <a:t> είναι του εμπορίου (37%κ.β. και πυκνότητας 1,19 g/</a:t>
            </a:r>
            <a:r>
              <a:rPr lang="el-GR" dirty="0" err="1"/>
              <a:t>mL</a:t>
            </a:r>
            <a:r>
              <a:rPr lang="el-GR" dirty="0"/>
              <a:t>) </a:t>
            </a:r>
          </a:p>
          <a:p>
            <a:r>
              <a:rPr lang="el-GR" dirty="0"/>
              <a:t>Επομένως, τα 3,65 g καθαρού </a:t>
            </a:r>
            <a:r>
              <a:rPr lang="el-GR" dirty="0" err="1"/>
              <a:t>HCl</a:t>
            </a:r>
            <a:r>
              <a:rPr lang="el-GR" dirty="0"/>
              <a:t> αντιστοιχούν σε </a:t>
            </a:r>
            <a:r>
              <a:rPr lang="el-GR" dirty="0" err="1"/>
              <a:t>HCl</a:t>
            </a:r>
            <a:r>
              <a:rPr lang="el-GR" dirty="0"/>
              <a:t> του εμπορίου: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04099" y="2670749"/>
                <a:ext cx="4335802" cy="701346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3,65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=9,86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9" y="2670749"/>
                <a:ext cx="4335802" cy="70134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8313" y="3948159"/>
            <a:ext cx="2723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Αυτά έχουν όγκο: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7303" y="3812512"/>
                <a:ext cx="3632598" cy="732958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1,19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=8,4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303" y="3812512"/>
                <a:ext cx="3632598" cy="7329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457200" y="4812255"/>
            <a:ext cx="7051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Ο όγκος αυτός αντιστοιχεί στα 1000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 Στα 250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mL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ο όγκος που θα αντιστοιχεί θα είναι: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9872" y="5805264"/>
                <a:ext cx="3536481" cy="701346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8,4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∙250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=2,1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805264"/>
                <a:ext cx="3536481" cy="70134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Πειραματική διαδικασία – υπολογισμοί</a:t>
            </a:r>
            <a:r>
              <a:rPr lang="en-US" dirty="0"/>
              <a:t> </a:t>
            </a:r>
            <a:r>
              <a:rPr lang="en-US" sz="3200" b="0" dirty="0" smtClean="0"/>
              <a:t>(6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87198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Αυτή την ποσότητα θα την διαλύσουμε </a:t>
            </a:r>
            <a:r>
              <a:rPr lang="el-GR" dirty="0"/>
              <a:t>σε μικρή ποσότητα νερού, σε ποτήρι βρασμού, αναδεύοντας. Στη συνέχεια </a:t>
            </a:r>
            <a:r>
              <a:rPr lang="el-GR" dirty="0" smtClean="0"/>
              <a:t>μεταφέρουμε </a:t>
            </a:r>
            <a:r>
              <a:rPr lang="el-GR" dirty="0"/>
              <a:t>σε ογκομετρική φιάλη 250 </a:t>
            </a:r>
            <a:r>
              <a:rPr lang="el-GR" dirty="0" err="1"/>
              <a:t>mL</a:t>
            </a:r>
            <a:r>
              <a:rPr lang="el-GR" dirty="0"/>
              <a:t> και συμπληρώνουμε νερό μέχρι τη χαραγή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</a:t>
            </a:r>
            <a:r>
              <a:rPr lang="el-GR" dirty="0" smtClean="0"/>
              <a:t>μέρος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συγκέντρωση ενός διαλύματος μπορεί να εκφραστεί με τους παρακάτω τρόπους:</a:t>
            </a:r>
          </a:p>
          <a:p>
            <a:pPr>
              <a:lnSpc>
                <a:spcPct val="114000"/>
              </a:lnSpc>
            </a:pPr>
            <a:r>
              <a:rPr lang="el-GR" b="1" dirty="0" err="1"/>
              <a:t>Μοριακότητα</a:t>
            </a:r>
            <a:r>
              <a:rPr lang="el-GR" b="1" dirty="0"/>
              <a:t> κατά όγκο ή </a:t>
            </a:r>
            <a:r>
              <a:rPr lang="el-GR" b="1" dirty="0" err="1"/>
              <a:t>Molarity</a:t>
            </a:r>
            <a:r>
              <a:rPr lang="el-GR" b="1" dirty="0"/>
              <a:t> (M): </a:t>
            </a:r>
            <a:r>
              <a:rPr lang="el-GR" dirty="0"/>
              <a:t>δείχνει τον αριθμό των γραμμομορίων (</a:t>
            </a:r>
            <a:r>
              <a:rPr lang="el-GR" dirty="0" err="1"/>
              <a:t>moles</a:t>
            </a:r>
            <a:r>
              <a:rPr lang="el-GR" dirty="0"/>
              <a:t>) της διαλυμένης ουσίας ανά λίτρο διαλύματος.</a:t>
            </a:r>
          </a:p>
          <a:p>
            <a:pPr>
              <a:lnSpc>
                <a:spcPct val="114000"/>
              </a:lnSpc>
            </a:pPr>
            <a:r>
              <a:rPr lang="el-GR" b="1" dirty="0" err="1"/>
              <a:t>Μοριακότητα</a:t>
            </a:r>
            <a:r>
              <a:rPr lang="el-GR" b="1" dirty="0"/>
              <a:t> κατά βάρος ή </a:t>
            </a:r>
            <a:r>
              <a:rPr lang="el-GR" b="1" dirty="0" err="1"/>
              <a:t>Molality</a:t>
            </a:r>
            <a:r>
              <a:rPr lang="el-GR" b="1" dirty="0"/>
              <a:t> (m): </a:t>
            </a:r>
            <a:r>
              <a:rPr lang="el-GR" dirty="0"/>
              <a:t>δείχνει τον αριθμό των γραμμομορίων (</a:t>
            </a:r>
            <a:r>
              <a:rPr lang="el-GR" dirty="0" err="1"/>
              <a:t>moles</a:t>
            </a:r>
            <a:r>
              <a:rPr lang="el-GR" dirty="0"/>
              <a:t>) της διαλυμένης ουσίας ανά 1000 g διαλύτη.</a:t>
            </a:r>
          </a:p>
          <a:p>
            <a:pPr>
              <a:lnSpc>
                <a:spcPct val="114000"/>
              </a:lnSpc>
            </a:pPr>
            <a:r>
              <a:rPr lang="el-GR" b="1" dirty="0"/>
              <a:t>Κανονικότητα κατά όγκο ή </a:t>
            </a:r>
            <a:r>
              <a:rPr lang="el-GR" b="1" dirty="0" err="1"/>
              <a:t>Normality</a:t>
            </a:r>
            <a:r>
              <a:rPr lang="el-GR" b="1" dirty="0"/>
              <a:t> (N): </a:t>
            </a:r>
            <a:r>
              <a:rPr lang="el-GR" dirty="0"/>
              <a:t>δείχνει τον αριθμό των </a:t>
            </a:r>
            <a:r>
              <a:rPr lang="el-GR" dirty="0" err="1"/>
              <a:t>γραμμοϊσοδυνάμων</a:t>
            </a:r>
            <a:r>
              <a:rPr lang="el-GR" dirty="0"/>
              <a:t>  (g-</a:t>
            </a:r>
            <a:r>
              <a:rPr lang="el-GR" dirty="0" err="1"/>
              <a:t>eq</a:t>
            </a:r>
            <a:r>
              <a:rPr lang="el-GR" dirty="0"/>
              <a:t>s) της διαλυμένης ουσίας ανά λίτρο διαλύματος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Παρασκευή διαλυμάτων ορισμένης </a:t>
            </a:r>
            <a:r>
              <a:rPr lang="el-GR" altLang="el-GR" sz="2000" dirty="0" err="1"/>
              <a:t>μοριακότητας</a:t>
            </a:r>
            <a:r>
              <a:rPr lang="el-GR" altLang="el-GR" sz="2000" dirty="0"/>
              <a:t> (Μ) </a:t>
            </a:r>
            <a:r>
              <a:rPr lang="el-GR" altLang="el-GR" sz="2000" dirty="0" smtClean="0"/>
              <a:t>και </a:t>
            </a:r>
            <a:r>
              <a:rPr lang="el-GR" altLang="el-GR" sz="2000" dirty="0"/>
              <a:t>κανονικότητας (Ν)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004A82"/>
                </a:solidFill>
              </a:rPr>
              <a:t>Υπενθύμιση: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1 </a:t>
            </a:r>
            <a:r>
              <a:rPr lang="el-GR" dirty="0" err="1"/>
              <a:t>mole</a:t>
            </a:r>
            <a:r>
              <a:rPr lang="el-GR" dirty="0"/>
              <a:t> μιας ουσίας ζυγίζει όσο η Μοριακή της Μάζα </a:t>
            </a:r>
            <a:r>
              <a:rPr lang="el-GR" dirty="0" err="1" smtClean="0"/>
              <a:t>Mr</a:t>
            </a:r>
            <a:r>
              <a:rPr lang="el-GR" dirty="0" smtClean="0"/>
              <a:t> (δηλαδή </a:t>
            </a:r>
            <a:r>
              <a:rPr lang="el-GR" dirty="0"/>
              <a:t>το Μοριακό της Βάρος</a:t>
            </a:r>
            <a:r>
              <a:rPr lang="el-GR" dirty="0" smtClean="0"/>
              <a:t>)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07989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𝜊𝜉𝜀𝜔𝜍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𝛼𝜌𝜄𝜃𝜇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079897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 bwMode="auto">
              <a:xfrm>
                <a:off x="1691680" y="2700779"/>
                <a:ext cx="6084887" cy="1079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HCl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36,5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=36,5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700779"/>
                <a:ext cx="6084887" cy="107989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 bwMode="auto">
              <a:xfrm>
                <a:off x="1763688" y="4499220"/>
                <a:ext cx="6084887" cy="1079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𝑒𝑞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4499220"/>
                <a:ext cx="6084887" cy="10798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229600" cy="10078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𝛽𝛼𝜎𝜂𝜍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𝛼𝜌𝜄𝜃𝜇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𝜍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Ο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229600" cy="1007889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 bwMode="auto">
              <a:xfrm>
                <a:off x="427608" y="2683048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NaOH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08" y="2683048"/>
                <a:ext cx="8229600" cy="100788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 bwMode="auto">
              <a:xfrm>
                <a:off x="611560" y="4179944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Ba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171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=85,5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179944"/>
                <a:ext cx="8229600" cy="100788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229600" cy="10078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𝛼𝜆𝛼𝜏𝜊𝜍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𝜐𝜈𝜊𝜆𝜄𝜅𝜊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𝜑𝜊𝜏𝜄𝜊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𝜀𝜈𝜔𝜎𝜂𝜍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229600" cy="1007889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 bwMode="auto">
              <a:xfrm>
                <a:off x="427608" y="2683048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NaCl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58,5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=58,5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08" y="2683048"/>
                <a:ext cx="8229600" cy="100788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 bwMode="auto">
              <a:xfrm>
                <a:off x="611560" y="4179944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𝑆𝑜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342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=57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179944"/>
                <a:ext cx="8229600" cy="100788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229600" cy="100788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𝑒𝑞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229600" cy="1007889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2"/>
              <p:cNvSpPr txBox="1">
                <a:spLocks/>
              </p:cNvSpPr>
              <p:nvPr/>
            </p:nvSpPr>
            <p:spPr bwMode="auto">
              <a:xfrm>
                <a:off x="427608" y="2683048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οξεως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𝛼𝜌𝜄𝜃𝜇𝜊𝜍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08" y="2683048"/>
                <a:ext cx="8229600" cy="100788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 bwMode="auto">
              <a:xfrm>
                <a:off x="468313" y="4169344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𝛽𝛼𝜎𝜂𝜍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𝛼𝜌𝜄𝜃𝜇𝜊𝜍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ΟΗ</m:t>
                              </m:r>
                            </m:e>
                            <m:sup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4169344"/>
                <a:ext cx="8229600" cy="100788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2"/>
              <p:cNvSpPr txBox="1">
                <a:spLocks/>
              </p:cNvSpPr>
              <p:nvPr/>
            </p:nvSpPr>
            <p:spPr bwMode="auto">
              <a:xfrm>
                <a:off x="539552" y="5445224"/>
                <a:ext cx="8229600" cy="1007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ts val="12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e>
                        <m:sub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𝛼𝜆𝛼𝜏𝜊𝜍</m:t>
                          </m:r>
                        </m:sub>
                      </m:sSub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</m:num>
                        <m:den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𝜎𝜐𝜈𝜊𝜆𝜄𝜅𝜊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𝜑𝜊𝜌𝜏𝜄𝜊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𝜀𝜈𝜔𝜎𝜂𝜍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445224"/>
                <a:ext cx="8229600" cy="100788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/>
              <a:t>Σκοπός</a:t>
            </a:r>
            <a:r>
              <a:rPr lang="el-GR" dirty="0"/>
              <a:t> της άσκησης είναι η εξάσκηση σε υπολογισμούς και στη συνέχεια η εξάσκηση στη χρήση ογκομετρικών οργάνων για την παρασκευή διαλυμάτων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Απαιτούμενα όργανα και υλικά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Ζυγός, σπάτουλα</a:t>
                </a:r>
                <a:r>
                  <a:rPr lang="en-US" dirty="0" smtClean="0"/>
                  <a:t>.</a:t>
                </a:r>
                <a:endParaRPr lang="el-GR" dirty="0" smtClean="0"/>
              </a:p>
              <a:p>
                <a:r>
                  <a:rPr lang="el-GR" dirty="0"/>
                  <a:t>Ογκομετρικές </a:t>
                </a:r>
                <a:r>
                  <a:rPr lang="el-GR" dirty="0" smtClean="0"/>
                  <a:t>φιάλες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/>
                  <a:t>Ογκομετρικοί κύλινδροι</a:t>
                </a:r>
              </a:p>
              <a:p>
                <a:r>
                  <a:rPr lang="el-GR" dirty="0" smtClean="0"/>
                  <a:t>Σιφώνια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 err="1" smtClean="0"/>
                  <a:t>Προχοϊδα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/>
                  <a:t>Ποτήρια βρασμού, γυάλινοι </a:t>
                </a:r>
                <a:r>
                  <a:rPr lang="el-GR" dirty="0" smtClean="0"/>
                  <a:t>αναδευτήρες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 err="1" smtClean="0"/>
                  <a:t>NaCl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 err="1" smtClean="0"/>
                  <a:t>HCl</a:t>
                </a:r>
                <a:r>
                  <a:rPr lang="en-US" dirty="0" smtClean="0"/>
                  <a:t>.</a:t>
                </a:r>
                <a:endParaRPr lang="el-GR" dirty="0"/>
              </a:p>
              <a:p>
                <a:r>
                  <a:rPr lang="el-GR" dirty="0"/>
                  <a:t>Καλαμοσάκχαρο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</TotalTime>
  <Words>1479</Words>
  <Application>Microsoft Office PowerPoint</Application>
  <PresentationFormat>Προβολή στην οθόνη (4:3)</PresentationFormat>
  <Paragraphs>147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OC_template_updated</vt:lpstr>
      <vt:lpstr>template</vt:lpstr>
      <vt:lpstr>Χημεία Γραφικών Τεχνών (Ε)</vt:lpstr>
      <vt:lpstr>Θεωρητικό μέρος (1 από 6)</vt:lpstr>
      <vt:lpstr>Θεωρητικό μέρος (2 από 6)</vt:lpstr>
      <vt:lpstr>Θεωρητικό μέρος (3 από 6)</vt:lpstr>
      <vt:lpstr>Θεωρητικό μέρος (4 από 6)</vt:lpstr>
      <vt:lpstr>Θεωρητικό μέρος (5 από 6)</vt:lpstr>
      <vt:lpstr>Θεωρητικό μέρος (6 από 6)</vt:lpstr>
      <vt:lpstr>Σκοπός </vt:lpstr>
      <vt:lpstr>Απαιτούμενα όργανα και υλικά</vt:lpstr>
      <vt:lpstr>Πειραματική διαδικασία – υπολογισμοί (1 από 6)</vt:lpstr>
      <vt:lpstr>Πειραματική διαδικασία – υπολογισμοί (2 από 6)</vt:lpstr>
      <vt:lpstr>Πειραματική διαδικασία – υπολογισμοί (3 από 6)</vt:lpstr>
      <vt:lpstr>Πειραματική διαδικασία – υπολογισμοί (4 από 6)</vt:lpstr>
      <vt:lpstr>Πειραματική διαδικασία – υπολογισμοί (5 από 6)</vt:lpstr>
      <vt:lpstr>Πειραματική διαδικασία – υπολογισμοί (6 από 6)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fkaram2</cp:lastModifiedBy>
  <cp:revision>3</cp:revision>
  <dcterms:created xsi:type="dcterms:W3CDTF">2014-09-29T06:34:43Z</dcterms:created>
  <dcterms:modified xsi:type="dcterms:W3CDTF">2014-10-01T12:29:52Z</dcterms:modified>
</cp:coreProperties>
</file>