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 id="2147483720" r:id="rId4"/>
  </p:sldMasterIdLst>
  <p:notesMasterIdLst>
    <p:notesMasterId r:id="rId39"/>
  </p:notesMasterIdLst>
  <p:handoutMasterIdLst>
    <p:handoutMasterId r:id="rId40"/>
  </p:handoutMasterIdLst>
  <p:sldIdLst>
    <p:sldId id="292"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3" r:id="rId35"/>
    <p:sldId id="294" r:id="rId36"/>
    <p:sldId id="290" r:id="rId37"/>
    <p:sldId id="291" r:id="rId38"/>
  </p:sldIdLst>
  <p:sldSz cx="9144000" cy="6858000" type="screen4x3"/>
  <p:notesSz cx="7104063" cy="10234613"/>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BA4B4F85-1A5B-4D65-80AB-F7C8610E2E42}" type="slidenum">
              <a:rPr lang="el-GR" altLang="el-GR">
                <a:solidFill>
                  <a:srgbClr val="000000"/>
                </a:solidFill>
                <a:latin typeface="Times New Roman" pitchFamily="18" charset="0"/>
              </a:rPr>
              <a:pPr eaLnBrk="1"/>
              <a:t>9</a:t>
            </a:fld>
            <a:endParaRPr lang="el-GR" altLang="el-GR" dirty="0">
              <a:solidFill>
                <a:srgbClr val="000000"/>
              </a:solidFill>
              <a:latin typeface="Times New Roman" pitchFamily="18" charset="0"/>
            </a:endParaRPr>
          </a:p>
        </p:txBody>
      </p:sp>
      <p:sp>
        <p:nvSpPr>
          <p:cNvPr id="39939"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41986"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CFFE120C-47DA-4AB8-827F-4F3567852E51}" type="slidenum">
              <a:rPr lang="el-GR" altLang="el-GR">
                <a:solidFill>
                  <a:srgbClr val="000000"/>
                </a:solidFill>
                <a:latin typeface="Times New Roman" pitchFamily="18" charset="0"/>
              </a:rPr>
              <a:pPr eaLnBrk="1"/>
              <a:t>10</a:t>
            </a:fld>
            <a:endParaRPr lang="el-GR" altLang="el-GR" dirty="0">
              <a:solidFill>
                <a:srgbClr val="000000"/>
              </a:solidFill>
              <a:latin typeface="Times New Roman" pitchFamily="18" charset="0"/>
            </a:endParaRPr>
          </a:p>
        </p:txBody>
      </p:sp>
      <p:sp>
        <p:nvSpPr>
          <p:cNvPr id="40963"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43010"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2A99C147-F636-4307-A5D7-D232C9D9A325}" type="slidenum">
              <a:rPr lang="el-GR" altLang="el-GR">
                <a:solidFill>
                  <a:srgbClr val="000000"/>
                </a:solidFill>
                <a:latin typeface="Times New Roman" pitchFamily="18" charset="0"/>
              </a:rPr>
              <a:pPr eaLnBrk="1"/>
              <a:t>11</a:t>
            </a:fld>
            <a:endParaRPr lang="el-GR" altLang="el-GR" dirty="0">
              <a:solidFill>
                <a:srgbClr val="000000"/>
              </a:solidFill>
              <a:latin typeface="Times New Roman" pitchFamily="18" charset="0"/>
            </a:endParaRPr>
          </a:p>
        </p:txBody>
      </p:sp>
      <p:sp>
        <p:nvSpPr>
          <p:cNvPr id="41987"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44034"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AB54045F-6EA9-4E45-B9D5-5936649B1C1B}" type="slidenum">
              <a:rPr lang="el-GR" altLang="el-GR">
                <a:solidFill>
                  <a:srgbClr val="000000"/>
                </a:solidFill>
                <a:latin typeface="Times New Roman" pitchFamily="18" charset="0"/>
              </a:rPr>
              <a:pPr eaLnBrk="1"/>
              <a:t>12</a:t>
            </a:fld>
            <a:endParaRPr lang="el-GR" altLang="el-GR" dirty="0">
              <a:solidFill>
                <a:srgbClr val="000000"/>
              </a:solidFill>
              <a:latin typeface="Times New Roman" pitchFamily="18" charset="0"/>
            </a:endParaRPr>
          </a:p>
        </p:txBody>
      </p:sp>
      <p:sp>
        <p:nvSpPr>
          <p:cNvPr id="43011"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45058"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25972595-C704-4EC5-BBC4-E110D55C8836}" type="slidenum">
              <a:rPr lang="el-GR" altLang="el-GR">
                <a:solidFill>
                  <a:srgbClr val="000000"/>
                </a:solidFill>
                <a:latin typeface="Times New Roman" pitchFamily="18" charset="0"/>
              </a:rPr>
              <a:pPr eaLnBrk="1"/>
              <a:t>13</a:t>
            </a:fld>
            <a:endParaRPr lang="el-GR" altLang="el-GR" dirty="0">
              <a:solidFill>
                <a:srgbClr val="000000"/>
              </a:solidFill>
              <a:latin typeface="Times New Roman" pitchFamily="18" charset="0"/>
            </a:endParaRPr>
          </a:p>
        </p:txBody>
      </p:sp>
      <p:sp>
        <p:nvSpPr>
          <p:cNvPr id="44035"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46082"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C821D7F5-29E1-4583-B88D-EFCAE8E95462}" type="slidenum">
              <a:rPr lang="el-GR" altLang="el-GR">
                <a:solidFill>
                  <a:srgbClr val="000000"/>
                </a:solidFill>
                <a:latin typeface="Times New Roman" pitchFamily="18" charset="0"/>
              </a:rPr>
              <a:pPr eaLnBrk="1"/>
              <a:t>14</a:t>
            </a:fld>
            <a:endParaRPr lang="el-GR" altLang="el-GR" dirty="0">
              <a:solidFill>
                <a:srgbClr val="000000"/>
              </a:solidFill>
              <a:latin typeface="Times New Roman" pitchFamily="18" charset="0"/>
            </a:endParaRPr>
          </a:p>
        </p:txBody>
      </p:sp>
      <p:sp>
        <p:nvSpPr>
          <p:cNvPr id="45059" name="Text Box 1"/>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7106"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26DA9555-F57E-4478-AB24-77598A05A66F}" type="slidenum">
              <a:rPr lang="el-GR" altLang="el-GR">
                <a:solidFill>
                  <a:srgbClr val="000000"/>
                </a:solidFill>
                <a:latin typeface="Times New Roman" pitchFamily="18" charset="0"/>
              </a:rPr>
              <a:pPr eaLnBrk="1"/>
              <a:t>15</a:t>
            </a:fld>
            <a:endParaRPr lang="el-GR" altLang="el-GR" dirty="0">
              <a:solidFill>
                <a:srgbClr val="000000"/>
              </a:solidFill>
              <a:latin typeface="Times New Roman" pitchFamily="18" charset="0"/>
            </a:endParaRPr>
          </a:p>
        </p:txBody>
      </p:sp>
      <p:sp>
        <p:nvSpPr>
          <p:cNvPr id="46083" name="Text Box 1"/>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8130"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F78436F7-F176-4903-A5EC-03DA52C54361}" type="slidenum">
              <a:rPr lang="el-GR" altLang="el-GR">
                <a:solidFill>
                  <a:srgbClr val="000000"/>
                </a:solidFill>
                <a:latin typeface="Times New Roman" pitchFamily="18" charset="0"/>
              </a:rPr>
              <a:pPr eaLnBrk="1"/>
              <a:t>16</a:t>
            </a:fld>
            <a:endParaRPr lang="el-GR" altLang="el-GR" dirty="0">
              <a:solidFill>
                <a:srgbClr val="000000"/>
              </a:solidFill>
              <a:latin typeface="Times New Roman" pitchFamily="18" charset="0"/>
            </a:endParaRPr>
          </a:p>
        </p:txBody>
      </p:sp>
      <p:sp>
        <p:nvSpPr>
          <p:cNvPr id="47107"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49154"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E0D2A539-1C51-4F9E-A4A8-C5EF360C2C8A}" type="slidenum">
              <a:rPr lang="el-GR" altLang="el-GR">
                <a:solidFill>
                  <a:srgbClr val="000000"/>
                </a:solidFill>
                <a:latin typeface="Times New Roman" pitchFamily="18" charset="0"/>
              </a:rPr>
              <a:pPr eaLnBrk="1"/>
              <a:t>17</a:t>
            </a:fld>
            <a:endParaRPr lang="el-GR" altLang="el-GR" dirty="0">
              <a:solidFill>
                <a:srgbClr val="000000"/>
              </a:solidFill>
              <a:latin typeface="Times New Roman" pitchFamily="18" charset="0"/>
            </a:endParaRPr>
          </a:p>
        </p:txBody>
      </p:sp>
      <p:sp>
        <p:nvSpPr>
          <p:cNvPr id="48131"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50178"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00D82B6C-F7EA-4A40-A3E7-5BEABA9857EF}" type="slidenum">
              <a:rPr lang="el-GR" altLang="el-GR">
                <a:solidFill>
                  <a:srgbClr val="000000"/>
                </a:solidFill>
                <a:latin typeface="Times New Roman" pitchFamily="18" charset="0"/>
              </a:rPr>
              <a:pPr eaLnBrk="1"/>
              <a:t>18</a:t>
            </a:fld>
            <a:endParaRPr lang="el-GR" altLang="el-GR" dirty="0">
              <a:solidFill>
                <a:srgbClr val="000000"/>
              </a:solidFill>
              <a:latin typeface="Times New Roman" pitchFamily="18" charset="0"/>
            </a:endParaRPr>
          </a:p>
        </p:txBody>
      </p:sp>
      <p:sp>
        <p:nvSpPr>
          <p:cNvPr id="49155" name="Text Box 1"/>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51202"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90C6C2A3-6B83-4522-86F4-1ED1E37A3465}" type="slidenum">
              <a:rPr lang="el-GR" altLang="el-GR">
                <a:solidFill>
                  <a:srgbClr val="000000"/>
                </a:solidFill>
                <a:latin typeface="Times New Roman" pitchFamily="18" charset="0"/>
              </a:rPr>
              <a:pPr eaLnBrk="1"/>
              <a:t>1</a:t>
            </a:fld>
            <a:endParaRPr lang="el-GR" altLang="el-GR" dirty="0">
              <a:solidFill>
                <a:srgbClr val="000000"/>
              </a:solidFill>
              <a:latin typeface="Times New Roman" pitchFamily="18" charset="0"/>
            </a:endParaRPr>
          </a:p>
        </p:txBody>
      </p:sp>
      <p:sp>
        <p:nvSpPr>
          <p:cNvPr id="31747" name="Text Box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3794"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70C000B3-1623-464C-9D2C-BB1CF6354A81}" type="slidenum">
              <a:rPr lang="el-GR" altLang="el-GR">
                <a:solidFill>
                  <a:srgbClr val="000000"/>
                </a:solidFill>
                <a:latin typeface="Times New Roman" pitchFamily="18" charset="0"/>
              </a:rPr>
              <a:pPr eaLnBrk="1"/>
              <a:t>19</a:t>
            </a:fld>
            <a:endParaRPr lang="el-GR" altLang="el-GR" dirty="0">
              <a:solidFill>
                <a:srgbClr val="000000"/>
              </a:solidFill>
              <a:latin typeface="Times New Roman" pitchFamily="18" charset="0"/>
            </a:endParaRPr>
          </a:p>
        </p:txBody>
      </p:sp>
      <p:sp>
        <p:nvSpPr>
          <p:cNvPr id="50179"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52226"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B6AC6471-FBCE-467C-8425-15A041671B03}" type="slidenum">
              <a:rPr lang="el-GR" altLang="el-GR">
                <a:solidFill>
                  <a:srgbClr val="000000"/>
                </a:solidFill>
                <a:latin typeface="Times New Roman" pitchFamily="18" charset="0"/>
              </a:rPr>
              <a:pPr eaLnBrk="1"/>
              <a:t>20</a:t>
            </a:fld>
            <a:endParaRPr lang="el-GR" altLang="el-GR" dirty="0">
              <a:solidFill>
                <a:srgbClr val="000000"/>
              </a:solidFill>
              <a:latin typeface="Times New Roman" pitchFamily="18" charset="0"/>
            </a:endParaRPr>
          </a:p>
        </p:txBody>
      </p:sp>
      <p:sp>
        <p:nvSpPr>
          <p:cNvPr id="51203"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53250"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3D4FF738-B883-4324-9753-EB5F9973BDAE}" type="slidenum">
              <a:rPr lang="el-GR" altLang="el-GR">
                <a:solidFill>
                  <a:srgbClr val="000000"/>
                </a:solidFill>
                <a:latin typeface="Times New Roman" pitchFamily="18" charset="0"/>
              </a:rPr>
              <a:pPr eaLnBrk="1"/>
              <a:t>21</a:t>
            </a:fld>
            <a:endParaRPr lang="el-GR" altLang="el-GR" dirty="0">
              <a:solidFill>
                <a:srgbClr val="000000"/>
              </a:solidFill>
              <a:latin typeface="Times New Roman" pitchFamily="18" charset="0"/>
            </a:endParaRPr>
          </a:p>
        </p:txBody>
      </p:sp>
      <p:sp>
        <p:nvSpPr>
          <p:cNvPr id="52227"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55298"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1BAD05BB-C81A-4456-8120-3D939A72D2E1}" type="slidenum">
              <a:rPr lang="el-GR" altLang="el-GR">
                <a:solidFill>
                  <a:srgbClr val="000000"/>
                </a:solidFill>
                <a:latin typeface="Times New Roman" pitchFamily="18" charset="0"/>
              </a:rPr>
              <a:pPr eaLnBrk="1"/>
              <a:t>22</a:t>
            </a:fld>
            <a:endParaRPr lang="el-GR" altLang="el-GR" dirty="0">
              <a:solidFill>
                <a:srgbClr val="000000"/>
              </a:solidFill>
              <a:latin typeface="Times New Roman" pitchFamily="18" charset="0"/>
            </a:endParaRPr>
          </a:p>
        </p:txBody>
      </p:sp>
      <p:sp>
        <p:nvSpPr>
          <p:cNvPr id="53251"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56322"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FBCB99E7-C158-464E-AC5B-75001AD7F785}" type="slidenum">
              <a:rPr lang="el-GR" altLang="el-GR">
                <a:solidFill>
                  <a:srgbClr val="000000"/>
                </a:solidFill>
                <a:latin typeface="Times New Roman" pitchFamily="18" charset="0"/>
              </a:rPr>
              <a:pPr eaLnBrk="1"/>
              <a:t>23</a:t>
            </a:fld>
            <a:endParaRPr lang="el-GR" altLang="el-GR" dirty="0">
              <a:solidFill>
                <a:srgbClr val="000000"/>
              </a:solidFill>
              <a:latin typeface="Times New Roman" pitchFamily="18" charset="0"/>
            </a:endParaRPr>
          </a:p>
        </p:txBody>
      </p:sp>
      <p:sp>
        <p:nvSpPr>
          <p:cNvPr id="54275"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57346"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F190E34D-472B-44D4-8E67-E455A734363D}" type="slidenum">
              <a:rPr lang="el-GR" altLang="el-GR">
                <a:solidFill>
                  <a:srgbClr val="000000"/>
                </a:solidFill>
                <a:latin typeface="Times New Roman" pitchFamily="18" charset="0"/>
              </a:rPr>
              <a:pPr eaLnBrk="1"/>
              <a:t>24</a:t>
            </a:fld>
            <a:endParaRPr lang="el-GR" altLang="el-GR" dirty="0">
              <a:solidFill>
                <a:srgbClr val="000000"/>
              </a:solidFill>
              <a:latin typeface="Times New Roman" pitchFamily="18" charset="0"/>
            </a:endParaRPr>
          </a:p>
        </p:txBody>
      </p:sp>
      <p:sp>
        <p:nvSpPr>
          <p:cNvPr id="55299"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58370"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E6ED2274-E262-4D8A-AE7D-0FE1BD742A3A}" type="slidenum">
              <a:rPr lang="el-GR" altLang="el-GR">
                <a:solidFill>
                  <a:srgbClr val="000000"/>
                </a:solidFill>
                <a:latin typeface="Times New Roman" pitchFamily="18" charset="0"/>
              </a:rPr>
              <a:pPr eaLnBrk="1"/>
              <a:t>25</a:t>
            </a:fld>
            <a:endParaRPr lang="el-GR" altLang="el-GR" dirty="0">
              <a:solidFill>
                <a:srgbClr val="000000"/>
              </a:solidFill>
              <a:latin typeface="Times New Roman" pitchFamily="18" charset="0"/>
            </a:endParaRPr>
          </a:p>
        </p:txBody>
      </p:sp>
      <p:sp>
        <p:nvSpPr>
          <p:cNvPr id="56323"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59394"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2DD31149-4633-40E9-BC5E-0CD1FA0D3A72}" type="slidenum">
              <a:rPr lang="el-GR" altLang="el-GR">
                <a:solidFill>
                  <a:srgbClr val="000000"/>
                </a:solidFill>
                <a:latin typeface="Times New Roman" pitchFamily="18" charset="0"/>
              </a:rPr>
              <a:pPr eaLnBrk="1"/>
              <a:t>2</a:t>
            </a:fld>
            <a:endParaRPr lang="el-GR" altLang="el-GR" dirty="0">
              <a:solidFill>
                <a:srgbClr val="000000"/>
              </a:solidFill>
              <a:latin typeface="Times New Roman" pitchFamily="18" charset="0"/>
            </a:endParaRPr>
          </a:p>
        </p:txBody>
      </p:sp>
      <p:sp>
        <p:nvSpPr>
          <p:cNvPr id="32771" name="Text Box 1"/>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34818"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246B3106-D748-4708-A157-652DBCAF4BDF}" type="slidenum">
              <a:rPr lang="el-GR" altLang="el-GR">
                <a:solidFill>
                  <a:srgbClr val="000000"/>
                </a:solidFill>
                <a:latin typeface="Times New Roman" pitchFamily="18" charset="0"/>
              </a:rPr>
              <a:pPr eaLnBrk="1"/>
              <a:t>3</a:t>
            </a:fld>
            <a:endParaRPr lang="el-GR" altLang="el-GR" dirty="0">
              <a:solidFill>
                <a:srgbClr val="000000"/>
              </a:solidFill>
              <a:latin typeface="Times New Roman" pitchFamily="18" charset="0"/>
            </a:endParaRPr>
          </a:p>
        </p:txBody>
      </p:sp>
      <p:sp>
        <p:nvSpPr>
          <p:cNvPr id="33795" name="Text Box 1"/>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35842"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C56E1E74-28F5-4FBB-9B5D-9FC1370AED35}" type="slidenum">
              <a:rPr lang="el-GR" altLang="el-GR">
                <a:solidFill>
                  <a:srgbClr val="000000"/>
                </a:solidFill>
                <a:latin typeface="Times New Roman" pitchFamily="18" charset="0"/>
              </a:rPr>
              <a:pPr eaLnBrk="1"/>
              <a:t>4</a:t>
            </a:fld>
            <a:endParaRPr lang="el-GR" altLang="el-GR" dirty="0">
              <a:solidFill>
                <a:srgbClr val="000000"/>
              </a:solidFill>
              <a:latin typeface="Times New Roman" pitchFamily="18" charset="0"/>
            </a:endParaRPr>
          </a:p>
        </p:txBody>
      </p:sp>
      <p:sp>
        <p:nvSpPr>
          <p:cNvPr id="34819" name="Text Box 1"/>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36866"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3A02D6C0-2BB1-42F3-8238-0B51C4B6843F}" type="slidenum">
              <a:rPr lang="el-GR" altLang="el-GR">
                <a:solidFill>
                  <a:srgbClr val="000000"/>
                </a:solidFill>
                <a:latin typeface="Times New Roman" pitchFamily="18" charset="0"/>
              </a:rPr>
              <a:pPr eaLnBrk="1"/>
              <a:t>5</a:t>
            </a:fld>
            <a:endParaRPr lang="el-GR" altLang="el-GR" dirty="0">
              <a:solidFill>
                <a:srgbClr val="000000"/>
              </a:solidFill>
              <a:latin typeface="Times New Roman" pitchFamily="18" charset="0"/>
            </a:endParaRPr>
          </a:p>
        </p:txBody>
      </p:sp>
      <p:sp>
        <p:nvSpPr>
          <p:cNvPr id="35843" name="Text Box 1"/>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37890"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43AF95C1-21DA-45A9-8127-0B8990BFC9E1}" type="slidenum">
              <a:rPr lang="el-GR" altLang="el-GR">
                <a:solidFill>
                  <a:srgbClr val="000000"/>
                </a:solidFill>
                <a:latin typeface="Times New Roman" pitchFamily="18" charset="0"/>
              </a:rPr>
              <a:pPr eaLnBrk="1"/>
              <a:t>6</a:t>
            </a:fld>
            <a:endParaRPr lang="el-GR" altLang="el-GR" dirty="0">
              <a:solidFill>
                <a:srgbClr val="000000"/>
              </a:solidFill>
              <a:latin typeface="Times New Roman" pitchFamily="18" charset="0"/>
            </a:endParaRPr>
          </a:p>
        </p:txBody>
      </p:sp>
      <p:sp>
        <p:nvSpPr>
          <p:cNvPr id="36867" name="Text Box 1"/>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38914"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FCD36B9A-7C5A-434F-9F16-F6883222AE4E}" type="slidenum">
              <a:rPr lang="el-GR" altLang="el-GR">
                <a:solidFill>
                  <a:srgbClr val="000000"/>
                </a:solidFill>
                <a:latin typeface="Times New Roman" pitchFamily="18" charset="0"/>
              </a:rPr>
              <a:pPr eaLnBrk="1"/>
              <a:t>7</a:t>
            </a:fld>
            <a:endParaRPr lang="el-GR" altLang="el-GR" dirty="0">
              <a:solidFill>
                <a:srgbClr val="000000"/>
              </a:solidFill>
              <a:latin typeface="Times New Roman" pitchFamily="18" charset="0"/>
            </a:endParaRPr>
          </a:p>
        </p:txBody>
      </p:sp>
      <p:sp>
        <p:nvSpPr>
          <p:cNvPr id="37891" name="Text Box 1"/>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39938"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a:solidFill>
                  <a:schemeClr val="bg1"/>
                </a:solidFill>
                <a:latin typeface="Arial" pitchFamily="34" charset="0"/>
                <a:ea typeface="ＭＳ Ｐゴシック" pitchFamily="34" charset="-128"/>
              </a:defRPr>
            </a:lvl9pPr>
          </a:lstStyle>
          <a:p>
            <a:pPr eaLnBrk="1"/>
            <a:fld id="{DC1372B8-0115-4361-A2C0-D1687F5E63A2}" type="slidenum">
              <a:rPr lang="el-GR" altLang="el-GR">
                <a:solidFill>
                  <a:srgbClr val="000000"/>
                </a:solidFill>
                <a:latin typeface="Times New Roman" pitchFamily="18" charset="0"/>
              </a:rPr>
              <a:pPr eaLnBrk="1"/>
              <a:t>8</a:t>
            </a:fld>
            <a:endParaRPr lang="el-GR" altLang="el-GR" dirty="0">
              <a:solidFill>
                <a:srgbClr val="000000"/>
              </a:solidFill>
              <a:latin typeface="Times New Roman" pitchFamily="18" charset="0"/>
            </a:endParaRPr>
          </a:p>
        </p:txBody>
      </p:sp>
      <p:sp>
        <p:nvSpPr>
          <p:cNvPr id="38915" name="Text Box 1"/>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40962" name="Text Box 2"/>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l-GR" dirty="0"/>
          </a:p>
        </p:txBody>
      </p:sp>
      <p:sp>
        <p:nvSpPr>
          <p:cNvPr id="3" name="Rectangle 4"/>
          <p:cNvSpPr>
            <a:spLocks noGrp="1" noChangeArrowheads="1"/>
          </p:cNvSpPr>
          <p:nvPr>
            <p:ph type="ftr" idx="11"/>
          </p:nvPr>
        </p:nvSpPr>
        <p:spPr>
          <a:ln/>
        </p:spPr>
        <p:txBody>
          <a:bodyPr/>
          <a:lstStyle>
            <a:lvl1pPr>
              <a:defRPr/>
            </a:lvl1pPr>
          </a:lstStyle>
          <a:p>
            <a:pPr>
              <a:defRPr/>
            </a:pPr>
            <a:endParaRPr lang="el-GR" dirty="0"/>
          </a:p>
        </p:txBody>
      </p:sp>
      <p:sp>
        <p:nvSpPr>
          <p:cNvPr id="4" name="Rectangle 5"/>
          <p:cNvSpPr>
            <a:spLocks noGrp="1" noChangeArrowheads="1"/>
          </p:cNvSpPr>
          <p:nvPr>
            <p:ph type="sldNum" idx="12"/>
          </p:nvPr>
        </p:nvSpPr>
        <p:spPr>
          <a:ln/>
        </p:spPr>
        <p:txBody>
          <a:bodyPr/>
          <a:lstStyle>
            <a:lvl1pPr>
              <a:defRPr/>
            </a:lvl1pPr>
          </a:lstStyle>
          <a:p>
            <a:pPr>
              <a:defRPr/>
            </a:pPr>
            <a:fld id="{E250D456-3224-47EA-B93E-C7FDAAC7BB87}" type="slidenum">
              <a:rPr lang="el-GR"/>
              <a:pPr>
                <a:defRPr/>
              </a:pPr>
              <a:t>‹#›</a:t>
            </a:fld>
            <a:endParaRPr lang="el-GR" dirty="0"/>
          </a:p>
        </p:txBody>
      </p:sp>
    </p:spTree>
    <p:extLst>
      <p:ext uri="{BB962C8B-B14F-4D97-AF65-F5344CB8AC3E}">
        <p14:creationId xmlns:p14="http://schemas.microsoft.com/office/powerpoint/2010/main" val="3298581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995339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532076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50227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05925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995711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317862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613438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16217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1052736"/>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412776"/>
            <a:ext cx="8229600" cy="4968552"/>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406408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839624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892575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96157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617185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847275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94178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84234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505103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176097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792844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270676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771643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200227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22036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76311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067967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8639658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2668438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159297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9692925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1963878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8990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191500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244965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130959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Διαχείριση αρχειακών εγγράφων </a:t>
            </a:r>
            <a:r>
              <a:rPr lang="el-GR" sz="4400" b="1" dirty="0" smtClean="0">
                <a:solidFill>
                  <a:schemeClr val="tx1"/>
                </a:solidFill>
                <a:latin typeface="+mn-lt"/>
              </a:rPr>
              <a:t>(Θ)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a:t>Ενότητα 5</a:t>
            </a:r>
            <a:r>
              <a:rPr lang="el-GR" sz="2400" dirty="0"/>
              <a:t>:</a:t>
            </a:r>
            <a:r>
              <a:rPr lang="en-US" sz="2400" dirty="0"/>
              <a:t> </a:t>
            </a:r>
            <a:r>
              <a:rPr lang="el-GR" sz="2400" dirty="0"/>
              <a:t>Κύκλος Ζωής Εγγράφου</a:t>
            </a:r>
            <a:endParaRPr lang="en-US" sz="2400" dirty="0"/>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353851624"/>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6566" b="-1"/>
          <a:stretch/>
        </p:blipFill>
        <p:spPr bwMode="auto">
          <a:xfrm>
            <a:off x="4045866" y="5255664"/>
            <a:ext cx="3348000" cy="81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174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8/24</a:t>
            </a:r>
            <a:endParaRPr lang="el-GR" dirty="0"/>
          </a:p>
        </p:txBody>
      </p:sp>
      <p:sp>
        <p:nvSpPr>
          <p:cNvPr id="12293"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t>Συμπέρασμα</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Πριν την παραγωγή ενός εγγράφου θα πρέπει πρώτα να είμαστε σίγουροι για την αναγκαιότητα της παραγωγής του.</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Το μεγαλύτερο ποσοστό των εγγράφων παράγεται από ένα άτομο σε ένα τμήμα και παραμένει και διαχειρίζεται από το ίδιο άτομο. Αυτό συμβαίνει γιατί συχνά τα έγγραφα αντανακλούν το προσωπικό στιλ γραφής του υπαλλήλου και όχι του Οργανισμού.</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διαχείριση αυτών των εγγράφων εξασφαλίζεται μόνο μέσω της ανάπτυξης ενός ηλεκτρονικού συστήματος Διαχείρισης Εγγράφων.</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6802667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9/24</a:t>
            </a:r>
            <a:endParaRPr lang="el-GR" dirty="0"/>
          </a:p>
        </p:txBody>
      </p:sp>
      <p:sp>
        <p:nvSpPr>
          <p:cNvPr id="13317"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Το 70% του κόστους της Πληροφορίας ξοδεύεται για την παραγωγή της και παρόλα αυτά, όπως αναφερθήκαμε παραπάνω, καθημερινά παράγεται πληροφορία που δεν πρόκειται να χρησιμοποιηθεί.</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Αυτό που θα πρέπει κάθε φορά να λαμβάνεται υπόψη για την παραγωγή ή όχι της πληροφορίας είναι:</a:t>
            </a:r>
          </a:p>
          <a:p>
            <a:pPr marL="0" indent="26670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n-US" b="1" dirty="0" smtClean="0"/>
              <a:t>“</a:t>
            </a:r>
            <a:r>
              <a:rPr lang="el-GR" altLang="el-GR" dirty="0" smtClean="0"/>
              <a:t>Κατά πόσο είναι απαραίτητη η παραγωγή της πληροφορίας σε ένα μέσο που μπορεί εύκολα να αναπαραχθεί, αν προκύψει σχετική ανάγκη</a:t>
            </a:r>
            <a:r>
              <a:rPr lang="el-GR" altLang="en-US" b="1" dirty="0" smtClean="0"/>
              <a:t>”</a:t>
            </a:r>
            <a:r>
              <a:rPr lang="el-GR" altLang="el-GR" dirty="0" smtClean="0"/>
              <a:t>.</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757514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10/24</a:t>
            </a:r>
            <a:endParaRPr lang="el-GR" dirty="0"/>
          </a:p>
        </p:txBody>
      </p:sp>
      <p:sp>
        <p:nvSpPr>
          <p:cNvPr id="14341" name="Rectangle 2"/>
          <p:cNvSpPr>
            <a:spLocks noGrp="1" noChangeArrowheads="1"/>
          </p:cNvSpPr>
          <p:nvPr>
            <p:ph idx="1"/>
          </p:nvPr>
        </p:nvSpPr>
        <p:spPr>
          <a:xfrm>
            <a:off x="457200" y="1412776"/>
            <a:ext cx="8363272" cy="5040560"/>
          </a:xfrm>
        </p:spPr>
        <p:txBody>
          <a:bodyPr tIns="25471">
            <a:no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Ακόμα και όταν έχει αποφασιστεί η παραγωγή ενός εγγράφου με βάση την αναγκαιότητά του για τη διεκπεραίωση μιας εργασίας (πχ απαντητική επιστολή σε παράπονο) υπάρχουν μια σειρά από θέματα που θα πρέπει να ληφθούν υπόψη.</a:t>
            </a:r>
          </a:p>
          <a:p>
            <a:pPr>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Πόσο θα είναι το μέγεθος της επιστολής.</a:t>
            </a:r>
          </a:p>
          <a:p>
            <a:pPr>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Τι θα πρέπει να περιλαμβάνει ώστε να τεκμηριώνει τις απόψεις που παραθέτει.</a:t>
            </a:r>
          </a:p>
          <a:p>
            <a:pPr>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Αν θα πρέπει ή όχι να έχει μια συγκεκριμένη μορφή το έγγραφο (πχ. φόρμα).</a:t>
            </a:r>
          </a:p>
          <a:p>
            <a:pPr>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Πως θα ενημερωθούν οι υπάλληλοι που είναι υπεύθυνοι για την σύνταξη του κάθε εγγράφου, αυτοί κάθε φορά ποια διαδικασία και για ποιο λόγο πρέπει να ακολουθήσουν.</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443967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11/24</a:t>
            </a:r>
            <a:endParaRPr lang="el-GR" dirty="0"/>
          </a:p>
        </p:txBody>
      </p:sp>
      <p:sp>
        <p:nvSpPr>
          <p:cNvPr id="15365"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λήψη αποφάσεων για την αντιμετώπιση των θεμάτων αυτών κρίνεται σημαντική, καθώς επηρεάζει τη ροή των επόμενων σταδίων του κύκλου ζωής του εγγράφου. Αποφεύγονται δηλαδή τα τυχόν λάθη και δυσκολίες που θα μπορούσαν να ανακύψουν στη συνέχεια της ζωής του εγγράφου.</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Οι αποφάσεις αυτές κάθε φορά θα είναι και διαφορετικές, μια και οι καταστάσεις που θα προκαλούν την παραγωγή των εγγράφων, θα είναι διαφορετικές.</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Για το λόγο αυτό, σκοπός της διαμόρφωσης ενός προγράμματος Διαχείρισης Εγγράφων θα είναι η διαμόρφωση μιας μεθοδολογίας για την αξιολόγηση της κάθε κατάστασης, με σκοπό τη λήψη των απαραίτητων κάθε φορά αποφάσεων. </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2123545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12/24</a:t>
            </a:r>
            <a:endParaRPr lang="el-GR" dirty="0"/>
          </a:p>
        </p:txBody>
      </p:sp>
      <p:sp>
        <p:nvSpPr>
          <p:cNvPr id="16389"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Τέλος, σημαντικό είναι, ακόμα και πριν την παραγωγή του εγγράφου να λαμβάνονται υπόψη οι διαδικασίες διατήρησης και χρήσης του κάθε εγγράφου ξεχωριστά.</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Τα απαραίτητα συστήματα θα πρέπει να έχουν αναπτυχθεί έτσι ώστε να εξασφαλίζουν την αποθήκευση και γρήγορη ανάκτηση της κάθε μορφής εγγράφου, αλλά και τα έγγραφα να συμβάλλουν στον καθορισμό του τρόπου πρόσβασης και ανάκτησης της πληροφορίας.</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Εδώ γίνεται εμφανής και η σύνδεση του σταδίου παραγωγής του εγγράφου με το σύστημα διατήρησης και χρήσης του δεύτερου σταδίου του κύκλου ζωής του εγγράφου.</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919280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13/24</a:t>
            </a:r>
            <a:endParaRPr lang="el-GR" dirty="0"/>
          </a:p>
        </p:txBody>
      </p:sp>
      <p:sp>
        <p:nvSpPr>
          <p:cNvPr id="17413"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cs typeface="Times New Roman" pitchFamily="18" charset="0"/>
              </a:rPr>
              <a:t>Διακίνηση (Distribution) </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cs typeface="Times New Roman" pitchFamily="18" charset="0"/>
              </a:rPr>
              <a:t>Αφορά στην αποστολή των εγγράφων στον υπεύθυνο για την εκτέλεση περαιτέρω εργασιών (πχ. κοινοποίηση).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2347239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14/24</a:t>
            </a:r>
            <a:endParaRPr lang="el-GR" dirty="0"/>
          </a:p>
        </p:txBody>
      </p:sp>
      <p:sp>
        <p:nvSpPr>
          <p:cNvPr id="18437"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cs typeface="Times New Roman" pitchFamily="18" charset="0"/>
              </a:rPr>
              <a:t>Χρήση και Διατήρηση (Maintenance and Use)</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cs typeface="Times New Roman" pitchFamily="18" charset="0"/>
              </a:rPr>
              <a:t>Χρήση ακολουθεί μετά τη διακίνηση και συμβάλλει στη λήψη αποφάσεων, διεκπεραίωση εργασιών, υποστήριξη των λειτουργιών του Οργανισμού.</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cs typeface="Times New Roman" pitchFamily="18" charset="0"/>
              </a:rPr>
              <a:t>Διατήρηση επέρχεται όταν τα έγγραφα παύουν να χρησιμοποιούνται σε καθημερινή βάση, αλλά η χρήση τους επιβάλλεται για οικονομικούς ή νομικούς λόγους.</a:t>
            </a:r>
            <a:endParaRPr lang="el-GR" altLang="el-GR" dirty="0">
              <a:cs typeface="Times New Roman" pitchFamily="18"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584612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15/24</a:t>
            </a:r>
            <a:endParaRPr lang="el-GR" dirty="0"/>
          </a:p>
        </p:txBody>
      </p:sp>
      <p:sp>
        <p:nvSpPr>
          <p:cNvPr id="19461" name="Rectangle 2"/>
          <p:cNvSpPr>
            <a:spLocks noGrp="1" noChangeArrowheads="1"/>
          </p:cNvSpPr>
          <p:nvPr>
            <p:ph idx="1"/>
          </p:nvPr>
        </p:nvSpPr>
        <p:spPr/>
        <p:txBody>
          <a:bodyPr tIns="25471">
            <a:normAutofit/>
          </a:bodyPr>
          <a:lstStyle/>
          <a:p>
            <a:pPr marL="0" indent="0">
              <a:lnSpc>
                <a:spcPct val="100000"/>
              </a:lnSpc>
              <a:spcBef>
                <a:spcPts val="1800"/>
              </a:spcBef>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διατήρηση του εγγράφου είναι σε απόλυτη συνάρτηση με τη διατήρηση της πληροφορίας. Για το λόγο αυτό, τα συστήματα που υιοθετούνται θα πρέπει να εξασφαλίζουν σωστή αποθήκευση και άμεση πρόσβαση στην πληροφορία. </a:t>
            </a:r>
          </a:p>
          <a:p>
            <a:pPr marL="0" indent="0">
              <a:lnSpc>
                <a:spcPct val="100000"/>
              </a:lnSpc>
              <a:spcBef>
                <a:spcPts val="1800"/>
              </a:spcBef>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Όπως αναφέρθηκε παραπάνω, οι διαδικασίες διατήρησης και χρήσης ανάλογων συστημάτων θα πρέπει να αποφασίζονται πριν την παραγωγή του εγγράφου γιατί αυτές οι διαδικασίες είναι που θα καθορίσουν τον τρόπο που η πληροφορία θα παραχθεί.</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9617993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16/24</a:t>
            </a:r>
            <a:endParaRPr lang="el-GR" dirty="0"/>
          </a:p>
        </p:txBody>
      </p:sp>
      <p:sp>
        <p:nvSpPr>
          <p:cNvPr id="20485" name="Rectangle 2"/>
          <p:cNvSpPr>
            <a:spLocks noGrp="1" noChangeArrowheads="1"/>
          </p:cNvSpPr>
          <p:nvPr>
            <p:ph idx="1"/>
          </p:nvPr>
        </p:nvSpPr>
        <p:spPr/>
        <p:txBody>
          <a:bodyPr tIns="25471"/>
          <a:lstStyle/>
          <a:p>
            <a:pPr marL="0" indent="0">
              <a:lnSpc>
                <a:spcPct val="100000"/>
              </a:lnSpc>
              <a:spcBef>
                <a:spcPts val="1800"/>
              </a:spcBef>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300" dirty="0" smtClean="0"/>
              <a:t>Με τη πάροδο του χρόνου, η χρήση μεταφέρεται από το έγγραφο στη σειρά των εγγράφων και άρα αυτή αποκτά μεγαλύτερη βαρύτητα για τις αποφάσεις ενός Οργανισμού.</a:t>
            </a:r>
          </a:p>
          <a:p>
            <a:pPr marL="0" indent="0">
              <a:lnSpc>
                <a:spcPct val="100000"/>
              </a:lnSpc>
              <a:spcBef>
                <a:spcPts val="1800"/>
              </a:spcBef>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300" dirty="0" smtClean="0"/>
              <a:t>Σειρές Εγγράφων ορίζονται τα σύνολα των εγγράφων που παράχθηκαν για ένα συγκεκριμένο σκοπό, έχουν αρχειοθετηθεί μαζί, έχουν χρησιμοποιηθεί μαζί για τη διεκπεραίωση των εργασιών και τα οποία θα αξιολογηθούν από κοινού κατά τη διαδικασία της εκκαθάρισης αργότερα.</a:t>
            </a:r>
            <a:endParaRPr lang="el-GR" altLang="el-GR" sz="23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680590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17/24</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Εκκαθάριση </a:t>
            </a:r>
            <a:r>
              <a:rPr lang="el-GR" b="1" dirty="0"/>
              <a:t>(Disposition</a:t>
            </a:r>
            <a:r>
              <a:rPr lang="el-GR" b="1" dirty="0" smtClean="0"/>
              <a:t>)</a:t>
            </a:r>
            <a:endParaRPr lang="el-GR" b="1" dirty="0"/>
          </a:p>
          <a:p>
            <a:pPr marL="0" indent="0">
              <a:buNone/>
            </a:pPr>
            <a:r>
              <a:rPr lang="el-GR" dirty="0"/>
              <a:t>Αφορά στο τελικό στάδιο του Κύκλου Ζωής του Εγγράφου. Το έγγραφο πλέον δεν έχει καμία χρήση και αξία για τον </a:t>
            </a:r>
            <a:r>
              <a:rPr lang="el-GR" dirty="0" smtClean="0"/>
              <a:t>Οργανισμό.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84294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
          <p:cNvSpPr>
            <a:spLocks noGrp="1" noChangeArrowheads="1"/>
          </p:cNvSpPr>
          <p:nvPr>
            <p:ph type="title"/>
          </p:nvPr>
        </p:nvSpPr>
        <p:spPr/>
        <p:txBody>
          <a:bodyPr tIns="35268"/>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Περιεχόμενα</a:t>
            </a:r>
            <a:endParaRPr lang="en-GB" altLang="el-GR" dirty="0" smtClean="0"/>
          </a:p>
        </p:txBody>
      </p:sp>
      <p:sp>
        <p:nvSpPr>
          <p:cNvPr id="4101" name="Rectangle 2"/>
          <p:cNvSpPr>
            <a:spLocks noGrp="1" noChangeArrowheads="1"/>
          </p:cNvSpPr>
          <p:nvPr>
            <p:ph idx="1"/>
          </p:nvPr>
        </p:nvSpPr>
        <p:spPr>
          <a:xfrm>
            <a:off x="457200" y="1556792"/>
            <a:ext cx="8229600" cy="4824536"/>
          </a:xfrm>
        </p:spPr>
        <p:txBody>
          <a:bodyPr tIns="25471">
            <a:normAutofit/>
          </a:bodyPr>
          <a:lstStyle/>
          <a:p>
            <a:pPr indent="-302404">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smtClean="0"/>
              <a:t>Κύκλος ζωής εγγράφου </a:t>
            </a:r>
            <a:r>
              <a:rPr lang="en-GB" altLang="el-GR" sz="2600" dirty="0" smtClean="0"/>
              <a:t>(Record Life Cycle)</a:t>
            </a:r>
            <a:r>
              <a:rPr lang="el-GR" altLang="el-GR" sz="2600" dirty="0" smtClean="0"/>
              <a:t>.</a:t>
            </a:r>
            <a:endParaRPr lang="en-GB" altLang="el-GR" sz="2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4488245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18/24</a:t>
            </a:r>
            <a:endParaRPr lang="el-GR" dirty="0"/>
          </a:p>
        </p:txBody>
      </p:sp>
      <p:sp>
        <p:nvSpPr>
          <p:cNvPr id="22533"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Οι διαδικασίες εκκαθάρισης τίθενται σε μη ενεργά έγγραφα. </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αξία της πληροφορίας που περιλαμβάνουν είναι αυτή που θα καθορίσει το κατά πόσο το κάθε έγγραφο θα διατηρηθεί και θα αποσταλεί στο ιστορικό αρχείο του Οργανισμού ή θα εκκαθαριστεί.</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αξία της πληροφορίας ποικίλλει ανάλογα με το πρόσωπο που το συντάσσει, το γεγονός που αναφέρεται, την εργασία που αποσκοπεί να διεκπεραιώσει.</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914550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19/24</a:t>
            </a:r>
            <a:endParaRPr lang="el-GR" dirty="0"/>
          </a:p>
        </p:txBody>
      </p:sp>
      <p:sp>
        <p:nvSpPr>
          <p:cNvPr id="23557" name="Rectangle 2"/>
          <p:cNvSpPr>
            <a:spLocks noGrp="1" noChangeArrowheads="1"/>
          </p:cNvSpPr>
          <p:nvPr>
            <p:ph idx="1"/>
          </p:nvPr>
        </p:nvSpPr>
        <p:spPr>
          <a:xfrm>
            <a:off x="457200" y="1412776"/>
            <a:ext cx="8363272" cy="4968552"/>
          </a:xfrm>
        </p:spPr>
        <p:txBody>
          <a:bodyPr tIns="25471">
            <a:no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dirty="0" smtClean="0"/>
              <a:t>Όταν η πληροφορία από την παραγωγή της ακόμα θεωρηθεί σημαντική και άρα θα πρέπει να διατηρηθεί στο διηνεκές, τότε θα πρέπει να παραχθεί σε τέτοιο μέσο, ώστε να επιτρέπεται η αναπαραγωγή της.</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dirty="0" smtClean="0"/>
              <a:t>Για το λόγο αυτό, οι διαδικασίες εκκαθάρισης θα πρέπει να λαμβάνονται υπόψη και κατά την ενεργή και ημι-ενεργή φάση της ζωής του εγγράφου.</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dirty="0" smtClean="0"/>
              <a:t>Ειδικότερα, αν έχει αποφασιστεί κατά την ενεργή φάση του εγγράφουη διατήρησή του, τότε θα έχει επιλεγεί καλύτερη ποιότητα χαρτιού και θα έχουν ληφθεί όλες οι προφυλάξεις για τη διατήρηση του εγγράφου στο διηνεκές. </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dirty="0" smtClean="0"/>
              <a:t>Αν έχει αποφασιστεί η διατήρηση σε μεταγενέστερη φάση (ημιενεργό έγγραφο), τότε θα πρέπει να επιτρέπει την αναπαραγωγή σε κάποια άλλη μορφή για διατήρηση (πχ. μικροφίλμ).</a:t>
            </a:r>
            <a:endParaRPr lang="el-GR" alt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0916877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20/24</a:t>
            </a:r>
            <a:endParaRPr lang="el-GR" dirty="0"/>
          </a:p>
        </p:txBody>
      </p:sp>
      <p:sp>
        <p:nvSpPr>
          <p:cNvPr id="24581"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t>Επιδράσεις ενός σταδίου με ένα άλλο του Κύκλου ζωής του Εγγράφου</a:t>
            </a:r>
          </a:p>
          <a:p>
            <a:pPr>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όγκος των εγγράφων με τον φυσικό αποθηκευτικό χώρο.</a:t>
            </a:r>
          </a:p>
          <a:p>
            <a:pPr>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συχνότητα μεταβολής των εγγράφων από ενεργά σε ημι-ενεργά με το φυσικό χώρο αποθήκευσης.</a:t>
            </a:r>
          </a:p>
          <a:p>
            <a:pPr>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Τα ζωτικής σημασίας έγγραφα με τις διαδικασίες ασφαλής φύλαξης και εξασφάλισης πρόσβασης.</a:t>
            </a:r>
          </a:p>
          <a:p>
            <a:pPr>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Τα ζωτικής σημασίας με το μέγεθος του φυσικού χώρου αποθήκευσης.</a:t>
            </a:r>
          </a:p>
          <a:p>
            <a:pPr>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προγραμματισμός με τις διαδικασίες διαχείρισης των εγγράφων στα διάφορα στάδια του κύκλου ζωής 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6710324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21/24</a:t>
            </a:r>
            <a:endParaRPr lang="el-GR" dirty="0"/>
          </a:p>
        </p:txBody>
      </p:sp>
      <p:sp>
        <p:nvSpPr>
          <p:cNvPr id="25605" name="Rectangle 2"/>
          <p:cNvSpPr>
            <a:spLocks noGrp="1" noChangeArrowheads="1"/>
          </p:cNvSpPr>
          <p:nvPr>
            <p:ph idx="1"/>
          </p:nvPr>
        </p:nvSpPr>
        <p:spPr>
          <a:xfrm>
            <a:off x="457200" y="1412776"/>
            <a:ext cx="8435280" cy="4968552"/>
          </a:xfrm>
        </p:spPr>
        <p:txBody>
          <a:bodyPr tIns="25471">
            <a:no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300" dirty="0" smtClean="0"/>
              <a:t>Η πιο σημαντική από όλες τις επιδράσεις είναι του υπαλλήλου του Οργανισμού με το έγγραφο που διαχειρίζεται.</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300" b="1" dirty="0" smtClean="0"/>
              <a:t>Παραγωγή</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300" dirty="0" smtClean="0"/>
              <a:t>Οι υπάλληλοι ενδιαφέρονται για την άμεση αποτύπωση της αναγκαίας πληροφορίας με σκοπό τη διεκπεραίωση των εργασιών τους. Δεν τους απασχολεί άμεσα η τήρηση ενός συστήματος αρχειοθέτησης, ή τι είδους διαδικασίες εκκαθάρισης θα ακολουθηθούν, ή πιο θα είναι το κόστος αποθήκευσης της πληροφορίας που παράγουν σε μελλοντικό στάδιο.</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300" dirty="0" smtClean="0"/>
              <a:t>Συχνά, οι υπάλληλοι αυτοί είναι οι πιο αδιάλλακτοι στη βελτίωση των διαδικασιών διαχείρισης εγγράφων, διότι θεωρούν ότι χάνουν τον έλεγχο των αρχείων τους και άρα της πληροφορίας που διαχειρίζονται.</a:t>
            </a:r>
            <a:endParaRPr lang="el-GR" altLang="el-GR" sz="23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6120714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22/24</a:t>
            </a:r>
            <a:endParaRPr lang="el-GR" dirty="0"/>
          </a:p>
        </p:txBody>
      </p:sp>
      <p:sp>
        <p:nvSpPr>
          <p:cNvPr id="26629"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b="1" dirty="0" smtClean="0"/>
              <a:t>Διατήρηση και Χρήση</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dirty="0" smtClean="0"/>
              <a:t>Στο στάδιο αυτό, η Διοίκηση ενδιαφέρεται και αναζητά τρόπους οργάνωσης και διαχείρισης των εγγράφων που παράγει ο Οργανισμός με ένα ομοιόμορφο τρόπο. </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dirty="0" smtClean="0"/>
              <a:t>Σκοπός, η εξασφάλιση της πολλαπλής πρόσβασης (όπου είναι αναγκαία) και της άμεσης ανάκτησης με την ανάπτυξη αυτοματοποιημένων συστημάτων αρχειοθέτησης, και τυποποίησης του τρόπου ροής των εργασιών και άρα παραγωγής και διαχείρισης της πληροφορίας (work flow).</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dirty="0" smtClean="0"/>
              <a:t>Η Διοίκηση αν και αποσκοπεί πρωτίστως στην επιτυχή διεκπεραίωση των εργασιών, αντιλαμβάνεται την ανάγκη αποτελεσματικής διαχείρισης της πληροφορίας ως πολύτιμο αγαθό για τον ίδιο τον Οργανισμό και μελλοντικά.</a:t>
            </a:r>
            <a:endParaRPr lang="el-GR" alt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0453040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23/24</a:t>
            </a:r>
            <a:endParaRPr lang="el-GR" dirty="0"/>
          </a:p>
        </p:txBody>
      </p:sp>
      <p:sp>
        <p:nvSpPr>
          <p:cNvPr id="27653"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t>Εκκαθάριση</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Τα διευθυντικά στελέχη ενός Οργανισμού είναι αυτά που αντιλαμβάνονται τα έγγραφα ως μέσο αποτύπωσης της πληροφορίας. </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Ως πληροφορία, συνδέουν άμεσα τα έγγραφα με τις ανάγκες καλύτερης διοίκησης του Οργανισμού και μείωσης του κόστους.</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Τέλος, αντιλαμβάνονται τη σπουδαιότητα διατήρησης στο διηνεκές των εγγράφων που φέρουν απαραίτητη πληροφορία για τον Οργανισμό (πχ. ιδρυτικά έγγραφα).</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809649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24/24</a:t>
            </a:r>
            <a:endParaRPr lang="el-GR" dirty="0"/>
          </a:p>
        </p:txBody>
      </p:sp>
      <p:sp>
        <p:nvSpPr>
          <p:cNvPr id="28677" name="Rectangle 2"/>
          <p:cNvSpPr>
            <a:spLocks noGrp="1" noChangeArrowheads="1"/>
          </p:cNvSpPr>
          <p:nvPr>
            <p:ph idx="1"/>
          </p:nvPr>
        </p:nvSpPr>
        <p:spPr/>
        <p:txBody>
          <a:bodyPr tIns="25471">
            <a:normAutofit lnSpcReduction="10000"/>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b="1" dirty="0" smtClean="0"/>
              <a:t>Συμπεράσματα</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dirty="0" smtClean="0"/>
              <a:t>Ο κύκλος ζωής το εγγράφου αποτελείται από επιμέρους στάδια που αφορούν στην παραγωγή, διακίνηση, χρήση, διατήρηση και εκκαθάριση.</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dirty="0" smtClean="0"/>
              <a:t>Κάθε στάδιο δεν είναι ανεξάρτητο από τα υπόλοιπα. Αντιθέτως, οι αποφάσεις που λαμβάνονται σε ένα επηρεάζουν άμεσα τις αποφάσεις που θα ληφθούν σε επόμενο στάδιο σε μεταγενέστερη φάση.</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dirty="0" smtClean="0"/>
              <a:t>Τέλος, ο ρόλος του υπαλλήλου στον κύκλο ζωής ενός εγγράφου είναι επίσης ουσιαστικός και θα πρέπει να λαμβάνεται ειδική μέριμνα.</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200" dirty="0" smtClean="0"/>
              <a:t>Η διαμόρφωση ενός κειμένου Προγράμματος Διαχείρισης Εγγράφων θεωρείται απαραίτητη για την αποτελεσματική διαχείριση του κύκλου ζωής των εγγράφων ενός Οργανισμού.</a:t>
            </a:r>
            <a:endParaRPr lang="el-GR" alt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512314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Content Placeholder 2"/>
          <p:cNvSpPr>
            <a:spLocks noGrp="1"/>
          </p:cNvSpPr>
          <p:nvPr>
            <p:ph idx="1"/>
          </p:nvPr>
        </p:nvSpPr>
        <p:spPr/>
        <p:txBody>
          <a:bodyPr/>
          <a:lstStyle/>
          <a:p>
            <a:r>
              <a:rPr lang="en-US" dirty="0"/>
              <a:t>Bantin, P.C. (2008). </a:t>
            </a:r>
            <a:r>
              <a:rPr lang="en-US" i="1" dirty="0"/>
              <a:t>Understanding data and information systems for recordkeeping</a:t>
            </a:r>
            <a:r>
              <a:rPr lang="en-US" dirty="0"/>
              <a:t>. London: Neal- Schuman.</a:t>
            </a:r>
          </a:p>
          <a:p>
            <a:r>
              <a:rPr lang="en-US" dirty="0"/>
              <a:t>Cox, R.J. (2001). </a:t>
            </a:r>
            <a:r>
              <a:rPr lang="en-US" i="1" dirty="0"/>
              <a:t>Managing records as evidence and information</a:t>
            </a:r>
            <a:r>
              <a:rPr lang="en-US" dirty="0"/>
              <a:t>. US: Greenwood.</a:t>
            </a:r>
          </a:p>
          <a:p>
            <a:r>
              <a:rPr lang="en-US" dirty="0"/>
              <a:t>Hare, C. and McLeod, J. (2004). </a:t>
            </a:r>
            <a:r>
              <a:rPr lang="en-US" i="1" dirty="0"/>
              <a:t>How to manage records in the e-environment</a:t>
            </a:r>
            <a:r>
              <a:rPr lang="en-US" dirty="0"/>
              <a:t>. London: Routledge.</a:t>
            </a:r>
          </a:p>
          <a:p>
            <a:r>
              <a:rPr lang="en-US" dirty="0"/>
              <a:t>Penn, I.A., Pennix, G.B. and Coulson, J. (1996). </a:t>
            </a:r>
            <a:r>
              <a:rPr lang="en-US" i="1" dirty="0"/>
              <a:t>Records management handbook</a:t>
            </a:r>
            <a:r>
              <a:rPr lang="en-US" dirty="0"/>
              <a:t>. Cambridge: Gower.</a:t>
            </a:r>
            <a:endParaRPr lang="el-GR" dirty="0"/>
          </a:p>
          <a:p>
            <a:r>
              <a:rPr lang="en-US" dirty="0"/>
              <a:t>Read, J. and Ginn, M.L. (2008). </a:t>
            </a:r>
            <a:r>
              <a:rPr lang="en-US" i="1" dirty="0"/>
              <a:t>Records Management</a:t>
            </a:r>
            <a:r>
              <a:rPr lang="en-US" dirty="0"/>
              <a:t>. US: South Western Cengage Learning</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800868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845323"/>
            <a:ext cx="5828703" cy="854378"/>
            <a:chOff x="1767633" y="5845323"/>
            <a:chExt cx="5828703" cy="854378"/>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2039"/>
            <a:stretch/>
          </p:blipFill>
          <p:spPr bwMode="auto">
            <a:xfrm>
              <a:off x="3923928" y="5845323"/>
              <a:ext cx="3672408" cy="854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4455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616024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Κύκλος ζωής εγγράφου</a:t>
            </a:r>
            <a:r>
              <a:rPr lang="el-GR" dirty="0"/>
              <a:t/>
            </a:r>
            <a:br>
              <a:rPr lang="el-GR" dirty="0"/>
            </a:br>
            <a:r>
              <a:rPr lang="el-GR" sz="3300" b="0" dirty="0" smtClean="0"/>
              <a:t>(</a:t>
            </a:r>
            <a:r>
              <a:rPr lang="en-US" sz="3300" b="0" dirty="0" smtClean="0"/>
              <a:t>Record life cycle)</a:t>
            </a:r>
            <a:r>
              <a:rPr lang="el-GR" sz="3300" b="0" dirty="0" smtClean="0"/>
              <a:t> 1/24</a:t>
            </a:r>
            <a:endParaRPr lang="el-GR" sz="3300" b="0" dirty="0"/>
          </a:p>
        </p:txBody>
      </p:sp>
      <p:sp>
        <p:nvSpPr>
          <p:cNvPr id="5125" name="Rectangle 2"/>
          <p:cNvSpPr>
            <a:spLocks noGrp="1" noChangeArrowheads="1"/>
          </p:cNvSpPr>
          <p:nvPr>
            <p:ph idx="1"/>
          </p:nvPr>
        </p:nvSpPr>
        <p:spPr/>
        <p:txBody>
          <a:bodyPr tIns="25471">
            <a:normAutofit/>
          </a:bodyPr>
          <a:lstStyle/>
          <a:p>
            <a:pPr marL="0" indent="0">
              <a:lnSpc>
                <a:spcPct val="100000"/>
              </a:lnSpc>
              <a:spcBef>
                <a:spcPts val="1800"/>
              </a:spcBef>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έννοια </a:t>
            </a:r>
            <a:r>
              <a:rPr lang="el-GR" altLang="en-US" dirty="0" smtClean="0"/>
              <a:t>“</a:t>
            </a:r>
            <a:r>
              <a:rPr lang="el-GR" altLang="el-GR" dirty="0" smtClean="0"/>
              <a:t>Κύκλος Ζωής Εγγράφου</a:t>
            </a:r>
            <a:r>
              <a:rPr lang="el-GR" altLang="en-US" dirty="0" smtClean="0"/>
              <a:t>”</a:t>
            </a:r>
            <a:r>
              <a:rPr lang="el-GR" altLang="el-GR" dirty="0" smtClean="0"/>
              <a:t> προέκυψε μετά τη συνειδητοποίηση ότι πίσω από κάθε έγγραφο υπάρχει κάποιος που αποφάσισε συνειδητά να καταγράψει την παραγόμενη πληροφορία. Η καταγραφή αυτή γίνεται σε μορφή που επιτρέπει την αναπαραγωγή και διακίνηση της πληροφορίας.</a:t>
            </a:r>
          </a:p>
          <a:p>
            <a:pPr marL="0" indent="0">
              <a:lnSpc>
                <a:spcPct val="100000"/>
              </a:lnSpc>
              <a:spcBef>
                <a:spcPts val="1800"/>
              </a:spcBef>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Μέχρι εκείνη τη στιγμή, το ενδιαφέρον επικεντρωνόταν στην προσπάθεια παρακολούθησης των διαδικασιών και των εξελίξεων σχετικά με ένα θέμα ή την πώληση ενός προϊόντος και όχι της πληροφορίας αυτής καθ' αυτής.</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1307665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Βασιλακάκου 2014. Ευγενία Βασιλακάκου. «Διαχείριση αρχειακών </a:t>
            </a:r>
            <a:r>
              <a:rPr lang="el-GR" sz="2000" dirty="0" smtClean="0"/>
              <a:t>εγγράφων (Θ). </a:t>
            </a:r>
            <a:r>
              <a:rPr lang="el-GR" sz="2000" dirty="0" smtClean="0"/>
              <a:t>Ενότητα 5</a:t>
            </a:r>
            <a:r>
              <a:rPr lang="en-US" sz="2000" dirty="0" smtClean="0"/>
              <a:t>:</a:t>
            </a:r>
            <a:r>
              <a:rPr lang="el-GR" sz="2000" dirty="0" smtClean="0"/>
              <a:t> Κύκλος </a:t>
            </a:r>
            <a:r>
              <a:rPr lang="el-GR" sz="2000" dirty="0" smtClean="0"/>
              <a:t>ζωής </a:t>
            </a:r>
            <a:r>
              <a:rPr lang="el-GR" sz="2000" dirty="0" smtClean="0"/>
              <a:t>εγγράφου».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376163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a:solidFill>
                  <a:prstClr val="black"/>
                </a:solidFill>
                <a:latin typeface="Calibri"/>
              </a:rPr>
              <a:t>://</a:t>
            </a:r>
            <a:r>
              <a:rPr lang="el-GR"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457321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173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1333605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715133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2/24</a:t>
            </a:r>
            <a:endParaRPr lang="el-GR" dirty="0"/>
          </a:p>
        </p:txBody>
      </p:sp>
      <p:sp>
        <p:nvSpPr>
          <p:cNvPr id="6149" name="Rectangle 2"/>
          <p:cNvSpPr>
            <a:spLocks noGrp="1" noChangeArrowheads="1"/>
          </p:cNvSpPr>
          <p:nvPr>
            <p:ph idx="1"/>
          </p:nvPr>
        </p:nvSpPr>
        <p:spPr/>
        <p:txBody>
          <a:bodyPr tIns="25471">
            <a:normAutofit/>
          </a:bodyPr>
          <a:lstStyle/>
          <a:p>
            <a:pPr marL="0" indent="0">
              <a:lnSpc>
                <a:spcPct val="100000"/>
              </a:lnSpc>
              <a:spcBef>
                <a:spcPts val="1800"/>
              </a:spcBef>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t>Ζωή: </a:t>
            </a:r>
            <a:r>
              <a:rPr lang="el-GR" altLang="el-GR" dirty="0" smtClean="0"/>
              <a:t>Η ύπαρξη ενός Εγγράφου μπορεί να παρομοιαστεί με την ύπαρξη ενός ζώντος οργανισμού. Ειδικότερα, ένα έγγραφο </a:t>
            </a:r>
            <a:r>
              <a:rPr lang="el-GR" altLang="en-US" dirty="0" smtClean="0"/>
              <a:t>“</a:t>
            </a:r>
            <a:r>
              <a:rPr lang="el-GR" altLang="el-GR" dirty="0" smtClean="0"/>
              <a:t>γεννιέται</a:t>
            </a:r>
            <a:r>
              <a:rPr lang="el-GR" altLang="en-US" dirty="0" smtClean="0"/>
              <a:t>”</a:t>
            </a:r>
            <a:r>
              <a:rPr lang="el-GR" altLang="el-GR" dirty="0" smtClean="0"/>
              <a:t> (παράγεται), </a:t>
            </a:r>
            <a:r>
              <a:rPr lang="el-GR" altLang="en-US" dirty="0" smtClean="0"/>
              <a:t>“</a:t>
            </a:r>
            <a:r>
              <a:rPr lang="el-GR" altLang="el-GR" dirty="0" smtClean="0"/>
              <a:t>ζει</a:t>
            </a:r>
            <a:r>
              <a:rPr lang="el-GR" altLang="en-US" dirty="0" smtClean="0"/>
              <a:t>”</a:t>
            </a:r>
            <a:r>
              <a:rPr lang="el-GR" altLang="el-GR" dirty="0" smtClean="0"/>
              <a:t> (διακινείται, χρησιμοποιείται, διατηρείται) και </a:t>
            </a:r>
            <a:r>
              <a:rPr lang="el-GR" altLang="en-US" dirty="0" smtClean="0"/>
              <a:t>“</a:t>
            </a:r>
            <a:r>
              <a:rPr lang="el-GR" altLang="el-GR" dirty="0" smtClean="0"/>
              <a:t>πεθαίνει</a:t>
            </a:r>
            <a:r>
              <a:rPr lang="el-GR" altLang="en-US" dirty="0" smtClean="0"/>
              <a:t>”</a:t>
            </a:r>
            <a:r>
              <a:rPr lang="el-GR" altLang="el-GR" dirty="0" smtClean="0"/>
              <a:t> (εκκαθαρίζεται ή αποστέλλεται στο Ιστορικό Αρχείο).</a:t>
            </a:r>
          </a:p>
          <a:p>
            <a:pPr marL="0" indent="0">
              <a:lnSpc>
                <a:spcPct val="100000"/>
              </a:lnSpc>
              <a:spcBef>
                <a:spcPts val="1800"/>
              </a:spcBef>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t>Κύκλος: </a:t>
            </a:r>
            <a:r>
              <a:rPr lang="el-GR" altLang="el-GR" dirty="0" smtClean="0"/>
              <a:t>το έγγραφο διέρχεται από διάφορα στάδια κατά την εξέλιξη της ζωής του μέσα στο πλαίσιο λειτουργίας ενός Οργανισμού.</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888711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3/24</a:t>
            </a:r>
            <a:endParaRPr lang="el-GR" dirty="0"/>
          </a:p>
        </p:txBody>
      </p:sp>
      <p:sp>
        <p:nvSpPr>
          <p:cNvPr id="7173"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έννοια </a:t>
            </a:r>
            <a:r>
              <a:rPr lang="el-GR" altLang="en-US" dirty="0" smtClean="0"/>
              <a:t>“</a:t>
            </a:r>
            <a:r>
              <a:rPr lang="el-GR" altLang="el-GR" dirty="0" smtClean="0"/>
              <a:t>Κύκλος Ζωής Εγγράφου</a:t>
            </a:r>
            <a:r>
              <a:rPr lang="el-GR" altLang="en-US" dirty="0" smtClean="0"/>
              <a:t>”</a:t>
            </a:r>
            <a:r>
              <a:rPr lang="el-GR" altLang="el-GR" dirty="0" smtClean="0"/>
              <a:t> βασίζεται στην παραδοχή ότι η αξία και η σημαντικότητα του εγγράφου ως προς την επιτυχή και άμεση διεκπεραίωση των (καθημερινών ή μη) λειτουργιών του Οργανισμού φθίνει με την πάροδο του χρόνου.</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Το 90% της χρήσης του εγγράφου λαμβάνει χώρα στις πρώτες 90 μέρες από την παραγωγή του εγγράφου. Αυτό το σύντομο χρονικό διάστημα αυξημένης χρήσης, ακολουθεί ένα μεγαλύτερο χρονικό διάστημα μειωμένης χρήσης.</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Σταδιακά η χρήση του εγγράφου θα μειωθεί τόσο που στο τέλος δεν θα έχει πλέον κάποια αξία για τον Οργανισμό (σε περίπτωση εκκαθάρισης).</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7942622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4/24</a:t>
            </a:r>
            <a:endParaRPr lang="el-GR" dirty="0"/>
          </a:p>
        </p:txBody>
      </p:sp>
      <p:sp>
        <p:nvSpPr>
          <p:cNvPr id="8197"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κύκλος Ζωής του Εγγράφου είναι το βασικό συστατικό της διαμόρφωσης πολιτικής Διαχείρισης Εγγράφων σε έναν Οργανισμό. </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Τα συστήματα, εργαλεία και διαδικασίες που αναπτύσσονται ή θεσπίζονται καλούνται να εξυπηρετήσουν τις ανάγκες του κάθε σταδίου ζωής του εγγράφου.</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κύκλος ζωής του εγγράφου είναι συνυφασμένος με την επίτευξη των λειτουργιών του Οργανισμού με χαμηλό κόστος, αποτελεσματικό και άμεσο τρόπο.</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591224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5/24</a:t>
            </a:r>
            <a:endParaRPr lang="el-GR" dirty="0"/>
          </a:p>
        </p:txBody>
      </p:sp>
      <p:sp>
        <p:nvSpPr>
          <p:cNvPr id="9221" name="Rectangle 2"/>
          <p:cNvSpPr>
            <a:spLocks noGrp="1" noChangeArrowheads="1"/>
          </p:cNvSpPr>
          <p:nvPr>
            <p:ph idx="1"/>
          </p:nvPr>
        </p:nvSpPr>
        <p:spPr/>
        <p:txBody>
          <a:bodyPr tIns="25471">
            <a:normAutofit/>
          </a:bodyPr>
          <a:lstStyle/>
          <a:p>
            <a:pPr indent="-302404">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t>Στάδια </a:t>
            </a:r>
            <a:r>
              <a:rPr lang="el-GR" altLang="en-US" b="1" dirty="0" smtClean="0"/>
              <a:t>“</a:t>
            </a:r>
            <a:r>
              <a:rPr lang="el-GR" altLang="el-GR" b="1" dirty="0" smtClean="0"/>
              <a:t>Κύκλου Ζωής Εγγράφου</a:t>
            </a:r>
            <a:r>
              <a:rPr lang="el-GR" altLang="en-US" b="1" dirty="0" smtClean="0"/>
              <a:t>”</a:t>
            </a:r>
            <a:endParaRPr lang="el-GR" altLang="el-GR" b="1" dirty="0" smtClean="0"/>
          </a:p>
          <a:p>
            <a:pPr marL="383396">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Δημιουργία/ Παραγωγή/ Παραλαβή (Creation/ Receipt).</a:t>
            </a:r>
          </a:p>
          <a:p>
            <a:pPr marL="383396">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Διακίνηση (Distribution).</a:t>
            </a:r>
          </a:p>
          <a:p>
            <a:pPr marL="383396">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Χρήση και Διατήρηση (Maintenance and Use).</a:t>
            </a:r>
          </a:p>
          <a:p>
            <a:pPr marL="383396">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Εκκαθάριση (Disposition).</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6362243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6/24</a:t>
            </a:r>
            <a:endParaRPr lang="el-GR" dirty="0"/>
          </a:p>
        </p:txBody>
      </p:sp>
      <p:sp>
        <p:nvSpPr>
          <p:cNvPr id="10245" name="Rectangle 2"/>
          <p:cNvSpPr>
            <a:spLocks noGrp="1" noChangeArrowheads="1"/>
          </p:cNvSpPr>
          <p:nvPr>
            <p:ph idx="1"/>
          </p:nvPr>
        </p:nvSpPr>
        <p:spPr/>
        <p:txBody>
          <a:bodyPr tIns="25471">
            <a:normAutofit/>
          </a:bodyPr>
          <a:lstStyle/>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cs typeface="Times New Roman" pitchFamily="18" charset="0"/>
              </a:rPr>
              <a:t>Δημιουργία/ Παραγωγή/ Παραλαβή (Creation/ Receipt)</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cs typeface="Times New Roman" pitchFamily="18" charset="0"/>
              </a:rPr>
              <a:t>Αφορά στο πρώτο στάδιο του κύκλου ζωής του εγγράφου. </a:t>
            </a:r>
          </a:p>
          <a:p>
            <a:pPr marL="0" indent="0">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cs typeface="Times New Roman" pitchFamily="18" charset="0"/>
              </a:rPr>
              <a:t>Αναφέρεται στις διαδικασίες παραγωγής ή δημιουργίας του εγγράφου, αλλά και στην εισαγωγή ενός εγγράφου στον Οργανισμό από κάποιον άλλο εξωτερικό (πχ. εισερχόμενο έγγραφο).</a:t>
            </a:r>
            <a:endParaRPr lang="el-GR" altLang="el-GR" i="1" u="sng" dirty="0">
              <a:cs typeface="Times New Roman" pitchFamily="18"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2119556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a:t>
            </a:r>
            <a:r>
              <a:rPr lang="el-GR" sz="3300" b="0" dirty="0">
                <a:solidFill>
                  <a:prstClr val="black"/>
                </a:solidFill>
              </a:rPr>
              <a:t> </a:t>
            </a:r>
            <a:r>
              <a:rPr lang="el-GR" sz="3300" b="0" dirty="0" smtClean="0">
                <a:solidFill>
                  <a:prstClr val="black"/>
                </a:solidFill>
              </a:rPr>
              <a:t>7/24</a:t>
            </a:r>
            <a:endParaRPr lang="el-GR" dirty="0"/>
          </a:p>
        </p:txBody>
      </p:sp>
      <p:sp>
        <p:nvSpPr>
          <p:cNvPr id="11269" name="Rectangle 2"/>
          <p:cNvSpPr>
            <a:spLocks noGrp="1" noChangeArrowheads="1"/>
          </p:cNvSpPr>
          <p:nvPr>
            <p:ph idx="1"/>
          </p:nvPr>
        </p:nvSpPr>
        <p:spPr/>
        <p:txBody>
          <a:bodyPr tIns="25471">
            <a:normAutofit/>
          </a:bodyPr>
          <a:lstStyle/>
          <a:p>
            <a:pPr indent="-306725">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Υπάρχουν διάφοροι τρόποι παραγωγής ενός εγγράφου.</a:t>
            </a:r>
          </a:p>
          <a:p>
            <a:pPr indent="-306725">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t>Παραδείγματα</a:t>
            </a:r>
          </a:p>
          <a:p>
            <a:pPr marL="379075">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Σύνταξη επιστολής προς την επιχείρηση.</a:t>
            </a:r>
          </a:p>
          <a:p>
            <a:pPr marL="379075">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Συμπλήρωσης φόρμας για τη διεκδίκηση κάποιας θέσης εργασίας.</a:t>
            </a:r>
          </a:p>
          <a:p>
            <a:pPr indent="-306725">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προσπάθεια και ο χρόνος σύνταξης κάθε εγγράφου ποικίλλει.</a:t>
            </a:r>
          </a:p>
          <a:p>
            <a:pPr indent="-306725">
              <a:lnSpc>
                <a:spcPct val="100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t>Παραδείγματα</a:t>
            </a:r>
          </a:p>
          <a:p>
            <a:pPr marL="379075">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Ένα έγγραφο που βγαίνει φωτοτυπία.</a:t>
            </a:r>
          </a:p>
          <a:p>
            <a:pPr marL="379075">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Μία μελέτη που συντάσσεται.</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6232047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OC_template_2</Template>
  <TotalTime>89</TotalTime>
  <Words>2563</Words>
  <Application>Microsoft Office PowerPoint</Application>
  <PresentationFormat>Προβολή στην οθόνη (4:3)</PresentationFormat>
  <Paragraphs>233</Paragraphs>
  <Slides>34</Slides>
  <Notes>32</Notes>
  <HiddenSlides>0</HiddenSlides>
  <MMClips>0</MMClips>
  <ScaleCrop>false</ScaleCrop>
  <HeadingPairs>
    <vt:vector size="4" baseType="variant">
      <vt:variant>
        <vt:lpstr>Θέμα</vt:lpstr>
      </vt:variant>
      <vt:variant>
        <vt:i4>4</vt:i4>
      </vt:variant>
      <vt:variant>
        <vt:lpstr>Τίτλοι διαφανειών</vt:lpstr>
      </vt:variant>
      <vt:variant>
        <vt:i4>34</vt:i4>
      </vt:variant>
    </vt:vector>
  </HeadingPairs>
  <TitlesOfParts>
    <vt:vector size="38" baseType="lpstr">
      <vt:lpstr>OC_template_2</vt:lpstr>
      <vt:lpstr>1_OC_template_updated</vt:lpstr>
      <vt:lpstr>OC_template_updated</vt:lpstr>
      <vt:lpstr>2_OC_template_updated</vt:lpstr>
      <vt:lpstr>Διαχείριση αρχειακών εγγράφων (Θ)</vt:lpstr>
      <vt:lpstr>Περιεχόμενα</vt:lpstr>
      <vt:lpstr>Κύκλος ζωής εγγράφου (Record life cycle) 1/24</vt:lpstr>
      <vt:lpstr>Κύκλος ζωής εγγράφου (Record life cycle) 2/24</vt:lpstr>
      <vt:lpstr>Κύκλος ζωής εγγράφου (Record life cycle) 3/24</vt:lpstr>
      <vt:lpstr>Κύκλος ζωής εγγράφου (Record life cycle) 4/24</vt:lpstr>
      <vt:lpstr>Κύκλος ζωής εγγράφου (Record life cycle) 5/24</vt:lpstr>
      <vt:lpstr>Κύκλος ζωής εγγράφου (Record life cycle) 6/24</vt:lpstr>
      <vt:lpstr>Κύκλος ζωής εγγράφου (Record life cycle) 7/24</vt:lpstr>
      <vt:lpstr>Κύκλος ζωής εγγράφου (Record life cycle) 8/24</vt:lpstr>
      <vt:lpstr>Κύκλος ζωής εγγράφου (Record life cycle) 9/24</vt:lpstr>
      <vt:lpstr>Κύκλος ζωής εγγράφου (Record life cycle) 10/24</vt:lpstr>
      <vt:lpstr>Κύκλος ζωής εγγράφου (Record life cycle) 11/24</vt:lpstr>
      <vt:lpstr>Κύκλος ζωής εγγράφου (Record life cycle) 12/24</vt:lpstr>
      <vt:lpstr>Κύκλος ζωής εγγράφου (Record life cycle) 13/24</vt:lpstr>
      <vt:lpstr>Κύκλος ζωής εγγράφου (Record life cycle) 14/24</vt:lpstr>
      <vt:lpstr>Κύκλος ζωής εγγράφου (Record life cycle) 15/24</vt:lpstr>
      <vt:lpstr>Κύκλος ζωής εγγράφου (Record life cycle) 16/24</vt:lpstr>
      <vt:lpstr>Κύκλος ζωής εγγράφου (Record life cycle) 17/24</vt:lpstr>
      <vt:lpstr>Κύκλος ζωής εγγράφου (Record life cycle) 18/24</vt:lpstr>
      <vt:lpstr>Κύκλος ζωής εγγράφου (Record life cycle) 19/24</vt:lpstr>
      <vt:lpstr>Κύκλος ζωής εγγράφου (Record life cycle) 20/24</vt:lpstr>
      <vt:lpstr>Κύκλος ζωής εγγράφου (Record life cycle) 21/24</vt:lpstr>
      <vt:lpstr>Κύκλος ζωής εγγράφου (Record life cycle) 22/24</vt:lpstr>
      <vt:lpstr>Κύκλος ζωής εγγράφου (Record life cycle) 23/24</vt:lpstr>
      <vt:lpstr>Κύκλος ζωής εγγράφου (Record life cycle) 24/24</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 </dc:title>
  <dc:creator>fkaram2</dc:creator>
  <cp:lastModifiedBy>natasakar new</cp:lastModifiedBy>
  <cp:revision>20</cp:revision>
  <dcterms:created xsi:type="dcterms:W3CDTF">2014-04-28T11:16:21Z</dcterms:created>
  <dcterms:modified xsi:type="dcterms:W3CDTF">2015-02-27T12:16:21Z</dcterms:modified>
</cp:coreProperties>
</file>